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8" r:id="rId2"/>
    <p:sldId id="264" r:id="rId3"/>
    <p:sldId id="256" r:id="rId4"/>
    <p:sldId id="257" r:id="rId5"/>
    <p:sldId id="259" r:id="rId6"/>
    <p:sldId id="260" r:id="rId7"/>
    <p:sldId id="261" r:id="rId8"/>
    <p:sldId id="263"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presProps" Target="presProps.xml" /><Relationship Id="rId5" Type="http://schemas.openxmlformats.org/officeDocument/2006/relationships/slide" Target="slides/slide4.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tr-TR" dirty="0"/>
              <a:t>Asıl başlık stilini düzenlemek için tıklayın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a:t>Asıl alt başlık stilini düzenlemek için tıklayın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idx="1"/>
          </p:nvPr>
        </p:nvSpPr>
        <p:spPr/>
        <p:txBody>
          <a:bodyPr/>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dirty="0"/>
              <a:t>Asıl metin stillerini düzenlemek için tıklayın</a:t>
            </a:r>
          </a:p>
        </p:txBody>
      </p:sp>
      <p:sp>
        <p:nvSpPr>
          <p:cNvPr id="4" name="Date Placeholder 3"/>
          <p:cNvSpPr>
            <a:spLocks noGrp="1"/>
          </p:cNvSpPr>
          <p:nvPr>
            <p:ph type="dt" sz="half" idx="10"/>
          </p:nvPr>
        </p:nvSpPr>
        <p:spPr/>
        <p:txBody>
          <a:bodyPr/>
          <a:lstStyle/>
          <a:p>
            <a:fld id="{5586B75A-687E-405C-8A0B-8D00578BA2C3}" type="datetimeFigureOut">
              <a:rPr lang="en-US" dirty="0"/>
              <a:pPr/>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1/14/2022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dirty="0"/>
              <a:t>Asıl başlık stilini düzenlemek için tıklayın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dirty="0"/>
              <a:t>Asıl metin stillerini düzenlemek için tıklayın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dirty="0"/>
              <a:t>Asıl metin stillerini düzenlemek için tıklayın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1/14/2022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dirty="0"/>
              <a:t>Asıl başlık stilini düzenlemek için tıklayın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1/14/2022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tr-TR" dirty="0"/>
              <a:t>Asıl başlık stilini düzenlemek için tıklayın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dirty="0"/>
              <a:t>Asıl metin stillerini düzenlemek için tıklayın</a:t>
            </a:r>
          </a:p>
        </p:txBody>
      </p:sp>
      <p:sp>
        <p:nvSpPr>
          <p:cNvPr id="8" name="Date Placeholder 7"/>
          <p:cNvSpPr>
            <a:spLocks noGrp="1"/>
          </p:cNvSpPr>
          <p:nvPr>
            <p:ph type="dt" sz="half" idx="10"/>
          </p:nvPr>
        </p:nvSpPr>
        <p:spPr/>
        <p:txBody>
          <a:bodyPr/>
          <a:lstStyle/>
          <a:p>
            <a:fld id="{5586B75A-687E-405C-8A0B-8D00578BA2C3}" type="datetimeFigureOut">
              <a:rPr lang="en-US" dirty="0"/>
              <a:pPr/>
              <a:t>1/14/2022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dirty="0"/>
              <a:t>Asıl metin stillerini düzenlemek için tıklayın</a:t>
            </a:r>
          </a:p>
        </p:txBody>
      </p:sp>
      <p:sp>
        <p:nvSpPr>
          <p:cNvPr id="8" name="Date Placeholder 7"/>
          <p:cNvSpPr>
            <a:spLocks noGrp="1"/>
          </p:cNvSpPr>
          <p:nvPr>
            <p:ph type="dt" sz="half" idx="10"/>
          </p:nvPr>
        </p:nvSpPr>
        <p:spPr/>
        <p:txBody>
          <a:bodyPr/>
          <a:lstStyle/>
          <a:p>
            <a:fld id="{5586B75A-687E-405C-8A0B-8D00578BA2C3}" type="datetimeFigureOut">
              <a:rPr lang="en-US" dirty="0"/>
              <a:pPr/>
              <a:t>1/14/2022</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tr-TR" dirty="0"/>
              <a:t>Asıl başlık stilini düzenlemek için tıklayın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1/14/2022</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Relationship Id="rId3" Type="http://schemas.openxmlformats.org/officeDocument/2006/relationships/hyperlink" Target="https://siyerdergisi.com/?h340/hz.-peygamberin-%EF%B7%BA-teby%C3%AEn-gorevi-ekseninde-s%C3%AEret-sunnet-iliskisi#_ftn7" TargetMode="External" /><Relationship Id="rId2" Type="http://schemas.openxmlformats.org/officeDocument/2006/relationships/hyperlink" Target="https://siyerdergisi.com/?h340/hz.-peygamberin-%EF%B7%BA-teby%C3%AEn-gorevi-ekseninde-s%C3%AEret-sunnet-iliskisi#_ftn6" TargetMode="External"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Metin kutusu 12">
            <a:extLst>
              <a:ext uri="{FF2B5EF4-FFF2-40B4-BE49-F238E27FC236}">
                <a16:creationId xmlns:a16="http://schemas.microsoft.com/office/drawing/2014/main" id="{8A8A703A-BBD3-134D-AB79-AD51BFF450E3}"/>
              </a:ext>
            </a:extLst>
          </p:cNvPr>
          <p:cNvSpPr txBox="1"/>
          <p:nvPr/>
        </p:nvSpPr>
        <p:spPr>
          <a:xfrm>
            <a:off x="9413466" y="4360984"/>
            <a:ext cx="1828800" cy="646331"/>
          </a:xfrm>
          <a:prstGeom prst="rect">
            <a:avLst/>
          </a:prstGeom>
          <a:noFill/>
        </p:spPr>
        <p:txBody>
          <a:bodyPr wrap="square" rtlCol="0">
            <a:spAutoFit/>
          </a:bodyPr>
          <a:lstStyle/>
          <a:p>
            <a:pPr algn="l"/>
            <a:r>
              <a:rPr lang="tr-TR"/>
              <a:t>Mustafa YÜCEL </a:t>
            </a:r>
          </a:p>
          <a:p>
            <a:pPr algn="l"/>
            <a:r>
              <a:rPr lang="tr-TR"/>
              <a:t>2122014</a:t>
            </a:r>
          </a:p>
        </p:txBody>
      </p:sp>
      <p:sp>
        <p:nvSpPr>
          <p:cNvPr id="14" name="Metin kutusu 13">
            <a:extLst>
              <a:ext uri="{FF2B5EF4-FFF2-40B4-BE49-F238E27FC236}">
                <a16:creationId xmlns:a16="http://schemas.microsoft.com/office/drawing/2014/main" id="{57B34518-64FB-6C41-B2C6-7C51CF32D61E}"/>
              </a:ext>
            </a:extLst>
          </p:cNvPr>
          <p:cNvSpPr txBox="1"/>
          <p:nvPr/>
        </p:nvSpPr>
        <p:spPr>
          <a:xfrm>
            <a:off x="9413466" y="2173850"/>
            <a:ext cx="2332727" cy="923330"/>
          </a:xfrm>
          <a:prstGeom prst="rect">
            <a:avLst/>
          </a:prstGeom>
          <a:noFill/>
        </p:spPr>
        <p:txBody>
          <a:bodyPr wrap="square" rtlCol="0">
            <a:spAutoFit/>
          </a:bodyPr>
          <a:lstStyle/>
          <a:p>
            <a:pPr algn="l"/>
            <a:r>
              <a:rPr lang="tr-TR"/>
              <a:t>Hz. Muhammed’in peygamberlikle ilgili görevleri</a:t>
            </a:r>
          </a:p>
        </p:txBody>
      </p:sp>
      <p:sp>
        <p:nvSpPr>
          <p:cNvPr id="15" name="Metin kutusu 14">
            <a:extLst>
              <a:ext uri="{FF2B5EF4-FFF2-40B4-BE49-F238E27FC236}">
                <a16:creationId xmlns:a16="http://schemas.microsoft.com/office/drawing/2014/main" id="{9E143BB4-ECBD-524D-930E-94E7EAC4254D}"/>
              </a:ext>
            </a:extLst>
          </p:cNvPr>
          <p:cNvSpPr txBox="1"/>
          <p:nvPr/>
        </p:nvSpPr>
        <p:spPr>
          <a:xfrm>
            <a:off x="2181482" y="2421992"/>
            <a:ext cx="5000967" cy="2308324"/>
          </a:xfrm>
          <a:prstGeom prst="rect">
            <a:avLst/>
          </a:prstGeom>
          <a:noFill/>
        </p:spPr>
        <p:txBody>
          <a:bodyPr wrap="square" rtlCol="0">
            <a:spAutoFit/>
          </a:bodyPr>
          <a:lstStyle/>
          <a:p>
            <a:pPr algn="l"/>
            <a:r>
              <a:rPr lang="tr-TR"/>
              <a:t>Kazanımlar:</a:t>
            </a:r>
          </a:p>
          <a:p>
            <a:pPr algn="l"/>
            <a:r>
              <a:rPr lang="tr-TR"/>
              <a:t>1)Hz. Muhammed’in örnek şahsiyetini tanır.</a:t>
            </a:r>
          </a:p>
          <a:p>
            <a:pPr algn="l"/>
            <a:r>
              <a:rPr lang="tr-TR"/>
              <a:t>2). Hz. Muhammed’in peygamberlikle ilgili görevlerini açıklar.</a:t>
            </a:r>
          </a:p>
          <a:p>
            <a:pPr algn="l"/>
            <a:r>
              <a:rPr lang="tr-TR"/>
              <a:t>3)Peygamber’e bağlılık ve itaati ayet ve hadislerden hareketle yorumlar.</a:t>
            </a:r>
          </a:p>
          <a:p>
            <a:pPr algn="l"/>
            <a:r>
              <a:rPr lang="tr-TR"/>
              <a:t>4)Ahzâb suresi 45-46. ayetlerde verilen mesajları değerlendirir.</a:t>
            </a:r>
          </a:p>
        </p:txBody>
      </p:sp>
    </p:spTree>
    <p:extLst>
      <p:ext uri="{BB962C8B-B14F-4D97-AF65-F5344CB8AC3E}">
        <p14:creationId xmlns:p14="http://schemas.microsoft.com/office/powerpoint/2010/main" val="295018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0EEEEAA8-91C9-0D45-ADE7-2C3E56448D19}"/>
              </a:ext>
            </a:extLst>
          </p:cNvPr>
          <p:cNvSpPr txBox="1"/>
          <p:nvPr/>
        </p:nvSpPr>
        <p:spPr>
          <a:xfrm>
            <a:off x="10040897" y="3426110"/>
            <a:ext cx="1828800" cy="369332"/>
          </a:xfrm>
          <a:prstGeom prst="rect">
            <a:avLst/>
          </a:prstGeom>
          <a:noFill/>
        </p:spPr>
        <p:txBody>
          <a:bodyPr wrap="square" rtlCol="0">
            <a:spAutoFit/>
          </a:bodyPr>
          <a:lstStyle/>
          <a:p>
            <a:pPr algn="l"/>
            <a:r>
              <a:rPr lang="tr-TR"/>
              <a:t>TEBLİĞ</a:t>
            </a:r>
          </a:p>
        </p:txBody>
      </p:sp>
      <p:sp>
        <p:nvSpPr>
          <p:cNvPr id="8" name="Metin kutusu 7">
            <a:extLst>
              <a:ext uri="{FF2B5EF4-FFF2-40B4-BE49-F238E27FC236}">
                <a16:creationId xmlns:a16="http://schemas.microsoft.com/office/drawing/2014/main" id="{81990040-9A8A-BA46-9883-F9840FDA0F71}"/>
              </a:ext>
            </a:extLst>
          </p:cNvPr>
          <p:cNvSpPr txBox="1"/>
          <p:nvPr/>
        </p:nvSpPr>
        <p:spPr>
          <a:xfrm>
            <a:off x="1997876" y="1355914"/>
            <a:ext cx="5876069" cy="369332"/>
          </a:xfrm>
          <a:prstGeom prst="rect">
            <a:avLst/>
          </a:prstGeom>
          <a:noFill/>
        </p:spPr>
        <p:txBody>
          <a:bodyPr wrap="square" rtlCol="0">
            <a:spAutoFit/>
          </a:bodyPr>
          <a:lstStyle/>
          <a:p>
            <a:pPr algn="l"/>
            <a:r>
              <a:rPr lang="tr-TR"/>
              <a:t>Sizce neden peygamberlere ihtiyaç duyulur?</a:t>
            </a:r>
          </a:p>
        </p:txBody>
      </p:sp>
      <p:sp>
        <p:nvSpPr>
          <p:cNvPr id="9" name="Metin kutusu 8">
            <a:extLst>
              <a:ext uri="{FF2B5EF4-FFF2-40B4-BE49-F238E27FC236}">
                <a16:creationId xmlns:a16="http://schemas.microsoft.com/office/drawing/2014/main" id="{93828C28-713E-C141-A6B8-F4A80AB15E76}"/>
              </a:ext>
            </a:extLst>
          </p:cNvPr>
          <p:cNvSpPr txBox="1"/>
          <p:nvPr/>
        </p:nvSpPr>
        <p:spPr>
          <a:xfrm>
            <a:off x="1825496" y="3326719"/>
            <a:ext cx="4649605" cy="923330"/>
          </a:xfrm>
          <a:prstGeom prst="rect">
            <a:avLst/>
          </a:prstGeom>
          <a:noFill/>
        </p:spPr>
        <p:txBody>
          <a:bodyPr wrap="square" rtlCol="0">
            <a:spAutoFit/>
          </a:bodyPr>
          <a:lstStyle/>
          <a:p>
            <a:pPr algn="l"/>
            <a:r>
              <a:rPr lang="tr-TR" b="1" i="0">
                <a:solidFill>
                  <a:srgbClr val="212529"/>
                </a:solidFill>
                <a:effectLst/>
                <a:latin typeface="Roboto" panose="02000000000000000000" pitchFamily="2" charset="0"/>
              </a:rPr>
              <a:t>Allah</a:t>
            </a:r>
            <a:r>
              <a:rPr lang="tr-TR" b="0" i="0">
                <a:solidFill>
                  <a:srgbClr val="212529"/>
                </a:solidFill>
                <a:effectLst/>
                <a:latin typeface="Roboto" panose="02000000000000000000" pitchFamily="2" charset="0"/>
              </a:rPr>
              <a:t>, her insana doğru kullanması için akıl vermiştir. Bu aklı doğru kullanabilmemiz için de peygamberleri göndermiş</a:t>
            </a:r>
            <a:endParaRPr lang="tr-TR"/>
          </a:p>
        </p:txBody>
      </p:sp>
      <p:sp>
        <p:nvSpPr>
          <p:cNvPr id="12" name="Metin kutusu 11">
            <a:extLst>
              <a:ext uri="{FF2B5EF4-FFF2-40B4-BE49-F238E27FC236}">
                <a16:creationId xmlns:a16="http://schemas.microsoft.com/office/drawing/2014/main" id="{C25C6D19-C534-AF44-9216-C6A8DF8A8F6B}"/>
              </a:ext>
            </a:extLst>
          </p:cNvPr>
          <p:cNvSpPr txBox="1"/>
          <p:nvPr/>
        </p:nvSpPr>
        <p:spPr>
          <a:xfrm>
            <a:off x="1825496" y="2041115"/>
            <a:ext cx="4109353" cy="923330"/>
          </a:xfrm>
          <a:prstGeom prst="rect">
            <a:avLst/>
          </a:prstGeom>
          <a:noFill/>
        </p:spPr>
        <p:txBody>
          <a:bodyPr wrap="square" rtlCol="0">
            <a:spAutoFit/>
          </a:bodyPr>
          <a:lstStyle/>
          <a:p>
            <a:pPr algn="l"/>
            <a:r>
              <a:rPr lang="tr-TR"/>
              <a:t>"Evet, tevhid ve nübüvvetin ispatları, yalnız delil-i nakli ile sahih değildir. Çünkü devir lazım gelir.</a:t>
            </a:r>
          </a:p>
        </p:txBody>
      </p:sp>
    </p:spTree>
    <p:extLst>
      <p:ext uri="{BB962C8B-B14F-4D97-AF65-F5344CB8AC3E}">
        <p14:creationId xmlns:p14="http://schemas.microsoft.com/office/powerpoint/2010/main" val="2725152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6262C94B-EE86-9C49-A2EC-DDAE444BFFDC}"/>
              </a:ext>
            </a:extLst>
          </p:cNvPr>
          <p:cNvSpPr txBox="1"/>
          <p:nvPr/>
        </p:nvSpPr>
        <p:spPr>
          <a:xfrm>
            <a:off x="9941829" y="3238211"/>
            <a:ext cx="1828800" cy="646331"/>
          </a:xfrm>
          <a:prstGeom prst="rect">
            <a:avLst/>
          </a:prstGeom>
          <a:noFill/>
        </p:spPr>
        <p:txBody>
          <a:bodyPr wrap="square" rtlCol="0">
            <a:spAutoFit/>
          </a:bodyPr>
          <a:lstStyle/>
          <a:p>
            <a:r>
              <a:rPr lang="tr-TR" b="1" i="0">
                <a:solidFill>
                  <a:srgbClr val="2980B9"/>
                </a:solidFill>
                <a:effectLst/>
                <a:latin typeface="inherit"/>
              </a:rPr>
              <a:t>Tebliğ Görevi</a:t>
            </a:r>
            <a:endParaRPr lang="tr-TR" b="1" i="0">
              <a:solidFill>
                <a:srgbClr val="2980B9"/>
              </a:solidFill>
              <a:effectLst/>
              <a:latin typeface="Roboto" panose="02000000000000000000" pitchFamily="2" charset="0"/>
            </a:endParaRPr>
          </a:p>
          <a:p>
            <a:pPr algn="l"/>
            <a:endParaRPr lang="tr-TR"/>
          </a:p>
        </p:txBody>
      </p:sp>
      <p:sp>
        <p:nvSpPr>
          <p:cNvPr id="3" name="Metin kutusu 2">
            <a:extLst>
              <a:ext uri="{FF2B5EF4-FFF2-40B4-BE49-F238E27FC236}">
                <a16:creationId xmlns:a16="http://schemas.microsoft.com/office/drawing/2014/main" id="{C4A93DDD-8244-E44C-B045-5533BFE4838E}"/>
              </a:ext>
            </a:extLst>
          </p:cNvPr>
          <p:cNvSpPr txBox="1"/>
          <p:nvPr/>
        </p:nvSpPr>
        <p:spPr>
          <a:xfrm>
            <a:off x="976152" y="2130215"/>
            <a:ext cx="7477672" cy="2862322"/>
          </a:xfrm>
          <a:prstGeom prst="rect">
            <a:avLst/>
          </a:prstGeom>
          <a:noFill/>
        </p:spPr>
        <p:txBody>
          <a:bodyPr wrap="square" rtlCol="0">
            <a:spAutoFit/>
          </a:bodyPr>
          <a:lstStyle/>
          <a:p>
            <a:pPr algn="l"/>
            <a:r>
              <a:rPr lang="tr-TR" b="0" i="0">
                <a:solidFill>
                  <a:srgbClr val="0F0F0F"/>
                </a:solidFill>
                <a:effectLst/>
                <a:latin typeface="Roboto" panose="02000000000000000000" pitchFamily="2" charset="0"/>
              </a:rPr>
              <a:t>✔“Tebliğ” alınan bir emri aktarmaktır.</a:t>
            </a:r>
          </a:p>
          <a:p>
            <a:pPr algn="l"/>
            <a:r>
              <a:rPr lang="tr-TR">
                <a:solidFill>
                  <a:srgbClr val="0F0F0F"/>
                </a:solidFill>
                <a:latin typeface="Roboto" panose="02000000000000000000" pitchFamily="2" charset="0"/>
              </a:rPr>
              <a:t>✔</a:t>
            </a:r>
            <a:r>
              <a:rPr lang="tr-TR" b="0" i="0">
                <a:solidFill>
                  <a:srgbClr val="0F0F0F"/>
                </a:solidFill>
                <a:effectLst/>
                <a:latin typeface="Roboto" panose="02000000000000000000" pitchFamily="2" charset="0"/>
              </a:rPr>
              <a:t> Hz. Muhammed (s.a.v), Allah’tan aldığı vahiyleri insanlara tebliğ etmekle mükellef kılınmıştır. Kur’an’ı Kerim’in 6666. Ayetinin tamamı tüm insanlığı ilgilendiren ayetlerdir ve insanlar bu ayetlerden sorumludurlar. </a:t>
            </a:r>
          </a:p>
          <a:p>
            <a:pPr algn="l"/>
            <a:r>
              <a:rPr lang="tr-TR" b="0" i="0">
                <a:solidFill>
                  <a:srgbClr val="0F0F0F"/>
                </a:solidFill>
                <a:effectLst/>
                <a:latin typeface="Roboto" panose="02000000000000000000" pitchFamily="2" charset="0"/>
              </a:rPr>
              <a:t>✔Nasıl yaşamaları gerektiği, ticarette nelere dikkat etmeleri gerektiği, aile hukuku, eş hukuku, kadın hakları ve daha insan hayatını ilgilendiren tüm konular Kur’an’ı Kerim’de belirtilmiştir. Hz. Muhammed (s.a.v) Allah’ın (c.c) Cebrail (a.s) vasıtasıyla gönderdiği ayetleri, insanlara tebliğ ederek bu ayetlere uymalarını emrederek tebliğ görevini yerine getirmiştir.</a:t>
            </a:r>
            <a:endParaRPr lang="tr-TR"/>
          </a:p>
        </p:txBody>
      </p:sp>
    </p:spTree>
    <p:extLst>
      <p:ext uri="{BB962C8B-B14F-4D97-AF65-F5344CB8AC3E}">
        <p14:creationId xmlns:p14="http://schemas.microsoft.com/office/powerpoint/2010/main" val="3019802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6262C94B-EE86-9C49-A2EC-DDAE444BFFDC}"/>
              </a:ext>
            </a:extLst>
          </p:cNvPr>
          <p:cNvSpPr txBox="1"/>
          <p:nvPr/>
        </p:nvSpPr>
        <p:spPr>
          <a:xfrm>
            <a:off x="9941829" y="3238211"/>
            <a:ext cx="1828800" cy="923330"/>
          </a:xfrm>
          <a:prstGeom prst="rect">
            <a:avLst/>
          </a:prstGeom>
          <a:noFill/>
        </p:spPr>
        <p:txBody>
          <a:bodyPr wrap="square" rtlCol="0">
            <a:spAutoFit/>
          </a:bodyPr>
          <a:lstStyle/>
          <a:p>
            <a:r>
              <a:rPr lang="tr-TR" b="1" i="0">
                <a:solidFill>
                  <a:srgbClr val="2980B9"/>
                </a:solidFill>
                <a:effectLst/>
                <a:latin typeface="inherit"/>
              </a:rPr>
              <a:t>Tebliğ Görevi</a:t>
            </a:r>
            <a:endParaRPr lang="tr-TR" b="1" i="0">
              <a:solidFill>
                <a:srgbClr val="2980B9"/>
              </a:solidFill>
              <a:effectLst/>
              <a:latin typeface="Roboto" panose="02000000000000000000" pitchFamily="2" charset="0"/>
            </a:endParaRPr>
          </a:p>
          <a:p>
            <a:pPr algn="l"/>
            <a:r>
              <a:rPr lang="tr-TR"/>
              <a:t> </a:t>
            </a:r>
          </a:p>
          <a:p>
            <a:pPr algn="l"/>
            <a:r>
              <a:rPr lang="tr-TR"/>
              <a:t>   ÖRNEKLER</a:t>
            </a:r>
          </a:p>
        </p:txBody>
      </p:sp>
      <p:sp>
        <p:nvSpPr>
          <p:cNvPr id="4" name="Metin kutusu 3">
            <a:extLst>
              <a:ext uri="{FF2B5EF4-FFF2-40B4-BE49-F238E27FC236}">
                <a16:creationId xmlns:a16="http://schemas.microsoft.com/office/drawing/2014/main" id="{3DF442E2-0573-C24F-94AA-F93DAEE1BEA6}"/>
              </a:ext>
            </a:extLst>
          </p:cNvPr>
          <p:cNvSpPr txBox="1"/>
          <p:nvPr/>
        </p:nvSpPr>
        <p:spPr>
          <a:xfrm>
            <a:off x="5186553" y="2511710"/>
            <a:ext cx="1828800" cy="1828800"/>
          </a:xfrm>
          <a:prstGeom prst="rect">
            <a:avLst/>
          </a:prstGeom>
          <a:noFill/>
        </p:spPr>
        <p:txBody>
          <a:bodyPr wrap="square" rtlCol="0">
            <a:spAutoFit/>
          </a:bodyPr>
          <a:lstStyle/>
          <a:p>
            <a:pPr algn="l"/>
            <a:endParaRPr lang="tr-TR"/>
          </a:p>
        </p:txBody>
      </p:sp>
      <p:sp>
        <p:nvSpPr>
          <p:cNvPr id="5" name="Metin kutusu 4">
            <a:extLst>
              <a:ext uri="{FF2B5EF4-FFF2-40B4-BE49-F238E27FC236}">
                <a16:creationId xmlns:a16="http://schemas.microsoft.com/office/drawing/2014/main" id="{0BA0D5C1-95F6-3143-8F23-5F1EB0B78F1F}"/>
              </a:ext>
            </a:extLst>
          </p:cNvPr>
          <p:cNvSpPr txBox="1"/>
          <p:nvPr/>
        </p:nvSpPr>
        <p:spPr>
          <a:xfrm>
            <a:off x="1223821" y="1622712"/>
            <a:ext cx="6800708" cy="1200329"/>
          </a:xfrm>
          <a:prstGeom prst="rect">
            <a:avLst/>
          </a:prstGeom>
          <a:noFill/>
        </p:spPr>
        <p:txBody>
          <a:bodyPr wrap="square" rtlCol="0">
            <a:spAutoFit/>
          </a:bodyPr>
          <a:lstStyle/>
          <a:p>
            <a:pPr algn="l"/>
            <a:r>
              <a:rPr lang="tr-TR" b="1" i="0">
                <a:solidFill>
                  <a:srgbClr val="555555"/>
                </a:solidFill>
                <a:effectLst/>
                <a:latin typeface="Orbi Regular"/>
              </a:rPr>
              <a:t>►</a:t>
            </a:r>
            <a:r>
              <a:rPr lang="tr-TR" b="0" i="0">
                <a:solidFill>
                  <a:srgbClr val="555555"/>
                </a:solidFill>
                <a:effectLst/>
                <a:latin typeface="Orbi Regular"/>
              </a:rPr>
              <a:t> Ey Resûl! Rabbinden sana indirileni (insanlara) tebliğ et. Şayet bunu yapmazsan (Allah’ın) risalet (mesajını) tebliğ etmemiş/vazifeni yapmamış olursun. Allah seni insanlardan koruyacaktır. Şüphesiz ki Allah, kâfirler topluluğunu hidayet etmez. (5/Mâide 67)</a:t>
            </a:r>
            <a:endParaRPr lang="tr-TR"/>
          </a:p>
        </p:txBody>
      </p:sp>
      <p:sp>
        <p:nvSpPr>
          <p:cNvPr id="6" name="Metin kutusu 5">
            <a:extLst>
              <a:ext uri="{FF2B5EF4-FFF2-40B4-BE49-F238E27FC236}">
                <a16:creationId xmlns:a16="http://schemas.microsoft.com/office/drawing/2014/main" id="{33FD9370-ED19-AD42-AF21-23A9D070F49F}"/>
              </a:ext>
            </a:extLst>
          </p:cNvPr>
          <p:cNvSpPr txBox="1"/>
          <p:nvPr/>
        </p:nvSpPr>
        <p:spPr>
          <a:xfrm>
            <a:off x="1223820" y="2823041"/>
            <a:ext cx="6800707" cy="646331"/>
          </a:xfrm>
          <a:prstGeom prst="rect">
            <a:avLst/>
          </a:prstGeom>
          <a:noFill/>
        </p:spPr>
        <p:txBody>
          <a:bodyPr wrap="square" rtlCol="0">
            <a:spAutoFit/>
          </a:bodyPr>
          <a:lstStyle/>
          <a:p>
            <a:pPr algn="l"/>
            <a:r>
              <a:rPr lang="tr-TR" b="1" i="0">
                <a:solidFill>
                  <a:srgbClr val="555555"/>
                </a:solidFill>
                <a:effectLst/>
                <a:latin typeface="Orbi Regular"/>
              </a:rPr>
              <a:t>►</a:t>
            </a:r>
            <a:r>
              <a:rPr lang="tr-TR" b="0" i="0">
                <a:solidFill>
                  <a:srgbClr val="555555"/>
                </a:solidFill>
                <a:effectLst/>
                <a:latin typeface="Orbi Regular"/>
              </a:rPr>
              <a:t> “Size Rabbimin risaletini/mesajlarını iletiyorum ve ben sizin için güvenilir bir nasihatçiyim.” (7/A'râf 68)</a:t>
            </a:r>
            <a:endParaRPr lang="tr-TR"/>
          </a:p>
        </p:txBody>
      </p:sp>
      <p:sp>
        <p:nvSpPr>
          <p:cNvPr id="7" name="Metin kutusu 6">
            <a:extLst>
              <a:ext uri="{FF2B5EF4-FFF2-40B4-BE49-F238E27FC236}">
                <a16:creationId xmlns:a16="http://schemas.microsoft.com/office/drawing/2014/main" id="{3D1F181C-E281-124B-96CB-40F45D22DA05}"/>
              </a:ext>
            </a:extLst>
          </p:cNvPr>
          <p:cNvSpPr txBox="1"/>
          <p:nvPr/>
        </p:nvSpPr>
        <p:spPr>
          <a:xfrm>
            <a:off x="1174284" y="3649937"/>
            <a:ext cx="6239324" cy="646331"/>
          </a:xfrm>
          <a:prstGeom prst="rect">
            <a:avLst/>
          </a:prstGeom>
          <a:noFill/>
        </p:spPr>
        <p:txBody>
          <a:bodyPr wrap="square" rtlCol="0">
            <a:spAutoFit/>
          </a:bodyPr>
          <a:lstStyle/>
          <a:p>
            <a:pPr algn="l"/>
            <a:r>
              <a:rPr lang="tr-TR" b="1" i="0">
                <a:solidFill>
                  <a:srgbClr val="555555"/>
                </a:solidFill>
                <a:effectLst/>
                <a:latin typeface="Orbi Regular"/>
              </a:rPr>
              <a:t>►</a:t>
            </a:r>
            <a:r>
              <a:rPr lang="tr-TR" b="0" i="0">
                <a:solidFill>
                  <a:srgbClr val="555555"/>
                </a:solidFill>
                <a:effectLst/>
                <a:latin typeface="Orbi Regular"/>
              </a:rPr>
              <a:t> Resûl’ün vazifesi yalnızca tebliğdir. Allah, açığa vurduklarınızı da gizlediklerinizi de bilir. (5/Mâide 99)</a:t>
            </a:r>
            <a:endParaRPr lang="tr-TR"/>
          </a:p>
        </p:txBody>
      </p:sp>
    </p:spTree>
    <p:extLst>
      <p:ext uri="{BB962C8B-B14F-4D97-AF65-F5344CB8AC3E}">
        <p14:creationId xmlns:p14="http://schemas.microsoft.com/office/powerpoint/2010/main" val="2746993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50909767-3D37-9E4D-A866-10844322FC71}"/>
              </a:ext>
            </a:extLst>
          </p:cNvPr>
          <p:cNvSpPr txBox="1"/>
          <p:nvPr/>
        </p:nvSpPr>
        <p:spPr>
          <a:xfrm>
            <a:off x="10040898" y="3429000"/>
            <a:ext cx="1484043" cy="923330"/>
          </a:xfrm>
          <a:prstGeom prst="rect">
            <a:avLst/>
          </a:prstGeom>
          <a:noFill/>
        </p:spPr>
        <p:txBody>
          <a:bodyPr wrap="square" rtlCol="0">
            <a:spAutoFit/>
          </a:bodyPr>
          <a:lstStyle/>
          <a:p>
            <a:r>
              <a:rPr lang="tr-TR" b="1" i="0">
                <a:solidFill>
                  <a:srgbClr val="2980B9"/>
                </a:solidFill>
                <a:effectLst/>
                <a:latin typeface="Roboto" panose="02000000000000000000" pitchFamily="2" charset="0"/>
              </a:rPr>
              <a:t>Tebyin Görevi</a:t>
            </a:r>
          </a:p>
          <a:p>
            <a:pPr algn="l"/>
            <a:endParaRPr lang="tr-TR"/>
          </a:p>
        </p:txBody>
      </p:sp>
      <p:sp>
        <p:nvSpPr>
          <p:cNvPr id="5" name="Metin kutusu 4">
            <a:extLst>
              <a:ext uri="{FF2B5EF4-FFF2-40B4-BE49-F238E27FC236}">
                <a16:creationId xmlns:a16="http://schemas.microsoft.com/office/drawing/2014/main" id="{418F1743-E5B6-5D40-9647-BC5D90727BF9}"/>
              </a:ext>
            </a:extLst>
          </p:cNvPr>
          <p:cNvSpPr txBox="1"/>
          <p:nvPr/>
        </p:nvSpPr>
        <p:spPr>
          <a:xfrm>
            <a:off x="1603585" y="1951671"/>
            <a:ext cx="5430262" cy="3139321"/>
          </a:xfrm>
          <a:prstGeom prst="rect">
            <a:avLst/>
          </a:prstGeom>
          <a:noFill/>
        </p:spPr>
        <p:txBody>
          <a:bodyPr wrap="square" rtlCol="0">
            <a:spAutoFit/>
          </a:bodyPr>
          <a:lstStyle/>
          <a:p>
            <a:pPr algn="l"/>
            <a:r>
              <a:rPr lang="tr-TR" b="0" i="0">
                <a:solidFill>
                  <a:srgbClr val="0F0F0F"/>
                </a:solidFill>
                <a:effectLst/>
                <a:latin typeface="Roboto" panose="02000000000000000000" pitchFamily="2" charset="0"/>
              </a:rPr>
              <a:t>Kur’an’ı Kerim’in bazı ayetlerini insanların anlaması mümkün değildir. Bu ayetler, Peygamberler tarafından insanlara açıklanırlar. Her peygamberin görevlerinden biri olduğu gibi Hz. Muhammed’in de görevlerinden biri olan “tebyin görevi” de budur. Yani Allah’ın gönderdiği ayetleri insanların anlayabilecekleri şekilde onlara aktarmak ve insanların nasıl davranmaları gerektiğini açıklamaktır. Hadis, yani peygamber efendimizin söylediği sözler de tebyin manasındadır. Çünkü her hadis bir ayetin açıklamasıdır.</a:t>
            </a:r>
            <a:endParaRPr lang="tr-TR"/>
          </a:p>
        </p:txBody>
      </p:sp>
    </p:spTree>
    <p:extLst>
      <p:ext uri="{BB962C8B-B14F-4D97-AF65-F5344CB8AC3E}">
        <p14:creationId xmlns:p14="http://schemas.microsoft.com/office/powerpoint/2010/main" val="306617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3DF442E2-0573-C24F-94AA-F93DAEE1BEA6}"/>
              </a:ext>
            </a:extLst>
          </p:cNvPr>
          <p:cNvSpPr txBox="1"/>
          <p:nvPr/>
        </p:nvSpPr>
        <p:spPr>
          <a:xfrm>
            <a:off x="5186553" y="2511710"/>
            <a:ext cx="1828800" cy="1828800"/>
          </a:xfrm>
          <a:prstGeom prst="rect">
            <a:avLst/>
          </a:prstGeom>
          <a:noFill/>
        </p:spPr>
        <p:txBody>
          <a:bodyPr wrap="square" rtlCol="0">
            <a:spAutoFit/>
          </a:bodyPr>
          <a:lstStyle/>
          <a:p>
            <a:pPr algn="l"/>
            <a:endParaRPr lang="tr-TR"/>
          </a:p>
        </p:txBody>
      </p:sp>
      <p:sp>
        <p:nvSpPr>
          <p:cNvPr id="2" name="Metin kutusu 1">
            <a:extLst>
              <a:ext uri="{FF2B5EF4-FFF2-40B4-BE49-F238E27FC236}">
                <a16:creationId xmlns:a16="http://schemas.microsoft.com/office/drawing/2014/main" id="{B528C6A9-E6EA-B54E-AB39-F70AA6E731FA}"/>
              </a:ext>
            </a:extLst>
          </p:cNvPr>
          <p:cNvSpPr txBox="1"/>
          <p:nvPr/>
        </p:nvSpPr>
        <p:spPr>
          <a:xfrm>
            <a:off x="5186553" y="2511710"/>
            <a:ext cx="1828800" cy="1828800"/>
          </a:xfrm>
          <a:prstGeom prst="rect">
            <a:avLst/>
          </a:prstGeom>
          <a:noFill/>
        </p:spPr>
        <p:txBody>
          <a:bodyPr wrap="square" rtlCol="0">
            <a:spAutoFit/>
          </a:bodyPr>
          <a:lstStyle/>
          <a:p>
            <a:pPr algn="l"/>
            <a:endParaRPr lang="tr-TR"/>
          </a:p>
        </p:txBody>
      </p:sp>
      <p:sp>
        <p:nvSpPr>
          <p:cNvPr id="5" name="Metin kutusu 4">
            <a:extLst>
              <a:ext uri="{FF2B5EF4-FFF2-40B4-BE49-F238E27FC236}">
                <a16:creationId xmlns:a16="http://schemas.microsoft.com/office/drawing/2014/main" id="{323C8AD6-A1C1-014A-9833-1155966BED32}"/>
              </a:ext>
            </a:extLst>
          </p:cNvPr>
          <p:cNvSpPr txBox="1"/>
          <p:nvPr/>
        </p:nvSpPr>
        <p:spPr>
          <a:xfrm>
            <a:off x="1491966" y="1948782"/>
            <a:ext cx="6037221" cy="3693319"/>
          </a:xfrm>
          <a:prstGeom prst="rect">
            <a:avLst/>
          </a:prstGeom>
          <a:noFill/>
        </p:spPr>
        <p:txBody>
          <a:bodyPr wrap="square" rtlCol="0">
            <a:spAutoFit/>
          </a:bodyPr>
          <a:lstStyle/>
          <a:p>
            <a:r>
              <a:rPr lang="tr-TR" b="0" i="0">
                <a:solidFill>
                  <a:srgbClr val="454545"/>
                </a:solidFill>
                <a:effectLst/>
                <a:latin typeface="Roboto Slab"/>
              </a:rPr>
              <a:t>✔Nahl Sûresi’nin 43 ve 44. ayetlerinde deniliyor ki: “Senden önce de, kendilerine vahyettiğimiz kişilerden başkasını peygamber olarak göndermedik. Eğer bilmiyorsanız, bilenlere sorun. Onlarda apaçık mucizeler ve kitaplarla gönderildiler. İnsanlara, kendilerine indirileni açıklaman için (li tubeyyine li’n-nâs) ve düşünüp anlasınlar diye sana da bu Kur’ân’ı indirdik.” </a:t>
            </a:r>
            <a:r>
              <a:rPr lang="tr-TR" b="0" i="0" u="none" strike="noStrike">
                <a:solidFill>
                  <a:srgbClr val="292929"/>
                </a:solidFill>
                <a:effectLst/>
                <a:latin typeface="Roboto Slab"/>
                <a:hlinkClick r:id="rId2"/>
              </a:rPr>
              <a:t>[6]</a:t>
            </a:r>
            <a:endParaRPr lang="tr-TR" b="0" i="0">
              <a:solidFill>
                <a:srgbClr val="454545"/>
              </a:solidFill>
              <a:effectLst/>
              <a:latin typeface="Roboto Slab"/>
            </a:endParaRPr>
          </a:p>
          <a:p>
            <a:r>
              <a:rPr lang="tr-TR" b="0" i="0">
                <a:solidFill>
                  <a:srgbClr val="454545"/>
                </a:solidFill>
                <a:effectLst/>
                <a:latin typeface="Roboto Slab"/>
              </a:rPr>
              <a:t>✔Aynı sûrenin 64. ayetinde de benzer bir ifade yer alır: “Biz bu Kitab’ı sana sırf hakkında ihtilafa düştükleri şeyi insanlara açıklayasın (illa li tübeyyine lehüm) ve iman eden bir topluma da hidayet ve rahmet olsun diye indirdik.” </a:t>
            </a:r>
            <a:r>
              <a:rPr lang="tr-TR" b="0" i="0" u="none" strike="noStrike">
                <a:solidFill>
                  <a:srgbClr val="292929"/>
                </a:solidFill>
                <a:effectLst/>
                <a:latin typeface="Roboto Slab"/>
                <a:hlinkClick r:id="rId3"/>
              </a:rPr>
              <a:t>[7]</a:t>
            </a:r>
            <a:endParaRPr lang="tr-TR" b="0" i="0">
              <a:solidFill>
                <a:srgbClr val="454545"/>
              </a:solidFill>
              <a:effectLst/>
              <a:latin typeface="Roboto Slab"/>
            </a:endParaRPr>
          </a:p>
          <a:p>
            <a:pPr algn="l"/>
            <a:endParaRPr lang="tr-TR"/>
          </a:p>
        </p:txBody>
      </p:sp>
      <p:sp>
        <p:nvSpPr>
          <p:cNvPr id="6" name="Metin kutusu 5">
            <a:extLst>
              <a:ext uri="{FF2B5EF4-FFF2-40B4-BE49-F238E27FC236}">
                <a16:creationId xmlns:a16="http://schemas.microsoft.com/office/drawing/2014/main" id="{7B684138-584A-5C4D-8F80-0A9FB561BC15}"/>
              </a:ext>
            </a:extLst>
          </p:cNvPr>
          <p:cNvSpPr txBox="1"/>
          <p:nvPr/>
        </p:nvSpPr>
        <p:spPr>
          <a:xfrm>
            <a:off x="9974852" y="3149110"/>
            <a:ext cx="1828800" cy="646331"/>
          </a:xfrm>
          <a:prstGeom prst="rect">
            <a:avLst/>
          </a:prstGeom>
          <a:noFill/>
        </p:spPr>
        <p:txBody>
          <a:bodyPr wrap="square" rtlCol="0">
            <a:spAutoFit/>
          </a:bodyPr>
          <a:lstStyle/>
          <a:p>
            <a:pPr algn="l"/>
            <a:r>
              <a:rPr lang="tr-TR"/>
              <a:t>Tebyin görevi </a:t>
            </a:r>
          </a:p>
          <a:p>
            <a:pPr algn="l"/>
            <a:r>
              <a:rPr lang="tr-TR"/>
              <a:t>ÖRNEKLER</a:t>
            </a:r>
          </a:p>
        </p:txBody>
      </p:sp>
    </p:spTree>
    <p:extLst>
      <p:ext uri="{BB962C8B-B14F-4D97-AF65-F5344CB8AC3E}">
        <p14:creationId xmlns:p14="http://schemas.microsoft.com/office/powerpoint/2010/main" val="2453908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3DF442E2-0573-C24F-94AA-F93DAEE1BEA6}"/>
              </a:ext>
            </a:extLst>
          </p:cNvPr>
          <p:cNvSpPr txBox="1"/>
          <p:nvPr/>
        </p:nvSpPr>
        <p:spPr>
          <a:xfrm>
            <a:off x="5186553" y="2511710"/>
            <a:ext cx="1828800" cy="1828800"/>
          </a:xfrm>
          <a:prstGeom prst="rect">
            <a:avLst/>
          </a:prstGeom>
          <a:noFill/>
        </p:spPr>
        <p:txBody>
          <a:bodyPr wrap="square" rtlCol="0">
            <a:spAutoFit/>
          </a:bodyPr>
          <a:lstStyle/>
          <a:p>
            <a:pPr algn="l"/>
            <a:endParaRPr lang="tr-TR"/>
          </a:p>
        </p:txBody>
      </p:sp>
      <p:sp>
        <p:nvSpPr>
          <p:cNvPr id="2" name="Metin kutusu 1">
            <a:extLst>
              <a:ext uri="{FF2B5EF4-FFF2-40B4-BE49-F238E27FC236}">
                <a16:creationId xmlns:a16="http://schemas.microsoft.com/office/drawing/2014/main" id="{2E023396-DBE5-5F40-9472-0502082F8E0E}"/>
              </a:ext>
            </a:extLst>
          </p:cNvPr>
          <p:cNvSpPr txBox="1"/>
          <p:nvPr/>
        </p:nvSpPr>
        <p:spPr>
          <a:xfrm>
            <a:off x="10040897" y="3426110"/>
            <a:ext cx="1828800" cy="369332"/>
          </a:xfrm>
          <a:prstGeom prst="rect">
            <a:avLst/>
          </a:prstGeom>
          <a:noFill/>
        </p:spPr>
        <p:txBody>
          <a:bodyPr wrap="square" rtlCol="0">
            <a:spAutoFit/>
          </a:bodyPr>
          <a:lstStyle/>
          <a:p>
            <a:pPr algn="l"/>
            <a:r>
              <a:rPr lang="tr-TR"/>
              <a:t>TEMSİL</a:t>
            </a:r>
          </a:p>
        </p:txBody>
      </p:sp>
      <p:sp>
        <p:nvSpPr>
          <p:cNvPr id="5" name="Metin kutusu 4">
            <a:extLst>
              <a:ext uri="{FF2B5EF4-FFF2-40B4-BE49-F238E27FC236}">
                <a16:creationId xmlns:a16="http://schemas.microsoft.com/office/drawing/2014/main" id="{1408B4CC-4CCB-394E-ABA1-7429374F44A4}"/>
              </a:ext>
            </a:extLst>
          </p:cNvPr>
          <p:cNvSpPr txBox="1"/>
          <p:nvPr/>
        </p:nvSpPr>
        <p:spPr>
          <a:xfrm>
            <a:off x="1465219" y="2041115"/>
            <a:ext cx="5700718" cy="3139321"/>
          </a:xfrm>
          <a:prstGeom prst="rect">
            <a:avLst/>
          </a:prstGeom>
          <a:noFill/>
        </p:spPr>
        <p:txBody>
          <a:bodyPr wrap="square" rtlCol="0">
            <a:spAutoFit/>
          </a:bodyPr>
          <a:lstStyle/>
          <a:p>
            <a:pPr algn="l"/>
            <a:r>
              <a:rPr lang="tr-TR" b="0" i="0">
                <a:solidFill>
                  <a:srgbClr val="0F0F0F"/>
                </a:solidFill>
                <a:effectLst/>
                <a:latin typeface="Roboto" panose="02000000000000000000" pitchFamily="2" charset="0"/>
              </a:rPr>
              <a:t>Temsil, kelime anlamı olarak bir sorumluluğu yerine getirirken nasıl davranılması gerektiğini göstermek manasına gelir. Hz. Muhammed’in (s.a.v) görevlerinden biri de temsil görevidir. Yani insan için dini ve sosyal yaşantının nasıl olması gerektiğini kendi hayatıyla göstermesidir. Nitekim Hz. Aişe’ye (r.a) “Peygamber nasıl yaşar?” diye sorduklarında O cevaben “Peygamber yürüyen bir Kur’an gibi yaşar” demiştir. Yani insanların yaşam alanlarında gerek dini açıdan gerekse de dünya açısından ne şekilde davranmaları gerektiğini kendi hayatıyla göstermiştir.</a:t>
            </a:r>
            <a:endParaRPr lang="tr-TR"/>
          </a:p>
        </p:txBody>
      </p:sp>
    </p:spTree>
    <p:extLst>
      <p:ext uri="{BB962C8B-B14F-4D97-AF65-F5344CB8AC3E}">
        <p14:creationId xmlns:p14="http://schemas.microsoft.com/office/powerpoint/2010/main" val="2183699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3A9B6A5B-D3D3-AF47-9597-A7D45F9FE7F4}"/>
              </a:ext>
            </a:extLst>
          </p:cNvPr>
          <p:cNvSpPr txBox="1"/>
          <p:nvPr/>
        </p:nvSpPr>
        <p:spPr>
          <a:xfrm>
            <a:off x="10073921" y="3244334"/>
            <a:ext cx="1828800" cy="369332"/>
          </a:xfrm>
          <a:prstGeom prst="rect">
            <a:avLst/>
          </a:prstGeom>
          <a:noFill/>
        </p:spPr>
        <p:txBody>
          <a:bodyPr wrap="square" rtlCol="0">
            <a:spAutoFit/>
          </a:bodyPr>
          <a:lstStyle/>
          <a:p>
            <a:pPr algn="l"/>
            <a:r>
              <a:rPr lang="tr-TR"/>
              <a:t>TEŞRİ</a:t>
            </a:r>
          </a:p>
        </p:txBody>
      </p:sp>
      <p:sp>
        <p:nvSpPr>
          <p:cNvPr id="4" name="Metin kutusu 3">
            <a:extLst>
              <a:ext uri="{FF2B5EF4-FFF2-40B4-BE49-F238E27FC236}">
                <a16:creationId xmlns:a16="http://schemas.microsoft.com/office/drawing/2014/main" id="{00DF3DA0-B093-1845-90ED-319A480C7D41}"/>
              </a:ext>
            </a:extLst>
          </p:cNvPr>
          <p:cNvSpPr txBox="1"/>
          <p:nvPr/>
        </p:nvSpPr>
        <p:spPr>
          <a:xfrm>
            <a:off x="2944308" y="3044526"/>
            <a:ext cx="3713079" cy="646331"/>
          </a:xfrm>
          <a:prstGeom prst="rect">
            <a:avLst/>
          </a:prstGeom>
          <a:noFill/>
        </p:spPr>
        <p:txBody>
          <a:bodyPr wrap="square" rtlCol="0">
            <a:spAutoFit/>
          </a:bodyPr>
          <a:lstStyle/>
          <a:p>
            <a:pPr algn="l"/>
            <a:r>
              <a:rPr lang="tr-TR"/>
              <a:t>Sizce Allah varken neden bir peygamber hüküm koyar?</a:t>
            </a:r>
          </a:p>
        </p:txBody>
      </p:sp>
    </p:spTree>
    <p:extLst>
      <p:ext uri="{BB962C8B-B14F-4D97-AF65-F5344CB8AC3E}">
        <p14:creationId xmlns:p14="http://schemas.microsoft.com/office/powerpoint/2010/main" val="509910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3DF442E2-0573-C24F-94AA-F93DAEE1BEA6}"/>
              </a:ext>
            </a:extLst>
          </p:cNvPr>
          <p:cNvSpPr txBox="1"/>
          <p:nvPr/>
        </p:nvSpPr>
        <p:spPr>
          <a:xfrm>
            <a:off x="5186553" y="2511710"/>
            <a:ext cx="1828800" cy="1828800"/>
          </a:xfrm>
          <a:prstGeom prst="rect">
            <a:avLst/>
          </a:prstGeom>
          <a:noFill/>
        </p:spPr>
        <p:txBody>
          <a:bodyPr wrap="square" rtlCol="0">
            <a:spAutoFit/>
          </a:bodyPr>
          <a:lstStyle/>
          <a:p>
            <a:pPr algn="l"/>
            <a:endParaRPr lang="tr-TR"/>
          </a:p>
        </p:txBody>
      </p:sp>
      <p:sp>
        <p:nvSpPr>
          <p:cNvPr id="2" name="Metin kutusu 1">
            <a:extLst>
              <a:ext uri="{FF2B5EF4-FFF2-40B4-BE49-F238E27FC236}">
                <a16:creationId xmlns:a16="http://schemas.microsoft.com/office/drawing/2014/main" id="{57A41911-15ED-0F4F-BEFF-46D7FDFB307A}"/>
              </a:ext>
            </a:extLst>
          </p:cNvPr>
          <p:cNvSpPr txBox="1"/>
          <p:nvPr/>
        </p:nvSpPr>
        <p:spPr>
          <a:xfrm>
            <a:off x="10024386" y="3241444"/>
            <a:ext cx="1828800" cy="369332"/>
          </a:xfrm>
          <a:prstGeom prst="rect">
            <a:avLst/>
          </a:prstGeom>
          <a:noFill/>
        </p:spPr>
        <p:txBody>
          <a:bodyPr wrap="square" rtlCol="0">
            <a:spAutoFit/>
          </a:bodyPr>
          <a:lstStyle/>
          <a:p>
            <a:pPr algn="l"/>
            <a:r>
              <a:rPr lang="tr-TR"/>
              <a:t>TEŞRİ</a:t>
            </a:r>
          </a:p>
        </p:txBody>
      </p:sp>
      <p:sp>
        <p:nvSpPr>
          <p:cNvPr id="6" name="Metin kutusu 5">
            <a:extLst>
              <a:ext uri="{FF2B5EF4-FFF2-40B4-BE49-F238E27FC236}">
                <a16:creationId xmlns:a16="http://schemas.microsoft.com/office/drawing/2014/main" id="{33F6175F-B746-884B-B324-823D4C985BB3}"/>
              </a:ext>
            </a:extLst>
          </p:cNvPr>
          <p:cNvSpPr txBox="1"/>
          <p:nvPr/>
        </p:nvSpPr>
        <p:spPr>
          <a:xfrm>
            <a:off x="729554" y="886953"/>
            <a:ext cx="6829117" cy="4524315"/>
          </a:xfrm>
          <a:prstGeom prst="rect">
            <a:avLst/>
          </a:prstGeom>
          <a:noFill/>
        </p:spPr>
        <p:txBody>
          <a:bodyPr wrap="square" rtlCol="0">
            <a:spAutoFit/>
          </a:bodyPr>
          <a:lstStyle/>
          <a:p>
            <a:pPr algn="l"/>
            <a:r>
              <a:rPr lang="tr-TR" b="0" i="0">
                <a:solidFill>
                  <a:srgbClr val="2C2F34"/>
                </a:solidFill>
                <a:effectLst/>
                <a:latin typeface="-apple-system"/>
              </a:rPr>
              <a:t>Kânun koyma. Allahü teâlânın ve peygamberlerinin, insan hayâtının maddî ve mânevî bütün yönlerine dâir emir ve yasaklar koyması.</a:t>
            </a:r>
            <a:br>
              <a:rPr lang="tr-TR"/>
            </a:br>
            <a:r>
              <a:rPr lang="tr-TR" b="0" i="0">
                <a:solidFill>
                  <a:srgbClr val="2C2F34"/>
                </a:solidFill>
                <a:effectLst/>
                <a:latin typeface="-apple-system"/>
              </a:rPr>
              <a:t>Teşrî’, Allah ve Resûlüne (peygamberine) âittir. Peygamber efendimiz devrinde teşrî’, ilâhî bir veche (durum) arzediyordu. Kur’ân-ı kerîm tedrîcî olarak (hâdiselere göre) inzâl oluyor (iniyor), dînî ve dünyevî her türlü mes’elelerin çözüm şekli beli rtiliyordu. Peygamber efendimiz bizzât teşrî’î faâliyette bulunuyordu. Çünkü Kur’ân-ı kerîm, O’na teşrî’ salâhiyeti tanımıştı. Allahü teâlâ âyet-i kerîmede meâlen buyurdu ki: Peygamber size ne verdi ise onu alın (ve emirlerini tutun) . Size neyi yasak etti ise, onu da almayın (yapma dediğini yapmayın) . (Haşr sûresi: 7) (Serahsî, Pezdevî, Şa’rânî)</a:t>
            </a:r>
            <a:br>
              <a:rPr lang="tr-TR"/>
            </a:br>
            <a:r>
              <a:rPr lang="tr-TR" b="0" i="0">
                <a:solidFill>
                  <a:srgbClr val="2C2F34"/>
                </a:solidFill>
                <a:effectLst/>
                <a:latin typeface="-apple-system"/>
              </a:rPr>
              <a:t>Peygamber efendimizin teşrî’ vazîfeleri fiilî (bizzât yaparak) ve kavlî (söyleyerek) olduğu gibi, dîne aykırı olmayan bir şey gördüklerinde de susarlar, o işe mâni olmazlardı. Buna Peygamber efendimizin takrîrî sünneti denir.Bu da Resûlullah’ın teşrî ‘ vazîfelerindendi. (İbn-i Hatîb, Serahsî)</a:t>
            </a:r>
            <a:endParaRPr lang="tr-TR"/>
          </a:p>
        </p:txBody>
      </p:sp>
    </p:spTree>
    <p:extLst>
      <p:ext uri="{BB962C8B-B14F-4D97-AF65-F5344CB8AC3E}">
        <p14:creationId xmlns:p14="http://schemas.microsoft.com/office/powerpoint/2010/main" val="1474915252"/>
      </p:ext>
    </p:extLst>
  </p:cSld>
  <p:clrMapOvr>
    <a:masterClrMapping/>
  </p:clrMapOvr>
</p:sld>
</file>

<file path=ppt/theme/theme1.xml><?xml version="1.0" encoding="utf-8"?>
<a:theme xmlns:a="http://schemas.openxmlformats.org/drawingml/2006/main" name="Çerçev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Geniş ekran</PresentationFormat>
  <Slides>9</Slides>
  <Notes>0</Notes>
  <HiddenSlides>0</HiddenSlide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Çerçeve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Mustafa Yücel</dc:creator>
  <cp:lastModifiedBy>Mustafa Yücel</cp:lastModifiedBy>
  <cp:revision>2</cp:revision>
  <dcterms:created xsi:type="dcterms:W3CDTF">2022-01-14T08:49:27Z</dcterms:created>
  <dcterms:modified xsi:type="dcterms:W3CDTF">2022-01-14T13:25:03Z</dcterms:modified>
</cp:coreProperties>
</file>