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D1A7-3F7A-401F-B60C-C0DEE36F1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7AF5-218F-41FE-8CDD-8475526B5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4C368-B357-4B95-86A2-CA6442CA8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29403-7F70-43FF-9C9C-652A97E6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15245-D70F-4F75-B399-A015F543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7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B17A0-3772-4507-9A05-221DD16C3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16A81-0D8F-468E-B604-45E620A4B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470A-E97E-40B9-8C38-C79A03C6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150B5-5209-4C66-941A-60B90F75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D7364-A2D3-4DE7-B999-32F2491D7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7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D23F16-0CA5-45E3-A8D8-D967390E8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54DB1-092D-4382-8CB0-C123F8163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692CB-18F7-425A-81A7-A0C270A79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987F3-AF83-4E00-B456-9731EB9D9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B5011-5B1F-4169-AAFA-EACFB60F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45719-DECC-4250-BBE9-8EAC45A4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59BC7-E7BD-441F-9B13-53C6E9FA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14E35-1A1C-4410-BA38-667A06BA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0D0AC-072B-4836-8823-B08ABD9E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078C4-1965-40A3-9C54-AA2C823D7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1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9421-C203-4D70-B926-9E1719C8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B2CB0-AC1E-426A-A0F7-F109AA867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0FB90-75EC-4227-80B0-D4AB0494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F9D60-047F-4AF4-A285-B9FAC707D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BB118-910B-4F23-85D4-8B64D402D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6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0C3D2-E23F-45AA-A90D-F2886C540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792D0-58BF-49CF-AC12-B0B06CBC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A9DFC7-E016-4EC0-8ABA-1DE87C43B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94DDB-2178-425B-9617-B0A3EC51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1F767-EEFA-4C38-97D1-70DD50E19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15ED0-376E-4713-BD61-130597D8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5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819B-DD26-4BC5-B288-85485B550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185D6-7ACD-4F65-8004-956FB35AC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1A2A5-1B2C-48F2-8A95-66DCAB821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F40664-E45E-468E-A831-1395B1F3AA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6D3C95-506A-421B-ABA0-55126F9BE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B4130-B463-4C13-90A7-B974F9923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BF1313-C79D-4A88-8FA1-4C66490E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BB2C02-4813-4B6C-AA28-516B7AA5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2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EBBDE-B18A-4641-90DE-D526E2B5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F798E-CF6A-4C4E-B604-4FEB73B6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CBF194-A3E1-4BF3-91D9-6F7756D6B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038DC-204C-4D5D-AF0B-AF1738C7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4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0203-0441-4E93-A071-4521DB91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86FCD-2E07-4633-AF46-2D80B7E09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B6A6A-728B-4B29-ABEC-3E7DF2A8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2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BA11-0A18-49FD-8BDE-E0F65A8E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08960-6692-45BA-9851-FB342DE78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747B8-B3A1-4061-A533-FA9413DC8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2DCF8-DE47-4616-8634-BCF21583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1446C-AB8D-45BE-B0C7-BFE1CE377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07CFC-1B20-4579-A1E8-7E64288C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3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256B-42A6-4CD1-B8CB-CF77FB1C4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6DE0C-344C-4FC2-8C1B-3FABD3EFB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7D2F97-A84F-4ABA-8C65-21F16A5FE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291CC-178E-4D59-9FFF-2CB659975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E7396-462C-436E-9F62-9A45E212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EDC29-32AD-4979-B8C2-B7CCA33C1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3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507AE7-B6A6-4D8C-BB82-AB1028155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51D85-7710-4E35-B3A4-9355BC6B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DF946-AE7B-4590-AF7A-291E66720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9AF55-C9C5-4494-95EE-7D9621E93943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407EF-CE42-448B-BD2D-334918212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E0C18-B244-4D70-8686-C518D6AC7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EDB6-FDFA-48C0-A1AD-BE100A6CF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5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697D-407F-49B0-8419-BE9BBE2E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Our reflections on blog posts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2242-1519-4346-AB42-A1FD0F8C1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46732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B050"/>
                </a:solidFill>
              </a:rPr>
              <a:t>Learning from each other</a:t>
            </a:r>
          </a:p>
          <a:p>
            <a:pPr marL="0" indent="0">
              <a:buNone/>
            </a:pPr>
            <a:r>
              <a:rPr lang="en-US" dirty="0"/>
              <a:t>Social presence</a:t>
            </a:r>
          </a:p>
          <a:p>
            <a:pPr marL="514350" indent="-514350">
              <a:buAutoNum type="alphaLcParenR"/>
            </a:pPr>
            <a:r>
              <a:rPr lang="en-US" dirty="0"/>
              <a:t>open communication (interaction)</a:t>
            </a:r>
          </a:p>
          <a:p>
            <a:pPr marL="514350" indent="-514350">
              <a:buAutoNum type="alphaLcParenR"/>
            </a:pPr>
            <a:r>
              <a:rPr lang="en-US" dirty="0"/>
              <a:t>encouraging collaboration (affective engagement)</a:t>
            </a:r>
          </a:p>
          <a:p>
            <a:pPr marL="514350" indent="-514350">
              <a:buAutoNum type="alphaLcParenR"/>
            </a:pPr>
            <a:r>
              <a:rPr lang="en-US" dirty="0"/>
              <a:t>Identifying with the community (group cohesion) =</a:t>
            </a:r>
            <a:r>
              <a:rPr lang="en-US" sz="2800" b="1" dirty="0">
                <a:solidFill>
                  <a:schemeClr val="accent1"/>
                </a:solidFill>
              </a:rPr>
              <a:t> Learning community</a:t>
            </a:r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rgbClr val="343A40"/>
                </a:solidFill>
                <a:effectLst/>
                <a:latin typeface="Poppins"/>
              </a:rPr>
              <a:t>Garrison, D. R., &amp; </a:t>
            </a:r>
            <a:r>
              <a:rPr lang="en-US" b="0" i="0" dirty="0" err="1">
                <a:solidFill>
                  <a:srgbClr val="343A40"/>
                </a:solidFill>
                <a:effectLst/>
                <a:latin typeface="Poppins"/>
              </a:rPr>
              <a:t>Arbaugh</a:t>
            </a:r>
            <a:r>
              <a:rPr lang="en-US" b="0" i="0" dirty="0">
                <a:solidFill>
                  <a:srgbClr val="343A40"/>
                </a:solidFill>
                <a:effectLst/>
                <a:latin typeface="Poppins"/>
              </a:rPr>
              <a:t>, J. B. (2007).</a:t>
            </a:r>
            <a:endParaRPr lang="en-US" dirty="0"/>
          </a:p>
          <a:p>
            <a:pPr marL="0" indent="0">
              <a:buNone/>
            </a:pPr>
            <a:r>
              <a:rPr lang="en-US" sz="3200" b="1" dirty="0">
                <a:solidFill>
                  <a:srgbClr val="00B050"/>
                </a:solidFill>
              </a:rPr>
              <a:t>Learning about different cultures</a:t>
            </a:r>
          </a:p>
          <a:p>
            <a:pPr marL="0" indent="0">
              <a:buNone/>
            </a:pPr>
            <a:r>
              <a:rPr lang="en-US" dirty="0"/>
              <a:t>Egypt, Singapore, </a:t>
            </a:r>
            <a:r>
              <a:rPr lang="en-US" i="0" dirty="0">
                <a:effectLst/>
              </a:rPr>
              <a:t>The Philippines</a:t>
            </a:r>
            <a:r>
              <a:rPr lang="en-US" dirty="0"/>
              <a:t>, Poland, Canada, Vietnam, South Korea,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Getting deeper insights on the subject 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40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2EE79-A885-4EB0-A78B-49BA64F9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Our reflections on blog posts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5C27A-BF73-494F-B0FF-F2193C81F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81760"/>
            <a:ext cx="10439400" cy="526288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Connections to concepts in the readings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Constructivism</a:t>
            </a:r>
            <a:r>
              <a:rPr lang="en-US" sz="3000" dirty="0"/>
              <a:t>= </a:t>
            </a:r>
            <a:r>
              <a:rPr lang="en-US" sz="3000" b="0" i="0" dirty="0">
                <a:solidFill>
                  <a:srgbClr val="121212"/>
                </a:solidFill>
                <a:effectLst/>
              </a:rPr>
              <a:t>active construction or making their own knowledge and that reality is determined by the experiences of the learner’ (Elliott et al., 2000, p. 256).</a:t>
            </a:r>
          </a:p>
          <a:p>
            <a:pPr marL="0" indent="0">
              <a:buNone/>
            </a:pPr>
            <a:endParaRPr lang="en-US" sz="3000" b="0" i="0" dirty="0">
              <a:solidFill>
                <a:srgbClr val="121212"/>
              </a:solidFill>
              <a:effectLst/>
            </a:endParaRP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Connectivism</a:t>
            </a:r>
            <a:r>
              <a:rPr lang="en-US" sz="3000" dirty="0"/>
              <a:t>=</a:t>
            </a:r>
            <a:r>
              <a:rPr lang="en-US" sz="3000" b="0" i="0" dirty="0">
                <a:solidFill>
                  <a:srgbClr val="3E3829"/>
                </a:solidFill>
                <a:effectLst/>
              </a:rPr>
              <a:t>a learning theory explaining how Internet technologies have created new opportunities for people to learn and share information across the World Wide Web and among themselves (Siemens, 2005)</a:t>
            </a:r>
          </a:p>
          <a:p>
            <a:pPr marL="0" indent="0">
              <a:buNone/>
            </a:pPr>
            <a:br>
              <a:rPr lang="en-US" sz="3000" dirty="0"/>
            </a:br>
            <a:r>
              <a:rPr lang="en-US" sz="3000" b="1" dirty="0">
                <a:solidFill>
                  <a:srgbClr val="00B050"/>
                </a:solidFill>
              </a:rPr>
              <a:t>Self-directed learning</a:t>
            </a:r>
            <a:r>
              <a:rPr lang="en-US" sz="3000" dirty="0"/>
              <a:t>=taking initiative “</a:t>
            </a:r>
            <a:r>
              <a:rPr lang="en-US" sz="3000" b="0" dirty="0">
                <a:effectLst/>
              </a:rPr>
              <a:t>in diagnosing their learning needs, formulating learning goals, identifying resources for learning, choosing and implementing appropriate learning strategies, and evaluating learning outcomes (Knowles, 1975)</a:t>
            </a:r>
            <a:br>
              <a:rPr lang="en-US" dirty="0"/>
            </a:br>
            <a:r>
              <a:rPr lang="en-US" dirty="0"/>
              <a:t>  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2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Poppins</vt:lpstr>
      <vt:lpstr>Office Theme</vt:lpstr>
      <vt:lpstr>Our reflections on blog posts </vt:lpstr>
      <vt:lpstr>Our reflections on blog posts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Viktoriya Ivanenko (student)</dc:creator>
  <cp:lastModifiedBy>Viktoriya Ivanenko (student)</cp:lastModifiedBy>
  <cp:revision>5</cp:revision>
  <dcterms:created xsi:type="dcterms:W3CDTF">2020-10-30T15:13:07Z</dcterms:created>
  <dcterms:modified xsi:type="dcterms:W3CDTF">2020-10-31T07:08:14Z</dcterms:modified>
</cp:coreProperties>
</file>