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0" r:id="rId3"/>
    <p:sldId id="269" r:id="rId4"/>
    <p:sldId id="272" r:id="rId5"/>
    <p:sldId id="283" r:id="rId6"/>
    <p:sldId id="273" r:id="rId7"/>
    <p:sldId id="284" r:id="rId8"/>
    <p:sldId id="266" r:id="rId9"/>
    <p:sldId id="279" r:id="rId10"/>
    <p:sldId id="277" r:id="rId11"/>
    <p:sldId id="274" r:id="rId12"/>
    <p:sldId id="280" r:id="rId13"/>
    <p:sldId id="281" r:id="rId14"/>
    <p:sldId id="282" r:id="rId15"/>
    <p:sldId id="26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7392CB-4637-4326-A0F6-8642AF5312A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BCD722-6ACC-4FE3-ADD6-05724802C16E}">
      <dgm:prSet phldrT="[Text]"/>
      <dgm:spPr/>
      <dgm:t>
        <a:bodyPr/>
        <a:lstStyle/>
        <a:p>
          <a:r>
            <a:rPr lang="en-US" dirty="0"/>
            <a:t>3 Types of Constructivism (</a:t>
          </a:r>
          <a:r>
            <a:rPr lang="en-US" b="0" i="0" dirty="0">
              <a:solidFill>
                <a:srgbClr val="121212"/>
              </a:solidFill>
              <a:effectLst/>
              <a:latin typeface="Noto Sans"/>
            </a:rPr>
            <a:t>McLeod, 2019). </a:t>
          </a:r>
          <a:r>
            <a:rPr lang="en-US" dirty="0"/>
            <a:t> </a:t>
          </a:r>
        </a:p>
      </dgm:t>
    </dgm:pt>
    <dgm:pt modelId="{86D81A20-6D08-431B-A4BE-DCF9E6CCEBF9}" type="parTrans" cxnId="{52A534C9-8366-4644-A300-EE8AAAE2607C}">
      <dgm:prSet/>
      <dgm:spPr/>
      <dgm:t>
        <a:bodyPr/>
        <a:lstStyle/>
        <a:p>
          <a:endParaRPr lang="en-US"/>
        </a:p>
      </dgm:t>
    </dgm:pt>
    <dgm:pt modelId="{80B0BE15-B42A-471E-A77D-8ABFE8918128}" type="sibTrans" cxnId="{52A534C9-8366-4644-A300-EE8AAAE2607C}">
      <dgm:prSet/>
      <dgm:spPr/>
      <dgm:t>
        <a:bodyPr/>
        <a:lstStyle/>
        <a:p>
          <a:endParaRPr lang="en-US"/>
        </a:p>
      </dgm:t>
    </dgm:pt>
    <dgm:pt modelId="{4A0F7A1C-19B5-4A2F-86CF-B85AE29D4A24}">
      <dgm:prSet phldrT="[Text]"/>
      <dgm:spPr/>
      <dgm:t>
        <a:bodyPr/>
        <a:lstStyle/>
        <a:p>
          <a:r>
            <a:rPr lang="en-US" dirty="0"/>
            <a:t>Cognitive</a:t>
          </a:r>
        </a:p>
        <a:p>
          <a:r>
            <a:rPr lang="en-US" dirty="0"/>
            <a:t>By Jean Piaget</a:t>
          </a:r>
        </a:p>
      </dgm:t>
    </dgm:pt>
    <dgm:pt modelId="{49A4BF11-56B2-48D1-B4D4-C5402537748A}" type="parTrans" cxnId="{6C2DD693-4D7A-48F6-A0C9-D729407D5660}">
      <dgm:prSet/>
      <dgm:spPr/>
      <dgm:t>
        <a:bodyPr/>
        <a:lstStyle/>
        <a:p>
          <a:endParaRPr lang="en-US"/>
        </a:p>
      </dgm:t>
    </dgm:pt>
    <dgm:pt modelId="{379E95DB-3973-41FF-A5E6-F5E4EE2D0784}" type="sibTrans" cxnId="{6C2DD693-4D7A-48F6-A0C9-D729407D5660}">
      <dgm:prSet/>
      <dgm:spPr/>
      <dgm:t>
        <a:bodyPr/>
        <a:lstStyle/>
        <a:p>
          <a:endParaRPr lang="en-US"/>
        </a:p>
      </dgm:t>
    </dgm:pt>
    <dgm:pt modelId="{654D3FF3-28AF-411F-8E7E-880CD8FA7124}">
      <dgm:prSet phldrT="[Text]"/>
      <dgm:spPr/>
      <dgm:t>
        <a:bodyPr/>
        <a:lstStyle/>
        <a:p>
          <a:r>
            <a:rPr lang="en-US" dirty="0"/>
            <a:t>Social by Lev Vygotsky</a:t>
          </a:r>
        </a:p>
      </dgm:t>
    </dgm:pt>
    <dgm:pt modelId="{66BAACFD-99EF-4E46-B81A-8062144D0FBB}" type="parTrans" cxnId="{1E4DFD13-AA56-4CAD-A617-8A34B92D3921}">
      <dgm:prSet/>
      <dgm:spPr/>
      <dgm:t>
        <a:bodyPr/>
        <a:lstStyle/>
        <a:p>
          <a:endParaRPr lang="en-US"/>
        </a:p>
      </dgm:t>
    </dgm:pt>
    <dgm:pt modelId="{5404BA8F-FA86-4923-845D-C3FB438B66B6}" type="sibTrans" cxnId="{1E4DFD13-AA56-4CAD-A617-8A34B92D3921}">
      <dgm:prSet/>
      <dgm:spPr/>
      <dgm:t>
        <a:bodyPr/>
        <a:lstStyle/>
        <a:p>
          <a:endParaRPr lang="en-US"/>
        </a:p>
      </dgm:t>
    </dgm:pt>
    <dgm:pt modelId="{A25301E7-B824-46D4-AA78-C11376ECAF22}">
      <dgm:prSet phldrT="[Text]"/>
      <dgm:spPr/>
      <dgm:t>
        <a:bodyPr/>
        <a:lstStyle/>
        <a:p>
          <a:r>
            <a:rPr lang="en-US" dirty="0"/>
            <a:t>Radical</a:t>
          </a:r>
        </a:p>
      </dgm:t>
    </dgm:pt>
    <dgm:pt modelId="{C1934AA1-3156-4DD7-8658-10E580C33E9C}" type="parTrans" cxnId="{42E293EF-D122-4E4F-B252-F35FC87BA5A1}">
      <dgm:prSet/>
      <dgm:spPr/>
      <dgm:t>
        <a:bodyPr/>
        <a:lstStyle/>
        <a:p>
          <a:endParaRPr lang="en-US"/>
        </a:p>
      </dgm:t>
    </dgm:pt>
    <dgm:pt modelId="{E5A1CB53-3D6B-4E26-B560-DCE963FF2D32}" type="sibTrans" cxnId="{42E293EF-D122-4E4F-B252-F35FC87BA5A1}">
      <dgm:prSet/>
      <dgm:spPr/>
      <dgm:t>
        <a:bodyPr/>
        <a:lstStyle/>
        <a:p>
          <a:endParaRPr lang="en-US"/>
        </a:p>
      </dgm:t>
    </dgm:pt>
    <dgm:pt modelId="{179CECCD-0E4D-4F4F-B4D9-907BDF363E49}" type="pres">
      <dgm:prSet presAssocID="{CE7392CB-4637-4326-A0F6-8642AF5312A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E6CA3F4-BB46-41DC-BF5C-B1A6AD9940DA}" type="pres">
      <dgm:prSet presAssocID="{58BCD722-6ACC-4FE3-ADD6-05724802C16E}" presName="hierRoot1" presStyleCnt="0">
        <dgm:presLayoutVars>
          <dgm:hierBranch val="init"/>
        </dgm:presLayoutVars>
      </dgm:prSet>
      <dgm:spPr/>
    </dgm:pt>
    <dgm:pt modelId="{E4F7DB26-1675-4A1A-B8C3-C6BD3B26ED99}" type="pres">
      <dgm:prSet presAssocID="{58BCD722-6ACC-4FE3-ADD6-05724802C16E}" presName="rootComposite1" presStyleCnt="0"/>
      <dgm:spPr/>
    </dgm:pt>
    <dgm:pt modelId="{A9332823-357F-4F65-8EED-9FC9096D0E4F}" type="pres">
      <dgm:prSet presAssocID="{58BCD722-6ACC-4FE3-ADD6-05724802C16E}" presName="rootText1" presStyleLbl="node0" presStyleIdx="0" presStyleCnt="1" custScaleX="511529" custScaleY="153845" custLinFactNeighborX="11398" custLinFactNeighborY="-31225">
        <dgm:presLayoutVars>
          <dgm:chPref val="3"/>
        </dgm:presLayoutVars>
      </dgm:prSet>
      <dgm:spPr/>
    </dgm:pt>
    <dgm:pt modelId="{A8CBCFD9-0389-4E1B-88AD-A1FC4ECAEC8B}" type="pres">
      <dgm:prSet presAssocID="{58BCD722-6ACC-4FE3-ADD6-05724802C16E}" presName="rootConnector1" presStyleLbl="node1" presStyleIdx="0" presStyleCnt="0"/>
      <dgm:spPr/>
    </dgm:pt>
    <dgm:pt modelId="{D868CDB9-89C5-4699-9530-994ACF0B0C47}" type="pres">
      <dgm:prSet presAssocID="{58BCD722-6ACC-4FE3-ADD6-05724802C16E}" presName="hierChild2" presStyleCnt="0"/>
      <dgm:spPr/>
    </dgm:pt>
    <dgm:pt modelId="{2C2B7384-7FA8-4A85-92F9-DBC63094A759}" type="pres">
      <dgm:prSet presAssocID="{49A4BF11-56B2-48D1-B4D4-C5402537748A}" presName="Name37" presStyleLbl="parChTrans1D2" presStyleIdx="0" presStyleCnt="3"/>
      <dgm:spPr/>
    </dgm:pt>
    <dgm:pt modelId="{584B7272-48D1-49A3-B4EF-06AB47561938}" type="pres">
      <dgm:prSet presAssocID="{4A0F7A1C-19B5-4A2F-86CF-B85AE29D4A24}" presName="hierRoot2" presStyleCnt="0">
        <dgm:presLayoutVars>
          <dgm:hierBranch val="init"/>
        </dgm:presLayoutVars>
      </dgm:prSet>
      <dgm:spPr/>
    </dgm:pt>
    <dgm:pt modelId="{6CBCF99F-F47D-4EAE-9171-C80882A7C906}" type="pres">
      <dgm:prSet presAssocID="{4A0F7A1C-19B5-4A2F-86CF-B85AE29D4A24}" presName="rootComposite" presStyleCnt="0"/>
      <dgm:spPr/>
    </dgm:pt>
    <dgm:pt modelId="{D6016523-77D0-414A-A5C4-A168B0B4485F}" type="pres">
      <dgm:prSet presAssocID="{4A0F7A1C-19B5-4A2F-86CF-B85AE29D4A24}" presName="rootText" presStyleLbl="node2" presStyleIdx="0" presStyleCnt="3" custScaleX="264248" custScaleY="313639" custLinFactY="100000" custLinFactNeighborX="-94923" custLinFactNeighborY="189594">
        <dgm:presLayoutVars>
          <dgm:chPref val="3"/>
        </dgm:presLayoutVars>
      </dgm:prSet>
      <dgm:spPr/>
    </dgm:pt>
    <dgm:pt modelId="{1F938638-8228-4F27-974D-F8E953E7CA95}" type="pres">
      <dgm:prSet presAssocID="{4A0F7A1C-19B5-4A2F-86CF-B85AE29D4A24}" presName="rootConnector" presStyleLbl="node2" presStyleIdx="0" presStyleCnt="3"/>
      <dgm:spPr/>
    </dgm:pt>
    <dgm:pt modelId="{A1EF3074-1EFB-4A5E-A30C-5D671F2AAAD2}" type="pres">
      <dgm:prSet presAssocID="{4A0F7A1C-19B5-4A2F-86CF-B85AE29D4A24}" presName="hierChild4" presStyleCnt="0"/>
      <dgm:spPr/>
    </dgm:pt>
    <dgm:pt modelId="{2AD5DDA7-BF88-4639-A982-65F06D0BF274}" type="pres">
      <dgm:prSet presAssocID="{4A0F7A1C-19B5-4A2F-86CF-B85AE29D4A24}" presName="hierChild5" presStyleCnt="0"/>
      <dgm:spPr/>
    </dgm:pt>
    <dgm:pt modelId="{9A6B1D46-070F-4CED-818B-9EC0E3FE9655}" type="pres">
      <dgm:prSet presAssocID="{66BAACFD-99EF-4E46-B81A-8062144D0FBB}" presName="Name37" presStyleLbl="parChTrans1D2" presStyleIdx="1" presStyleCnt="3"/>
      <dgm:spPr/>
    </dgm:pt>
    <dgm:pt modelId="{0DBE4421-9E94-4A83-9062-F7E1F6584075}" type="pres">
      <dgm:prSet presAssocID="{654D3FF3-28AF-411F-8E7E-880CD8FA7124}" presName="hierRoot2" presStyleCnt="0">
        <dgm:presLayoutVars>
          <dgm:hierBranch val="init"/>
        </dgm:presLayoutVars>
      </dgm:prSet>
      <dgm:spPr/>
    </dgm:pt>
    <dgm:pt modelId="{96E53914-6E56-42BF-A4A4-533DFC69513E}" type="pres">
      <dgm:prSet presAssocID="{654D3FF3-28AF-411F-8E7E-880CD8FA7124}" presName="rootComposite" presStyleCnt="0"/>
      <dgm:spPr/>
    </dgm:pt>
    <dgm:pt modelId="{225649B2-22CE-4C42-87BC-C75912EE6FF6}" type="pres">
      <dgm:prSet presAssocID="{654D3FF3-28AF-411F-8E7E-880CD8FA7124}" presName="rootText" presStyleLbl="node2" presStyleIdx="1" presStyleCnt="3" custScaleX="145933" custScaleY="218387" custLinFactNeighborX="-9899" custLinFactNeighborY="-16395">
        <dgm:presLayoutVars>
          <dgm:chPref val="3"/>
        </dgm:presLayoutVars>
      </dgm:prSet>
      <dgm:spPr/>
    </dgm:pt>
    <dgm:pt modelId="{C7ADFF0C-F733-4291-BC3A-68C24261FD37}" type="pres">
      <dgm:prSet presAssocID="{654D3FF3-28AF-411F-8E7E-880CD8FA7124}" presName="rootConnector" presStyleLbl="node2" presStyleIdx="1" presStyleCnt="3"/>
      <dgm:spPr/>
    </dgm:pt>
    <dgm:pt modelId="{A455F79D-A1C9-4501-BE8B-B53990F1FFA1}" type="pres">
      <dgm:prSet presAssocID="{654D3FF3-28AF-411F-8E7E-880CD8FA7124}" presName="hierChild4" presStyleCnt="0"/>
      <dgm:spPr/>
    </dgm:pt>
    <dgm:pt modelId="{DD0AB533-F3A7-4834-B3B1-86C4177123D1}" type="pres">
      <dgm:prSet presAssocID="{654D3FF3-28AF-411F-8E7E-880CD8FA7124}" presName="hierChild5" presStyleCnt="0"/>
      <dgm:spPr/>
    </dgm:pt>
    <dgm:pt modelId="{07720F1B-F85F-44B5-9645-A884B9F99A45}" type="pres">
      <dgm:prSet presAssocID="{C1934AA1-3156-4DD7-8658-10E580C33E9C}" presName="Name37" presStyleLbl="parChTrans1D2" presStyleIdx="2" presStyleCnt="3"/>
      <dgm:spPr/>
    </dgm:pt>
    <dgm:pt modelId="{7E6D873B-2049-4397-AA05-B659AEE2F901}" type="pres">
      <dgm:prSet presAssocID="{A25301E7-B824-46D4-AA78-C11376ECAF22}" presName="hierRoot2" presStyleCnt="0">
        <dgm:presLayoutVars>
          <dgm:hierBranch val="init"/>
        </dgm:presLayoutVars>
      </dgm:prSet>
      <dgm:spPr/>
    </dgm:pt>
    <dgm:pt modelId="{799E3ADA-8950-48C2-9AD3-46B45FBB21AA}" type="pres">
      <dgm:prSet presAssocID="{A25301E7-B824-46D4-AA78-C11376ECAF22}" presName="rootComposite" presStyleCnt="0"/>
      <dgm:spPr/>
    </dgm:pt>
    <dgm:pt modelId="{93AF97A6-9A2E-4EE9-AA35-6A0E26D33CB5}" type="pres">
      <dgm:prSet presAssocID="{A25301E7-B824-46D4-AA78-C11376ECAF22}" presName="rootText" presStyleLbl="node2" presStyleIdx="2" presStyleCnt="3" custScaleX="164416" custScaleY="289905" custLinFactNeighborX="41065" custLinFactNeighborY="3299">
        <dgm:presLayoutVars>
          <dgm:chPref val="3"/>
        </dgm:presLayoutVars>
      </dgm:prSet>
      <dgm:spPr/>
    </dgm:pt>
    <dgm:pt modelId="{A2A58B4C-EE61-4B93-823B-431CD0E0B49B}" type="pres">
      <dgm:prSet presAssocID="{A25301E7-B824-46D4-AA78-C11376ECAF22}" presName="rootConnector" presStyleLbl="node2" presStyleIdx="2" presStyleCnt="3"/>
      <dgm:spPr/>
    </dgm:pt>
    <dgm:pt modelId="{382EC017-BF7C-4AA0-B116-AA109238A076}" type="pres">
      <dgm:prSet presAssocID="{A25301E7-B824-46D4-AA78-C11376ECAF22}" presName="hierChild4" presStyleCnt="0"/>
      <dgm:spPr/>
    </dgm:pt>
    <dgm:pt modelId="{71842458-79E7-4CE7-8616-3D39BFD749D7}" type="pres">
      <dgm:prSet presAssocID="{A25301E7-B824-46D4-AA78-C11376ECAF22}" presName="hierChild5" presStyleCnt="0"/>
      <dgm:spPr/>
    </dgm:pt>
    <dgm:pt modelId="{ABBB0D93-3616-4A9E-8AE6-93BCBE52F13B}" type="pres">
      <dgm:prSet presAssocID="{58BCD722-6ACC-4FE3-ADD6-05724802C16E}" presName="hierChild3" presStyleCnt="0"/>
      <dgm:spPr/>
    </dgm:pt>
  </dgm:ptLst>
  <dgm:cxnLst>
    <dgm:cxn modelId="{B958F611-67FD-4F6B-9D6F-E189E5793ECD}" type="presOf" srcId="{4A0F7A1C-19B5-4A2F-86CF-B85AE29D4A24}" destId="{D6016523-77D0-414A-A5C4-A168B0B4485F}" srcOrd="0" destOrd="0" presId="urn:microsoft.com/office/officeart/2005/8/layout/orgChart1"/>
    <dgm:cxn modelId="{1E4DFD13-AA56-4CAD-A617-8A34B92D3921}" srcId="{58BCD722-6ACC-4FE3-ADD6-05724802C16E}" destId="{654D3FF3-28AF-411F-8E7E-880CD8FA7124}" srcOrd="1" destOrd="0" parTransId="{66BAACFD-99EF-4E46-B81A-8062144D0FBB}" sibTransId="{5404BA8F-FA86-4923-845D-C3FB438B66B6}"/>
    <dgm:cxn modelId="{E1B2DB3B-E5F7-4DFF-ABE0-632E734A7A38}" type="presOf" srcId="{58BCD722-6ACC-4FE3-ADD6-05724802C16E}" destId="{A8CBCFD9-0389-4E1B-88AD-A1FC4ECAEC8B}" srcOrd="1" destOrd="0" presId="urn:microsoft.com/office/officeart/2005/8/layout/orgChart1"/>
    <dgm:cxn modelId="{F0C6C33F-F4CD-442F-9E58-5C30739AFDA8}" type="presOf" srcId="{A25301E7-B824-46D4-AA78-C11376ECAF22}" destId="{A2A58B4C-EE61-4B93-823B-431CD0E0B49B}" srcOrd="1" destOrd="0" presId="urn:microsoft.com/office/officeart/2005/8/layout/orgChart1"/>
    <dgm:cxn modelId="{EA016A63-EC4B-4ABF-979A-563579910EED}" type="presOf" srcId="{49A4BF11-56B2-48D1-B4D4-C5402537748A}" destId="{2C2B7384-7FA8-4A85-92F9-DBC63094A759}" srcOrd="0" destOrd="0" presId="urn:microsoft.com/office/officeart/2005/8/layout/orgChart1"/>
    <dgm:cxn modelId="{B0BFEB47-035F-407D-A07B-156962B30AA1}" type="presOf" srcId="{CE7392CB-4637-4326-A0F6-8642AF5312A5}" destId="{179CECCD-0E4D-4F4F-B4D9-907BDF363E49}" srcOrd="0" destOrd="0" presId="urn:microsoft.com/office/officeart/2005/8/layout/orgChart1"/>
    <dgm:cxn modelId="{B7AEDC58-7A0C-4237-9B9D-A3D644F4C597}" type="presOf" srcId="{654D3FF3-28AF-411F-8E7E-880CD8FA7124}" destId="{225649B2-22CE-4C42-87BC-C75912EE6FF6}" srcOrd="0" destOrd="0" presId="urn:microsoft.com/office/officeart/2005/8/layout/orgChart1"/>
    <dgm:cxn modelId="{667E115A-16AD-4B2E-B11E-CE2FF57BBA38}" type="presOf" srcId="{66BAACFD-99EF-4E46-B81A-8062144D0FBB}" destId="{9A6B1D46-070F-4CED-818B-9EC0E3FE9655}" srcOrd="0" destOrd="0" presId="urn:microsoft.com/office/officeart/2005/8/layout/orgChart1"/>
    <dgm:cxn modelId="{BB027B80-1F87-41E1-A61B-3D3813B5D330}" type="presOf" srcId="{A25301E7-B824-46D4-AA78-C11376ECAF22}" destId="{93AF97A6-9A2E-4EE9-AA35-6A0E26D33CB5}" srcOrd="0" destOrd="0" presId="urn:microsoft.com/office/officeart/2005/8/layout/orgChart1"/>
    <dgm:cxn modelId="{5FDAB789-4DA1-4FBF-9040-E9355E4043AC}" type="presOf" srcId="{58BCD722-6ACC-4FE3-ADD6-05724802C16E}" destId="{A9332823-357F-4F65-8EED-9FC9096D0E4F}" srcOrd="0" destOrd="0" presId="urn:microsoft.com/office/officeart/2005/8/layout/orgChart1"/>
    <dgm:cxn modelId="{BCB61F8E-8F68-45D8-9D69-409F81AF1FD8}" type="presOf" srcId="{C1934AA1-3156-4DD7-8658-10E580C33E9C}" destId="{07720F1B-F85F-44B5-9645-A884B9F99A45}" srcOrd="0" destOrd="0" presId="urn:microsoft.com/office/officeart/2005/8/layout/orgChart1"/>
    <dgm:cxn modelId="{6C2DD693-4D7A-48F6-A0C9-D729407D5660}" srcId="{58BCD722-6ACC-4FE3-ADD6-05724802C16E}" destId="{4A0F7A1C-19B5-4A2F-86CF-B85AE29D4A24}" srcOrd="0" destOrd="0" parTransId="{49A4BF11-56B2-48D1-B4D4-C5402537748A}" sibTransId="{379E95DB-3973-41FF-A5E6-F5E4EE2D0784}"/>
    <dgm:cxn modelId="{D534FC9F-49A9-4E04-A3FB-800B1D3D7901}" type="presOf" srcId="{4A0F7A1C-19B5-4A2F-86CF-B85AE29D4A24}" destId="{1F938638-8228-4F27-974D-F8E953E7CA95}" srcOrd="1" destOrd="0" presId="urn:microsoft.com/office/officeart/2005/8/layout/orgChart1"/>
    <dgm:cxn modelId="{52A534C9-8366-4644-A300-EE8AAAE2607C}" srcId="{CE7392CB-4637-4326-A0F6-8642AF5312A5}" destId="{58BCD722-6ACC-4FE3-ADD6-05724802C16E}" srcOrd="0" destOrd="0" parTransId="{86D81A20-6D08-431B-A4BE-DCF9E6CCEBF9}" sibTransId="{80B0BE15-B42A-471E-A77D-8ABFE8918128}"/>
    <dgm:cxn modelId="{42E293EF-D122-4E4F-B252-F35FC87BA5A1}" srcId="{58BCD722-6ACC-4FE3-ADD6-05724802C16E}" destId="{A25301E7-B824-46D4-AA78-C11376ECAF22}" srcOrd="2" destOrd="0" parTransId="{C1934AA1-3156-4DD7-8658-10E580C33E9C}" sibTransId="{E5A1CB53-3D6B-4E26-B560-DCE963FF2D32}"/>
    <dgm:cxn modelId="{651059FD-FD25-49FF-9BF6-F3F8A3BF2F74}" type="presOf" srcId="{654D3FF3-28AF-411F-8E7E-880CD8FA7124}" destId="{C7ADFF0C-F733-4291-BC3A-68C24261FD37}" srcOrd="1" destOrd="0" presId="urn:microsoft.com/office/officeart/2005/8/layout/orgChart1"/>
    <dgm:cxn modelId="{BF10FA5C-6069-48F7-8BBA-683695BB8D77}" type="presParOf" srcId="{179CECCD-0E4D-4F4F-B4D9-907BDF363E49}" destId="{7E6CA3F4-BB46-41DC-BF5C-B1A6AD9940DA}" srcOrd="0" destOrd="0" presId="urn:microsoft.com/office/officeart/2005/8/layout/orgChart1"/>
    <dgm:cxn modelId="{5429A19C-3814-4EDE-8C7D-820F56C1752E}" type="presParOf" srcId="{7E6CA3F4-BB46-41DC-BF5C-B1A6AD9940DA}" destId="{E4F7DB26-1675-4A1A-B8C3-C6BD3B26ED99}" srcOrd="0" destOrd="0" presId="urn:microsoft.com/office/officeart/2005/8/layout/orgChart1"/>
    <dgm:cxn modelId="{39D5930F-46C3-4EF7-9AB2-4964B3B0507B}" type="presParOf" srcId="{E4F7DB26-1675-4A1A-B8C3-C6BD3B26ED99}" destId="{A9332823-357F-4F65-8EED-9FC9096D0E4F}" srcOrd="0" destOrd="0" presId="urn:microsoft.com/office/officeart/2005/8/layout/orgChart1"/>
    <dgm:cxn modelId="{DC915410-B1E7-4242-BE73-A9AE4389303C}" type="presParOf" srcId="{E4F7DB26-1675-4A1A-B8C3-C6BD3B26ED99}" destId="{A8CBCFD9-0389-4E1B-88AD-A1FC4ECAEC8B}" srcOrd="1" destOrd="0" presId="urn:microsoft.com/office/officeart/2005/8/layout/orgChart1"/>
    <dgm:cxn modelId="{4DB11E35-70D1-491A-8B73-10A0396538B9}" type="presParOf" srcId="{7E6CA3F4-BB46-41DC-BF5C-B1A6AD9940DA}" destId="{D868CDB9-89C5-4699-9530-994ACF0B0C47}" srcOrd="1" destOrd="0" presId="urn:microsoft.com/office/officeart/2005/8/layout/orgChart1"/>
    <dgm:cxn modelId="{6431FDD7-1A2E-420D-BA43-3474EB9E4A78}" type="presParOf" srcId="{D868CDB9-89C5-4699-9530-994ACF0B0C47}" destId="{2C2B7384-7FA8-4A85-92F9-DBC63094A759}" srcOrd="0" destOrd="0" presId="urn:microsoft.com/office/officeart/2005/8/layout/orgChart1"/>
    <dgm:cxn modelId="{ED089000-A35B-4F56-AA1B-22219D27EF48}" type="presParOf" srcId="{D868CDB9-89C5-4699-9530-994ACF0B0C47}" destId="{584B7272-48D1-49A3-B4EF-06AB47561938}" srcOrd="1" destOrd="0" presId="urn:microsoft.com/office/officeart/2005/8/layout/orgChart1"/>
    <dgm:cxn modelId="{3810B326-1652-4CCE-9944-2A17D9280010}" type="presParOf" srcId="{584B7272-48D1-49A3-B4EF-06AB47561938}" destId="{6CBCF99F-F47D-4EAE-9171-C80882A7C906}" srcOrd="0" destOrd="0" presId="urn:microsoft.com/office/officeart/2005/8/layout/orgChart1"/>
    <dgm:cxn modelId="{EB1D87B2-CEFF-461C-9227-B263F083ECF4}" type="presParOf" srcId="{6CBCF99F-F47D-4EAE-9171-C80882A7C906}" destId="{D6016523-77D0-414A-A5C4-A168B0B4485F}" srcOrd="0" destOrd="0" presId="urn:microsoft.com/office/officeart/2005/8/layout/orgChart1"/>
    <dgm:cxn modelId="{CF5BA40E-A339-47A4-8B6E-703AB8494BFF}" type="presParOf" srcId="{6CBCF99F-F47D-4EAE-9171-C80882A7C906}" destId="{1F938638-8228-4F27-974D-F8E953E7CA95}" srcOrd="1" destOrd="0" presId="urn:microsoft.com/office/officeart/2005/8/layout/orgChart1"/>
    <dgm:cxn modelId="{2B86DE31-940A-46E5-8638-E55A319F2B73}" type="presParOf" srcId="{584B7272-48D1-49A3-B4EF-06AB47561938}" destId="{A1EF3074-1EFB-4A5E-A30C-5D671F2AAAD2}" srcOrd="1" destOrd="0" presId="urn:microsoft.com/office/officeart/2005/8/layout/orgChart1"/>
    <dgm:cxn modelId="{2916EE6C-319C-4B05-92F3-7D86DFFF1A45}" type="presParOf" srcId="{584B7272-48D1-49A3-B4EF-06AB47561938}" destId="{2AD5DDA7-BF88-4639-A982-65F06D0BF274}" srcOrd="2" destOrd="0" presId="urn:microsoft.com/office/officeart/2005/8/layout/orgChart1"/>
    <dgm:cxn modelId="{31069A19-C3E4-452D-A346-430CED46909F}" type="presParOf" srcId="{D868CDB9-89C5-4699-9530-994ACF0B0C47}" destId="{9A6B1D46-070F-4CED-818B-9EC0E3FE9655}" srcOrd="2" destOrd="0" presId="urn:microsoft.com/office/officeart/2005/8/layout/orgChart1"/>
    <dgm:cxn modelId="{366E1D2A-80C0-4947-AC02-7C39384BE8D3}" type="presParOf" srcId="{D868CDB9-89C5-4699-9530-994ACF0B0C47}" destId="{0DBE4421-9E94-4A83-9062-F7E1F6584075}" srcOrd="3" destOrd="0" presId="urn:microsoft.com/office/officeart/2005/8/layout/orgChart1"/>
    <dgm:cxn modelId="{09E950BB-72C8-4F86-BEFC-E0688A1CCA66}" type="presParOf" srcId="{0DBE4421-9E94-4A83-9062-F7E1F6584075}" destId="{96E53914-6E56-42BF-A4A4-533DFC69513E}" srcOrd="0" destOrd="0" presId="urn:microsoft.com/office/officeart/2005/8/layout/orgChart1"/>
    <dgm:cxn modelId="{ABE83CBF-6ACE-46B8-8498-D92A833277F9}" type="presParOf" srcId="{96E53914-6E56-42BF-A4A4-533DFC69513E}" destId="{225649B2-22CE-4C42-87BC-C75912EE6FF6}" srcOrd="0" destOrd="0" presId="urn:microsoft.com/office/officeart/2005/8/layout/orgChart1"/>
    <dgm:cxn modelId="{51897074-18EE-49DF-AD93-4BD94BA942EC}" type="presParOf" srcId="{96E53914-6E56-42BF-A4A4-533DFC69513E}" destId="{C7ADFF0C-F733-4291-BC3A-68C24261FD37}" srcOrd="1" destOrd="0" presId="urn:microsoft.com/office/officeart/2005/8/layout/orgChart1"/>
    <dgm:cxn modelId="{D58E5E5D-A295-49B9-B2B9-D1CA2667A22B}" type="presParOf" srcId="{0DBE4421-9E94-4A83-9062-F7E1F6584075}" destId="{A455F79D-A1C9-4501-BE8B-B53990F1FFA1}" srcOrd="1" destOrd="0" presId="urn:microsoft.com/office/officeart/2005/8/layout/orgChart1"/>
    <dgm:cxn modelId="{27AB137D-8C51-4370-97BB-F1A9E67496EF}" type="presParOf" srcId="{0DBE4421-9E94-4A83-9062-F7E1F6584075}" destId="{DD0AB533-F3A7-4834-B3B1-86C4177123D1}" srcOrd="2" destOrd="0" presId="urn:microsoft.com/office/officeart/2005/8/layout/orgChart1"/>
    <dgm:cxn modelId="{4B8B073A-681E-4639-A95B-6BAA864D0914}" type="presParOf" srcId="{D868CDB9-89C5-4699-9530-994ACF0B0C47}" destId="{07720F1B-F85F-44B5-9645-A884B9F99A45}" srcOrd="4" destOrd="0" presId="urn:microsoft.com/office/officeart/2005/8/layout/orgChart1"/>
    <dgm:cxn modelId="{DBA6CB8B-F923-488C-ABDA-F8035DCC5239}" type="presParOf" srcId="{D868CDB9-89C5-4699-9530-994ACF0B0C47}" destId="{7E6D873B-2049-4397-AA05-B659AEE2F901}" srcOrd="5" destOrd="0" presId="urn:microsoft.com/office/officeart/2005/8/layout/orgChart1"/>
    <dgm:cxn modelId="{208EB048-BE33-4088-8B2E-0B83D9B7E2D0}" type="presParOf" srcId="{7E6D873B-2049-4397-AA05-B659AEE2F901}" destId="{799E3ADA-8950-48C2-9AD3-46B45FBB21AA}" srcOrd="0" destOrd="0" presId="urn:microsoft.com/office/officeart/2005/8/layout/orgChart1"/>
    <dgm:cxn modelId="{745D28FF-11D2-46F8-99C9-C31B28E71132}" type="presParOf" srcId="{799E3ADA-8950-48C2-9AD3-46B45FBB21AA}" destId="{93AF97A6-9A2E-4EE9-AA35-6A0E26D33CB5}" srcOrd="0" destOrd="0" presId="urn:microsoft.com/office/officeart/2005/8/layout/orgChart1"/>
    <dgm:cxn modelId="{35215DE1-1D9A-418D-8D64-0D61226863BF}" type="presParOf" srcId="{799E3ADA-8950-48C2-9AD3-46B45FBB21AA}" destId="{A2A58B4C-EE61-4B93-823B-431CD0E0B49B}" srcOrd="1" destOrd="0" presId="urn:microsoft.com/office/officeart/2005/8/layout/orgChart1"/>
    <dgm:cxn modelId="{1D801998-87CE-4964-9C1E-B31EC0B710F7}" type="presParOf" srcId="{7E6D873B-2049-4397-AA05-B659AEE2F901}" destId="{382EC017-BF7C-4AA0-B116-AA109238A076}" srcOrd="1" destOrd="0" presId="urn:microsoft.com/office/officeart/2005/8/layout/orgChart1"/>
    <dgm:cxn modelId="{6584E521-0D28-42F2-9561-3FBA44B31604}" type="presParOf" srcId="{7E6D873B-2049-4397-AA05-B659AEE2F901}" destId="{71842458-79E7-4CE7-8616-3D39BFD749D7}" srcOrd="2" destOrd="0" presId="urn:microsoft.com/office/officeart/2005/8/layout/orgChart1"/>
    <dgm:cxn modelId="{D566BC3B-0FE8-4AAD-B04E-76982AE31E3D}" type="presParOf" srcId="{7E6CA3F4-BB46-41DC-BF5C-B1A6AD9940DA}" destId="{ABBB0D93-3616-4A9E-8AE6-93BCBE52F13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720F1B-F85F-44B5-9645-A884B9F99A45}">
      <dsp:nvSpPr>
        <dsp:cNvPr id="0" name=""/>
        <dsp:cNvSpPr/>
      </dsp:nvSpPr>
      <dsp:spPr>
        <a:xfrm>
          <a:off x="6126286" y="2072639"/>
          <a:ext cx="4115694" cy="7326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1580"/>
              </a:lnTo>
              <a:lnTo>
                <a:pt x="4115694" y="531580"/>
              </a:lnTo>
              <a:lnTo>
                <a:pt x="4115694" y="73263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6B1D46-070F-4CED-818B-9EC0E3FE9655}">
      <dsp:nvSpPr>
        <dsp:cNvPr id="0" name=""/>
        <dsp:cNvSpPr/>
      </dsp:nvSpPr>
      <dsp:spPr>
        <a:xfrm>
          <a:off x="6126286" y="2072639"/>
          <a:ext cx="547989" cy="5440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3032"/>
              </a:lnTo>
              <a:lnTo>
                <a:pt x="547989" y="343032"/>
              </a:lnTo>
              <a:lnTo>
                <a:pt x="547989" y="54408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2B7384-7FA8-4A85-92F9-DBC63094A759}">
      <dsp:nvSpPr>
        <dsp:cNvPr id="0" name=""/>
        <dsp:cNvSpPr/>
      </dsp:nvSpPr>
      <dsp:spPr>
        <a:xfrm>
          <a:off x="2529878" y="2072639"/>
          <a:ext cx="3596407" cy="1599737"/>
        </a:xfrm>
        <a:custGeom>
          <a:avLst/>
          <a:gdLst/>
          <a:ahLst/>
          <a:cxnLst/>
          <a:rect l="0" t="0" r="0" b="0"/>
          <a:pathLst>
            <a:path>
              <a:moveTo>
                <a:pt x="3596407" y="0"/>
              </a:moveTo>
              <a:lnTo>
                <a:pt x="3596407" y="1398686"/>
              </a:lnTo>
              <a:lnTo>
                <a:pt x="0" y="1398686"/>
              </a:lnTo>
              <a:lnTo>
                <a:pt x="0" y="159973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332823-357F-4F65-8EED-9FC9096D0E4F}">
      <dsp:nvSpPr>
        <dsp:cNvPr id="0" name=""/>
        <dsp:cNvSpPr/>
      </dsp:nvSpPr>
      <dsp:spPr>
        <a:xfrm>
          <a:off x="1228968" y="599746"/>
          <a:ext cx="9794635" cy="14728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3 Types of Constructivism (</a:t>
          </a:r>
          <a:r>
            <a:rPr lang="en-US" sz="4800" b="0" i="0" kern="1200" dirty="0">
              <a:solidFill>
                <a:srgbClr val="121212"/>
              </a:solidFill>
              <a:effectLst/>
              <a:latin typeface="Noto Sans"/>
            </a:rPr>
            <a:t>McLeod, 2019). </a:t>
          </a:r>
          <a:r>
            <a:rPr lang="en-US" sz="4800" kern="1200" dirty="0"/>
            <a:t> </a:t>
          </a:r>
        </a:p>
      </dsp:txBody>
      <dsp:txXfrm>
        <a:off x="1228968" y="599746"/>
        <a:ext cx="9794635" cy="1472893"/>
      </dsp:txXfrm>
    </dsp:sp>
    <dsp:sp modelId="{D6016523-77D0-414A-A5C4-A168B0B4485F}">
      <dsp:nvSpPr>
        <dsp:cNvPr id="0" name=""/>
        <dsp:cNvSpPr/>
      </dsp:nvSpPr>
      <dsp:spPr>
        <a:xfrm>
          <a:off x="0" y="3672377"/>
          <a:ext cx="5059757" cy="30027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Cognitive</a:t>
          </a:r>
        </a:p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By Jean Piaget</a:t>
          </a:r>
        </a:p>
      </dsp:txBody>
      <dsp:txXfrm>
        <a:off x="0" y="3672377"/>
        <a:ext cx="5059757" cy="3002742"/>
      </dsp:txXfrm>
    </dsp:sp>
    <dsp:sp modelId="{225649B2-22CE-4C42-87BC-C75912EE6FF6}">
      <dsp:nvSpPr>
        <dsp:cNvPr id="0" name=""/>
        <dsp:cNvSpPr/>
      </dsp:nvSpPr>
      <dsp:spPr>
        <a:xfrm>
          <a:off x="5277130" y="2616723"/>
          <a:ext cx="2794290" cy="20908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Social by Lev Vygotsky</a:t>
          </a:r>
        </a:p>
      </dsp:txBody>
      <dsp:txXfrm>
        <a:off x="5277130" y="2616723"/>
        <a:ext cx="2794290" cy="2090811"/>
      </dsp:txXfrm>
    </dsp:sp>
    <dsp:sp modelId="{93AF97A6-9A2E-4EE9-AA35-6A0E26D33CB5}">
      <dsp:nvSpPr>
        <dsp:cNvPr id="0" name=""/>
        <dsp:cNvSpPr/>
      </dsp:nvSpPr>
      <dsp:spPr>
        <a:xfrm>
          <a:off x="8667881" y="2805271"/>
          <a:ext cx="3148198" cy="27755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Radical</a:t>
          </a:r>
        </a:p>
      </dsp:txBody>
      <dsp:txXfrm>
        <a:off x="8667881" y="2805271"/>
        <a:ext cx="3148198" cy="27755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A6DEF-8FFD-40EC-B6A8-78B18B1679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E1A9DF-69A3-4BDE-994D-F2C700A82F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A5B294-6F3F-4B15-8224-55E0303CB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6C2D0-92EB-4C64-BA4D-2E47F839D551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4FFB9-A855-4DE9-B39C-E5C867D7A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B88307-04CE-487A-B384-AA06FD8BB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1B269-8849-4312-A04B-C65786314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406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2F2B5-3763-4B91-837E-1E83D5734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A4AD0F-C40E-4ED3-9708-03912C95A8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50F212-7074-4BBB-8C14-11DA5203A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6C2D0-92EB-4C64-BA4D-2E47F839D551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10A811-2B0C-4B2F-B207-B6810C5FE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3B9B76-23A1-4D84-B03B-CCB3D85E2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1B269-8849-4312-A04B-C65786314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879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09D1A2-1A44-4336-8A49-0FA66155EB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AE7E34-BAA0-442A-BC47-85C19F23D9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BB2965-57AB-4FC8-AF98-D7A5E65DE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6C2D0-92EB-4C64-BA4D-2E47F839D551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8DE8B4-9D7B-4E46-90EE-680514F2E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15209-E693-46A8-A80C-696F1B3ED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1B269-8849-4312-A04B-C65786314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186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32702-ADBE-4D56-BE78-D83445497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A07B8-C5A3-4E71-AFFC-3689A0BC16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E48F08-71BC-4E1F-9B56-EE0A9EC55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6C2D0-92EB-4C64-BA4D-2E47F839D551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4D2DEA-3C34-4B6E-B6EE-B7DDE7B92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7D0408-B22C-404C-9A16-163DBE9BE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1B269-8849-4312-A04B-C65786314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507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65B8A-C2B7-4028-98C1-8C90E5339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8ED0FF-2CCB-4A16-A0D1-4B83C1EDD9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6C5763-2CD2-4246-BCA2-DBA77AC07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6C2D0-92EB-4C64-BA4D-2E47F839D551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2AA19F-6183-479F-BF6D-510D2EAA5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BBAE6E-B666-44A1-8792-6CEFA7076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1B269-8849-4312-A04B-C65786314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35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1F12D-3CC7-4C53-9091-45173B3D2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2F50D6-F3E0-4B3F-881D-6285403E5F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66F78C-9DA4-45F5-8F42-D78907FA00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0EAE59-5758-4493-83B6-64B0BA0E5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6C2D0-92EB-4C64-BA4D-2E47F839D551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967941-BD90-4D9A-8C18-BB46C00DA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AEA974-D215-4655-9BB6-6E7862152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1B269-8849-4312-A04B-C65786314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494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6A2AE-E739-49F0-8EE2-2915B70B8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0A3B01-B21D-45D8-B115-7111CB90CF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05F25C-1318-4862-977F-AA56DA864F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0D39BB-C1F3-46DA-BD6E-CE8E4AFF33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995597-75C3-455F-B174-276AD1110F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4C9361-86EE-4FE4-823D-A5DA9C9C3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6C2D0-92EB-4C64-BA4D-2E47F839D551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40C340-6215-4611-8C08-1DF5142C4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7EA2E3-F995-4ADB-8AC0-12B269AF4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1B269-8849-4312-A04B-C65786314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171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C2410-254A-4A18-A7D8-791B589BE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AB1E84-42F3-4367-BE21-417A6D18E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6C2D0-92EB-4C64-BA4D-2E47F839D551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7914A7-9C34-4107-A5FC-ED26B79EA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AFBD14-7631-4CB1-89F3-BA984BC9B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1B269-8849-4312-A04B-C65786314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331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98098C-94B5-4463-81A5-64D0E3537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6C2D0-92EB-4C64-BA4D-2E47F839D551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96F1EB-FEE4-4155-9AE8-9C5ED69B5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86F527-BE85-4332-938C-F3AA92EDF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1B269-8849-4312-A04B-C65786314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053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3DC12-B80D-4F40-AC06-396A3FC51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24098B-C71D-4C81-9249-13E5160C8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5C4C38-ED44-47A4-B535-63FB63BFEC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330ACA-6F04-469B-8A2F-840A4CBCF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6C2D0-92EB-4C64-BA4D-2E47F839D551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A033C1-C321-4FD0-9CC5-1CE1EAD67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7B5428-7D26-4B24-8EBE-212E00448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1B269-8849-4312-A04B-C65786314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934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09D64-BFC3-454C-8435-28F9E60F5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AA2D19-C7F6-4E30-8B8F-413BA69807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AA506F-B844-4C1B-A456-0D62938689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A82BA4-FFA3-4F7D-8193-F352F444E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6C2D0-92EB-4C64-BA4D-2E47F839D551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A3749E-DDF2-4445-83D4-6DECA038B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47720F-0C17-4F65-9A79-DCE147B01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1B269-8849-4312-A04B-C65786314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591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C84431-7C86-4A41-BF94-00BC0F695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46ED2F-13B2-49F4-902C-141C535836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AA85A1-22F4-44F9-BF0F-2356796732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6C2D0-92EB-4C64-BA4D-2E47F839D551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AA2173-109A-406B-B829-89E0104EF7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733F56-3C9A-4CBF-B21F-E50719E722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1B269-8849-4312-A04B-C65786314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667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ademia.edu/download/56735644/20055-45152-1-PB.pdf" TargetMode="External"/><Relationship Id="rId2" Type="http://schemas.openxmlformats.org/officeDocument/2006/relationships/hyperlink" Target="http://studentcenteredlearning.pbworks.com/f/DesignConstructivistHonebein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uleft.org/wp-content/uploads/Vygotsky-Mind-in-Society.pdf" TargetMode="External"/><Relationship Id="rId5" Type="http://schemas.openxmlformats.org/officeDocument/2006/relationships/hyperlink" Target="https://journals.sagepub.com/doi/pdf/10.3102/0013189X024007005?casa_token=I_WaKItcJZcAAAAA:FnDRlD2ykqExgIh2qfb8rq9pYz32U3F47h5Bza00ZxQTl35F8SN21IEL87OT1x5DSOxctcv3JIwd" TargetMode="External"/><Relationship Id="rId4" Type="http://schemas.openxmlformats.org/officeDocument/2006/relationships/hyperlink" Target="https://www.simplypsychology.org/constructivism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41ABF-99BB-45BB-81EE-0BA5BFC98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Noto Sans"/>
              </a:rPr>
              <a:t>Constructivism: definition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E877F2-D08D-4691-B3CC-A4702C8C4F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0" i="0" dirty="0">
                <a:solidFill>
                  <a:srgbClr val="121212"/>
                </a:solidFill>
                <a:effectLst/>
                <a:latin typeface="Noto Sans"/>
              </a:rPr>
              <a:t>‘an approach to learning that holds that people </a:t>
            </a:r>
            <a:r>
              <a:rPr lang="en-US" sz="4000" b="0" i="0" dirty="0">
                <a:solidFill>
                  <a:srgbClr val="00B050"/>
                </a:solidFill>
                <a:effectLst/>
                <a:latin typeface="Noto Sans"/>
              </a:rPr>
              <a:t>actively construct </a:t>
            </a:r>
            <a:r>
              <a:rPr lang="en-US" sz="4000" b="0" i="0" dirty="0">
                <a:solidFill>
                  <a:srgbClr val="121212"/>
                </a:solidFill>
                <a:effectLst/>
                <a:latin typeface="Noto Sans"/>
              </a:rPr>
              <a:t>or make their own knowledge and that reality is determined by the experiences of the learner’ (Elliott et al., 2000, p. 256).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08945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C794F5-9D52-4B55-9BD1-8A20E1D3DB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32081"/>
            <a:ext cx="5157787" cy="772160"/>
          </a:xfrm>
        </p:spPr>
        <p:txBody>
          <a:bodyPr>
            <a:normAutofit fontScale="92500" lnSpcReduction="20000"/>
          </a:bodyPr>
          <a:lstStyle/>
          <a:p>
            <a:r>
              <a:rPr lang="en-US" b="1" i="0" dirty="0">
                <a:solidFill>
                  <a:srgbClr val="121212"/>
                </a:solidFill>
                <a:effectLst/>
                <a:latin typeface="Noto Sans"/>
              </a:rPr>
              <a:t>Traditional Classroom</a:t>
            </a:r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6AF3FFC-B6B4-4554-9E7D-ECC9985FD81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59695801"/>
              </p:ext>
            </p:extLst>
          </p:nvPr>
        </p:nvGraphicFramePr>
        <p:xfrm>
          <a:off x="839788" y="984663"/>
          <a:ext cx="10888344" cy="5487257"/>
        </p:xfrm>
        <a:graphic>
          <a:graphicData uri="http://schemas.openxmlformats.org/drawingml/2006/table">
            <a:tbl>
              <a:tblPr/>
              <a:tblGrid>
                <a:gridCol w="5444172">
                  <a:extLst>
                    <a:ext uri="{9D8B030D-6E8A-4147-A177-3AD203B41FA5}">
                      <a16:colId xmlns:a16="http://schemas.microsoft.com/office/drawing/2014/main" val="3426035590"/>
                    </a:ext>
                  </a:extLst>
                </a:gridCol>
                <a:gridCol w="5444172">
                  <a:extLst>
                    <a:ext uri="{9D8B030D-6E8A-4147-A177-3AD203B41FA5}">
                      <a16:colId xmlns:a16="http://schemas.microsoft.com/office/drawing/2014/main" val="106218789"/>
                    </a:ext>
                  </a:extLst>
                </a:gridCol>
              </a:tblGrid>
              <a:tr h="848532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</a:rPr>
                        <a:t>Strict adherence to a fixed curriculum is highly valued.</a:t>
                      </a:r>
                    </a:p>
                  </a:txBody>
                  <a:tcPr marL="30385" marR="30385" marT="30385" marB="30385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</a:rPr>
                        <a:t>Pursuit of student questions and interests is valued.</a:t>
                      </a:r>
                    </a:p>
                  </a:txBody>
                  <a:tcPr marL="30385" marR="30385" marT="30385" marB="30385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3323107"/>
                  </a:ext>
                </a:extLst>
              </a:tr>
              <a:tr h="848532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</a:rPr>
                        <a:t>Learning is based on repetition.</a:t>
                      </a:r>
                    </a:p>
                  </a:txBody>
                  <a:tcPr marL="30385" marR="30385" marT="30385" marB="30385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</a:rPr>
                        <a:t>Learning is interactive, building on what the student already knows.</a:t>
                      </a:r>
                    </a:p>
                  </a:txBody>
                  <a:tcPr marL="30385" marR="30385" marT="30385" marB="30385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8884644"/>
                  </a:ext>
                </a:extLst>
              </a:tr>
              <a:tr h="452469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</a:rPr>
                        <a:t>Teacher-centered.</a:t>
                      </a:r>
                    </a:p>
                  </a:txBody>
                  <a:tcPr marL="30385" marR="30385" marT="30385" marB="30385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</a:rPr>
                        <a:t>Student-centered.</a:t>
                      </a:r>
                    </a:p>
                  </a:txBody>
                  <a:tcPr marL="30385" marR="30385" marT="30385" marB="30385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7868758"/>
                  </a:ext>
                </a:extLst>
              </a:tr>
              <a:tr h="1640660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</a:rPr>
                        <a:t>Teachers disseminate information to students; students are recipients of knowledge (passive learning).</a:t>
                      </a:r>
                    </a:p>
                  </a:txBody>
                  <a:tcPr marL="30385" marR="30385" marT="30385" marB="30385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</a:rPr>
                        <a:t>Teachers have a dialogue with students, helping students construct their own knowledge (active learning).</a:t>
                      </a:r>
                    </a:p>
                  </a:txBody>
                  <a:tcPr marL="30385" marR="30385" marT="30385" marB="30385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6894894"/>
                  </a:ext>
                </a:extLst>
              </a:tr>
              <a:tr h="848532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</a:rPr>
                        <a:t>Teacher's role is directive, rooted in authority.</a:t>
                      </a:r>
                    </a:p>
                  </a:txBody>
                  <a:tcPr marL="30385" marR="30385" marT="30385" marB="30385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</a:rPr>
                        <a:t>Teacher's role is interactive, rooted in negotiation.</a:t>
                      </a:r>
                    </a:p>
                  </a:txBody>
                  <a:tcPr marL="30385" marR="30385" marT="30385" marB="30385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7034977"/>
                  </a:ext>
                </a:extLst>
              </a:tr>
              <a:tr h="848532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</a:rPr>
                        <a:t>Students work primarily alone (competitive).</a:t>
                      </a:r>
                    </a:p>
                  </a:txBody>
                  <a:tcPr marL="30385" marR="30385" marT="30385" marB="30385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</a:rPr>
                        <a:t>Students work primarily in groups (cooperative).</a:t>
                      </a:r>
                    </a:p>
                  </a:txBody>
                  <a:tcPr marL="30385" marR="30385" marT="30385" marB="30385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8231949"/>
                  </a:ext>
                </a:extLst>
              </a:tr>
            </a:tbl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BCA458-D707-4FF0-BC8D-0EC6A877CF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84480"/>
            <a:ext cx="5183188" cy="619761"/>
          </a:xfrm>
        </p:spPr>
        <p:txBody>
          <a:bodyPr>
            <a:normAutofit fontScale="92500" lnSpcReduction="20000"/>
          </a:bodyPr>
          <a:lstStyle/>
          <a:p>
            <a:r>
              <a:rPr lang="en-US" b="1" i="0" dirty="0">
                <a:solidFill>
                  <a:srgbClr val="121212"/>
                </a:solidFill>
                <a:effectLst/>
                <a:latin typeface="Noto Sans"/>
              </a:rPr>
              <a:t>Constructivist Classroom</a:t>
            </a:r>
            <a:br>
              <a:rPr lang="en-US" b="1" i="0" dirty="0">
                <a:solidFill>
                  <a:srgbClr val="121212"/>
                </a:solidFill>
                <a:effectLst/>
                <a:latin typeface="Noto Sans"/>
              </a:rPr>
            </a:br>
            <a:r>
              <a:rPr lang="en-US" b="1" i="0" dirty="0" err="1">
                <a:solidFill>
                  <a:srgbClr val="121212"/>
                </a:solidFill>
                <a:effectLst/>
                <a:latin typeface="Noto Sans"/>
              </a:rPr>
              <a:t>Source:</a:t>
            </a:r>
            <a:r>
              <a:rPr lang="en-US" b="0" i="0" dirty="0" err="1">
                <a:solidFill>
                  <a:srgbClr val="121212"/>
                </a:solidFill>
                <a:effectLst/>
                <a:latin typeface="Noto Sans"/>
              </a:rPr>
              <a:t>McLeod</a:t>
            </a:r>
            <a:r>
              <a:rPr lang="en-US" b="0" i="0" dirty="0">
                <a:solidFill>
                  <a:srgbClr val="121212"/>
                </a:solidFill>
                <a:effectLst/>
                <a:latin typeface="Noto Sans"/>
              </a:rPr>
              <a:t>, S. A. (2019, July 17).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841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0024B4-F205-4396-AF0C-90DFDB6323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F1946D2-20B8-4765-801C-F5F33078C5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0188507"/>
              </p:ext>
            </p:extLst>
          </p:nvPr>
        </p:nvGraphicFramePr>
        <p:xfrm>
          <a:off x="193040" y="0"/>
          <a:ext cx="11816080" cy="6675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97444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AAE85-D115-4203-8728-558638DDE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i="0" dirty="0">
                <a:solidFill>
                  <a:srgbClr val="121212"/>
                </a:solidFill>
                <a:effectLst/>
                <a:latin typeface="Noto Sans"/>
              </a:rPr>
              <a:t>12 descriptors of constructivist </a:t>
            </a:r>
            <a:r>
              <a:rPr lang="en-US" dirty="0">
                <a:solidFill>
                  <a:srgbClr val="121212"/>
                </a:solidFill>
                <a:latin typeface="Noto Sans"/>
              </a:rPr>
              <a:t>teaching behaviors by Brooks and Brooks (1993).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E8325-21A1-4913-AD65-9FB4C1537C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21212"/>
                </a:solidFill>
                <a:effectLst/>
                <a:latin typeface="Noto Sans"/>
              </a:rPr>
              <a:t>1. Encourage and accept student autonomy and initiative. (p. 103)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21212"/>
                </a:solidFill>
                <a:effectLst/>
                <a:latin typeface="Noto Sans"/>
              </a:rPr>
              <a:t>2. Use raw data and primary sources, along with manipulative, interactive, and physical materials. (p. 104)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21212"/>
                </a:solidFill>
                <a:effectLst/>
                <a:latin typeface="Noto Sans"/>
              </a:rPr>
              <a:t>3. When framing tasks, use cognitive terminology such as “classify,” analyze,” “predict,” and “create.” (p. 104)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21212"/>
                </a:solidFill>
                <a:effectLst/>
                <a:latin typeface="Noto Sans"/>
              </a:rPr>
              <a:t>4. Allow student responses to drive lessons, shift instructional strategies, and alter content. (p. 105)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21212"/>
                </a:solidFill>
                <a:effectLst/>
                <a:latin typeface="Noto Sans"/>
              </a:rPr>
              <a:t>5. Inquire about students’ understandings of the concepts before sharing [your] own understandings of those concepts. (p. 107)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21212"/>
                </a:solidFill>
                <a:effectLst/>
                <a:latin typeface="Noto Sans"/>
              </a:rPr>
              <a:t>6. Encourage students to engage in dialogue, both with the teacher and with one another. (p. 108)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1579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4A3FD-A791-4041-815D-CCB0769A6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121212"/>
                </a:solidFill>
                <a:effectLst/>
                <a:latin typeface="Noto Sans"/>
              </a:rPr>
              <a:t>12 descriptors of constructivist </a:t>
            </a:r>
            <a:r>
              <a:rPr lang="en-US" dirty="0">
                <a:solidFill>
                  <a:srgbClr val="121212"/>
                </a:solidFill>
                <a:latin typeface="Noto Sans"/>
              </a:rPr>
              <a:t>teaching behaviors by Brooks and Brooks (1993).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8740D6-F5FE-4221-9109-E3CD245814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21212"/>
                </a:solidFill>
                <a:effectLst/>
                <a:latin typeface="Noto Sans"/>
              </a:rPr>
              <a:t>7. Encourage student inquiry by asking thoughtful, open-ended questions and encouraging students to ask questions of each other. (p. 110)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21212"/>
                </a:solidFill>
                <a:effectLst/>
                <a:latin typeface="Noto Sans"/>
              </a:rPr>
              <a:t>8. Seek elaboration of students’ initial responses. (p. 111)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21212"/>
                </a:solidFill>
                <a:effectLst/>
                <a:latin typeface="Noto Sans"/>
              </a:rPr>
              <a:t>9. Engage students in experiences that might engender contradictions to their initial hypotheses and then encourage discussion. (p. 112)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21212"/>
                </a:solidFill>
                <a:effectLst/>
                <a:latin typeface="Noto Sans"/>
              </a:rPr>
              <a:t>10. Allow wait time after posing questions. (p. 114)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21212"/>
                </a:solidFill>
                <a:effectLst/>
                <a:latin typeface="Noto Sans"/>
              </a:rPr>
              <a:t>11. Provide time for students to construct relationships and create metaphors. (p. 115)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21212"/>
                </a:solidFill>
                <a:effectLst/>
                <a:latin typeface="Noto Sans"/>
              </a:rPr>
              <a:t>12. Nurture students’ natural curiosity through frequent use of the learning cycle model. (p. 116)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982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D3A6A-B478-4FAB-9B91-8ECAD8E7A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121212"/>
                </a:solidFill>
                <a:effectLst/>
                <a:latin typeface="Noto Sans"/>
              </a:rPr>
              <a:t>The role of the teacher in a constructivist classroom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B43D66-2899-41D1-A64E-1DA2D7521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960" y="2164081"/>
            <a:ext cx="3037840" cy="4012882"/>
          </a:xfrm>
        </p:spPr>
        <p:txBody>
          <a:bodyPr>
            <a:normAutofit lnSpcReduction="10000"/>
          </a:bodyPr>
          <a:lstStyle/>
          <a:p>
            <a:r>
              <a:rPr lang="en-US" b="0" i="0" dirty="0">
                <a:solidFill>
                  <a:srgbClr val="121212"/>
                </a:solidFill>
                <a:effectLst/>
                <a:latin typeface="Noto Sans"/>
              </a:rPr>
              <a:t> A teacher acts as a facilitator of learning rather than an instructor. McLeod, S. A. (2019). </a:t>
            </a:r>
          </a:p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  <a:latin typeface="Noto Sans"/>
              </a:rPr>
              <a:t>10 graders are playing vocabulary games.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A61C8253-3299-4EC9-83F0-4682567D55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320" y="1795145"/>
            <a:ext cx="7396480" cy="494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7274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58907-893B-4105-9E44-0307BC0A0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620290-3111-48B5-843D-E6E85CC8E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0" i="0" dirty="0">
                <a:solidFill>
                  <a:srgbClr val="121212"/>
                </a:solidFill>
                <a:effectLst/>
                <a:latin typeface="Noto Sans"/>
              </a:rPr>
              <a:t>Arends, R. I. (1998). </a:t>
            </a:r>
            <a:r>
              <a:rPr lang="en-US" b="0" i="1" dirty="0">
                <a:solidFill>
                  <a:srgbClr val="121212"/>
                </a:solidFill>
                <a:effectLst/>
                <a:latin typeface="Noto Sans"/>
              </a:rPr>
              <a:t>Resource handbook. Learning to teach</a:t>
            </a:r>
            <a:r>
              <a:rPr lang="en-US" b="0" i="0" dirty="0">
                <a:solidFill>
                  <a:srgbClr val="121212"/>
                </a:solidFill>
                <a:effectLst/>
                <a:latin typeface="Noto Sans"/>
              </a:rPr>
              <a:t> (4th ed.). Boston, MA: McGraw-Hill.</a:t>
            </a:r>
          </a:p>
          <a:p>
            <a:r>
              <a:rPr lang="en-US" b="0" i="0" dirty="0">
                <a:solidFill>
                  <a:srgbClr val="121212"/>
                </a:solidFill>
                <a:effectLst/>
                <a:latin typeface="Noto Sans"/>
              </a:rPr>
              <a:t>Brooks, J., &amp; Brooks, M. (1993). In search of understanding: the case for constructivist classrooms, ASCD. </a:t>
            </a:r>
            <a:r>
              <a:rPr lang="en-US" b="0" i="1" dirty="0">
                <a:solidFill>
                  <a:srgbClr val="121212"/>
                </a:solidFill>
                <a:effectLst/>
                <a:latin typeface="Noto Sans"/>
              </a:rPr>
              <a:t>NDT Resource Center database</a:t>
            </a:r>
            <a:r>
              <a:rPr lang="en-US" b="0" i="0" dirty="0">
                <a:solidFill>
                  <a:srgbClr val="121212"/>
                </a:solidFill>
                <a:effectLst/>
                <a:latin typeface="Noto Sans"/>
              </a:rPr>
              <a:t>.</a:t>
            </a:r>
          </a:p>
          <a:p>
            <a:r>
              <a:rPr lang="en-US" b="0" i="0" dirty="0">
                <a:solidFill>
                  <a:srgbClr val="121212"/>
                </a:solidFill>
                <a:effectLst/>
                <a:latin typeface="Noto Sans"/>
              </a:rPr>
              <a:t>Elliott, S.N., </a:t>
            </a:r>
            <a:r>
              <a:rPr lang="en-US" b="0" i="0" dirty="0" err="1">
                <a:solidFill>
                  <a:srgbClr val="121212"/>
                </a:solidFill>
                <a:effectLst/>
                <a:latin typeface="Noto Sans"/>
              </a:rPr>
              <a:t>Kratochwill</a:t>
            </a:r>
            <a:r>
              <a:rPr lang="en-US" b="0" i="0" dirty="0">
                <a:solidFill>
                  <a:srgbClr val="121212"/>
                </a:solidFill>
                <a:effectLst/>
                <a:latin typeface="Noto Sans"/>
              </a:rPr>
              <a:t>, T.R., Littlefield Cook, J. &amp; Travers, J. (2000). </a:t>
            </a:r>
            <a:r>
              <a:rPr lang="en-US" b="0" i="1" dirty="0">
                <a:solidFill>
                  <a:srgbClr val="121212"/>
                </a:solidFill>
                <a:effectLst/>
                <a:latin typeface="Noto Sans"/>
              </a:rPr>
              <a:t>Educational psychology: Effective teaching, effective learning (3rd ed.)</a:t>
            </a:r>
            <a:r>
              <a:rPr lang="en-US" b="0" i="0" dirty="0">
                <a:solidFill>
                  <a:srgbClr val="121212"/>
                </a:solidFill>
                <a:effectLst/>
                <a:latin typeface="Noto Sans"/>
              </a:rPr>
              <a:t>. Boston, MA: McGraw-Hill College. </a:t>
            </a:r>
          </a:p>
          <a:p>
            <a:r>
              <a:rPr lang="en-US" b="0" i="0" dirty="0" err="1">
                <a:solidFill>
                  <a:srgbClr val="121212"/>
                </a:solidFill>
                <a:effectLst/>
                <a:latin typeface="Noto Sans"/>
              </a:rPr>
              <a:t>Honebein</a:t>
            </a:r>
            <a:r>
              <a:rPr lang="en-US" b="0" i="0" dirty="0">
                <a:solidFill>
                  <a:srgbClr val="121212"/>
                </a:solidFill>
                <a:effectLst/>
                <a:latin typeface="Noto Sans"/>
              </a:rPr>
              <a:t>, P. C. (1996). </a:t>
            </a:r>
            <a:r>
              <a:rPr lang="en-US" b="0" i="0" u="none" strike="noStrike" dirty="0">
                <a:solidFill>
                  <a:srgbClr val="337AB7"/>
                </a:solidFill>
                <a:effectLst/>
                <a:latin typeface="Noto Sans"/>
                <a:hlinkClick r:id="rId2"/>
              </a:rPr>
              <a:t>Seven goals for the design of constructivist learning environments. Constructivist learning environments</a:t>
            </a:r>
            <a:r>
              <a:rPr lang="en-US" b="0" i="0" dirty="0">
                <a:solidFill>
                  <a:srgbClr val="121212"/>
                </a:solidFill>
                <a:effectLst/>
                <a:latin typeface="Noto Sans"/>
              </a:rPr>
              <a:t>: </a:t>
            </a:r>
            <a:r>
              <a:rPr lang="en-US" b="0" i="1" dirty="0">
                <a:solidFill>
                  <a:srgbClr val="121212"/>
                </a:solidFill>
                <a:effectLst/>
                <a:latin typeface="Noto Sans"/>
              </a:rPr>
              <a:t>Case studies in instructional design, </a:t>
            </a:r>
            <a:r>
              <a:rPr lang="en-US" b="0" i="0" dirty="0">
                <a:solidFill>
                  <a:srgbClr val="121212"/>
                </a:solidFill>
                <a:effectLst/>
                <a:latin typeface="Noto Sans"/>
              </a:rPr>
              <a:t>11-24.</a:t>
            </a:r>
          </a:p>
          <a:p>
            <a:r>
              <a:rPr lang="en-US" b="0" i="0" dirty="0" err="1">
                <a:solidFill>
                  <a:srgbClr val="343A40"/>
                </a:solidFill>
                <a:effectLst/>
                <a:latin typeface="Poppins"/>
              </a:rPr>
              <a:t>Mattar</a:t>
            </a:r>
            <a:r>
              <a:rPr lang="en-US" b="0" i="0" dirty="0">
                <a:solidFill>
                  <a:srgbClr val="343A40"/>
                </a:solidFill>
                <a:effectLst/>
                <a:latin typeface="Poppins"/>
              </a:rPr>
              <a:t>, J. (2018). </a:t>
            </a:r>
            <a:r>
              <a:rPr lang="en-US" b="0" i="0" u="none" strike="noStrike" dirty="0">
                <a:solidFill>
                  <a:srgbClr val="1177D1"/>
                </a:solidFill>
                <a:effectLst/>
                <a:latin typeface="Poppins"/>
                <a:hlinkClick r:id="rId3"/>
              </a:rPr>
              <a:t>Constructivism and connectivism in education technology: Active, situated, authentic, experiential, and anchored learning</a:t>
            </a:r>
            <a:r>
              <a:rPr lang="en-US" b="0" i="0" dirty="0">
                <a:solidFill>
                  <a:srgbClr val="343A40"/>
                </a:solidFill>
                <a:effectLst/>
                <a:latin typeface="Poppins"/>
              </a:rPr>
              <a:t>. </a:t>
            </a:r>
            <a:r>
              <a:rPr lang="en-US" b="0" i="1" dirty="0" err="1">
                <a:solidFill>
                  <a:srgbClr val="343A40"/>
                </a:solidFill>
                <a:effectLst/>
                <a:latin typeface="Poppins"/>
              </a:rPr>
              <a:t>Revista</a:t>
            </a:r>
            <a:r>
              <a:rPr lang="en-US" b="0" i="1" dirty="0">
                <a:solidFill>
                  <a:srgbClr val="343A40"/>
                </a:solidFill>
                <a:effectLst/>
                <a:latin typeface="Poppins"/>
              </a:rPr>
              <a:t> </a:t>
            </a:r>
            <a:r>
              <a:rPr lang="en-US" b="0" i="1" dirty="0" err="1">
                <a:solidFill>
                  <a:srgbClr val="343A40"/>
                </a:solidFill>
                <a:effectLst/>
                <a:latin typeface="Poppins"/>
              </a:rPr>
              <a:t>Iberoamericana</a:t>
            </a:r>
            <a:r>
              <a:rPr lang="en-US" b="0" i="1" dirty="0">
                <a:solidFill>
                  <a:srgbClr val="343A40"/>
                </a:solidFill>
                <a:effectLst/>
                <a:latin typeface="Poppins"/>
              </a:rPr>
              <a:t> de </a:t>
            </a:r>
            <a:r>
              <a:rPr lang="en-US" b="0" i="1" dirty="0" err="1">
                <a:solidFill>
                  <a:srgbClr val="343A40"/>
                </a:solidFill>
                <a:effectLst/>
                <a:latin typeface="Poppins"/>
              </a:rPr>
              <a:t>Educación</a:t>
            </a:r>
            <a:r>
              <a:rPr lang="en-US" b="0" i="1" dirty="0">
                <a:solidFill>
                  <a:srgbClr val="343A40"/>
                </a:solidFill>
                <a:effectLst/>
                <a:latin typeface="Poppins"/>
              </a:rPr>
              <a:t> a </a:t>
            </a:r>
            <a:r>
              <a:rPr lang="en-US" b="0" i="1" dirty="0" err="1">
                <a:solidFill>
                  <a:srgbClr val="343A40"/>
                </a:solidFill>
                <a:effectLst/>
                <a:latin typeface="Poppins"/>
              </a:rPr>
              <a:t>Distancia</a:t>
            </a:r>
            <a:r>
              <a:rPr lang="en-US" b="0" i="0" dirty="0">
                <a:solidFill>
                  <a:srgbClr val="343A40"/>
                </a:solidFill>
                <a:effectLst/>
                <a:latin typeface="Poppins"/>
              </a:rPr>
              <a:t>, </a:t>
            </a:r>
            <a:r>
              <a:rPr lang="en-US" b="0" i="1" dirty="0">
                <a:solidFill>
                  <a:srgbClr val="343A40"/>
                </a:solidFill>
                <a:effectLst/>
                <a:latin typeface="Poppins"/>
              </a:rPr>
              <a:t>21</a:t>
            </a:r>
            <a:r>
              <a:rPr lang="en-US" b="0" i="0" dirty="0">
                <a:solidFill>
                  <a:srgbClr val="343A40"/>
                </a:solidFill>
                <a:effectLst/>
                <a:latin typeface="Poppins"/>
              </a:rPr>
              <a:t>(2), 201-217.</a:t>
            </a:r>
          </a:p>
          <a:p>
            <a:r>
              <a:rPr lang="en-US" b="0" i="0" dirty="0">
                <a:solidFill>
                  <a:srgbClr val="121212"/>
                </a:solidFill>
                <a:effectLst/>
                <a:latin typeface="Noto Sans"/>
              </a:rPr>
              <a:t>McLeod, S. A. (2019, July 17). </a:t>
            </a:r>
            <a:r>
              <a:rPr lang="en-US" b="0" i="1" dirty="0">
                <a:solidFill>
                  <a:srgbClr val="121212"/>
                </a:solidFill>
                <a:effectLst/>
                <a:latin typeface="Noto Sans"/>
              </a:rPr>
              <a:t>Constructivism as a theory for teaching and learning</a:t>
            </a:r>
            <a:r>
              <a:rPr lang="en-US" b="0" i="0" dirty="0">
                <a:solidFill>
                  <a:srgbClr val="121212"/>
                </a:solidFill>
                <a:effectLst/>
                <a:latin typeface="Noto Sans"/>
              </a:rPr>
              <a:t>. Simply Psychology. </a:t>
            </a:r>
            <a:r>
              <a:rPr lang="en-US" b="0" i="0" dirty="0">
                <a:solidFill>
                  <a:srgbClr val="121212"/>
                </a:solidFill>
                <a:effectLst/>
                <a:latin typeface="Noto Sans"/>
                <a:hlinkClick r:id="rId4"/>
              </a:rPr>
              <a:t>https://www.simplypsychology.org/constructivism.html</a:t>
            </a:r>
            <a:endParaRPr lang="en-US" b="0" i="0" dirty="0">
              <a:solidFill>
                <a:srgbClr val="121212"/>
              </a:solidFill>
              <a:effectLst/>
              <a:latin typeface="Noto Sans"/>
            </a:endParaRPr>
          </a:p>
          <a:p>
            <a:r>
              <a:rPr lang="en-US" b="0" i="0" dirty="0">
                <a:solidFill>
                  <a:srgbClr val="121212"/>
                </a:solidFill>
                <a:effectLst/>
                <a:latin typeface="Noto Sans"/>
              </a:rPr>
              <a:t>Phillips, D. C. (1995). </a:t>
            </a:r>
            <a:r>
              <a:rPr lang="en-US" b="0" i="0" u="sng" dirty="0">
                <a:solidFill>
                  <a:srgbClr val="23527C"/>
                </a:solidFill>
                <a:effectLst/>
                <a:latin typeface="Noto Sans"/>
                <a:hlinkClick r:id="rId5"/>
              </a:rPr>
              <a:t>The good, the bad, and the ugly: The many faces of constructivism</a:t>
            </a:r>
            <a:r>
              <a:rPr lang="en-US" b="0" i="0" dirty="0">
                <a:solidFill>
                  <a:srgbClr val="121212"/>
                </a:solidFill>
                <a:effectLst/>
                <a:latin typeface="Noto Sans"/>
              </a:rPr>
              <a:t>. </a:t>
            </a:r>
            <a:r>
              <a:rPr lang="en-US" b="0" i="1" dirty="0">
                <a:solidFill>
                  <a:srgbClr val="121212"/>
                </a:solidFill>
                <a:effectLst/>
                <a:latin typeface="Noto Sans"/>
              </a:rPr>
              <a:t>Educational researcher, 24</a:t>
            </a:r>
            <a:r>
              <a:rPr lang="en-US" b="0" i="0" dirty="0">
                <a:solidFill>
                  <a:srgbClr val="121212"/>
                </a:solidFill>
                <a:effectLst/>
                <a:latin typeface="Noto Sans"/>
              </a:rPr>
              <a:t>(7), 5-12.</a:t>
            </a:r>
            <a:endParaRPr lang="en-US" dirty="0"/>
          </a:p>
          <a:p>
            <a:r>
              <a:rPr lang="en-US" b="0" i="0" dirty="0">
                <a:solidFill>
                  <a:srgbClr val="121212"/>
                </a:solidFill>
                <a:effectLst/>
                <a:latin typeface="Noto Sans"/>
              </a:rPr>
              <a:t>Vygotsky, L. S. (1978). </a:t>
            </a:r>
            <a:r>
              <a:rPr lang="en-US" b="0" i="1" u="none" strike="noStrike" dirty="0">
                <a:solidFill>
                  <a:srgbClr val="337AB7"/>
                </a:solidFill>
                <a:effectLst/>
                <a:latin typeface="Noto Sans"/>
                <a:hlinkClick r:id="rId6"/>
              </a:rPr>
              <a:t>Mind in society: The development of higher psychological processes</a:t>
            </a:r>
            <a:r>
              <a:rPr lang="en-US" b="0" i="0" dirty="0">
                <a:solidFill>
                  <a:srgbClr val="121212"/>
                </a:solidFill>
                <a:effectLst/>
                <a:latin typeface="Noto Sans"/>
              </a:rPr>
              <a:t>. Cambridge, MA: Harvard University Press.</a:t>
            </a:r>
            <a:endParaRPr lang="en-US" dirty="0"/>
          </a:p>
          <a:p>
            <a:endParaRPr lang="en-US" b="0" i="0" dirty="0">
              <a:solidFill>
                <a:srgbClr val="121212"/>
              </a:solidFill>
              <a:effectLst/>
              <a:latin typeface="Noto Sans"/>
            </a:endParaRPr>
          </a:p>
        </p:txBody>
      </p:sp>
    </p:spTree>
    <p:extLst>
      <p:ext uri="{BB962C8B-B14F-4D97-AF65-F5344CB8AC3E}">
        <p14:creationId xmlns:p14="http://schemas.microsoft.com/office/powerpoint/2010/main" val="2457265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397E9-EEA0-4575-96A2-2EB30B04A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Noto Sans"/>
              </a:rPr>
              <a:t>Constructivism: main principles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54838E-C47B-4B49-AC27-EF13A12F4DE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800" b="0" i="0" dirty="0">
                <a:solidFill>
                  <a:srgbClr val="121212"/>
                </a:solidFill>
                <a:effectLst/>
                <a:latin typeface="Noto Sans"/>
              </a:rPr>
              <a:t>In elaborating constructivists’ ideas Arends (1998) states that constructivism believes in </a:t>
            </a:r>
            <a:r>
              <a:rPr lang="en-US" sz="2800" b="0" i="0" dirty="0">
                <a:solidFill>
                  <a:srgbClr val="00B050"/>
                </a:solidFill>
                <a:effectLst/>
                <a:latin typeface="Noto Sans"/>
              </a:rPr>
              <a:t>personal construction of meaning by the learner through experience</a:t>
            </a:r>
            <a:r>
              <a:rPr lang="en-US" sz="2800" b="0" i="0" dirty="0">
                <a:solidFill>
                  <a:srgbClr val="121212"/>
                </a:solidFill>
                <a:effectLst/>
                <a:latin typeface="Noto Sans"/>
              </a:rPr>
              <a:t>, and that meaning is influenced by the interaction of prior knowledge and new events.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EE9D8D-7ECB-4014-8AA3-5DACC06CCE4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/>
              <a:t>1. Learners construct meaning:</a:t>
            </a:r>
          </a:p>
          <a:p>
            <a:pPr marL="0" indent="0">
              <a:buNone/>
            </a:pPr>
            <a:r>
              <a:rPr lang="en-US" dirty="0"/>
              <a:t>Students discuss </a:t>
            </a:r>
            <a:r>
              <a:rPr lang="en-US" dirty="0">
                <a:solidFill>
                  <a:srgbClr val="7030A0"/>
                </a:solidFill>
              </a:rPr>
              <a:t>The Year of Wonders by Geraldine Brooks</a:t>
            </a:r>
          </a:p>
          <a:p>
            <a:pPr marL="0" indent="0">
              <a:buNone/>
            </a:pPr>
            <a:r>
              <a:rPr lang="en-US" dirty="0"/>
              <a:t>through Viber app</a:t>
            </a:r>
          </a:p>
        </p:txBody>
      </p:sp>
    </p:spTree>
    <p:extLst>
      <p:ext uri="{BB962C8B-B14F-4D97-AF65-F5344CB8AC3E}">
        <p14:creationId xmlns:p14="http://schemas.microsoft.com/office/powerpoint/2010/main" val="403448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81803-90DF-4EA0-B511-4A6083D21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5202237F-F7AC-4AEE-B151-56AC8860F9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" y="0"/>
            <a:ext cx="5394960" cy="6858000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92070DC-852F-4970-B529-FB42860283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360" y="0"/>
            <a:ext cx="55524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606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5F04F-0DAC-482B-A8E9-762E4B2157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81199"/>
            <a:ext cx="5181600" cy="4195763"/>
          </a:xfrm>
        </p:spPr>
        <p:txBody>
          <a:bodyPr>
            <a:normAutofit lnSpcReduction="10000"/>
          </a:bodyPr>
          <a:lstStyle/>
          <a:p>
            <a:r>
              <a:rPr lang="en-US" sz="2800" b="0" i="0" dirty="0">
                <a:solidFill>
                  <a:srgbClr val="121212"/>
                </a:solidFill>
                <a:effectLst/>
                <a:latin typeface="Noto Sans"/>
              </a:rPr>
              <a:t>This prior knowledge influences what new or modified knowledge an individual will construct from new learning experiences (Phillips, 1995).</a:t>
            </a:r>
          </a:p>
          <a:p>
            <a:endParaRPr lang="en-US" dirty="0">
              <a:solidFill>
                <a:srgbClr val="121212"/>
              </a:solidFill>
              <a:latin typeface="Noto Sans"/>
            </a:endParaRPr>
          </a:p>
          <a:p>
            <a:r>
              <a:rPr lang="en-US" sz="2800" b="0" i="0" dirty="0" err="1">
                <a:solidFill>
                  <a:srgbClr val="7030A0"/>
                </a:solidFill>
                <a:effectLst/>
                <a:latin typeface="Noto Sans"/>
              </a:rPr>
              <a:t>Mohinur</a:t>
            </a:r>
            <a:r>
              <a:rPr lang="en-US" sz="2800" b="0" i="0" dirty="0">
                <a:solidFill>
                  <a:srgbClr val="7030A0"/>
                </a:solidFill>
                <a:effectLst/>
                <a:latin typeface="Noto Sans"/>
              </a:rPr>
              <a:t> is a medical student. </a:t>
            </a:r>
            <a:r>
              <a:rPr lang="en-US" dirty="0">
                <a:solidFill>
                  <a:srgbClr val="7030A0"/>
                </a:solidFill>
                <a:latin typeface="Noto Sans"/>
              </a:rPr>
              <a:t>Her prior knowledge of medicine helped her understand the personality of the father in the story-a cruel, sadistic man.</a:t>
            </a:r>
            <a:endParaRPr lang="en-US" sz="2800" b="0" i="0" dirty="0">
              <a:solidFill>
                <a:srgbClr val="7030A0"/>
              </a:solidFill>
              <a:effectLst/>
              <a:latin typeface="Noto Sans"/>
            </a:endParaRPr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920E420-AA1F-4371-AA15-39290E2C4A3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800" y="111760"/>
            <a:ext cx="5100319" cy="6461760"/>
          </a:xfrm>
        </p:spPr>
      </p:pic>
    </p:spTree>
    <p:extLst>
      <p:ext uri="{BB962C8B-B14F-4D97-AF65-F5344CB8AC3E}">
        <p14:creationId xmlns:p14="http://schemas.microsoft.com/office/powerpoint/2010/main" val="2792237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971A6-3A3F-498C-AA95-6C21516C1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2. </a:t>
            </a:r>
            <a:r>
              <a:rPr lang="en-US" u="sng" dirty="0">
                <a:latin typeface="Noto Sans"/>
              </a:rPr>
              <a:t>Learning is an active process.</a:t>
            </a:r>
            <a:endParaRPr lang="en-US" u="sng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9DD3C8-D4D1-4475-A063-1DFEDD901A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algn="l"/>
            <a:r>
              <a:rPr lang="en-US" sz="2400" b="0" i="0" u="none" strike="noStrike" baseline="0" dirty="0">
                <a:latin typeface="Georgia" panose="02040502050405020303" pitchFamily="18" charset="0"/>
              </a:rPr>
              <a:t>“Learning is considered an active construction process, inseparable from doing, and a reflection about what learners are doing, not a passive reception of knowledge” (</a:t>
            </a:r>
            <a:r>
              <a:rPr lang="en-US" sz="2400" b="0" i="0" dirty="0" err="1">
                <a:solidFill>
                  <a:srgbClr val="343A40"/>
                </a:solidFill>
                <a:effectLst/>
                <a:latin typeface="Poppins"/>
              </a:rPr>
              <a:t>Mattar</a:t>
            </a:r>
            <a:r>
              <a:rPr lang="en-US" sz="2400" b="0" i="0" dirty="0">
                <a:solidFill>
                  <a:srgbClr val="343A40"/>
                </a:solidFill>
                <a:effectLst/>
                <a:latin typeface="Poppins"/>
              </a:rPr>
              <a:t>, J. </a:t>
            </a:r>
            <a:r>
              <a:rPr lang="en-US" sz="2400" dirty="0">
                <a:solidFill>
                  <a:srgbClr val="343A40"/>
                </a:solidFill>
                <a:latin typeface="Poppins"/>
              </a:rPr>
              <a:t>,</a:t>
            </a:r>
            <a:r>
              <a:rPr lang="en-US" sz="2400" b="0" i="0" dirty="0">
                <a:solidFill>
                  <a:srgbClr val="343A40"/>
                </a:solidFill>
                <a:effectLst/>
                <a:latin typeface="Poppins"/>
              </a:rPr>
              <a:t>2018)</a:t>
            </a:r>
            <a:endParaRPr lang="en-US" sz="2400" b="0" i="0" u="none" strike="noStrike" baseline="0" dirty="0">
              <a:latin typeface="Georgia" panose="02040502050405020303" pitchFamily="18" charset="0"/>
            </a:endParaRPr>
          </a:p>
          <a:p>
            <a:pPr algn="l"/>
            <a:endParaRPr lang="en-US" sz="1800" dirty="0">
              <a:latin typeface="Georgia" panose="02040502050405020303" pitchFamily="18" charset="0"/>
            </a:endParaRPr>
          </a:p>
          <a:p>
            <a:pPr algn="l"/>
            <a:r>
              <a:rPr lang="en-US" sz="2800" dirty="0">
                <a:solidFill>
                  <a:srgbClr val="7030A0"/>
                </a:solidFill>
                <a:latin typeface="Noto Sans"/>
              </a:rPr>
              <a:t>Students are interviewing each other.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E17E4874-F766-4053-A4D2-4662F6BC928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" y="2058193"/>
            <a:ext cx="5593080" cy="4434681"/>
          </a:xfrm>
        </p:spPr>
      </p:pic>
    </p:spTree>
    <p:extLst>
      <p:ext uri="{BB962C8B-B14F-4D97-AF65-F5344CB8AC3E}">
        <p14:creationId xmlns:p14="http://schemas.microsoft.com/office/powerpoint/2010/main" val="1326030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674E6-0FF9-4C25-AA17-30F1F4B15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latin typeface="Noto Sans"/>
              </a:rPr>
              <a:t>3.</a:t>
            </a:r>
            <a:r>
              <a:rPr lang="en-US" sz="4400" b="0" i="0" u="sng" dirty="0">
                <a:effectLst/>
                <a:latin typeface="Noto Sans"/>
              </a:rPr>
              <a:t> All knowledge is socially constructed.</a:t>
            </a:r>
            <a:endParaRPr lang="en-US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0CF49-0DC7-4380-BE0D-3D38DC5B44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5120" y="1825625"/>
            <a:ext cx="3088640" cy="4351338"/>
          </a:xfrm>
        </p:spPr>
        <p:txBody>
          <a:bodyPr>
            <a:normAutofit lnSpcReduction="10000"/>
          </a:bodyPr>
          <a:lstStyle/>
          <a:p>
            <a:r>
              <a:rPr lang="en-US" sz="2800" b="0" i="0" dirty="0">
                <a:solidFill>
                  <a:srgbClr val="121212"/>
                </a:solidFill>
                <a:effectLst/>
                <a:latin typeface="Noto Sans"/>
              </a:rPr>
              <a:t>Vygotsky (1978), believed that community plays a central role in the process of "making meaning.“</a:t>
            </a:r>
          </a:p>
          <a:p>
            <a:r>
              <a:rPr lang="en-US" sz="2800" dirty="0">
                <a:solidFill>
                  <a:srgbClr val="7030A0"/>
                </a:solidFill>
              </a:rPr>
              <a:t>11 grader makes a poster about environmental pollution</a:t>
            </a:r>
          </a:p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00AEFAA-4FFB-48FB-92B1-9FD24439918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840" y="2093424"/>
            <a:ext cx="7045960" cy="4673135"/>
          </a:xfrm>
        </p:spPr>
      </p:pic>
    </p:spTree>
    <p:extLst>
      <p:ext uri="{BB962C8B-B14F-4D97-AF65-F5344CB8AC3E}">
        <p14:creationId xmlns:p14="http://schemas.microsoft.com/office/powerpoint/2010/main" val="1118166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20594-9273-4B06-B13A-428F79998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sng" dirty="0">
                <a:effectLst/>
                <a:latin typeface="Noto Sans"/>
              </a:rPr>
              <a:t>4. Learning exists in the mind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DC2FD-A51E-4E5A-AEC9-9995D3E16A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02080"/>
            <a:ext cx="5181600" cy="4774883"/>
          </a:xfrm>
        </p:spPr>
        <p:txBody>
          <a:bodyPr>
            <a:normAutofit fontScale="92500" lnSpcReduction="10000"/>
          </a:bodyPr>
          <a:lstStyle/>
          <a:p>
            <a:r>
              <a:rPr lang="en-US" b="0" i="0" dirty="0">
                <a:solidFill>
                  <a:srgbClr val="121212"/>
                </a:solidFill>
                <a:effectLst/>
                <a:latin typeface="Noto Sans"/>
              </a:rPr>
              <a:t>The constructivist theory posits that knowledge can only exist within the human mind, and that it does not have to match any real world reality (Driscoll, 2000).</a:t>
            </a:r>
          </a:p>
          <a:p>
            <a:r>
              <a:rPr lang="en-US" b="0" i="0" dirty="0">
                <a:solidFill>
                  <a:srgbClr val="121212"/>
                </a:solidFill>
                <a:effectLst/>
                <a:latin typeface="Noto Sans"/>
              </a:rPr>
              <a:t>When learners perceive new experience, they will continually update their own mental models to reflect the new information, and will construct their own understanding of reality (McLeod, S. A. (2019). </a:t>
            </a:r>
            <a:br>
              <a:rPr lang="en-US" b="0" i="0" dirty="0">
                <a:solidFill>
                  <a:srgbClr val="121212"/>
                </a:solidFill>
                <a:effectLst/>
                <a:latin typeface="Noto Sans"/>
              </a:rPr>
            </a:br>
            <a:r>
              <a:rPr lang="en-US" dirty="0">
                <a:solidFill>
                  <a:srgbClr val="7030A0"/>
                </a:solidFill>
              </a:rPr>
              <a:t>Academic English student makes an achievement board.</a:t>
            </a:r>
          </a:p>
          <a:p>
            <a:endParaRPr lang="en-US" dirty="0"/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1D908C48-6EC1-4210-9FD8-7B31C45F2B7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91502" y="1300480"/>
            <a:ext cx="5314418" cy="555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392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A7053-57E7-4C9C-B774-E4B7027F6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i="0" dirty="0">
                <a:solidFill>
                  <a:srgbClr val="121212"/>
                </a:solidFill>
                <a:effectLst/>
                <a:latin typeface="Noto Sans"/>
              </a:rPr>
              <a:t>Pedagogical goals of constructivist classrooms</a:t>
            </a:r>
            <a:endParaRPr lang="en-US" sz="3600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B1E230F4-1B44-4D6A-81B4-29542D3F37A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1613644"/>
            <a:ext cx="11079480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21212"/>
                </a:solidFill>
                <a:effectLst/>
                <a:latin typeface="Noto Sans"/>
              </a:rPr>
              <a:t>Honebein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21212"/>
                </a:solidFill>
                <a:effectLst/>
                <a:latin typeface="Noto Sans"/>
              </a:rPr>
              <a:t> (1996) summarizes the seven pedagogical goals of constructivist learning environments: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1) To provide experience with the knowledge construction process (students determine how they will learn).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2) To provide experience in and appreciation for multiple perspectives (evaluation of alternative solutions).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3) To embed learning in realistic contexts (authentic tasks).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4) To encourage ownership and a voice in the learning process (student centered learning).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5) To embed learning in social experience (collaboration).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6) To encourage the use of multiple modes of representation, (video, audio text, etc.)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7) To encourage awareness of the knowledge construction process (reflection, metacognition).</a:t>
            </a:r>
          </a:p>
        </p:txBody>
      </p:sp>
    </p:spTree>
    <p:extLst>
      <p:ext uri="{BB962C8B-B14F-4D97-AF65-F5344CB8AC3E}">
        <p14:creationId xmlns:p14="http://schemas.microsoft.com/office/powerpoint/2010/main" val="1718010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E3331-CBE3-41E6-B42F-DAEC0B16C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3. authentic tasks are very important for language learners.</a:t>
            </a:r>
            <a:b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</a:br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E15A049-A0EB-44C1-86DB-12911BE7A73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840" y="1361440"/>
            <a:ext cx="8971280" cy="5496560"/>
          </a:xfrm>
        </p:spPr>
      </p:pic>
    </p:spTree>
    <p:extLst>
      <p:ext uri="{BB962C8B-B14F-4D97-AF65-F5344CB8AC3E}">
        <p14:creationId xmlns:p14="http://schemas.microsoft.com/office/powerpoint/2010/main" val="32693008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1191</Words>
  <Application>Microsoft Office PowerPoint</Application>
  <PresentationFormat>Widescreen</PresentationFormat>
  <Paragraphs>75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Georgia</vt:lpstr>
      <vt:lpstr>Noto Sans</vt:lpstr>
      <vt:lpstr>Poppins</vt:lpstr>
      <vt:lpstr>Office Theme</vt:lpstr>
      <vt:lpstr>Constructivism: definition</vt:lpstr>
      <vt:lpstr>Constructivism: main principles</vt:lpstr>
      <vt:lpstr>PowerPoint Presentation</vt:lpstr>
      <vt:lpstr>PowerPoint Presentation</vt:lpstr>
      <vt:lpstr>2. Learning is an active process.</vt:lpstr>
      <vt:lpstr>3. All knowledge is socially constructed.</vt:lpstr>
      <vt:lpstr>4. Learning exists in the mind</vt:lpstr>
      <vt:lpstr>Pedagogical goals of constructivist classrooms</vt:lpstr>
      <vt:lpstr>3. authentic tasks are very important for language learners. </vt:lpstr>
      <vt:lpstr>PowerPoint Presentation</vt:lpstr>
      <vt:lpstr>PowerPoint Presentation</vt:lpstr>
      <vt:lpstr>12 descriptors of constructivist teaching behaviors by Brooks and Brooks (1993).</vt:lpstr>
      <vt:lpstr>12 descriptors of constructivist teaching behaviors by Brooks and Brooks (1993).</vt:lpstr>
      <vt:lpstr>The role of the teacher in a constructivist classroom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Viktoriya Ivanenko</dc:creator>
  <cp:lastModifiedBy>Viktoriya Ivanenko</cp:lastModifiedBy>
  <cp:revision>16</cp:revision>
  <dcterms:created xsi:type="dcterms:W3CDTF">2020-10-04T18:14:21Z</dcterms:created>
  <dcterms:modified xsi:type="dcterms:W3CDTF">2020-10-04T21:49:42Z</dcterms:modified>
</cp:coreProperties>
</file>