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5" r:id="rId5"/>
    <p:sldId id="278" r:id="rId6"/>
    <p:sldId id="279" r:id="rId7"/>
    <p:sldId id="272" r:id="rId8"/>
    <p:sldId id="267" r:id="rId9"/>
    <p:sldId id="275" r:id="rId10"/>
    <p:sldId id="268" r:id="rId11"/>
    <p:sldId id="270" r:id="rId12"/>
    <p:sldId id="271" r:id="rId13"/>
    <p:sldId id="281" r:id="rId14"/>
    <p:sldId id="280" r:id="rId15"/>
    <p:sldId id="269" r:id="rId16"/>
    <p:sldId id="273" r:id="rId17"/>
    <p:sldId id="263" r:id="rId18"/>
    <p:sldId id="283" r:id="rId19"/>
    <p:sldId id="284" r:id="rId20"/>
    <p:sldId id="285" r:id="rId21"/>
    <p:sldId id="266" r:id="rId22"/>
    <p:sldId id="274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300"/>
    <a:srgbClr val="221100"/>
    <a:srgbClr val="663300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46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46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87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7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79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79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45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91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14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1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70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37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1-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5" y="1857364"/>
            <a:ext cx="9113835" cy="50006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2910" y="285728"/>
            <a:ext cx="79210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Строение земной коры</a:t>
            </a:r>
          </a:p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территории России</a:t>
            </a:r>
            <a:endParaRPr lang="ru-RU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7" y="6215082"/>
            <a:ext cx="7808348" cy="369332"/>
          </a:xfrm>
          <a:prstGeom prst="rect">
            <a:avLst/>
          </a:prstGeom>
          <a:solidFill>
            <a:srgbClr val="2211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Учитель географии МБОУ ООШ №81 п. Пригородный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Сагалаева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Е.С.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332656"/>
            <a:ext cx="8640960" cy="387798"/>
          </a:xfrm>
          <a:prstGeom prst="rect">
            <a:avLst/>
          </a:prstGeom>
          <a:solidFill>
            <a:srgbClr val="261300"/>
          </a:soli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В  строении  земной  коры  равнины 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соответствуют  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платформам.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9148" y="3700496"/>
            <a:ext cx="1968080" cy="400110"/>
          </a:xfrm>
          <a:prstGeom prst="rect">
            <a:avLst/>
          </a:prstGeom>
          <a:solidFill>
            <a:srgbClr val="FFFF66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</a:rPr>
              <a:t>платформа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209097" y="3627471"/>
            <a:ext cx="1504217" cy="400110"/>
          </a:xfrm>
          <a:prstGeom prst="rect">
            <a:avLst/>
          </a:prstGeom>
          <a:solidFill>
            <a:srgbClr val="FFFF66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</a:rPr>
              <a:t>равнина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3689735" y="3790895"/>
            <a:ext cx="2510211" cy="333101"/>
          </a:xfrm>
          <a:prstGeom prst="chevron">
            <a:avLst>
              <a:gd name="adj" fmla="val 181630"/>
            </a:avLst>
          </a:prstGeom>
          <a:solidFill>
            <a:srgbClr val="FFFF66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7" name="Picture 12" descr="Pict0017"/>
          <p:cNvPicPr>
            <a:picLocks noChangeAspect="1" noChangeArrowheads="1"/>
          </p:cNvPicPr>
          <p:nvPr/>
        </p:nvPicPr>
        <p:blipFill>
          <a:blip r:embed="rId2" cstate="screen">
            <a:lum bright="-10000" contrast="40000"/>
          </a:blip>
          <a:srcRect/>
          <a:stretch>
            <a:fillRect/>
          </a:stretch>
        </p:blipFill>
        <p:spPr bwMode="auto">
          <a:xfrm rot="18938286">
            <a:off x="1231505" y="1758920"/>
            <a:ext cx="3573470" cy="4489744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8" name="Picture 13" descr="Рисунок7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l="4698" t="14133" r="60992" b="31462"/>
          <a:stretch>
            <a:fillRect/>
          </a:stretch>
        </p:blipFill>
        <p:spPr bwMode="auto">
          <a:xfrm rot="18693356">
            <a:off x="4441405" y="1820026"/>
            <a:ext cx="3848352" cy="4014427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0017"/>
          <p:cNvPicPr>
            <a:picLocks noChangeAspect="1" noChangeArrowheads="1"/>
          </p:cNvPicPr>
          <p:nvPr/>
        </p:nvPicPr>
        <p:blipFill>
          <a:blip r:embed="rId2" cstate="screen">
            <a:lum bright="-10000" contrast="30000"/>
          </a:blip>
          <a:srcRect/>
          <a:stretch>
            <a:fillRect/>
          </a:stretch>
        </p:blipFill>
        <p:spPr bwMode="auto">
          <a:xfrm>
            <a:off x="0" y="1524000"/>
            <a:ext cx="9144000" cy="5424488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7158" y="285728"/>
            <a:ext cx="8429684" cy="830997"/>
          </a:xfrm>
          <a:prstGeom prst="rect">
            <a:avLst/>
          </a:prstGeom>
          <a:solidFill>
            <a:srgbClr val="261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Платформы, имеющие докембрийский фундамент, считаются древними (Восточно-Европейская, Сибирская).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 rot="2214752">
            <a:off x="428596" y="2500306"/>
            <a:ext cx="2357454" cy="2786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 rot="20993881">
            <a:off x="4315126" y="3357640"/>
            <a:ext cx="2357454" cy="2786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0017"/>
          <p:cNvPicPr>
            <a:picLocks noChangeAspect="1" noChangeArrowheads="1"/>
          </p:cNvPicPr>
          <p:nvPr/>
        </p:nvPicPr>
        <p:blipFill>
          <a:blip r:embed="rId2" cstate="screen">
            <a:lum bright="-10000" contrast="30000"/>
          </a:blip>
          <a:srcRect/>
          <a:stretch>
            <a:fillRect/>
          </a:stretch>
        </p:blipFill>
        <p:spPr bwMode="auto">
          <a:xfrm>
            <a:off x="0" y="1524000"/>
            <a:ext cx="9144000" cy="5424488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28728" y="285728"/>
            <a:ext cx="7358114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Западно-Сибирская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плита считается молодой. Её часто называют плитой.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 rot="1274750">
            <a:off x="2543167" y="3342422"/>
            <a:ext cx="2047166" cy="2786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42976" y="285728"/>
            <a:ext cx="7893520" cy="1384995"/>
          </a:xfrm>
          <a:prstGeom prst="rect">
            <a:avLst/>
          </a:prstGeom>
          <a:solidFill>
            <a:srgbClr val="261300"/>
          </a:solidFill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itchFamily="18" charset="0"/>
              </a:rPr>
              <a:t>Плиты</a:t>
            </a:r>
            <a:r>
              <a:rPr lang="ru-RU" sz="2800" b="1" i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– участки платформ, где фундамент погружен под толщей осадочных пород в несколько сот метров и даже километров.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11" name="Рисунок 10" descr="Рисунок5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5720" y="500042"/>
            <a:ext cx="696876" cy="69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93333"/>
            <a:ext cx="871296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3200" b="1" u="sng" dirty="0" smtClean="0">
                <a:solidFill>
                  <a:schemeClr val="bg1"/>
                </a:solidFill>
              </a:rPr>
              <a:t>Понятия:</a:t>
            </a:r>
          </a:p>
          <a:p>
            <a:pPr>
              <a:lnSpc>
                <a:spcPct val="90000"/>
              </a:lnSpc>
            </a:pPr>
            <a:endParaRPr lang="ru-RU" altLang="ru-RU" sz="3200" b="1" u="sng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ru-RU" altLang="ru-RU" sz="3200" b="1" u="sng" dirty="0" smtClean="0">
                <a:solidFill>
                  <a:schemeClr val="bg1"/>
                </a:solidFill>
              </a:rPr>
              <a:t>Платформы</a:t>
            </a:r>
            <a:r>
              <a:rPr lang="ru-RU" altLang="ru-RU" sz="3200" b="1" dirty="0" smtClean="0">
                <a:solidFill>
                  <a:schemeClr val="bg1"/>
                </a:solidFill>
              </a:rPr>
              <a:t>- </a:t>
            </a:r>
            <a:r>
              <a:rPr lang="ru-RU" altLang="ru-RU" sz="3200" b="1" dirty="0">
                <a:solidFill>
                  <a:schemeClr val="bg1"/>
                </a:solidFill>
              </a:rPr>
              <a:t>это устойчивые участки земной коры (более 1.5 млрд. лет.).Платформы имеют верхний слой – осадочный чехол и нижний слой – кристаллический фундамент</a:t>
            </a:r>
            <a:r>
              <a:rPr lang="ru-RU" altLang="ru-RU" sz="3200" b="1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altLang="ru-RU" sz="3200" b="1" dirty="0" smtClean="0">
                <a:solidFill>
                  <a:schemeClr val="bg1"/>
                </a:solidFill>
              </a:rPr>
              <a:t> </a:t>
            </a:r>
            <a:endParaRPr lang="ru-RU" altLang="ru-RU" sz="32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ru-RU" altLang="ru-RU" sz="3200" b="1" u="sng" dirty="0">
                <a:solidFill>
                  <a:schemeClr val="bg1"/>
                </a:solidFill>
              </a:rPr>
              <a:t>Плиты</a:t>
            </a:r>
            <a:r>
              <a:rPr lang="ru-RU" altLang="ru-RU" sz="3200" b="1" dirty="0">
                <a:solidFill>
                  <a:schemeClr val="bg1"/>
                </a:solidFill>
              </a:rPr>
              <a:t>- это молодые платформы,</a:t>
            </a:r>
          </a:p>
          <a:p>
            <a:pPr>
              <a:lnSpc>
                <a:spcPct val="90000"/>
              </a:lnSpc>
            </a:pPr>
            <a:r>
              <a:rPr lang="ru-RU" altLang="ru-RU" sz="3200" b="1" dirty="0">
                <a:solidFill>
                  <a:schemeClr val="bg1"/>
                </a:solidFill>
              </a:rPr>
              <a:t>перекрытые осадочным чехлом</a:t>
            </a:r>
            <a:r>
              <a:rPr lang="ru-RU" altLang="ru-RU" sz="3200" b="1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ru-RU" altLang="ru-RU" sz="32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ru-RU" altLang="ru-RU" sz="3200" b="1" u="sng" dirty="0">
                <a:solidFill>
                  <a:schemeClr val="bg1"/>
                </a:solidFill>
              </a:rPr>
              <a:t>Щиты</a:t>
            </a:r>
            <a:r>
              <a:rPr lang="ru-RU" altLang="ru-RU" sz="3200" b="1" dirty="0">
                <a:solidFill>
                  <a:schemeClr val="bg1"/>
                </a:solidFill>
              </a:rPr>
              <a:t>- обширные выходы фундамента платформ на поверхность</a:t>
            </a:r>
            <a:r>
              <a:rPr lang="ru-RU" altLang="ru-RU" sz="3200" b="1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ru-RU" altLang="ru-RU" sz="32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ru-RU" altLang="ru-RU" sz="3200" b="1" u="sng" dirty="0">
                <a:solidFill>
                  <a:schemeClr val="bg1"/>
                </a:solidFill>
              </a:rPr>
              <a:t>Геосинклинали</a:t>
            </a:r>
            <a:r>
              <a:rPr lang="ru-RU" altLang="ru-RU" sz="3200" b="1" dirty="0">
                <a:solidFill>
                  <a:schemeClr val="bg1"/>
                </a:solidFill>
              </a:rPr>
              <a:t>- обширные линейно вытянутые подвижные участки земной коры.</a:t>
            </a:r>
          </a:p>
        </p:txBody>
      </p:sp>
    </p:spTree>
    <p:extLst>
      <p:ext uri="{BB962C8B-B14F-4D97-AF65-F5344CB8AC3E}">
        <p14:creationId xmlns:p14="http://schemas.microsoft.com/office/powerpoint/2010/main" val="1640826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618" r="3540" b="4551"/>
          <a:stretch/>
        </p:blipFill>
        <p:spPr>
          <a:xfrm>
            <a:off x="157167" y="1124744"/>
            <a:ext cx="8948853" cy="48965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265134"/>
            <a:ext cx="77048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400" b="1" u="sng" dirty="0">
                <a:solidFill>
                  <a:schemeClr val="bg1"/>
                </a:solidFill>
              </a:rPr>
              <a:t>Геосинклинали</a:t>
            </a:r>
            <a:r>
              <a:rPr lang="ru-RU" altLang="ru-RU" sz="2400" b="1" dirty="0">
                <a:solidFill>
                  <a:schemeClr val="bg1"/>
                </a:solidFill>
              </a:rPr>
              <a:t>- обширные линейно вытянутые подвижные участки земной коры.</a:t>
            </a:r>
          </a:p>
        </p:txBody>
      </p:sp>
    </p:spTree>
    <p:extLst>
      <p:ext uri="{BB962C8B-B14F-4D97-AF65-F5344CB8AC3E}">
        <p14:creationId xmlns:p14="http://schemas.microsoft.com/office/powerpoint/2010/main" val="1015710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23528" y="357166"/>
            <a:ext cx="8640960" cy="683264"/>
          </a:xfrm>
          <a:prstGeom prst="rect">
            <a:avLst/>
          </a:prstGeom>
          <a:solidFill>
            <a:srgbClr val="261300"/>
          </a:soli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В  строении  земной  коры  горы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соответствуют  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областям складчатости.</a:t>
            </a:r>
          </a:p>
        </p:txBody>
      </p:sp>
      <p:pic>
        <p:nvPicPr>
          <p:cNvPr id="7" name="Picture 12" descr="Pict0017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14282" y="1357298"/>
            <a:ext cx="4000528" cy="4500594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8" name="Picture 13" descr="Рисунок7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l="13225" t="26674" r="56548" b="27371"/>
          <a:stretch>
            <a:fillRect/>
          </a:stretch>
        </p:blipFill>
        <p:spPr bwMode="auto">
          <a:xfrm>
            <a:off x="4314796" y="1357298"/>
            <a:ext cx="4500594" cy="4500594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500042"/>
            <a:ext cx="7176290" cy="523220"/>
          </a:xfrm>
          <a:prstGeom prst="rect">
            <a:avLst/>
          </a:prstGeom>
          <a:solidFill>
            <a:srgbClr val="261300"/>
          </a:solidFill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itchFamily="18" charset="0"/>
              </a:rPr>
              <a:t>Глыбовые горы 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– возрождённые горы.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4" name="Рисунок 3" descr="{7B992C58-8F84-4985-8432-85032C580648}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214422"/>
            <a:ext cx="7215206" cy="4748386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5" name="Рисунок 4" descr="Рисунок5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5720" y="428604"/>
            <a:ext cx="696876" cy="69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хема геол строения евр части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tretch>
            <a:fillRect/>
          </a:stretch>
        </p:blipFill>
        <p:spPr>
          <a:xfrm>
            <a:off x="428596" y="476739"/>
            <a:ext cx="8143931" cy="6009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82" t="9967" r="4320" b="1441"/>
          <a:stretch/>
        </p:blipFill>
        <p:spPr>
          <a:xfrm>
            <a:off x="251520" y="980728"/>
            <a:ext cx="8649601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79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26" t="3502" r="1288" b="6897"/>
          <a:stretch/>
        </p:blipFill>
        <p:spPr>
          <a:xfrm>
            <a:off x="251519" y="188640"/>
            <a:ext cx="8856985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1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88" y="660987"/>
            <a:ext cx="2108269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30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298" y="1714488"/>
            <a:ext cx="6286544" cy="369332"/>
          </a:xfrm>
          <a:prstGeom prst="rect">
            <a:avLst/>
          </a:prstGeom>
          <a:solidFill>
            <a:srgbClr val="2211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Что такое рельеф?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0298" y="2214554"/>
            <a:ext cx="6286544" cy="369332"/>
          </a:xfrm>
          <a:prstGeom prst="rect">
            <a:avLst/>
          </a:prstGeom>
          <a:solidFill>
            <a:srgbClr val="2211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От чего зависит рельеф? 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298" y="2714620"/>
            <a:ext cx="6286544" cy="369332"/>
          </a:xfrm>
          <a:prstGeom prst="rect">
            <a:avLst/>
          </a:prstGeom>
          <a:solidFill>
            <a:srgbClr val="2211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Какие формы рельефа вы знаете?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0298" y="3214686"/>
            <a:ext cx="6286544" cy="369332"/>
          </a:xfrm>
          <a:prstGeom prst="rect">
            <a:avLst/>
          </a:prstGeom>
          <a:solidFill>
            <a:srgbClr val="2211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Под влиянием каких факторов формируется рельеф?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0298" y="3714752"/>
            <a:ext cx="6286544" cy="646331"/>
          </a:xfrm>
          <a:prstGeom prst="rect">
            <a:avLst/>
          </a:prstGeom>
          <a:solidFill>
            <a:srgbClr val="2211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Какое значение имеет рельеф для жизни и хозяйственной деятельности людей?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0298" y="4500570"/>
            <a:ext cx="6286544" cy="369332"/>
          </a:xfrm>
          <a:prstGeom prst="rect">
            <a:avLst/>
          </a:prstGeom>
          <a:solidFill>
            <a:srgbClr val="2211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Чему в строении земной коры соответствуют равнины?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0298" y="5000636"/>
            <a:ext cx="6286544" cy="369332"/>
          </a:xfrm>
          <a:prstGeom prst="rect">
            <a:avLst/>
          </a:prstGeom>
          <a:solidFill>
            <a:srgbClr val="2211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Чему в строении земной коры соответствуют горы?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00298" y="428604"/>
            <a:ext cx="42959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 cmpd="sng">
                  <a:solidFill>
                    <a:srgbClr val="6633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Повторение</a:t>
            </a:r>
            <a:endParaRPr lang="ru-RU" sz="6000" b="1" dirty="0">
              <a:ln w="12700" cmpd="sng">
                <a:solidFill>
                  <a:srgbClr val="663300"/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81" t="5454" r="10359" b="20075"/>
          <a:stretch/>
        </p:blipFill>
        <p:spPr>
          <a:xfrm>
            <a:off x="539552" y="908720"/>
            <a:ext cx="7776864" cy="50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31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8215370" cy="1323439"/>
          </a:xfrm>
          <a:prstGeom prst="rect">
            <a:avLst/>
          </a:prstGeom>
          <a:solidFill>
            <a:srgbClr val="2613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Практическая работа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Обозначение на контурной карте главных тектонических структур, наиболее крупных форм рельефа.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1. Запишите тему практической работы, заполните таблицу: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10707"/>
              </p:ext>
            </p:extLst>
          </p:nvPr>
        </p:nvGraphicFramePr>
        <p:xfrm>
          <a:off x="500034" y="1857364"/>
          <a:ext cx="8215370" cy="4572036"/>
        </p:xfrm>
        <a:graphic>
          <a:graphicData uri="http://schemas.openxmlformats.org/drawingml/2006/table">
            <a:tbl>
              <a:tblPr/>
              <a:tblGrid>
                <a:gridCol w="4053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2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Тектонические структуры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Форма рельефа</a:t>
                      </a: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Русская платформа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Балтийский щит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Украинский щит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Западно-Сибирская плита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Сибирская платформа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Алданский щит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Анабарский щит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Области байкальской складчатости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Восточный Саян, горы Забайкалья</a:t>
                      </a: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Области каледонской складчатости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Западный Саян</a:t>
                      </a: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Области герцинской складчатости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Уральские горы, Саян</a:t>
                      </a: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Области кайнозойской складчатости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горы Сахалина, Камчатки, Кавказа</a:t>
                      </a:r>
                    </a:p>
                  </a:txBody>
                  <a:tcPr marL="66181" marR="6618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636912"/>
            <a:ext cx="6545657" cy="41070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0034" y="214290"/>
            <a:ext cx="8464454" cy="2308324"/>
          </a:xfrm>
          <a:prstGeom prst="rect">
            <a:avLst/>
          </a:prstGeom>
          <a:solidFill>
            <a:srgbClr val="2613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71463" indent="-271463">
              <a:buFont typeface="+mj-lt"/>
              <a:buAutoNum type="arabicPeriod" startAt="2"/>
            </a:pP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Сделайте выводы о взаимосвязи и взаимозависимости тектонических структур и крупных форм рельефа России.</a:t>
            </a:r>
          </a:p>
          <a:p>
            <a:pPr marL="271463" lvl="0" indent="-271463">
              <a:buFont typeface="+mj-lt"/>
              <a:buAutoNum type="arabicPeriod" startAt="2"/>
            </a:pP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На контурной карте выше рамки карты напишите номер и название практической работы.</a:t>
            </a:r>
          </a:p>
          <a:p>
            <a:pPr marL="271463" indent="-271463">
              <a:buFont typeface="+mj-lt"/>
              <a:buAutoNum type="arabicPeriod" startAt="2"/>
            </a:pP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Обозначьте главные тектонические структуры и наиболее крупные формы  рельефа России, указанные в таблице.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2460" y="3645024"/>
            <a:ext cx="2974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Учите географию!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4050242" y="3429000"/>
            <a:ext cx="3737345" cy="936104"/>
          </a:xfrm>
          <a:prstGeom prst="wedgeEllipseCallou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0305B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500041"/>
            <a:ext cx="7929618" cy="5950933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1472" y="500042"/>
            <a:ext cx="7929618" cy="523220"/>
          </a:xfrm>
          <a:prstGeom prst="rect">
            <a:avLst/>
          </a:prstGeom>
          <a:solidFill>
            <a:srgbClr val="2613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Д/з: 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/>
              </a:rPr>
              <a:t>§, выучить понятия, выполнить задания.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8464454" cy="5293757"/>
          </a:xfrm>
          <a:prstGeom prst="rect">
            <a:avLst/>
          </a:prstGeom>
          <a:solidFill>
            <a:srgbClr val="2613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Ответы: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I вариант: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1)	6, Балтийская коса.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2)	19. м. Челюскин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3)	1, 9, 14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4)	Китай, Монголия, Норвегия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5)	10 ч.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6)	13 ч.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II вариант: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1)	18, м. Дежнёва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2)	5, г. </a:t>
            </a:r>
            <a:r>
              <a:rPr lang="ru-RU" sz="2000" b="1" dirty="0" err="1" smtClean="0">
                <a:solidFill>
                  <a:schemeClr val="bg1"/>
                </a:solidFill>
                <a:latin typeface="Arial Narrow" pitchFamily="34" charset="0"/>
              </a:rPr>
              <a:t>Базардюзю</a:t>
            </a:r>
            <a:endParaRPr lang="ru-RU" sz="2000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3)	4, 10, 3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4)	Казахстан, Финляндия, Украина 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5)	5 ч.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6)	18 ч.</a:t>
            </a:r>
          </a:p>
          <a:p>
            <a:pPr>
              <a:tabLst>
                <a:tab pos="268288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Оценки: «5» - 12; «4» - 10-11; «3» - 6-9; «2» - &lt;6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 </a:t>
            </a:r>
            <a:endParaRPr lang="ru-RU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285728"/>
            <a:ext cx="7715304" cy="1384995"/>
          </a:xfrm>
          <a:prstGeom prst="rect">
            <a:avLst/>
          </a:prstGeom>
          <a:solidFill>
            <a:srgbClr val="2211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itchFamily="18" charset="0"/>
              </a:rPr>
              <a:t>Абсолютный возраст горных пород </a:t>
            </a:r>
            <a:r>
              <a:rPr lang="ru-RU" sz="2800" b="1" i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– 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количество тысяч и миллионов лет, прошедших со времени их образования. 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4414" y="1857364"/>
            <a:ext cx="7715304" cy="1815882"/>
          </a:xfrm>
          <a:prstGeom prst="rect">
            <a:avLst/>
          </a:prstGeom>
          <a:solidFill>
            <a:srgbClr val="2211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itchFamily="18" charset="0"/>
              </a:rPr>
              <a:t>Относительный возраст горных пород </a:t>
            </a:r>
            <a:r>
              <a:rPr lang="ru-RU" sz="2800" b="1" i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– 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возраст одних горных пород относительно других, когда слой залегающий сверху, моложе подстилающего.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4" name="Рисунок 3" descr="{7F891B17-7DB0-47D7-8E3F-A0045B5791FB}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3857628"/>
            <a:ext cx="4424596" cy="2842802"/>
          </a:xfrm>
          <a:prstGeom prst="rect">
            <a:avLst/>
          </a:prstGeom>
          <a:ln>
            <a:solidFill>
              <a:srgbClr val="663300"/>
            </a:solidFill>
          </a:ln>
        </p:spPr>
      </p:pic>
      <p:pic>
        <p:nvPicPr>
          <p:cNvPr id="6" name="Рисунок 5" descr="Рисунок5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5720" y="500042"/>
            <a:ext cx="696876" cy="69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/>
          <p:cNvSpPr/>
          <p:nvPr/>
        </p:nvSpPr>
        <p:spPr>
          <a:xfrm>
            <a:off x="4000496" y="2143116"/>
            <a:ext cx="857256" cy="714380"/>
          </a:xfrm>
          <a:prstGeom prst="rightArrow">
            <a:avLst/>
          </a:prstGeom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348" y="1928802"/>
            <a:ext cx="2357454" cy="1214446"/>
          </a:xfrm>
          <a:prstGeom prst="roundRect">
            <a:avLst/>
          </a:prstGeom>
          <a:solidFill>
            <a:srgbClr val="FFFFCC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Эры</a:t>
            </a:r>
            <a:endParaRPr lang="ru-RU" sz="3200" b="1" dirty="0">
              <a:solidFill>
                <a:srgbClr val="FF0000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00694" y="1928802"/>
            <a:ext cx="2357454" cy="1214446"/>
          </a:xfrm>
          <a:prstGeom prst="roundRect">
            <a:avLst/>
          </a:prstGeom>
          <a:solidFill>
            <a:srgbClr val="FFFFCC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Периоды</a:t>
            </a:r>
            <a:endParaRPr lang="ru-RU" sz="3600" b="1" dirty="0">
              <a:solidFill>
                <a:srgbClr val="FF0000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285728"/>
            <a:ext cx="6643734" cy="1384995"/>
          </a:xfrm>
          <a:prstGeom prst="rect">
            <a:avLst/>
          </a:prstGeom>
          <a:solidFill>
            <a:srgbClr val="221100"/>
          </a:solidFill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itchFamily="18" charset="0"/>
              </a:rPr>
              <a:t>Геохронология</a:t>
            </a:r>
            <a:r>
              <a:rPr lang="ru-RU" sz="2800" b="1" i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– учение о возрасте, продолжительности и последовательности формирования горных пород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 rot="5400000">
            <a:off x="4071934" y="1071546"/>
            <a:ext cx="500066" cy="4786346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28662" y="3786190"/>
            <a:ext cx="6858048" cy="461665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Геохронологическая шкала – биография Земли</a:t>
            </a:r>
            <a:endParaRPr lang="ru-RU" b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500570"/>
            <a:ext cx="8319868" cy="1631216"/>
          </a:xfrm>
          <a:prstGeom prst="rect">
            <a:avLst/>
          </a:prstGeom>
          <a:solidFill>
            <a:srgbClr val="2211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Геохронологическая таблица ( рис. 17 на стр. 52-53 </a:t>
            </a:r>
            <a:r>
              <a:rPr lang="ru-RU" sz="20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уч-ка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) даёт лишь общее представление о происходивших изменениях, а вот в каких районах (частях) земного шара происходили те или другие события, помогают определить геологические карты: тектонические, четвертичных отложений, размещения полезных ископаемых.</a:t>
            </a:r>
          </a:p>
        </p:txBody>
      </p:sp>
      <p:pic>
        <p:nvPicPr>
          <p:cNvPr id="10" name="Рисунок 9" descr="Рисунок57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5720" y="500042"/>
            <a:ext cx="696876" cy="69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261" t="3086" r="12441" b="7426"/>
          <a:stretch/>
        </p:blipFill>
        <p:spPr>
          <a:xfrm>
            <a:off x="683568" y="548680"/>
            <a:ext cx="7802936" cy="55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2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78" t="2597" r="1624"/>
          <a:stretch/>
        </p:blipFill>
        <p:spPr>
          <a:xfrm>
            <a:off x="-54754" y="836712"/>
            <a:ext cx="9198754" cy="526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29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"/>
          <p:cNvSpPr>
            <a:spLocks noChangeArrowheads="1"/>
          </p:cNvSpPr>
          <p:nvPr/>
        </p:nvSpPr>
        <p:spPr bwMode="auto">
          <a:xfrm rot="2111055">
            <a:off x="2081213" y="2332038"/>
            <a:ext cx="1096962" cy="28432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" name="Picture 6" descr="Рисунок9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29411" t="1550" r="28432" b="57372"/>
          <a:stretch>
            <a:fillRect/>
          </a:stretch>
        </p:blipFill>
        <p:spPr bwMode="auto">
          <a:xfrm>
            <a:off x="228600" y="1338263"/>
            <a:ext cx="8534400" cy="5519737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667000" y="3733800"/>
            <a:ext cx="39821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V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- </a:t>
            </a:r>
            <a:r>
              <a:rPr lang="ru-RU" sz="2000" b="1" dirty="0">
                <a:solidFill>
                  <a:schemeClr val="bg1"/>
                </a:solidFill>
                <a:effectLst>
                  <a:glow rad="304800">
                    <a:srgbClr val="221100"/>
                  </a:glow>
                </a:effectLst>
                <a:latin typeface="Arial Narrow" panose="020B0606020202030204" pitchFamily="34" charset="0"/>
              </a:rPr>
              <a:t>Евразийская </a:t>
            </a:r>
            <a:r>
              <a:rPr lang="ru-RU" sz="2000" b="1" dirty="0" err="1">
                <a:solidFill>
                  <a:schemeClr val="bg1"/>
                </a:solidFill>
                <a:effectLst>
                  <a:glow rad="304800">
                    <a:srgbClr val="221100"/>
                  </a:glow>
                </a:effectLst>
                <a:latin typeface="Arial Narrow" panose="020B0606020202030204" pitchFamily="34" charset="0"/>
              </a:rPr>
              <a:t>литосферная</a:t>
            </a:r>
            <a:r>
              <a:rPr lang="ru-RU" sz="2000" b="1" dirty="0">
                <a:solidFill>
                  <a:schemeClr val="bg1"/>
                </a:solidFill>
                <a:effectLst>
                  <a:glow rad="304800">
                    <a:srgbClr val="221100"/>
                  </a:glow>
                </a:effectLst>
                <a:latin typeface="Arial Narrow" panose="020B0606020202030204" pitchFamily="34" charset="0"/>
              </a:rPr>
              <a:t> плита</a:t>
            </a:r>
          </a:p>
        </p:txBody>
      </p:sp>
      <p:pic>
        <p:nvPicPr>
          <p:cNvPr id="5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70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513" y="357166"/>
            <a:ext cx="8821612" cy="683264"/>
          </a:xfrm>
          <a:prstGeom prst="rect">
            <a:avLst/>
          </a:prstGeom>
          <a:solidFill>
            <a:srgbClr val="261300"/>
          </a:soli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Большая часть России расположена на Евразийской </a:t>
            </a:r>
            <a:r>
              <a:rPr lang="ru-RU" sz="24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литосферной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плите.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214290"/>
            <a:ext cx="8107264" cy="2246769"/>
          </a:xfrm>
          <a:prstGeom prst="rect">
            <a:avLst/>
          </a:prstGeom>
          <a:solidFill>
            <a:srgbClr val="261300"/>
          </a:solidFill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itchFamily="18" charset="0"/>
              </a:rPr>
              <a:t>Платформа 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– обширнейший участок земной коры с  устойчивым, малоподвижным фундаментом, который сложен кристаллическими магматическими и метаморфическими породами и перекрыт чехлом осадочных пород.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428728" y="2714620"/>
            <a:ext cx="6858048" cy="3857652"/>
            <a:chOff x="1214414" y="1928802"/>
            <a:chExt cx="6858048" cy="38576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214414" y="1928802"/>
              <a:ext cx="6858048" cy="107157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14414" y="3000372"/>
              <a:ext cx="6858048" cy="278608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8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8" name="Рисунок 7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357686" y="3286124"/>
              <a:ext cx="500066" cy="642942"/>
            </a:xfrm>
            <a:prstGeom prst="rect">
              <a:avLst/>
            </a:prstGeom>
          </p:spPr>
        </p:pic>
        <p:pic>
          <p:nvPicPr>
            <p:cNvPr id="9" name="Рисунок 8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071802" y="3286124"/>
              <a:ext cx="500066" cy="642942"/>
            </a:xfrm>
            <a:prstGeom prst="rect">
              <a:avLst/>
            </a:prstGeom>
          </p:spPr>
        </p:pic>
        <p:pic>
          <p:nvPicPr>
            <p:cNvPr id="10" name="Рисунок 9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71604" y="3286124"/>
              <a:ext cx="500066" cy="642942"/>
            </a:xfrm>
            <a:prstGeom prst="rect">
              <a:avLst/>
            </a:prstGeom>
          </p:spPr>
        </p:pic>
        <p:pic>
          <p:nvPicPr>
            <p:cNvPr id="11" name="Рисунок 10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786446" y="3286124"/>
              <a:ext cx="500066" cy="642942"/>
            </a:xfrm>
            <a:prstGeom prst="rect">
              <a:avLst/>
            </a:prstGeom>
          </p:spPr>
        </p:pic>
        <p:pic>
          <p:nvPicPr>
            <p:cNvPr id="12" name="Рисунок 11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357422" y="3929066"/>
              <a:ext cx="500066" cy="642942"/>
            </a:xfrm>
            <a:prstGeom prst="rect">
              <a:avLst/>
            </a:prstGeom>
          </p:spPr>
        </p:pic>
        <p:pic>
          <p:nvPicPr>
            <p:cNvPr id="13" name="Рисунок 12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714744" y="3929066"/>
              <a:ext cx="500066" cy="642942"/>
            </a:xfrm>
            <a:prstGeom prst="rect">
              <a:avLst/>
            </a:prstGeom>
          </p:spPr>
        </p:pic>
        <p:pic>
          <p:nvPicPr>
            <p:cNvPr id="14" name="Рисунок 13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072066" y="3929066"/>
              <a:ext cx="500066" cy="642942"/>
            </a:xfrm>
            <a:prstGeom prst="rect">
              <a:avLst/>
            </a:prstGeom>
          </p:spPr>
        </p:pic>
        <p:pic>
          <p:nvPicPr>
            <p:cNvPr id="15" name="Рисунок 14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643702" y="3929066"/>
              <a:ext cx="500066" cy="642942"/>
            </a:xfrm>
            <a:prstGeom prst="rect">
              <a:avLst/>
            </a:prstGeom>
          </p:spPr>
        </p:pic>
        <p:pic>
          <p:nvPicPr>
            <p:cNvPr id="16" name="Рисунок 15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215206" y="3286124"/>
              <a:ext cx="500066" cy="642942"/>
            </a:xfrm>
            <a:prstGeom prst="rect">
              <a:avLst/>
            </a:prstGeom>
          </p:spPr>
        </p:pic>
        <p:pic>
          <p:nvPicPr>
            <p:cNvPr id="17" name="Рисунок 16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71604" y="4572008"/>
              <a:ext cx="500066" cy="642942"/>
            </a:xfrm>
            <a:prstGeom prst="rect">
              <a:avLst/>
            </a:prstGeom>
          </p:spPr>
        </p:pic>
        <p:pic>
          <p:nvPicPr>
            <p:cNvPr id="18" name="Рисунок 17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000364" y="4572008"/>
              <a:ext cx="500066" cy="642942"/>
            </a:xfrm>
            <a:prstGeom prst="rect">
              <a:avLst/>
            </a:prstGeom>
          </p:spPr>
        </p:pic>
        <p:pic>
          <p:nvPicPr>
            <p:cNvPr id="19" name="Рисунок 18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357686" y="4572008"/>
              <a:ext cx="500066" cy="642942"/>
            </a:xfrm>
            <a:prstGeom prst="rect">
              <a:avLst/>
            </a:prstGeom>
          </p:spPr>
        </p:pic>
        <p:pic>
          <p:nvPicPr>
            <p:cNvPr id="20" name="Рисунок 19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857884" y="4500570"/>
              <a:ext cx="500066" cy="642942"/>
            </a:xfrm>
            <a:prstGeom prst="rect">
              <a:avLst/>
            </a:prstGeom>
          </p:spPr>
        </p:pic>
        <p:pic>
          <p:nvPicPr>
            <p:cNvPr id="21" name="Рисунок 20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215206" y="4500570"/>
              <a:ext cx="500066" cy="642942"/>
            </a:xfrm>
            <a:prstGeom prst="rect">
              <a:avLst/>
            </a:prstGeom>
          </p:spPr>
        </p:pic>
        <p:cxnSp>
          <p:nvCxnSpPr>
            <p:cNvPr id="23" name="Прямая соединительная линия 22"/>
            <p:cNvCxnSpPr/>
            <p:nvPr/>
          </p:nvCxnSpPr>
          <p:spPr>
            <a:xfrm>
              <a:off x="1214414" y="2143116"/>
              <a:ext cx="685804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214414" y="2357430"/>
              <a:ext cx="685804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214414" y="2571744"/>
              <a:ext cx="685804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214414" y="2786058"/>
              <a:ext cx="685804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57356" y="2214554"/>
              <a:ext cx="52864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rgbClr val="FFFF00"/>
                  </a:solidFill>
                  <a:latin typeface="Arial Narrow" panose="020B0606020202030204" pitchFamily="34" charset="0"/>
                  <a:cs typeface="Times New Roman" pitchFamily="18" charset="0"/>
                </a:rPr>
                <a:t>Осадочный чехол</a:t>
              </a:r>
              <a:endParaRPr lang="ru-RU" sz="3200" b="1" dirty="0">
                <a:solidFill>
                  <a:srgbClr val="FFFF00"/>
                </a:solidFill>
                <a:latin typeface="Arial Narrow" panose="020B0606020202030204" pitchFamily="34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00232" y="4000504"/>
              <a:ext cx="52864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rgbClr val="FFFF00"/>
                  </a:solidFill>
                  <a:latin typeface="Arial Narrow" panose="020B0606020202030204" pitchFamily="34" charset="0"/>
                  <a:cs typeface="Times New Roman" pitchFamily="18" charset="0"/>
                </a:rPr>
                <a:t>Кристаллический фундамент</a:t>
              </a:r>
              <a:endParaRPr lang="ru-RU" sz="3200" b="1" dirty="0">
                <a:solidFill>
                  <a:srgbClr val="FFFF00"/>
                </a:solidFill>
                <a:latin typeface="Arial Narrow" panose="020B0606020202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31" name="Рисунок 30" descr="Рисунок5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42844" y="500042"/>
            <a:ext cx="696876" cy="69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428604"/>
            <a:ext cx="7820942" cy="954107"/>
          </a:xfrm>
          <a:prstGeom prst="rect">
            <a:avLst/>
          </a:prstGeom>
          <a:solidFill>
            <a:srgbClr val="261300"/>
          </a:solidFill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itchFamily="18" charset="0"/>
              </a:rPr>
              <a:t>Щит</a:t>
            </a:r>
            <a:r>
              <a:rPr lang="ru-RU" sz="2800" b="1" i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– участки платформ, где фундамент выходит на поверхность.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1120878" y="1862252"/>
            <a:ext cx="7031346" cy="3924202"/>
            <a:chOff x="1120878" y="1862252"/>
            <a:chExt cx="7031346" cy="392420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214414" y="1928802"/>
              <a:ext cx="6858048" cy="107157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14414" y="3000372"/>
              <a:ext cx="6858048" cy="278608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8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8" name="Рисунок 7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357686" y="3286124"/>
              <a:ext cx="500066" cy="642942"/>
            </a:xfrm>
            <a:prstGeom prst="rect">
              <a:avLst/>
            </a:prstGeom>
          </p:spPr>
        </p:pic>
        <p:pic>
          <p:nvPicPr>
            <p:cNvPr id="9" name="Рисунок 8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071802" y="3286124"/>
              <a:ext cx="500066" cy="642942"/>
            </a:xfrm>
            <a:prstGeom prst="rect">
              <a:avLst/>
            </a:prstGeom>
          </p:spPr>
        </p:pic>
        <p:pic>
          <p:nvPicPr>
            <p:cNvPr id="10" name="Рисунок 9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71604" y="3286124"/>
              <a:ext cx="500066" cy="642942"/>
            </a:xfrm>
            <a:prstGeom prst="rect">
              <a:avLst/>
            </a:prstGeom>
          </p:spPr>
        </p:pic>
        <p:pic>
          <p:nvPicPr>
            <p:cNvPr id="11" name="Рисунок 10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786446" y="3286124"/>
              <a:ext cx="500066" cy="642942"/>
            </a:xfrm>
            <a:prstGeom prst="rect">
              <a:avLst/>
            </a:prstGeom>
          </p:spPr>
        </p:pic>
        <p:pic>
          <p:nvPicPr>
            <p:cNvPr id="12" name="Рисунок 11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357422" y="3929066"/>
              <a:ext cx="500066" cy="642942"/>
            </a:xfrm>
            <a:prstGeom prst="rect">
              <a:avLst/>
            </a:prstGeom>
          </p:spPr>
        </p:pic>
        <p:pic>
          <p:nvPicPr>
            <p:cNvPr id="13" name="Рисунок 12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714744" y="3929066"/>
              <a:ext cx="500066" cy="642942"/>
            </a:xfrm>
            <a:prstGeom prst="rect">
              <a:avLst/>
            </a:prstGeom>
          </p:spPr>
        </p:pic>
        <p:pic>
          <p:nvPicPr>
            <p:cNvPr id="14" name="Рисунок 13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072066" y="3929066"/>
              <a:ext cx="500066" cy="642942"/>
            </a:xfrm>
            <a:prstGeom prst="rect">
              <a:avLst/>
            </a:prstGeom>
          </p:spPr>
        </p:pic>
        <p:pic>
          <p:nvPicPr>
            <p:cNvPr id="15" name="Рисунок 14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643702" y="3929066"/>
              <a:ext cx="500066" cy="642942"/>
            </a:xfrm>
            <a:prstGeom prst="rect">
              <a:avLst/>
            </a:prstGeom>
          </p:spPr>
        </p:pic>
        <p:pic>
          <p:nvPicPr>
            <p:cNvPr id="16" name="Рисунок 15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215206" y="3286124"/>
              <a:ext cx="500066" cy="642942"/>
            </a:xfrm>
            <a:prstGeom prst="rect">
              <a:avLst/>
            </a:prstGeom>
          </p:spPr>
        </p:pic>
        <p:pic>
          <p:nvPicPr>
            <p:cNvPr id="17" name="Рисунок 16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71604" y="4572008"/>
              <a:ext cx="500066" cy="642942"/>
            </a:xfrm>
            <a:prstGeom prst="rect">
              <a:avLst/>
            </a:prstGeom>
          </p:spPr>
        </p:pic>
        <p:pic>
          <p:nvPicPr>
            <p:cNvPr id="18" name="Рисунок 17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000364" y="4572008"/>
              <a:ext cx="500066" cy="642942"/>
            </a:xfrm>
            <a:prstGeom prst="rect">
              <a:avLst/>
            </a:prstGeom>
          </p:spPr>
        </p:pic>
        <p:pic>
          <p:nvPicPr>
            <p:cNvPr id="19" name="Рисунок 18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357686" y="4572008"/>
              <a:ext cx="500066" cy="642942"/>
            </a:xfrm>
            <a:prstGeom prst="rect">
              <a:avLst/>
            </a:prstGeom>
          </p:spPr>
        </p:pic>
        <p:pic>
          <p:nvPicPr>
            <p:cNvPr id="20" name="Рисунок 19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857884" y="4500570"/>
              <a:ext cx="500066" cy="642942"/>
            </a:xfrm>
            <a:prstGeom prst="rect">
              <a:avLst/>
            </a:prstGeom>
          </p:spPr>
        </p:pic>
        <p:pic>
          <p:nvPicPr>
            <p:cNvPr id="21" name="Рисунок 20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215206" y="4500570"/>
              <a:ext cx="500066" cy="642942"/>
            </a:xfrm>
            <a:prstGeom prst="rect">
              <a:avLst/>
            </a:prstGeom>
          </p:spPr>
        </p:pic>
        <p:cxnSp>
          <p:nvCxnSpPr>
            <p:cNvPr id="23" name="Прямая соединительная линия 22"/>
            <p:cNvCxnSpPr/>
            <p:nvPr/>
          </p:nvCxnSpPr>
          <p:spPr>
            <a:xfrm>
              <a:off x="1214414" y="2143116"/>
              <a:ext cx="685804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214414" y="2357430"/>
              <a:ext cx="685804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214414" y="2571744"/>
              <a:ext cx="685804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214414" y="2786058"/>
              <a:ext cx="685804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000232" y="4000504"/>
              <a:ext cx="52864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rgbClr val="FFFF00"/>
                  </a:solidFill>
                  <a:latin typeface="Arial Narrow" panose="020B0606020202030204" pitchFamily="34" charset="0"/>
                  <a:cs typeface="Times New Roman" pitchFamily="18" charset="0"/>
                </a:rPr>
                <a:t>Кристаллический фундамент</a:t>
              </a:r>
              <a:endParaRPr lang="ru-RU" sz="3200" b="1" dirty="0">
                <a:solidFill>
                  <a:srgbClr val="FFFF00"/>
                </a:solidFill>
                <a:latin typeface="Arial Narrow" panose="020B0606020202030204" pitchFamily="34" charset="0"/>
                <a:cs typeface="Times New Roman" pitchFamily="18" charset="0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1120878" y="1862252"/>
              <a:ext cx="7031346" cy="1436028"/>
            </a:xfrm>
            <a:custGeom>
              <a:avLst/>
              <a:gdLst>
                <a:gd name="connsiteX0" fmla="*/ 88490 w 7031346"/>
                <a:gd name="connsiteY0" fmla="*/ 1146419 h 1436028"/>
                <a:gd name="connsiteX1" fmla="*/ 634180 w 7031346"/>
                <a:gd name="connsiteY1" fmla="*/ 1116922 h 1436028"/>
                <a:gd name="connsiteX2" fmla="*/ 678425 w 7031346"/>
                <a:gd name="connsiteY2" fmla="*/ 1102174 h 1436028"/>
                <a:gd name="connsiteX3" fmla="*/ 811161 w 7031346"/>
                <a:gd name="connsiteY3" fmla="*/ 1043180 h 1436028"/>
                <a:gd name="connsiteX4" fmla="*/ 855406 w 7031346"/>
                <a:gd name="connsiteY4" fmla="*/ 1028432 h 1436028"/>
                <a:gd name="connsiteX5" fmla="*/ 899651 w 7031346"/>
                <a:gd name="connsiteY5" fmla="*/ 998935 h 1436028"/>
                <a:gd name="connsiteX6" fmla="*/ 943896 w 7031346"/>
                <a:gd name="connsiteY6" fmla="*/ 984187 h 1436028"/>
                <a:gd name="connsiteX7" fmla="*/ 958645 w 7031346"/>
                <a:gd name="connsiteY7" fmla="*/ 910445 h 1436028"/>
                <a:gd name="connsiteX8" fmla="*/ 1002890 w 7031346"/>
                <a:gd name="connsiteY8" fmla="*/ 895696 h 1436028"/>
                <a:gd name="connsiteX9" fmla="*/ 1047135 w 7031346"/>
                <a:gd name="connsiteY9" fmla="*/ 866200 h 1436028"/>
                <a:gd name="connsiteX10" fmla="*/ 1386348 w 7031346"/>
                <a:gd name="connsiteY10" fmla="*/ 851451 h 1436028"/>
                <a:gd name="connsiteX11" fmla="*/ 1474838 w 7031346"/>
                <a:gd name="connsiteY11" fmla="*/ 821954 h 1436028"/>
                <a:gd name="connsiteX12" fmla="*/ 1519083 w 7031346"/>
                <a:gd name="connsiteY12" fmla="*/ 792458 h 1436028"/>
                <a:gd name="connsiteX13" fmla="*/ 1607574 w 7031346"/>
                <a:gd name="connsiteY13" fmla="*/ 762961 h 1436028"/>
                <a:gd name="connsiteX14" fmla="*/ 1651819 w 7031346"/>
                <a:gd name="connsiteY14" fmla="*/ 733464 h 1436028"/>
                <a:gd name="connsiteX15" fmla="*/ 1858296 w 7031346"/>
                <a:gd name="connsiteY15" fmla="*/ 703967 h 1436028"/>
                <a:gd name="connsiteX16" fmla="*/ 1946787 w 7031346"/>
                <a:gd name="connsiteY16" fmla="*/ 674471 h 1436028"/>
                <a:gd name="connsiteX17" fmla="*/ 2064774 w 7031346"/>
                <a:gd name="connsiteY17" fmla="*/ 644974 h 1436028"/>
                <a:gd name="connsiteX18" fmla="*/ 2138516 w 7031346"/>
                <a:gd name="connsiteY18" fmla="*/ 394251 h 1436028"/>
                <a:gd name="connsiteX19" fmla="*/ 2241754 w 7031346"/>
                <a:gd name="connsiteY19" fmla="*/ 350006 h 1436028"/>
                <a:gd name="connsiteX20" fmla="*/ 2344993 w 7031346"/>
                <a:gd name="connsiteY20" fmla="*/ 305761 h 1436028"/>
                <a:gd name="connsiteX21" fmla="*/ 2389238 w 7031346"/>
                <a:gd name="connsiteY21" fmla="*/ 276264 h 1436028"/>
                <a:gd name="connsiteX22" fmla="*/ 2477728 w 7031346"/>
                <a:gd name="connsiteY22" fmla="*/ 246767 h 1436028"/>
                <a:gd name="connsiteX23" fmla="*/ 2566219 w 7031346"/>
                <a:gd name="connsiteY23" fmla="*/ 217271 h 1436028"/>
                <a:gd name="connsiteX24" fmla="*/ 2654709 w 7031346"/>
                <a:gd name="connsiteY24" fmla="*/ 187774 h 1436028"/>
                <a:gd name="connsiteX25" fmla="*/ 2743199 w 7031346"/>
                <a:gd name="connsiteY25" fmla="*/ 173025 h 1436028"/>
                <a:gd name="connsiteX26" fmla="*/ 2787445 w 7031346"/>
                <a:gd name="connsiteY26" fmla="*/ 158277 h 1436028"/>
                <a:gd name="connsiteX27" fmla="*/ 3141406 w 7031346"/>
                <a:gd name="connsiteY27" fmla="*/ 128780 h 1436028"/>
                <a:gd name="connsiteX28" fmla="*/ 3200399 w 7031346"/>
                <a:gd name="connsiteY28" fmla="*/ 114032 h 1436028"/>
                <a:gd name="connsiteX29" fmla="*/ 3288890 w 7031346"/>
                <a:gd name="connsiteY29" fmla="*/ 84535 h 1436028"/>
                <a:gd name="connsiteX30" fmla="*/ 3377380 w 7031346"/>
                <a:gd name="connsiteY30" fmla="*/ 40290 h 1436028"/>
                <a:gd name="connsiteX31" fmla="*/ 3421625 w 7031346"/>
                <a:gd name="connsiteY31" fmla="*/ 10793 h 1436028"/>
                <a:gd name="connsiteX32" fmla="*/ 4026309 w 7031346"/>
                <a:gd name="connsiteY32" fmla="*/ 25542 h 1436028"/>
                <a:gd name="connsiteX33" fmla="*/ 4483509 w 7031346"/>
                <a:gd name="connsiteY33" fmla="*/ 55038 h 1436028"/>
                <a:gd name="connsiteX34" fmla="*/ 4542503 w 7031346"/>
                <a:gd name="connsiteY34" fmla="*/ 99283 h 1436028"/>
                <a:gd name="connsiteX35" fmla="*/ 4675238 w 7031346"/>
                <a:gd name="connsiteY35" fmla="*/ 128780 h 1436028"/>
                <a:gd name="connsiteX36" fmla="*/ 4719483 w 7031346"/>
                <a:gd name="connsiteY36" fmla="*/ 158277 h 1436028"/>
                <a:gd name="connsiteX37" fmla="*/ 4822722 w 7031346"/>
                <a:gd name="connsiteY37" fmla="*/ 187774 h 1436028"/>
                <a:gd name="connsiteX38" fmla="*/ 4866967 w 7031346"/>
                <a:gd name="connsiteY38" fmla="*/ 202522 h 1436028"/>
                <a:gd name="connsiteX39" fmla="*/ 4999703 w 7031346"/>
                <a:gd name="connsiteY39" fmla="*/ 232019 h 1436028"/>
                <a:gd name="connsiteX40" fmla="*/ 5088193 w 7031346"/>
                <a:gd name="connsiteY40" fmla="*/ 291013 h 1436028"/>
                <a:gd name="connsiteX41" fmla="*/ 5176683 w 7031346"/>
                <a:gd name="connsiteY41" fmla="*/ 350006 h 1436028"/>
                <a:gd name="connsiteX42" fmla="*/ 5279922 w 7031346"/>
                <a:gd name="connsiteY42" fmla="*/ 438496 h 1436028"/>
                <a:gd name="connsiteX43" fmla="*/ 5338916 w 7031346"/>
                <a:gd name="connsiteY43" fmla="*/ 467993 h 1436028"/>
                <a:gd name="connsiteX44" fmla="*/ 5456903 w 7031346"/>
                <a:gd name="connsiteY44" fmla="*/ 541735 h 1436028"/>
                <a:gd name="connsiteX45" fmla="*/ 5486399 w 7031346"/>
                <a:gd name="connsiteY45" fmla="*/ 585980 h 1436028"/>
                <a:gd name="connsiteX46" fmla="*/ 5633883 w 7031346"/>
                <a:gd name="connsiteY46" fmla="*/ 615477 h 1436028"/>
                <a:gd name="connsiteX47" fmla="*/ 5737122 w 7031346"/>
                <a:gd name="connsiteY47" fmla="*/ 644974 h 1436028"/>
                <a:gd name="connsiteX48" fmla="*/ 5869857 w 7031346"/>
                <a:gd name="connsiteY48" fmla="*/ 718716 h 1436028"/>
                <a:gd name="connsiteX49" fmla="*/ 5914103 w 7031346"/>
                <a:gd name="connsiteY49" fmla="*/ 762961 h 1436028"/>
                <a:gd name="connsiteX50" fmla="*/ 6032090 w 7031346"/>
                <a:gd name="connsiteY50" fmla="*/ 792458 h 1436028"/>
                <a:gd name="connsiteX51" fmla="*/ 6135328 w 7031346"/>
                <a:gd name="connsiteY51" fmla="*/ 821954 h 1436028"/>
                <a:gd name="connsiteX52" fmla="*/ 6194322 w 7031346"/>
                <a:gd name="connsiteY52" fmla="*/ 836703 h 1436028"/>
                <a:gd name="connsiteX53" fmla="*/ 6238567 w 7031346"/>
                <a:gd name="connsiteY53" fmla="*/ 851451 h 1436028"/>
                <a:gd name="connsiteX54" fmla="*/ 6341806 w 7031346"/>
                <a:gd name="connsiteY54" fmla="*/ 866200 h 1436028"/>
                <a:gd name="connsiteX55" fmla="*/ 6518787 w 7031346"/>
                <a:gd name="connsiteY55" fmla="*/ 925193 h 1436028"/>
                <a:gd name="connsiteX56" fmla="*/ 6563032 w 7031346"/>
                <a:gd name="connsiteY56" fmla="*/ 939942 h 1436028"/>
                <a:gd name="connsiteX57" fmla="*/ 6607277 w 7031346"/>
                <a:gd name="connsiteY57" fmla="*/ 954690 h 1436028"/>
                <a:gd name="connsiteX58" fmla="*/ 6636774 w 7031346"/>
                <a:gd name="connsiteY58" fmla="*/ 998935 h 1436028"/>
                <a:gd name="connsiteX59" fmla="*/ 6740012 w 7031346"/>
                <a:gd name="connsiteY59" fmla="*/ 1043180 h 1436028"/>
                <a:gd name="connsiteX60" fmla="*/ 6784257 w 7031346"/>
                <a:gd name="connsiteY60" fmla="*/ 1057929 h 1436028"/>
                <a:gd name="connsiteX61" fmla="*/ 6916993 w 7031346"/>
                <a:gd name="connsiteY61" fmla="*/ 1087425 h 1436028"/>
                <a:gd name="connsiteX62" fmla="*/ 6002593 w 7031346"/>
                <a:gd name="connsiteY62" fmla="*/ 1146419 h 1436028"/>
                <a:gd name="connsiteX63" fmla="*/ 5987845 w 7031346"/>
                <a:gd name="connsiteY63" fmla="*/ 1249658 h 1436028"/>
                <a:gd name="connsiteX64" fmla="*/ 5294670 w 7031346"/>
                <a:gd name="connsiteY64" fmla="*/ 1249658 h 1436028"/>
                <a:gd name="connsiteX65" fmla="*/ 4984954 w 7031346"/>
                <a:gd name="connsiteY65" fmla="*/ 1264406 h 1436028"/>
                <a:gd name="connsiteX66" fmla="*/ 4822722 w 7031346"/>
                <a:gd name="connsiteY66" fmla="*/ 1279154 h 1436028"/>
                <a:gd name="connsiteX67" fmla="*/ 3864077 w 7031346"/>
                <a:gd name="connsiteY67" fmla="*/ 1293903 h 1436028"/>
                <a:gd name="connsiteX68" fmla="*/ 1238864 w 7031346"/>
                <a:gd name="connsiteY68" fmla="*/ 1264406 h 1436028"/>
                <a:gd name="connsiteX69" fmla="*/ 1165122 w 7031346"/>
                <a:gd name="connsiteY69" fmla="*/ 1249658 h 1436028"/>
                <a:gd name="connsiteX70" fmla="*/ 1120877 w 7031346"/>
                <a:gd name="connsiteY70" fmla="*/ 1234909 h 1436028"/>
                <a:gd name="connsiteX71" fmla="*/ 988141 w 7031346"/>
                <a:gd name="connsiteY71" fmla="*/ 1220161 h 1436028"/>
                <a:gd name="connsiteX72" fmla="*/ 899651 w 7031346"/>
                <a:gd name="connsiteY72" fmla="*/ 1205413 h 1436028"/>
                <a:gd name="connsiteX73" fmla="*/ 634180 w 7031346"/>
                <a:gd name="connsiteY73" fmla="*/ 1175916 h 1436028"/>
                <a:gd name="connsiteX74" fmla="*/ 206477 w 7031346"/>
                <a:gd name="connsiteY74" fmla="*/ 1161167 h 1436028"/>
                <a:gd name="connsiteX75" fmla="*/ 162232 w 7031346"/>
                <a:gd name="connsiteY75" fmla="*/ 1146419 h 1436028"/>
                <a:gd name="connsiteX76" fmla="*/ 103238 w 7031346"/>
                <a:gd name="connsiteY76" fmla="*/ 1161167 h 1436028"/>
                <a:gd name="connsiteX77" fmla="*/ 88490 w 7031346"/>
                <a:gd name="connsiteY77" fmla="*/ 1146419 h 143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7031346" h="1436028">
                  <a:moveTo>
                    <a:pt x="88490" y="1146419"/>
                  </a:moveTo>
                  <a:cubicBezTo>
                    <a:pt x="176980" y="1139045"/>
                    <a:pt x="71580" y="1147333"/>
                    <a:pt x="634180" y="1116922"/>
                  </a:cubicBezTo>
                  <a:cubicBezTo>
                    <a:pt x="649703" y="1116083"/>
                    <a:pt x="663677" y="1107090"/>
                    <a:pt x="678425" y="1102174"/>
                  </a:cubicBezTo>
                  <a:cubicBezTo>
                    <a:pt x="748540" y="1055430"/>
                    <a:pt x="705855" y="1078282"/>
                    <a:pt x="811161" y="1043180"/>
                  </a:cubicBezTo>
                  <a:lnTo>
                    <a:pt x="855406" y="1028432"/>
                  </a:lnTo>
                  <a:cubicBezTo>
                    <a:pt x="870154" y="1018600"/>
                    <a:pt x="883797" y="1006862"/>
                    <a:pt x="899651" y="998935"/>
                  </a:cubicBezTo>
                  <a:cubicBezTo>
                    <a:pt x="913556" y="991983"/>
                    <a:pt x="935273" y="997122"/>
                    <a:pt x="943896" y="984187"/>
                  </a:cubicBezTo>
                  <a:cubicBezTo>
                    <a:pt x="957801" y="963330"/>
                    <a:pt x="944740" y="931302"/>
                    <a:pt x="958645" y="910445"/>
                  </a:cubicBezTo>
                  <a:cubicBezTo>
                    <a:pt x="967268" y="897510"/>
                    <a:pt x="988985" y="902648"/>
                    <a:pt x="1002890" y="895696"/>
                  </a:cubicBezTo>
                  <a:cubicBezTo>
                    <a:pt x="1018744" y="887769"/>
                    <a:pt x="1029527" y="868232"/>
                    <a:pt x="1047135" y="866200"/>
                  </a:cubicBezTo>
                  <a:cubicBezTo>
                    <a:pt x="1159567" y="853227"/>
                    <a:pt x="1273277" y="856367"/>
                    <a:pt x="1386348" y="851451"/>
                  </a:cubicBezTo>
                  <a:cubicBezTo>
                    <a:pt x="1415845" y="841619"/>
                    <a:pt x="1448968" y="839201"/>
                    <a:pt x="1474838" y="821954"/>
                  </a:cubicBezTo>
                  <a:cubicBezTo>
                    <a:pt x="1489586" y="812122"/>
                    <a:pt x="1502886" y="799657"/>
                    <a:pt x="1519083" y="792458"/>
                  </a:cubicBezTo>
                  <a:cubicBezTo>
                    <a:pt x="1547496" y="779830"/>
                    <a:pt x="1607574" y="762961"/>
                    <a:pt x="1607574" y="762961"/>
                  </a:cubicBezTo>
                  <a:cubicBezTo>
                    <a:pt x="1622322" y="753129"/>
                    <a:pt x="1635527" y="740446"/>
                    <a:pt x="1651819" y="733464"/>
                  </a:cubicBezTo>
                  <a:cubicBezTo>
                    <a:pt x="1700630" y="712545"/>
                    <a:pt x="1832293" y="706567"/>
                    <a:pt x="1858296" y="703967"/>
                  </a:cubicBezTo>
                  <a:cubicBezTo>
                    <a:pt x="1887793" y="694135"/>
                    <a:pt x="1916623" y="682012"/>
                    <a:pt x="1946787" y="674471"/>
                  </a:cubicBezTo>
                  <a:lnTo>
                    <a:pt x="2064774" y="644974"/>
                  </a:lnTo>
                  <a:cubicBezTo>
                    <a:pt x="2197053" y="545764"/>
                    <a:pt x="2071248" y="663323"/>
                    <a:pt x="2138516" y="394251"/>
                  </a:cubicBezTo>
                  <a:cubicBezTo>
                    <a:pt x="2145425" y="366617"/>
                    <a:pt x="2227546" y="354065"/>
                    <a:pt x="2241754" y="350006"/>
                  </a:cubicBezTo>
                  <a:cubicBezTo>
                    <a:pt x="2283120" y="338187"/>
                    <a:pt x="2305663" y="328235"/>
                    <a:pt x="2344993" y="305761"/>
                  </a:cubicBezTo>
                  <a:cubicBezTo>
                    <a:pt x="2360383" y="296967"/>
                    <a:pt x="2373040" y="283463"/>
                    <a:pt x="2389238" y="276264"/>
                  </a:cubicBezTo>
                  <a:cubicBezTo>
                    <a:pt x="2417650" y="263636"/>
                    <a:pt x="2448231" y="256599"/>
                    <a:pt x="2477728" y="246767"/>
                  </a:cubicBezTo>
                  <a:lnTo>
                    <a:pt x="2566219" y="217271"/>
                  </a:lnTo>
                  <a:cubicBezTo>
                    <a:pt x="2566226" y="217269"/>
                    <a:pt x="2654701" y="187775"/>
                    <a:pt x="2654709" y="187774"/>
                  </a:cubicBezTo>
                  <a:cubicBezTo>
                    <a:pt x="2684206" y="182858"/>
                    <a:pt x="2714008" y="179512"/>
                    <a:pt x="2743199" y="173025"/>
                  </a:cubicBezTo>
                  <a:cubicBezTo>
                    <a:pt x="2758375" y="169653"/>
                    <a:pt x="2771994" y="159994"/>
                    <a:pt x="2787445" y="158277"/>
                  </a:cubicBezTo>
                  <a:cubicBezTo>
                    <a:pt x="2905117" y="145202"/>
                    <a:pt x="3141406" y="128780"/>
                    <a:pt x="3141406" y="128780"/>
                  </a:cubicBezTo>
                  <a:cubicBezTo>
                    <a:pt x="3161070" y="123864"/>
                    <a:pt x="3180984" y="119856"/>
                    <a:pt x="3200399" y="114032"/>
                  </a:cubicBezTo>
                  <a:cubicBezTo>
                    <a:pt x="3230180" y="105098"/>
                    <a:pt x="3288890" y="84535"/>
                    <a:pt x="3288890" y="84535"/>
                  </a:cubicBezTo>
                  <a:cubicBezTo>
                    <a:pt x="3415690" y="0"/>
                    <a:pt x="3255258" y="101351"/>
                    <a:pt x="3377380" y="40290"/>
                  </a:cubicBezTo>
                  <a:cubicBezTo>
                    <a:pt x="3393234" y="32363"/>
                    <a:pt x="3406877" y="20625"/>
                    <a:pt x="3421625" y="10793"/>
                  </a:cubicBezTo>
                  <a:lnTo>
                    <a:pt x="4026309" y="25542"/>
                  </a:lnTo>
                  <a:cubicBezTo>
                    <a:pt x="4430308" y="37424"/>
                    <a:pt x="4297862" y="8627"/>
                    <a:pt x="4483509" y="55038"/>
                  </a:cubicBezTo>
                  <a:cubicBezTo>
                    <a:pt x="4503174" y="69786"/>
                    <a:pt x="4521161" y="87087"/>
                    <a:pt x="4542503" y="99283"/>
                  </a:cubicBezTo>
                  <a:cubicBezTo>
                    <a:pt x="4572406" y="116370"/>
                    <a:pt x="4653569" y="125169"/>
                    <a:pt x="4675238" y="128780"/>
                  </a:cubicBezTo>
                  <a:cubicBezTo>
                    <a:pt x="4689986" y="138612"/>
                    <a:pt x="4703629" y="150350"/>
                    <a:pt x="4719483" y="158277"/>
                  </a:cubicBezTo>
                  <a:cubicBezTo>
                    <a:pt x="4743053" y="170062"/>
                    <a:pt x="4800676" y="181475"/>
                    <a:pt x="4822722" y="187774"/>
                  </a:cubicBezTo>
                  <a:cubicBezTo>
                    <a:pt x="4837670" y="192045"/>
                    <a:pt x="4851791" y="199150"/>
                    <a:pt x="4866967" y="202522"/>
                  </a:cubicBezTo>
                  <a:cubicBezTo>
                    <a:pt x="5022708" y="237131"/>
                    <a:pt x="4900098" y="198819"/>
                    <a:pt x="4999703" y="232019"/>
                  </a:cubicBezTo>
                  <a:cubicBezTo>
                    <a:pt x="5029200" y="251684"/>
                    <a:pt x="5063126" y="265946"/>
                    <a:pt x="5088193" y="291013"/>
                  </a:cubicBezTo>
                  <a:cubicBezTo>
                    <a:pt x="5143431" y="346251"/>
                    <a:pt x="5112651" y="328662"/>
                    <a:pt x="5176683" y="350006"/>
                  </a:cubicBezTo>
                  <a:cubicBezTo>
                    <a:pt x="5216905" y="390228"/>
                    <a:pt x="5229468" y="406962"/>
                    <a:pt x="5279922" y="438496"/>
                  </a:cubicBezTo>
                  <a:cubicBezTo>
                    <a:pt x="5298566" y="450148"/>
                    <a:pt x="5320272" y="456341"/>
                    <a:pt x="5338916" y="467993"/>
                  </a:cubicBezTo>
                  <a:cubicBezTo>
                    <a:pt x="5492080" y="563721"/>
                    <a:pt x="5307425" y="466996"/>
                    <a:pt x="5456903" y="541735"/>
                  </a:cubicBezTo>
                  <a:cubicBezTo>
                    <a:pt x="5466735" y="556483"/>
                    <a:pt x="5470037" y="579163"/>
                    <a:pt x="5486399" y="585980"/>
                  </a:cubicBezTo>
                  <a:cubicBezTo>
                    <a:pt x="5532677" y="605263"/>
                    <a:pt x="5586321" y="599623"/>
                    <a:pt x="5633883" y="615477"/>
                  </a:cubicBezTo>
                  <a:cubicBezTo>
                    <a:pt x="5697358" y="636635"/>
                    <a:pt x="5663046" y="626454"/>
                    <a:pt x="5737122" y="644974"/>
                  </a:cubicBezTo>
                  <a:cubicBezTo>
                    <a:pt x="5838547" y="712590"/>
                    <a:pt x="5791981" y="692756"/>
                    <a:pt x="5869857" y="718716"/>
                  </a:cubicBezTo>
                  <a:cubicBezTo>
                    <a:pt x="5884606" y="733464"/>
                    <a:pt x="5895115" y="754330"/>
                    <a:pt x="5914103" y="762961"/>
                  </a:cubicBezTo>
                  <a:cubicBezTo>
                    <a:pt x="5951009" y="779736"/>
                    <a:pt x="5992761" y="782626"/>
                    <a:pt x="6032090" y="792458"/>
                  </a:cubicBezTo>
                  <a:cubicBezTo>
                    <a:pt x="6216496" y="838559"/>
                    <a:pt x="5987233" y="779641"/>
                    <a:pt x="6135328" y="821954"/>
                  </a:cubicBezTo>
                  <a:cubicBezTo>
                    <a:pt x="6154818" y="827523"/>
                    <a:pt x="6174832" y="831134"/>
                    <a:pt x="6194322" y="836703"/>
                  </a:cubicBezTo>
                  <a:cubicBezTo>
                    <a:pt x="6209270" y="840974"/>
                    <a:pt x="6223323" y="848402"/>
                    <a:pt x="6238567" y="851451"/>
                  </a:cubicBezTo>
                  <a:cubicBezTo>
                    <a:pt x="6272654" y="858269"/>
                    <a:pt x="6307393" y="861284"/>
                    <a:pt x="6341806" y="866200"/>
                  </a:cubicBezTo>
                  <a:lnTo>
                    <a:pt x="6518787" y="925193"/>
                  </a:lnTo>
                  <a:lnTo>
                    <a:pt x="6563032" y="939942"/>
                  </a:lnTo>
                  <a:lnTo>
                    <a:pt x="6607277" y="954690"/>
                  </a:lnTo>
                  <a:cubicBezTo>
                    <a:pt x="6617109" y="969438"/>
                    <a:pt x="6624240" y="986401"/>
                    <a:pt x="6636774" y="998935"/>
                  </a:cubicBezTo>
                  <a:cubicBezTo>
                    <a:pt x="6672699" y="1034860"/>
                    <a:pt x="6692623" y="1029640"/>
                    <a:pt x="6740012" y="1043180"/>
                  </a:cubicBezTo>
                  <a:cubicBezTo>
                    <a:pt x="6754960" y="1047451"/>
                    <a:pt x="6769309" y="1053658"/>
                    <a:pt x="6784257" y="1057929"/>
                  </a:cubicBezTo>
                  <a:cubicBezTo>
                    <a:pt x="6832849" y="1071813"/>
                    <a:pt x="6866313" y="1077289"/>
                    <a:pt x="6916993" y="1087425"/>
                  </a:cubicBezTo>
                  <a:cubicBezTo>
                    <a:pt x="7031346" y="1430499"/>
                    <a:pt x="6914297" y="1032456"/>
                    <a:pt x="6002593" y="1146419"/>
                  </a:cubicBezTo>
                  <a:cubicBezTo>
                    <a:pt x="5968099" y="1150731"/>
                    <a:pt x="5992761" y="1215245"/>
                    <a:pt x="5987845" y="1249658"/>
                  </a:cubicBezTo>
                  <a:cubicBezTo>
                    <a:pt x="5725497" y="1184069"/>
                    <a:pt x="5930516" y="1229788"/>
                    <a:pt x="5294670" y="1249658"/>
                  </a:cubicBezTo>
                  <a:cubicBezTo>
                    <a:pt x="5191365" y="1252886"/>
                    <a:pt x="5088108" y="1257959"/>
                    <a:pt x="4984954" y="1264406"/>
                  </a:cubicBezTo>
                  <a:cubicBezTo>
                    <a:pt x="4930759" y="1267793"/>
                    <a:pt x="4877004" y="1277726"/>
                    <a:pt x="4822722" y="1279154"/>
                  </a:cubicBezTo>
                  <a:cubicBezTo>
                    <a:pt x="4503246" y="1287561"/>
                    <a:pt x="4183625" y="1288987"/>
                    <a:pt x="3864077" y="1293903"/>
                  </a:cubicBezTo>
                  <a:cubicBezTo>
                    <a:pt x="2989006" y="1284071"/>
                    <a:pt x="2096997" y="1436028"/>
                    <a:pt x="1238864" y="1264406"/>
                  </a:cubicBezTo>
                  <a:cubicBezTo>
                    <a:pt x="1214283" y="1259490"/>
                    <a:pt x="1189441" y="1255738"/>
                    <a:pt x="1165122" y="1249658"/>
                  </a:cubicBezTo>
                  <a:cubicBezTo>
                    <a:pt x="1150040" y="1245887"/>
                    <a:pt x="1136212" y="1237465"/>
                    <a:pt x="1120877" y="1234909"/>
                  </a:cubicBezTo>
                  <a:cubicBezTo>
                    <a:pt x="1076965" y="1227590"/>
                    <a:pt x="1032268" y="1226044"/>
                    <a:pt x="988141" y="1220161"/>
                  </a:cubicBezTo>
                  <a:cubicBezTo>
                    <a:pt x="958500" y="1216209"/>
                    <a:pt x="929148" y="1210329"/>
                    <a:pt x="899651" y="1205413"/>
                  </a:cubicBezTo>
                  <a:cubicBezTo>
                    <a:pt x="788962" y="1168515"/>
                    <a:pt x="853477" y="1185884"/>
                    <a:pt x="634180" y="1175916"/>
                  </a:cubicBezTo>
                  <a:cubicBezTo>
                    <a:pt x="491675" y="1169438"/>
                    <a:pt x="349045" y="1166083"/>
                    <a:pt x="206477" y="1161167"/>
                  </a:cubicBezTo>
                  <a:cubicBezTo>
                    <a:pt x="191729" y="1156251"/>
                    <a:pt x="177778" y="1146419"/>
                    <a:pt x="162232" y="1146419"/>
                  </a:cubicBezTo>
                  <a:cubicBezTo>
                    <a:pt x="141962" y="1146419"/>
                    <a:pt x="123232" y="1157835"/>
                    <a:pt x="103238" y="1161167"/>
                  </a:cubicBezTo>
                  <a:cubicBezTo>
                    <a:pt x="93539" y="1162783"/>
                    <a:pt x="0" y="1153793"/>
                    <a:pt x="88490" y="1146419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Narrow" panose="020B0606020202030204" pitchFamily="34" charset="0"/>
              </a:endParaRPr>
            </a:p>
          </p:txBody>
        </p:sp>
        <p:pic>
          <p:nvPicPr>
            <p:cNvPr id="31" name="Рисунок 30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714744" y="2714620"/>
              <a:ext cx="500066" cy="642942"/>
            </a:xfrm>
            <a:prstGeom prst="rect">
              <a:avLst/>
            </a:prstGeom>
          </p:spPr>
        </p:pic>
        <p:pic>
          <p:nvPicPr>
            <p:cNvPr id="32" name="Рисунок 31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072066" y="2714620"/>
              <a:ext cx="500066" cy="642942"/>
            </a:xfrm>
            <a:prstGeom prst="rect">
              <a:avLst/>
            </a:prstGeom>
          </p:spPr>
        </p:pic>
        <p:pic>
          <p:nvPicPr>
            <p:cNvPr id="33" name="Рисунок 32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500826" y="2714620"/>
              <a:ext cx="500066" cy="642942"/>
            </a:xfrm>
            <a:prstGeom prst="rect">
              <a:avLst/>
            </a:prstGeom>
          </p:spPr>
        </p:pic>
        <p:pic>
          <p:nvPicPr>
            <p:cNvPr id="34" name="Рисунок 33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214546" y="2643182"/>
              <a:ext cx="500066" cy="642942"/>
            </a:xfrm>
            <a:prstGeom prst="rect">
              <a:avLst/>
            </a:prstGeom>
          </p:spPr>
        </p:pic>
        <p:pic>
          <p:nvPicPr>
            <p:cNvPr id="35" name="Рисунок 34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429124" y="2071678"/>
              <a:ext cx="500066" cy="642942"/>
            </a:xfrm>
            <a:prstGeom prst="rect">
              <a:avLst/>
            </a:prstGeom>
          </p:spPr>
        </p:pic>
        <p:pic>
          <p:nvPicPr>
            <p:cNvPr id="36" name="Рисунок 35" descr="Рисунок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786446" y="2143116"/>
              <a:ext cx="500066" cy="642942"/>
            </a:xfrm>
            <a:prstGeom prst="rect">
              <a:avLst/>
            </a:prstGeom>
          </p:spPr>
        </p:pic>
      </p:grpSp>
      <p:pic>
        <p:nvPicPr>
          <p:cNvPr id="38" name="Рисунок 37" descr="Рисунок5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5720" y="500042"/>
            <a:ext cx="696876" cy="69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497</Words>
  <Application>Microsoft Office PowerPoint</Application>
  <PresentationFormat>Экран (4:3)</PresentationFormat>
  <Paragraphs>87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Строение земной коры на территории России</dc:title>
  <dc:creator>Раменская Татьяна Иосифовна</dc:creator>
  <cp:lastModifiedBy>1</cp:lastModifiedBy>
  <cp:revision>45</cp:revision>
  <dcterms:modified xsi:type="dcterms:W3CDTF">2021-10-17T09:53:23Z</dcterms:modified>
</cp:coreProperties>
</file>