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2"/>
  </p:notesMasterIdLst>
  <p:sldIdLst>
    <p:sldId id="270" r:id="rId2"/>
    <p:sldId id="279" r:id="rId3"/>
    <p:sldId id="280" r:id="rId4"/>
    <p:sldId id="258" r:id="rId5"/>
    <p:sldId id="259" r:id="rId6"/>
    <p:sldId id="262" r:id="rId7"/>
    <p:sldId id="260" r:id="rId8"/>
    <p:sldId id="261" r:id="rId9"/>
    <p:sldId id="266" r:id="rId10"/>
    <p:sldId id="28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2" r:id="rId19"/>
    <p:sldId id="283" r:id="rId20"/>
    <p:sldId id="26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47" autoAdjust="0"/>
    <p:restoredTop sz="94660"/>
  </p:normalViewPr>
  <p:slideViewPr>
    <p:cSldViewPr snapToGrid="0">
      <p:cViewPr>
        <p:scale>
          <a:sx n="93" d="100"/>
          <a:sy n="93" d="100"/>
        </p:scale>
        <p:origin x="-77" y="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6B1C5-9008-46B3-931C-23377221605B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49F83-A307-4E3F-94B3-E778D6B40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0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01697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509120"/>
            <a:ext cx="8534400" cy="9605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F65F-3B1A-42EA-82C3-F175BCF804C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7B6B-6D67-45A9-AEAD-2EE4258087D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450987" y="6488668"/>
            <a:ext cx="3206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73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F65F-3B1A-42EA-82C3-F175BCF804C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7B6B-6D67-45A9-AEAD-2EE425808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7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F65F-3B1A-42EA-82C3-F175BCF804C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7B6B-6D67-45A9-AEAD-2EE425808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9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27374"/>
            <a:ext cx="10972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F65F-3B1A-42EA-82C3-F175BCF804C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7B6B-6D67-45A9-AEAD-2EE425808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56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F65F-3B1A-42EA-82C3-F175BCF804C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7B6B-6D67-45A9-AEAD-2EE425808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73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F65F-3B1A-42EA-82C3-F175BCF804C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7B6B-6D67-45A9-AEAD-2EE425808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07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F65F-3B1A-42EA-82C3-F175BCF804C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7B6B-6D67-45A9-AEAD-2EE425808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78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F65F-3B1A-42EA-82C3-F175BCF804C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7B6B-6D67-45A9-AEAD-2EE425808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71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F65F-3B1A-42EA-82C3-F175BCF804C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7B6B-6D67-45A9-AEAD-2EE425808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9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F65F-3B1A-42EA-82C3-F175BCF804C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7B6B-6D67-45A9-AEAD-2EE425808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90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F65F-3B1A-42EA-82C3-F175BCF804C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7B6B-6D67-45A9-AEAD-2EE425808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19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0F65F-3B1A-42EA-82C3-F175BCF804C3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37B6B-6D67-45A9-AEAD-2EE425808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03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ktok.com/ru-RU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ultiring.ru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q.hse.ru/news/434189875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63386" y="3376198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ЦИФРОВИЗАЦИЯ В ШКОЛЕ КАК СПОСОБ МОТИВАЦИИ ОБУЧАЮЩИХСЯ НА УРОКАХ</a:t>
            </a:r>
            <a:r>
              <a:rPr lang="ru-RU" sz="2800" dirty="0">
                <a:latin typeface="Georgia" panose="02040502050405020303" pitchFamily="18" charset="0"/>
              </a:rPr>
              <a:t/>
            </a:r>
            <a:br>
              <a:rPr lang="ru-RU" sz="2800" dirty="0">
                <a:latin typeface="Georgia" panose="02040502050405020303" pitchFamily="18" charset="0"/>
              </a:rPr>
            </a:b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63386" y="5252070"/>
            <a:ext cx="9448800" cy="160593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Сагалаева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Сергеевна, </a:t>
            </a:r>
          </a:p>
          <a:p>
            <a:pPr algn="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 МБОУ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ООШ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81 </a:t>
            </a:r>
          </a:p>
          <a:p>
            <a:pPr algn="r"/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Защитников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Пашковской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переправы</a:t>
            </a:r>
            <a:b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4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ГЛАВНАЯ ПРОБЛЕМА: КАК УВЛЕЧЬ НАУЧНЫМ ЗНАНИЕМ </a:t>
            </a:r>
            <a:r>
              <a:rPr lang="ru-RU" b="1" dirty="0" smtClean="0"/>
              <a:t>ДЕТЕЙ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 своей педагогической деятельности ЦОР я использую непосредственно на уроках, для организации самостоятельной работы учащихся по географии, а также во внеурочной </a:t>
            </a:r>
            <a:r>
              <a:rPr lang="ru-RU" dirty="0" smtClean="0"/>
              <a:t>деятельности, при работе с </a:t>
            </a:r>
            <a:r>
              <a:rPr lang="ru-RU" dirty="0" smtClean="0"/>
              <a:t>одарёнными </a:t>
            </a:r>
            <a:r>
              <a:rPr lang="ru-RU" dirty="0" smtClean="0"/>
              <a:t>детьми  и  </a:t>
            </a:r>
            <a:r>
              <a:rPr lang="ru-RU" dirty="0"/>
              <a:t>родителями учеников</a:t>
            </a:r>
            <a:r>
              <a:rPr lang="ru-RU" dirty="0" smtClean="0"/>
              <a:t>.</a:t>
            </a:r>
          </a:p>
          <a:p>
            <a:r>
              <a:rPr lang="ru-RU" dirty="0"/>
              <a:t>Контекст использования </a:t>
            </a:r>
            <a:r>
              <a:rPr lang="ru-RU" dirty="0" smtClean="0"/>
              <a:t>ЦОР зависит </a:t>
            </a:r>
            <a:r>
              <a:rPr lang="ru-RU" dirty="0"/>
              <a:t>и от возраста детей, и от особенностей обучения отдельных групп детей, одна из которых </a:t>
            </a:r>
            <a:r>
              <a:rPr lang="ru-RU" dirty="0" smtClean="0"/>
              <a:t>одарённые </a:t>
            </a:r>
            <a:r>
              <a:rPr lang="ru-RU" dirty="0" smtClean="0"/>
              <a:t>дети.</a:t>
            </a:r>
          </a:p>
          <a:p>
            <a:r>
              <a:rPr lang="ru-RU" dirty="0" smtClean="0"/>
              <a:t>Чтобы вызвать максимальный интерес к предмету и выявить </a:t>
            </a:r>
            <a:r>
              <a:rPr lang="ru-RU" dirty="0" smtClean="0"/>
              <a:t>одарённых </a:t>
            </a:r>
            <a:r>
              <a:rPr lang="ru-RU" dirty="0" smtClean="0"/>
              <a:t>детей я применяю: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0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Microsoft</a:t>
            </a:r>
            <a:r>
              <a:rPr lang="ru-RU" b="1" dirty="0"/>
              <a:t> </a:t>
            </a:r>
            <a:r>
              <a:rPr lang="ru-RU" b="1" dirty="0" err="1"/>
              <a:t>PowerPoint</a:t>
            </a:r>
            <a:r>
              <a:rPr lang="ru-RU" b="1" dirty="0"/>
              <a:t> – первейший помощник </a:t>
            </a:r>
            <a:r>
              <a:rPr lang="ru-RU" b="1" dirty="0" smtClean="0"/>
              <a:t>учителя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94872" y="1600201"/>
            <a:ext cx="4267847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с</a:t>
            </a:r>
            <a:r>
              <a:rPr lang="ru-RU" dirty="0"/>
              <a:t> помощью </a:t>
            </a:r>
            <a:r>
              <a:rPr lang="ru-RU" b="1" dirty="0"/>
              <a:t>функции записи звукового </a:t>
            </a:r>
            <a:r>
              <a:rPr lang="ru-RU" b="1" dirty="0" smtClean="0"/>
              <a:t>сопровождения</a:t>
            </a:r>
            <a:r>
              <a:rPr lang="ru-RU" dirty="0"/>
              <a:t> </a:t>
            </a:r>
            <a:r>
              <a:rPr lang="ru-RU" dirty="0" smtClean="0"/>
              <a:t>можно создать «говорящую презентацию», </a:t>
            </a:r>
            <a:r>
              <a:rPr lang="ru-RU" dirty="0"/>
              <a:t>которой легко поделиться с учениками или </a:t>
            </a:r>
            <a:r>
              <a:rPr lang="ru-RU" dirty="0" smtClean="0"/>
              <a:t>коллегами.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62719" y="2011793"/>
            <a:ext cx="7765390" cy="22454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96852" y="4482059"/>
            <a:ext cx="7090348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250"/>
              </a:spcAft>
            </a:pPr>
            <a:r>
              <a:rPr lang="ru-RU" sz="2000" b="1" spc="-2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000" b="1" spc="-25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её</a:t>
            </a:r>
            <a:r>
              <a:rPr lang="ru-RU" sz="2000" b="1" spc="-2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spc="-25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сделать, </a:t>
            </a:r>
            <a:r>
              <a:rPr lang="ru-RU" sz="2000" b="1" spc="-2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 вкладке «Слайд-шоу» в верхнем меню выбираем кнопку «Записать слайд-шоу», и в появившемся окне нажимаем круглую красную кнопку начала записи. После программа будет фиксировать ваши пояснения к слайдам.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4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8069704" cy="1162050"/>
          </a:xfrm>
        </p:spPr>
        <p:txBody>
          <a:bodyPr>
            <a:noAutofit/>
          </a:bodyPr>
          <a:lstStyle/>
          <a:p>
            <a:r>
              <a:rPr lang="ru-RU" sz="4000" b="1" dirty="0"/>
              <a:t>Захват экрана в </a:t>
            </a:r>
            <a:r>
              <a:rPr lang="ru-RU" sz="4000" b="1" dirty="0" err="1"/>
              <a:t>Windows</a:t>
            </a:r>
            <a:r>
              <a:rPr lang="ru-RU" sz="4000" b="1" dirty="0"/>
              <a:t> 10</a:t>
            </a:r>
            <a:br>
              <a:rPr lang="ru-RU" sz="4000" b="1" dirty="0"/>
            </a:b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1953" y="2586236"/>
            <a:ext cx="6815137" cy="1286698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39842" y="2023672"/>
            <a:ext cx="5031893" cy="4422098"/>
          </a:xfrm>
        </p:spPr>
        <p:txBody>
          <a:bodyPr>
            <a:normAutofit lnSpcReduction="10000"/>
          </a:bodyPr>
          <a:lstStyle/>
          <a:p>
            <a:r>
              <a:rPr lang="ru-RU" sz="2400" b="1" dirty="0"/>
              <a:t>Ф</a:t>
            </a:r>
            <a:r>
              <a:rPr lang="ru-RU" sz="2400" b="1" dirty="0" smtClean="0"/>
              <a:t>ункция </a:t>
            </a:r>
            <a:r>
              <a:rPr lang="ru-RU" sz="2400" b="1" dirty="0"/>
              <a:t>записи экрана встроена в саму операционную систему. Рассчитана она изначально на геймеров и расположена на игровой панели, которая вызывается сочетанием клавиш «</a:t>
            </a:r>
            <a:r>
              <a:rPr lang="ru-RU" sz="2400" b="1" dirty="0" err="1"/>
              <a:t>Windows</a:t>
            </a:r>
            <a:r>
              <a:rPr lang="ru-RU" sz="2400" b="1" dirty="0"/>
              <a:t>» + «G». После того, как вы их нажмете, система уточнит, хотите ли вы открыть игровую панель, и при утвердительном ответе на ней появятся кнопки для записи или фотографирования экрана.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7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Оживляем </a:t>
            </a:r>
            <a:r>
              <a:rPr lang="ru-RU" b="1" dirty="0" err="1"/>
              <a:t>Zoom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49836" y="1828800"/>
            <a:ext cx="5384800" cy="481184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Клиповое мышление подростков требует разнообразия цифрового контента. И обычной презентацией теперь не обойтись!</a:t>
            </a:r>
          </a:p>
          <a:p>
            <a:r>
              <a:rPr lang="ru-RU" b="1" dirty="0"/>
              <a:t>Гораздо интереснее в течение одного урока демонстрировать несколько экранов, благодаря </a:t>
            </a:r>
            <a:r>
              <a:rPr lang="ru-RU" b="1" dirty="0" smtClean="0"/>
              <a:t>чему </a:t>
            </a:r>
            <a:r>
              <a:rPr lang="ru-RU" b="1" dirty="0"/>
              <a:t>можно  посмотреть тематический сюжет, показать скан документов или кроссворд, запустить аудиофайл. 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На сайте </a:t>
            </a:r>
            <a:r>
              <a:rPr lang="en-US" dirty="0" smtClean="0"/>
              <a:t>www.canva.com</a:t>
            </a:r>
            <a:r>
              <a:rPr lang="ru-RU" dirty="0" smtClean="0"/>
              <a:t> или в одноименном </a:t>
            </a:r>
            <a:r>
              <a:rPr lang="ru-RU" dirty="0"/>
              <a:t>приложении </a:t>
            </a:r>
            <a:r>
              <a:rPr lang="ru-RU" dirty="0" smtClean="0"/>
              <a:t>можно подобрать </a:t>
            </a:r>
            <a:r>
              <a:rPr lang="ru-RU" b="1" dirty="0"/>
              <a:t>ш</a:t>
            </a:r>
            <a:r>
              <a:rPr lang="ru-RU" b="1" dirty="0" smtClean="0"/>
              <a:t>аблоны </a:t>
            </a:r>
            <a:r>
              <a:rPr lang="ru-RU" b="1" dirty="0"/>
              <a:t>виртуальных фонов </a:t>
            </a:r>
            <a:r>
              <a:rPr lang="en-US" b="1" dirty="0"/>
              <a:t>Zoom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167" y="3692313"/>
            <a:ext cx="5300233" cy="297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7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Google</a:t>
            </a:r>
            <a:r>
              <a:rPr lang="ru-RU" b="1" dirty="0" smtClean="0"/>
              <a:t>-формы:</a:t>
            </a:r>
            <a:r>
              <a:rPr lang="ru-RU" b="1" dirty="0"/>
              <a:t> помощь в работе с учениками и родителями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844" y="1600201"/>
            <a:ext cx="5508052" cy="4525963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/>
              <a:t>С</a:t>
            </a:r>
            <a:r>
              <a:rPr lang="ru-RU" dirty="0" smtClean="0"/>
              <a:t>ервис </a:t>
            </a:r>
            <a:r>
              <a:rPr lang="ru-RU" dirty="0"/>
              <a:t>позволяет провести опрос учеников или родителей, сэкономив время. </a:t>
            </a:r>
            <a:endParaRPr lang="ru-RU" dirty="0" smtClean="0"/>
          </a:p>
          <a:p>
            <a:r>
              <a:rPr lang="ru-RU" dirty="0"/>
              <a:t>Тест можно провести во время онлайн-занятия, запустить на интерактивной доске в классе или отправить ученикам в </a:t>
            </a:r>
            <a:r>
              <a:rPr lang="ru-RU" b="1" dirty="0"/>
              <a:t>качестве домашнего задания.</a:t>
            </a:r>
            <a:r>
              <a:rPr lang="ru-RU" dirty="0"/>
              <a:t> Можно создать викторину с ограниченным временем для ответа на вопросы, тот кто лучше ориентируется в теме, закончит раньше и получит приз (чаще всего это отметка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Активно применяется в индивидуальном обучении.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19250" y="2099832"/>
            <a:ext cx="6272750" cy="352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4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3889" y="-34017"/>
            <a:ext cx="5726242" cy="1452304"/>
          </a:xfrm>
        </p:spPr>
        <p:txBody>
          <a:bodyPr>
            <a:normAutofit/>
          </a:bodyPr>
          <a:lstStyle/>
          <a:p>
            <a:r>
              <a:rPr lang="en-US" b="1" dirty="0" smtClean="0"/>
              <a:t>Instagram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4833" y="2023672"/>
            <a:ext cx="5739567" cy="442209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также </a:t>
            </a:r>
            <a:r>
              <a:rPr lang="ru-RU" dirty="0" smtClean="0"/>
              <a:t>в своей работе я </a:t>
            </a:r>
            <a:r>
              <a:rPr lang="ru-RU" dirty="0"/>
              <a:t>могу использовать свой </a:t>
            </a:r>
            <a:r>
              <a:rPr lang="en-US" b="1" dirty="0" smtClean="0"/>
              <a:t>Instagram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en-US" b="1" dirty="0"/>
              <a:t>Geo</a:t>
            </a:r>
            <a:r>
              <a:rPr lang="ru-RU" b="1" dirty="0"/>
              <a:t>_</a:t>
            </a:r>
            <a:r>
              <a:rPr lang="en-US" b="1" dirty="0" err="1"/>
              <a:t>klass</a:t>
            </a:r>
            <a:r>
              <a:rPr lang="ru-RU" b="1" dirty="0"/>
              <a:t>), </a:t>
            </a:r>
            <a:r>
              <a:rPr lang="ru-RU" dirty="0"/>
              <a:t>например, чтобы дети ознакомились с информацией по </a:t>
            </a:r>
            <a:r>
              <a:rPr lang="ru-RU" dirty="0" smtClean="0"/>
              <a:t>определённой </a:t>
            </a:r>
            <a:r>
              <a:rPr lang="ru-RU" dirty="0"/>
              <a:t>теме и тут же в </a:t>
            </a:r>
            <a:r>
              <a:rPr lang="ru-RU" dirty="0" smtClean="0"/>
              <a:t>комментариях к публикации </a:t>
            </a:r>
            <a:r>
              <a:rPr lang="ru-RU" dirty="0"/>
              <a:t>смогли задать вопросы по теме. Им интересно такое общение. Учитель оказывается «в тренде</a:t>
            </a:r>
            <a:r>
              <a:rPr lang="ru-RU" dirty="0" smtClean="0"/>
              <a:t>»! Интерес к предмету повышается.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6069" t="23404" r="29153" b="29432"/>
          <a:stretch/>
        </p:blipFill>
        <p:spPr>
          <a:xfrm>
            <a:off x="6710927" y="0"/>
            <a:ext cx="5481073" cy="2653259"/>
          </a:xfrm>
          <a:prstGeom prst="rect">
            <a:avLst/>
          </a:prstGeom>
        </p:spPr>
      </p:pic>
      <p:pic>
        <p:nvPicPr>
          <p:cNvPr id="1026" name="Picture 2" descr="Иконка instagram - Png картинки и иконки без ф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985" y="-78987"/>
            <a:ext cx="1320826" cy="132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1943" t="14322" r="11885" b="4964"/>
          <a:stretch/>
        </p:blipFill>
        <p:spPr>
          <a:xfrm>
            <a:off x="5851161" y="2835173"/>
            <a:ext cx="6340839" cy="37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7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64" t="12697"/>
          <a:stretch/>
        </p:blipFill>
        <p:spPr>
          <a:xfrm>
            <a:off x="5329463" y="1993692"/>
            <a:ext cx="6862537" cy="3852473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57062" y="273050"/>
            <a:ext cx="3837430" cy="1162050"/>
          </a:xfrm>
        </p:spPr>
        <p:txBody>
          <a:bodyPr>
            <a:normAutofit/>
          </a:bodyPr>
          <a:lstStyle/>
          <a:p>
            <a:r>
              <a:rPr lang="en-US" sz="4000" dirty="0"/>
              <a:t>Instagram</a:t>
            </a:r>
            <a:endParaRPr lang="ru-RU" sz="40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14793" y="1723868"/>
            <a:ext cx="5141626" cy="5134131"/>
          </a:xfrm>
        </p:spPr>
        <p:txBody>
          <a:bodyPr>
            <a:normAutofit/>
          </a:bodyPr>
          <a:lstStyle/>
          <a:p>
            <a:r>
              <a:rPr lang="ru-RU" sz="2200" b="1" dirty="0"/>
              <a:t>Можно создать страницу в </a:t>
            </a:r>
            <a:r>
              <a:rPr lang="en-US" sz="2200" b="1" dirty="0"/>
              <a:t>Instagram </a:t>
            </a:r>
            <a:r>
              <a:rPr lang="ru-RU" sz="2200" b="1" dirty="0"/>
              <a:t>классному руководителю для своего класса. Выставлять туда фото, проводить голосование, выбирать маршруты поездок, оставляя в посте описание мест и фото, поздравлять с праздниками (1 сентября</a:t>
            </a:r>
            <a:r>
              <a:rPr lang="ru-RU" sz="2200" b="1" dirty="0" smtClean="0"/>
              <a:t>, День </a:t>
            </a:r>
            <a:r>
              <a:rPr lang="ru-RU" sz="2200" b="1" dirty="0"/>
              <a:t>матери, Новый </a:t>
            </a:r>
            <a:r>
              <a:rPr lang="ru-RU" sz="2200" b="1" dirty="0" smtClean="0"/>
              <a:t>год </a:t>
            </a:r>
            <a:r>
              <a:rPr lang="ru-RU" sz="2200" b="1" dirty="0"/>
              <a:t>и пр.) и днями рождения. Устраивать конкурсы, которые помогут в </a:t>
            </a:r>
            <a:r>
              <a:rPr lang="en-US" sz="2200" b="1" dirty="0"/>
              <a:t>off lain</a:t>
            </a:r>
            <a:r>
              <a:rPr lang="ru-RU" sz="2200" b="1" dirty="0"/>
              <a:t>-занятиях и жизни  школы. Кроме того, такие задания вызывают бурные обсуждения среди учеников, тем самым коллектив класса становится активным и сплоченным. Жизнь в </a:t>
            </a:r>
            <a:r>
              <a:rPr lang="ru-RU" sz="2200" b="1" dirty="0">
                <a:solidFill>
                  <a:schemeClr val="bg1"/>
                </a:solidFill>
              </a:rPr>
              <a:t>классе «кипит»!</a:t>
            </a:r>
          </a:p>
          <a:p>
            <a:endParaRPr lang="ru-RU" dirty="0"/>
          </a:p>
        </p:txBody>
      </p:sp>
      <p:pic>
        <p:nvPicPr>
          <p:cNvPr id="14" name="Picture 2" descr="Иконка instagram - Png картинки и иконки без фо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236" y="148211"/>
            <a:ext cx="1320826" cy="132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56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55575" y="1843790"/>
            <a:ext cx="6037793" cy="5141625"/>
          </a:xfrm>
        </p:spPr>
        <p:txBody>
          <a:bodyPr>
            <a:normAutofit fontScale="55000" lnSpcReduction="20000"/>
          </a:bodyPr>
          <a:lstStyle/>
          <a:p>
            <a:r>
              <a:rPr lang="ru-RU" sz="3800" b="1" dirty="0"/>
              <a:t>Например, при прохождении темы население России, создать ролик о многообразии народов России. При изучении темы климат – ролик о теплом и холодном фронте. При изучении путешественников – ролик о Колумбе или открытии Америки. При изучении темы о свойствах почвы в 6 классе можно записать все опыты с почвой и также выложить ролик в  </a:t>
            </a:r>
            <a:r>
              <a:rPr lang="en-US" sz="3800" b="1" dirty="0" err="1"/>
              <a:t>Tik</a:t>
            </a:r>
            <a:r>
              <a:rPr lang="en-US" sz="3800" b="1" dirty="0"/>
              <a:t> </a:t>
            </a:r>
            <a:r>
              <a:rPr lang="en-US" sz="3800" b="1" dirty="0" err="1"/>
              <a:t>Tok</a:t>
            </a:r>
            <a:r>
              <a:rPr lang="ru-RU" sz="3800" b="1" dirty="0"/>
              <a:t>. Дети справляются с такими заданиями очень хорошо, и они вызывают у них максимальный интерес. А родители могут не волноваться, почему ребенок так долго сидит в </a:t>
            </a:r>
            <a:r>
              <a:rPr lang="en-US" sz="3800" b="1" dirty="0" err="1"/>
              <a:t>Tik</a:t>
            </a:r>
            <a:r>
              <a:rPr lang="en-US" sz="3800" b="1" dirty="0"/>
              <a:t> </a:t>
            </a:r>
            <a:r>
              <a:rPr lang="en-US" sz="3800" b="1" dirty="0" err="1"/>
              <a:t>Tok</a:t>
            </a:r>
            <a:r>
              <a:rPr lang="en-US" sz="3800" b="1" dirty="0"/>
              <a:t> </a:t>
            </a:r>
            <a:r>
              <a:rPr lang="ru-RU" sz="3800" b="1" dirty="0"/>
              <a:t>– он просто с интересом выполняет домашнее задание. Кроме того, такие задания вызывают бурные обсуждения среди учеников, тем самым коллектив класса становится активным и сплоченным.</a:t>
            </a:r>
          </a:p>
          <a:p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32785" t="19881" r="2132" b="4925"/>
          <a:stretch/>
        </p:blipFill>
        <p:spPr>
          <a:xfrm>
            <a:off x="6096000" y="2482094"/>
            <a:ext cx="5653856" cy="3672590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E2C5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TikTok, тикток"/>
              </a:rPr>
              <a:t>  </a:t>
            </a:r>
            <a:r>
              <a:rPr kumimoji="0" lang="ru-RU" altLang="ru-RU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30000" smtClean="0">
                <a:ln>
                  <a:noFill/>
                </a:ln>
                <a:solidFill>
                  <a:srgbClr val="FFFFFF"/>
                </a:solidFill>
                <a:effectLst/>
                <a:latin typeface="proxima-semibold"/>
              </a:rPr>
              <a:t>1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ofiapro-regular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ofiapro-regular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utoShape 2" descr="TikTok, тикток">
            <a:hlinkClick r:id="rId3" tooltip="TikTok, тикток"/>
          </p:cNvPr>
          <p:cNvSpPr>
            <a:spLocks noChangeAspect="1" noChangeArrowheads="1"/>
          </p:cNvSpPr>
          <p:nvPr/>
        </p:nvSpPr>
        <p:spPr bwMode="auto">
          <a:xfrm>
            <a:off x="155575" y="-5556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Всё, что вы хотели знать о TikTok, но стеснялись спросить - ITC.u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323" r="-3997" b="22364"/>
          <a:stretch/>
        </p:blipFill>
        <p:spPr bwMode="auto">
          <a:xfrm>
            <a:off x="4692139" y="224853"/>
            <a:ext cx="2713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13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7736" t="14294" r="31058" b="12699"/>
          <a:stretch/>
        </p:blipFill>
        <p:spPr>
          <a:xfrm>
            <a:off x="7951808" y="3275635"/>
            <a:ext cx="4240192" cy="33987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98" t="13653" r="1863" b="14174"/>
          <a:stretch/>
        </p:blipFill>
        <p:spPr>
          <a:xfrm>
            <a:off x="7543801" y="1417638"/>
            <a:ext cx="4648199" cy="19317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240030"/>
            <a:ext cx="10972800" cy="1657668"/>
          </a:xfrm>
        </p:spPr>
        <p:txBody>
          <a:bodyPr/>
          <a:lstStyle/>
          <a:p>
            <a:r>
              <a:rPr lang="ru-RU" dirty="0" smtClean="0"/>
              <a:t>Сайт учителя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310" y="868680"/>
            <a:ext cx="7646670" cy="6343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Здесь можно давать ссылки на :</a:t>
            </a:r>
          </a:p>
          <a:p>
            <a:endParaRPr lang="ru-RU" sz="1600" dirty="0" smtClean="0"/>
          </a:p>
          <a:p>
            <a:r>
              <a:rPr lang="ru-RU" sz="1600" b="1" dirty="0" smtClean="0">
                <a:solidFill>
                  <a:schemeClr val="bg1"/>
                </a:solidFill>
              </a:rPr>
              <a:t>Обучение </a:t>
            </a:r>
            <a:r>
              <a:rPr lang="ru-RU" sz="1600" b="1" dirty="0">
                <a:solidFill>
                  <a:schemeClr val="bg1"/>
                </a:solidFill>
              </a:rPr>
              <a:t>в дистанционных школах с целью сокращение сроков школьного </a:t>
            </a:r>
            <a:r>
              <a:rPr lang="ru-RU" sz="1600" b="1" dirty="0"/>
              <a:t>обучения для детей с ярко выраженным ускоренным темпом интеллектуального развития. Примером может быть Интернет-школа «Просвещение», которая предоставляет возможность получить полное среднее общее образование и аттестат государственного образца (http://internet-school.ru/ </a:t>
            </a:r>
            <a:r>
              <a:rPr lang="ru-RU" sz="1600" b="1" dirty="0" err="1"/>
              <a:t>prosveschenie</a:t>
            </a:r>
            <a:r>
              <a:rPr lang="ru-RU" sz="1600" b="1" dirty="0" smtClean="0"/>
              <a:t>).</a:t>
            </a:r>
          </a:p>
          <a:p>
            <a:r>
              <a:rPr lang="ru-RU" sz="1600" b="1" dirty="0" smtClean="0"/>
              <a:t> Обучение </a:t>
            </a:r>
            <a:r>
              <a:rPr lang="ru-RU" sz="1600" b="1" dirty="0"/>
              <a:t>на дистанционных курсах с целью углубления знаний в определенных предметных областях для детей, которые обнаруживают особый интерес по отношению к той или иной конкретной области </a:t>
            </a:r>
            <a:r>
              <a:rPr lang="ru-RU" sz="1600" b="1" dirty="0" smtClean="0"/>
              <a:t>знания. Например</a:t>
            </a:r>
            <a:r>
              <a:rPr lang="ru-RU" sz="1600" b="1" dirty="0"/>
              <a:t>, дистанционные курсы вариативной тематики в естественнонаучных и гуманитарных областях, предлагаемые Центром дистанционного обучения «</a:t>
            </a:r>
            <a:r>
              <a:rPr lang="ru-RU" sz="1600" b="1" dirty="0" err="1"/>
              <a:t>Эйдос</a:t>
            </a:r>
            <a:r>
              <a:rPr lang="ru-RU" sz="1600" b="1" dirty="0"/>
              <a:t>» (http://www.eidos.ru/courses); электронные уроки для школьников Открытого колледжа дистанционного обучения (</a:t>
            </a:r>
            <a:r>
              <a:rPr lang="ru-RU" sz="1600" b="1" dirty="0">
                <a:hlinkClick r:id="rId4"/>
              </a:rPr>
              <a:t>http://multiring.ru</a:t>
            </a:r>
            <a:r>
              <a:rPr lang="ru-RU" sz="1600" b="1" dirty="0" smtClean="0"/>
              <a:t>).</a:t>
            </a:r>
          </a:p>
          <a:p>
            <a:r>
              <a:rPr lang="ru-RU" sz="1600" b="1" dirty="0" smtClean="0"/>
              <a:t>Организация </a:t>
            </a:r>
            <a:r>
              <a:rPr lang="ru-RU" sz="1600" b="1" dirty="0"/>
              <a:t>дистанционных олимпиад, конкурсов, фестивалей и других мероприятий, направленных на раскрытие индивидуальных талантов. Например, олимпиады в области точных наук для учащихся 7–11 классов, организуемые ведущими вузами России (http://olymp.ifmo.ru); дистанционные конкурсы, олимпиады в различных научных и прикладных областях, проводимые Центром роста талантливых детей и педагогов «</a:t>
            </a:r>
            <a:r>
              <a:rPr lang="ru-RU" sz="1600" b="1" dirty="0" err="1"/>
              <a:t>Аурум</a:t>
            </a:r>
            <a:r>
              <a:rPr lang="ru-RU" sz="1600" b="1" dirty="0"/>
              <a:t>» (http://yageniy.ru</a:t>
            </a:r>
            <a:r>
              <a:rPr lang="ru-RU" sz="1600" b="1" dirty="0" smtClean="0"/>
              <a:t>).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80848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</a:t>
            </a:r>
            <a:r>
              <a:rPr lang="ru-RU" dirty="0" smtClean="0"/>
              <a:t>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Благодаря </a:t>
            </a:r>
            <a:r>
              <a:rPr lang="ru-RU" dirty="0" smtClean="0"/>
              <a:t>использованию перечисленных  </a:t>
            </a:r>
            <a:r>
              <a:rPr lang="ru-RU" dirty="0"/>
              <a:t>и других </a:t>
            </a:r>
            <a:r>
              <a:rPr lang="ru-RU" dirty="0" smtClean="0"/>
              <a:t>методик происходит удовлетворение </a:t>
            </a:r>
            <a:r>
              <a:rPr lang="ru-RU" dirty="0"/>
              <a:t>познавательных интересов и стимулирование </a:t>
            </a:r>
            <a:r>
              <a:rPr lang="ru-RU" dirty="0" smtClean="0"/>
              <a:t>познавательной </a:t>
            </a:r>
            <a:r>
              <a:rPr lang="ru-RU" dirty="0"/>
              <a:t>активности </a:t>
            </a:r>
            <a:r>
              <a:rPr lang="ru-RU" dirty="0" smtClean="0"/>
              <a:t>одарённых </a:t>
            </a:r>
            <a:r>
              <a:rPr lang="ru-RU" dirty="0" smtClean="0"/>
              <a:t>детей.</a:t>
            </a:r>
          </a:p>
          <a:p>
            <a:r>
              <a:rPr lang="ru-RU" dirty="0" smtClean="0"/>
              <a:t>Компоненты ЦОС обеспечивают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разнообразие </a:t>
            </a:r>
            <a:r>
              <a:rPr lang="ru-RU" dirty="0"/>
              <a:t>учебных ресурсов (многообразие информационных источников, а не только учебников); </a:t>
            </a:r>
            <a:endParaRPr lang="ru-RU" dirty="0" smtClean="0"/>
          </a:p>
          <a:p>
            <a:r>
              <a:rPr lang="ru-RU" dirty="0" smtClean="0"/>
              <a:t>вариативность </a:t>
            </a:r>
            <a:r>
              <a:rPr lang="ru-RU" dirty="0"/>
              <a:t>способов предъявления учебной информации для эффективного восприятия </a:t>
            </a:r>
            <a:r>
              <a:rPr lang="ru-RU" dirty="0" smtClean="0"/>
              <a:t>её ребёнком </a:t>
            </a:r>
            <a:r>
              <a:rPr lang="ru-RU" dirty="0"/>
              <a:t>с учетом индивидуальных особенностей; </a:t>
            </a:r>
            <a:endParaRPr lang="ru-RU" dirty="0" smtClean="0"/>
          </a:p>
          <a:p>
            <a:r>
              <a:rPr lang="ru-RU" dirty="0" smtClean="0"/>
              <a:t>индивидуализацию </a:t>
            </a:r>
            <a:r>
              <a:rPr lang="ru-RU" dirty="0"/>
              <a:t>обучения, предполагающую удовлетворение персональных запросов обучаемого (темп, уровень обобщения, последовательность предъявления учебного материала и др.);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общение со взрослыми и другими детьми, разделяющими интересы </a:t>
            </a:r>
            <a:r>
              <a:rPr lang="ru-RU" dirty="0" smtClean="0"/>
              <a:t>одарённого ребёнка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244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работы с </a:t>
            </a:r>
            <a:r>
              <a:rPr lang="ru-RU" dirty="0" smtClean="0"/>
              <a:t>одарёнными детьми: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максимального </a:t>
            </a:r>
            <a:r>
              <a:rPr lang="ru-RU" dirty="0"/>
              <a:t>разнообразия предоставленных возможностей для развития </a:t>
            </a:r>
            <a:r>
              <a:rPr lang="ru-RU" dirty="0" smtClean="0"/>
              <a:t>личности;</a:t>
            </a:r>
            <a:endParaRPr lang="ru-RU" dirty="0" smtClean="0"/>
          </a:p>
          <a:p>
            <a:r>
              <a:rPr lang="ru-RU" dirty="0" smtClean="0"/>
              <a:t>возрастания </a:t>
            </a:r>
            <a:r>
              <a:rPr lang="ru-RU" dirty="0"/>
              <a:t>роли внеурочной </a:t>
            </a:r>
            <a:r>
              <a:rPr lang="ru-RU" dirty="0" smtClean="0"/>
              <a:t>деятельности; </a:t>
            </a:r>
            <a:endParaRPr lang="ru-RU" dirty="0" smtClean="0"/>
          </a:p>
          <a:p>
            <a:r>
              <a:rPr lang="ru-RU" dirty="0" smtClean="0"/>
              <a:t>индивидуализации </a:t>
            </a:r>
            <a:r>
              <a:rPr lang="ru-RU" dirty="0"/>
              <a:t>и дифференциации </a:t>
            </a:r>
            <a:r>
              <a:rPr lang="ru-RU" dirty="0" smtClean="0"/>
              <a:t>обучения; </a:t>
            </a:r>
            <a:endParaRPr lang="ru-RU" dirty="0" smtClean="0"/>
          </a:p>
          <a:p>
            <a:r>
              <a:rPr lang="ru-RU" dirty="0" smtClean="0"/>
              <a:t>создания </a:t>
            </a:r>
            <a:r>
              <a:rPr lang="ru-RU" dirty="0"/>
              <a:t>условий для совместной работы учащихся при минимальном участии </a:t>
            </a:r>
            <a:r>
              <a:rPr lang="ru-RU" dirty="0" smtClean="0"/>
              <a:t>учителя;</a:t>
            </a:r>
            <a:endParaRPr lang="ru-RU" dirty="0" smtClean="0"/>
          </a:p>
          <a:p>
            <a:r>
              <a:rPr lang="ru-RU" dirty="0" smtClean="0"/>
              <a:t>свободы </a:t>
            </a:r>
            <a:r>
              <a:rPr lang="ru-RU" dirty="0"/>
              <a:t>выбора учащимися дополнительных образовательных услуг, помощи, </a:t>
            </a:r>
            <a:r>
              <a:rPr lang="ru-RU" dirty="0" smtClean="0"/>
              <a:t>наставничества.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75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60" y="1658788"/>
            <a:ext cx="5230172" cy="426782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5911" y="1"/>
            <a:ext cx="2946500" cy="1739251"/>
          </a:xfrm>
          <a:prstGeom prst="roundRect">
            <a:avLst/>
          </a:prstGeom>
          <a:gradFill>
            <a:gsLst>
              <a:gs pos="0">
                <a:srgbClr val="111C20"/>
              </a:gs>
              <a:gs pos="74000">
                <a:srgbClr val="0F1E21"/>
              </a:gs>
              <a:gs pos="83000">
                <a:srgbClr val="102226"/>
              </a:gs>
              <a:gs pos="100000">
                <a:srgbClr val="11242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11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6" b="10965"/>
          <a:stretch/>
        </p:blipFill>
        <p:spPr>
          <a:xfrm>
            <a:off x="43823" y="9272"/>
            <a:ext cx="12068023" cy="345996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31301" y="5416147"/>
            <a:ext cx="10701737" cy="1020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34" b="1" dirty="0">
                <a:latin typeface="Georgia" panose="02040502050405020303" pitchFamily="18" charset="0"/>
              </a:rPr>
              <a:t>Благодарю</a:t>
            </a:r>
            <a:r>
              <a:rPr lang="ru-RU" sz="6034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6034" b="1" dirty="0">
                <a:latin typeface="Georgia" panose="02040502050405020303" pitchFamily="18" charset="0"/>
              </a:rPr>
              <a:t>за внимание!</a:t>
            </a:r>
            <a:endParaRPr lang="ru-RU" sz="6034" b="1" dirty="0"/>
          </a:p>
        </p:txBody>
      </p:sp>
    </p:spTree>
    <p:extLst>
      <p:ext uri="{BB962C8B-B14F-4D97-AF65-F5344CB8AC3E}">
        <p14:creationId xmlns:p14="http://schemas.microsoft.com/office/powerpoint/2010/main" val="23491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687" y="3830683"/>
            <a:ext cx="2937510" cy="293751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ЦОС в помощь учителю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2890" y="1600201"/>
            <a:ext cx="5731510" cy="5097779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algn="just"/>
            <a:r>
              <a:rPr lang="ru-RU" b="1" dirty="0" smtClean="0"/>
              <a:t> Посмотрим </a:t>
            </a:r>
            <a:r>
              <a:rPr lang="ru-RU" b="1" dirty="0"/>
              <a:t>реально: </a:t>
            </a:r>
            <a:r>
              <a:rPr lang="ru-RU" dirty="0" smtClean="0"/>
              <a:t>развитие </a:t>
            </a:r>
            <a:r>
              <a:rPr lang="ru-RU" dirty="0"/>
              <a:t>информационно-коммуникационных технологий (ИКТ) изменяет условия жизни, обучения и воспитания современного ребенка. На сегодняшний день компьютер становится неотъемлемой частью жизненной сферы детей. </a:t>
            </a:r>
            <a:endParaRPr lang="ru-RU" dirty="0" smtClean="0"/>
          </a:p>
          <a:p>
            <a:pPr algn="just"/>
            <a:r>
              <a:rPr lang="ru-RU" b="1" dirty="0" smtClean="0"/>
              <a:t>Сегодня </a:t>
            </a:r>
            <a:r>
              <a:rPr lang="ru-RU" b="1" dirty="0"/>
              <a:t>актуальным для учителей </a:t>
            </a:r>
            <a:r>
              <a:rPr lang="ru-RU" dirty="0"/>
              <a:t>является вопрос не о нужности использования средств </a:t>
            </a:r>
            <a:r>
              <a:rPr lang="ru-RU" dirty="0" smtClean="0"/>
              <a:t>ЦОС в </a:t>
            </a:r>
            <a:r>
              <a:rPr lang="ru-RU" dirty="0"/>
              <a:t>педагогической работе с детьми, а том, как </a:t>
            </a:r>
            <a:r>
              <a:rPr lang="ru-RU" dirty="0" smtClean="0"/>
              <a:t>правильно </a:t>
            </a:r>
            <a:r>
              <a:rPr lang="ru-RU" dirty="0"/>
              <a:t>их использовать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И здесь учителю как никогда в помощь приходит ЦОС.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97600" y="1417639"/>
            <a:ext cx="5384800" cy="47085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Ежедневно </a:t>
            </a:r>
            <a:r>
              <a:rPr lang="ru-RU" b="1" dirty="0"/>
              <a:t>89%</a:t>
            </a:r>
            <a:r>
              <a:rPr lang="ru-RU" dirty="0"/>
              <a:t> подростков пользуются интернетом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будни в интернете </a:t>
            </a:r>
            <a:r>
              <a:rPr lang="ru-RU" b="1" dirty="0"/>
              <a:t>37%</a:t>
            </a:r>
            <a:r>
              <a:rPr lang="ru-RU" dirty="0"/>
              <a:t> </a:t>
            </a:r>
            <a:r>
              <a:rPr lang="ru-RU" dirty="0" smtClean="0"/>
              <a:t>подростков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от </a:t>
            </a:r>
            <a:r>
              <a:rPr lang="ru-RU" b="1" dirty="0"/>
              <a:t>3 до 8 часов </a:t>
            </a:r>
            <a:r>
              <a:rPr lang="ru-RU" dirty="0"/>
              <a:t>проводят.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От </a:t>
            </a:r>
            <a:r>
              <a:rPr lang="ru-RU" b="1" dirty="0"/>
              <a:t>5 до 12 часов </a:t>
            </a:r>
            <a:r>
              <a:rPr lang="ru-RU" dirty="0"/>
              <a:t>и больше в будни в интернете проводит каждый восьмой подросток,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выходные -  </a:t>
            </a:r>
          </a:p>
          <a:p>
            <a:pPr marL="0" indent="0">
              <a:buNone/>
            </a:pPr>
            <a:r>
              <a:rPr lang="ru-RU" dirty="0" smtClean="0"/>
              <a:t>каждый </a:t>
            </a:r>
            <a:r>
              <a:rPr lang="ru-RU" dirty="0"/>
              <a:t>четвертый.</a:t>
            </a:r>
          </a:p>
        </p:txBody>
      </p:sp>
    </p:spTree>
    <p:extLst>
      <p:ext uri="{BB962C8B-B14F-4D97-AF65-F5344CB8AC3E}">
        <p14:creationId xmlns:p14="http://schemas.microsoft.com/office/powerpoint/2010/main" val="203632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6" y="3558953"/>
            <a:ext cx="5540358" cy="32894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65" y="3281636"/>
            <a:ext cx="6623551" cy="43568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70470" y="193736"/>
            <a:ext cx="9652001" cy="711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23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образовательная среда</a:t>
            </a:r>
            <a:endParaRPr lang="ru-RU" sz="4023" b="1" dirty="0">
              <a:latin typeface="Georgia" panose="02040502050405020303" pitchFamily="18" charset="0"/>
            </a:endParaRPr>
          </a:p>
        </p:txBody>
      </p:sp>
      <p:sp>
        <p:nvSpPr>
          <p:cNvPr id="21" name="Line 253"/>
          <p:cNvSpPr>
            <a:spLocks noChangeShapeType="1"/>
          </p:cNvSpPr>
          <p:nvPr/>
        </p:nvSpPr>
        <p:spPr bwMode="gray">
          <a:xfrm>
            <a:off x="4073793" y="4223505"/>
            <a:ext cx="4580729" cy="0"/>
          </a:xfrm>
          <a:prstGeom prst="line">
            <a:avLst/>
          </a:prstGeom>
          <a:noFill/>
          <a:ln w="25400">
            <a:solidFill>
              <a:schemeClr val="accent2">
                <a:lumMod val="20000"/>
                <a:lumOff val="8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sz="1717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Rectangle 254"/>
          <p:cNvSpPr>
            <a:spLocks noChangeArrowheads="1"/>
          </p:cNvSpPr>
          <p:nvPr/>
        </p:nvSpPr>
        <p:spPr bwMode="gray">
          <a:xfrm rot="3419336">
            <a:off x="3802646" y="3673636"/>
            <a:ext cx="457467" cy="49685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 sz="1717"/>
          </a:p>
        </p:txBody>
      </p:sp>
      <p:sp>
        <p:nvSpPr>
          <p:cNvPr id="23" name="Text Box 255"/>
          <p:cNvSpPr txBox="1">
            <a:spLocks noChangeArrowheads="1"/>
          </p:cNvSpPr>
          <p:nvPr/>
        </p:nvSpPr>
        <p:spPr bwMode="gray">
          <a:xfrm>
            <a:off x="3850474" y="3714541"/>
            <a:ext cx="348172" cy="444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29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4" name="Line 256"/>
          <p:cNvSpPr>
            <a:spLocks noChangeShapeType="1"/>
          </p:cNvSpPr>
          <p:nvPr/>
        </p:nvSpPr>
        <p:spPr bwMode="gray">
          <a:xfrm>
            <a:off x="4073793" y="1824076"/>
            <a:ext cx="4580729" cy="0"/>
          </a:xfrm>
          <a:prstGeom prst="line">
            <a:avLst/>
          </a:prstGeom>
          <a:noFill/>
          <a:ln w="25400">
            <a:solidFill>
              <a:schemeClr val="accent2">
                <a:lumMod val="20000"/>
                <a:lumOff val="8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sz="1717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7"/>
          <p:cNvSpPr>
            <a:spLocks noChangeArrowheads="1"/>
          </p:cNvSpPr>
          <p:nvPr/>
        </p:nvSpPr>
        <p:spPr bwMode="gray">
          <a:xfrm rot="3419336">
            <a:off x="3733936" y="1274206"/>
            <a:ext cx="457467" cy="49685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1717">
              <a:solidFill>
                <a:srgbClr val="FF0000"/>
              </a:solidFill>
            </a:endParaRPr>
          </a:p>
        </p:txBody>
      </p:sp>
      <p:sp>
        <p:nvSpPr>
          <p:cNvPr id="26" name="Text Box 258"/>
          <p:cNvSpPr txBox="1">
            <a:spLocks noChangeArrowheads="1"/>
          </p:cNvSpPr>
          <p:nvPr/>
        </p:nvSpPr>
        <p:spPr bwMode="gray">
          <a:xfrm>
            <a:off x="4647645" y="1368294"/>
            <a:ext cx="3973267" cy="444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290" b="1" dirty="0">
                <a:latin typeface="Arial" charset="0"/>
              </a:rPr>
              <a:t>СОВРЕМЕННАЯ</a:t>
            </a:r>
            <a:r>
              <a:rPr lang="ru-RU" sz="229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290" b="1" dirty="0">
                <a:latin typeface="Arial" charset="0"/>
              </a:rPr>
              <a:t>ТЕХНИКА</a:t>
            </a:r>
            <a:endParaRPr lang="en-US" sz="2290" b="1" dirty="0">
              <a:latin typeface="Arial" charset="0"/>
            </a:endParaRPr>
          </a:p>
        </p:txBody>
      </p:sp>
      <p:sp>
        <p:nvSpPr>
          <p:cNvPr id="27" name="Text Box 259"/>
          <p:cNvSpPr txBox="1">
            <a:spLocks noChangeArrowheads="1"/>
          </p:cNvSpPr>
          <p:nvPr/>
        </p:nvSpPr>
        <p:spPr bwMode="gray">
          <a:xfrm>
            <a:off x="3850474" y="1315110"/>
            <a:ext cx="348172" cy="444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29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28" name="Line 260"/>
          <p:cNvSpPr>
            <a:spLocks noChangeShapeType="1"/>
          </p:cNvSpPr>
          <p:nvPr/>
        </p:nvSpPr>
        <p:spPr bwMode="gray">
          <a:xfrm>
            <a:off x="4073793" y="2623885"/>
            <a:ext cx="4580729" cy="0"/>
          </a:xfrm>
          <a:prstGeom prst="line">
            <a:avLst/>
          </a:prstGeom>
          <a:noFill/>
          <a:ln w="25400">
            <a:solidFill>
              <a:schemeClr val="accent2">
                <a:lumMod val="20000"/>
                <a:lumOff val="8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sz="1717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Rectangle 261"/>
          <p:cNvSpPr>
            <a:spLocks noChangeArrowheads="1"/>
          </p:cNvSpPr>
          <p:nvPr/>
        </p:nvSpPr>
        <p:spPr bwMode="gray">
          <a:xfrm rot="3419336">
            <a:off x="3802646" y="2074017"/>
            <a:ext cx="457467" cy="49685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 sz="1717"/>
          </a:p>
        </p:txBody>
      </p:sp>
      <p:sp>
        <p:nvSpPr>
          <p:cNvPr id="30" name="Text Box 262"/>
          <p:cNvSpPr txBox="1">
            <a:spLocks noChangeArrowheads="1"/>
          </p:cNvSpPr>
          <p:nvPr/>
        </p:nvSpPr>
        <p:spPr bwMode="gray">
          <a:xfrm>
            <a:off x="3850474" y="2114921"/>
            <a:ext cx="348172" cy="444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29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1" name="Line 263"/>
          <p:cNvSpPr>
            <a:spLocks noChangeShapeType="1"/>
          </p:cNvSpPr>
          <p:nvPr/>
        </p:nvSpPr>
        <p:spPr bwMode="gray">
          <a:xfrm>
            <a:off x="4075303" y="3422187"/>
            <a:ext cx="4579215" cy="1515"/>
          </a:xfrm>
          <a:prstGeom prst="line">
            <a:avLst/>
          </a:prstGeom>
          <a:noFill/>
          <a:ln w="25400">
            <a:solidFill>
              <a:schemeClr val="accent2">
                <a:lumMod val="20000"/>
                <a:lumOff val="8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sz="1717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4"/>
          <p:cNvSpPr>
            <a:spLocks noChangeArrowheads="1"/>
          </p:cNvSpPr>
          <p:nvPr/>
        </p:nvSpPr>
        <p:spPr bwMode="gray">
          <a:xfrm rot="3419336">
            <a:off x="3802646" y="2873826"/>
            <a:ext cx="457467" cy="49685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 sz="1717"/>
          </a:p>
        </p:txBody>
      </p:sp>
      <p:sp>
        <p:nvSpPr>
          <p:cNvPr id="33" name="Text Box 265"/>
          <p:cNvSpPr txBox="1">
            <a:spLocks noChangeArrowheads="1"/>
          </p:cNvSpPr>
          <p:nvPr/>
        </p:nvSpPr>
        <p:spPr bwMode="gray">
          <a:xfrm>
            <a:off x="3850474" y="2914731"/>
            <a:ext cx="348172" cy="444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29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Text Box 269"/>
          <p:cNvSpPr txBox="1">
            <a:spLocks noChangeArrowheads="1"/>
          </p:cNvSpPr>
          <p:nvPr/>
        </p:nvSpPr>
        <p:spPr bwMode="gray">
          <a:xfrm>
            <a:off x="4672320" y="2182215"/>
            <a:ext cx="1208088" cy="444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290" b="1" dirty="0">
                <a:latin typeface="Arial" charset="0"/>
              </a:rPr>
              <a:t>СВЯЗЬ</a:t>
            </a:r>
            <a:endParaRPr lang="en-US" sz="2290" b="1" dirty="0">
              <a:latin typeface="Arial" charset="0"/>
            </a:endParaRPr>
          </a:p>
        </p:txBody>
      </p:sp>
      <p:sp>
        <p:nvSpPr>
          <p:cNvPr id="38" name="Text Box 270"/>
          <p:cNvSpPr txBox="1">
            <a:spLocks noChangeArrowheads="1"/>
          </p:cNvSpPr>
          <p:nvPr/>
        </p:nvSpPr>
        <p:spPr bwMode="gray">
          <a:xfrm>
            <a:off x="4649500" y="2962851"/>
            <a:ext cx="3833806" cy="444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290" b="1" dirty="0">
                <a:latin typeface="Arial" charset="0"/>
              </a:rPr>
              <a:t>ОБУЧАЮЩИЕ</a:t>
            </a:r>
            <a:r>
              <a:rPr lang="ru-RU" sz="229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290" b="1" dirty="0">
                <a:latin typeface="Arial" charset="0"/>
              </a:rPr>
              <a:t>СЕРВИСЫ</a:t>
            </a:r>
            <a:endParaRPr lang="en-US" sz="2290" b="1" dirty="0">
              <a:latin typeface="Arial" charset="0"/>
            </a:endParaRPr>
          </a:p>
        </p:txBody>
      </p:sp>
      <p:sp>
        <p:nvSpPr>
          <p:cNvPr id="39" name="Text Box 271"/>
          <p:cNvSpPr txBox="1">
            <a:spLocks noChangeArrowheads="1"/>
          </p:cNvSpPr>
          <p:nvPr/>
        </p:nvSpPr>
        <p:spPr bwMode="gray">
          <a:xfrm>
            <a:off x="4649500" y="3735523"/>
            <a:ext cx="5361981" cy="444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290" b="1" dirty="0">
                <a:latin typeface="Arial" charset="0"/>
              </a:rPr>
              <a:t>ОБРАЗОВАТЕЛЬНЫЕ</a:t>
            </a:r>
            <a:r>
              <a:rPr lang="ru-RU" sz="229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290" b="1" dirty="0">
                <a:latin typeface="Arial" charset="0"/>
              </a:rPr>
              <a:t>ПЛАТФОРМЫ</a:t>
            </a:r>
            <a:endParaRPr lang="en-US" sz="229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0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37"/>
          <p:cNvSpPr/>
          <p:nvPr/>
        </p:nvSpPr>
        <p:spPr>
          <a:xfrm rot="10800000" flipH="1">
            <a:off x="837608" y="1256467"/>
            <a:ext cx="5177928" cy="724359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2178" tIns="51089" rIns="102178" bIns="510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11"/>
          </a:p>
        </p:txBody>
      </p:sp>
      <p:sp>
        <p:nvSpPr>
          <p:cNvPr id="6" name="五边形 38"/>
          <p:cNvSpPr/>
          <p:nvPr/>
        </p:nvSpPr>
        <p:spPr>
          <a:xfrm rot="10800000" flipH="1">
            <a:off x="832975" y="2182669"/>
            <a:ext cx="5182561" cy="724359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2178" tIns="51089" rIns="102178" bIns="510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11"/>
          </a:p>
        </p:txBody>
      </p:sp>
      <p:sp>
        <p:nvSpPr>
          <p:cNvPr id="7" name="五边形 41"/>
          <p:cNvSpPr/>
          <p:nvPr/>
        </p:nvSpPr>
        <p:spPr>
          <a:xfrm rot="10800000" flipH="1">
            <a:off x="832975" y="3104372"/>
            <a:ext cx="5182561" cy="724359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2178" tIns="51089" rIns="102178" bIns="510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11"/>
          </a:p>
        </p:txBody>
      </p:sp>
      <p:sp>
        <p:nvSpPr>
          <p:cNvPr id="8" name="五边形 42"/>
          <p:cNvSpPr/>
          <p:nvPr/>
        </p:nvSpPr>
        <p:spPr>
          <a:xfrm rot="10800000" flipH="1">
            <a:off x="832975" y="4026074"/>
            <a:ext cx="5182561" cy="724359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2178" tIns="51089" rIns="102178" bIns="510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11"/>
          </a:p>
        </p:txBody>
      </p:sp>
      <p:sp>
        <p:nvSpPr>
          <p:cNvPr id="9" name="五边形 43"/>
          <p:cNvSpPr/>
          <p:nvPr/>
        </p:nvSpPr>
        <p:spPr>
          <a:xfrm rot="10800000" flipH="1">
            <a:off x="832975" y="4947778"/>
            <a:ext cx="5182561" cy="724359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2178" tIns="51089" rIns="102178" bIns="510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11"/>
          </a:p>
        </p:txBody>
      </p:sp>
      <p:sp>
        <p:nvSpPr>
          <p:cNvPr id="10" name="五边形 44"/>
          <p:cNvSpPr/>
          <p:nvPr/>
        </p:nvSpPr>
        <p:spPr>
          <a:xfrm rot="10800000" flipH="1">
            <a:off x="832975" y="5869484"/>
            <a:ext cx="5182561" cy="724359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2178" tIns="51089" rIns="102178" bIns="510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11"/>
          </a:p>
        </p:txBody>
      </p:sp>
      <p:sp>
        <p:nvSpPr>
          <p:cNvPr id="12" name="文本框 9"/>
          <p:cNvSpPr txBox="1"/>
          <p:nvPr/>
        </p:nvSpPr>
        <p:spPr>
          <a:xfrm>
            <a:off x="1103582" y="2371186"/>
            <a:ext cx="3806896" cy="343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ru-RU" sz="2235" dirty="0"/>
              <a:t>ЭЛЕКТРОННЫЕ ЖУРНАЛЫ</a:t>
            </a:r>
            <a:endParaRPr lang="zh-CN" altLang="en-US" sz="22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文本框 9"/>
          <p:cNvSpPr txBox="1"/>
          <p:nvPr/>
        </p:nvSpPr>
        <p:spPr>
          <a:xfrm>
            <a:off x="1103582" y="3273966"/>
            <a:ext cx="3613619" cy="343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ru-RU" sz="2235" dirty="0"/>
              <a:t>ИНТЕРАКТИВНЫЕ ДОСКИ</a:t>
            </a:r>
            <a:endParaRPr lang="zh-CN" altLang="en-US" sz="22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880259" y="4219518"/>
            <a:ext cx="4889737" cy="343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ru-RU" sz="2235" dirty="0"/>
              <a:t>КАЧЕСТВЕННЫЕ УЧЕБНЫЕ МАТЕРИАЛЫ</a:t>
            </a:r>
            <a:endParaRPr lang="zh-CN" altLang="en-US" sz="22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1019755" y="6027972"/>
            <a:ext cx="5134918" cy="6878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ru-RU" sz="2235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ВСПОМОГАТЕЛЬНЫЕ ТЕХНОЛОГИИ</a:t>
            </a:r>
          </a:p>
          <a:p>
            <a:pPr marL="0" lvl="1"/>
            <a:endParaRPr lang="zh-CN" altLang="en-US" sz="2235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文本框 9"/>
          <p:cNvSpPr txBox="1"/>
          <p:nvPr/>
        </p:nvSpPr>
        <p:spPr>
          <a:xfrm>
            <a:off x="1029661" y="5151102"/>
            <a:ext cx="4183474" cy="343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ru-RU" altLang="zh-CN" sz="2235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</a:rPr>
              <a:t>ИНТЕРАКТИВНЫЕ ЗАДАНИЯ</a:t>
            </a:r>
            <a:endParaRPr lang="zh-CN" altLang="en-US" sz="2235" dirty="0">
              <a:solidFill>
                <a:schemeClr val="tx1">
                  <a:lumMod val="85000"/>
                  <a:lumOff val="1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17" name="TextBox 20"/>
          <p:cNvSpPr txBox="1"/>
          <p:nvPr/>
        </p:nvSpPr>
        <p:spPr>
          <a:xfrm>
            <a:off x="226695" y="1385606"/>
            <a:ext cx="432402" cy="481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129" b="1" spc="335" dirty="0">
                <a:solidFill>
                  <a:schemeClr val="bg1"/>
                </a:solidFill>
                <a:latin typeface="Agency FB" panose="020B0503020202020204" pitchFamily="34" charset="0"/>
                <a:ea typeface="微软雅黑" pitchFamily="34" charset="-122"/>
              </a:rPr>
              <a:t>01</a:t>
            </a:r>
            <a:endParaRPr lang="zh-CN" altLang="en-US" sz="3129" b="1" spc="335" dirty="0">
              <a:solidFill>
                <a:schemeClr val="bg1"/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18" name="TextBox 20"/>
          <p:cNvSpPr txBox="1"/>
          <p:nvPr/>
        </p:nvSpPr>
        <p:spPr>
          <a:xfrm>
            <a:off x="226693" y="2307310"/>
            <a:ext cx="418837" cy="481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129" b="1" dirty="0">
                <a:latin typeface="Agency FB" panose="020B0503020202020204" pitchFamily="34" charset="0"/>
                <a:ea typeface="微软雅黑" pitchFamily="34" charset="-122"/>
              </a:rPr>
              <a:t>02</a:t>
            </a:r>
            <a:endParaRPr lang="zh-CN" altLang="en-US" sz="3129" b="1" dirty="0"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19" name="TextBox 20"/>
          <p:cNvSpPr txBox="1"/>
          <p:nvPr/>
        </p:nvSpPr>
        <p:spPr>
          <a:xfrm>
            <a:off x="214745" y="3229013"/>
            <a:ext cx="434096" cy="481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129" b="1" dirty="0">
                <a:latin typeface="Agency FB" panose="020B0503020202020204" pitchFamily="34" charset="0"/>
                <a:ea typeface="微软雅黑" pitchFamily="34" charset="-122"/>
              </a:rPr>
              <a:t>03</a:t>
            </a:r>
            <a:endParaRPr lang="zh-CN" altLang="en-US" sz="3129" b="1" dirty="0"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29085" y="4150716"/>
            <a:ext cx="413749" cy="481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129" b="1" dirty="0">
                <a:latin typeface="Agency FB" panose="020B0503020202020204" pitchFamily="34" charset="0"/>
                <a:ea typeface="微软雅黑" pitchFamily="34" charset="-122"/>
              </a:rPr>
              <a:t>04</a:t>
            </a:r>
            <a:endParaRPr lang="zh-CN" altLang="en-US" sz="3129" b="1" dirty="0"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523" y="5072419"/>
            <a:ext cx="429010" cy="481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129" b="1" dirty="0">
                <a:latin typeface="Agency FB" panose="020B0503020202020204" pitchFamily="34" charset="0"/>
                <a:ea typeface="微软雅黑" pitchFamily="34" charset="-122"/>
              </a:rPr>
              <a:t>05</a:t>
            </a:r>
            <a:endParaRPr lang="zh-CN" altLang="en-US" sz="3129" b="1" dirty="0"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22" name="TextBox 20"/>
          <p:cNvSpPr txBox="1"/>
          <p:nvPr/>
        </p:nvSpPr>
        <p:spPr>
          <a:xfrm>
            <a:off x="214744" y="5994125"/>
            <a:ext cx="435791" cy="481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129" b="1" dirty="0">
                <a:latin typeface="Agency FB" panose="020B0503020202020204" pitchFamily="34" charset="0"/>
                <a:ea typeface="微软雅黑" pitchFamily="34" charset="-122"/>
              </a:rPr>
              <a:t>06</a:t>
            </a:r>
            <a:endParaRPr lang="zh-CN" altLang="en-US" sz="3129" b="1" dirty="0">
              <a:latin typeface="Agency FB" panose="020B0503020202020204" pitchFamily="34" charset="0"/>
              <a:ea typeface="微软雅黑" pitchFamily="34" charset="-122"/>
            </a:endParaRPr>
          </a:p>
        </p:txBody>
      </p:sp>
      <p:sp>
        <p:nvSpPr>
          <p:cNvPr id="23" name="KSO_Shape"/>
          <p:cNvSpPr>
            <a:spLocks/>
          </p:cNvSpPr>
          <p:nvPr/>
        </p:nvSpPr>
        <p:spPr bwMode="auto">
          <a:xfrm>
            <a:off x="5307820" y="3237355"/>
            <a:ext cx="391974" cy="391223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76634" tIns="38317" rIns="76634" bIns="38317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011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4" name="Freeform 151"/>
          <p:cNvSpPr>
            <a:spLocks noEditPoints="1"/>
          </p:cNvSpPr>
          <p:nvPr/>
        </p:nvSpPr>
        <p:spPr bwMode="auto">
          <a:xfrm>
            <a:off x="5604015" y="4190085"/>
            <a:ext cx="262601" cy="396336"/>
          </a:xfrm>
          <a:custGeom>
            <a:avLst/>
            <a:gdLst>
              <a:gd name="T0" fmla="*/ 72 w 143"/>
              <a:gd name="T1" fmla="*/ 214 h 214"/>
              <a:gd name="T2" fmla="*/ 96 w 143"/>
              <a:gd name="T3" fmla="*/ 204 h 214"/>
              <a:gd name="T4" fmla="*/ 48 w 143"/>
              <a:gd name="T5" fmla="*/ 204 h 214"/>
              <a:gd name="T6" fmla="*/ 72 w 143"/>
              <a:gd name="T7" fmla="*/ 214 h 214"/>
              <a:gd name="T8" fmla="*/ 105 w 143"/>
              <a:gd name="T9" fmla="*/ 183 h 214"/>
              <a:gd name="T10" fmla="*/ 39 w 143"/>
              <a:gd name="T11" fmla="*/ 183 h 214"/>
              <a:gd name="T12" fmla="*/ 33 w 143"/>
              <a:gd name="T13" fmla="*/ 190 h 214"/>
              <a:gd name="T14" fmla="*/ 39 w 143"/>
              <a:gd name="T15" fmla="*/ 196 h 214"/>
              <a:gd name="T16" fmla="*/ 105 w 143"/>
              <a:gd name="T17" fmla="*/ 196 h 214"/>
              <a:gd name="T18" fmla="*/ 111 w 143"/>
              <a:gd name="T19" fmla="*/ 190 h 214"/>
              <a:gd name="T20" fmla="*/ 105 w 143"/>
              <a:gd name="T21" fmla="*/ 183 h 214"/>
              <a:gd name="T22" fmla="*/ 105 w 143"/>
              <a:gd name="T23" fmla="*/ 164 h 214"/>
              <a:gd name="T24" fmla="*/ 39 w 143"/>
              <a:gd name="T25" fmla="*/ 164 h 214"/>
              <a:gd name="T26" fmla="*/ 33 w 143"/>
              <a:gd name="T27" fmla="*/ 171 h 214"/>
              <a:gd name="T28" fmla="*/ 39 w 143"/>
              <a:gd name="T29" fmla="*/ 177 h 214"/>
              <a:gd name="T30" fmla="*/ 105 w 143"/>
              <a:gd name="T31" fmla="*/ 177 h 214"/>
              <a:gd name="T32" fmla="*/ 111 w 143"/>
              <a:gd name="T33" fmla="*/ 171 h 214"/>
              <a:gd name="T34" fmla="*/ 105 w 143"/>
              <a:gd name="T35" fmla="*/ 164 h 214"/>
              <a:gd name="T36" fmla="*/ 72 w 143"/>
              <a:gd name="T37" fmla="*/ 0 h 214"/>
              <a:gd name="T38" fmla="*/ 0 w 143"/>
              <a:gd name="T39" fmla="*/ 71 h 214"/>
              <a:gd name="T40" fmla="*/ 32 w 143"/>
              <a:gd name="T41" fmla="*/ 138 h 214"/>
              <a:gd name="T42" fmla="*/ 37 w 143"/>
              <a:gd name="T43" fmla="*/ 158 h 214"/>
              <a:gd name="T44" fmla="*/ 107 w 143"/>
              <a:gd name="T45" fmla="*/ 158 h 214"/>
              <a:gd name="T46" fmla="*/ 112 w 143"/>
              <a:gd name="T47" fmla="*/ 138 h 214"/>
              <a:gd name="T48" fmla="*/ 143 w 143"/>
              <a:gd name="T49" fmla="*/ 71 h 214"/>
              <a:gd name="T50" fmla="*/ 72 w 143"/>
              <a:gd name="T51" fmla="*/ 0 h 214"/>
              <a:gd name="T52" fmla="*/ 115 w 143"/>
              <a:gd name="T53" fmla="*/ 84 h 214"/>
              <a:gd name="T54" fmla="*/ 93 w 143"/>
              <a:gd name="T55" fmla="*/ 144 h 214"/>
              <a:gd name="T56" fmla="*/ 92 w 143"/>
              <a:gd name="T57" fmla="*/ 146 h 214"/>
              <a:gd name="T58" fmla="*/ 83 w 143"/>
              <a:gd name="T59" fmla="*/ 146 h 214"/>
              <a:gd name="T60" fmla="*/ 83 w 143"/>
              <a:gd name="T61" fmla="*/ 143 h 214"/>
              <a:gd name="T62" fmla="*/ 98 w 143"/>
              <a:gd name="T63" fmla="*/ 93 h 214"/>
              <a:gd name="T64" fmla="*/ 97 w 143"/>
              <a:gd name="T65" fmla="*/ 93 h 214"/>
              <a:gd name="T66" fmla="*/ 96 w 143"/>
              <a:gd name="T67" fmla="*/ 93 h 214"/>
              <a:gd name="T68" fmla="*/ 85 w 143"/>
              <a:gd name="T69" fmla="*/ 88 h 214"/>
              <a:gd name="T70" fmla="*/ 73 w 143"/>
              <a:gd name="T71" fmla="*/ 93 h 214"/>
              <a:gd name="T72" fmla="*/ 59 w 143"/>
              <a:gd name="T73" fmla="*/ 87 h 214"/>
              <a:gd name="T74" fmla="*/ 45 w 143"/>
              <a:gd name="T75" fmla="*/ 92 h 214"/>
              <a:gd name="T76" fmla="*/ 59 w 143"/>
              <a:gd name="T77" fmla="*/ 143 h 214"/>
              <a:gd name="T78" fmla="*/ 60 w 143"/>
              <a:gd name="T79" fmla="*/ 146 h 214"/>
              <a:gd name="T80" fmla="*/ 50 w 143"/>
              <a:gd name="T81" fmla="*/ 146 h 214"/>
              <a:gd name="T82" fmla="*/ 50 w 143"/>
              <a:gd name="T83" fmla="*/ 144 h 214"/>
              <a:gd name="T84" fmla="*/ 30 w 143"/>
              <a:gd name="T85" fmla="*/ 84 h 214"/>
              <a:gd name="T86" fmla="*/ 29 w 143"/>
              <a:gd name="T87" fmla="*/ 84 h 214"/>
              <a:gd name="T88" fmla="*/ 29 w 143"/>
              <a:gd name="T89" fmla="*/ 83 h 214"/>
              <a:gd name="T90" fmla="*/ 29 w 143"/>
              <a:gd name="T91" fmla="*/ 82 h 214"/>
              <a:gd name="T92" fmla="*/ 29 w 143"/>
              <a:gd name="T93" fmla="*/ 82 h 214"/>
              <a:gd name="T94" fmla="*/ 30 w 143"/>
              <a:gd name="T95" fmla="*/ 76 h 214"/>
              <a:gd name="T96" fmla="*/ 37 w 143"/>
              <a:gd name="T97" fmla="*/ 77 h 214"/>
              <a:gd name="T98" fmla="*/ 37 w 143"/>
              <a:gd name="T99" fmla="*/ 77 h 214"/>
              <a:gd name="T100" fmla="*/ 45 w 143"/>
              <a:gd name="T101" fmla="*/ 82 h 214"/>
              <a:gd name="T102" fmla="*/ 56 w 143"/>
              <a:gd name="T103" fmla="*/ 77 h 214"/>
              <a:gd name="T104" fmla="*/ 60 w 143"/>
              <a:gd name="T105" fmla="*/ 75 h 214"/>
              <a:gd name="T106" fmla="*/ 63 w 143"/>
              <a:gd name="T107" fmla="*/ 77 h 214"/>
              <a:gd name="T108" fmla="*/ 73 w 143"/>
              <a:gd name="T109" fmla="*/ 83 h 214"/>
              <a:gd name="T110" fmla="*/ 82 w 143"/>
              <a:gd name="T111" fmla="*/ 78 h 214"/>
              <a:gd name="T112" fmla="*/ 86 w 143"/>
              <a:gd name="T113" fmla="*/ 76 h 214"/>
              <a:gd name="T114" fmla="*/ 90 w 143"/>
              <a:gd name="T115" fmla="*/ 78 h 214"/>
              <a:gd name="T116" fmla="*/ 97 w 143"/>
              <a:gd name="T117" fmla="*/ 83 h 214"/>
              <a:gd name="T118" fmla="*/ 97 w 143"/>
              <a:gd name="T119" fmla="*/ 83 h 214"/>
              <a:gd name="T120" fmla="*/ 107 w 143"/>
              <a:gd name="T121" fmla="*/ 78 h 214"/>
              <a:gd name="T122" fmla="*/ 114 w 143"/>
              <a:gd name="T123" fmla="*/ 77 h 214"/>
              <a:gd name="T124" fmla="*/ 115 w 143"/>
              <a:gd name="T125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14">
                <a:moveTo>
                  <a:pt x="72" y="214"/>
                </a:moveTo>
                <a:cubicBezTo>
                  <a:pt x="82" y="214"/>
                  <a:pt x="91" y="210"/>
                  <a:pt x="96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53" y="210"/>
                  <a:pt x="62" y="214"/>
                  <a:pt x="72" y="214"/>
                </a:cubicBezTo>
                <a:close/>
                <a:moveTo>
                  <a:pt x="105" y="183"/>
                </a:moveTo>
                <a:cubicBezTo>
                  <a:pt x="39" y="183"/>
                  <a:pt x="39" y="183"/>
                  <a:pt x="39" y="183"/>
                </a:cubicBezTo>
                <a:cubicBezTo>
                  <a:pt x="35" y="183"/>
                  <a:pt x="33" y="186"/>
                  <a:pt x="33" y="190"/>
                </a:cubicBezTo>
                <a:cubicBezTo>
                  <a:pt x="33" y="193"/>
                  <a:pt x="35" y="196"/>
                  <a:pt x="39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8" y="196"/>
                  <a:pt x="111" y="193"/>
                  <a:pt x="111" y="190"/>
                </a:cubicBezTo>
                <a:cubicBezTo>
                  <a:pt x="111" y="186"/>
                  <a:pt x="108" y="183"/>
                  <a:pt x="105" y="183"/>
                </a:cubicBezTo>
                <a:close/>
                <a:moveTo>
                  <a:pt x="105" y="164"/>
                </a:moveTo>
                <a:cubicBezTo>
                  <a:pt x="39" y="164"/>
                  <a:pt x="39" y="164"/>
                  <a:pt x="39" y="164"/>
                </a:cubicBezTo>
                <a:cubicBezTo>
                  <a:pt x="35" y="164"/>
                  <a:pt x="33" y="167"/>
                  <a:pt x="33" y="171"/>
                </a:cubicBezTo>
                <a:cubicBezTo>
                  <a:pt x="33" y="174"/>
                  <a:pt x="35" y="177"/>
                  <a:pt x="39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8" y="177"/>
                  <a:pt x="111" y="174"/>
                  <a:pt x="111" y="171"/>
                </a:cubicBezTo>
                <a:cubicBezTo>
                  <a:pt x="111" y="167"/>
                  <a:pt x="108" y="164"/>
                  <a:pt x="105" y="164"/>
                </a:cubicBezTo>
                <a:close/>
                <a:moveTo>
                  <a:pt x="72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98"/>
                  <a:pt x="19" y="117"/>
                  <a:pt x="32" y="138"/>
                </a:cubicBezTo>
                <a:cubicBezTo>
                  <a:pt x="35" y="144"/>
                  <a:pt x="37" y="158"/>
                  <a:pt x="37" y="158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7" y="158"/>
                  <a:pt x="109" y="144"/>
                  <a:pt x="112" y="138"/>
                </a:cubicBezTo>
                <a:cubicBezTo>
                  <a:pt x="125" y="117"/>
                  <a:pt x="143" y="98"/>
                  <a:pt x="143" y="71"/>
                </a:cubicBezTo>
                <a:cubicBezTo>
                  <a:pt x="143" y="32"/>
                  <a:pt x="111" y="0"/>
                  <a:pt x="72" y="0"/>
                </a:cubicBezTo>
                <a:close/>
                <a:moveTo>
                  <a:pt x="115" y="84"/>
                </a:moveTo>
                <a:cubicBezTo>
                  <a:pt x="102" y="100"/>
                  <a:pt x="95" y="120"/>
                  <a:pt x="93" y="144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5" y="124"/>
                  <a:pt x="90" y="107"/>
                  <a:pt x="98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3" y="92"/>
                  <a:pt x="89" y="92"/>
                  <a:pt x="85" y="88"/>
                </a:cubicBezTo>
                <a:cubicBezTo>
                  <a:pt x="82" y="91"/>
                  <a:pt x="77" y="93"/>
                  <a:pt x="73" y="93"/>
                </a:cubicBezTo>
                <a:cubicBezTo>
                  <a:pt x="68" y="93"/>
                  <a:pt x="63" y="91"/>
                  <a:pt x="59" y="87"/>
                </a:cubicBezTo>
                <a:cubicBezTo>
                  <a:pt x="55" y="90"/>
                  <a:pt x="50" y="92"/>
                  <a:pt x="45" y="92"/>
                </a:cubicBezTo>
                <a:cubicBezTo>
                  <a:pt x="57" y="114"/>
                  <a:pt x="59" y="137"/>
                  <a:pt x="59" y="143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9" y="135"/>
                  <a:pt x="46" y="107"/>
                  <a:pt x="30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7" y="80"/>
                  <a:pt x="28" y="77"/>
                  <a:pt x="30" y="76"/>
                </a:cubicBezTo>
                <a:cubicBezTo>
                  <a:pt x="32" y="74"/>
                  <a:pt x="35" y="75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0"/>
                  <a:pt x="42" y="82"/>
                  <a:pt x="45" y="82"/>
                </a:cubicBezTo>
                <a:cubicBezTo>
                  <a:pt x="48" y="82"/>
                  <a:pt x="52" y="81"/>
                  <a:pt x="56" y="77"/>
                </a:cubicBezTo>
                <a:cubicBezTo>
                  <a:pt x="57" y="76"/>
                  <a:pt x="58" y="75"/>
                  <a:pt x="60" y="75"/>
                </a:cubicBezTo>
                <a:cubicBezTo>
                  <a:pt x="61" y="76"/>
                  <a:pt x="62" y="76"/>
                  <a:pt x="63" y="77"/>
                </a:cubicBezTo>
                <a:cubicBezTo>
                  <a:pt x="67" y="81"/>
                  <a:pt x="70" y="83"/>
                  <a:pt x="73" y="83"/>
                </a:cubicBezTo>
                <a:cubicBezTo>
                  <a:pt x="77" y="83"/>
                  <a:pt x="80" y="80"/>
                  <a:pt x="82" y="78"/>
                </a:cubicBezTo>
                <a:cubicBezTo>
                  <a:pt x="83" y="77"/>
                  <a:pt x="84" y="76"/>
                  <a:pt x="86" y="76"/>
                </a:cubicBezTo>
                <a:cubicBezTo>
                  <a:pt x="87" y="76"/>
                  <a:pt x="89" y="77"/>
                  <a:pt x="90" y="78"/>
                </a:cubicBezTo>
                <a:cubicBezTo>
                  <a:pt x="91" y="80"/>
                  <a:pt x="93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1" y="83"/>
                  <a:pt x="104" y="81"/>
                  <a:pt x="107" y="78"/>
                </a:cubicBezTo>
                <a:cubicBezTo>
                  <a:pt x="109" y="76"/>
                  <a:pt x="112" y="75"/>
                  <a:pt x="114" y="77"/>
                </a:cubicBezTo>
                <a:cubicBezTo>
                  <a:pt x="116" y="79"/>
                  <a:pt x="116" y="82"/>
                  <a:pt x="11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76634" tIns="38317" rIns="76634" bIns="38317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11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25" name="组合 92"/>
          <p:cNvGrpSpPr/>
          <p:nvPr/>
        </p:nvGrpSpPr>
        <p:grpSpPr>
          <a:xfrm>
            <a:off x="5332013" y="5057173"/>
            <a:ext cx="346199" cy="406971"/>
            <a:chOff x="944563" y="3860794"/>
            <a:chExt cx="392112" cy="457207"/>
          </a:xfrm>
        </p:grpSpPr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1065213" y="3990974"/>
              <a:ext cx="146051" cy="33339"/>
            </a:xfrm>
            <a:custGeom>
              <a:avLst/>
              <a:gdLst>
                <a:gd name="T0" fmla="*/ 11 w 109"/>
                <a:gd name="T1" fmla="*/ 0 h 25"/>
                <a:gd name="T2" fmla="*/ 0 w 109"/>
                <a:gd name="T3" fmla="*/ 10 h 25"/>
                <a:gd name="T4" fmla="*/ 10 w 109"/>
                <a:gd name="T5" fmla="*/ 20 h 25"/>
                <a:gd name="T6" fmla="*/ 98 w 109"/>
                <a:gd name="T7" fmla="*/ 25 h 25"/>
                <a:gd name="T8" fmla="*/ 108 w 109"/>
                <a:gd name="T9" fmla="*/ 16 h 25"/>
                <a:gd name="T10" fmla="*/ 99 w 109"/>
                <a:gd name="T11" fmla="*/ 5 h 25"/>
                <a:gd name="T12" fmla="*/ 11 w 10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">
                  <a:moveTo>
                    <a:pt x="11" y="0"/>
                  </a:moveTo>
                  <a:cubicBezTo>
                    <a:pt x="5" y="0"/>
                    <a:pt x="1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103" y="25"/>
                    <a:pt x="108" y="21"/>
                    <a:pt x="108" y="16"/>
                  </a:cubicBezTo>
                  <a:cubicBezTo>
                    <a:pt x="109" y="10"/>
                    <a:pt x="104" y="6"/>
                    <a:pt x="99" y="5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36238" tIns="68119" rIns="136238" bIns="6811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11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1063625" y="3860794"/>
              <a:ext cx="141287" cy="125413"/>
            </a:xfrm>
            <a:custGeom>
              <a:avLst/>
              <a:gdLst>
                <a:gd name="T0" fmla="*/ 75 w 89"/>
                <a:gd name="T1" fmla="*/ 79 h 79"/>
                <a:gd name="T2" fmla="*/ 89 w 89"/>
                <a:gd name="T3" fmla="*/ 36 h 79"/>
                <a:gd name="T4" fmla="*/ 63 w 89"/>
                <a:gd name="T5" fmla="*/ 20 h 79"/>
                <a:gd name="T6" fmla="*/ 57 w 89"/>
                <a:gd name="T7" fmla="*/ 57 h 79"/>
                <a:gd name="T8" fmla="*/ 56 w 89"/>
                <a:gd name="T9" fmla="*/ 10 h 79"/>
                <a:gd name="T10" fmla="*/ 42 w 89"/>
                <a:gd name="T11" fmla="*/ 9 h 79"/>
                <a:gd name="T12" fmla="*/ 44 w 89"/>
                <a:gd name="T13" fmla="*/ 53 h 79"/>
                <a:gd name="T14" fmla="*/ 29 w 89"/>
                <a:gd name="T15" fmla="*/ 0 h 79"/>
                <a:gd name="T16" fmla="*/ 0 w 89"/>
                <a:gd name="T17" fmla="*/ 9 h 79"/>
                <a:gd name="T18" fmla="*/ 23 w 89"/>
                <a:gd name="T19" fmla="*/ 73 h 79"/>
                <a:gd name="T20" fmla="*/ 75 w 89"/>
                <a:gd name="T2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79">
                  <a:moveTo>
                    <a:pt x="75" y="79"/>
                  </a:moveTo>
                  <a:lnTo>
                    <a:pt x="89" y="36"/>
                  </a:lnTo>
                  <a:lnTo>
                    <a:pt x="63" y="20"/>
                  </a:lnTo>
                  <a:lnTo>
                    <a:pt x="57" y="57"/>
                  </a:lnTo>
                  <a:lnTo>
                    <a:pt x="56" y="10"/>
                  </a:lnTo>
                  <a:lnTo>
                    <a:pt x="42" y="9"/>
                  </a:lnTo>
                  <a:lnTo>
                    <a:pt x="44" y="53"/>
                  </a:lnTo>
                  <a:lnTo>
                    <a:pt x="29" y="0"/>
                  </a:lnTo>
                  <a:lnTo>
                    <a:pt x="0" y="9"/>
                  </a:lnTo>
                  <a:lnTo>
                    <a:pt x="23" y="73"/>
                  </a:lnTo>
                  <a:lnTo>
                    <a:pt x="75" y="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36238" tIns="68119" rIns="136238" bIns="6811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11"/>
            </a:p>
          </p:txBody>
        </p:sp>
        <p:sp>
          <p:nvSpPr>
            <p:cNvPr id="33" name="Freeform 14"/>
            <p:cNvSpPr>
              <a:spLocks noEditPoints="1"/>
            </p:cNvSpPr>
            <p:nvPr/>
          </p:nvSpPr>
          <p:spPr bwMode="auto">
            <a:xfrm>
              <a:off x="944563" y="4030664"/>
              <a:ext cx="392112" cy="287337"/>
            </a:xfrm>
            <a:custGeom>
              <a:avLst/>
              <a:gdLst>
                <a:gd name="T0" fmla="*/ 285 w 294"/>
                <a:gd name="T1" fmla="*/ 204 h 215"/>
                <a:gd name="T2" fmla="*/ 261 w 294"/>
                <a:gd name="T3" fmla="*/ 190 h 215"/>
                <a:gd name="T4" fmla="*/ 266 w 294"/>
                <a:gd name="T5" fmla="*/ 153 h 215"/>
                <a:gd name="T6" fmla="*/ 256 w 294"/>
                <a:gd name="T7" fmla="*/ 139 h 215"/>
                <a:gd name="T8" fmla="*/ 266 w 294"/>
                <a:gd name="T9" fmla="*/ 133 h 215"/>
                <a:gd name="T10" fmla="*/ 242 w 294"/>
                <a:gd name="T11" fmla="*/ 60 h 215"/>
                <a:gd name="T12" fmla="*/ 230 w 294"/>
                <a:gd name="T13" fmla="*/ 55 h 215"/>
                <a:gd name="T14" fmla="*/ 229 w 294"/>
                <a:gd name="T15" fmla="*/ 43 h 215"/>
                <a:gd name="T16" fmla="*/ 187 w 294"/>
                <a:gd name="T17" fmla="*/ 4 h 215"/>
                <a:gd name="T18" fmla="*/ 99 w 294"/>
                <a:gd name="T19" fmla="*/ 0 h 215"/>
                <a:gd name="T20" fmla="*/ 46 w 294"/>
                <a:gd name="T21" fmla="*/ 73 h 215"/>
                <a:gd name="T22" fmla="*/ 55 w 294"/>
                <a:gd name="T23" fmla="*/ 80 h 215"/>
                <a:gd name="T24" fmla="*/ 40 w 294"/>
                <a:gd name="T25" fmla="*/ 85 h 215"/>
                <a:gd name="T26" fmla="*/ 29 w 294"/>
                <a:gd name="T27" fmla="*/ 197 h 215"/>
                <a:gd name="T28" fmla="*/ 5 w 294"/>
                <a:gd name="T29" fmla="*/ 200 h 215"/>
                <a:gd name="T30" fmla="*/ 0 w 294"/>
                <a:gd name="T31" fmla="*/ 215 h 215"/>
                <a:gd name="T32" fmla="*/ 294 w 294"/>
                <a:gd name="T33" fmla="*/ 215 h 215"/>
                <a:gd name="T34" fmla="*/ 285 w 294"/>
                <a:gd name="T35" fmla="*/ 204 h 215"/>
                <a:gd name="T36" fmla="*/ 177 w 294"/>
                <a:gd name="T37" fmla="*/ 161 h 215"/>
                <a:gd name="T38" fmla="*/ 153 w 294"/>
                <a:gd name="T39" fmla="*/ 173 h 215"/>
                <a:gd name="T40" fmla="*/ 153 w 294"/>
                <a:gd name="T41" fmla="*/ 184 h 215"/>
                <a:gd name="T42" fmla="*/ 139 w 294"/>
                <a:gd name="T43" fmla="*/ 184 h 215"/>
                <a:gd name="T44" fmla="*/ 139 w 294"/>
                <a:gd name="T45" fmla="*/ 172 h 215"/>
                <a:gd name="T46" fmla="*/ 117 w 294"/>
                <a:gd name="T47" fmla="*/ 163 h 215"/>
                <a:gd name="T48" fmla="*/ 107 w 294"/>
                <a:gd name="T49" fmla="*/ 133 h 215"/>
                <a:gd name="T50" fmla="*/ 107 w 294"/>
                <a:gd name="T51" fmla="*/ 127 h 215"/>
                <a:gd name="T52" fmla="*/ 139 w 294"/>
                <a:gd name="T53" fmla="*/ 127 h 215"/>
                <a:gd name="T54" fmla="*/ 139 w 294"/>
                <a:gd name="T55" fmla="*/ 135 h 215"/>
                <a:gd name="T56" fmla="*/ 140 w 294"/>
                <a:gd name="T57" fmla="*/ 150 h 215"/>
                <a:gd name="T58" fmla="*/ 144 w 294"/>
                <a:gd name="T59" fmla="*/ 153 h 215"/>
                <a:gd name="T60" fmla="*/ 149 w 294"/>
                <a:gd name="T61" fmla="*/ 151 h 215"/>
                <a:gd name="T62" fmla="*/ 150 w 294"/>
                <a:gd name="T63" fmla="*/ 145 h 215"/>
                <a:gd name="T64" fmla="*/ 149 w 294"/>
                <a:gd name="T65" fmla="*/ 130 h 215"/>
                <a:gd name="T66" fmla="*/ 139 w 294"/>
                <a:gd name="T67" fmla="*/ 120 h 215"/>
                <a:gd name="T68" fmla="*/ 119 w 294"/>
                <a:gd name="T69" fmla="*/ 107 h 215"/>
                <a:gd name="T70" fmla="*/ 110 w 294"/>
                <a:gd name="T71" fmla="*/ 95 h 215"/>
                <a:gd name="T72" fmla="*/ 107 w 294"/>
                <a:gd name="T73" fmla="*/ 77 h 215"/>
                <a:gd name="T74" fmla="*/ 115 w 294"/>
                <a:gd name="T75" fmla="*/ 55 h 215"/>
                <a:gd name="T76" fmla="*/ 139 w 294"/>
                <a:gd name="T77" fmla="*/ 45 h 215"/>
                <a:gd name="T78" fmla="*/ 139 w 294"/>
                <a:gd name="T79" fmla="*/ 35 h 215"/>
                <a:gd name="T80" fmla="*/ 153 w 294"/>
                <a:gd name="T81" fmla="*/ 35 h 215"/>
                <a:gd name="T82" fmla="*/ 153 w 294"/>
                <a:gd name="T83" fmla="*/ 45 h 215"/>
                <a:gd name="T84" fmla="*/ 175 w 294"/>
                <a:gd name="T85" fmla="*/ 55 h 215"/>
                <a:gd name="T86" fmla="*/ 182 w 294"/>
                <a:gd name="T87" fmla="*/ 77 h 215"/>
                <a:gd name="T88" fmla="*/ 182 w 294"/>
                <a:gd name="T89" fmla="*/ 83 h 215"/>
                <a:gd name="T90" fmla="*/ 150 w 294"/>
                <a:gd name="T91" fmla="*/ 83 h 215"/>
                <a:gd name="T92" fmla="*/ 150 w 294"/>
                <a:gd name="T93" fmla="*/ 78 h 215"/>
                <a:gd name="T94" fmla="*/ 149 w 294"/>
                <a:gd name="T95" fmla="*/ 67 h 215"/>
                <a:gd name="T96" fmla="*/ 145 w 294"/>
                <a:gd name="T97" fmla="*/ 64 h 215"/>
                <a:gd name="T98" fmla="*/ 140 w 294"/>
                <a:gd name="T99" fmla="*/ 66 h 215"/>
                <a:gd name="T100" fmla="*/ 139 w 294"/>
                <a:gd name="T101" fmla="*/ 73 h 215"/>
                <a:gd name="T102" fmla="*/ 142 w 294"/>
                <a:gd name="T103" fmla="*/ 83 h 215"/>
                <a:gd name="T104" fmla="*/ 159 w 294"/>
                <a:gd name="T105" fmla="*/ 95 h 215"/>
                <a:gd name="T106" fmla="*/ 175 w 294"/>
                <a:gd name="T107" fmla="*/ 106 h 215"/>
                <a:gd name="T108" fmla="*/ 182 w 294"/>
                <a:gd name="T109" fmla="*/ 117 h 215"/>
                <a:gd name="T110" fmla="*/ 185 w 294"/>
                <a:gd name="T111" fmla="*/ 134 h 215"/>
                <a:gd name="T112" fmla="*/ 177 w 294"/>
                <a:gd name="T113" fmla="*/ 16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4" h="215">
                  <a:moveTo>
                    <a:pt x="285" y="204"/>
                  </a:moveTo>
                  <a:cubicBezTo>
                    <a:pt x="277" y="199"/>
                    <a:pt x="269" y="195"/>
                    <a:pt x="261" y="190"/>
                  </a:cubicBezTo>
                  <a:cubicBezTo>
                    <a:pt x="264" y="177"/>
                    <a:pt x="266" y="165"/>
                    <a:pt x="266" y="153"/>
                  </a:cubicBezTo>
                  <a:cubicBezTo>
                    <a:pt x="256" y="139"/>
                    <a:pt x="256" y="139"/>
                    <a:pt x="256" y="139"/>
                  </a:cubicBezTo>
                  <a:cubicBezTo>
                    <a:pt x="266" y="133"/>
                    <a:pt x="266" y="133"/>
                    <a:pt x="266" y="133"/>
                  </a:cubicBezTo>
                  <a:cubicBezTo>
                    <a:pt x="264" y="106"/>
                    <a:pt x="255" y="82"/>
                    <a:pt x="242" y="60"/>
                  </a:cubicBezTo>
                  <a:cubicBezTo>
                    <a:pt x="230" y="55"/>
                    <a:pt x="230" y="55"/>
                    <a:pt x="230" y="55"/>
                  </a:cubicBezTo>
                  <a:cubicBezTo>
                    <a:pt x="229" y="43"/>
                    <a:pt x="229" y="43"/>
                    <a:pt x="229" y="43"/>
                  </a:cubicBezTo>
                  <a:cubicBezTo>
                    <a:pt x="217" y="29"/>
                    <a:pt x="203" y="16"/>
                    <a:pt x="187" y="4"/>
                  </a:cubicBezTo>
                  <a:cubicBezTo>
                    <a:pt x="158" y="3"/>
                    <a:pt x="129" y="1"/>
                    <a:pt x="99" y="0"/>
                  </a:cubicBezTo>
                  <a:cubicBezTo>
                    <a:pt x="78" y="24"/>
                    <a:pt x="60" y="48"/>
                    <a:pt x="46" y="73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24" y="121"/>
                    <a:pt x="18" y="158"/>
                    <a:pt x="29" y="197"/>
                  </a:cubicBezTo>
                  <a:cubicBezTo>
                    <a:pt x="21" y="198"/>
                    <a:pt x="13" y="199"/>
                    <a:pt x="5" y="200"/>
                  </a:cubicBezTo>
                  <a:cubicBezTo>
                    <a:pt x="3" y="205"/>
                    <a:pt x="2" y="210"/>
                    <a:pt x="0" y="215"/>
                  </a:cubicBezTo>
                  <a:cubicBezTo>
                    <a:pt x="98" y="215"/>
                    <a:pt x="196" y="215"/>
                    <a:pt x="294" y="215"/>
                  </a:cubicBezTo>
                  <a:cubicBezTo>
                    <a:pt x="291" y="211"/>
                    <a:pt x="288" y="207"/>
                    <a:pt x="285" y="204"/>
                  </a:cubicBezTo>
                  <a:close/>
                  <a:moveTo>
                    <a:pt x="177" y="161"/>
                  </a:moveTo>
                  <a:cubicBezTo>
                    <a:pt x="172" y="167"/>
                    <a:pt x="164" y="171"/>
                    <a:pt x="153" y="173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39" y="184"/>
                    <a:pt x="139" y="184"/>
                    <a:pt x="139" y="184"/>
                  </a:cubicBezTo>
                  <a:cubicBezTo>
                    <a:pt x="139" y="172"/>
                    <a:pt x="139" y="172"/>
                    <a:pt x="139" y="172"/>
                  </a:cubicBezTo>
                  <a:cubicBezTo>
                    <a:pt x="130" y="171"/>
                    <a:pt x="123" y="168"/>
                    <a:pt x="117" y="163"/>
                  </a:cubicBezTo>
                  <a:cubicBezTo>
                    <a:pt x="110" y="157"/>
                    <a:pt x="107" y="147"/>
                    <a:pt x="107" y="133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9" y="135"/>
                    <a:pt x="139" y="135"/>
                    <a:pt x="139" y="135"/>
                  </a:cubicBezTo>
                  <a:cubicBezTo>
                    <a:pt x="139" y="143"/>
                    <a:pt x="139" y="148"/>
                    <a:pt x="140" y="150"/>
                  </a:cubicBezTo>
                  <a:cubicBezTo>
                    <a:pt x="140" y="152"/>
                    <a:pt x="142" y="153"/>
                    <a:pt x="144" y="153"/>
                  </a:cubicBezTo>
                  <a:cubicBezTo>
                    <a:pt x="146" y="153"/>
                    <a:pt x="148" y="153"/>
                    <a:pt x="149" y="151"/>
                  </a:cubicBezTo>
                  <a:cubicBezTo>
                    <a:pt x="150" y="150"/>
                    <a:pt x="150" y="148"/>
                    <a:pt x="150" y="145"/>
                  </a:cubicBezTo>
                  <a:cubicBezTo>
                    <a:pt x="150" y="138"/>
                    <a:pt x="150" y="133"/>
                    <a:pt x="149" y="130"/>
                  </a:cubicBezTo>
                  <a:cubicBezTo>
                    <a:pt x="148" y="127"/>
                    <a:pt x="145" y="123"/>
                    <a:pt x="139" y="120"/>
                  </a:cubicBezTo>
                  <a:cubicBezTo>
                    <a:pt x="129" y="114"/>
                    <a:pt x="123" y="109"/>
                    <a:pt x="119" y="107"/>
                  </a:cubicBezTo>
                  <a:cubicBezTo>
                    <a:pt x="116" y="104"/>
                    <a:pt x="113" y="100"/>
                    <a:pt x="110" y="95"/>
                  </a:cubicBezTo>
                  <a:cubicBezTo>
                    <a:pt x="108" y="90"/>
                    <a:pt x="107" y="84"/>
                    <a:pt x="107" y="77"/>
                  </a:cubicBezTo>
                  <a:cubicBezTo>
                    <a:pt x="107" y="68"/>
                    <a:pt x="109" y="61"/>
                    <a:pt x="115" y="55"/>
                  </a:cubicBezTo>
                  <a:cubicBezTo>
                    <a:pt x="120" y="50"/>
                    <a:pt x="128" y="47"/>
                    <a:pt x="139" y="4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45"/>
                    <a:pt x="153" y="45"/>
                    <a:pt x="153" y="45"/>
                  </a:cubicBezTo>
                  <a:cubicBezTo>
                    <a:pt x="163" y="47"/>
                    <a:pt x="170" y="50"/>
                    <a:pt x="175" y="55"/>
                  </a:cubicBezTo>
                  <a:cubicBezTo>
                    <a:pt x="180" y="60"/>
                    <a:pt x="182" y="68"/>
                    <a:pt x="182" y="77"/>
                  </a:cubicBezTo>
                  <a:cubicBezTo>
                    <a:pt x="182" y="78"/>
                    <a:pt x="182" y="80"/>
                    <a:pt x="182" y="83"/>
                  </a:cubicBezTo>
                  <a:cubicBezTo>
                    <a:pt x="150" y="83"/>
                    <a:pt x="150" y="83"/>
                    <a:pt x="150" y="83"/>
                  </a:cubicBezTo>
                  <a:cubicBezTo>
                    <a:pt x="150" y="78"/>
                    <a:pt x="150" y="78"/>
                    <a:pt x="150" y="78"/>
                  </a:cubicBezTo>
                  <a:cubicBezTo>
                    <a:pt x="150" y="72"/>
                    <a:pt x="150" y="68"/>
                    <a:pt x="149" y="67"/>
                  </a:cubicBezTo>
                  <a:cubicBezTo>
                    <a:pt x="149" y="65"/>
                    <a:pt x="147" y="64"/>
                    <a:pt x="145" y="64"/>
                  </a:cubicBezTo>
                  <a:cubicBezTo>
                    <a:pt x="143" y="64"/>
                    <a:pt x="141" y="65"/>
                    <a:pt x="140" y="66"/>
                  </a:cubicBezTo>
                  <a:cubicBezTo>
                    <a:pt x="139" y="68"/>
                    <a:pt x="139" y="70"/>
                    <a:pt x="139" y="73"/>
                  </a:cubicBezTo>
                  <a:cubicBezTo>
                    <a:pt x="139" y="78"/>
                    <a:pt x="140" y="81"/>
                    <a:pt x="142" y="83"/>
                  </a:cubicBezTo>
                  <a:cubicBezTo>
                    <a:pt x="144" y="85"/>
                    <a:pt x="149" y="89"/>
                    <a:pt x="159" y="95"/>
                  </a:cubicBezTo>
                  <a:cubicBezTo>
                    <a:pt x="167" y="100"/>
                    <a:pt x="172" y="103"/>
                    <a:pt x="175" y="106"/>
                  </a:cubicBezTo>
                  <a:cubicBezTo>
                    <a:pt x="178" y="109"/>
                    <a:pt x="180" y="112"/>
                    <a:pt x="182" y="117"/>
                  </a:cubicBezTo>
                  <a:cubicBezTo>
                    <a:pt x="184" y="122"/>
                    <a:pt x="185" y="127"/>
                    <a:pt x="185" y="134"/>
                  </a:cubicBezTo>
                  <a:cubicBezTo>
                    <a:pt x="185" y="146"/>
                    <a:pt x="183" y="154"/>
                    <a:pt x="177" y="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36238" tIns="68119" rIns="136238" bIns="6811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11"/>
            </a:p>
          </p:txBody>
        </p:sp>
      </p:grpSp>
      <p:sp>
        <p:nvSpPr>
          <p:cNvPr id="26" name="Freeform 15"/>
          <p:cNvSpPr>
            <a:spLocks noEditPoints="1"/>
          </p:cNvSpPr>
          <p:nvPr/>
        </p:nvSpPr>
        <p:spPr bwMode="auto">
          <a:xfrm>
            <a:off x="5292798" y="2340327"/>
            <a:ext cx="420398" cy="339361"/>
          </a:xfrm>
          <a:custGeom>
            <a:avLst/>
            <a:gdLst>
              <a:gd name="T0" fmla="*/ 93 w 341"/>
              <a:gd name="T1" fmla="*/ 57 h 272"/>
              <a:gd name="T2" fmla="*/ 318 w 341"/>
              <a:gd name="T3" fmla="*/ 57 h 272"/>
              <a:gd name="T4" fmla="*/ 327 w 341"/>
              <a:gd name="T5" fmla="*/ 59 h 272"/>
              <a:gd name="T6" fmla="*/ 205 w 341"/>
              <a:gd name="T7" fmla="*/ 152 h 272"/>
              <a:gd name="T8" fmla="*/ 82 w 341"/>
              <a:gd name="T9" fmla="*/ 60 h 272"/>
              <a:gd name="T10" fmla="*/ 93 w 341"/>
              <a:gd name="T11" fmla="*/ 57 h 272"/>
              <a:gd name="T12" fmla="*/ 51 w 341"/>
              <a:gd name="T13" fmla="*/ 131 h 272"/>
              <a:gd name="T14" fmla="*/ 58 w 341"/>
              <a:gd name="T15" fmla="*/ 153 h 272"/>
              <a:gd name="T16" fmla="*/ 70 w 341"/>
              <a:gd name="T17" fmla="*/ 153 h 272"/>
              <a:gd name="T18" fmla="*/ 70 w 341"/>
              <a:gd name="T19" fmla="*/ 185 h 272"/>
              <a:gd name="T20" fmla="*/ 0 w 341"/>
              <a:gd name="T21" fmla="*/ 185 h 272"/>
              <a:gd name="T22" fmla="*/ 7 w 341"/>
              <a:gd name="T23" fmla="*/ 207 h 272"/>
              <a:gd name="T24" fmla="*/ 70 w 341"/>
              <a:gd name="T25" fmla="*/ 207 h 272"/>
              <a:gd name="T26" fmla="*/ 71 w 341"/>
              <a:gd name="T27" fmla="*/ 214 h 272"/>
              <a:gd name="T28" fmla="*/ 163 w 341"/>
              <a:gd name="T29" fmla="*/ 147 h 272"/>
              <a:gd name="T30" fmla="*/ 70 w 341"/>
              <a:gd name="T31" fmla="*/ 78 h 272"/>
              <a:gd name="T32" fmla="*/ 70 w 341"/>
              <a:gd name="T33" fmla="*/ 80 h 272"/>
              <a:gd name="T34" fmla="*/ 70 w 341"/>
              <a:gd name="T35" fmla="*/ 131 h 272"/>
              <a:gd name="T36" fmla="*/ 51 w 341"/>
              <a:gd name="T37" fmla="*/ 131 h 272"/>
              <a:gd name="T38" fmla="*/ 46 w 341"/>
              <a:gd name="T39" fmla="*/ 250 h 272"/>
              <a:gd name="T40" fmla="*/ 198 w 341"/>
              <a:gd name="T41" fmla="*/ 250 h 272"/>
              <a:gd name="T42" fmla="*/ 203 w 341"/>
              <a:gd name="T43" fmla="*/ 272 h 272"/>
              <a:gd name="T44" fmla="*/ 51 w 341"/>
              <a:gd name="T45" fmla="*/ 272 h 272"/>
              <a:gd name="T46" fmla="*/ 46 w 341"/>
              <a:gd name="T47" fmla="*/ 250 h 272"/>
              <a:gd name="T48" fmla="*/ 111 w 341"/>
              <a:gd name="T49" fmla="*/ 0 h 272"/>
              <a:gd name="T50" fmla="*/ 264 w 341"/>
              <a:gd name="T51" fmla="*/ 0 h 272"/>
              <a:gd name="T52" fmla="*/ 269 w 341"/>
              <a:gd name="T53" fmla="*/ 21 h 272"/>
              <a:gd name="T54" fmla="*/ 198 w 341"/>
              <a:gd name="T55" fmla="*/ 21 h 272"/>
              <a:gd name="T56" fmla="*/ 203 w 341"/>
              <a:gd name="T57" fmla="*/ 41 h 272"/>
              <a:gd name="T58" fmla="*/ 29 w 341"/>
              <a:gd name="T59" fmla="*/ 41 h 272"/>
              <a:gd name="T60" fmla="*/ 23 w 341"/>
              <a:gd name="T61" fmla="*/ 17 h 272"/>
              <a:gd name="T62" fmla="*/ 115 w 341"/>
              <a:gd name="T63" fmla="*/ 17 h 272"/>
              <a:gd name="T64" fmla="*/ 111 w 341"/>
              <a:gd name="T65" fmla="*/ 0 h 272"/>
              <a:gd name="T66" fmla="*/ 341 w 341"/>
              <a:gd name="T67" fmla="*/ 75 h 272"/>
              <a:gd name="T68" fmla="*/ 249 w 341"/>
              <a:gd name="T69" fmla="*/ 146 h 272"/>
              <a:gd name="T70" fmla="*/ 340 w 341"/>
              <a:gd name="T71" fmla="*/ 213 h 272"/>
              <a:gd name="T72" fmla="*/ 341 w 341"/>
              <a:gd name="T73" fmla="*/ 206 h 272"/>
              <a:gd name="T74" fmla="*/ 341 w 341"/>
              <a:gd name="T75" fmla="*/ 80 h 272"/>
              <a:gd name="T76" fmla="*/ 341 w 341"/>
              <a:gd name="T77" fmla="*/ 75 h 272"/>
              <a:gd name="T78" fmla="*/ 325 w 341"/>
              <a:gd name="T79" fmla="*/ 228 h 272"/>
              <a:gd name="T80" fmla="*/ 318 w 341"/>
              <a:gd name="T81" fmla="*/ 229 h 272"/>
              <a:gd name="T82" fmla="*/ 93 w 341"/>
              <a:gd name="T83" fmla="*/ 229 h 272"/>
              <a:gd name="T84" fmla="*/ 88 w 341"/>
              <a:gd name="T85" fmla="*/ 229 h 272"/>
              <a:gd name="T86" fmla="*/ 181 w 341"/>
              <a:gd name="T87" fmla="*/ 161 h 272"/>
              <a:gd name="T88" fmla="*/ 199 w 341"/>
              <a:gd name="T89" fmla="*/ 174 h 272"/>
              <a:gd name="T90" fmla="*/ 206 w 341"/>
              <a:gd name="T91" fmla="*/ 179 h 272"/>
              <a:gd name="T92" fmla="*/ 212 w 341"/>
              <a:gd name="T93" fmla="*/ 174 h 272"/>
              <a:gd name="T94" fmla="*/ 231 w 341"/>
              <a:gd name="T95" fmla="*/ 160 h 272"/>
              <a:gd name="T96" fmla="*/ 325 w 341"/>
              <a:gd name="T97" fmla="*/ 22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1" h="272">
                <a:moveTo>
                  <a:pt x="93" y="57"/>
                </a:moveTo>
                <a:cubicBezTo>
                  <a:pt x="318" y="57"/>
                  <a:pt x="318" y="57"/>
                  <a:pt x="318" y="57"/>
                </a:cubicBezTo>
                <a:cubicBezTo>
                  <a:pt x="321" y="57"/>
                  <a:pt x="324" y="58"/>
                  <a:pt x="327" y="59"/>
                </a:cubicBezTo>
                <a:cubicBezTo>
                  <a:pt x="205" y="152"/>
                  <a:pt x="205" y="152"/>
                  <a:pt x="205" y="152"/>
                </a:cubicBezTo>
                <a:cubicBezTo>
                  <a:pt x="82" y="60"/>
                  <a:pt x="82" y="60"/>
                  <a:pt x="82" y="60"/>
                </a:cubicBezTo>
                <a:cubicBezTo>
                  <a:pt x="85" y="58"/>
                  <a:pt x="89" y="57"/>
                  <a:pt x="93" y="57"/>
                </a:cubicBezTo>
                <a:close/>
                <a:moveTo>
                  <a:pt x="51" y="131"/>
                </a:moveTo>
                <a:cubicBezTo>
                  <a:pt x="58" y="153"/>
                  <a:pt x="58" y="153"/>
                  <a:pt x="58" y="153"/>
                </a:cubicBezTo>
                <a:cubicBezTo>
                  <a:pt x="70" y="153"/>
                  <a:pt x="70" y="153"/>
                  <a:pt x="70" y="153"/>
                </a:cubicBezTo>
                <a:cubicBezTo>
                  <a:pt x="70" y="185"/>
                  <a:pt x="70" y="185"/>
                  <a:pt x="70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7" y="207"/>
                  <a:pt x="7" y="207"/>
                  <a:pt x="7" y="207"/>
                </a:cubicBezTo>
                <a:cubicBezTo>
                  <a:pt x="70" y="207"/>
                  <a:pt x="70" y="207"/>
                  <a:pt x="70" y="207"/>
                </a:cubicBezTo>
                <a:cubicBezTo>
                  <a:pt x="70" y="209"/>
                  <a:pt x="70" y="212"/>
                  <a:pt x="71" y="214"/>
                </a:cubicBezTo>
                <a:cubicBezTo>
                  <a:pt x="163" y="147"/>
                  <a:pt x="163" y="147"/>
                  <a:pt x="163" y="147"/>
                </a:cubicBezTo>
                <a:cubicBezTo>
                  <a:pt x="70" y="78"/>
                  <a:pt x="70" y="78"/>
                  <a:pt x="70" y="78"/>
                </a:cubicBezTo>
                <a:cubicBezTo>
                  <a:pt x="70" y="78"/>
                  <a:pt x="70" y="79"/>
                  <a:pt x="70" y="80"/>
                </a:cubicBezTo>
                <a:cubicBezTo>
                  <a:pt x="70" y="131"/>
                  <a:pt x="70" y="131"/>
                  <a:pt x="70" y="131"/>
                </a:cubicBezTo>
                <a:cubicBezTo>
                  <a:pt x="51" y="131"/>
                  <a:pt x="51" y="131"/>
                  <a:pt x="51" y="131"/>
                </a:cubicBezTo>
                <a:close/>
                <a:moveTo>
                  <a:pt x="46" y="250"/>
                </a:moveTo>
                <a:cubicBezTo>
                  <a:pt x="198" y="250"/>
                  <a:pt x="198" y="250"/>
                  <a:pt x="198" y="250"/>
                </a:cubicBezTo>
                <a:cubicBezTo>
                  <a:pt x="203" y="272"/>
                  <a:pt x="203" y="272"/>
                  <a:pt x="203" y="272"/>
                </a:cubicBezTo>
                <a:cubicBezTo>
                  <a:pt x="51" y="272"/>
                  <a:pt x="51" y="272"/>
                  <a:pt x="51" y="272"/>
                </a:cubicBezTo>
                <a:cubicBezTo>
                  <a:pt x="46" y="250"/>
                  <a:pt x="46" y="250"/>
                  <a:pt x="46" y="250"/>
                </a:cubicBezTo>
                <a:close/>
                <a:moveTo>
                  <a:pt x="111" y="0"/>
                </a:moveTo>
                <a:cubicBezTo>
                  <a:pt x="264" y="0"/>
                  <a:pt x="264" y="0"/>
                  <a:pt x="264" y="0"/>
                </a:cubicBezTo>
                <a:cubicBezTo>
                  <a:pt x="269" y="21"/>
                  <a:pt x="269" y="21"/>
                  <a:pt x="269" y="21"/>
                </a:cubicBezTo>
                <a:cubicBezTo>
                  <a:pt x="198" y="21"/>
                  <a:pt x="198" y="21"/>
                  <a:pt x="198" y="21"/>
                </a:cubicBezTo>
                <a:cubicBezTo>
                  <a:pt x="203" y="41"/>
                  <a:pt x="203" y="41"/>
                  <a:pt x="203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3" y="17"/>
                  <a:pt x="23" y="17"/>
                  <a:pt x="23" y="17"/>
                </a:cubicBezTo>
                <a:cubicBezTo>
                  <a:pt x="115" y="17"/>
                  <a:pt x="115" y="17"/>
                  <a:pt x="115" y="17"/>
                </a:cubicBezTo>
                <a:cubicBezTo>
                  <a:pt x="111" y="0"/>
                  <a:pt x="111" y="0"/>
                  <a:pt x="111" y="0"/>
                </a:cubicBezTo>
                <a:close/>
                <a:moveTo>
                  <a:pt x="341" y="75"/>
                </a:moveTo>
                <a:cubicBezTo>
                  <a:pt x="249" y="146"/>
                  <a:pt x="249" y="146"/>
                  <a:pt x="249" y="146"/>
                </a:cubicBezTo>
                <a:cubicBezTo>
                  <a:pt x="340" y="213"/>
                  <a:pt x="340" y="213"/>
                  <a:pt x="340" y="213"/>
                </a:cubicBezTo>
                <a:cubicBezTo>
                  <a:pt x="341" y="211"/>
                  <a:pt x="341" y="209"/>
                  <a:pt x="341" y="206"/>
                </a:cubicBezTo>
                <a:cubicBezTo>
                  <a:pt x="341" y="80"/>
                  <a:pt x="341" y="80"/>
                  <a:pt x="341" y="80"/>
                </a:cubicBezTo>
                <a:cubicBezTo>
                  <a:pt x="341" y="78"/>
                  <a:pt x="341" y="77"/>
                  <a:pt x="341" y="75"/>
                </a:cubicBezTo>
                <a:close/>
                <a:moveTo>
                  <a:pt x="325" y="228"/>
                </a:moveTo>
                <a:cubicBezTo>
                  <a:pt x="323" y="229"/>
                  <a:pt x="321" y="229"/>
                  <a:pt x="318" y="229"/>
                </a:cubicBezTo>
                <a:cubicBezTo>
                  <a:pt x="93" y="229"/>
                  <a:pt x="93" y="229"/>
                  <a:pt x="93" y="229"/>
                </a:cubicBezTo>
                <a:cubicBezTo>
                  <a:pt x="91" y="229"/>
                  <a:pt x="90" y="229"/>
                  <a:pt x="88" y="229"/>
                </a:cubicBezTo>
                <a:cubicBezTo>
                  <a:pt x="181" y="161"/>
                  <a:pt x="181" y="161"/>
                  <a:pt x="181" y="161"/>
                </a:cubicBezTo>
                <a:cubicBezTo>
                  <a:pt x="199" y="174"/>
                  <a:pt x="199" y="174"/>
                  <a:pt x="199" y="174"/>
                </a:cubicBezTo>
                <a:cubicBezTo>
                  <a:pt x="206" y="179"/>
                  <a:pt x="206" y="179"/>
                  <a:pt x="206" y="179"/>
                </a:cubicBezTo>
                <a:cubicBezTo>
                  <a:pt x="212" y="174"/>
                  <a:pt x="212" y="174"/>
                  <a:pt x="212" y="174"/>
                </a:cubicBezTo>
                <a:cubicBezTo>
                  <a:pt x="231" y="160"/>
                  <a:pt x="231" y="160"/>
                  <a:pt x="231" y="160"/>
                </a:cubicBezTo>
                <a:lnTo>
                  <a:pt x="325" y="2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2178" tIns="51089" rIns="102178" bIns="5108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11"/>
          </a:p>
        </p:txBody>
      </p:sp>
      <p:sp>
        <p:nvSpPr>
          <p:cNvPr id="27" name="Freeform 17"/>
          <p:cNvSpPr>
            <a:spLocks noEditPoints="1"/>
          </p:cNvSpPr>
          <p:nvPr/>
        </p:nvSpPr>
        <p:spPr bwMode="auto">
          <a:xfrm>
            <a:off x="5341583" y="1385607"/>
            <a:ext cx="424572" cy="357916"/>
          </a:xfrm>
          <a:custGeom>
            <a:avLst/>
            <a:gdLst>
              <a:gd name="T0" fmla="*/ 80 w 349"/>
              <a:gd name="T1" fmla="*/ 247 h 290"/>
              <a:gd name="T2" fmla="*/ 111 w 349"/>
              <a:gd name="T3" fmla="*/ 247 h 290"/>
              <a:gd name="T4" fmla="*/ 111 w 349"/>
              <a:gd name="T5" fmla="*/ 232 h 290"/>
              <a:gd name="T6" fmla="*/ 153 w 349"/>
              <a:gd name="T7" fmla="*/ 232 h 290"/>
              <a:gd name="T8" fmla="*/ 153 w 349"/>
              <a:gd name="T9" fmla="*/ 44 h 290"/>
              <a:gd name="T10" fmla="*/ 76 w 349"/>
              <a:gd name="T11" fmla="*/ 61 h 290"/>
              <a:gd name="T12" fmla="*/ 78 w 349"/>
              <a:gd name="T13" fmla="*/ 69 h 290"/>
              <a:gd name="T14" fmla="*/ 76 w 349"/>
              <a:gd name="T15" fmla="*/ 77 h 290"/>
              <a:gd name="T16" fmla="*/ 121 w 349"/>
              <a:gd name="T17" fmla="*/ 155 h 290"/>
              <a:gd name="T18" fmla="*/ 125 w 349"/>
              <a:gd name="T19" fmla="*/ 155 h 290"/>
              <a:gd name="T20" fmla="*/ 2 w 349"/>
              <a:gd name="T21" fmla="*/ 155 h 290"/>
              <a:gd name="T22" fmla="*/ 6 w 349"/>
              <a:gd name="T23" fmla="*/ 155 h 290"/>
              <a:gd name="T24" fmla="*/ 6 w 349"/>
              <a:gd name="T25" fmla="*/ 155 h 290"/>
              <a:gd name="T26" fmla="*/ 52 w 349"/>
              <a:gd name="T27" fmla="*/ 77 h 290"/>
              <a:gd name="T28" fmla="*/ 50 w 349"/>
              <a:gd name="T29" fmla="*/ 69 h 290"/>
              <a:gd name="T30" fmla="*/ 62 w 349"/>
              <a:gd name="T31" fmla="*/ 55 h 290"/>
              <a:gd name="T32" fmla="*/ 62 w 349"/>
              <a:gd name="T33" fmla="*/ 51 h 290"/>
              <a:gd name="T34" fmla="*/ 155 w 349"/>
              <a:gd name="T35" fmla="*/ 17 h 290"/>
              <a:gd name="T36" fmla="*/ 170 w 349"/>
              <a:gd name="T37" fmla="*/ 2 h 290"/>
              <a:gd name="T38" fmla="*/ 190 w 349"/>
              <a:gd name="T39" fmla="*/ 9 h 290"/>
              <a:gd name="T40" fmla="*/ 288 w 349"/>
              <a:gd name="T41" fmla="*/ 1 h 290"/>
              <a:gd name="T42" fmla="*/ 290 w 349"/>
              <a:gd name="T43" fmla="*/ 4 h 290"/>
              <a:gd name="T44" fmla="*/ 302 w 349"/>
              <a:gd name="T45" fmla="*/ 18 h 290"/>
              <a:gd name="T46" fmla="*/ 300 w 349"/>
              <a:gd name="T47" fmla="*/ 26 h 290"/>
              <a:gd name="T48" fmla="*/ 344 w 349"/>
              <a:gd name="T49" fmla="*/ 104 h 290"/>
              <a:gd name="T50" fmla="*/ 349 w 349"/>
              <a:gd name="T51" fmla="*/ 104 h 290"/>
              <a:gd name="T52" fmla="*/ 226 w 349"/>
              <a:gd name="T53" fmla="*/ 104 h 290"/>
              <a:gd name="T54" fmla="*/ 230 w 349"/>
              <a:gd name="T55" fmla="*/ 104 h 290"/>
              <a:gd name="T56" fmla="*/ 230 w 349"/>
              <a:gd name="T57" fmla="*/ 104 h 290"/>
              <a:gd name="T58" fmla="*/ 276 w 349"/>
              <a:gd name="T59" fmla="*/ 26 h 290"/>
              <a:gd name="T60" fmla="*/ 273 w 349"/>
              <a:gd name="T61" fmla="*/ 18 h 290"/>
              <a:gd name="T62" fmla="*/ 274 w 349"/>
              <a:gd name="T63" fmla="*/ 17 h 290"/>
              <a:gd name="T64" fmla="*/ 196 w 349"/>
              <a:gd name="T65" fmla="*/ 34 h 290"/>
              <a:gd name="T66" fmla="*/ 196 w 349"/>
              <a:gd name="T67" fmla="*/ 232 h 290"/>
              <a:gd name="T68" fmla="*/ 235 w 349"/>
              <a:gd name="T69" fmla="*/ 232 h 290"/>
              <a:gd name="T70" fmla="*/ 235 w 349"/>
              <a:gd name="T71" fmla="*/ 247 h 290"/>
              <a:gd name="T72" fmla="*/ 265 w 349"/>
              <a:gd name="T73" fmla="*/ 247 h 290"/>
              <a:gd name="T74" fmla="*/ 265 w 349"/>
              <a:gd name="T75" fmla="*/ 290 h 290"/>
              <a:gd name="T76" fmla="*/ 80 w 349"/>
              <a:gd name="T77" fmla="*/ 290 h 290"/>
              <a:gd name="T78" fmla="*/ 80 w 349"/>
              <a:gd name="T79" fmla="*/ 247 h 290"/>
              <a:gd name="T80" fmla="*/ 292 w 349"/>
              <a:gd name="T81" fmla="*/ 32 h 290"/>
              <a:gd name="T82" fmla="*/ 288 w 349"/>
              <a:gd name="T83" fmla="*/ 33 h 290"/>
              <a:gd name="T84" fmla="*/ 284 w 349"/>
              <a:gd name="T85" fmla="*/ 32 h 290"/>
              <a:gd name="T86" fmla="*/ 241 w 349"/>
              <a:gd name="T87" fmla="*/ 104 h 290"/>
              <a:gd name="T88" fmla="*/ 333 w 349"/>
              <a:gd name="T89" fmla="*/ 104 h 290"/>
              <a:gd name="T90" fmla="*/ 292 w 349"/>
              <a:gd name="T91" fmla="*/ 32 h 290"/>
              <a:gd name="T92" fmla="*/ 68 w 349"/>
              <a:gd name="T93" fmla="*/ 83 h 290"/>
              <a:gd name="T94" fmla="*/ 64 w 349"/>
              <a:gd name="T95" fmla="*/ 83 h 290"/>
              <a:gd name="T96" fmla="*/ 60 w 349"/>
              <a:gd name="T97" fmla="*/ 83 h 290"/>
              <a:gd name="T98" fmla="*/ 17 w 349"/>
              <a:gd name="T99" fmla="*/ 155 h 290"/>
              <a:gd name="T100" fmla="*/ 110 w 349"/>
              <a:gd name="T101" fmla="*/ 155 h 290"/>
              <a:gd name="T102" fmla="*/ 68 w 349"/>
              <a:gd name="T103" fmla="*/ 83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9" h="290">
                <a:moveTo>
                  <a:pt x="80" y="247"/>
                </a:moveTo>
                <a:cubicBezTo>
                  <a:pt x="111" y="247"/>
                  <a:pt x="111" y="247"/>
                  <a:pt x="111" y="247"/>
                </a:cubicBezTo>
                <a:cubicBezTo>
                  <a:pt x="111" y="232"/>
                  <a:pt x="111" y="232"/>
                  <a:pt x="111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76" y="61"/>
                  <a:pt x="76" y="61"/>
                  <a:pt x="76" y="61"/>
                </a:cubicBezTo>
                <a:cubicBezTo>
                  <a:pt x="78" y="63"/>
                  <a:pt x="78" y="66"/>
                  <a:pt x="78" y="69"/>
                </a:cubicBezTo>
                <a:cubicBezTo>
                  <a:pt x="78" y="72"/>
                  <a:pt x="78" y="75"/>
                  <a:pt x="76" y="77"/>
                </a:cubicBezTo>
                <a:cubicBezTo>
                  <a:pt x="121" y="155"/>
                  <a:pt x="121" y="155"/>
                  <a:pt x="121" y="155"/>
                </a:cubicBezTo>
                <a:cubicBezTo>
                  <a:pt x="125" y="155"/>
                  <a:pt x="125" y="155"/>
                  <a:pt x="125" y="155"/>
                </a:cubicBezTo>
                <a:cubicBezTo>
                  <a:pt x="123" y="201"/>
                  <a:pt x="0" y="200"/>
                  <a:pt x="2" y="155"/>
                </a:cubicBezTo>
                <a:cubicBezTo>
                  <a:pt x="6" y="155"/>
                  <a:pt x="6" y="155"/>
                  <a:pt x="6" y="155"/>
                </a:cubicBezTo>
                <a:cubicBezTo>
                  <a:pt x="6" y="155"/>
                  <a:pt x="6" y="155"/>
                  <a:pt x="6" y="155"/>
                </a:cubicBezTo>
                <a:cubicBezTo>
                  <a:pt x="52" y="77"/>
                  <a:pt x="52" y="77"/>
                  <a:pt x="52" y="77"/>
                </a:cubicBezTo>
                <a:cubicBezTo>
                  <a:pt x="51" y="75"/>
                  <a:pt x="50" y="72"/>
                  <a:pt x="50" y="69"/>
                </a:cubicBezTo>
                <a:cubicBezTo>
                  <a:pt x="50" y="62"/>
                  <a:pt x="55" y="56"/>
                  <a:pt x="62" y="55"/>
                </a:cubicBezTo>
                <a:cubicBezTo>
                  <a:pt x="62" y="51"/>
                  <a:pt x="62" y="51"/>
                  <a:pt x="62" y="51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6" y="10"/>
                  <a:pt x="162" y="4"/>
                  <a:pt x="170" y="2"/>
                </a:cubicBezTo>
                <a:cubicBezTo>
                  <a:pt x="178" y="0"/>
                  <a:pt x="186" y="3"/>
                  <a:pt x="190" y="9"/>
                </a:cubicBezTo>
                <a:cubicBezTo>
                  <a:pt x="288" y="1"/>
                  <a:pt x="288" y="1"/>
                  <a:pt x="288" y="1"/>
                </a:cubicBezTo>
                <a:cubicBezTo>
                  <a:pt x="290" y="4"/>
                  <a:pt x="290" y="4"/>
                  <a:pt x="290" y="4"/>
                </a:cubicBezTo>
                <a:cubicBezTo>
                  <a:pt x="297" y="5"/>
                  <a:pt x="302" y="11"/>
                  <a:pt x="302" y="18"/>
                </a:cubicBezTo>
                <a:cubicBezTo>
                  <a:pt x="302" y="21"/>
                  <a:pt x="301" y="24"/>
                  <a:pt x="300" y="26"/>
                </a:cubicBezTo>
                <a:cubicBezTo>
                  <a:pt x="344" y="104"/>
                  <a:pt x="344" y="104"/>
                  <a:pt x="344" y="104"/>
                </a:cubicBezTo>
                <a:cubicBezTo>
                  <a:pt x="349" y="104"/>
                  <a:pt x="349" y="104"/>
                  <a:pt x="349" y="104"/>
                </a:cubicBezTo>
                <a:cubicBezTo>
                  <a:pt x="347" y="150"/>
                  <a:pt x="224" y="150"/>
                  <a:pt x="226" y="104"/>
                </a:cubicBezTo>
                <a:cubicBezTo>
                  <a:pt x="230" y="104"/>
                  <a:pt x="230" y="104"/>
                  <a:pt x="230" y="104"/>
                </a:cubicBezTo>
                <a:cubicBezTo>
                  <a:pt x="230" y="104"/>
                  <a:pt x="230" y="104"/>
                  <a:pt x="230" y="104"/>
                </a:cubicBezTo>
                <a:cubicBezTo>
                  <a:pt x="276" y="26"/>
                  <a:pt x="276" y="26"/>
                  <a:pt x="276" y="26"/>
                </a:cubicBezTo>
                <a:cubicBezTo>
                  <a:pt x="274" y="24"/>
                  <a:pt x="273" y="21"/>
                  <a:pt x="273" y="18"/>
                </a:cubicBezTo>
                <a:cubicBezTo>
                  <a:pt x="273" y="18"/>
                  <a:pt x="273" y="17"/>
                  <a:pt x="274" y="17"/>
                </a:cubicBezTo>
                <a:cubicBezTo>
                  <a:pt x="196" y="34"/>
                  <a:pt x="196" y="34"/>
                  <a:pt x="196" y="34"/>
                </a:cubicBezTo>
                <a:cubicBezTo>
                  <a:pt x="196" y="232"/>
                  <a:pt x="196" y="232"/>
                  <a:pt x="196" y="232"/>
                </a:cubicBezTo>
                <a:cubicBezTo>
                  <a:pt x="235" y="232"/>
                  <a:pt x="235" y="232"/>
                  <a:pt x="235" y="232"/>
                </a:cubicBezTo>
                <a:cubicBezTo>
                  <a:pt x="235" y="247"/>
                  <a:pt x="235" y="247"/>
                  <a:pt x="235" y="247"/>
                </a:cubicBezTo>
                <a:cubicBezTo>
                  <a:pt x="265" y="247"/>
                  <a:pt x="265" y="247"/>
                  <a:pt x="265" y="247"/>
                </a:cubicBezTo>
                <a:cubicBezTo>
                  <a:pt x="265" y="290"/>
                  <a:pt x="265" y="290"/>
                  <a:pt x="265" y="290"/>
                </a:cubicBezTo>
                <a:cubicBezTo>
                  <a:pt x="80" y="290"/>
                  <a:pt x="80" y="290"/>
                  <a:pt x="80" y="290"/>
                </a:cubicBezTo>
                <a:cubicBezTo>
                  <a:pt x="80" y="247"/>
                  <a:pt x="80" y="247"/>
                  <a:pt x="80" y="247"/>
                </a:cubicBezTo>
                <a:close/>
                <a:moveTo>
                  <a:pt x="292" y="32"/>
                </a:moveTo>
                <a:cubicBezTo>
                  <a:pt x="291" y="32"/>
                  <a:pt x="289" y="33"/>
                  <a:pt x="288" y="33"/>
                </a:cubicBezTo>
                <a:cubicBezTo>
                  <a:pt x="286" y="33"/>
                  <a:pt x="285" y="32"/>
                  <a:pt x="284" y="32"/>
                </a:cubicBezTo>
                <a:cubicBezTo>
                  <a:pt x="241" y="104"/>
                  <a:pt x="241" y="104"/>
                  <a:pt x="241" y="104"/>
                </a:cubicBezTo>
                <a:cubicBezTo>
                  <a:pt x="333" y="104"/>
                  <a:pt x="333" y="104"/>
                  <a:pt x="333" y="104"/>
                </a:cubicBezTo>
                <a:cubicBezTo>
                  <a:pt x="292" y="32"/>
                  <a:pt x="292" y="32"/>
                  <a:pt x="292" y="32"/>
                </a:cubicBezTo>
                <a:close/>
                <a:moveTo>
                  <a:pt x="68" y="83"/>
                </a:moveTo>
                <a:cubicBezTo>
                  <a:pt x="67" y="83"/>
                  <a:pt x="65" y="83"/>
                  <a:pt x="64" y="83"/>
                </a:cubicBezTo>
                <a:cubicBezTo>
                  <a:pt x="63" y="83"/>
                  <a:pt x="61" y="83"/>
                  <a:pt x="60" y="83"/>
                </a:cubicBezTo>
                <a:cubicBezTo>
                  <a:pt x="17" y="155"/>
                  <a:pt x="17" y="155"/>
                  <a:pt x="17" y="155"/>
                </a:cubicBezTo>
                <a:cubicBezTo>
                  <a:pt x="110" y="155"/>
                  <a:pt x="110" y="155"/>
                  <a:pt x="110" y="155"/>
                </a:cubicBezTo>
                <a:lnTo>
                  <a:pt x="68" y="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2178" tIns="51089" rIns="102178" bIns="5108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11"/>
          </a:p>
        </p:txBody>
      </p:sp>
      <p:grpSp>
        <p:nvGrpSpPr>
          <p:cNvPr id="28" name="组合 95"/>
          <p:cNvGrpSpPr/>
          <p:nvPr/>
        </p:nvGrpSpPr>
        <p:grpSpPr>
          <a:xfrm>
            <a:off x="5286380" y="6074165"/>
            <a:ext cx="432541" cy="297727"/>
            <a:chOff x="4913498" y="4006828"/>
            <a:chExt cx="359542" cy="245478"/>
          </a:xfrm>
        </p:grpSpPr>
        <p:sp>
          <p:nvSpPr>
            <p:cNvPr id="29" name="任意多边形 93"/>
            <p:cNvSpPr>
              <a:spLocks/>
            </p:cNvSpPr>
            <p:nvPr/>
          </p:nvSpPr>
          <p:spPr bwMode="auto">
            <a:xfrm>
              <a:off x="4956891" y="4126421"/>
              <a:ext cx="251679" cy="37860"/>
            </a:xfrm>
            <a:custGeom>
              <a:avLst/>
              <a:gdLst>
                <a:gd name="connsiteX0" fmla="*/ 251679 w 251679"/>
                <a:gd name="connsiteY0" fmla="*/ 1038 h 37860"/>
                <a:gd name="connsiteX1" fmla="*/ 189689 w 251679"/>
                <a:gd name="connsiteY1" fmla="*/ 37860 h 37860"/>
                <a:gd name="connsiteX2" fmla="*/ 251679 w 251679"/>
                <a:gd name="connsiteY2" fmla="*/ 1038 h 37860"/>
                <a:gd name="connsiteX3" fmla="*/ 63229 w 251679"/>
                <a:gd name="connsiteY3" fmla="*/ 1038 h 37860"/>
                <a:gd name="connsiteX4" fmla="*/ 0 w 251679"/>
                <a:gd name="connsiteY4" fmla="*/ 37860 h 37860"/>
                <a:gd name="connsiteX5" fmla="*/ 63229 w 251679"/>
                <a:gd name="connsiteY5" fmla="*/ 1038 h 3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679" h="37860">
                  <a:moveTo>
                    <a:pt x="251679" y="1038"/>
                  </a:moveTo>
                  <a:cubicBezTo>
                    <a:pt x="223784" y="9221"/>
                    <a:pt x="204154" y="22518"/>
                    <a:pt x="189689" y="37860"/>
                  </a:cubicBezTo>
                  <a:cubicBezTo>
                    <a:pt x="191756" y="4107"/>
                    <a:pt x="224817" y="-3053"/>
                    <a:pt x="251679" y="1038"/>
                  </a:cubicBezTo>
                  <a:close/>
                  <a:moveTo>
                    <a:pt x="63229" y="1038"/>
                  </a:moveTo>
                  <a:cubicBezTo>
                    <a:pt x="34206" y="9221"/>
                    <a:pt x="15548" y="22518"/>
                    <a:pt x="0" y="37860"/>
                  </a:cubicBezTo>
                  <a:cubicBezTo>
                    <a:pt x="3109" y="4107"/>
                    <a:pt x="35242" y="-3053"/>
                    <a:pt x="63229" y="10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36238" tIns="68119" rIns="136238" bIns="68119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11"/>
            </a:p>
          </p:txBody>
        </p:sp>
        <p:sp>
          <p:nvSpPr>
            <p:cNvPr id="30" name="Freeform 20"/>
            <p:cNvSpPr>
              <a:spLocks noEditPoints="1"/>
            </p:cNvSpPr>
            <p:nvPr/>
          </p:nvSpPr>
          <p:spPr bwMode="auto">
            <a:xfrm>
              <a:off x="4913498" y="4006828"/>
              <a:ext cx="359542" cy="245478"/>
            </a:xfrm>
            <a:custGeom>
              <a:avLst/>
              <a:gdLst>
                <a:gd name="T0" fmla="*/ 323 w 346"/>
                <a:gd name="T1" fmla="*/ 96 h 235"/>
                <a:gd name="T2" fmla="*/ 306 w 346"/>
                <a:gd name="T3" fmla="*/ 83 h 235"/>
                <a:gd name="T4" fmla="*/ 268 w 346"/>
                <a:gd name="T5" fmla="*/ 37 h 235"/>
                <a:gd name="T6" fmla="*/ 255 w 346"/>
                <a:gd name="T7" fmla="*/ 13 h 235"/>
                <a:gd name="T8" fmla="*/ 255 w 346"/>
                <a:gd name="T9" fmla="*/ 13 h 235"/>
                <a:gd name="T10" fmla="*/ 225 w 346"/>
                <a:gd name="T11" fmla="*/ 0 h 235"/>
                <a:gd name="T12" fmla="*/ 194 w 346"/>
                <a:gd name="T13" fmla="*/ 13 h 235"/>
                <a:gd name="T14" fmla="*/ 194 w 346"/>
                <a:gd name="T15" fmla="*/ 13 h 235"/>
                <a:gd name="T16" fmla="*/ 181 w 346"/>
                <a:gd name="T17" fmla="*/ 44 h 235"/>
                <a:gd name="T18" fmla="*/ 189 w 346"/>
                <a:gd name="T19" fmla="*/ 68 h 235"/>
                <a:gd name="T20" fmla="*/ 189 w 346"/>
                <a:gd name="T21" fmla="*/ 75 h 235"/>
                <a:gd name="T22" fmla="*/ 179 w 346"/>
                <a:gd name="T23" fmla="*/ 75 h 235"/>
                <a:gd name="T24" fmla="*/ 158 w 346"/>
                <a:gd name="T25" fmla="*/ 75 h 235"/>
                <a:gd name="T26" fmla="*/ 158 w 346"/>
                <a:gd name="T27" fmla="*/ 68 h 235"/>
                <a:gd name="T28" fmla="*/ 166 w 346"/>
                <a:gd name="T29" fmla="*/ 44 h 235"/>
                <a:gd name="T30" fmla="*/ 153 w 346"/>
                <a:gd name="T31" fmla="*/ 13 h 235"/>
                <a:gd name="T32" fmla="*/ 153 w 346"/>
                <a:gd name="T33" fmla="*/ 13 h 235"/>
                <a:gd name="T34" fmla="*/ 122 w 346"/>
                <a:gd name="T35" fmla="*/ 0 h 235"/>
                <a:gd name="T36" fmla="*/ 91 w 346"/>
                <a:gd name="T37" fmla="*/ 13 h 235"/>
                <a:gd name="T38" fmla="*/ 91 w 346"/>
                <a:gd name="T39" fmla="*/ 13 h 235"/>
                <a:gd name="T40" fmla="*/ 79 w 346"/>
                <a:gd name="T41" fmla="*/ 37 h 235"/>
                <a:gd name="T42" fmla="*/ 41 w 346"/>
                <a:gd name="T43" fmla="*/ 83 h 235"/>
                <a:gd name="T44" fmla="*/ 24 w 346"/>
                <a:gd name="T45" fmla="*/ 96 h 235"/>
                <a:gd name="T46" fmla="*/ 0 w 346"/>
                <a:gd name="T47" fmla="*/ 153 h 235"/>
                <a:gd name="T48" fmla="*/ 24 w 346"/>
                <a:gd name="T49" fmla="*/ 211 h 235"/>
                <a:gd name="T50" fmla="*/ 82 w 346"/>
                <a:gd name="T51" fmla="*/ 235 h 235"/>
                <a:gd name="T52" fmla="*/ 140 w 346"/>
                <a:gd name="T53" fmla="*/ 211 h 235"/>
                <a:gd name="T54" fmla="*/ 164 w 346"/>
                <a:gd name="T55" fmla="*/ 153 h 235"/>
                <a:gd name="T56" fmla="*/ 157 w 346"/>
                <a:gd name="T57" fmla="*/ 122 h 235"/>
                <a:gd name="T58" fmla="*/ 157 w 346"/>
                <a:gd name="T59" fmla="*/ 114 h 235"/>
                <a:gd name="T60" fmla="*/ 190 w 346"/>
                <a:gd name="T61" fmla="*/ 114 h 235"/>
                <a:gd name="T62" fmla="*/ 190 w 346"/>
                <a:gd name="T63" fmla="*/ 122 h 235"/>
                <a:gd name="T64" fmla="*/ 183 w 346"/>
                <a:gd name="T65" fmla="*/ 153 h 235"/>
                <a:gd name="T66" fmla="*/ 207 w 346"/>
                <a:gd name="T67" fmla="*/ 211 h 235"/>
                <a:gd name="T68" fmla="*/ 265 w 346"/>
                <a:gd name="T69" fmla="*/ 235 h 235"/>
                <a:gd name="T70" fmla="*/ 323 w 346"/>
                <a:gd name="T71" fmla="*/ 211 h 235"/>
                <a:gd name="T72" fmla="*/ 346 w 346"/>
                <a:gd name="T73" fmla="*/ 153 h 235"/>
                <a:gd name="T74" fmla="*/ 323 w 346"/>
                <a:gd name="T75" fmla="*/ 96 h 235"/>
                <a:gd name="T76" fmla="*/ 119 w 346"/>
                <a:gd name="T77" fmla="*/ 191 h 235"/>
                <a:gd name="T78" fmla="*/ 82 w 346"/>
                <a:gd name="T79" fmla="*/ 206 h 235"/>
                <a:gd name="T80" fmla="*/ 45 w 346"/>
                <a:gd name="T81" fmla="*/ 191 h 235"/>
                <a:gd name="T82" fmla="*/ 29 w 346"/>
                <a:gd name="T83" fmla="*/ 153 h 235"/>
                <a:gd name="T84" fmla="*/ 45 w 346"/>
                <a:gd name="T85" fmla="*/ 116 h 235"/>
                <a:gd name="T86" fmla="*/ 82 w 346"/>
                <a:gd name="T87" fmla="*/ 101 h 235"/>
                <a:gd name="T88" fmla="*/ 119 w 346"/>
                <a:gd name="T89" fmla="*/ 116 h 235"/>
                <a:gd name="T90" fmla="*/ 135 w 346"/>
                <a:gd name="T91" fmla="*/ 153 h 235"/>
                <a:gd name="T92" fmla="*/ 119 w 346"/>
                <a:gd name="T93" fmla="*/ 191 h 235"/>
                <a:gd name="T94" fmla="*/ 302 w 346"/>
                <a:gd name="T95" fmla="*/ 191 h 235"/>
                <a:gd name="T96" fmla="*/ 265 w 346"/>
                <a:gd name="T97" fmla="*/ 206 h 235"/>
                <a:gd name="T98" fmla="*/ 228 w 346"/>
                <a:gd name="T99" fmla="*/ 191 h 235"/>
                <a:gd name="T100" fmla="*/ 212 w 346"/>
                <a:gd name="T101" fmla="*/ 153 h 235"/>
                <a:gd name="T102" fmla="*/ 228 w 346"/>
                <a:gd name="T103" fmla="*/ 116 h 235"/>
                <a:gd name="T104" fmla="*/ 265 w 346"/>
                <a:gd name="T105" fmla="*/ 101 h 235"/>
                <a:gd name="T106" fmla="*/ 302 w 346"/>
                <a:gd name="T107" fmla="*/ 116 h 235"/>
                <a:gd name="T108" fmla="*/ 318 w 346"/>
                <a:gd name="T109" fmla="*/ 153 h 235"/>
                <a:gd name="T110" fmla="*/ 302 w 346"/>
                <a:gd name="T111" fmla="*/ 19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235">
                  <a:moveTo>
                    <a:pt x="323" y="96"/>
                  </a:moveTo>
                  <a:cubicBezTo>
                    <a:pt x="318" y="91"/>
                    <a:pt x="312" y="87"/>
                    <a:pt x="306" y="83"/>
                  </a:cubicBezTo>
                  <a:cubicBezTo>
                    <a:pt x="268" y="37"/>
                    <a:pt x="268" y="37"/>
                    <a:pt x="268" y="37"/>
                  </a:cubicBezTo>
                  <a:cubicBezTo>
                    <a:pt x="266" y="28"/>
                    <a:pt x="262" y="19"/>
                    <a:pt x="255" y="13"/>
                  </a:cubicBezTo>
                  <a:cubicBezTo>
                    <a:pt x="255" y="13"/>
                    <a:pt x="255" y="13"/>
                    <a:pt x="255" y="13"/>
                  </a:cubicBezTo>
                  <a:cubicBezTo>
                    <a:pt x="248" y="5"/>
                    <a:pt x="237" y="0"/>
                    <a:pt x="225" y="0"/>
                  </a:cubicBezTo>
                  <a:cubicBezTo>
                    <a:pt x="213" y="0"/>
                    <a:pt x="202" y="5"/>
                    <a:pt x="194" y="13"/>
                  </a:cubicBezTo>
                  <a:cubicBezTo>
                    <a:pt x="194" y="13"/>
                    <a:pt x="194" y="13"/>
                    <a:pt x="194" y="13"/>
                  </a:cubicBezTo>
                  <a:cubicBezTo>
                    <a:pt x="186" y="21"/>
                    <a:pt x="181" y="32"/>
                    <a:pt x="181" y="44"/>
                  </a:cubicBezTo>
                  <a:cubicBezTo>
                    <a:pt x="181" y="53"/>
                    <a:pt x="184" y="61"/>
                    <a:pt x="189" y="68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79" y="75"/>
                    <a:pt x="179" y="75"/>
                    <a:pt x="17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68"/>
                    <a:pt x="158" y="68"/>
                    <a:pt x="158" y="68"/>
                  </a:cubicBezTo>
                  <a:cubicBezTo>
                    <a:pt x="163" y="61"/>
                    <a:pt x="166" y="53"/>
                    <a:pt x="166" y="44"/>
                  </a:cubicBezTo>
                  <a:cubicBezTo>
                    <a:pt x="166" y="32"/>
                    <a:pt x="161" y="21"/>
                    <a:pt x="153" y="13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45" y="5"/>
                    <a:pt x="134" y="0"/>
                    <a:pt x="122" y="0"/>
                  </a:cubicBezTo>
                  <a:cubicBezTo>
                    <a:pt x="110" y="0"/>
                    <a:pt x="99" y="5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5" y="19"/>
                    <a:pt x="81" y="28"/>
                    <a:pt x="79" y="37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35" y="87"/>
                    <a:pt x="29" y="91"/>
                    <a:pt x="24" y="96"/>
                  </a:cubicBezTo>
                  <a:cubicBezTo>
                    <a:pt x="10" y="111"/>
                    <a:pt x="0" y="131"/>
                    <a:pt x="0" y="153"/>
                  </a:cubicBezTo>
                  <a:cubicBezTo>
                    <a:pt x="0" y="176"/>
                    <a:pt x="10" y="196"/>
                    <a:pt x="24" y="211"/>
                  </a:cubicBezTo>
                  <a:cubicBezTo>
                    <a:pt x="39" y="226"/>
                    <a:pt x="59" y="235"/>
                    <a:pt x="82" y="235"/>
                  </a:cubicBezTo>
                  <a:cubicBezTo>
                    <a:pt x="105" y="235"/>
                    <a:pt x="125" y="226"/>
                    <a:pt x="140" y="211"/>
                  </a:cubicBezTo>
                  <a:cubicBezTo>
                    <a:pt x="154" y="196"/>
                    <a:pt x="164" y="176"/>
                    <a:pt x="164" y="153"/>
                  </a:cubicBezTo>
                  <a:cubicBezTo>
                    <a:pt x="164" y="142"/>
                    <a:pt x="161" y="131"/>
                    <a:pt x="157" y="122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22"/>
                    <a:pt x="190" y="122"/>
                    <a:pt x="190" y="122"/>
                  </a:cubicBezTo>
                  <a:cubicBezTo>
                    <a:pt x="186" y="131"/>
                    <a:pt x="183" y="142"/>
                    <a:pt x="183" y="153"/>
                  </a:cubicBezTo>
                  <a:cubicBezTo>
                    <a:pt x="183" y="176"/>
                    <a:pt x="192" y="196"/>
                    <a:pt x="207" y="211"/>
                  </a:cubicBezTo>
                  <a:cubicBezTo>
                    <a:pt x="222" y="226"/>
                    <a:pt x="242" y="235"/>
                    <a:pt x="265" y="235"/>
                  </a:cubicBezTo>
                  <a:cubicBezTo>
                    <a:pt x="287" y="235"/>
                    <a:pt x="308" y="226"/>
                    <a:pt x="323" y="211"/>
                  </a:cubicBezTo>
                  <a:cubicBezTo>
                    <a:pt x="337" y="196"/>
                    <a:pt x="346" y="176"/>
                    <a:pt x="346" y="153"/>
                  </a:cubicBezTo>
                  <a:cubicBezTo>
                    <a:pt x="346" y="131"/>
                    <a:pt x="337" y="111"/>
                    <a:pt x="323" y="96"/>
                  </a:cubicBezTo>
                  <a:close/>
                  <a:moveTo>
                    <a:pt x="119" y="191"/>
                  </a:moveTo>
                  <a:cubicBezTo>
                    <a:pt x="110" y="200"/>
                    <a:pt x="97" y="206"/>
                    <a:pt x="82" y="206"/>
                  </a:cubicBezTo>
                  <a:cubicBezTo>
                    <a:pt x="67" y="206"/>
                    <a:pt x="54" y="200"/>
                    <a:pt x="45" y="191"/>
                  </a:cubicBezTo>
                  <a:cubicBezTo>
                    <a:pt x="35" y="181"/>
                    <a:pt x="29" y="168"/>
                    <a:pt x="29" y="153"/>
                  </a:cubicBezTo>
                  <a:cubicBezTo>
                    <a:pt x="29" y="139"/>
                    <a:pt x="35" y="126"/>
                    <a:pt x="45" y="116"/>
                  </a:cubicBezTo>
                  <a:cubicBezTo>
                    <a:pt x="54" y="107"/>
                    <a:pt x="67" y="101"/>
                    <a:pt x="82" y="101"/>
                  </a:cubicBezTo>
                  <a:cubicBezTo>
                    <a:pt x="97" y="101"/>
                    <a:pt x="110" y="107"/>
                    <a:pt x="119" y="116"/>
                  </a:cubicBezTo>
                  <a:cubicBezTo>
                    <a:pt x="129" y="126"/>
                    <a:pt x="135" y="139"/>
                    <a:pt x="135" y="153"/>
                  </a:cubicBezTo>
                  <a:cubicBezTo>
                    <a:pt x="135" y="168"/>
                    <a:pt x="129" y="181"/>
                    <a:pt x="119" y="191"/>
                  </a:cubicBezTo>
                  <a:close/>
                  <a:moveTo>
                    <a:pt x="302" y="191"/>
                  </a:moveTo>
                  <a:cubicBezTo>
                    <a:pt x="293" y="200"/>
                    <a:pt x="279" y="206"/>
                    <a:pt x="265" y="206"/>
                  </a:cubicBezTo>
                  <a:cubicBezTo>
                    <a:pt x="250" y="206"/>
                    <a:pt x="237" y="200"/>
                    <a:pt x="228" y="191"/>
                  </a:cubicBezTo>
                  <a:cubicBezTo>
                    <a:pt x="218" y="181"/>
                    <a:pt x="212" y="168"/>
                    <a:pt x="212" y="153"/>
                  </a:cubicBezTo>
                  <a:cubicBezTo>
                    <a:pt x="212" y="139"/>
                    <a:pt x="218" y="126"/>
                    <a:pt x="228" y="116"/>
                  </a:cubicBezTo>
                  <a:cubicBezTo>
                    <a:pt x="237" y="107"/>
                    <a:pt x="250" y="101"/>
                    <a:pt x="265" y="101"/>
                  </a:cubicBezTo>
                  <a:cubicBezTo>
                    <a:pt x="279" y="101"/>
                    <a:pt x="293" y="107"/>
                    <a:pt x="302" y="116"/>
                  </a:cubicBezTo>
                  <a:cubicBezTo>
                    <a:pt x="312" y="126"/>
                    <a:pt x="318" y="139"/>
                    <a:pt x="318" y="153"/>
                  </a:cubicBezTo>
                  <a:cubicBezTo>
                    <a:pt x="318" y="168"/>
                    <a:pt x="312" y="181"/>
                    <a:pt x="302" y="1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36238" tIns="68119" rIns="136238" bIns="68119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11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26756" y="251712"/>
            <a:ext cx="10943130" cy="57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29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Инструменты Цифровой образовательной среды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7310" y="1413352"/>
            <a:ext cx="2901948" cy="436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35" dirty="0"/>
              <a:t>СОЦИАЛЬНЫЕ МЕДИА</a:t>
            </a:r>
          </a:p>
        </p:txBody>
      </p:sp>
      <p:pic>
        <p:nvPicPr>
          <p:cNvPr id="34" name="Объект 3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6519" y="2047338"/>
            <a:ext cx="6324411" cy="394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3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081" y="4202469"/>
            <a:ext cx="6356945" cy="265553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latin typeface="Roboto"/>
              </a:rPr>
              <a:t>ДОКУМЕНТЫ И ПРЕЗЕНТАЦИИ</a:t>
            </a:r>
            <a:br>
              <a:rPr lang="ru-RU" b="1" u="sng" dirty="0">
                <a:latin typeface="Roboto"/>
              </a:rPr>
            </a:br>
            <a:endParaRPr lang="ru-RU" dirty="0" smtClean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44708" y="2008682"/>
            <a:ext cx="11137692" cy="341775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>
                <a:latin typeface="Roboto"/>
              </a:rPr>
              <a:t>Стандартный пакет </a:t>
            </a:r>
            <a:r>
              <a:rPr lang="ru-RU" sz="2400" b="1" dirty="0" err="1">
                <a:latin typeface="Roboto"/>
              </a:rPr>
              <a:t>Microsoft</a:t>
            </a:r>
            <a:r>
              <a:rPr lang="ru-RU" sz="2400" b="1" dirty="0">
                <a:latin typeface="Roboto"/>
              </a:rPr>
              <a:t> </a:t>
            </a:r>
            <a:r>
              <a:rPr lang="ru-RU" sz="2400" b="1" dirty="0" err="1">
                <a:latin typeface="Roboto"/>
              </a:rPr>
              <a:t>Office</a:t>
            </a:r>
            <a:r>
              <a:rPr lang="ru-RU" sz="2400" b="1" dirty="0">
                <a:latin typeface="Roboto"/>
              </a:rPr>
              <a:t>, безусловно, наше всё, но куда полезнее облачные хранилища и виртуальные документы. </a:t>
            </a:r>
            <a:r>
              <a:rPr lang="ru-RU" sz="2400" b="1" dirty="0" err="1">
                <a:latin typeface="Roboto"/>
              </a:rPr>
              <a:t>Яндекс.Диск</a:t>
            </a:r>
            <a:r>
              <a:rPr lang="ru-RU" sz="2400" b="1" dirty="0">
                <a:latin typeface="Roboto"/>
              </a:rPr>
              <a:t>, </a:t>
            </a:r>
            <a:r>
              <a:rPr lang="ru-RU" sz="2400" b="1" dirty="0" err="1">
                <a:latin typeface="Roboto"/>
              </a:rPr>
              <a:t>Dropbox</a:t>
            </a:r>
            <a:r>
              <a:rPr lang="ru-RU" sz="2400" b="1" dirty="0">
                <a:latin typeface="Roboto"/>
              </a:rPr>
              <a:t> и прочие сервисы позволяют совместно редактировать документы, оставлять комментарии, </a:t>
            </a:r>
            <a:r>
              <a:rPr lang="ru-RU" sz="2400" b="1" dirty="0" smtClean="0">
                <a:latin typeface="Roboto"/>
              </a:rPr>
              <a:t>быстро отправлять </a:t>
            </a:r>
            <a:r>
              <a:rPr lang="ru-RU" sz="2400" b="1" dirty="0">
                <a:latin typeface="Roboto"/>
              </a:rPr>
              <a:t>файлы и иметь к ним доступ с любого устройства.</a:t>
            </a:r>
            <a:r>
              <a:rPr lang="ru-RU" b="1" dirty="0">
                <a:latin typeface="Roboto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36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861" y="3760981"/>
            <a:ext cx="2882353" cy="26959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7105" y="4557994"/>
            <a:ext cx="6133716" cy="189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>
                <a:latin typeface="Roboto"/>
              </a:rPr>
              <a:t>Электронные учебные системы </a:t>
            </a:r>
            <a:endParaRPr lang="en-US" sz="2800" b="1" u="sng" dirty="0">
              <a:latin typeface="Roboto"/>
            </a:endParaRPr>
          </a:p>
          <a:p>
            <a:r>
              <a:rPr lang="ru-RU" sz="2235" b="1" dirty="0">
                <a:latin typeface="Roboto"/>
              </a:rPr>
              <a:t>позволяют дистанционно давать и проверять задания, делиться материалами курса, комментировать работы учеников.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04857" y="918"/>
            <a:ext cx="5877400" cy="469051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endParaRPr lang="ru-RU" sz="4000" b="1" u="sng" dirty="0" smtClean="0">
              <a:latin typeface="Roboto"/>
            </a:endParaRPr>
          </a:p>
          <a:p>
            <a:pPr algn="ctr"/>
            <a:r>
              <a:rPr lang="ru-RU" sz="4000" b="1" u="sng" dirty="0" err="1" smtClean="0">
                <a:latin typeface="Roboto"/>
              </a:rPr>
              <a:t>Видеосервисы</a:t>
            </a:r>
            <a:endParaRPr lang="ru-RU" sz="4000" b="1" u="sng" dirty="0" smtClean="0">
              <a:latin typeface="Roboto"/>
            </a:endParaRPr>
          </a:p>
          <a:p>
            <a:pPr algn="ctr"/>
            <a:endParaRPr lang="ru-RU" sz="4000" b="1" u="sng" dirty="0">
              <a:latin typeface="Roboto"/>
            </a:endParaRPr>
          </a:p>
          <a:p>
            <a:r>
              <a:rPr lang="ru-RU" sz="2235" b="1" dirty="0" smtClean="0">
                <a:latin typeface="Roboto"/>
              </a:rPr>
              <a:t>Согласно </a:t>
            </a:r>
            <a:r>
              <a:rPr lang="ru-RU" sz="2235" b="1" dirty="0">
                <a:latin typeface="Roboto"/>
              </a:rPr>
              <a:t>исследованию, практически 60% учителей показывают во время урока </a:t>
            </a:r>
            <a:r>
              <a:rPr lang="ru-RU" sz="2235" b="1" dirty="0" smtClean="0">
                <a:latin typeface="Roboto"/>
              </a:rPr>
              <a:t>обучающие ролики, </a:t>
            </a:r>
            <a:r>
              <a:rPr lang="ru-RU" sz="2235" b="1" dirty="0">
                <a:latin typeface="Roboto"/>
              </a:rPr>
              <a:t>отрывки из </a:t>
            </a:r>
            <a:r>
              <a:rPr lang="ru-RU" sz="2235" b="1" dirty="0" smtClean="0">
                <a:latin typeface="Roboto"/>
              </a:rPr>
              <a:t>фильмов.</a:t>
            </a:r>
            <a:r>
              <a:rPr lang="ru-RU" sz="2235" b="1" dirty="0">
                <a:latin typeface="Roboto"/>
              </a:rPr>
              <a:t/>
            </a:r>
            <a:br>
              <a:rPr lang="ru-RU" sz="2235" b="1" dirty="0">
                <a:latin typeface="Roboto"/>
              </a:rPr>
            </a:br>
            <a:r>
              <a:rPr lang="ru-RU" sz="2235" b="1" dirty="0" err="1" smtClean="0">
                <a:latin typeface="Roboto"/>
              </a:rPr>
              <a:t>YouTube</a:t>
            </a:r>
            <a:r>
              <a:rPr lang="ru-RU" sz="2235" b="1" dirty="0">
                <a:latin typeface="Roboto"/>
              </a:rPr>
              <a:t> объявил, что запустит специальный канал с обучающими видео и поддержит авторов образовательного контента.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86231" cy="377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4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6" b="19048"/>
          <a:stretch/>
        </p:blipFill>
        <p:spPr>
          <a:xfrm>
            <a:off x="7454386" y="4381861"/>
            <a:ext cx="3212343" cy="23455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5875" y="1827262"/>
            <a:ext cx="52948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По</a:t>
            </a:r>
            <a:r>
              <a:rPr lang="ru-RU" sz="2000" b="1" dirty="0"/>
              <a:t> данным </a:t>
            </a:r>
            <a:r>
              <a:rPr lang="ru-RU" sz="2000" b="1" dirty="0">
                <a:hlinkClick r:id="rId3"/>
              </a:rPr>
              <a:t>исследования</a:t>
            </a:r>
            <a:r>
              <a:rPr lang="ru-RU" sz="2000" b="1" dirty="0"/>
              <a:t>, проведенного Лабораторией образовательного права Института образования НИУ ВШЭ, дети активно используют гаджеты для досуга. Даже утром, до школы, 51 процент опрошенных детей успевают сидеть в социальных сетях, а 26 процентов просматривают какую-то информацию в интернете. По данным исследования, 35 процентов школьников пользуются телефоном от 2 до 5 часов в день, а 33 процента отметили, что используют его более 5 часов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latin typeface="Roboto"/>
              </a:rPr>
              <a:t>СОЦИАЛЬНЫЕ МЕДИА</a:t>
            </a:r>
            <a:br>
              <a:rPr lang="ru-RU" b="1" u="sng" dirty="0">
                <a:latin typeface="Roboto"/>
              </a:rPr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370654" y="1990846"/>
            <a:ext cx="6562846" cy="2662178"/>
          </a:xfrm>
        </p:spPr>
        <p:txBody>
          <a:bodyPr>
            <a:normAutofit fontScale="92500" lnSpcReduction="10000"/>
          </a:bodyPr>
          <a:lstStyle/>
          <a:p>
            <a:r>
              <a:rPr lang="ru-RU" sz="2200" b="1" dirty="0" err="1">
                <a:latin typeface="Roboto"/>
              </a:rPr>
              <a:t>ВКонтакте</a:t>
            </a:r>
            <a:r>
              <a:rPr lang="ru-RU" sz="2200" b="1" dirty="0">
                <a:latin typeface="Roboto"/>
              </a:rPr>
              <a:t>, </a:t>
            </a:r>
            <a:r>
              <a:rPr lang="ru-RU" sz="2200" b="1" dirty="0" err="1">
                <a:latin typeface="Roboto"/>
              </a:rPr>
              <a:t>Twitter</a:t>
            </a:r>
            <a:r>
              <a:rPr lang="ru-RU" sz="2200" b="1" dirty="0">
                <a:latin typeface="Roboto"/>
              </a:rPr>
              <a:t>, </a:t>
            </a:r>
            <a:r>
              <a:rPr lang="ru-RU" sz="2200" b="1" dirty="0" err="1">
                <a:latin typeface="Roboto"/>
              </a:rPr>
              <a:t>Facebook</a:t>
            </a:r>
            <a:r>
              <a:rPr lang="ru-RU" sz="2200" b="1" dirty="0">
                <a:latin typeface="Roboto"/>
              </a:rPr>
              <a:t> и другие социальные медиа не только позволяют общаться с учениками и родителями в менее формальной атмосфере — это еще и очень удобный инструмент управления классом. Можно создать отдельную группу для каждого класса и скидывать туда домашние задания, в два клика устраивать голосование за дату экскурсии, вести </a:t>
            </a:r>
            <a:r>
              <a:rPr lang="ru-RU" sz="2200" b="1" dirty="0" err="1">
                <a:latin typeface="Roboto"/>
              </a:rPr>
              <a:t>микроблог</a:t>
            </a:r>
            <a:r>
              <a:rPr lang="ru-RU" sz="2200" b="1" dirty="0">
                <a:latin typeface="Roboto"/>
              </a:rPr>
              <a:t> для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08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6"/>
          <a:stretch/>
        </p:blipFill>
        <p:spPr>
          <a:xfrm>
            <a:off x="4263510" y="-193112"/>
            <a:ext cx="3825417" cy="3141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2781" t="2392" r="333" b="11587"/>
          <a:stretch/>
        </p:blipFill>
        <p:spPr>
          <a:xfrm>
            <a:off x="9049130" y="-909"/>
            <a:ext cx="1741773" cy="17975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50223" b="9510"/>
          <a:stretch/>
        </p:blipFill>
        <p:spPr>
          <a:xfrm>
            <a:off x="766916" y="5711"/>
            <a:ext cx="1751432" cy="179093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303968" y="798541"/>
            <a:ext cx="4166488" cy="36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3156" algn="just">
              <a:buSzPts val="1000"/>
              <a:tabLst>
                <a:tab pos="510875" algn="l"/>
              </a:tabLst>
            </a:pPr>
            <a:endParaRPr lang="ru-RU" sz="1788" b="1" dirty="0">
              <a:latin typeface="Georgia" panose="02040502050405020303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72400" y="1799272"/>
            <a:ext cx="40290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ts val="1000"/>
              <a:tabLst>
                <a:tab pos="510875" algn="l"/>
              </a:tabLst>
            </a:pPr>
            <a:r>
              <a:rPr lang="ru-RU" sz="2000" b="1" dirty="0">
                <a:latin typeface="Georgia" panose="02040502050405020303" pitchFamily="18" charset="0"/>
              </a:rPr>
              <a:t>1</a:t>
            </a:r>
            <a:r>
              <a:rPr lang="ru-RU" sz="2000" b="1" dirty="0" smtClean="0">
                <a:latin typeface="Georgia" panose="02040502050405020303" pitchFamily="18" charset="0"/>
              </a:rPr>
              <a:t>. Снижение </a:t>
            </a:r>
            <a:r>
              <a:rPr lang="ru-RU" sz="2000" b="1" dirty="0">
                <a:latin typeface="Georgia" panose="02040502050405020303" pitchFamily="18" charset="0"/>
              </a:rPr>
              <a:t>социализации учеников;</a:t>
            </a:r>
          </a:p>
          <a:p>
            <a:pPr>
              <a:lnSpc>
                <a:spcPct val="150000"/>
              </a:lnSpc>
              <a:buSzPts val="1000"/>
              <a:tabLst>
                <a:tab pos="510875" algn="l"/>
              </a:tabLst>
            </a:pPr>
            <a:r>
              <a:rPr lang="ru-RU" sz="2000" b="1" dirty="0">
                <a:latin typeface="Georgia" panose="02040502050405020303" pitchFamily="18" charset="0"/>
              </a:rPr>
              <a:t>2</a:t>
            </a:r>
            <a:r>
              <a:rPr lang="ru-RU" sz="2000" b="1" dirty="0" smtClean="0">
                <a:latin typeface="Georgia" panose="02040502050405020303" pitchFamily="18" charset="0"/>
              </a:rPr>
              <a:t>. Меньшее </a:t>
            </a:r>
            <a:r>
              <a:rPr lang="ru-RU" sz="2000" b="1" dirty="0">
                <a:latin typeface="Georgia" panose="02040502050405020303" pitchFamily="18" charset="0"/>
              </a:rPr>
              <a:t>внимание физическому развитию;</a:t>
            </a:r>
          </a:p>
          <a:p>
            <a:pPr>
              <a:lnSpc>
                <a:spcPct val="150000"/>
              </a:lnSpc>
              <a:buSzPts val="1000"/>
              <a:tabLst>
                <a:tab pos="510875" algn="l"/>
              </a:tabLst>
            </a:pPr>
            <a:r>
              <a:rPr lang="ru-RU" sz="2000" b="1" dirty="0">
                <a:latin typeface="Georgia" panose="02040502050405020303" pitchFamily="18" charset="0"/>
              </a:rPr>
              <a:t>3</a:t>
            </a:r>
            <a:r>
              <a:rPr lang="ru-RU" sz="2000" b="1" dirty="0" smtClean="0">
                <a:latin typeface="Georgia" panose="02040502050405020303" pitchFamily="18" charset="0"/>
              </a:rPr>
              <a:t>. Уменьшение </a:t>
            </a:r>
            <a:r>
              <a:rPr lang="ru-RU" sz="2000" b="1" dirty="0">
                <a:latin typeface="Georgia" panose="02040502050405020303" pitchFamily="18" charset="0"/>
              </a:rPr>
              <a:t>функции педагогов.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04931" y="622990"/>
            <a:ext cx="760301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3156">
              <a:buSzPts val="1000"/>
              <a:tabLst>
                <a:tab pos="510875" algn="l"/>
              </a:tabLst>
            </a:pPr>
            <a:endParaRPr lang="ru-RU" sz="2000" b="1" dirty="0" smtClean="0">
              <a:latin typeface="Georgia" panose="02040502050405020303" pitchFamily="18" charset="0"/>
            </a:endParaRPr>
          </a:p>
          <a:p>
            <a:pPr marL="383156">
              <a:buSzPts val="1000"/>
              <a:tabLst>
                <a:tab pos="510875" algn="l"/>
              </a:tabLst>
            </a:pPr>
            <a:endParaRPr lang="ru-RU" sz="2000" b="1" dirty="0">
              <a:latin typeface="Georgia" panose="02040502050405020303" pitchFamily="18" charset="0"/>
            </a:endParaRPr>
          </a:p>
          <a:p>
            <a:pPr marL="383156">
              <a:buSzPts val="1000"/>
              <a:tabLst>
                <a:tab pos="510875" algn="l"/>
              </a:tabLst>
            </a:pPr>
            <a:endParaRPr lang="ru-RU" sz="2000" b="1" dirty="0" smtClean="0">
              <a:latin typeface="Georgia" panose="02040502050405020303" pitchFamily="18" charset="0"/>
            </a:endParaRPr>
          </a:p>
          <a:p>
            <a:pPr marL="383156">
              <a:buSzPts val="1000"/>
              <a:tabLst>
                <a:tab pos="510875" algn="l"/>
              </a:tabLst>
            </a:pPr>
            <a:endParaRPr lang="ru-RU" sz="2000" b="1" dirty="0" smtClean="0">
              <a:latin typeface="Georgia" panose="02040502050405020303" pitchFamily="18" charset="0"/>
            </a:endParaRPr>
          </a:p>
          <a:p>
            <a:pPr marL="383156">
              <a:buSzPts val="1000"/>
              <a:tabLst>
                <a:tab pos="510875" algn="l"/>
              </a:tabLst>
            </a:pPr>
            <a:r>
              <a:rPr lang="ru-RU" sz="2000" b="1" dirty="0" smtClean="0">
                <a:latin typeface="Georgia" panose="02040502050405020303" pitchFamily="18" charset="0"/>
              </a:rPr>
              <a:t>1. Приучение  </a:t>
            </a:r>
            <a:r>
              <a:rPr lang="ru-RU" sz="2000" b="1" dirty="0" smtClean="0">
                <a:latin typeface="Georgia" panose="02040502050405020303" pitchFamily="18" charset="0"/>
              </a:rPr>
              <a:t>учеников </a:t>
            </a:r>
            <a:r>
              <a:rPr lang="ru-RU" sz="2000" b="1" dirty="0" smtClean="0">
                <a:latin typeface="Georgia" panose="02040502050405020303" pitchFamily="18" charset="0"/>
              </a:rPr>
              <a:t>к самостоятельности с раннего возраста;</a:t>
            </a:r>
          </a:p>
          <a:p>
            <a:pPr marL="383156">
              <a:buSzPts val="1000"/>
              <a:tabLst>
                <a:tab pos="510875" algn="l"/>
              </a:tabLst>
            </a:pPr>
            <a:r>
              <a:rPr lang="ru-RU" sz="2000" b="1" dirty="0" smtClean="0">
                <a:latin typeface="Georgia" panose="02040502050405020303" pitchFamily="18" charset="0"/>
              </a:rPr>
              <a:t>2</a:t>
            </a:r>
            <a:r>
              <a:rPr lang="ru-RU" sz="2000" b="1" dirty="0" smtClean="0">
                <a:latin typeface="Georgia" panose="02040502050405020303" pitchFamily="18" charset="0"/>
              </a:rPr>
              <a:t>. Устранение </a:t>
            </a:r>
            <a:r>
              <a:rPr lang="ru-RU" sz="2000" b="1" dirty="0">
                <a:latin typeface="Georgia" panose="02040502050405020303" pitchFamily="18" charset="0"/>
              </a:rPr>
              <a:t>бумажной</a:t>
            </a:r>
            <a:r>
              <a:rPr lang="ru-RU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latin typeface="Georgia" panose="02040502050405020303" pitchFamily="18" charset="0"/>
              </a:rPr>
              <a:t>волокиты;</a:t>
            </a:r>
            <a:endParaRPr lang="ru-RU" sz="2000" b="1" dirty="0">
              <a:latin typeface="Georgia" panose="02040502050405020303" pitchFamily="18" charset="0"/>
            </a:endParaRPr>
          </a:p>
          <a:p>
            <a:pPr marL="383156">
              <a:buSzPts val="1000"/>
              <a:tabLst>
                <a:tab pos="510875" algn="l"/>
              </a:tabLst>
            </a:pPr>
            <a:r>
              <a:rPr lang="ru-RU" sz="2000" b="1" dirty="0">
                <a:latin typeface="Georgia" panose="02040502050405020303" pitchFamily="18" charset="0"/>
              </a:rPr>
              <a:t>3</a:t>
            </a:r>
            <a:r>
              <a:rPr lang="ru-RU" sz="2000" b="1" dirty="0" smtClean="0">
                <a:latin typeface="Georgia" panose="02040502050405020303" pitchFamily="18" charset="0"/>
              </a:rPr>
              <a:t>. Экономия;</a:t>
            </a:r>
            <a:endParaRPr lang="ru-RU" sz="2000" b="1" dirty="0">
              <a:latin typeface="Georgia" panose="02040502050405020303" pitchFamily="18" charset="0"/>
            </a:endParaRPr>
          </a:p>
          <a:p>
            <a:pPr marL="383156">
              <a:buSzPts val="1000"/>
              <a:tabLst>
                <a:tab pos="510875" algn="l"/>
              </a:tabLst>
            </a:pPr>
            <a:r>
              <a:rPr lang="ru-RU" sz="2000" b="1" dirty="0">
                <a:latin typeface="Georgia" panose="02040502050405020303" pitchFamily="18" charset="0"/>
              </a:rPr>
              <a:t>4</a:t>
            </a:r>
            <a:r>
              <a:rPr lang="ru-RU" sz="2000" b="1" dirty="0" smtClean="0">
                <a:latin typeface="Georgia" panose="02040502050405020303" pitchFamily="18" charset="0"/>
              </a:rPr>
              <a:t>. Более </a:t>
            </a:r>
            <a:r>
              <a:rPr lang="ru-RU" sz="2000" b="1" dirty="0">
                <a:latin typeface="Georgia" panose="02040502050405020303" pitchFamily="18" charset="0"/>
              </a:rPr>
              <a:t>высокая доступность знания для людей в отдаленных населенных </a:t>
            </a:r>
            <a:r>
              <a:rPr lang="ru-RU" sz="2000" b="1" dirty="0" smtClean="0">
                <a:latin typeface="Georgia" panose="02040502050405020303" pitchFamily="18" charset="0"/>
              </a:rPr>
              <a:t>пунктах</a:t>
            </a:r>
            <a:r>
              <a:rPr lang="ru-RU" sz="2000" b="1" dirty="0">
                <a:latin typeface="Georgia" panose="02040502050405020303" pitchFamily="18" charset="0"/>
              </a:rPr>
              <a:t>;</a:t>
            </a:r>
            <a:endParaRPr lang="ru-RU" sz="2000" b="1" dirty="0" smtClean="0">
              <a:latin typeface="Georgia" panose="02040502050405020303" pitchFamily="18" charset="0"/>
            </a:endParaRPr>
          </a:p>
          <a:p>
            <a:pPr marL="383156">
              <a:buSzPts val="1000"/>
              <a:tabLst>
                <a:tab pos="510875" algn="l"/>
              </a:tabLst>
            </a:pPr>
            <a:r>
              <a:rPr lang="ru-RU" sz="2000" b="1" dirty="0" smtClean="0">
                <a:latin typeface="Georgia" panose="02040502050405020303" pitchFamily="18" charset="0"/>
              </a:rPr>
              <a:t>5. Высокая мотивация к обучению;</a:t>
            </a:r>
          </a:p>
          <a:p>
            <a:pPr marL="383156">
              <a:buSzPts val="1000"/>
              <a:tabLst>
                <a:tab pos="510875" algn="l"/>
              </a:tabLst>
            </a:pPr>
            <a:r>
              <a:rPr lang="ru-RU" sz="2000" b="1" dirty="0" smtClean="0">
                <a:latin typeface="Georgia" panose="02040502050405020303" pitchFamily="18" charset="0"/>
              </a:rPr>
              <a:t>6. Повышение участия учеников </a:t>
            </a:r>
            <a:r>
              <a:rPr lang="ru-RU" sz="2000" b="1" dirty="0">
                <a:latin typeface="Georgia" panose="02040502050405020303" pitchFamily="18" charset="0"/>
              </a:rPr>
              <a:t>в</a:t>
            </a:r>
            <a:r>
              <a:rPr lang="ru-RU" sz="2000" b="1" dirty="0" smtClean="0">
                <a:latin typeface="Georgia" panose="02040502050405020303" pitchFamily="18" charset="0"/>
              </a:rPr>
              <a:t>о внеурочной деятельности;</a:t>
            </a:r>
          </a:p>
          <a:p>
            <a:pPr marL="383156">
              <a:buSzPts val="1000"/>
              <a:tabLst>
                <a:tab pos="510875" algn="l"/>
              </a:tabLst>
            </a:pPr>
            <a:r>
              <a:rPr lang="ru-RU" sz="2000" b="1" dirty="0">
                <a:latin typeface="Georgia" panose="02040502050405020303" pitchFamily="18" charset="0"/>
              </a:rPr>
              <a:t>7</a:t>
            </a:r>
            <a:r>
              <a:rPr lang="ru-RU" sz="2000" b="1" dirty="0" smtClean="0">
                <a:latin typeface="Georgia" panose="02040502050405020303" pitchFamily="18" charset="0"/>
              </a:rPr>
              <a:t>. Доступность разнообразных материалов при подготовке к олимпиадам и конкурсам;</a:t>
            </a:r>
          </a:p>
          <a:p>
            <a:pPr marL="383156">
              <a:buSzPts val="1000"/>
              <a:tabLst>
                <a:tab pos="510875" algn="l"/>
              </a:tabLst>
            </a:pPr>
            <a:r>
              <a:rPr lang="ru-RU" sz="2000" b="1" dirty="0" smtClean="0">
                <a:latin typeface="Georgia" panose="02040502050405020303" pitchFamily="18" charset="0"/>
              </a:rPr>
              <a:t>8. Возможность индивидуальной работы с учащимися.</a:t>
            </a:r>
          </a:p>
          <a:p>
            <a:pPr marL="383156">
              <a:buSzPts val="1000"/>
              <a:tabLst>
                <a:tab pos="510875" algn="l"/>
              </a:tabLst>
            </a:pPr>
            <a:r>
              <a:rPr lang="ru-RU" sz="2000" b="1" dirty="0" smtClean="0">
                <a:latin typeface="Georgia" panose="02040502050405020303" pitchFamily="18" charset="0"/>
              </a:rPr>
              <a:t>9. </a:t>
            </a:r>
            <a:r>
              <a:rPr lang="ru-RU" sz="2000" b="1" u="sng" dirty="0" smtClean="0">
                <a:latin typeface="Georgia" panose="02040502050405020303" pitchFamily="18" charset="0"/>
              </a:rPr>
              <a:t>Главное преимущество </a:t>
            </a:r>
            <a:r>
              <a:rPr lang="ru-RU" sz="2000" b="1" dirty="0" smtClean="0">
                <a:latin typeface="Georgia" panose="02040502050405020303" pitchFamily="18" charset="0"/>
              </a:rPr>
              <a:t>– дети самостоятельно и увлеченно могут работать не только на уроке, но и </a:t>
            </a: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дома!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62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theme/theme1.xml><?xml version="1.0" encoding="utf-8"?>
<a:theme xmlns:a="http://schemas.openxmlformats.org/drawingml/2006/main" name="ikt-v-obrazovanii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ikt-v-obrazovanii</Template>
  <TotalTime>351</TotalTime>
  <Words>1034</Words>
  <Application>Microsoft Office PowerPoint</Application>
  <PresentationFormat>Произвольный</PresentationFormat>
  <Paragraphs>114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ikt-v-obrazovanii</vt:lpstr>
      <vt:lpstr>ЦИФРОВИЗАЦИЯ В ШКОЛЕ КАК СПОСОБ МОТИВАЦИИ ОБУЧАЮЩИХСЯ НА УРОКАХ </vt:lpstr>
      <vt:lpstr>Принципы работы с одарёнными детьми:</vt:lpstr>
      <vt:lpstr>ЦОС в помощь учителю</vt:lpstr>
      <vt:lpstr>Презентация PowerPoint</vt:lpstr>
      <vt:lpstr>Презентация PowerPoint</vt:lpstr>
      <vt:lpstr>ДОКУМЕНТЫ И ПРЕЗЕНТАЦИИ </vt:lpstr>
      <vt:lpstr>Презентация PowerPoint</vt:lpstr>
      <vt:lpstr>СОЦИАЛЬНЫЕ МЕДИА </vt:lpstr>
      <vt:lpstr>Презентация PowerPoint</vt:lpstr>
      <vt:lpstr>ГЛАВНАЯ ПРОБЛЕМА: КАК УВЛЕЧЬ НАУЧНЫМ ЗНАНИЕМ ДЕТЕЙ </vt:lpstr>
      <vt:lpstr>Microsoft PowerPoint – первейший помощник учителя</vt:lpstr>
      <vt:lpstr>Захват экрана в Windows 10 </vt:lpstr>
      <vt:lpstr>Оживляем Zoom </vt:lpstr>
      <vt:lpstr> Google-формы: помощь в работе с учениками и родителями </vt:lpstr>
      <vt:lpstr>Instagram</vt:lpstr>
      <vt:lpstr>Instagram</vt:lpstr>
      <vt:lpstr>Презентация PowerPoint</vt:lpstr>
      <vt:lpstr>Сайт учителя</vt:lpstr>
      <vt:lpstr>Заключение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ЦИФРОВИЗАЦИЯ  на уроках географии МБОУ ООШ №81им. Защитников Пашковской переправы УЧИТЕЛЬ географии Сагалаева Елена сергеевна</dc:title>
  <dc:creator>1</dc:creator>
  <cp:lastModifiedBy>Наталья Овсянникова</cp:lastModifiedBy>
  <cp:revision>35</cp:revision>
  <dcterms:created xsi:type="dcterms:W3CDTF">2021-08-22T09:37:26Z</dcterms:created>
  <dcterms:modified xsi:type="dcterms:W3CDTF">2021-08-23T10:25:05Z</dcterms:modified>
</cp:coreProperties>
</file>