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9" r:id="rId6"/>
    <p:sldId id="259" r:id="rId7"/>
    <p:sldId id="268" r:id="rId8"/>
    <p:sldId id="260" r:id="rId9"/>
    <p:sldId id="267" r:id="rId10"/>
    <p:sldId id="261" r:id="rId11"/>
    <p:sldId id="266" r:id="rId12"/>
    <p:sldId id="262" r:id="rId13"/>
    <p:sldId id="265" r:id="rId14"/>
    <p:sldId id="263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0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1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9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7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3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8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7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1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602C-82EF-4443-B3B7-54C3A389DA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A085-3A54-45FE-8F23-9EC320305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8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ralvagonzavod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kamaz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lada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neymakerfactory.ru/spravochnik/top-7-liderov-apk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z-izhora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azgroup.ru/company/suppliers/component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mzmotor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4341" y="1294410"/>
            <a:ext cx="6059055" cy="438199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008" y="1603169"/>
            <a:ext cx="4940135" cy="4524499"/>
          </a:xfrm>
        </p:spPr>
        <p:txBody>
          <a:bodyPr>
            <a:noAutofit/>
          </a:bodyPr>
          <a:lstStyle/>
          <a:p>
            <a:r>
              <a:rPr lang="ru-RU" sz="2400" dirty="0"/>
              <a:t>Среди заводов России лидерами являются компании машиностроительной отрасли. Самые большие по размеру выручки производственные компании: АВТОВАЗ, КАМАЗ, УРАЛВАГОНЗАВОД, Автодизель, ГАЗ, Ижорские заводы, Уральский завод </a:t>
            </a:r>
            <a:r>
              <a:rPr lang="ru-RU" sz="2400" dirty="0" smtClean="0"/>
              <a:t>тяжелого </a:t>
            </a:r>
            <a:r>
              <a:rPr lang="ru-RU" sz="2400" dirty="0"/>
              <a:t>машиностроения</a:t>
            </a:r>
            <a:r>
              <a:rPr lang="ru-RU" sz="2400" dirty="0" smtClean="0"/>
              <a:t>.</a:t>
            </a:r>
          </a:p>
          <a:p>
            <a:r>
              <a:rPr lang="ru-RU" dirty="0"/>
              <a:t> </a:t>
            </a:r>
            <a:r>
              <a:rPr lang="ru-RU" sz="1800" b="1" dirty="0"/>
              <a:t>Ранжирование лидеров осуществляется в зависимости от размеров выручки, полученной компаниями в 2016 году.</a:t>
            </a:r>
          </a:p>
        </p:txBody>
      </p:sp>
    </p:spTree>
    <p:extLst>
      <p:ext uri="{BB962C8B-B14F-4D97-AF65-F5344CB8AC3E}">
        <p14:creationId xmlns:p14="http://schemas.microsoft.com/office/powerpoint/2010/main" val="47041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АО </a:t>
            </a:r>
            <a:r>
              <a:rPr lang="ru-RU" sz="3600" dirty="0"/>
              <a:t>НПК «УРАЛВАГОНЗАВОД» ИМЕНИ Ф.Э. ДЗЕРЖИНСКОГО</a:t>
            </a:r>
            <a:br>
              <a:rPr lang="ru-RU" sz="3600" dirty="0"/>
            </a:br>
            <a:r>
              <a:rPr lang="en-US" dirty="0">
                <a:hlinkClick r:id="rId2"/>
              </a:rPr>
              <a:t>uralvagonzavod.ru</a:t>
            </a:r>
            <a:r>
              <a:rPr lang="en-US" i="1" dirty="0"/>
              <a:t/>
            </a:r>
            <a:br>
              <a:rPr lang="en-US" i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2727" y="916173"/>
            <a:ext cx="2314947" cy="11102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510" y="1690689"/>
            <a:ext cx="113528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b="0" i="0" dirty="0" smtClean="0">
                <a:solidFill>
                  <a:srgbClr val="000000"/>
                </a:solidFill>
                <a:effectLst/>
                <a:latin typeface="Open Sans"/>
              </a:rPr>
              <a:t>Открытие завода датируется 1936 годом. На данный момент нижнетагильское предприятие – головное подразделение одной из крупнейших в мире корпораций.</a:t>
            </a:r>
          </a:p>
          <a:p>
            <a:pPr fontAlgn="base"/>
            <a:r>
              <a:rPr lang="ru-RU" sz="2200" b="0" i="0" dirty="0" smtClean="0">
                <a:solidFill>
                  <a:srgbClr val="000000"/>
                </a:solidFill>
                <a:effectLst/>
                <a:latin typeface="Open Sans"/>
              </a:rPr>
              <a:t>УВЗ – единственный поставщик танковой техники для Министерства обороны РФ.</a:t>
            </a:r>
          </a:p>
          <a:p>
            <a:pPr fontAlgn="base"/>
            <a:r>
              <a:rPr lang="ru-RU" sz="2200" b="0" i="0" dirty="0" smtClean="0">
                <a:solidFill>
                  <a:srgbClr val="000000"/>
                </a:solidFill>
                <a:effectLst/>
                <a:latin typeface="Open Sans"/>
              </a:rPr>
              <a:t>Основные направления производства: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inherit"/>
              </a:rPr>
              <a:t>Техника специального назначения: боевые машины, танки, бронированные машины;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inherit"/>
              </a:rPr>
              <a:t>Подвижные составы: цистерны, платформы, полувагоны, вагоны-хопперы;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inherit"/>
              </a:rPr>
              <a:t>Буровые установки гражданского назначения.</a:t>
            </a:r>
          </a:p>
          <a:p>
            <a:pPr fontAlgn="base"/>
            <a:r>
              <a:rPr lang="ru-RU" sz="2200" b="0" i="0" dirty="0" smtClean="0">
                <a:solidFill>
                  <a:srgbClr val="000000"/>
                </a:solidFill>
                <a:effectLst/>
                <a:latin typeface="Open Sans"/>
              </a:rPr>
              <a:t>Общественная политика: дворцы ледового спорта, водных видов, дворец культуры, стадион, лыжная база.</a:t>
            </a:r>
          </a:p>
          <a:p>
            <a:pPr fontAlgn="base"/>
            <a:r>
              <a:rPr lang="ru-RU" sz="2200" b="0" i="0" dirty="0" smtClean="0">
                <a:solidFill>
                  <a:srgbClr val="000000"/>
                </a:solidFill>
                <a:effectLst/>
                <a:latin typeface="Open Sans"/>
              </a:rPr>
              <a:t>С 1969 года на базе компании открыт выставочный комплекс: музей истории, бронетанковой техники и выставка вагонной продукции.</a:t>
            </a:r>
            <a:endParaRPr lang="ru-RU" sz="2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3954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38850" cy="323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801" y="-1"/>
            <a:ext cx="5317000" cy="3716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238500"/>
            <a:ext cx="6749303" cy="3619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591" y="3711109"/>
            <a:ext cx="4444962" cy="31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/>
              <a:t>КАМАЗ</a:t>
            </a:r>
            <a:br>
              <a:rPr lang="ru-RU" dirty="0"/>
            </a:br>
            <a:r>
              <a:rPr lang="en-US" u="sng" dirty="0">
                <a:hlinkClick r:id="rId2"/>
              </a:rPr>
              <a:t>https://kamaz.ru/</a:t>
            </a:r>
            <a:r>
              <a:rPr lang="en-US" i="1" dirty="0"/>
              <a:t/>
            </a:r>
            <a:br>
              <a:rPr lang="en-US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Функционирует с 1976 года. В настоящее время КАМАЗ входит в список 20 крупнейших в мире производителей тяжелых грузовых автомобилей.</a:t>
            </a:r>
          </a:p>
          <a:p>
            <a:pPr fontAlgn="base"/>
            <a:r>
              <a:rPr lang="ru-RU" dirty="0"/>
              <a:t>Основное направление деятельности:</a:t>
            </a:r>
          </a:p>
          <a:p>
            <a:pPr fontAlgn="base"/>
            <a:r>
              <a:rPr lang="ru-RU" dirty="0"/>
              <a:t>полный производственный цикл изготовления грузового автотранспорта – разработка, производство, последующая реализация, </a:t>
            </a:r>
            <a:r>
              <a:rPr lang="ru-RU" dirty="0" err="1"/>
              <a:t>постпродажное</a:t>
            </a:r>
            <a:r>
              <a:rPr lang="ru-RU" dirty="0"/>
              <a:t> обслуживание: бортовые авто, седельные тягачи, самосвалы, авто с </a:t>
            </a:r>
            <a:r>
              <a:rPr lang="ru-RU" dirty="0" err="1"/>
              <a:t>кму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Производство автобусов;</a:t>
            </a:r>
          </a:p>
          <a:p>
            <a:pPr fontAlgn="base"/>
            <a:r>
              <a:rPr lang="ru-RU" dirty="0" err="1"/>
              <a:t>Спецавтотехника</a:t>
            </a:r>
            <a:r>
              <a:rPr lang="ru-RU" dirty="0"/>
              <a:t> (например, автобетононасосы).</a:t>
            </a:r>
          </a:p>
          <a:p>
            <a:pPr fontAlgn="base"/>
            <a:r>
              <a:rPr lang="ru-RU" dirty="0"/>
              <a:t>Структура: 89 организаций на территории РФ и за ее пределами (Литва, Казахстан и т.д.); 185 дилерских центров (данные 2016 года).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301" y="-17329"/>
            <a:ext cx="1217066" cy="17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9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85" y="218264"/>
            <a:ext cx="9048750" cy="3933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218264"/>
            <a:ext cx="7065200" cy="3925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29428"/>
            <a:ext cx="6531429" cy="3628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29" y="4082727"/>
            <a:ext cx="5120345" cy="28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8247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АВТОВАЗ</a:t>
            </a:r>
            <a:r>
              <a:rPr lang="ru-RU" dirty="0"/>
              <a:t/>
            </a:r>
            <a:br>
              <a:rPr lang="ru-RU" dirty="0"/>
            </a:br>
            <a:r>
              <a:rPr lang="en-US" u="sng" dirty="0">
                <a:hlinkClick r:id="rId2"/>
              </a:rPr>
              <a:t>www.lada.ru</a:t>
            </a:r>
            <a:r>
              <a:rPr lang="en-US" i="1" dirty="0"/>
              <a:t/>
            </a:r>
            <a:br>
              <a:rPr lang="en-US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История легендарного волжского завода начинается с 1966 года, когда правительство СССР приняло решение об его строительстве. 1970 год – выпуск первых авто ВАЗ 2101. Сегодня </a:t>
            </a:r>
            <a:r>
              <a:rPr lang="ru-RU" dirty="0" err="1"/>
              <a:t>Автоваз</a:t>
            </a:r>
            <a:r>
              <a:rPr lang="ru-RU" dirty="0"/>
              <a:t> – лидер производства легковых автомобилей в России и СНГ. Деятельность группы осуществляется в 17 странах (270 дочерних организаций) и более 50 регионов России.</a:t>
            </a:r>
          </a:p>
          <a:p>
            <a:pPr fontAlgn="base"/>
            <a:r>
              <a:rPr lang="ru-RU" dirty="0"/>
              <a:t>Основные направления деятельности:</a:t>
            </a:r>
          </a:p>
          <a:p>
            <a:pPr fontAlgn="base"/>
            <a:r>
              <a:rPr lang="ru-RU" dirty="0"/>
              <a:t>Разработка и изготовление легковых авто - торговое название </a:t>
            </a:r>
            <a:r>
              <a:rPr lang="ru-RU" dirty="0" smtClean="0"/>
              <a:t>LADA;</a:t>
            </a:r>
            <a:endParaRPr lang="ru-RU" dirty="0"/>
          </a:p>
          <a:p>
            <a:pPr fontAlgn="base"/>
            <a:r>
              <a:rPr lang="ru-RU" dirty="0" err="1"/>
              <a:t>Постпродажное</a:t>
            </a:r>
            <a:r>
              <a:rPr lang="ru-RU" dirty="0"/>
              <a:t> обслуживание клиентов (сервисные центры, помощь на дорогах).Бесплатная помощь на дорогах предоставляется для клиентов, приобретших LADA в период с 01 марта по 31 декабря 2016 года.</a:t>
            </a:r>
          </a:p>
          <a:p>
            <a:pPr fontAlgn="base"/>
            <a:r>
              <a:rPr lang="ru-RU" dirty="0"/>
              <a:t>Производство коммерческих моделей, автомобилей специального назначения (например, пожарно-спасательных, скорая помощь и т.д.);</a:t>
            </a:r>
          </a:p>
          <a:p>
            <a:pPr fontAlgn="base"/>
            <a:r>
              <a:rPr lang="ru-RU" dirty="0"/>
              <a:t>Изготовление запасных </a:t>
            </a:r>
            <a:r>
              <a:rPr lang="ru-RU" dirty="0" smtClean="0"/>
              <a:t>частей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53" y="258248"/>
            <a:ext cx="4880478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8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5682" y="2879984"/>
            <a:ext cx="5284519" cy="3978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3" y="451262"/>
            <a:ext cx="5388558" cy="3866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683" y="3817"/>
            <a:ext cx="5968117" cy="40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5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7562" y="249382"/>
            <a:ext cx="6172200" cy="4873625"/>
          </a:xfrm>
        </p:spPr>
        <p:txBody>
          <a:bodyPr/>
          <a:lstStyle/>
          <a:p>
            <a:r>
              <a:rPr lang="ru-RU" dirty="0" smtClean="0"/>
              <a:t>УРАЛЬСКИЙ ЗАВОД ТЯЖЕЛОГО МАШИНОСТРОЕНИЯ</a:t>
            </a:r>
          </a:p>
          <a:p>
            <a:r>
              <a:rPr lang="ru-RU" dirty="0" smtClean="0"/>
              <a:t>www.uralmash.ru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130" y="249382"/>
            <a:ext cx="3360717" cy="5619606"/>
          </a:xfrm>
        </p:spPr>
        <p:txBody>
          <a:bodyPr>
            <a:noAutofit/>
          </a:bodyPr>
          <a:lstStyle/>
          <a:p>
            <a:r>
              <a:rPr lang="ru-RU" sz="2400" dirty="0">
                <a:hlinkClick r:id="rId2"/>
              </a:rPr>
              <a:t>Крупные</a:t>
            </a:r>
            <a:r>
              <a:rPr lang="ru-RU" sz="2400" dirty="0"/>
              <a:t> производственные предприятия России представлены объединениями компаний, соединяющими непосредственно производство (заводы) с последующей реализацией продукции (например, автоцентры) для максимизации прибыли в условиях кризиса и высокой конкуренции.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669" y="802996"/>
            <a:ext cx="2057400" cy="1123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4320" y="2260685"/>
            <a:ext cx="725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Завод функционирует с 1983 года. В настоящее время поставки технологического оборудования, производимого УРАЛМАШЗАВОД, осуществляются в 42 страны, в том числе Болгарию, Иран, Белоруссию, Германию и т.д.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0557" y="3645680"/>
            <a:ext cx="7505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Направления производственного процесса: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Изготовление и поставка оборудования для горной промышленности (дробилки, экскаваторы, мельницы и т.д.);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Разработка технологической продукции для обеспечения металлургической отрасли (станы, агломерационные машины)Является единственным в стране разработчиком и поставщиком обжиговых конвейерных машин.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Производство подъемных кранов.</a:t>
            </a:r>
            <a:endParaRPr lang="ru-RU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44932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246" t="8416" r="19896"/>
          <a:stretch/>
        </p:blipFill>
        <p:spPr>
          <a:xfrm>
            <a:off x="3859481" y="0"/>
            <a:ext cx="4358244" cy="4233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1576" t="12480" r="32476" b="9442"/>
          <a:stretch/>
        </p:blipFill>
        <p:spPr>
          <a:xfrm>
            <a:off x="8083138" y="908462"/>
            <a:ext cx="4108862" cy="5949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8590" t="8896" r="17515"/>
          <a:stretch/>
        </p:blipFill>
        <p:spPr>
          <a:xfrm>
            <a:off x="0" y="2455682"/>
            <a:ext cx="4631376" cy="44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1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15225" cy="474143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Предприятие основано в 1722 году, в настоящее время входит в группу одного из главных предприятий тяжелого машиностроения страны (ОМЗ).</a:t>
            </a:r>
          </a:p>
          <a:p>
            <a:pPr fontAlgn="base"/>
            <a:r>
              <a:rPr lang="ru-RU" dirty="0"/>
              <a:t>Основные направления производственного процесса:</a:t>
            </a:r>
          </a:p>
          <a:p>
            <a:pPr fontAlgn="base"/>
            <a:r>
              <a:rPr lang="ru-RU" dirty="0"/>
              <a:t>Разработка и изготовление оборудования атомного энергетического комплекса (корпусное оборудование энергетических реакторов);</a:t>
            </a:r>
          </a:p>
          <a:p>
            <a:pPr fontAlgn="base"/>
            <a:r>
              <a:rPr lang="ru-RU" dirty="0"/>
              <a:t>Изготовление сосудов давления для нефтеперерабатывающей, нефтехимической отраслей;</a:t>
            </a:r>
          </a:p>
          <a:p>
            <a:pPr fontAlgn="base"/>
            <a:r>
              <a:rPr lang="ru-RU" dirty="0"/>
              <a:t>Производство металлургических заготовок из стали.</a:t>
            </a:r>
          </a:p>
          <a:p>
            <a:endParaRPr lang="ru-RU" dirty="0"/>
          </a:p>
        </p:txBody>
      </p:sp>
      <p:pic>
        <p:nvPicPr>
          <p:cNvPr id="2052" name="Picture 4" descr="https://moneymakerfactory.ru/Pics/verstka/img-721-14969310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92" y="429257"/>
            <a:ext cx="32480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2935" y="409047"/>
            <a:ext cx="7259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0" dirty="0" smtClean="0">
                <a:solidFill>
                  <a:srgbClr val="000000"/>
                </a:solidFill>
                <a:effectLst/>
                <a:latin typeface="sfui"/>
              </a:rPr>
              <a:t>ИЖОРСКИЕ ЗАВОДЫ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 smtClean="0">
                <a:solidFill>
                  <a:srgbClr val="0074D9"/>
                </a:solidFill>
                <a:effectLst/>
                <a:latin typeface="Roboto"/>
                <a:hlinkClick r:id="rId3"/>
              </a:rPr>
              <a:t>www.omz-izhora.ru</a:t>
            </a:r>
            <a:endParaRPr lang="en-US" sz="2400" b="1" i="1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717" y="3218213"/>
            <a:ext cx="4254005" cy="27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4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1" y="3702663"/>
            <a:ext cx="4271184" cy="3155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3149" y="0"/>
            <a:ext cx="5890136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69" y="0"/>
            <a:ext cx="5913918" cy="436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769" y="2868535"/>
            <a:ext cx="5400291" cy="39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ГАЗ</a:t>
            </a:r>
            <a:r>
              <a:rPr lang="ru-RU" dirty="0"/>
              <a:t/>
            </a:r>
            <a:br>
              <a:rPr lang="ru-RU" dirty="0"/>
            </a:br>
            <a:r>
              <a:rPr lang="en-US" u="sng" dirty="0">
                <a:hlinkClick r:id="rId2"/>
              </a:rPr>
              <a:t>gazgroup.ru</a:t>
            </a:r>
            <a:r>
              <a:rPr lang="en-US" i="1" dirty="0"/>
              <a:t/>
            </a:r>
            <a:br>
              <a:rPr lang="en-US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Предприятие – головное подразделение группы ГАЗ, одного из крупнейших производителей коммерческого транспорта (13 предприятий). Группа обеспечивает 80 процентов рынка автобусов страны, занимается производством легкового коммерческого автотранспорта, грузовых авто.</a:t>
            </a:r>
          </a:p>
          <a:p>
            <a:pPr fontAlgn="base"/>
            <a:r>
              <a:rPr lang="ru-RU" dirty="0"/>
              <a:t>Группа являлась официальным поставщиком транспорта на олимпийские игры в Сочи.</a:t>
            </a:r>
          </a:p>
          <a:p>
            <a:pPr fontAlgn="base"/>
            <a:r>
              <a:rPr lang="ru-RU" dirty="0"/>
              <a:t>Основное направление деятельности ПАО ГАЗ: производство комплектующих для автотранспортных средств: изготовление деталей и агрегатов при полном цикле обработки, штамповки, окраски и проведения испытаний.</a:t>
            </a:r>
          </a:p>
          <a:p>
            <a:pPr fontAlgn="base"/>
            <a:r>
              <a:rPr lang="ru-RU" dirty="0"/>
              <a:t>Кадровая политика: свыше 40 тысяч сотрудников (по группе): университет, учебный центр, школа лидера производства, подготовка молодежи.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538" y="147061"/>
            <a:ext cx="1681452" cy="13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9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5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АВТОДИЗЕЛЬ </a:t>
            </a:r>
            <a:r>
              <a:rPr lang="ru-RU" dirty="0"/>
              <a:t>(ЯРОСЛАВСКИЙ МОТОРНЫЙ ЗАВОД</a:t>
            </a:r>
            <a:r>
              <a:rPr lang="ru-RU" dirty="0" smtClean="0"/>
              <a:t>)</a:t>
            </a:r>
            <a:r>
              <a:rPr lang="en-US" u="sng" dirty="0">
                <a:hlinkClick r:id="rId2"/>
              </a:rPr>
              <a:t> www.ymzmotor.ru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/>
              <a:t>Был основан в 1916 году. В настоящее время Автодизель входит в состав Группы ГАЗ. Завод имеет 4 производственные площадки, изготавливаемая продукция устанавливается более чем на 300 моделей автотранспортных средств и машин специального назначения.</a:t>
            </a:r>
          </a:p>
          <a:p>
            <a:pPr fontAlgn="base"/>
            <a:r>
              <a:rPr lang="ru-RU" dirty="0"/>
              <a:t>Основные направления производства:</a:t>
            </a:r>
          </a:p>
          <a:p>
            <a:pPr fontAlgn="base"/>
            <a:r>
              <a:rPr lang="ru-RU" dirty="0"/>
              <a:t>Производство дизельных двигателей, устанавливаемых на грузовые автомобили, тракторы, автобусы и спецтехнику (ЯМЗ-530, 650, V6, V8, V12);</a:t>
            </a:r>
          </a:p>
          <a:p>
            <a:pPr fontAlgn="base"/>
            <a:r>
              <a:rPr lang="ru-RU" dirty="0"/>
              <a:t>Серийный выпуск механических коробок передач и сцеплений для </a:t>
            </a:r>
            <a:r>
              <a:rPr lang="ru-RU" dirty="0" err="1"/>
              <a:t>агрегатирования</a:t>
            </a:r>
            <a:r>
              <a:rPr lang="ru-RU" dirty="0"/>
              <a:t> двигателей;</a:t>
            </a:r>
          </a:p>
          <a:p>
            <a:pPr fontAlgn="base"/>
            <a:r>
              <a:rPr lang="ru-RU" dirty="0"/>
              <a:t>Производство дизельных </a:t>
            </a:r>
            <a:r>
              <a:rPr lang="ru-RU" dirty="0" err="1"/>
              <a:t>электроагрегатов</a:t>
            </a:r>
            <a:r>
              <a:rPr lang="ru-RU" dirty="0"/>
              <a:t> (серия АД).</a:t>
            </a:r>
          </a:p>
          <a:p>
            <a:pPr fontAlgn="base"/>
            <a:r>
              <a:rPr lang="ru-RU" dirty="0"/>
              <a:t>Доля ЯМЗ в России – свыше 40%. Структура: 236 точек продаж по регионам РФ, 129 – в странах СНГ.</a:t>
            </a:r>
          </a:p>
          <a:p>
            <a:pPr fontAlgn="base"/>
            <a:r>
              <a:rPr lang="ru-RU" dirty="0"/>
              <a:t>За заслуги в развитии отрасли в 2017 году руководство завода получило благодарность Президента РФ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49" y="365125"/>
            <a:ext cx="1786715" cy="13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15" y="0"/>
            <a:ext cx="10515600" cy="365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4199"/>
            <a:ext cx="3238500" cy="3171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707" y="4016375"/>
            <a:ext cx="3238500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415" y="3746170"/>
            <a:ext cx="3238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07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710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inherit</vt:lpstr>
      <vt:lpstr>Open Sans</vt:lpstr>
      <vt:lpstr>Roboto</vt:lpstr>
      <vt:lpstr>sfui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ГАЗ gazgroup.ru </vt:lpstr>
      <vt:lpstr>Презентация PowerPoint</vt:lpstr>
      <vt:lpstr>   АВТОДИЗЕЛЬ (ЯРОСЛАВСКИЙ МОТОРНЫЙ ЗАВОД) www.ymzmotor.ru   </vt:lpstr>
      <vt:lpstr>Презентация PowerPoint</vt:lpstr>
      <vt:lpstr> АО НПК «УРАЛВАГОНЗАВОД» ИМЕНИ Ф.Э. ДЗЕРЖИНСКОГО uralvagonzavod.ru </vt:lpstr>
      <vt:lpstr>Презентация PowerPoint</vt:lpstr>
      <vt:lpstr>КАМАЗ https://kamaz.ru/ </vt:lpstr>
      <vt:lpstr>Презентация PowerPoint</vt:lpstr>
      <vt:lpstr> АВТОВАЗ www.lada.ru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2020-10-18T19:18:35Z</dcterms:created>
  <dcterms:modified xsi:type="dcterms:W3CDTF">2020-10-18T20:08:07Z</dcterms:modified>
</cp:coreProperties>
</file>