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8" r:id="rId3"/>
    <p:sldId id="278" r:id="rId4"/>
    <p:sldId id="286" r:id="rId5"/>
    <p:sldId id="259" r:id="rId6"/>
    <p:sldId id="294" r:id="rId7"/>
    <p:sldId id="279" r:id="rId8"/>
    <p:sldId id="280" r:id="rId9"/>
    <p:sldId id="281" r:id="rId10"/>
    <p:sldId id="282" r:id="rId11"/>
    <p:sldId id="295" r:id="rId12"/>
    <p:sldId id="283" r:id="rId13"/>
    <p:sldId id="271" r:id="rId14"/>
    <p:sldId id="291" r:id="rId15"/>
    <p:sldId id="293" r:id="rId16"/>
    <p:sldId id="276" r:id="rId17"/>
    <p:sldId id="288" r:id="rId18"/>
    <p:sldId id="289" r:id="rId19"/>
    <p:sldId id="260" r:id="rId20"/>
    <p:sldId id="290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4D3BD-26DF-4FB6-B7FB-8AD038D3CBBF}" type="datetimeFigureOut">
              <a:rPr lang="en-TT" smtClean="0"/>
              <a:t>28/09/2020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2B57C-DE8A-4D7C-B275-64BF69EFA49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8415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B57C-DE8A-4D7C-B275-64BF69EFA499}" type="slidenum">
              <a:rPr lang="en-TT" smtClean="0"/>
              <a:t>4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8907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B57C-DE8A-4D7C-B275-64BF69EFA499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702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B57C-DE8A-4D7C-B275-64BF69EFA499}" type="slidenum">
              <a:rPr lang="en-TT" smtClean="0"/>
              <a:t>8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1201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F7E1-3124-4B64-B42B-8F7169B7DB1A}" type="datetimeFigureOut">
              <a:rPr lang="en-TT" smtClean="0"/>
              <a:t>28/09/2020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80BC-949C-4FBC-A2AA-90F08401AE2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0925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F7E1-3124-4B64-B42B-8F7169B7DB1A}" type="datetimeFigureOut">
              <a:rPr lang="en-TT" smtClean="0"/>
              <a:t>28/09/2020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80BC-949C-4FBC-A2AA-90F08401AE2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6959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F7E1-3124-4B64-B42B-8F7169B7DB1A}" type="datetimeFigureOut">
              <a:rPr lang="en-TT" smtClean="0"/>
              <a:t>28/09/2020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80BC-949C-4FBC-A2AA-90F08401AE2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8559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F7E1-3124-4B64-B42B-8F7169B7DB1A}" type="datetimeFigureOut">
              <a:rPr lang="en-TT" smtClean="0"/>
              <a:t>28/09/2020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80BC-949C-4FBC-A2AA-90F08401AE2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1157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F7E1-3124-4B64-B42B-8F7169B7DB1A}" type="datetimeFigureOut">
              <a:rPr lang="en-TT" smtClean="0"/>
              <a:t>28/09/2020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80BC-949C-4FBC-A2AA-90F08401AE2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5800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F7E1-3124-4B64-B42B-8F7169B7DB1A}" type="datetimeFigureOut">
              <a:rPr lang="en-TT" smtClean="0"/>
              <a:t>28/09/2020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80BC-949C-4FBC-A2AA-90F08401AE2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8810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F7E1-3124-4B64-B42B-8F7169B7DB1A}" type="datetimeFigureOut">
              <a:rPr lang="en-TT" smtClean="0"/>
              <a:t>28/09/2020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80BC-949C-4FBC-A2AA-90F08401AE2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7458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F7E1-3124-4B64-B42B-8F7169B7DB1A}" type="datetimeFigureOut">
              <a:rPr lang="en-TT" smtClean="0"/>
              <a:t>28/09/2020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80BC-949C-4FBC-A2AA-90F08401AE2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5980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F7E1-3124-4B64-B42B-8F7169B7DB1A}" type="datetimeFigureOut">
              <a:rPr lang="en-TT" smtClean="0"/>
              <a:t>28/09/2020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80BC-949C-4FBC-A2AA-90F08401AE2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9537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F7E1-3124-4B64-B42B-8F7169B7DB1A}" type="datetimeFigureOut">
              <a:rPr lang="en-TT" smtClean="0"/>
              <a:t>28/09/2020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80BC-949C-4FBC-A2AA-90F08401AE2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3940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F7E1-3124-4B64-B42B-8F7169B7DB1A}" type="datetimeFigureOut">
              <a:rPr lang="en-TT" smtClean="0"/>
              <a:t>28/09/2020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80BC-949C-4FBC-A2AA-90F08401AE2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5419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F7E1-3124-4B64-B42B-8F7169B7DB1A}" type="datetimeFigureOut">
              <a:rPr lang="en-TT" smtClean="0"/>
              <a:t>28/09/2020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80BC-949C-4FBC-A2AA-90F08401AE26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77598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614" y="2670518"/>
            <a:ext cx="12012385" cy="1856805"/>
          </a:xfrm>
        </p:spPr>
        <p:txBody>
          <a:bodyPr>
            <a:noAutofit/>
          </a:bodyPr>
          <a:lstStyle/>
          <a:p>
            <a:r>
              <a:rPr lang="en-TT" sz="9600" dirty="0" smtClean="0"/>
              <a:t>St. George’s College</a:t>
            </a:r>
            <a:endParaRPr lang="en-TT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172" y="4527323"/>
            <a:ext cx="9007928" cy="1359127"/>
          </a:xfrm>
        </p:spPr>
        <p:txBody>
          <a:bodyPr>
            <a:normAutofit/>
          </a:bodyPr>
          <a:lstStyle/>
          <a:p>
            <a:r>
              <a:rPr lang="en-TT" sz="6000" dirty="0" smtClean="0"/>
              <a:t>School Library Media Center </a:t>
            </a:r>
            <a:endParaRPr lang="en-TT" sz="6000" dirty="0"/>
          </a:p>
        </p:txBody>
      </p:sp>
      <p:pic>
        <p:nvPicPr>
          <p:cNvPr id="2050" name="Picture 2" descr="About – St. George's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18" y="615602"/>
            <a:ext cx="1882775" cy="20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436" y="115743"/>
            <a:ext cx="7918739" cy="951491"/>
          </a:xfrm>
        </p:spPr>
        <p:txBody>
          <a:bodyPr/>
          <a:lstStyle/>
          <a:p>
            <a:pPr algn="ctr"/>
            <a:r>
              <a:rPr lang="en-TT" b="1" dirty="0" smtClean="0"/>
              <a:t>            National Pledge </a:t>
            </a:r>
            <a:r>
              <a:rPr lang="en-TT" b="1" dirty="0" smtClean="0"/>
              <a:t>of T&amp;T</a:t>
            </a:r>
            <a:endParaRPr lang="en-TT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7981" y="2151352"/>
            <a:ext cx="378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TT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54361" y="2151352"/>
            <a:ext cx="4786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TT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114675" y="1454167"/>
            <a:ext cx="654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dirty="0" smtClean="0"/>
              <a:t>National </a:t>
            </a:r>
            <a:r>
              <a:rPr lang="en-TT" dirty="0" smtClean="0"/>
              <a:t>Pledge</a:t>
            </a:r>
            <a:endParaRPr lang="en-T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5" y="2000249"/>
            <a:ext cx="5276850" cy="44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575" y="590550"/>
            <a:ext cx="92868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b="1" dirty="0" smtClean="0"/>
              <a:t>National Instrument of Trinidad &amp; Tobago</a:t>
            </a:r>
            <a:endParaRPr lang="en-TT" b="1" dirty="0"/>
          </a:p>
        </p:txBody>
      </p:sp>
      <p:pic>
        <p:nvPicPr>
          <p:cNvPr id="10242" name="Picture 2" descr="National Emblems | My Guide Trinidad and Tob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43" y="1481138"/>
            <a:ext cx="68437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3402" y="6053138"/>
            <a:ext cx="3508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4400" dirty="0" smtClean="0"/>
              <a:t>Steelpan</a:t>
            </a:r>
            <a:endParaRPr lang="en-TT" sz="4400" dirty="0"/>
          </a:p>
        </p:txBody>
      </p:sp>
    </p:spTree>
    <p:extLst>
      <p:ext uri="{BB962C8B-B14F-4D97-AF65-F5344CB8AC3E}">
        <p14:creationId xmlns:p14="http://schemas.microsoft.com/office/powerpoint/2010/main" val="9060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4218" y="145472"/>
            <a:ext cx="6234546" cy="6525491"/>
          </a:xfrm>
        </p:spPr>
        <p:txBody>
          <a:bodyPr>
            <a:normAutofit/>
          </a:bodyPr>
          <a:lstStyle/>
          <a:p>
            <a:r>
              <a:rPr lang="en-TT" sz="5400" dirty="0" smtClean="0"/>
              <a:t>President of the Republic of </a:t>
            </a:r>
            <a:br>
              <a:rPr lang="en-TT" sz="5400" dirty="0" smtClean="0"/>
            </a:br>
            <a:r>
              <a:rPr lang="en-TT" sz="5400" dirty="0" smtClean="0"/>
              <a:t>Trinidad &amp; Tobago- her excellency, </a:t>
            </a:r>
            <a:br>
              <a:rPr lang="en-TT" sz="5400" dirty="0" smtClean="0"/>
            </a:br>
            <a:r>
              <a:rPr lang="en-TT" sz="5400" dirty="0" smtClean="0"/>
              <a:t>Paula Mae-Weeks</a:t>
            </a:r>
            <a:br>
              <a:rPr lang="en-TT" sz="5400" dirty="0" smtClean="0"/>
            </a:br>
            <a:r>
              <a:rPr lang="en-TT" sz="5400" dirty="0" smtClean="0"/>
              <a:t>(2018 to present)</a:t>
            </a:r>
            <a:endParaRPr lang="en-TT" sz="5400" dirty="0"/>
          </a:p>
        </p:txBody>
      </p:sp>
      <p:pic>
        <p:nvPicPr>
          <p:cNvPr id="2056" name="Picture 8" descr="The President | The Office of the President of the Republic of Trinidad and  Toba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465618" cy="68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28" y="211679"/>
            <a:ext cx="10515600" cy="1325563"/>
          </a:xfrm>
        </p:spPr>
        <p:txBody>
          <a:bodyPr/>
          <a:lstStyle/>
          <a:p>
            <a:r>
              <a:rPr lang="en-TT" b="1" dirty="0"/>
              <a:t>Past Presidents of Trinidad and Tobago</a:t>
            </a:r>
            <a:br>
              <a:rPr lang="en-TT" b="1" dirty="0"/>
            </a:br>
            <a:endParaRPr lang="en-T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6250" y="5567724"/>
            <a:ext cx="5327073" cy="129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T" sz="4000" dirty="0" smtClean="0"/>
              <a:t>Anthony Carmona </a:t>
            </a:r>
            <a:br>
              <a:rPr lang="en-TT" sz="4000" dirty="0" smtClean="0"/>
            </a:br>
            <a:r>
              <a:rPr lang="en-TT" sz="4000" dirty="0" smtClean="0"/>
              <a:t>2013 - 2018</a:t>
            </a:r>
            <a:endParaRPr lang="en-TT" sz="4000" dirty="0"/>
          </a:p>
        </p:txBody>
      </p:sp>
      <p:pic>
        <p:nvPicPr>
          <p:cNvPr id="5" name="Picture 2" descr="History of the Presidency | The Office of the President of the Republic of  Trinidad and Tob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50" y="1148124"/>
            <a:ext cx="353568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George Maxwell Richards, former Trinidad and Tobago president, dies ~ WIC  Ne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r="27112"/>
          <a:stretch/>
        </p:blipFill>
        <p:spPr bwMode="auto">
          <a:xfrm>
            <a:off x="7650307" y="1148124"/>
            <a:ext cx="355369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662306" y="5567724"/>
            <a:ext cx="5529694" cy="129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T" sz="4000" dirty="0" smtClean="0"/>
              <a:t>George Maxwell Richards</a:t>
            </a:r>
            <a:br>
              <a:rPr lang="en-TT" sz="4000" dirty="0" smtClean="0"/>
            </a:br>
            <a:r>
              <a:rPr lang="en-TT" sz="4000" dirty="0" smtClean="0"/>
              <a:t>2003 - 2008</a:t>
            </a:r>
            <a:endParaRPr lang="en-TT" sz="4000" dirty="0"/>
          </a:p>
        </p:txBody>
      </p:sp>
    </p:spTree>
    <p:extLst>
      <p:ext uri="{BB962C8B-B14F-4D97-AF65-F5344CB8AC3E}">
        <p14:creationId xmlns:p14="http://schemas.microsoft.com/office/powerpoint/2010/main" val="30843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28" y="211679"/>
            <a:ext cx="10515600" cy="1325563"/>
          </a:xfrm>
        </p:spPr>
        <p:txBody>
          <a:bodyPr/>
          <a:lstStyle/>
          <a:p>
            <a:r>
              <a:rPr lang="en-TT" b="1" dirty="0"/>
              <a:t>Past Presidents of Trinidad and Tobago</a:t>
            </a:r>
            <a:br>
              <a:rPr lang="en-TT" b="1" dirty="0"/>
            </a:br>
            <a:endParaRPr lang="en-TT" dirty="0"/>
          </a:p>
        </p:txBody>
      </p:sp>
      <p:pic>
        <p:nvPicPr>
          <p:cNvPr id="9" name="Content Placeholder 8" descr="History of the Presidency | The Office of the President of the Republic of  Trinidad and Toba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07" y="1148124"/>
            <a:ext cx="3153860" cy="427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istory of the Presidency | The Office of the President of the Republic of  Trinidad and Toba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r="11645" b="12181"/>
          <a:stretch/>
        </p:blipFill>
        <p:spPr bwMode="auto">
          <a:xfrm>
            <a:off x="1418350" y="1148124"/>
            <a:ext cx="2696450" cy="4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13739" y="5539651"/>
            <a:ext cx="4409209" cy="129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T" sz="4000" dirty="0" smtClean="0"/>
              <a:t>Noor </a:t>
            </a:r>
            <a:r>
              <a:rPr lang="en-TT" sz="4000" dirty="0" err="1" smtClean="0"/>
              <a:t>Hassanali</a:t>
            </a:r>
            <a:r>
              <a:rPr lang="en-TT" sz="4000" dirty="0" smtClean="0"/>
              <a:t> </a:t>
            </a:r>
            <a:br>
              <a:rPr lang="en-TT" sz="4000" dirty="0" smtClean="0"/>
            </a:br>
            <a:r>
              <a:rPr lang="en-TT" sz="4000" dirty="0" smtClean="0"/>
              <a:t>1987 - 1992</a:t>
            </a:r>
            <a:endParaRPr lang="en-TT" sz="4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41683" y="5539651"/>
            <a:ext cx="4371108" cy="129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T" sz="4000" dirty="0" smtClean="0"/>
              <a:t>A.N.R. Robinson</a:t>
            </a:r>
          </a:p>
          <a:p>
            <a:pPr algn="ctr"/>
            <a:r>
              <a:rPr lang="en-TT" sz="4000" dirty="0" smtClean="0"/>
              <a:t>1997  </a:t>
            </a:r>
            <a:endParaRPr lang="en-TT" sz="4000" dirty="0"/>
          </a:p>
        </p:txBody>
      </p:sp>
    </p:spTree>
    <p:extLst>
      <p:ext uri="{BB962C8B-B14F-4D97-AF65-F5344CB8AC3E}">
        <p14:creationId xmlns:p14="http://schemas.microsoft.com/office/powerpoint/2010/main" val="21753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34546" cy="6525491"/>
          </a:xfrm>
        </p:spPr>
        <p:txBody>
          <a:bodyPr>
            <a:normAutofit/>
          </a:bodyPr>
          <a:lstStyle/>
          <a:p>
            <a:r>
              <a:rPr lang="en-TT" sz="5400" dirty="0" smtClean="0"/>
              <a:t>First President of the Republic of </a:t>
            </a:r>
            <a:br>
              <a:rPr lang="en-TT" sz="5400" dirty="0" smtClean="0"/>
            </a:br>
            <a:r>
              <a:rPr lang="en-TT" sz="5400" dirty="0" smtClean="0"/>
              <a:t>Trinidad &amp; Tobago- his excellency, </a:t>
            </a:r>
            <a:br>
              <a:rPr lang="en-TT" sz="5400" dirty="0" smtClean="0"/>
            </a:br>
            <a:r>
              <a:rPr lang="en-TT" sz="5400" dirty="0" smtClean="0"/>
              <a:t>Sir Ellis Clark</a:t>
            </a:r>
            <a:br>
              <a:rPr lang="en-TT" sz="5400" dirty="0" smtClean="0"/>
            </a:br>
            <a:r>
              <a:rPr lang="en-TT" sz="5400" dirty="0" smtClean="0"/>
              <a:t>(1976 - 1982)</a:t>
            </a:r>
            <a:endParaRPr lang="en-TT" sz="5400" dirty="0"/>
          </a:p>
        </p:txBody>
      </p:sp>
      <p:pic>
        <p:nvPicPr>
          <p:cNvPr id="4" name="Picture 6" descr="History of the Presidency | The Office of the President of the Republic of  Trinidad and Tob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28" y="-12882"/>
            <a:ext cx="5631872" cy="687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 smtClean="0"/>
              <a:t>Prime </a:t>
            </a:r>
            <a:r>
              <a:rPr lang="en-TT" b="1" dirty="0" smtClean="0"/>
              <a:t>Minister of </a:t>
            </a:r>
            <a:r>
              <a:rPr lang="en-TT" b="1" dirty="0" smtClean="0"/>
              <a:t>Trinidad &amp; Tobago </a:t>
            </a:r>
            <a:endParaRPr lang="en-T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054" y="1825625"/>
            <a:ext cx="5708073" cy="4242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T" sz="5400" dirty="0" smtClean="0"/>
              <a:t>The honourable </a:t>
            </a:r>
          </a:p>
          <a:p>
            <a:pPr marL="0" indent="0">
              <a:buNone/>
            </a:pPr>
            <a:r>
              <a:rPr lang="en-TT" sz="5400" dirty="0" smtClean="0"/>
              <a:t>Dr Keith Rowley, </a:t>
            </a:r>
          </a:p>
          <a:p>
            <a:pPr marL="0" indent="0">
              <a:buNone/>
            </a:pPr>
            <a:r>
              <a:rPr lang="en-TT" sz="5400" dirty="0" smtClean="0"/>
              <a:t>Prime Minister of</a:t>
            </a:r>
          </a:p>
          <a:p>
            <a:pPr marL="0" indent="0">
              <a:buNone/>
            </a:pPr>
            <a:r>
              <a:rPr lang="en-TT" sz="5400" dirty="0" smtClean="0"/>
              <a:t>The Republic of Trinidad &amp; Tobago.</a:t>
            </a:r>
            <a:endParaRPr lang="en-TT" sz="5400" dirty="0"/>
          </a:p>
        </p:txBody>
      </p:sp>
      <p:pic>
        <p:nvPicPr>
          <p:cNvPr id="1026" name="Picture 2" descr="Office of The Prime Minister - Republic of Trinidad and Tob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1745"/>
            <a:ext cx="3611796" cy="46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 smtClean="0"/>
              <a:t>Past </a:t>
            </a:r>
            <a:r>
              <a:rPr lang="en-TT" b="1" dirty="0" smtClean="0"/>
              <a:t>Prime Ministers </a:t>
            </a:r>
            <a:r>
              <a:rPr lang="en-TT" b="1" dirty="0" smtClean="0"/>
              <a:t>of the </a:t>
            </a:r>
            <a:br>
              <a:rPr lang="en-TT" b="1" dirty="0" smtClean="0"/>
            </a:br>
            <a:r>
              <a:rPr lang="en-TT" b="1" dirty="0" smtClean="0"/>
              <a:t>Republic of Trinidad &amp; Tobago</a:t>
            </a:r>
            <a:endParaRPr lang="en-TT" b="1" dirty="0"/>
          </a:p>
        </p:txBody>
      </p:sp>
      <p:pic>
        <p:nvPicPr>
          <p:cNvPr id="2050" name="Picture 2" descr="The Honourable Patrick Man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88" y="2316131"/>
            <a:ext cx="1461595" cy="194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orge Chambers 2nd Prime Minister of Trinidad and Tobago. (March 1981 -  December 1986) | Trinidad and tobago, Tobago travel, Port of sp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91" y="2316131"/>
            <a:ext cx="1583204" cy="19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azon.com: Basdeo Panday autograph 5th Prime Minister of Trinidad and  Tobago signed photo: Entertainment Collectib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209" y="2316131"/>
            <a:ext cx="1358677" cy="201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sent &amp; Past Prime Ministers | Trinidad, Trinidad and tobago, Port of  sp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338027"/>
            <a:ext cx="1477895" cy="19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bago Daily: Nation In Sorrow over Death of ANR Robins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92" y="2316131"/>
            <a:ext cx="1958431" cy="195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Honourable Kamla Persad-Bissess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610" y="2313773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24298" t="33803" r="44582" b="38046"/>
          <a:stretch/>
        </p:blipFill>
        <p:spPr>
          <a:xfrm>
            <a:off x="-89467" y="1802346"/>
            <a:ext cx="6223567" cy="3141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65482" t="32551" r="3364" b="38715"/>
          <a:stretch/>
        </p:blipFill>
        <p:spPr>
          <a:xfrm>
            <a:off x="6134100" y="1802346"/>
            <a:ext cx="6057900" cy="31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b="1" dirty="0" smtClean="0"/>
              <a:t>Why is Republic Day celebrated on 24 September?</a:t>
            </a:r>
            <a:r>
              <a:rPr lang="en-TT" dirty="0" smtClean="0"/>
              <a:t/>
            </a:r>
            <a:br>
              <a:rPr lang="en-TT" dirty="0" smtClean="0"/>
            </a:b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2" y="1602798"/>
            <a:ext cx="6684818" cy="49919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TT" sz="4200" dirty="0"/>
              <a:t>Trinidad and Tobago became a Republic nation on</a:t>
            </a:r>
          </a:p>
          <a:p>
            <a:pPr marL="0" indent="0">
              <a:buNone/>
            </a:pPr>
            <a:r>
              <a:rPr lang="en-TT" sz="4200" dirty="0">
                <a:solidFill>
                  <a:srgbClr val="00B050"/>
                </a:solidFill>
              </a:rPr>
              <a:t>1 August 1976. </a:t>
            </a:r>
          </a:p>
          <a:p>
            <a:pPr marL="0" indent="0">
              <a:buNone/>
            </a:pPr>
            <a:endParaRPr lang="en-TT" sz="4200" dirty="0"/>
          </a:p>
          <a:p>
            <a:pPr marL="0" indent="0">
              <a:buNone/>
            </a:pPr>
            <a:r>
              <a:rPr lang="en-TT" sz="4200" dirty="0"/>
              <a:t>The first sitting of the Trinidad &amp; Tobago parliament as a Republic nation, under her own constitution took place on </a:t>
            </a:r>
            <a:r>
              <a:rPr lang="en-TT" sz="4200" dirty="0">
                <a:solidFill>
                  <a:srgbClr val="00B050"/>
                </a:solidFill>
              </a:rPr>
              <a:t>24 September 1976</a:t>
            </a:r>
            <a:r>
              <a:rPr lang="en-TT" sz="4200" dirty="0"/>
              <a:t>.</a:t>
            </a:r>
          </a:p>
          <a:p>
            <a:pPr marL="0" indent="0">
              <a:buNone/>
            </a:pPr>
            <a:endParaRPr lang="en-TT" sz="4200" dirty="0"/>
          </a:p>
          <a:p>
            <a:pPr marL="0" indent="0">
              <a:buNone/>
            </a:pPr>
            <a:r>
              <a:rPr lang="en-TT" sz="4200" dirty="0" smtClean="0"/>
              <a:t>It </a:t>
            </a:r>
            <a:r>
              <a:rPr lang="en-TT" sz="4200" dirty="0"/>
              <a:t>is for this reason, that </a:t>
            </a:r>
            <a:r>
              <a:rPr lang="en-TT" sz="4200" dirty="0" smtClean="0"/>
              <a:t>Republic </a:t>
            </a:r>
            <a:r>
              <a:rPr lang="en-TT" sz="4200" dirty="0"/>
              <a:t>Day is celebrated on the 24th September annually. </a:t>
            </a:r>
          </a:p>
          <a:p>
            <a:endParaRPr lang="en-TT" dirty="0"/>
          </a:p>
        </p:txBody>
      </p:sp>
      <p:pic>
        <p:nvPicPr>
          <p:cNvPr id="3074" name="Picture 2" descr="The colourful history of Trinidad and Tobago's Red House – Repeating Is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27" y="1690688"/>
            <a:ext cx="5090391" cy="38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3526" y="5805055"/>
            <a:ext cx="469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dirty="0" smtClean="0"/>
              <a:t>The Red House - The National Parliament House of the Republic of Trinidad &amp; Tobago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3294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526" y="200026"/>
            <a:ext cx="5777923" cy="4057650"/>
          </a:xfrm>
        </p:spPr>
        <p:txBody>
          <a:bodyPr>
            <a:noAutofit/>
          </a:bodyPr>
          <a:lstStyle/>
          <a:p>
            <a:pPr algn="ctr"/>
            <a:r>
              <a:rPr lang="en-TT" sz="7200" dirty="0" smtClean="0">
                <a:latin typeface="Baskerville Old Face" panose="02020602080505020303" pitchFamily="18" charset="0"/>
              </a:rPr>
              <a:t/>
            </a:r>
            <a:br>
              <a:rPr lang="en-TT" sz="7200" dirty="0" smtClean="0">
                <a:latin typeface="Baskerville Old Face" panose="02020602080505020303" pitchFamily="18" charset="0"/>
              </a:rPr>
            </a:br>
            <a:r>
              <a:rPr lang="en-TT" sz="7200" dirty="0" smtClean="0">
                <a:latin typeface="Baskerville Old Face" panose="02020602080505020303" pitchFamily="18" charset="0"/>
              </a:rPr>
              <a:t/>
            </a:r>
            <a:br>
              <a:rPr lang="en-TT" sz="7200" dirty="0" smtClean="0">
                <a:latin typeface="Baskerville Old Face" panose="02020602080505020303" pitchFamily="18" charset="0"/>
              </a:rPr>
            </a:br>
            <a:r>
              <a:rPr lang="en-TT" sz="7200" dirty="0">
                <a:latin typeface="Baskerville Old Face" panose="02020602080505020303" pitchFamily="18" charset="0"/>
              </a:rPr>
              <a:t/>
            </a:r>
            <a:br>
              <a:rPr lang="en-TT" sz="7200" dirty="0">
                <a:latin typeface="Baskerville Old Face" panose="02020602080505020303" pitchFamily="18" charset="0"/>
              </a:rPr>
            </a:br>
            <a:r>
              <a:rPr lang="en-TT" sz="7200" dirty="0" smtClean="0">
                <a:latin typeface="Baskerville Old Face" panose="02020602080505020303" pitchFamily="18" charset="0"/>
              </a:rPr>
              <a:t/>
            </a:r>
            <a:br>
              <a:rPr lang="en-TT" sz="7200" dirty="0" smtClean="0">
                <a:latin typeface="Baskerville Old Face" panose="02020602080505020303" pitchFamily="18" charset="0"/>
              </a:rPr>
            </a:br>
            <a:r>
              <a:rPr lang="en-TT" sz="7200" dirty="0">
                <a:latin typeface="Baskerville Old Face" panose="02020602080505020303" pitchFamily="18" charset="0"/>
              </a:rPr>
              <a:t/>
            </a:r>
            <a:br>
              <a:rPr lang="en-TT" sz="7200" dirty="0">
                <a:latin typeface="Baskerville Old Face" panose="02020602080505020303" pitchFamily="18" charset="0"/>
              </a:rPr>
            </a:br>
            <a:r>
              <a:rPr lang="en-TT" sz="7200" dirty="0" smtClean="0">
                <a:latin typeface="Baskerville Old Face" panose="02020602080505020303" pitchFamily="18" charset="0"/>
              </a:rPr>
              <a:t>Happy 44th</a:t>
            </a:r>
            <a:br>
              <a:rPr lang="en-TT" sz="7200" dirty="0" smtClean="0">
                <a:latin typeface="Baskerville Old Face" panose="02020602080505020303" pitchFamily="18" charset="0"/>
              </a:rPr>
            </a:br>
            <a:r>
              <a:rPr lang="en-TT" sz="7200" dirty="0" smtClean="0">
                <a:latin typeface="Baskerville Old Face" panose="02020602080505020303" pitchFamily="18" charset="0"/>
              </a:rPr>
              <a:t>Republic Day</a:t>
            </a:r>
            <a:br>
              <a:rPr lang="en-TT" sz="7200" dirty="0" smtClean="0">
                <a:latin typeface="Baskerville Old Face" panose="02020602080505020303" pitchFamily="18" charset="0"/>
              </a:rPr>
            </a:br>
            <a:r>
              <a:rPr lang="en-TT" sz="7200" dirty="0" smtClean="0">
                <a:latin typeface="Baskerville Old Face" panose="02020602080505020303" pitchFamily="18" charset="0"/>
              </a:rPr>
              <a:t/>
            </a:r>
            <a:br>
              <a:rPr lang="en-TT" sz="7200" dirty="0" smtClean="0">
                <a:latin typeface="Baskerville Old Face" panose="02020602080505020303" pitchFamily="18" charset="0"/>
              </a:rPr>
            </a:br>
            <a:endParaRPr lang="en-TT" sz="720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803220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TT" sz="5400" dirty="0" smtClean="0">
                <a:solidFill>
                  <a:schemeClr val="tx1"/>
                </a:solidFill>
                <a:latin typeface="Baskerville Old Face" panose="02020602080505020303" pitchFamily="18" charset="0"/>
                <a:ea typeface="+mj-ea"/>
                <a:cs typeface="+mj-cs"/>
              </a:rPr>
              <a:t>T r </a:t>
            </a:r>
            <a:r>
              <a:rPr lang="en-TT" sz="5400" dirty="0" err="1" smtClean="0">
                <a:solidFill>
                  <a:schemeClr val="tx1"/>
                </a:solidFill>
                <a:latin typeface="Baskerville Old Face" panose="02020602080505020303" pitchFamily="18" charset="0"/>
                <a:ea typeface="+mj-ea"/>
                <a:cs typeface="+mj-cs"/>
              </a:rPr>
              <a:t>i</a:t>
            </a:r>
            <a:r>
              <a:rPr lang="en-TT" sz="5400" dirty="0" smtClean="0">
                <a:solidFill>
                  <a:schemeClr val="tx1"/>
                </a:solidFill>
                <a:latin typeface="Baskerville Old Face" panose="02020602080505020303" pitchFamily="18" charset="0"/>
                <a:ea typeface="+mj-ea"/>
                <a:cs typeface="+mj-cs"/>
              </a:rPr>
              <a:t> n </a:t>
            </a:r>
            <a:r>
              <a:rPr lang="en-TT" sz="5400" dirty="0" err="1" smtClean="0">
                <a:solidFill>
                  <a:schemeClr val="tx1"/>
                </a:solidFill>
                <a:latin typeface="Baskerville Old Face" panose="02020602080505020303" pitchFamily="18" charset="0"/>
                <a:ea typeface="+mj-ea"/>
                <a:cs typeface="+mj-cs"/>
              </a:rPr>
              <a:t>i</a:t>
            </a:r>
            <a:r>
              <a:rPr lang="en-TT" sz="5400" dirty="0" smtClean="0">
                <a:solidFill>
                  <a:schemeClr val="tx1"/>
                </a:solidFill>
                <a:latin typeface="Baskerville Old Face" panose="02020602080505020303" pitchFamily="18" charset="0"/>
                <a:ea typeface="+mj-ea"/>
                <a:cs typeface="+mj-cs"/>
              </a:rPr>
              <a:t> d a d   a n d   T o b a g o   </a:t>
            </a:r>
            <a:endParaRPr lang="en-TT" sz="5400" dirty="0">
              <a:solidFill>
                <a:schemeClr val="tx1"/>
              </a:solidFill>
              <a:latin typeface="Baskerville Old Face" panose="02020602080505020303" pitchFamily="18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504950"/>
            <a:ext cx="46386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b="1" dirty="0"/>
              <a:t>What is the </a:t>
            </a:r>
            <a:r>
              <a:rPr lang="en-TT" b="1" dirty="0" smtClean="0"/>
              <a:t>difference?</a:t>
            </a:r>
            <a:r>
              <a:rPr lang="en-TT" b="1" dirty="0"/>
              <a:t/>
            </a:r>
            <a:br>
              <a:rPr lang="en-TT" b="1" dirty="0"/>
            </a:br>
            <a:endParaRPr lang="en-T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06" y="1333286"/>
            <a:ext cx="5157787" cy="823912"/>
          </a:xfrm>
        </p:spPr>
        <p:txBody>
          <a:bodyPr/>
          <a:lstStyle/>
          <a:p>
            <a:pPr algn="ctr"/>
            <a:r>
              <a:rPr lang="en-TT" dirty="0"/>
              <a:t> </a:t>
            </a:r>
            <a:r>
              <a:rPr lang="en-TT" sz="4400" dirty="0" smtClean="0">
                <a:latin typeface="Calibri Light" panose="020F0302020204030204"/>
                <a:ea typeface="+mj-ea"/>
                <a:cs typeface="+mj-cs"/>
              </a:rPr>
              <a:t>Independence Day </a:t>
            </a:r>
            <a:endParaRPr lang="en-TT" sz="4400" dirty="0"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70" y="2505075"/>
            <a:ext cx="5157787" cy="368458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TT" dirty="0" smtClean="0"/>
              <a:t>Independence refers to the day a country gained independence from colonial rule or freed from the rule of another nation.</a:t>
            </a:r>
            <a:endParaRPr lang="en-TT" dirty="0"/>
          </a:p>
          <a:p>
            <a:pPr>
              <a:lnSpc>
                <a:spcPct val="150000"/>
              </a:lnSpc>
            </a:pPr>
            <a:endParaRPr lang="en-T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0" y="1325564"/>
            <a:ext cx="5183188" cy="823912"/>
          </a:xfrm>
        </p:spPr>
        <p:txBody>
          <a:bodyPr/>
          <a:lstStyle/>
          <a:p>
            <a:pPr algn="ctr"/>
            <a:r>
              <a:rPr lang="en-TT" sz="4400" dirty="0">
                <a:latin typeface="Calibri Light" panose="020F0302020204030204"/>
                <a:ea typeface="+mj-ea"/>
                <a:cs typeface="+mj-cs"/>
              </a:rPr>
              <a:t>Republic </a:t>
            </a:r>
            <a:r>
              <a:rPr lang="en-TT" sz="4400" dirty="0" smtClean="0">
                <a:latin typeface="Calibri Light" panose="020F0302020204030204"/>
                <a:ea typeface="+mj-ea"/>
                <a:cs typeface="+mj-cs"/>
              </a:rPr>
              <a:t>Day</a:t>
            </a:r>
            <a:endParaRPr lang="en-T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9450" y="2505075"/>
            <a:ext cx="4840288" cy="368458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TT" dirty="0" smtClean="0"/>
              <a:t>A Republic refers to the form of government where the supreme power is held by its own people to elect their desired representatives</a:t>
            </a:r>
            <a:endParaRPr lang="en-TT" dirty="0"/>
          </a:p>
        </p:txBody>
      </p:sp>
      <p:sp>
        <p:nvSpPr>
          <p:cNvPr id="8" name="Right Arrow 7"/>
          <p:cNvSpPr/>
          <p:nvPr/>
        </p:nvSpPr>
        <p:spPr>
          <a:xfrm>
            <a:off x="8146900" y="5790406"/>
            <a:ext cx="2605387" cy="798513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9" name="Left Arrow 8"/>
          <p:cNvSpPr/>
          <p:nvPr/>
        </p:nvSpPr>
        <p:spPr>
          <a:xfrm>
            <a:off x="1421904" y="5790406"/>
            <a:ext cx="2617193" cy="79534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316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327" y="404016"/>
            <a:ext cx="10515600" cy="49970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TT" sz="8800" dirty="0" smtClean="0"/>
              <a:t>Happy Republic Day 2020 to </a:t>
            </a:r>
          </a:p>
          <a:p>
            <a:pPr marL="0" indent="0" algn="ctr">
              <a:buNone/>
            </a:pPr>
            <a:r>
              <a:rPr lang="en-TT" sz="8800" dirty="0" smtClean="0"/>
              <a:t>Staff and Students of  St</a:t>
            </a:r>
            <a:r>
              <a:rPr lang="en-TT" sz="8800" b="1" dirty="0" smtClean="0"/>
              <a:t>. George’s College</a:t>
            </a:r>
            <a:endParaRPr lang="en-TT" sz="8800" b="1" dirty="0" smtClean="0"/>
          </a:p>
        </p:txBody>
      </p:sp>
    </p:spTree>
    <p:extLst>
      <p:ext uri="{BB962C8B-B14F-4D97-AF65-F5344CB8AC3E}">
        <p14:creationId xmlns:p14="http://schemas.microsoft.com/office/powerpoint/2010/main" val="25414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 smtClean="0"/>
              <a:t>On becoming a </a:t>
            </a:r>
            <a:r>
              <a:rPr lang="en-TT" b="1" dirty="0" smtClean="0"/>
              <a:t>Republic Nation</a:t>
            </a:r>
            <a:r>
              <a:rPr lang="en-TT" b="1" dirty="0" smtClean="0"/>
              <a:t>…</a:t>
            </a:r>
            <a:endParaRPr lang="en-T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77" y="2233612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TT" sz="3600" dirty="0" smtClean="0"/>
              <a:t>Trinidad discovered  in </a:t>
            </a:r>
            <a:r>
              <a:rPr lang="en-TT" sz="3600" dirty="0" smtClean="0"/>
              <a:t>1498 by Christopher Columbus, </a:t>
            </a:r>
            <a:r>
              <a:rPr lang="en-TT" sz="3600" dirty="0" smtClean="0"/>
              <a:t>has </a:t>
            </a:r>
            <a:r>
              <a:rPr lang="en-TT" sz="3600" dirty="0" smtClean="0"/>
              <a:t>been a colony under monarch rule. In </a:t>
            </a:r>
            <a:r>
              <a:rPr lang="en-TT" sz="3600" dirty="0"/>
              <a:t>1899, Tobago was annexed to Trinidad </a:t>
            </a:r>
            <a:r>
              <a:rPr lang="en-TT" sz="3600" dirty="0" smtClean="0"/>
              <a:t>.</a:t>
            </a:r>
          </a:p>
          <a:p>
            <a:pPr marL="0" indent="0">
              <a:buNone/>
            </a:pPr>
            <a:endParaRPr lang="en-TT" sz="3600" dirty="0"/>
          </a:p>
          <a:p>
            <a:pPr marL="0" indent="0">
              <a:buNone/>
            </a:pPr>
            <a:r>
              <a:rPr lang="en-TT" sz="3600" dirty="0" smtClean="0"/>
              <a:t>Trinidad and Tobago has changed hands </a:t>
            </a:r>
            <a:r>
              <a:rPr lang="en-TT" sz="3600" dirty="0"/>
              <a:t>f</a:t>
            </a:r>
            <a:r>
              <a:rPr lang="en-TT" sz="3600" dirty="0" smtClean="0"/>
              <a:t>rom being governed by the British and Spanish among other nations. </a:t>
            </a:r>
          </a:p>
          <a:p>
            <a:pPr marL="0" indent="0">
              <a:buNone/>
            </a:pPr>
            <a:endParaRPr lang="en-TT" sz="3600" dirty="0" smtClean="0"/>
          </a:p>
          <a:p>
            <a:pPr marL="0" indent="0">
              <a:buNone/>
            </a:pPr>
            <a:r>
              <a:rPr lang="en-TT" sz="3600" dirty="0" smtClean="0"/>
              <a:t>In 1962, the twin island nation gained her independence from Britain thus becoming an independent nation. Despite becoming independent, the British queen remained the head of state. </a:t>
            </a:r>
            <a:endParaRPr lang="en-TT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50" y="542925"/>
            <a:ext cx="1781174" cy="16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 smtClean="0"/>
              <a:t>…On </a:t>
            </a:r>
            <a:r>
              <a:rPr lang="en-TT" b="1" dirty="0" smtClean="0"/>
              <a:t>becoming a </a:t>
            </a:r>
            <a:r>
              <a:rPr lang="en-TT" b="1" dirty="0" smtClean="0"/>
              <a:t>Republic Nation</a:t>
            </a:r>
            <a:endParaRPr lang="en-T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TT" sz="4000" dirty="0" smtClean="0"/>
          </a:p>
          <a:p>
            <a:pPr marL="0" indent="0">
              <a:buNone/>
            </a:pPr>
            <a:r>
              <a:rPr lang="en-TT" sz="4000" dirty="0" smtClean="0"/>
              <a:t>Post 1962, many of the institutions and policies of being ruled under the British queen remained intact despite having independent nation status. </a:t>
            </a:r>
          </a:p>
          <a:p>
            <a:pPr marL="0" indent="0">
              <a:buNone/>
            </a:pPr>
            <a:endParaRPr lang="en-TT" sz="4000" dirty="0" smtClean="0"/>
          </a:p>
          <a:p>
            <a:pPr marL="0" indent="0">
              <a:buNone/>
            </a:pPr>
            <a:r>
              <a:rPr lang="en-TT" sz="4000" dirty="0" smtClean="0"/>
              <a:t>In 1976, Trinidad and Tobago became a </a:t>
            </a:r>
            <a:r>
              <a:rPr lang="en-TT" sz="4000" dirty="0" smtClean="0"/>
              <a:t>Republic</a:t>
            </a:r>
            <a:r>
              <a:rPr lang="en-TT" sz="4000" dirty="0" smtClean="0"/>
              <a:t>. </a:t>
            </a:r>
            <a:r>
              <a:rPr lang="en-TT" sz="4000" dirty="0" smtClean="0"/>
              <a:t>The country now </a:t>
            </a:r>
            <a:r>
              <a:rPr lang="en-TT" sz="4000" dirty="0" smtClean="0"/>
              <a:t>had </a:t>
            </a:r>
            <a:r>
              <a:rPr lang="en-TT" sz="4000" dirty="0" smtClean="0"/>
              <a:t>its own </a:t>
            </a:r>
            <a:r>
              <a:rPr lang="en-TT" sz="4000" dirty="0" smtClean="0"/>
              <a:t>head of state, </a:t>
            </a:r>
            <a:r>
              <a:rPr lang="en-TT" sz="4000" dirty="0" smtClean="0"/>
              <a:t>and own constitution, Trinidad and Tobago had officially </a:t>
            </a:r>
            <a:r>
              <a:rPr lang="en-TT" sz="4000" dirty="0" smtClean="0"/>
              <a:t>cut all ties with the British monarch. </a:t>
            </a:r>
            <a:endParaRPr lang="en-TT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58297" y="200026"/>
            <a:ext cx="221932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 smtClean="0"/>
              <a:t>What does it mean to be a Republic Nation?</a:t>
            </a:r>
            <a:r>
              <a:rPr lang="en-TT" dirty="0" smtClean="0"/>
              <a:t/>
            </a:r>
            <a:br>
              <a:rPr lang="en-TT" dirty="0" smtClean="0"/>
            </a:b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861641" cy="48434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TT" sz="3300" dirty="0" smtClean="0"/>
              <a:t>A </a:t>
            </a:r>
            <a:r>
              <a:rPr lang="en-TT" sz="3300" dirty="0" smtClean="0"/>
              <a:t>Republic </a:t>
            </a:r>
            <a:r>
              <a:rPr lang="en-TT" sz="3300" dirty="0"/>
              <a:t>state or nation is one in which the supreme power rests in all the citizens entitled to </a:t>
            </a:r>
            <a:r>
              <a:rPr lang="en-TT" sz="3300" dirty="0" smtClean="0"/>
              <a:t>vote. This right is </a:t>
            </a:r>
            <a:r>
              <a:rPr lang="en-TT" sz="3300" dirty="0"/>
              <a:t>exercised by representatives </a:t>
            </a:r>
            <a:r>
              <a:rPr lang="en-TT" sz="3300" dirty="0" smtClean="0"/>
              <a:t>elected by them, and are responsible </a:t>
            </a:r>
            <a:r>
              <a:rPr lang="en-TT" sz="3300" dirty="0"/>
              <a:t>to </a:t>
            </a:r>
            <a:r>
              <a:rPr lang="en-TT" sz="3300" dirty="0" smtClean="0"/>
              <a:t>them. </a:t>
            </a:r>
          </a:p>
          <a:p>
            <a:pPr marL="0" indent="0">
              <a:buNone/>
            </a:pPr>
            <a:endParaRPr lang="en-TT" sz="3300" dirty="0"/>
          </a:p>
          <a:p>
            <a:pPr marL="0" indent="0">
              <a:buNone/>
            </a:pPr>
            <a:r>
              <a:rPr lang="en-TT" sz="3300" dirty="0" smtClean="0"/>
              <a:t>Being </a:t>
            </a:r>
            <a:r>
              <a:rPr lang="en-TT" sz="3300" dirty="0"/>
              <a:t>a </a:t>
            </a:r>
            <a:r>
              <a:rPr lang="en-TT" sz="3300" dirty="0" smtClean="0"/>
              <a:t>Republic </a:t>
            </a:r>
            <a:r>
              <a:rPr lang="en-TT" sz="3300" dirty="0"/>
              <a:t>nation </a:t>
            </a:r>
            <a:r>
              <a:rPr lang="en-TT" sz="3300" dirty="0" smtClean="0"/>
              <a:t>Trinidad &amp; Tobago has her own national: </a:t>
            </a:r>
            <a:endParaRPr lang="en-TT" sz="3300" dirty="0"/>
          </a:p>
          <a:p>
            <a:pPr lvl="2"/>
            <a:r>
              <a:rPr lang="en-TT" sz="3300" dirty="0"/>
              <a:t>C</a:t>
            </a:r>
            <a:r>
              <a:rPr lang="en-TT" sz="3300" dirty="0" smtClean="0"/>
              <a:t>onstitution</a:t>
            </a:r>
            <a:endParaRPr lang="en-TT" sz="3300" dirty="0"/>
          </a:p>
          <a:p>
            <a:pPr lvl="2"/>
            <a:r>
              <a:rPr lang="en-TT" sz="3300" dirty="0" smtClean="0"/>
              <a:t>Head of state</a:t>
            </a:r>
          </a:p>
          <a:p>
            <a:pPr lvl="2"/>
            <a:r>
              <a:rPr lang="en-TT" sz="3300" dirty="0" smtClean="0"/>
              <a:t>Emblems - national flag, coat of arms,</a:t>
            </a:r>
          </a:p>
          <a:p>
            <a:pPr marL="914400" lvl="2" indent="0">
              <a:buNone/>
            </a:pPr>
            <a:r>
              <a:rPr lang="en-TT" sz="3300" dirty="0" smtClean="0"/>
              <a:t>    national flower, national birds</a:t>
            </a:r>
            <a:endParaRPr lang="en-TT" sz="3300" dirty="0"/>
          </a:p>
          <a:p>
            <a:pPr lvl="2"/>
            <a:r>
              <a:rPr lang="en-TT" sz="3300" dirty="0" smtClean="0"/>
              <a:t>Watch </a:t>
            </a:r>
            <a:r>
              <a:rPr lang="en-TT" sz="3300" dirty="0"/>
              <a:t>words </a:t>
            </a:r>
            <a:r>
              <a:rPr lang="en-TT" sz="3300" dirty="0" smtClean="0"/>
              <a:t>&amp; motto</a:t>
            </a:r>
            <a:endParaRPr lang="en-TT" sz="3300" dirty="0"/>
          </a:p>
          <a:p>
            <a:pPr lvl="2"/>
            <a:r>
              <a:rPr lang="en-TT" sz="3300" dirty="0"/>
              <a:t>M</a:t>
            </a:r>
            <a:r>
              <a:rPr lang="en-TT" sz="3300" dirty="0" smtClean="0"/>
              <a:t>oney</a:t>
            </a:r>
            <a:r>
              <a:rPr lang="en-TT" sz="3300" dirty="0"/>
              <a:t> </a:t>
            </a:r>
          </a:p>
          <a:p>
            <a:pPr lvl="2"/>
            <a:r>
              <a:rPr lang="en-TT" sz="3300" dirty="0"/>
              <a:t>N</a:t>
            </a:r>
            <a:r>
              <a:rPr lang="en-TT" sz="3300" dirty="0" smtClean="0"/>
              <a:t>ational </a:t>
            </a:r>
            <a:r>
              <a:rPr lang="en-TT" sz="3300" dirty="0"/>
              <a:t>instruments</a:t>
            </a:r>
          </a:p>
          <a:p>
            <a:pPr marL="914400" lvl="2" indent="0">
              <a:buNone/>
            </a:pPr>
            <a:r>
              <a:rPr lang="en-TT" sz="2200" dirty="0"/>
              <a:t> </a:t>
            </a:r>
          </a:p>
          <a:p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1" y="3731059"/>
            <a:ext cx="3238500" cy="24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 smtClean="0"/>
              <a:t>Constitution of Trinidad &amp; Tobago</a:t>
            </a:r>
            <a:endParaRPr lang="en-T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93" y="1371221"/>
            <a:ext cx="6865861" cy="2782877"/>
          </a:xfrm>
        </p:spPr>
        <p:txBody>
          <a:bodyPr/>
          <a:lstStyle/>
          <a:p>
            <a:pPr marL="0" indent="0">
              <a:buNone/>
            </a:pPr>
            <a:endParaRPr lang="en-TT" dirty="0" smtClean="0"/>
          </a:p>
          <a:p>
            <a:pPr marL="0" indent="0">
              <a:buNone/>
            </a:pPr>
            <a:r>
              <a:rPr lang="en-TT" dirty="0" smtClean="0"/>
              <a:t>The constitution of the Republic of Trinidad &amp; Tobago can be accessed at it’s Ministry </a:t>
            </a:r>
            <a:r>
              <a:rPr lang="en-TT" dirty="0"/>
              <a:t>of legal affairs </a:t>
            </a:r>
            <a:r>
              <a:rPr lang="en-TT" dirty="0" smtClean="0"/>
              <a:t>website at:</a:t>
            </a:r>
          </a:p>
          <a:p>
            <a:pPr marL="0" indent="0">
              <a:buNone/>
            </a:pPr>
            <a:r>
              <a:rPr lang="en-TT" dirty="0"/>
              <a:t>https://rgd.legalaffairs.gov.tt/laws2/Alphabetical_List/lawspdfs/1.01.pdf</a:t>
            </a:r>
            <a:endParaRPr lang="en-TT" dirty="0"/>
          </a:p>
        </p:txBody>
      </p:sp>
      <p:pic>
        <p:nvPicPr>
          <p:cNvPr id="1026" name="Picture 2" descr="The power and beauty of our Constitution - The Catholic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15" y="1371221"/>
            <a:ext cx="3368218" cy="51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galaffairs.gov.tt: Ministry of Legal Affai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453"/>
          <a:stretch/>
        </p:blipFill>
        <p:spPr bwMode="auto">
          <a:xfrm>
            <a:off x="2005685" y="4483204"/>
            <a:ext cx="3840633" cy="19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29468" y="2505854"/>
            <a:ext cx="6733310" cy="1953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TT" dirty="0" smtClean="0"/>
          </a:p>
        </p:txBody>
      </p:sp>
    </p:spTree>
    <p:extLst>
      <p:ext uri="{BB962C8B-B14F-4D97-AF65-F5344CB8AC3E}">
        <p14:creationId xmlns:p14="http://schemas.microsoft.com/office/powerpoint/2010/main" val="27293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65100"/>
            <a:ext cx="10515600" cy="1325563"/>
          </a:xfrm>
        </p:spPr>
        <p:txBody>
          <a:bodyPr/>
          <a:lstStyle/>
          <a:p>
            <a:r>
              <a:rPr lang="en-TT" b="1" dirty="0" smtClean="0"/>
              <a:t>National birds of Trinidad &amp; Tobago</a:t>
            </a:r>
            <a:endParaRPr lang="en-TT" b="1" dirty="0"/>
          </a:p>
        </p:txBody>
      </p:sp>
      <p:pic>
        <p:nvPicPr>
          <p:cNvPr id="7185" name="Picture 17" descr="Trinidad and Tobago – Emblems – My Trini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1" y="1445137"/>
            <a:ext cx="9201150" cy="460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7100" y="6088559"/>
            <a:ext cx="3508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4400" dirty="0" smtClean="0"/>
              <a:t>Scarlet Ibis</a:t>
            </a:r>
            <a:endParaRPr lang="en-TT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100834" y="6045711"/>
            <a:ext cx="3508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4400" dirty="0" smtClean="0"/>
              <a:t>Cocrico </a:t>
            </a:r>
            <a:endParaRPr lang="en-TT" sz="4400" dirty="0"/>
          </a:p>
        </p:txBody>
      </p:sp>
    </p:spTree>
    <p:extLst>
      <p:ext uri="{BB962C8B-B14F-4D97-AF65-F5344CB8AC3E}">
        <p14:creationId xmlns:p14="http://schemas.microsoft.com/office/powerpoint/2010/main" val="1912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b="1" dirty="0" smtClean="0"/>
              <a:t>National flower of Trinidad &amp; Tobago</a:t>
            </a:r>
            <a:endParaRPr lang="en-TT" b="1" dirty="0"/>
          </a:p>
        </p:txBody>
      </p:sp>
      <p:pic>
        <p:nvPicPr>
          <p:cNvPr id="4" name="Picture 18" descr="Sokah2Soca : National Emblem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881" y="1547916"/>
            <a:ext cx="7037919" cy="468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7756" y="6088559"/>
            <a:ext cx="5637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4400" dirty="0" smtClean="0"/>
              <a:t>Chaconia Flower</a:t>
            </a:r>
            <a:endParaRPr lang="en-TT" sz="4400" dirty="0"/>
          </a:p>
        </p:txBody>
      </p:sp>
    </p:spTree>
    <p:extLst>
      <p:ext uri="{BB962C8B-B14F-4D97-AF65-F5344CB8AC3E}">
        <p14:creationId xmlns:p14="http://schemas.microsoft.com/office/powerpoint/2010/main" val="8503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1421884"/>
            <a:ext cx="4419600" cy="4054475"/>
          </a:xfrm>
        </p:spPr>
        <p:txBody>
          <a:bodyPr/>
          <a:lstStyle/>
          <a:p>
            <a:pPr algn="ctr"/>
            <a:r>
              <a:rPr lang="en-TT" dirty="0" smtClean="0"/>
              <a:t>Coat of arms </a:t>
            </a:r>
            <a:br>
              <a:rPr lang="en-TT" dirty="0" smtClean="0"/>
            </a:br>
            <a:r>
              <a:rPr lang="en-TT" dirty="0" smtClean="0"/>
              <a:t>of the </a:t>
            </a:r>
            <a:br>
              <a:rPr lang="en-TT" dirty="0" smtClean="0"/>
            </a:br>
            <a:r>
              <a:rPr lang="en-TT" dirty="0" smtClean="0"/>
              <a:t>Republic of Trinidad &amp; Tobago</a:t>
            </a:r>
            <a:endParaRPr lang="en-TT" dirty="0"/>
          </a:p>
        </p:txBody>
      </p:sp>
      <p:pic>
        <p:nvPicPr>
          <p:cNvPr id="8194" name="Picture 2" descr="OAS Children's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84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7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</TotalTime>
  <Words>527</Words>
  <Application>Microsoft Office PowerPoint</Application>
  <PresentationFormat>Widescreen</PresentationFormat>
  <Paragraphs>74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Baskerville Old Face</vt:lpstr>
      <vt:lpstr>Calibri</vt:lpstr>
      <vt:lpstr>Calibri Light</vt:lpstr>
      <vt:lpstr>Office Theme</vt:lpstr>
      <vt:lpstr>St. George’s College</vt:lpstr>
      <vt:lpstr>     Happy 44th Republic Day  </vt:lpstr>
      <vt:lpstr>On becoming a Republic Nation…</vt:lpstr>
      <vt:lpstr>…On becoming a Republic Nation</vt:lpstr>
      <vt:lpstr>What does it mean to be a Republic Nation? </vt:lpstr>
      <vt:lpstr>Constitution of Trinidad &amp; Tobago</vt:lpstr>
      <vt:lpstr>National birds of Trinidad &amp; Tobago</vt:lpstr>
      <vt:lpstr>National flower of Trinidad &amp; Tobago</vt:lpstr>
      <vt:lpstr>Coat of arms  of the  Republic of Trinidad &amp; Tobago</vt:lpstr>
      <vt:lpstr>            National Pledge of T&amp;T</vt:lpstr>
      <vt:lpstr>PowerPoint Presentation</vt:lpstr>
      <vt:lpstr>National Instrument of Trinidad &amp; Tobago</vt:lpstr>
      <vt:lpstr>President of the Republic of  Trinidad &amp; Tobago- her excellency,  Paula Mae-Weeks (2018 to present)</vt:lpstr>
      <vt:lpstr>Past Presidents of Trinidad and Tobago </vt:lpstr>
      <vt:lpstr>Past Presidents of Trinidad and Tobago </vt:lpstr>
      <vt:lpstr>First President of the Republic of  Trinidad &amp; Tobago- his excellency,  Sir Ellis Clark (1976 - 1982)</vt:lpstr>
      <vt:lpstr>Prime Minister of Trinidad &amp; Tobago </vt:lpstr>
      <vt:lpstr>Past Prime Ministers of the  Republic of Trinidad &amp; Tobago</vt:lpstr>
      <vt:lpstr>Why is Republic Day celebrated on 24 September? </vt:lpstr>
      <vt:lpstr>What is the difference?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michs</cp:lastModifiedBy>
  <cp:revision>102</cp:revision>
  <dcterms:created xsi:type="dcterms:W3CDTF">2020-09-22T16:28:50Z</dcterms:created>
  <dcterms:modified xsi:type="dcterms:W3CDTF">2020-09-29T02:35:16Z</dcterms:modified>
</cp:coreProperties>
</file>