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7" r:id="rId3"/>
    <p:sldId id="258" r:id="rId4"/>
    <p:sldId id="259" r:id="rId5"/>
    <p:sldId id="261" r:id="rId6"/>
    <p:sldId id="262" r:id="rId7"/>
    <p:sldId id="263" r:id="rId8"/>
    <p:sldId id="264" r:id="rId9"/>
    <p:sldId id="260" r:id="rId10"/>
    <p:sldId id="265" r:id="rId11"/>
    <p:sldId id="267" r:id="rId12"/>
    <p:sldId id="268" r:id="rId13"/>
    <p:sldId id="273"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5" r:id="rId29"/>
    <p:sldId id="284" r:id="rId30"/>
    <p:sldId id="298" r:id="rId31"/>
    <p:sldId id="286" r:id="rId32"/>
    <p:sldId id="289" r:id="rId33"/>
    <p:sldId id="290" r:id="rId34"/>
    <p:sldId id="295" r:id="rId35"/>
    <p:sldId id="296" r:id="rId36"/>
    <p:sldId id="297" r:id="rId37"/>
    <p:sldId id="299" r:id="rId38"/>
    <p:sldId id="301" r:id="rId39"/>
    <p:sldId id="300"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FF9000"/>
    <a:srgbClr val="FFF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5"/>
    <p:restoredTop sz="94624"/>
  </p:normalViewPr>
  <p:slideViewPr>
    <p:cSldViewPr snapToGrid="0" snapToObjects="1">
      <p:cViewPr varScale="1">
        <p:scale>
          <a:sx n="98" d="100"/>
          <a:sy n="98" d="100"/>
        </p:scale>
        <p:origin x="20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B2A69D-2CD2-AA49-A8E7-7116E02FDB05}"/>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1523F3F-A300-454B-8CA1-BB1B0BB3DA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50EAC8CE-A4E1-B341-B819-E42FF84C7A7D}"/>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5" name="页脚占位符 4">
            <a:extLst>
              <a:ext uri="{FF2B5EF4-FFF2-40B4-BE49-F238E27FC236}">
                <a16:creationId xmlns:a16="http://schemas.microsoft.com/office/drawing/2014/main" id="{33F57BB8-A1FA-8D47-80C8-B22AB099570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D87399D-4D3D-7C44-A6F3-D0B0D91313EB}"/>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314758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68F5F1-08DC-614B-8ABC-7AF5E6E61988}"/>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250572A-F632-964A-82E0-21D7B82644C6}"/>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EE1EFF93-ACEC-4A4A-9ABF-00DA79A74264}"/>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5" name="页脚占位符 4">
            <a:extLst>
              <a:ext uri="{FF2B5EF4-FFF2-40B4-BE49-F238E27FC236}">
                <a16:creationId xmlns:a16="http://schemas.microsoft.com/office/drawing/2014/main" id="{E10E5947-215B-D54C-B684-376E4AB72DB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60FC929-4590-9748-9707-7057DB1DF804}"/>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328695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7F68AC9-2351-4944-B8C7-8EFABFFC59B3}"/>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7EF68FDA-380E-5945-B8A0-9CB81F6A7BB2}"/>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F2D47551-03F0-3B41-AFEB-C1CC77109705}"/>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5" name="页脚占位符 4">
            <a:extLst>
              <a:ext uri="{FF2B5EF4-FFF2-40B4-BE49-F238E27FC236}">
                <a16:creationId xmlns:a16="http://schemas.microsoft.com/office/drawing/2014/main" id="{81F6FD2E-92AD-E748-ABB2-0C28BD21AEC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F329590-BB5A-0C44-BAFF-76AFDEF48CCF}"/>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168047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3B842-6BC4-104F-81CA-24AEE358771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841DF11-B764-8F46-9621-336F604E22BC}"/>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B4C3867A-EE55-3D46-9D74-BB2017682A80}"/>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5" name="页脚占位符 4">
            <a:extLst>
              <a:ext uri="{FF2B5EF4-FFF2-40B4-BE49-F238E27FC236}">
                <a16:creationId xmlns:a16="http://schemas.microsoft.com/office/drawing/2014/main" id="{47CD86A6-4767-3941-BC57-8333F947772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ABBE54D-A5EE-D747-83A9-EA98A7163A59}"/>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417581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F5FACE-6706-424B-9650-7BCF06DF48D7}"/>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44E8008-E3C7-534C-A0F6-3E4AFBA7FB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703F44C9-0282-9546-92D6-C4C9996C53CF}"/>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5" name="页脚占位符 4">
            <a:extLst>
              <a:ext uri="{FF2B5EF4-FFF2-40B4-BE49-F238E27FC236}">
                <a16:creationId xmlns:a16="http://schemas.microsoft.com/office/drawing/2014/main" id="{A28D690B-AB6C-DB4E-B523-1AB33C42DDD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BE7C1BD-F1E9-4C46-A517-CEF0790941CF}"/>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83698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A0784C-9518-C14B-AABF-6F19C31B00B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C667480-D31B-5540-B12F-65AA40F465C5}"/>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CFF93E38-B01B-1F44-9072-7D84A1080BD2}"/>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E88B1990-F6D4-CB46-97C6-278CB427D271}"/>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6" name="页脚占位符 5">
            <a:extLst>
              <a:ext uri="{FF2B5EF4-FFF2-40B4-BE49-F238E27FC236}">
                <a16:creationId xmlns:a16="http://schemas.microsoft.com/office/drawing/2014/main" id="{AFE8ED65-4BBB-CA45-A707-01634F68F0D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86B8BB0-96EE-654C-859C-F98200B4DD8F}"/>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323333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A9775-D791-EB4D-8196-B113DF1B05FF}"/>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F85E9C53-5595-3E4B-9836-5F0856B3D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5BC3D93D-E6F8-7247-916E-DD64B9304923}"/>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ACC508B3-20E5-AC48-8B97-B2CEA50A8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8EBEB9CE-556B-7740-A4E8-2589EBEA37B4}"/>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832D6C29-D025-8049-A74D-2FE1CC77E27A}"/>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8" name="页脚占位符 7">
            <a:extLst>
              <a:ext uri="{FF2B5EF4-FFF2-40B4-BE49-F238E27FC236}">
                <a16:creationId xmlns:a16="http://schemas.microsoft.com/office/drawing/2014/main" id="{63D3F8C3-A783-1641-94DD-9052A34629E0}"/>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25E5E34D-9675-7F44-BC0A-0CD4DC16CB87}"/>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348048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10C0C9-BF50-A24F-9B78-7297AF71A75A}"/>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BA06961-9211-1847-9FED-19B2B1FA4472}"/>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4" name="页脚占位符 3">
            <a:extLst>
              <a:ext uri="{FF2B5EF4-FFF2-40B4-BE49-F238E27FC236}">
                <a16:creationId xmlns:a16="http://schemas.microsoft.com/office/drawing/2014/main" id="{6C98CD17-1166-B449-93B8-D5605B86242F}"/>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BF12DC31-6D90-9D48-B887-BBDCB45ACC99}"/>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14798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CF24FD9-1D2B-8343-90CA-356C0A7784E2}"/>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3" name="页脚占位符 2">
            <a:extLst>
              <a:ext uri="{FF2B5EF4-FFF2-40B4-BE49-F238E27FC236}">
                <a16:creationId xmlns:a16="http://schemas.microsoft.com/office/drawing/2014/main" id="{E97AD235-2662-6E48-9693-586DC03CA1BB}"/>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D0296355-3405-C547-A49A-122BC52E561A}"/>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229101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F16B8B-E57A-7D4E-BD1A-0CAF253C602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E4119C81-F4C2-D748-BD0B-7FA2C729A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410338B1-45D4-D74B-84EA-3A705D6F0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313F8B9A-478C-5547-86BB-75E0F076B22F}"/>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6" name="页脚占位符 5">
            <a:extLst>
              <a:ext uri="{FF2B5EF4-FFF2-40B4-BE49-F238E27FC236}">
                <a16:creationId xmlns:a16="http://schemas.microsoft.com/office/drawing/2014/main" id="{2F521202-5B0D-2A4B-8855-313715B9B05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D356E7E-9A0A-7544-92AC-EA71232935AD}"/>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61124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4696CA-3D49-3A4B-A32D-9EA9E3DC16B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E05DE8F6-1FDE-3946-A55A-F4EDBEBFB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1E702BB2-102B-924C-A35D-22116775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EB312A81-8368-1D4E-B426-F8EB30E5439E}"/>
              </a:ext>
            </a:extLst>
          </p:cNvPr>
          <p:cNvSpPr>
            <a:spLocks noGrp="1"/>
          </p:cNvSpPr>
          <p:nvPr>
            <p:ph type="dt" sz="half" idx="10"/>
          </p:nvPr>
        </p:nvSpPr>
        <p:spPr/>
        <p:txBody>
          <a:bodyPr/>
          <a:lstStyle/>
          <a:p>
            <a:fld id="{BE097B5E-421B-9445-8929-29A040ABD03B}" type="datetimeFigureOut">
              <a:rPr kumimoji="1" lang="zh-CN" altLang="en-US" smtClean="0"/>
              <a:t>2021/1/11</a:t>
            </a:fld>
            <a:endParaRPr kumimoji="1" lang="zh-CN" altLang="en-US"/>
          </a:p>
        </p:txBody>
      </p:sp>
      <p:sp>
        <p:nvSpPr>
          <p:cNvPr id="6" name="页脚占位符 5">
            <a:extLst>
              <a:ext uri="{FF2B5EF4-FFF2-40B4-BE49-F238E27FC236}">
                <a16:creationId xmlns:a16="http://schemas.microsoft.com/office/drawing/2014/main" id="{64B1FB86-4C87-3845-9DA0-2B18427A2B8E}"/>
              </a:ext>
            </a:extLst>
          </p:cNvPr>
          <p:cNvSpPr>
            <a:spLocks noGrp="1"/>
          </p:cNvSpPr>
          <p:nvPr>
            <p:ph type="ftr" sz="quarter" idx="11"/>
          </p:nvPr>
        </p:nvSpPr>
        <p:spPr/>
        <p:txBody>
          <a:bodyPr/>
          <a:lstStyle/>
          <a:p>
            <a:r>
              <a:rPr lang="en-US"/>
              <a:t>
              </a:t>
            </a:r>
            <a:endParaRPr lang="en-US" dirty="0"/>
          </a:p>
        </p:txBody>
      </p:sp>
      <p:sp>
        <p:nvSpPr>
          <p:cNvPr id="7" name="灯片编号占位符 6">
            <a:extLst>
              <a:ext uri="{FF2B5EF4-FFF2-40B4-BE49-F238E27FC236}">
                <a16:creationId xmlns:a16="http://schemas.microsoft.com/office/drawing/2014/main" id="{423DF4DB-2DE1-A442-A5BC-6B8866DA73AA}"/>
              </a:ext>
            </a:extLst>
          </p:cNvPr>
          <p:cNvSpPr>
            <a:spLocks noGrp="1"/>
          </p:cNvSpPr>
          <p:nvPr>
            <p:ph type="sldNum" sz="quarter" idx="12"/>
          </p:nvPr>
        </p:nvSpPr>
        <p:spPr/>
        <p:txBody>
          <a:body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331268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23B7131-D0DF-7743-A311-D0B402A6E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0E180BE-9306-4846-BA09-8AE7F5D09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C64C2856-EB22-F948-8C49-5CC551F27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97B5E-421B-9445-8929-29A040ABD03B}" type="datetimeFigureOut">
              <a:rPr kumimoji="1" lang="zh-CN" altLang="en-US" smtClean="0"/>
              <a:t>2021/1/11</a:t>
            </a:fld>
            <a:endParaRPr kumimoji="1" lang="zh-CN" altLang="en-US"/>
          </a:p>
        </p:txBody>
      </p:sp>
      <p:sp>
        <p:nvSpPr>
          <p:cNvPr id="5" name="页脚占位符 4">
            <a:extLst>
              <a:ext uri="{FF2B5EF4-FFF2-40B4-BE49-F238E27FC236}">
                <a16:creationId xmlns:a16="http://schemas.microsoft.com/office/drawing/2014/main" id="{60F69802-F1CB-9341-BD91-BB4DFD947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51EA9823-975A-6945-9274-040B6294B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406F0-E281-AE4A-9668-6A25CC4C69FE}" type="slidenum">
              <a:rPr kumimoji="1" lang="zh-CN" altLang="en-US" smtClean="0"/>
              <a:t>‹#›</a:t>
            </a:fld>
            <a:endParaRPr kumimoji="1" lang="zh-CN" altLang="en-US"/>
          </a:p>
        </p:txBody>
      </p:sp>
    </p:spTree>
    <p:extLst>
      <p:ext uri="{BB962C8B-B14F-4D97-AF65-F5344CB8AC3E}">
        <p14:creationId xmlns:p14="http://schemas.microsoft.com/office/powerpoint/2010/main" val="19837269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github.com/XJTU-TAMU-CGI/CGID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BF0B2B-E5B2-0544-B480-81621A77AF0F}"/>
              </a:ext>
            </a:extLst>
          </p:cNvPr>
          <p:cNvSpPr>
            <a:spLocks noGrp="1"/>
          </p:cNvSpPr>
          <p:nvPr>
            <p:ph type="ctrTitle"/>
          </p:nvPr>
        </p:nvSpPr>
        <p:spPr>
          <a:xfrm>
            <a:off x="1587137" y="757646"/>
            <a:ext cx="9017726" cy="1198880"/>
          </a:xfrm>
        </p:spPr>
        <p:txBody>
          <a:bodyPr>
            <a:noAutofit/>
          </a:bodyPr>
          <a:lstStyle/>
          <a:p>
            <a:r>
              <a:rPr lang="en-US" altLang="zh-CN" sz="4000" dirty="0">
                <a:solidFill>
                  <a:srgbClr val="FF0000"/>
                </a:solidFill>
                <a:latin typeface="Times New Roman" panose="02020603050405020304" pitchFamily="18" charset="0"/>
                <a:cs typeface="Times New Roman" panose="02020603050405020304" pitchFamily="18" charset="0"/>
              </a:rPr>
              <a:t>0.5% Nyquist </a:t>
            </a:r>
            <a:r>
              <a:rPr lang="en-US" altLang="zh-CN" sz="4000" dirty="0">
                <a:solidFill>
                  <a:schemeClr val="accent6"/>
                </a:solidFill>
                <a:latin typeface="Times New Roman" panose="02020603050405020304" pitchFamily="18" charset="0"/>
                <a:cs typeface="Times New Roman" panose="02020603050405020304" pitchFamily="18" charset="0"/>
              </a:rPr>
              <a:t>Noise-free</a:t>
            </a:r>
            <a:r>
              <a:rPr lang="en-US" altLang="zh-CN" sz="4000" dirty="0">
                <a:solidFill>
                  <a:schemeClr val="accent6">
                    <a:lumMod val="75000"/>
                  </a:schemeClr>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Computational Ghost Imaging via</a:t>
            </a:r>
            <a:r>
              <a:rPr lang="en-US" altLang="zh-CN" sz="2800" dirty="0">
                <a:solidFill>
                  <a:srgbClr val="0070C0"/>
                </a:solidFill>
                <a:latin typeface="Times New Roman" panose="02020603050405020304" pitchFamily="18" charset="0"/>
                <a:cs typeface="Times New Roman" panose="02020603050405020304" pitchFamily="18" charset="0"/>
              </a:rPr>
              <a:t> </a:t>
            </a:r>
            <a:r>
              <a:rPr lang="en-US" altLang="zh-CN" sz="4000" dirty="0">
                <a:solidFill>
                  <a:srgbClr val="0070C0"/>
                </a:solidFill>
                <a:latin typeface="Times New Roman" panose="02020603050405020304" pitchFamily="18" charset="0"/>
                <a:cs typeface="Times New Roman" panose="02020603050405020304" pitchFamily="18" charset="0"/>
              </a:rPr>
              <a:t>non-Experimental</a:t>
            </a:r>
            <a:r>
              <a:rPr lang="en-US" altLang="zh-CN" sz="4000" dirty="0">
                <a:latin typeface="Times New Roman" panose="02020603050405020304" pitchFamily="18" charset="0"/>
                <a:cs typeface="Times New Roman" panose="02020603050405020304" pitchFamily="18" charset="0"/>
              </a:rPr>
              <a:t> </a:t>
            </a:r>
            <a:r>
              <a:rPr lang="en-US" altLang="zh-CN" sz="4000" dirty="0">
                <a:solidFill>
                  <a:srgbClr val="FF9000"/>
                </a:solidFill>
                <a:latin typeface="Times New Roman" panose="02020603050405020304" pitchFamily="18" charset="0"/>
                <a:cs typeface="Times New Roman" panose="02020603050405020304" pitchFamily="18" charset="0"/>
              </a:rPr>
              <a:t>Deep Learning</a:t>
            </a:r>
            <a:endParaRPr kumimoji="1" lang="zh-CN" altLang="en-US" sz="4000"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AE00CAD3-DCD3-3D47-B170-6249BE264006}"/>
              </a:ext>
            </a:extLst>
          </p:cNvPr>
          <p:cNvSpPr>
            <a:spLocks noGrp="1"/>
          </p:cNvSpPr>
          <p:nvPr>
            <p:ph type="subTitle" idx="1"/>
          </p:nvPr>
        </p:nvSpPr>
        <p:spPr>
          <a:xfrm>
            <a:off x="1587137" y="2387600"/>
            <a:ext cx="9017726" cy="4470400"/>
          </a:xfrm>
        </p:spPr>
        <p:txBody>
          <a:bodyPr>
            <a:normAutofit fontScale="85000" lnSpcReduction="20000"/>
          </a:bodyPr>
          <a:lstStyle/>
          <a:p>
            <a:endParaRPr kumimoji="1" lang="en-US" altLang="zh-CN"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Haotian Song, </a:t>
            </a:r>
            <a:r>
              <a:rPr kumimoji="1" lang="en-US" altLang="zh-CN" sz="2800" b="1" u="sng" dirty="0">
                <a:latin typeface="Times New Roman" panose="02020603050405020304" pitchFamily="18" charset="0"/>
                <a:cs typeface="Times New Roman" panose="02020603050405020304" pitchFamily="18" charset="0"/>
              </a:rPr>
              <a:t>Xiaoyu Nie</a:t>
            </a:r>
            <a:r>
              <a:rPr kumimoji="1" lang="en-US" altLang="zh-CN" sz="2800" dirty="0">
                <a:latin typeface="Times New Roman" panose="02020603050405020304" pitchFamily="18" charset="0"/>
                <a:cs typeface="Times New Roman" panose="02020603050405020304" pitchFamily="18" charset="0"/>
              </a:rPr>
              <a:t>, Hairong</a:t>
            </a:r>
            <a:r>
              <a:rPr kumimoji="1" lang="zh-CN" altLang="en-US" sz="2800" dirty="0">
                <a:latin typeface="Times New Roman" panose="02020603050405020304" pitchFamily="18" charset="0"/>
                <a:cs typeface="Times New Roman" panose="02020603050405020304" pitchFamily="18" charset="0"/>
              </a:rPr>
              <a:t> </a:t>
            </a:r>
            <a:r>
              <a:rPr kumimoji="1" lang="en-US" altLang="zh-CN" sz="2800" dirty="0">
                <a:latin typeface="Times New Roman" panose="02020603050405020304" pitchFamily="18" charset="0"/>
                <a:cs typeface="Times New Roman" panose="02020603050405020304" pitchFamily="18" charset="0"/>
              </a:rPr>
              <a:t>Su, Xingchen Zhao, </a:t>
            </a:r>
          </a:p>
          <a:p>
            <a:r>
              <a:rPr kumimoji="1" lang="en-US" altLang="zh-CN" sz="2800" dirty="0">
                <a:latin typeface="Times New Roman" panose="02020603050405020304" pitchFamily="18" charset="0"/>
                <a:cs typeface="Times New Roman" panose="02020603050405020304" pitchFamily="18" charset="0"/>
              </a:rPr>
              <a:t>Hui Chen, Yu Zhou, Tao Peng, Marlan O. Scully</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i="1" dirty="0">
                <a:latin typeface="Times New Roman" panose="02020603050405020304" pitchFamily="18" charset="0"/>
                <a:cs typeface="Times New Roman" panose="02020603050405020304" pitchFamily="18" charset="0"/>
              </a:rPr>
              <a:t>Xi’an Jiaotong University, Xi’an, Shaanxi, 710049, China</a:t>
            </a:r>
          </a:p>
          <a:p>
            <a:r>
              <a:rPr kumimoji="1" lang="en-US" altLang="zh-CN" sz="2800" i="1" dirty="0">
                <a:latin typeface="Times New Roman" panose="02020603050405020304" pitchFamily="18" charset="0"/>
                <a:cs typeface="Times New Roman" panose="02020603050405020304" pitchFamily="18" charset="0"/>
              </a:rPr>
              <a:t>Texas A&amp;M University, College Station, Texas, 77843, USA</a:t>
            </a:r>
          </a:p>
          <a:p>
            <a:r>
              <a:rPr kumimoji="1" lang="en-US" altLang="zh-CN" sz="2800" i="1" dirty="0">
                <a:latin typeface="Times New Roman" panose="02020603050405020304" pitchFamily="18" charset="0"/>
                <a:cs typeface="Times New Roman" panose="02020603050405020304" pitchFamily="18" charset="0"/>
              </a:rPr>
              <a:t>University of Manchester, Manchester, M13 9PL, UK</a:t>
            </a:r>
          </a:p>
          <a:p>
            <a:r>
              <a:rPr kumimoji="1" lang="en-US" altLang="zh-CN" sz="2800" i="1" dirty="0">
                <a:latin typeface="Times New Roman" panose="02020603050405020304" pitchFamily="18" charset="0"/>
                <a:cs typeface="Times New Roman" panose="02020603050405020304" pitchFamily="18" charset="0"/>
              </a:rPr>
              <a:t>Baylor University, Waco, Texas, 76706, USA</a:t>
            </a:r>
          </a:p>
          <a:p>
            <a:r>
              <a:rPr kumimoji="1" lang="en-US" altLang="zh-CN" sz="2800" i="1" dirty="0">
                <a:latin typeface="Times New Roman" panose="02020603050405020304" pitchFamily="18" charset="0"/>
                <a:cs typeface="Times New Roman" panose="02020603050405020304" pitchFamily="18" charset="0"/>
              </a:rPr>
              <a:t>Princeton University, Princeton, New Jersey, 08544, USA</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2020.12.28</a:t>
            </a:r>
            <a:endParaRPr kumimoji="1"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60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0D62A3F8-6CC1-B146-9B5D-2511BE85B67D}"/>
              </a:ext>
            </a:extLst>
          </p:cNvPr>
          <p:cNvSpPr>
            <a:spLocks noGrp="1"/>
          </p:cNvSpPr>
          <p:nvPr>
            <p:ph idx="1"/>
          </p:nvPr>
        </p:nvSpPr>
        <p:spPr>
          <a:xfrm>
            <a:off x="933733" y="1733265"/>
            <a:ext cx="10515600" cy="2920622"/>
          </a:xfrm>
        </p:spPr>
        <p:txBody>
          <a:bodyPr>
            <a:normAutofit/>
          </a:bodyPr>
          <a:lstStyle/>
          <a:p>
            <a:pPr marL="0" indent="0">
              <a:buNone/>
            </a:pPr>
            <a:r>
              <a:rPr kumimoji="1" lang="en-US" altLang="zh-CN" dirty="0">
                <a:latin typeface="Times New Roman" panose="02020603050405020304" pitchFamily="18" charset="0"/>
                <a:cs typeface="Times New Roman" panose="02020603050405020304" pitchFamily="18" charset="0"/>
              </a:rPr>
              <a:t>The weakness of sinusoidal function is that, only under infinite time-domain integration, their orthogonal feature can be displayed. </a:t>
            </a:r>
          </a:p>
          <a:p>
            <a:pPr marL="0" indent="0">
              <a:buNone/>
            </a:pPr>
            <a:r>
              <a:rPr kumimoji="1" lang="en-US" altLang="zh-CN" b="1" i="1" dirty="0">
                <a:solidFill>
                  <a:srgbClr val="FF0000"/>
                </a:solidFill>
                <a:latin typeface="Times New Roman" panose="02020603050405020304" pitchFamily="18" charset="0"/>
                <a:cs typeface="Times New Roman" panose="02020603050405020304" pitchFamily="18" charset="0"/>
              </a:rPr>
              <a:t>OR, </a:t>
            </a:r>
            <a:r>
              <a:rPr kumimoji="1" lang="en-US" altLang="zh-CN" b="1" i="1" dirty="0">
                <a:solidFill>
                  <a:srgbClr val="FF0000"/>
                </a:solidFill>
                <a:latin typeface="Times New Roman" panose="02020603050405020304" pitchFamily="18" charset="0"/>
                <a:cs typeface="Times New Roman" panose="02020603050405020304" pitchFamily="18" charset="0"/>
                <a:sym typeface="Wingdings" pitchFamily="2" charset="2"/>
              </a:rPr>
              <a:t>those pixels/frequencies not passing the object will be non-zero (make some unnecessary fluctuations on the background). </a:t>
            </a:r>
          </a:p>
          <a:p>
            <a:pPr marL="0" indent="0">
              <a:buNone/>
            </a:pPr>
            <a:endParaRPr kumimoji="1" lang="en-US" altLang="zh-CN" dirty="0">
              <a:latin typeface="Times New Roman" panose="02020603050405020304" pitchFamily="18" charset="0"/>
              <a:cs typeface="Times New Roman" panose="02020603050405020304" pitchFamily="18" charset="0"/>
            </a:endParaRPr>
          </a:p>
          <a:p>
            <a:pPr marL="0" indent="0">
              <a:buNone/>
            </a:pPr>
            <a:r>
              <a:rPr kumimoji="1" lang="en-US" altLang="zh-CN" dirty="0">
                <a:latin typeface="Times New Roman" panose="02020603050405020304" pitchFamily="18" charset="0"/>
                <a:cs typeface="Times New Roman" panose="02020603050405020304" pitchFamily="18" charset="0"/>
                <a:sym typeface="Wingdings" pitchFamily="2" charset="2"/>
              </a:rPr>
              <a:t>We can call this ‘no infinite time filtering, no fully orthogonal’.</a:t>
            </a:r>
            <a:endParaRPr kumimoji="1" lang="en-US" altLang="zh-CN" dirty="0">
              <a:latin typeface="Times New Roman" panose="02020603050405020304" pitchFamily="18" charset="0"/>
              <a:cs typeface="Times New Roman" panose="02020603050405020304" pitchFamily="18" charset="0"/>
            </a:endParaRPr>
          </a:p>
        </p:txBody>
      </p:sp>
      <p:sp>
        <p:nvSpPr>
          <p:cNvPr id="5" name="右箭头 4">
            <a:extLst>
              <a:ext uri="{FF2B5EF4-FFF2-40B4-BE49-F238E27FC236}">
                <a16:creationId xmlns:a16="http://schemas.microsoft.com/office/drawing/2014/main" id="{35B6B0D3-C5CE-5648-ABC1-E5DD56272179}"/>
              </a:ext>
            </a:extLst>
          </p:cNvPr>
          <p:cNvSpPr/>
          <p:nvPr/>
        </p:nvSpPr>
        <p:spPr>
          <a:xfrm rot="5400000">
            <a:off x="5238464" y="5040572"/>
            <a:ext cx="1187353" cy="413983"/>
          </a:xfrm>
          <a:prstGeom prst="rightArrow">
            <a:avLst/>
          </a:prstGeom>
          <a:solidFill>
            <a:srgbClr val="FF0000">
              <a:alpha val="64000"/>
            </a:srgbClr>
          </a:solidFill>
          <a:ln>
            <a:noFill/>
          </a:ln>
          <a:effectLst>
            <a:glow rad="254000">
              <a:srgbClr val="FF0000">
                <a:alpha val="24000"/>
              </a:srgbClr>
            </a:glo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矩形 5">
            <a:extLst>
              <a:ext uri="{FF2B5EF4-FFF2-40B4-BE49-F238E27FC236}">
                <a16:creationId xmlns:a16="http://schemas.microsoft.com/office/drawing/2014/main" id="{88992414-BD77-9B47-9B56-7DFC3CA44AF3}"/>
              </a:ext>
            </a:extLst>
          </p:cNvPr>
          <p:cNvSpPr/>
          <p:nvPr/>
        </p:nvSpPr>
        <p:spPr>
          <a:xfrm>
            <a:off x="1014684" y="218364"/>
            <a:ext cx="4160088" cy="1200329"/>
          </a:xfrm>
          <a:prstGeom prst="rect">
            <a:avLst/>
          </a:prstGeom>
          <a:noFill/>
        </p:spPr>
        <p:txBody>
          <a:bodyPr wrap="square" lIns="91440" tIns="45720" rIns="91440" bIns="45720">
            <a:spAutoFit/>
          </a:bodyPr>
          <a:lstStyle/>
          <a:p>
            <a:pPr algn="ctr"/>
            <a:r>
              <a:rPr lang="en-US" altLang="zh-CN"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However,</a:t>
            </a:r>
            <a:endParaRPr lang="zh-CN" alt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文本框 6">
            <a:extLst>
              <a:ext uri="{FF2B5EF4-FFF2-40B4-BE49-F238E27FC236}">
                <a16:creationId xmlns:a16="http://schemas.microsoft.com/office/drawing/2014/main" id="{07028D2B-93D9-164F-99C1-CF823492EE00}"/>
              </a:ext>
            </a:extLst>
          </p:cNvPr>
          <p:cNvSpPr txBox="1"/>
          <p:nvPr/>
        </p:nvSpPr>
        <p:spPr>
          <a:xfrm>
            <a:off x="6039132" y="5062897"/>
            <a:ext cx="3074624"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To ameliorate this weakness</a:t>
            </a:r>
            <a:endParaRPr kumimoji="1" lang="zh-CN" altLang="en-US" sz="20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41816D5F-43F0-B349-AAF9-B1470C205058}"/>
              </a:ext>
            </a:extLst>
          </p:cNvPr>
          <p:cNvSpPr/>
          <p:nvPr/>
        </p:nvSpPr>
        <p:spPr>
          <a:xfrm>
            <a:off x="1425292" y="5988640"/>
            <a:ext cx="8813695" cy="523220"/>
          </a:xfrm>
          <a:prstGeom prst="rect">
            <a:avLst/>
          </a:prstGeom>
        </p:spPr>
        <p:txBody>
          <a:bodyPr wrap="none">
            <a:spAutoFit/>
          </a:bodyPr>
          <a:lstStyle/>
          <a:p>
            <a:r>
              <a:rPr kumimoji="1" lang="en-US" altLang="zh-CN" sz="2800" dirty="0">
                <a:latin typeface="Times New Roman" panose="02020603050405020304" pitchFamily="18" charset="0"/>
                <a:cs typeface="Times New Roman" panose="02020603050405020304" pitchFamily="18" charset="0"/>
              </a:rPr>
              <a:t>orthogonal basis and Walsh-Hadamard patterns are invented</a:t>
            </a:r>
            <a:endParaRPr lang="zh-CN" altLang="en-US" sz="2800" dirty="0"/>
          </a:p>
        </p:txBody>
      </p:sp>
    </p:spTree>
    <p:extLst>
      <p:ext uri="{BB962C8B-B14F-4D97-AF65-F5344CB8AC3E}">
        <p14:creationId xmlns:p14="http://schemas.microsoft.com/office/powerpoint/2010/main" val="38559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58FB252-5A8E-7844-A6DA-30119332C38F}"/>
                  </a:ext>
                </a:extLst>
              </p:cNvPr>
              <p:cNvSpPr txBox="1"/>
              <p:nvPr/>
            </p:nvSpPr>
            <p:spPr>
              <a:xfrm>
                <a:off x="311206" y="618725"/>
                <a:ext cx="11450473" cy="2332177"/>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Orthogonal basis: we can define all the </a:t>
                </a:r>
                <a14:m>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sSub>
                          <m:sSubPr>
                            <m:ctrlPr>
                              <a:rPr kumimoji="1" lang="en-US" altLang="zh-CN" sz="2800" i="1" smtClean="0">
                                <a:latin typeface="Cambria Math" panose="02040503050406030204" pitchFamily="18" charset="0"/>
                              </a:rPr>
                            </m:ctrlPr>
                          </m:sSubPr>
                          <m:e>
                            <m:r>
                              <a:rPr kumimoji="1" lang="en-US" altLang="zh-CN" sz="2800" b="0" i="1" smtClean="0">
                                <a:latin typeface="Cambria Math" panose="02040503050406030204" pitchFamily="18" charset="0"/>
                              </a:rPr>
                              <m:t>𝜔</m:t>
                            </m:r>
                          </m:e>
                          <m:sub>
                            <m:r>
                              <a:rPr kumimoji="1" lang="en-US" altLang="zh-CN" sz="2800" b="0" i="1" smtClean="0">
                                <a:latin typeface="Cambria Math" panose="02040503050406030204" pitchFamily="18" charset="0"/>
                              </a:rPr>
                              <m:t>𝑖𝑗</m:t>
                            </m:r>
                          </m:sub>
                        </m:sSub>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𝑡</m:t>
                    </m:r>
                    <m:r>
                      <a:rPr kumimoji="1" lang="en-US" altLang="zh-CN" sz="2800" b="0" i="1" smtClean="0">
                        <a:latin typeface="Cambria Math" panose="02040503050406030204" pitchFamily="18" charset="0"/>
                      </a:rPr>
                      <m:t>)</m:t>
                    </m:r>
                  </m:oMath>
                </a14:m>
                <a:r>
                  <a:rPr kumimoji="1" lang="en-US" altLang="zh-CN" sz="2800" dirty="0">
                    <a:latin typeface="Times New Roman" panose="02020603050405020304" pitchFamily="18" charset="0"/>
                    <a:cs typeface="Times New Roman" panose="02020603050405020304" pitchFamily="18" charset="0"/>
                  </a:rPr>
                  <a:t> orthogonal to each other. </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According to the </a:t>
                </a:r>
                <a:r>
                  <a:rPr kumimoji="1" lang="en-US" altLang="zh-CN" sz="2800" dirty="0">
                    <a:solidFill>
                      <a:srgbClr val="FF9000"/>
                    </a:solidFill>
                    <a:latin typeface="Times New Roman" panose="02020603050405020304" pitchFamily="18" charset="0"/>
                    <a:cs typeface="Times New Roman" panose="02020603050405020304" pitchFamily="18" charset="0"/>
                  </a:rPr>
                  <a:t>Euclidean space</a:t>
                </a:r>
                <a:r>
                  <a:rPr kumimoji="1" lang="en-US" altLang="zh-CN" sz="2800" dirty="0">
                    <a:latin typeface="Times New Roman" panose="02020603050405020304" pitchFamily="18" charset="0"/>
                    <a:cs typeface="Times New Roman" panose="02020603050405020304" pitchFamily="18" charset="0"/>
                  </a:rPr>
                  <a:t>, the number of orthogonal basis must equals to dimension of space. Therefore, if the patterns have a columns and b rows, the t must be 1, 2, …, ab</a:t>
                </a:r>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658FB252-5A8E-7844-A6DA-30119332C38F}"/>
                  </a:ext>
                </a:extLst>
              </p:cNvPr>
              <p:cNvSpPr txBox="1">
                <a:spLocks noRot="1" noChangeAspect="1" noMove="1" noResize="1" noEditPoints="1" noAdjustHandles="1" noChangeArrowheads="1" noChangeShapeType="1" noTextEdit="1"/>
              </p:cNvSpPr>
              <p:nvPr/>
            </p:nvSpPr>
            <p:spPr>
              <a:xfrm>
                <a:off x="311206" y="618725"/>
                <a:ext cx="11450473" cy="2332177"/>
              </a:xfrm>
              <a:prstGeom prst="rect">
                <a:avLst/>
              </a:prstGeom>
              <a:blipFill>
                <a:blip r:embed="rId2"/>
                <a:stretch>
                  <a:fillRect l="-1109" t="-2717" r="-776" b="-6522"/>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77777DC5-7AA9-F641-B57E-8783158137DC}"/>
              </a:ext>
            </a:extLst>
          </p:cNvPr>
          <p:cNvSpPr/>
          <p:nvPr/>
        </p:nvSpPr>
        <p:spPr>
          <a:xfrm>
            <a:off x="387824" y="4088329"/>
            <a:ext cx="2760180" cy="2549856"/>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6" name="直线连接符 5">
            <a:extLst>
              <a:ext uri="{FF2B5EF4-FFF2-40B4-BE49-F238E27FC236}">
                <a16:creationId xmlns:a16="http://schemas.microsoft.com/office/drawing/2014/main" id="{8146D9BA-BF4D-F046-88B9-C51B5DB99725}"/>
              </a:ext>
            </a:extLst>
          </p:cNvPr>
          <p:cNvCxnSpPr>
            <a:cxnSpLocks/>
          </p:cNvCxnSpPr>
          <p:nvPr/>
        </p:nvCxnSpPr>
        <p:spPr>
          <a:xfrm>
            <a:off x="397566" y="4723453"/>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线连接符 6">
            <a:extLst>
              <a:ext uri="{FF2B5EF4-FFF2-40B4-BE49-F238E27FC236}">
                <a16:creationId xmlns:a16="http://schemas.microsoft.com/office/drawing/2014/main" id="{8AE9AF5D-3D23-AF4C-849B-72E91F0BDC7C}"/>
              </a:ext>
            </a:extLst>
          </p:cNvPr>
          <p:cNvCxnSpPr>
            <a:cxnSpLocks/>
          </p:cNvCxnSpPr>
          <p:nvPr/>
        </p:nvCxnSpPr>
        <p:spPr>
          <a:xfrm>
            <a:off x="397566" y="5360936"/>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线连接符 7">
            <a:extLst>
              <a:ext uri="{FF2B5EF4-FFF2-40B4-BE49-F238E27FC236}">
                <a16:creationId xmlns:a16="http://schemas.microsoft.com/office/drawing/2014/main" id="{BABB4B32-16F0-D048-8D96-CCAAAB9AB347}"/>
              </a:ext>
            </a:extLst>
          </p:cNvPr>
          <p:cNvCxnSpPr>
            <a:cxnSpLocks/>
          </p:cNvCxnSpPr>
          <p:nvPr/>
        </p:nvCxnSpPr>
        <p:spPr>
          <a:xfrm>
            <a:off x="1281152" y="4088329"/>
            <a:ext cx="0" cy="2563513"/>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直线连接符 8">
            <a:extLst>
              <a:ext uri="{FF2B5EF4-FFF2-40B4-BE49-F238E27FC236}">
                <a16:creationId xmlns:a16="http://schemas.microsoft.com/office/drawing/2014/main" id="{A7D01E25-FAE6-7D4D-AEF6-753866093A73}"/>
              </a:ext>
            </a:extLst>
          </p:cNvPr>
          <p:cNvCxnSpPr>
            <a:cxnSpLocks/>
          </p:cNvCxnSpPr>
          <p:nvPr/>
        </p:nvCxnSpPr>
        <p:spPr>
          <a:xfrm>
            <a:off x="2240741" y="4074672"/>
            <a:ext cx="0" cy="2563513"/>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AF995E0A-415A-5842-BB38-3D485981D3FB}"/>
              </a:ext>
            </a:extLst>
          </p:cNvPr>
          <p:cNvSpPr txBox="1"/>
          <p:nvPr/>
        </p:nvSpPr>
        <p:spPr>
          <a:xfrm rot="3768156">
            <a:off x="2000483" y="5827265"/>
            <a:ext cx="1460597" cy="523220"/>
          </a:xfrm>
          <a:prstGeom prst="rect">
            <a:avLst/>
          </a:prstGeom>
          <a:noFill/>
        </p:spPr>
        <p:txBody>
          <a:bodyPr wrap="square" rtlCol="0">
            <a:spAutoFit/>
          </a:bodyPr>
          <a:lstStyle/>
          <a:p>
            <a:r>
              <a:rPr kumimoji="1" lang="en-US" altLang="zh-CN" sz="2800" b="1" dirty="0"/>
              <a:t>…………</a:t>
            </a:r>
          </a:p>
        </p:txBody>
      </p:sp>
      <p:sp>
        <p:nvSpPr>
          <p:cNvPr id="11" name="文本框 10">
            <a:extLst>
              <a:ext uri="{FF2B5EF4-FFF2-40B4-BE49-F238E27FC236}">
                <a16:creationId xmlns:a16="http://schemas.microsoft.com/office/drawing/2014/main" id="{653FC84C-18EA-8D40-8545-951BFCBF9576}"/>
              </a:ext>
            </a:extLst>
          </p:cNvPr>
          <p:cNvSpPr txBox="1"/>
          <p:nvPr/>
        </p:nvSpPr>
        <p:spPr>
          <a:xfrm rot="5400000">
            <a:off x="-11563" y="5827265"/>
            <a:ext cx="1460597" cy="523220"/>
          </a:xfrm>
          <a:prstGeom prst="rect">
            <a:avLst/>
          </a:prstGeom>
          <a:noFill/>
        </p:spPr>
        <p:txBody>
          <a:bodyPr wrap="square" rtlCol="0">
            <a:spAutoFit/>
          </a:bodyPr>
          <a:lstStyle/>
          <a:p>
            <a:r>
              <a:rPr kumimoji="1" lang="en-US" altLang="zh-CN" sz="2800" b="1" dirty="0"/>
              <a:t>…………</a:t>
            </a:r>
          </a:p>
        </p:txBody>
      </p:sp>
      <p:sp>
        <p:nvSpPr>
          <p:cNvPr id="12" name="文本框 11">
            <a:extLst>
              <a:ext uri="{FF2B5EF4-FFF2-40B4-BE49-F238E27FC236}">
                <a16:creationId xmlns:a16="http://schemas.microsoft.com/office/drawing/2014/main" id="{B9575E6E-1456-A547-AEA1-D714672F8C99}"/>
              </a:ext>
            </a:extLst>
          </p:cNvPr>
          <p:cNvSpPr txBox="1"/>
          <p:nvPr/>
        </p:nvSpPr>
        <p:spPr>
          <a:xfrm rot="5400000">
            <a:off x="1042412" y="5838774"/>
            <a:ext cx="1460597" cy="523220"/>
          </a:xfrm>
          <a:prstGeom prst="rect">
            <a:avLst/>
          </a:prstGeom>
          <a:noFill/>
        </p:spPr>
        <p:txBody>
          <a:bodyPr wrap="square" rtlCol="0">
            <a:spAutoFit/>
          </a:bodyPr>
          <a:lstStyle/>
          <a:p>
            <a:r>
              <a:rPr kumimoji="1" lang="en-US" altLang="zh-CN" sz="2800" b="1" dirty="0"/>
              <a:t>…………</a:t>
            </a:r>
          </a:p>
        </p:txBody>
      </p:sp>
      <p:sp>
        <p:nvSpPr>
          <p:cNvPr id="13" name="文本框 12">
            <a:extLst>
              <a:ext uri="{FF2B5EF4-FFF2-40B4-BE49-F238E27FC236}">
                <a16:creationId xmlns:a16="http://schemas.microsoft.com/office/drawing/2014/main" id="{7F5F4262-5B97-A442-95F3-87A0ED79E782}"/>
              </a:ext>
            </a:extLst>
          </p:cNvPr>
          <p:cNvSpPr txBox="1"/>
          <p:nvPr/>
        </p:nvSpPr>
        <p:spPr>
          <a:xfrm>
            <a:off x="2264418" y="4157765"/>
            <a:ext cx="958594" cy="523220"/>
          </a:xfrm>
          <a:prstGeom prst="rect">
            <a:avLst/>
          </a:prstGeom>
          <a:noFill/>
        </p:spPr>
        <p:txBody>
          <a:bodyPr wrap="square" rtlCol="0">
            <a:spAutoFit/>
          </a:bodyPr>
          <a:lstStyle/>
          <a:p>
            <a:r>
              <a:rPr kumimoji="1" lang="en-US" altLang="zh-CN" sz="2800" b="1" dirty="0"/>
              <a:t>……</a:t>
            </a:r>
          </a:p>
        </p:txBody>
      </p:sp>
      <p:sp>
        <p:nvSpPr>
          <p:cNvPr id="14" name="文本框 13">
            <a:extLst>
              <a:ext uri="{FF2B5EF4-FFF2-40B4-BE49-F238E27FC236}">
                <a16:creationId xmlns:a16="http://schemas.microsoft.com/office/drawing/2014/main" id="{916C1C0C-1B65-464F-A5D4-ADD810F27BDA}"/>
              </a:ext>
            </a:extLst>
          </p:cNvPr>
          <p:cNvSpPr txBox="1"/>
          <p:nvPr/>
        </p:nvSpPr>
        <p:spPr>
          <a:xfrm>
            <a:off x="2264418" y="4803187"/>
            <a:ext cx="958594" cy="523220"/>
          </a:xfrm>
          <a:prstGeom prst="rect">
            <a:avLst/>
          </a:prstGeom>
          <a:noFill/>
        </p:spPr>
        <p:txBody>
          <a:bodyPr wrap="square" rtlCol="0">
            <a:spAutoFit/>
          </a:bodyPr>
          <a:lstStyle/>
          <a:p>
            <a:r>
              <a:rPr kumimoji="1" lang="en-US" altLang="zh-CN" sz="2800" b="1" dirty="0"/>
              <a:t>……</a:t>
            </a: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1A9E4A6-BE17-7A45-A483-F25154AAB6FA}"/>
                  </a:ext>
                </a:extLst>
              </p:cNvPr>
              <p:cNvSpPr txBox="1"/>
              <p:nvPr/>
            </p:nvSpPr>
            <p:spPr>
              <a:xfrm>
                <a:off x="311206" y="4208152"/>
                <a:ext cx="857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11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5" name="文本框 14">
                <a:extLst>
                  <a:ext uri="{FF2B5EF4-FFF2-40B4-BE49-F238E27FC236}">
                    <a16:creationId xmlns:a16="http://schemas.microsoft.com/office/drawing/2014/main" id="{01A9E4A6-BE17-7A45-A483-F25154AAB6FA}"/>
                  </a:ext>
                </a:extLst>
              </p:cNvPr>
              <p:cNvSpPr txBox="1">
                <a:spLocks noRot="1" noChangeAspect="1" noMove="1" noResize="1" noEditPoints="1" noAdjustHandles="1" noChangeArrowheads="1" noChangeShapeType="1" noTextEdit="1"/>
              </p:cNvSpPr>
              <p:nvPr/>
            </p:nvSpPr>
            <p:spPr>
              <a:xfrm>
                <a:off x="311206" y="4208152"/>
                <a:ext cx="857286" cy="369332"/>
              </a:xfrm>
              <a:prstGeom prst="rect">
                <a:avLst/>
              </a:prstGeom>
              <a:blipFill>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71BB0A2-FC27-7A4F-8D33-8CF480FCFD9B}"/>
                  </a:ext>
                </a:extLst>
              </p:cNvPr>
              <p:cNvSpPr txBox="1"/>
              <p:nvPr/>
            </p:nvSpPr>
            <p:spPr>
              <a:xfrm>
                <a:off x="1294472" y="4208151"/>
                <a:ext cx="857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12</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871BB0A2-FC27-7A4F-8D33-8CF480FCFD9B}"/>
                  </a:ext>
                </a:extLst>
              </p:cNvPr>
              <p:cNvSpPr txBox="1">
                <a:spLocks noRot="1" noChangeAspect="1" noMove="1" noResize="1" noEditPoints="1" noAdjustHandles="1" noChangeArrowheads="1" noChangeShapeType="1" noTextEdit="1"/>
              </p:cNvSpPr>
              <p:nvPr/>
            </p:nvSpPr>
            <p:spPr>
              <a:xfrm>
                <a:off x="1294472" y="4208151"/>
                <a:ext cx="857286" cy="369332"/>
              </a:xfrm>
              <a:prstGeom prst="rect">
                <a:avLst/>
              </a:prstGeom>
              <a:blipFill>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3E5A84B-4635-6949-9D51-101D4D0A8270}"/>
                  </a:ext>
                </a:extLst>
              </p:cNvPr>
              <p:cNvSpPr txBox="1"/>
              <p:nvPr/>
            </p:nvSpPr>
            <p:spPr>
              <a:xfrm>
                <a:off x="311206" y="4868236"/>
                <a:ext cx="862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21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83E5A84B-4635-6949-9D51-101D4D0A8270}"/>
                  </a:ext>
                </a:extLst>
              </p:cNvPr>
              <p:cNvSpPr txBox="1">
                <a:spLocks noRot="1" noChangeAspect="1" noMove="1" noResize="1" noEditPoints="1" noAdjustHandles="1" noChangeArrowheads="1" noChangeShapeType="1" noTextEdit="1"/>
              </p:cNvSpPr>
              <p:nvPr/>
            </p:nvSpPr>
            <p:spPr>
              <a:xfrm>
                <a:off x="311206" y="4868236"/>
                <a:ext cx="862608" cy="369332"/>
              </a:xfrm>
              <a:prstGeom prst="rect">
                <a:avLst/>
              </a:prstGeom>
              <a:blipFill>
                <a:blip r:embed="rId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8013903-40C5-1140-815E-518CC6D42452}"/>
                  </a:ext>
                </a:extLst>
              </p:cNvPr>
              <p:cNvSpPr txBox="1"/>
              <p:nvPr/>
            </p:nvSpPr>
            <p:spPr>
              <a:xfrm>
                <a:off x="1282634" y="4864908"/>
                <a:ext cx="862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22</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8" name="文本框 17">
                <a:extLst>
                  <a:ext uri="{FF2B5EF4-FFF2-40B4-BE49-F238E27FC236}">
                    <a16:creationId xmlns:a16="http://schemas.microsoft.com/office/drawing/2014/main" id="{68013903-40C5-1140-815E-518CC6D42452}"/>
                  </a:ext>
                </a:extLst>
              </p:cNvPr>
              <p:cNvSpPr txBox="1">
                <a:spLocks noRot="1" noChangeAspect="1" noMove="1" noResize="1" noEditPoints="1" noAdjustHandles="1" noChangeArrowheads="1" noChangeShapeType="1" noTextEdit="1"/>
              </p:cNvSpPr>
              <p:nvPr/>
            </p:nvSpPr>
            <p:spPr>
              <a:xfrm>
                <a:off x="1282634" y="4864908"/>
                <a:ext cx="862608" cy="369332"/>
              </a:xfrm>
              <a:prstGeom prst="rect">
                <a:avLst/>
              </a:prstGeom>
              <a:blipFill>
                <a:blip r:embed="rId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0392008-09EC-1043-A4B1-A12A4ADDB62F}"/>
                  </a:ext>
                </a:extLst>
              </p:cNvPr>
              <p:cNvSpPr txBox="1"/>
              <p:nvPr/>
            </p:nvSpPr>
            <p:spPr>
              <a:xfrm>
                <a:off x="3448810" y="3825043"/>
                <a:ext cx="8183266" cy="608628"/>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Here we can imagine the </a:t>
                </a:r>
                <a14:m>
                  <m:oMath xmlns:m="http://schemas.openxmlformats.org/officeDocument/2006/math">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𝑃</m:t>
                        </m:r>
                      </m:e>
                      <m:sub>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𝜔</m:t>
                            </m:r>
                          </m:e>
                          <m:sub>
                            <m:r>
                              <a:rPr kumimoji="1" lang="en-US" altLang="zh-CN" sz="2800" i="1">
                                <a:latin typeface="Cambria Math" panose="02040503050406030204" pitchFamily="18" charset="0"/>
                              </a:rPr>
                              <m:t>𝑖𝑗</m:t>
                            </m:r>
                          </m:sub>
                        </m:sSub>
                      </m:sub>
                    </m:sSub>
                    <m:r>
                      <a:rPr kumimoji="1" lang="en-US" altLang="zh-CN" sz="2800" i="1">
                        <a:latin typeface="Cambria Math" panose="02040503050406030204" pitchFamily="18" charset="0"/>
                      </a:rPr>
                      <m:t>(</m:t>
                    </m:r>
                    <m:r>
                      <a:rPr kumimoji="1" lang="en-US" altLang="zh-CN" sz="2800" i="1">
                        <a:latin typeface="Cambria Math" panose="02040503050406030204" pitchFamily="18" charset="0"/>
                      </a:rPr>
                      <m:t>𝑡</m:t>
                    </m:r>
                    <m:r>
                      <a:rPr kumimoji="1" lang="en-US" altLang="zh-CN" sz="2800" i="1">
                        <a:latin typeface="Cambria Math" panose="02040503050406030204" pitchFamily="18" charset="0"/>
                      </a:rPr>
                      <m:t>)</m:t>
                    </m:r>
                  </m:oMath>
                </a14:m>
                <a:r>
                  <a:rPr kumimoji="1" lang="en-US" altLang="zh-CN" sz="2800" dirty="0">
                    <a:latin typeface="Times New Roman" panose="02020603050405020304" pitchFamily="18" charset="0"/>
                    <a:cs typeface="Times New Roman" panose="02020603050405020304" pitchFamily="18" charset="0"/>
                  </a:rPr>
                  <a:t> as vector (length=ab). </a:t>
                </a:r>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D0392008-09EC-1043-A4B1-A12A4ADDB62F}"/>
                  </a:ext>
                </a:extLst>
              </p:cNvPr>
              <p:cNvSpPr txBox="1">
                <a:spLocks noRot="1" noChangeAspect="1" noMove="1" noResize="1" noEditPoints="1" noAdjustHandles="1" noChangeArrowheads="1" noChangeShapeType="1" noTextEdit="1"/>
              </p:cNvSpPr>
              <p:nvPr/>
            </p:nvSpPr>
            <p:spPr>
              <a:xfrm>
                <a:off x="3448810" y="3825043"/>
                <a:ext cx="8183266" cy="608628"/>
              </a:xfrm>
              <a:prstGeom prst="rect">
                <a:avLst/>
              </a:prstGeom>
              <a:blipFill>
                <a:blip r:embed="rId7"/>
                <a:stretch>
                  <a:fillRect l="-1550" t="-8163" r="-465"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58B3218-E45A-AC47-A24D-09BFEC765455}"/>
                  </a:ext>
                </a:extLst>
              </p:cNvPr>
              <p:cNvSpPr txBox="1"/>
              <p:nvPr/>
            </p:nvSpPr>
            <p:spPr>
              <a:xfrm>
                <a:off x="4180410" y="4537831"/>
                <a:ext cx="6485622" cy="10234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𝑖𝑗</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0" smtClean="0">
                          <a:latin typeface="Cambria Math" panose="02040503050406030204" pitchFamily="18" charset="0"/>
                        </a:rPr>
                        <m:t>·</m:t>
                      </m:r>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𝑖𝑗</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1" smtClean="0">
                          <a:latin typeface="Cambria Math" panose="02040503050406030204" pitchFamily="18" charset="0"/>
                        </a:rPr>
                        <m:t>=1</m:t>
                      </m:r>
                      <m:r>
                        <a:rPr kumimoji="1" lang="en-US" altLang="zh-CN" sz="2800" b="0" i="0" smtClean="0">
                          <a:latin typeface="Cambria Math" panose="02040503050406030204" pitchFamily="18" charset="0"/>
                        </a:rPr>
                        <m:t>, </m:t>
                      </m:r>
                      <m:r>
                        <m:rPr>
                          <m:sty m:val="p"/>
                        </m:rPr>
                        <a:rPr kumimoji="1" lang="en-US" altLang="zh-CN" sz="2800" b="0" i="0" smtClean="0">
                          <a:latin typeface="Cambria Math" panose="02040503050406030204" pitchFamily="18" charset="0"/>
                        </a:rPr>
                        <m:t>while</m:t>
                      </m:r>
                      <m:r>
                        <a:rPr kumimoji="1" lang="en-US" altLang="zh-CN" sz="2800" b="0" i="0" smtClean="0">
                          <a:latin typeface="Cambria Math" panose="02040503050406030204" pitchFamily="18" charset="0"/>
                        </a:rPr>
                        <m:t> </m:t>
                      </m:r>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𝑚</m:t>
                      </m:r>
                      <m:r>
                        <a:rPr kumimoji="1" lang="en-US" altLang="zh-CN" sz="2800" b="0" i="1" smtClean="0">
                          <a:latin typeface="Cambria Math" panose="02040503050406030204" pitchFamily="18" charset="0"/>
                        </a:rPr>
                        <m:t> &amp; </m:t>
                      </m:r>
                      <m:r>
                        <a:rPr kumimoji="1" lang="en-US" altLang="zh-CN" sz="2800" b="0" i="1" smtClean="0">
                          <a:latin typeface="Cambria Math" panose="02040503050406030204" pitchFamily="18" charset="0"/>
                        </a:rPr>
                        <m:t>𝑗</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𝑛</m:t>
                      </m:r>
                      <m:r>
                        <a:rPr kumimoji="1" lang="en-US" altLang="zh-CN" sz="2800" b="0" i="1" smtClean="0">
                          <a:latin typeface="Cambria Math" panose="02040503050406030204" pitchFamily="18" charset="0"/>
                        </a:rPr>
                        <m:t> ;</m:t>
                      </m:r>
                    </m:oMath>
                  </m:oMathPara>
                </a14:m>
                <a:endParaRPr kumimoji="1" lang="en-US" altLang="zh-CN" sz="2800" b="0" dirty="0"/>
              </a:p>
              <a:p>
                <a:pPr/>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𝑖𝑗</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0" smtClean="0">
                          <a:latin typeface="Cambria Math" panose="02040503050406030204" pitchFamily="18" charset="0"/>
                        </a:rPr>
                        <m:t>·</m:t>
                      </m:r>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𝑚𝑛</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0" smtClean="0">
                          <a:latin typeface="Cambria Math" panose="02040503050406030204" pitchFamily="18" charset="0"/>
                        </a:rPr>
                        <m:t>=0, </m:t>
                      </m:r>
                      <m:r>
                        <m:rPr>
                          <m:sty m:val="p"/>
                        </m:rPr>
                        <a:rPr kumimoji="1" lang="en-US" altLang="zh-CN" sz="2800" b="0" i="0" smtClean="0">
                          <a:latin typeface="Cambria Math" panose="02040503050406030204" pitchFamily="18" charset="0"/>
                        </a:rPr>
                        <m:t>while</m:t>
                      </m:r>
                      <m:r>
                        <a:rPr kumimoji="1" lang="en-US" altLang="zh-CN" sz="2800" b="0" i="0" smtClean="0">
                          <a:latin typeface="Cambria Math" panose="02040503050406030204" pitchFamily="18" charset="0"/>
                        </a:rPr>
                        <m:t> </m:t>
                      </m:r>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ea typeface="Cambria Math" panose="02040503050406030204" pitchFamily="18" charset="0"/>
                        </a:rPr>
                        <m:t>≠</m:t>
                      </m:r>
                      <m:r>
                        <a:rPr kumimoji="1" lang="en-US" altLang="zh-CN" sz="2800" b="0" i="1" smtClean="0">
                          <a:latin typeface="Cambria Math" panose="02040503050406030204" pitchFamily="18" charset="0"/>
                          <a:ea typeface="Cambria Math" panose="02040503050406030204" pitchFamily="18" charset="0"/>
                        </a:rPr>
                        <m:t>𝑚</m:t>
                      </m:r>
                      <m:r>
                        <a:rPr kumimoji="1" lang="en-US" altLang="zh-CN" sz="2800" b="0" i="1" smtClean="0">
                          <a:latin typeface="Cambria Math" panose="02040503050406030204" pitchFamily="18" charset="0"/>
                          <a:ea typeface="Cambria Math" panose="02040503050406030204" pitchFamily="18" charset="0"/>
                        </a:rPr>
                        <m:t> </m:t>
                      </m:r>
                      <m:r>
                        <a:rPr kumimoji="1" lang="en-US" altLang="zh-CN" sz="2800" b="0" i="1" smtClean="0">
                          <a:latin typeface="Cambria Math" panose="02040503050406030204" pitchFamily="18" charset="0"/>
                          <a:ea typeface="Cambria Math" panose="02040503050406030204" pitchFamily="18" charset="0"/>
                        </a:rPr>
                        <m:t>𝑜𝑟</m:t>
                      </m:r>
                      <m:r>
                        <a:rPr kumimoji="1" lang="en-US" altLang="zh-CN" sz="2800" b="0" i="1" smtClean="0">
                          <a:latin typeface="Cambria Math" panose="02040503050406030204" pitchFamily="18" charset="0"/>
                          <a:ea typeface="Cambria Math" panose="02040503050406030204" pitchFamily="18" charset="0"/>
                        </a:rPr>
                        <m:t> </m:t>
                      </m:r>
                      <m:r>
                        <a:rPr kumimoji="1" lang="en-US" altLang="zh-CN" sz="2800" b="0" i="1" smtClean="0">
                          <a:latin typeface="Cambria Math" panose="02040503050406030204" pitchFamily="18" charset="0"/>
                          <a:ea typeface="Cambria Math" panose="02040503050406030204" pitchFamily="18" charset="0"/>
                        </a:rPr>
                        <m:t>𝑗</m:t>
                      </m:r>
                      <m:r>
                        <a:rPr kumimoji="1" lang="en-US" altLang="zh-CN" sz="2800" b="0" i="1" smtClean="0">
                          <a:latin typeface="Cambria Math" panose="02040503050406030204" pitchFamily="18" charset="0"/>
                          <a:ea typeface="Cambria Math" panose="02040503050406030204" pitchFamily="18" charset="0"/>
                        </a:rPr>
                        <m:t>≠</m:t>
                      </m:r>
                      <m:r>
                        <a:rPr kumimoji="1" lang="en-US" altLang="zh-CN" sz="2800" b="0" i="1" smtClean="0">
                          <a:latin typeface="Cambria Math" panose="02040503050406030204" pitchFamily="18" charset="0"/>
                          <a:ea typeface="Cambria Math" panose="02040503050406030204" pitchFamily="18" charset="0"/>
                        </a:rPr>
                        <m:t>𝑛</m:t>
                      </m:r>
                      <m:r>
                        <a:rPr kumimoji="1" lang="en-US" altLang="zh-CN" sz="2800" b="0" i="1" smtClean="0">
                          <a:latin typeface="Cambria Math" panose="02040503050406030204" pitchFamily="18" charset="0"/>
                          <a:ea typeface="Cambria Math" panose="02040503050406030204" pitchFamily="18" charset="0"/>
                        </a:rPr>
                        <m:t>.</m:t>
                      </m:r>
                    </m:oMath>
                  </m:oMathPara>
                </a14:m>
                <a:endParaRPr kumimoji="1" lang="zh-CN" altLang="en-US" sz="2800" dirty="0"/>
              </a:p>
            </p:txBody>
          </p:sp>
        </mc:Choice>
        <mc:Fallback xmlns="">
          <p:sp>
            <p:nvSpPr>
              <p:cNvPr id="22" name="文本框 21">
                <a:extLst>
                  <a:ext uri="{FF2B5EF4-FFF2-40B4-BE49-F238E27FC236}">
                    <a16:creationId xmlns:a16="http://schemas.microsoft.com/office/drawing/2014/main" id="{658B3218-E45A-AC47-A24D-09BFEC765455}"/>
                  </a:ext>
                </a:extLst>
              </p:cNvPr>
              <p:cNvSpPr txBox="1">
                <a:spLocks noRot="1" noChangeAspect="1" noMove="1" noResize="1" noEditPoints="1" noAdjustHandles="1" noChangeArrowheads="1" noChangeShapeType="1" noTextEdit="1"/>
              </p:cNvSpPr>
              <p:nvPr/>
            </p:nvSpPr>
            <p:spPr>
              <a:xfrm>
                <a:off x="4180410" y="4537831"/>
                <a:ext cx="6485622" cy="1023485"/>
              </a:xfrm>
              <a:prstGeom prst="rect">
                <a:avLst/>
              </a:prstGeom>
              <a:blipFill>
                <a:blip r:embed="rId8"/>
                <a:stretch>
                  <a:fillRect b="-7317"/>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2FF8B683-3B05-6E45-908C-6EA26932CDDB}"/>
              </a:ext>
            </a:extLst>
          </p:cNvPr>
          <p:cNvSpPr txBox="1"/>
          <p:nvPr/>
        </p:nvSpPr>
        <p:spPr>
          <a:xfrm>
            <a:off x="3553048" y="5695574"/>
            <a:ext cx="7740346" cy="956081"/>
          </a:xfrm>
          <a:prstGeom prst="rect">
            <a:avLst/>
          </a:prstGeom>
          <a:noFill/>
        </p:spPr>
        <p:txBody>
          <a:bodyPr wrap="square" rtlCol="0">
            <a:spAutoFit/>
          </a:bodyPr>
          <a:lstStyle/>
          <a:p>
            <a:r>
              <a:rPr kumimoji="1" lang="en-US" altLang="zh-CN" sz="2800" b="1" i="1" dirty="0">
                <a:solidFill>
                  <a:srgbClr val="FF0000"/>
                </a:solidFill>
                <a:latin typeface="Times New Roman" panose="02020603050405020304" pitchFamily="18" charset="0"/>
                <a:cs typeface="Times New Roman" panose="02020603050405020304" pitchFamily="18" charset="0"/>
                <a:sym typeface="Wingdings" pitchFamily="2" charset="2"/>
              </a:rPr>
              <a:t>Finally, those pixels/frequencies not passing the object must be zero</a:t>
            </a:r>
            <a:endParaRPr kumimoji="1" lang="zh-CN" altLang="en-US" sz="2800" dirty="0"/>
          </a:p>
        </p:txBody>
      </p:sp>
    </p:spTree>
    <p:extLst>
      <p:ext uri="{BB962C8B-B14F-4D97-AF65-F5344CB8AC3E}">
        <p14:creationId xmlns:p14="http://schemas.microsoft.com/office/powerpoint/2010/main" val="225862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71BFF846-DF88-A24A-A1EC-18C44A78E23A}"/>
                  </a:ext>
                </a:extLst>
              </p:cNvPr>
              <p:cNvSpPr/>
              <p:nvPr/>
            </p:nvSpPr>
            <p:spPr>
              <a:xfrm>
                <a:off x="386687" y="1838832"/>
                <a:ext cx="6096000" cy="476053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kumimoji="1" lang="en-US" altLang="zh-CN" sz="3200" b="1" i="1">
                          <a:latin typeface="Cambria Math" panose="02040503050406030204" pitchFamily="18" charset="0"/>
                          <a:cs typeface="Times New Roman" panose="02020603050405020304" pitchFamily="18" charset="0"/>
                          <a:sym typeface="Wingdings" pitchFamily="2" charset="2"/>
                        </a:rPr>
                        <m:t>𝒓𝒆𝒔𝒖𝒍𝒕</m:t>
                      </m:r>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𝒙</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𝒚</m:t>
                          </m:r>
                        </m:e>
                      </m:d>
                      <m:r>
                        <a:rPr kumimoji="1" lang="en-US" altLang="zh-CN" sz="3200" b="1" i="1">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3200" b="1" i="1">
                              <a:latin typeface="Cambria Math" panose="02040503050406030204" pitchFamily="18" charset="0"/>
                              <a:cs typeface="Times New Roman" panose="02020603050405020304" pitchFamily="18" charset="0"/>
                              <a:sym typeface="Wingdings" pitchFamily="2" charset="2"/>
                            </a:rPr>
                          </m:ctrlPr>
                        </m:naryPr>
                        <m:sub>
                          <m:r>
                            <a:rPr kumimoji="1" lang="en-US" altLang="zh-CN" sz="3200" b="1" i="1">
                              <a:latin typeface="Cambria Math" panose="02040503050406030204" pitchFamily="18" charset="0"/>
                              <a:cs typeface="Times New Roman" panose="02020603050405020304" pitchFamily="18" charset="0"/>
                              <a:sym typeface="Wingdings" pitchFamily="2" charset="2"/>
                            </a:rPr>
                            <m:t>𝒕</m:t>
                          </m:r>
                        </m:sub>
                        <m:sup/>
                        <m:e>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𝝎</m:t>
                                  </m:r>
                                </m:e>
                                <m:sub>
                                  <m:r>
                                    <a:rPr kumimoji="1" lang="en-US" altLang="zh-CN" sz="3200" b="1" i="1">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𝒙</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𝒚</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𝒕</m:t>
                              </m:r>
                            </m:e>
                          </m:d>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𝑰</m:t>
                          </m:r>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𝒕</m:t>
                              </m:r>
                            </m:e>
                          </m:d>
                        </m:e>
                      </m:nary>
                      <m:r>
                        <a:rPr kumimoji="1" lang="en-US" altLang="zh-CN" sz="3200" b="1" i="1">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3200" b="1" i="1">
                              <a:latin typeface="Cambria Math" panose="02040503050406030204" pitchFamily="18" charset="0"/>
                              <a:cs typeface="Times New Roman" panose="02020603050405020304" pitchFamily="18" charset="0"/>
                              <a:sym typeface="Wingdings" pitchFamily="2" charset="2"/>
                            </a:rPr>
                          </m:ctrlPr>
                        </m:naryPr>
                        <m:sub>
                          <m:r>
                            <a:rPr kumimoji="1" lang="en-US" altLang="zh-CN" sz="3200" b="1" i="1">
                              <a:latin typeface="Cambria Math" panose="02040503050406030204" pitchFamily="18" charset="0"/>
                              <a:cs typeface="Times New Roman" panose="02020603050405020304" pitchFamily="18" charset="0"/>
                              <a:sym typeface="Wingdings" pitchFamily="2" charset="2"/>
                            </a:rPr>
                            <m:t>𝒕</m:t>
                          </m:r>
                        </m:sub>
                        <m:sup/>
                        <m:e>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𝝎</m:t>
                                  </m:r>
                                </m:e>
                                <m:sub>
                                  <m:r>
                                    <a:rPr kumimoji="1" lang="en-US" altLang="zh-CN" sz="3200" b="1" i="1">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𝒙</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𝒚</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𝒕</m:t>
                              </m:r>
                            </m:e>
                          </m:d>
                          <m:r>
                            <a:rPr kumimoji="1" lang="en-US" altLang="zh-CN" sz="3200" b="1" i="1">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3200" b="1" i="1">
                                  <a:latin typeface="Cambria Math" panose="02040503050406030204" pitchFamily="18" charset="0"/>
                                  <a:cs typeface="Times New Roman" panose="02020603050405020304" pitchFamily="18" charset="0"/>
                                  <a:sym typeface="Wingdings" pitchFamily="2" charset="2"/>
                                </a:rPr>
                              </m:ctrlPr>
                            </m:naryPr>
                            <m:sub>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𝝎</m:t>
                                  </m:r>
                                </m:e>
                                <m:sub>
                                  <m:r>
                                    <a:rPr kumimoji="1" lang="en-US" altLang="zh-CN" sz="3200" b="1" i="1">
                                      <a:latin typeface="Cambria Math" panose="02040503050406030204" pitchFamily="18" charset="0"/>
                                      <a:cs typeface="Times New Roman" panose="02020603050405020304" pitchFamily="18" charset="0"/>
                                      <a:sym typeface="Wingdings" pitchFamily="2" charset="2"/>
                                    </a:rPr>
                                    <m:t>𝒑𝒂𝒔𝒔</m:t>
                                  </m:r>
                                </m:sub>
                              </m:sSub>
                            </m:sub>
                            <m:sup/>
                            <m:e>
                              <m:sSub>
                                <m:sSubPr>
                                  <m:ctrlPr>
                                    <a:rPr kumimoji="1" lang="en-US" altLang="zh-CN" sz="3200" b="1" i="1">
                                      <a:latin typeface="Cambria Math" panose="02040503050406030204" pitchFamily="18" charset="0"/>
                                    </a:rPr>
                                  </m:ctrlPr>
                                </m:sSubPr>
                                <m:e>
                                  <m:r>
                                    <a:rPr kumimoji="1" lang="en-US" altLang="zh-CN" sz="3200" b="1" i="1">
                                      <a:latin typeface="Cambria Math" panose="02040503050406030204" pitchFamily="18" charset="0"/>
                                    </a:rPr>
                                    <m:t>𝑷</m:t>
                                  </m:r>
                                </m:e>
                                <m:sub>
                                  <m:sSub>
                                    <m:sSubPr>
                                      <m:ctrlPr>
                                        <a:rPr kumimoji="1" lang="en-US" altLang="zh-CN" sz="3200" b="1" i="1">
                                          <a:latin typeface="Cambria Math" panose="02040503050406030204" pitchFamily="18" charset="0"/>
                                        </a:rPr>
                                      </m:ctrlPr>
                                    </m:sSubPr>
                                    <m:e>
                                      <m:r>
                                        <a:rPr kumimoji="1" lang="en-US" altLang="zh-CN" sz="3200" b="1" i="1">
                                          <a:latin typeface="Cambria Math" panose="02040503050406030204" pitchFamily="18" charset="0"/>
                                        </a:rPr>
                                        <m:t>𝝎</m:t>
                                      </m:r>
                                    </m:e>
                                    <m:sub>
                                      <m:r>
                                        <a:rPr kumimoji="1" lang="en-US" altLang="zh-CN" sz="3200" b="1" i="1">
                                          <a:latin typeface="Cambria Math" panose="02040503050406030204" pitchFamily="18" charset="0"/>
                                        </a:rPr>
                                        <m:t>𝒑𝒂𝒔𝒔</m:t>
                                      </m:r>
                                    </m:sub>
                                  </m:sSub>
                                </m:sub>
                              </m:sSub>
                              <m:d>
                                <m:dPr>
                                  <m:ctrlPr>
                                    <a:rPr kumimoji="1" lang="en-US" altLang="zh-CN" sz="3200" b="1" i="1">
                                      <a:latin typeface="Cambria Math" panose="02040503050406030204" pitchFamily="18" charset="0"/>
                                    </a:rPr>
                                  </m:ctrlPr>
                                </m:dPr>
                                <m:e>
                                  <m:r>
                                    <a:rPr kumimoji="1" lang="en-US" altLang="zh-CN" sz="3200" b="1" i="1">
                                      <a:latin typeface="Cambria Math" panose="02040503050406030204" pitchFamily="18" charset="0"/>
                                    </a:rPr>
                                    <m:t>𝒕</m:t>
                                  </m:r>
                                </m:e>
                              </m:d>
                            </m:e>
                          </m:nary>
                          <m:r>
                            <a:rPr kumimoji="1" lang="en-US" altLang="zh-CN" sz="3200" b="1" i="1">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3200" b="1" i="1">
                                  <a:latin typeface="Cambria Math" panose="02040503050406030204" pitchFamily="18" charset="0"/>
                                  <a:cs typeface="Times New Roman" panose="02020603050405020304" pitchFamily="18" charset="0"/>
                                  <a:sym typeface="Wingdings" pitchFamily="2" charset="2"/>
                                </a:rPr>
                              </m:ctrlPr>
                            </m:naryPr>
                            <m:sub>
                              <m:r>
                                <a:rPr kumimoji="1" lang="en-US" altLang="zh-CN" sz="3200" b="1" i="1">
                                  <a:latin typeface="Cambria Math" panose="02040503050406030204" pitchFamily="18" charset="0"/>
                                  <a:cs typeface="Times New Roman" panose="02020603050405020304" pitchFamily="18" charset="0"/>
                                  <a:sym typeface="Wingdings" pitchFamily="2" charset="2"/>
                                </a:rPr>
                                <m:t>𝒕</m:t>
                              </m:r>
                            </m:sub>
                            <m:sup/>
                            <m:e>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𝝎</m:t>
                                      </m:r>
                                    </m:e>
                                    <m:sub>
                                      <m:r>
                                        <a:rPr kumimoji="1" lang="en-US" altLang="zh-CN" sz="3200" b="1" i="1">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𝒙</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𝒚</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𝒕</m:t>
                                  </m:r>
                                </m:e>
                              </m:d>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3200" b="1" i="1">
                                          <a:latin typeface="Cambria Math" panose="02040503050406030204" pitchFamily="18" charset="0"/>
                                          <a:cs typeface="Times New Roman" panose="02020603050405020304" pitchFamily="18" charset="0"/>
                                          <a:sym typeface="Wingdings" pitchFamily="2" charset="2"/>
                                        </a:rPr>
                                      </m:ctrlPr>
                                    </m:sSubPr>
                                    <m:e>
                                      <m:r>
                                        <a:rPr kumimoji="1" lang="en-US" altLang="zh-CN" sz="3200" b="1" i="1">
                                          <a:latin typeface="Cambria Math" panose="02040503050406030204" pitchFamily="18" charset="0"/>
                                          <a:cs typeface="Times New Roman" panose="02020603050405020304" pitchFamily="18" charset="0"/>
                                          <a:sym typeface="Wingdings" pitchFamily="2" charset="2"/>
                                        </a:rPr>
                                        <m:t>𝝎</m:t>
                                      </m:r>
                                    </m:e>
                                    <m:sub>
                                      <m:r>
                                        <a:rPr kumimoji="1" lang="en-US" altLang="zh-CN" sz="3200" b="1" i="1">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𝒙</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𝒚</m:t>
                                  </m:r>
                                  <m:r>
                                    <a:rPr kumimoji="1" lang="en-US" altLang="zh-CN" sz="3200" b="1" i="1">
                                      <a:latin typeface="Cambria Math" panose="02040503050406030204" pitchFamily="18" charset="0"/>
                                      <a:cs typeface="Times New Roman" panose="02020603050405020304" pitchFamily="18" charset="0"/>
                                      <a:sym typeface="Wingdings" pitchFamily="2" charset="2"/>
                                    </a:rPr>
                                    <m:t>,</m:t>
                                  </m:r>
                                  <m:r>
                                    <a:rPr kumimoji="1" lang="en-US" altLang="zh-CN" sz="3200" b="1" i="1">
                                      <a:latin typeface="Cambria Math" panose="02040503050406030204" pitchFamily="18" charset="0"/>
                                      <a:cs typeface="Times New Roman" panose="02020603050405020304" pitchFamily="18" charset="0"/>
                                      <a:sym typeface="Wingdings" pitchFamily="2" charset="2"/>
                                    </a:rPr>
                                    <m:t>𝒕</m:t>
                                  </m:r>
                                </m:e>
                              </m:d>
                            </m:e>
                          </m:nary>
                        </m:e>
                      </m:nary>
                    </m:oMath>
                  </m:oMathPara>
                </a14:m>
                <a:endParaRPr kumimoji="1" lang="en-US" altLang="zh-CN" sz="3200" b="1" i="1" dirty="0">
                  <a:solidFill>
                    <a:srgbClr val="FF0000"/>
                  </a:solidFill>
                  <a:latin typeface="Times New Roman" panose="02020603050405020304" pitchFamily="18" charset="0"/>
                  <a:cs typeface="Times New Roman" panose="02020603050405020304" pitchFamily="18" charset="0"/>
                  <a:sym typeface="Wingdings" pitchFamily="2" charset="2"/>
                </a:endParaRPr>
              </a:p>
              <a:p>
                <a:endParaRPr kumimoji="1" lang="en-US" altLang="zh-CN" sz="3200" b="1" i="1" dirty="0">
                  <a:latin typeface="Cambria Math" panose="02040503050406030204" pitchFamily="18" charset="0"/>
                  <a:cs typeface="Times New Roman" panose="02020603050405020304" pitchFamily="18" charset="0"/>
                  <a:sym typeface="Wingdings" pitchFamily="2" charset="2"/>
                </a:endParaRPr>
              </a:p>
              <a:p>
                <a:pPr/>
                <a14:m>
                  <m:oMathPara xmlns:m="http://schemas.openxmlformats.org/officeDocument/2006/math">
                    <m:oMathParaPr>
                      <m:jc m:val="centerGroup"/>
                    </m:oMathParaPr>
                    <m:oMath xmlns:m="http://schemas.openxmlformats.org/officeDocument/2006/math">
                      <m:r>
                        <a:rPr kumimoji="1" lang="en-US" altLang="zh-CN" sz="3200" b="1" i="1">
                          <a:latin typeface="Cambria Math" panose="02040503050406030204" pitchFamily="18" charset="0"/>
                          <a:cs typeface="Times New Roman" panose="02020603050405020304" pitchFamily="18" charset="0"/>
                          <a:sym typeface="Wingdings" pitchFamily="2" charset="2"/>
                        </a:rPr>
                        <m:t>𝒓𝒆𝒔𝒖𝒍𝒕</m:t>
                      </m:r>
                      <m:r>
                        <a:rPr kumimoji="1" lang="en-US" altLang="zh-CN" sz="3200" b="1" i="1">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3200" b="1" i="1">
                              <a:latin typeface="Cambria Math" panose="02040503050406030204" pitchFamily="18" charset="0"/>
                              <a:cs typeface="Times New Roman" panose="02020603050405020304" pitchFamily="18" charset="0"/>
                              <a:sym typeface="Wingdings" pitchFamily="2" charset="2"/>
                            </a:rPr>
                          </m:ctrlPr>
                        </m:naryPr>
                        <m:sub>
                          <m:r>
                            <a:rPr kumimoji="1" lang="en-US" altLang="zh-CN" sz="3200" b="1" i="1">
                              <a:latin typeface="Cambria Math" panose="02040503050406030204" pitchFamily="18" charset="0"/>
                              <a:cs typeface="Times New Roman" panose="02020603050405020304" pitchFamily="18" charset="0"/>
                              <a:sym typeface="Wingdings" pitchFamily="2" charset="2"/>
                            </a:rPr>
                            <m:t>𝒕</m:t>
                          </m:r>
                        </m:sub>
                        <m:sup/>
                        <m:e>
                          <m:r>
                            <a:rPr kumimoji="1" lang="en-US" altLang="zh-CN" sz="3200" b="1" i="1">
                              <a:latin typeface="Cambria Math" panose="02040503050406030204" pitchFamily="18" charset="0"/>
                              <a:cs typeface="Times New Roman" panose="02020603050405020304" pitchFamily="18" charset="0"/>
                              <a:sym typeface="Wingdings" pitchFamily="2" charset="2"/>
                            </a:rPr>
                            <m:t>𝑷</m:t>
                          </m:r>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𝒕</m:t>
                              </m:r>
                            </m:e>
                          </m:d>
                          <m:r>
                            <a:rPr kumimoji="1" lang="en-US" altLang="zh-CN" sz="3200" b="1" i="1">
                              <a:latin typeface="Cambria Math" panose="02040503050406030204" pitchFamily="18" charset="0"/>
                              <a:cs typeface="Times New Roman" panose="02020603050405020304" pitchFamily="18" charset="0"/>
                              <a:sym typeface="Wingdings" pitchFamily="2" charset="2"/>
                            </a:rPr>
                            <m:t>𝑰</m:t>
                          </m:r>
                          <m:d>
                            <m:dPr>
                              <m:ctrlPr>
                                <a:rPr kumimoji="1" lang="en-US" altLang="zh-CN" sz="3200" b="1" i="1">
                                  <a:latin typeface="Cambria Math" panose="02040503050406030204" pitchFamily="18" charset="0"/>
                                  <a:cs typeface="Times New Roman" panose="02020603050405020304" pitchFamily="18" charset="0"/>
                                  <a:sym typeface="Wingdings" pitchFamily="2" charset="2"/>
                                </a:rPr>
                              </m:ctrlPr>
                            </m:dPr>
                            <m:e>
                              <m:r>
                                <a:rPr kumimoji="1" lang="en-US" altLang="zh-CN" sz="3200" b="1" i="1">
                                  <a:latin typeface="Cambria Math" panose="02040503050406030204" pitchFamily="18" charset="0"/>
                                  <a:cs typeface="Times New Roman" panose="02020603050405020304" pitchFamily="18" charset="0"/>
                                  <a:sym typeface="Wingdings" pitchFamily="2" charset="2"/>
                                </a:rPr>
                                <m:t>𝒕</m:t>
                              </m:r>
                            </m:e>
                          </m:d>
                          <m:r>
                            <a:rPr kumimoji="1" lang="en-US" altLang="zh-CN" sz="3200" b="1" i="1">
                              <a:latin typeface="Cambria Math" panose="02040503050406030204" pitchFamily="18" charset="0"/>
                              <a:cs typeface="Times New Roman" panose="02020603050405020304" pitchFamily="18" charset="0"/>
                              <a:sym typeface="Wingdings" pitchFamily="2" charset="2"/>
                            </a:rPr>
                            <m:t>= &lt;</m:t>
                          </m:r>
                          <m:r>
                            <a:rPr kumimoji="1" lang="en-US" altLang="zh-CN" sz="3200" b="1" i="1">
                              <a:latin typeface="Cambria Math" panose="02040503050406030204" pitchFamily="18" charset="0"/>
                              <a:cs typeface="Times New Roman" panose="02020603050405020304" pitchFamily="18" charset="0"/>
                              <a:sym typeface="Wingdings" pitchFamily="2" charset="2"/>
                            </a:rPr>
                            <m:t>𝑷𝑰</m:t>
                          </m:r>
                          <m:r>
                            <a:rPr kumimoji="1" lang="en-US" altLang="zh-CN" sz="3200" b="1" i="1">
                              <a:latin typeface="Cambria Math" panose="02040503050406030204" pitchFamily="18" charset="0"/>
                              <a:cs typeface="Times New Roman" panose="02020603050405020304" pitchFamily="18" charset="0"/>
                              <a:sym typeface="Wingdings" pitchFamily="2" charset="2"/>
                            </a:rPr>
                            <m:t>&gt;</m:t>
                          </m:r>
                        </m:e>
                      </m:nary>
                    </m:oMath>
                  </m:oMathPara>
                </a14:m>
                <a:endParaRPr lang="zh-CN" altLang="en-US" sz="3200" dirty="0"/>
              </a:p>
            </p:txBody>
          </p:sp>
        </mc:Choice>
        <mc:Fallback xmlns="">
          <p:sp>
            <p:nvSpPr>
              <p:cNvPr id="4" name="矩形 3">
                <a:extLst>
                  <a:ext uri="{FF2B5EF4-FFF2-40B4-BE49-F238E27FC236}">
                    <a16:creationId xmlns:a16="http://schemas.microsoft.com/office/drawing/2014/main" id="{71BFF846-DF88-A24A-A1EC-18C44A78E23A}"/>
                  </a:ext>
                </a:extLst>
              </p:cNvPr>
              <p:cNvSpPr>
                <a:spLocks noRot="1" noChangeAspect="1" noMove="1" noResize="1" noEditPoints="1" noAdjustHandles="1" noChangeArrowheads="1" noChangeShapeType="1" noTextEdit="1"/>
              </p:cNvSpPr>
              <p:nvPr/>
            </p:nvSpPr>
            <p:spPr>
              <a:xfrm>
                <a:off x="386687" y="1838832"/>
                <a:ext cx="6096000" cy="4760534"/>
              </a:xfrm>
              <a:prstGeom prst="rect">
                <a:avLst/>
              </a:prstGeom>
              <a:blipFill>
                <a:blip r:embed="rId2"/>
                <a:stretch>
                  <a:fillRect l="-16632" t="-26064" r="-86694" b="-49468"/>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379B090C-572F-6540-8273-FEFF37B4AFBC}"/>
              </a:ext>
            </a:extLst>
          </p:cNvPr>
          <p:cNvSpPr txBox="1"/>
          <p:nvPr/>
        </p:nvSpPr>
        <p:spPr>
          <a:xfrm>
            <a:off x="1419367" y="655092"/>
            <a:ext cx="5677469" cy="646331"/>
          </a:xfrm>
          <a:prstGeom prst="rect">
            <a:avLst/>
          </a:prstGeom>
          <a:noFill/>
        </p:spPr>
        <p:txBody>
          <a:bodyPr wrap="square" rtlCol="0">
            <a:spAutoFit/>
          </a:bodyPr>
          <a:lstStyle/>
          <a:p>
            <a:r>
              <a:rPr kumimoji="1" lang="en-US" altLang="zh-CN" sz="3600" b="1" i="1" dirty="0">
                <a:solidFill>
                  <a:srgbClr val="FF0000"/>
                </a:solidFill>
                <a:latin typeface="Times New Roman" panose="02020603050405020304" pitchFamily="18" charset="0"/>
                <a:cs typeface="Times New Roman" panose="02020603050405020304" pitchFamily="18" charset="0"/>
              </a:rPr>
              <a:t>Recall the formula again</a:t>
            </a:r>
            <a:endParaRPr kumimoji="1" lang="zh-CN" alt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25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F92B077-95AF-0949-81C0-F022639A8750}"/>
              </a:ext>
            </a:extLst>
          </p:cNvPr>
          <p:cNvSpPr txBox="1"/>
          <p:nvPr/>
        </p:nvSpPr>
        <p:spPr>
          <a:xfrm>
            <a:off x="3398293" y="95535"/>
            <a:ext cx="4859022" cy="584775"/>
          </a:xfrm>
          <a:prstGeom prst="rect">
            <a:avLst/>
          </a:prstGeom>
          <a:noFill/>
        </p:spPr>
        <p:txBody>
          <a:bodyPr wrap="none" rtlCol="0">
            <a:spAutoFit/>
          </a:bodyPr>
          <a:lstStyle/>
          <a:p>
            <a:r>
              <a:rPr kumimoji="1" lang="en-US" altLang="zh-CN" sz="3200" dirty="0">
                <a:latin typeface="Times New Roman" panose="02020603050405020304" pitchFamily="18" charset="0"/>
                <a:cs typeface="Times New Roman" panose="02020603050405020304" pitchFamily="18" charset="0"/>
              </a:rPr>
              <a:t>Correlation </a:t>
            </a:r>
            <a:r>
              <a:rPr kumimoji="1" lang="en-US" altLang="zh-CN" sz="3200" dirty="0">
                <a:latin typeface="Times New Roman" panose="02020603050405020304" pitchFamily="18" charset="0"/>
                <a:cs typeface="Times New Roman" panose="02020603050405020304" pitchFamily="18" charset="0"/>
                <a:sym typeface="Wingdings" pitchFamily="2" charset="2"/>
              </a:rPr>
              <a:t> Fourier Filter</a:t>
            </a:r>
            <a:endParaRPr kumimoji="1"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757E074-CC07-4B43-890C-DC20DA70FDB6}"/>
                  </a:ext>
                </a:extLst>
              </p:cNvPr>
              <p:cNvSpPr txBox="1"/>
              <p:nvPr/>
            </p:nvSpPr>
            <p:spPr>
              <a:xfrm>
                <a:off x="692331" y="1410789"/>
                <a:ext cx="9731829" cy="2140009"/>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We choose one pixel to calculate the correlation (in Physics)</a:t>
                </a:r>
              </a:p>
              <a:p>
                <a:pPr algn="ctr"/>
                <a:r>
                  <a:rPr kumimoji="1" lang="en-US" altLang="zh-CN" sz="4800" b="1" dirty="0">
                    <a:latin typeface="Times New Roman" panose="02020603050405020304" pitchFamily="18" charset="0"/>
                    <a:cs typeface="Times New Roman" panose="02020603050405020304" pitchFamily="18" charset="0"/>
                  </a:rPr>
                  <a:t>=</a:t>
                </a:r>
              </a:p>
              <a:p>
                <a:r>
                  <a:rPr kumimoji="1" lang="en-US" altLang="zh-CN" sz="2800" dirty="0">
                    <a:latin typeface="Times New Roman" panose="02020603050405020304" pitchFamily="18" charset="0"/>
                    <a:cs typeface="Times New Roman" panose="02020603050405020304" pitchFamily="18" charset="0"/>
                  </a:rPr>
                  <a:t>We choose one  pixel (a , b) to calculate the </a:t>
                </a:r>
                <a14:m>
                  <m:oMath xmlns:m="http://schemas.openxmlformats.org/officeDocument/2006/math">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m:t>
                        </m:r>
                        <m:r>
                          <a:rPr kumimoji="1" lang="en-US" altLang="zh-CN" sz="2800" b="0" i="1" smtClean="0">
                            <a:latin typeface="Cambria Math" panose="02040503050406030204" pitchFamily="18" charset="0"/>
                            <a:cs typeface="Times New Roman" panose="02020603050405020304" pitchFamily="18" charset="0"/>
                          </a:rPr>
                          <m:t>𝑝</m:t>
                        </m:r>
                      </m:e>
                      <m:sub>
                        <m:r>
                          <a:rPr kumimoji="1" lang="en-US" altLang="zh-CN" sz="2800" b="0" i="1" smtClean="0">
                            <a:latin typeface="Cambria Math" panose="02040503050406030204" pitchFamily="18" charset="0"/>
                            <a:cs typeface="Times New Roman" panose="02020603050405020304" pitchFamily="18" charset="0"/>
                          </a:rPr>
                          <m:t>𝑎𝑏</m:t>
                        </m:r>
                      </m:sub>
                    </m:sSub>
                    <m:d>
                      <m:dPr>
                        <m:ctrlPr>
                          <a:rPr kumimoji="1" lang="en-US" altLang="zh-CN" sz="2800" b="0" i="1" smtClean="0">
                            <a:latin typeface="Cambria Math" panose="02040503050406030204" pitchFamily="18" charset="0"/>
                            <a:cs typeface="Times New Roman" panose="02020603050405020304" pitchFamily="18" charset="0"/>
                          </a:rPr>
                        </m:ctrlPr>
                      </m:dPr>
                      <m:e>
                        <m:r>
                          <a:rPr kumimoji="1" lang="en-US" altLang="zh-CN" sz="2800" b="0" i="1" smtClean="0">
                            <a:latin typeface="Cambria Math" panose="02040503050406030204" pitchFamily="18" charset="0"/>
                            <a:cs typeface="Times New Roman" panose="02020603050405020304" pitchFamily="18" charset="0"/>
                          </a:rPr>
                          <m:t>𝑡</m:t>
                        </m:r>
                      </m:e>
                    </m:d>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𝑝</m:t>
                        </m:r>
                      </m:e>
                      <m:sub>
                        <m:r>
                          <a:rPr kumimoji="1" lang="en-US" altLang="zh-CN" sz="2800" b="0" i="1" smtClean="0">
                            <a:latin typeface="Cambria Math" panose="02040503050406030204" pitchFamily="18" charset="0"/>
                            <a:cs typeface="Times New Roman" panose="02020603050405020304" pitchFamily="18" charset="0"/>
                          </a:rPr>
                          <m:t>𝑜𝑡h𝑒𝑟</m:t>
                        </m:r>
                      </m:sub>
                    </m:sSub>
                    <m:d>
                      <m:dPr>
                        <m:ctrlPr>
                          <a:rPr kumimoji="1" lang="en-US" altLang="zh-CN" sz="2800" b="0" i="1" smtClean="0">
                            <a:latin typeface="Cambria Math" panose="02040503050406030204" pitchFamily="18" charset="0"/>
                            <a:cs typeface="Times New Roman" panose="02020603050405020304" pitchFamily="18" charset="0"/>
                          </a:rPr>
                        </m:ctrlPr>
                      </m:dPr>
                      <m:e>
                        <m:r>
                          <a:rPr kumimoji="1" lang="en-US" altLang="zh-CN" sz="2800" b="0" i="1" smtClean="0">
                            <a:latin typeface="Cambria Math" panose="02040503050406030204" pitchFamily="18" charset="0"/>
                            <a:cs typeface="Times New Roman" panose="02020603050405020304" pitchFamily="18" charset="0"/>
                          </a:rPr>
                          <m:t>𝑡</m:t>
                        </m:r>
                      </m:e>
                    </m:d>
                    <m:r>
                      <a:rPr kumimoji="1" lang="en-US" altLang="zh-CN" sz="2800" b="0" i="1" smtClean="0">
                        <a:latin typeface="Cambria Math" panose="02040503050406030204" pitchFamily="18" charset="0"/>
                        <a:cs typeface="Times New Roman" panose="02020603050405020304" pitchFamily="18" charset="0"/>
                      </a:rPr>
                      <m:t>𝑑𝑡</m:t>
                    </m:r>
                    <m:r>
                      <a:rPr kumimoji="1" lang="en-US" altLang="zh-CN" sz="2800" b="0" i="1" smtClean="0">
                        <a:latin typeface="Cambria Math" panose="02040503050406030204" pitchFamily="18" charset="0"/>
                        <a:cs typeface="Times New Roman" panose="02020603050405020304" pitchFamily="18" charset="0"/>
                      </a:rPr>
                      <m:t>→</m:t>
                    </m:r>
                    <m:nary>
                      <m:naryPr>
                        <m:chr m:val="∑"/>
                        <m:supHide m:val="on"/>
                        <m:ctrlPr>
                          <a:rPr kumimoji="1" lang="en-US" altLang="zh-CN" sz="2800" b="0" i="1" smtClean="0">
                            <a:latin typeface="Cambria Math" panose="02040503050406030204" pitchFamily="18" charset="0"/>
                            <a:cs typeface="Times New Roman" panose="02020603050405020304" pitchFamily="18" charset="0"/>
                          </a:rPr>
                        </m:ctrlPr>
                      </m:naryPr>
                      <m:sub>
                        <m:r>
                          <a:rPr kumimoji="1" lang="en-US" altLang="zh-CN" sz="2800" b="0" i="1" smtClean="0">
                            <a:latin typeface="Cambria Math" panose="02040503050406030204" pitchFamily="18" charset="0"/>
                            <a:cs typeface="Times New Roman" panose="02020603050405020304" pitchFamily="18" charset="0"/>
                          </a:rPr>
                          <m:t>𝑡</m:t>
                        </m:r>
                      </m:sub>
                      <m:sup/>
                      <m:e>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𝑝</m:t>
                            </m:r>
                          </m:e>
                          <m:sub>
                            <m:r>
                              <a:rPr kumimoji="1" lang="en-US" altLang="zh-CN" sz="2800" b="0" i="1" smtClean="0">
                                <a:latin typeface="Cambria Math" panose="02040503050406030204" pitchFamily="18" charset="0"/>
                                <a:cs typeface="Times New Roman" panose="02020603050405020304" pitchFamily="18" charset="0"/>
                              </a:rPr>
                              <m:t>𝑎𝑏</m:t>
                            </m:r>
                          </m:sub>
                        </m:sSub>
                        <m:d>
                          <m:dPr>
                            <m:ctrlPr>
                              <a:rPr kumimoji="1" lang="en-US" altLang="zh-CN" sz="2800" b="0" i="1" smtClean="0">
                                <a:latin typeface="Cambria Math" panose="02040503050406030204" pitchFamily="18" charset="0"/>
                                <a:cs typeface="Times New Roman" panose="02020603050405020304" pitchFamily="18" charset="0"/>
                              </a:rPr>
                            </m:ctrlPr>
                          </m:dPr>
                          <m:e>
                            <m:r>
                              <a:rPr kumimoji="1" lang="en-US" altLang="zh-CN" sz="2800" b="0" i="1" smtClean="0">
                                <a:latin typeface="Cambria Math" panose="02040503050406030204" pitchFamily="18" charset="0"/>
                                <a:cs typeface="Times New Roman" panose="02020603050405020304" pitchFamily="18" charset="0"/>
                              </a:rPr>
                              <m:t>𝑡</m:t>
                            </m:r>
                          </m:e>
                        </m:d>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𝑝</m:t>
                            </m:r>
                          </m:e>
                          <m:sub>
                            <m:r>
                              <a:rPr kumimoji="1" lang="en-US" altLang="zh-CN" sz="2800" b="0" i="1" smtClean="0">
                                <a:latin typeface="Cambria Math" panose="02040503050406030204" pitchFamily="18" charset="0"/>
                                <a:cs typeface="Times New Roman" panose="02020603050405020304" pitchFamily="18" charset="0"/>
                              </a:rPr>
                              <m:t>𝑜𝑡h𝑒𝑟</m:t>
                            </m:r>
                          </m:sub>
                        </m:sSub>
                        <m:r>
                          <a:rPr kumimoji="1" lang="en-US" altLang="zh-CN" sz="2800" b="0" i="1" smtClean="0">
                            <a:latin typeface="Cambria Math" panose="02040503050406030204" pitchFamily="18" charset="0"/>
                            <a:cs typeface="Times New Roman" panose="02020603050405020304" pitchFamily="18" charset="0"/>
                          </a:rPr>
                          <m:t>(</m:t>
                        </m:r>
                        <m:r>
                          <a:rPr kumimoji="1" lang="en-US" altLang="zh-CN" sz="2800" b="0" i="1" smtClean="0">
                            <a:latin typeface="Cambria Math" panose="02040503050406030204" pitchFamily="18" charset="0"/>
                            <a:cs typeface="Times New Roman" panose="02020603050405020304" pitchFamily="18" charset="0"/>
                          </a:rPr>
                          <m:t>𝑡</m:t>
                        </m:r>
                        <m:r>
                          <a:rPr kumimoji="1" lang="en-US" altLang="zh-CN" sz="2800" b="0" i="1" smtClean="0">
                            <a:latin typeface="Cambria Math" panose="02040503050406030204" pitchFamily="18" charset="0"/>
                            <a:cs typeface="Times New Roman" panose="02020603050405020304" pitchFamily="18" charset="0"/>
                          </a:rPr>
                          <m:t>)</m:t>
                        </m:r>
                      </m:e>
                    </m:nary>
                  </m:oMath>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7757E074-CC07-4B43-890C-DC20DA70FDB6}"/>
                  </a:ext>
                </a:extLst>
              </p:cNvPr>
              <p:cNvSpPr txBox="1">
                <a:spLocks noRot="1" noChangeAspect="1" noMove="1" noResize="1" noEditPoints="1" noAdjustHandles="1" noChangeArrowheads="1" noChangeShapeType="1" noTextEdit="1"/>
              </p:cNvSpPr>
              <p:nvPr/>
            </p:nvSpPr>
            <p:spPr>
              <a:xfrm>
                <a:off x="692331" y="1410789"/>
                <a:ext cx="9731829" cy="2140009"/>
              </a:xfrm>
              <a:prstGeom prst="rect">
                <a:avLst/>
              </a:prstGeom>
              <a:blipFill>
                <a:blip r:embed="rId2"/>
                <a:stretch>
                  <a:fillRect l="-1304" t="-2353" b="-47059"/>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B9A1C961-1DDD-9C46-8614-08339C739A1D}"/>
              </a:ext>
            </a:extLst>
          </p:cNvPr>
          <p:cNvSpPr/>
          <p:nvPr/>
        </p:nvSpPr>
        <p:spPr>
          <a:xfrm>
            <a:off x="387824" y="4088329"/>
            <a:ext cx="2760180" cy="2549856"/>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6" name="直线连接符 5">
            <a:extLst>
              <a:ext uri="{FF2B5EF4-FFF2-40B4-BE49-F238E27FC236}">
                <a16:creationId xmlns:a16="http://schemas.microsoft.com/office/drawing/2014/main" id="{5B28C300-BE00-EE4E-8EE0-BE3AF365BA69}"/>
              </a:ext>
            </a:extLst>
          </p:cNvPr>
          <p:cNvCxnSpPr>
            <a:cxnSpLocks/>
          </p:cNvCxnSpPr>
          <p:nvPr/>
        </p:nvCxnSpPr>
        <p:spPr>
          <a:xfrm>
            <a:off x="397566" y="4723453"/>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线连接符 6">
            <a:extLst>
              <a:ext uri="{FF2B5EF4-FFF2-40B4-BE49-F238E27FC236}">
                <a16:creationId xmlns:a16="http://schemas.microsoft.com/office/drawing/2014/main" id="{5604873F-60C8-E241-8B0F-14FA860D1729}"/>
              </a:ext>
            </a:extLst>
          </p:cNvPr>
          <p:cNvCxnSpPr>
            <a:cxnSpLocks/>
          </p:cNvCxnSpPr>
          <p:nvPr/>
        </p:nvCxnSpPr>
        <p:spPr>
          <a:xfrm>
            <a:off x="397566" y="5360936"/>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线连接符 7">
            <a:extLst>
              <a:ext uri="{FF2B5EF4-FFF2-40B4-BE49-F238E27FC236}">
                <a16:creationId xmlns:a16="http://schemas.microsoft.com/office/drawing/2014/main" id="{4760D231-5C63-164E-978E-199D43E4D2A2}"/>
              </a:ext>
            </a:extLst>
          </p:cNvPr>
          <p:cNvCxnSpPr>
            <a:cxnSpLocks/>
          </p:cNvCxnSpPr>
          <p:nvPr/>
        </p:nvCxnSpPr>
        <p:spPr>
          <a:xfrm>
            <a:off x="1281152" y="4088329"/>
            <a:ext cx="0" cy="2563513"/>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直线连接符 8">
            <a:extLst>
              <a:ext uri="{FF2B5EF4-FFF2-40B4-BE49-F238E27FC236}">
                <a16:creationId xmlns:a16="http://schemas.microsoft.com/office/drawing/2014/main" id="{A56041E5-64E3-BA4E-AF31-D486B2AFBD0D}"/>
              </a:ext>
            </a:extLst>
          </p:cNvPr>
          <p:cNvCxnSpPr>
            <a:cxnSpLocks/>
          </p:cNvCxnSpPr>
          <p:nvPr/>
        </p:nvCxnSpPr>
        <p:spPr>
          <a:xfrm>
            <a:off x="2240741" y="4074672"/>
            <a:ext cx="0" cy="2563513"/>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21669859-D1B0-D94E-9169-301D741A3774}"/>
              </a:ext>
            </a:extLst>
          </p:cNvPr>
          <p:cNvSpPr txBox="1"/>
          <p:nvPr/>
        </p:nvSpPr>
        <p:spPr>
          <a:xfrm rot="3768156">
            <a:off x="2000483" y="5827265"/>
            <a:ext cx="1460597" cy="523220"/>
          </a:xfrm>
          <a:prstGeom prst="rect">
            <a:avLst/>
          </a:prstGeom>
          <a:noFill/>
        </p:spPr>
        <p:txBody>
          <a:bodyPr wrap="square" rtlCol="0">
            <a:spAutoFit/>
          </a:bodyPr>
          <a:lstStyle/>
          <a:p>
            <a:r>
              <a:rPr kumimoji="1" lang="en-US" altLang="zh-CN" sz="2800" b="1" dirty="0"/>
              <a:t>…………</a:t>
            </a:r>
          </a:p>
        </p:txBody>
      </p:sp>
      <p:sp>
        <p:nvSpPr>
          <p:cNvPr id="11" name="文本框 10">
            <a:extLst>
              <a:ext uri="{FF2B5EF4-FFF2-40B4-BE49-F238E27FC236}">
                <a16:creationId xmlns:a16="http://schemas.microsoft.com/office/drawing/2014/main" id="{6BC6610B-8E2B-7847-B7DC-78E12EF081A5}"/>
              </a:ext>
            </a:extLst>
          </p:cNvPr>
          <p:cNvSpPr txBox="1"/>
          <p:nvPr/>
        </p:nvSpPr>
        <p:spPr>
          <a:xfrm rot="5400000">
            <a:off x="-11563" y="5827265"/>
            <a:ext cx="1460597" cy="523220"/>
          </a:xfrm>
          <a:prstGeom prst="rect">
            <a:avLst/>
          </a:prstGeom>
          <a:noFill/>
        </p:spPr>
        <p:txBody>
          <a:bodyPr wrap="square" rtlCol="0">
            <a:spAutoFit/>
          </a:bodyPr>
          <a:lstStyle/>
          <a:p>
            <a:r>
              <a:rPr kumimoji="1" lang="en-US" altLang="zh-CN" sz="2800" b="1" dirty="0"/>
              <a:t>…………</a:t>
            </a:r>
          </a:p>
        </p:txBody>
      </p:sp>
      <p:sp>
        <p:nvSpPr>
          <p:cNvPr id="12" name="文本框 11">
            <a:extLst>
              <a:ext uri="{FF2B5EF4-FFF2-40B4-BE49-F238E27FC236}">
                <a16:creationId xmlns:a16="http://schemas.microsoft.com/office/drawing/2014/main" id="{273E86C8-F1C8-9A41-A8AD-3D4F97CDBBD4}"/>
              </a:ext>
            </a:extLst>
          </p:cNvPr>
          <p:cNvSpPr txBox="1"/>
          <p:nvPr/>
        </p:nvSpPr>
        <p:spPr>
          <a:xfrm rot="5400000">
            <a:off x="1042412" y="5838774"/>
            <a:ext cx="1460597" cy="523220"/>
          </a:xfrm>
          <a:prstGeom prst="rect">
            <a:avLst/>
          </a:prstGeom>
          <a:noFill/>
        </p:spPr>
        <p:txBody>
          <a:bodyPr wrap="square" rtlCol="0">
            <a:spAutoFit/>
          </a:bodyPr>
          <a:lstStyle/>
          <a:p>
            <a:r>
              <a:rPr kumimoji="1" lang="en-US" altLang="zh-CN" sz="2800" b="1" dirty="0"/>
              <a:t>…………</a:t>
            </a:r>
          </a:p>
        </p:txBody>
      </p:sp>
      <p:sp>
        <p:nvSpPr>
          <p:cNvPr id="13" name="文本框 12">
            <a:extLst>
              <a:ext uri="{FF2B5EF4-FFF2-40B4-BE49-F238E27FC236}">
                <a16:creationId xmlns:a16="http://schemas.microsoft.com/office/drawing/2014/main" id="{11452F25-6A4F-844D-AF10-DBF26B781440}"/>
              </a:ext>
            </a:extLst>
          </p:cNvPr>
          <p:cNvSpPr txBox="1"/>
          <p:nvPr/>
        </p:nvSpPr>
        <p:spPr>
          <a:xfrm>
            <a:off x="2264418" y="4157765"/>
            <a:ext cx="958594" cy="523220"/>
          </a:xfrm>
          <a:prstGeom prst="rect">
            <a:avLst/>
          </a:prstGeom>
          <a:noFill/>
        </p:spPr>
        <p:txBody>
          <a:bodyPr wrap="square" rtlCol="0">
            <a:spAutoFit/>
          </a:bodyPr>
          <a:lstStyle/>
          <a:p>
            <a:r>
              <a:rPr kumimoji="1" lang="en-US" altLang="zh-CN" sz="2800" b="1" dirty="0"/>
              <a:t>……</a:t>
            </a:r>
          </a:p>
        </p:txBody>
      </p:sp>
      <p:sp>
        <p:nvSpPr>
          <p:cNvPr id="14" name="文本框 13">
            <a:extLst>
              <a:ext uri="{FF2B5EF4-FFF2-40B4-BE49-F238E27FC236}">
                <a16:creationId xmlns:a16="http://schemas.microsoft.com/office/drawing/2014/main" id="{C545C420-837E-FC47-ADE5-E86BA552329F}"/>
              </a:ext>
            </a:extLst>
          </p:cNvPr>
          <p:cNvSpPr txBox="1"/>
          <p:nvPr/>
        </p:nvSpPr>
        <p:spPr>
          <a:xfrm>
            <a:off x="2264418" y="4803187"/>
            <a:ext cx="958594" cy="523220"/>
          </a:xfrm>
          <a:prstGeom prst="rect">
            <a:avLst/>
          </a:prstGeom>
          <a:noFill/>
        </p:spPr>
        <p:txBody>
          <a:bodyPr wrap="square" rtlCol="0">
            <a:spAutoFit/>
          </a:bodyPr>
          <a:lstStyle/>
          <a:p>
            <a:r>
              <a:rPr kumimoji="1" lang="en-US" altLang="zh-CN" sz="2800" b="1" dirty="0"/>
              <a:t>……</a:t>
            </a: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3992230-42ED-744A-A660-73D235E0E188}"/>
                  </a:ext>
                </a:extLst>
              </p:cNvPr>
              <p:cNvSpPr txBox="1"/>
              <p:nvPr/>
            </p:nvSpPr>
            <p:spPr>
              <a:xfrm>
                <a:off x="311206" y="4208152"/>
                <a:ext cx="857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11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5" name="文本框 14">
                <a:extLst>
                  <a:ext uri="{FF2B5EF4-FFF2-40B4-BE49-F238E27FC236}">
                    <a16:creationId xmlns:a16="http://schemas.microsoft.com/office/drawing/2014/main" id="{63992230-42ED-744A-A660-73D235E0E188}"/>
                  </a:ext>
                </a:extLst>
              </p:cNvPr>
              <p:cNvSpPr txBox="1">
                <a:spLocks noRot="1" noChangeAspect="1" noMove="1" noResize="1" noEditPoints="1" noAdjustHandles="1" noChangeArrowheads="1" noChangeShapeType="1" noTextEdit="1"/>
              </p:cNvSpPr>
              <p:nvPr/>
            </p:nvSpPr>
            <p:spPr>
              <a:xfrm>
                <a:off x="311206" y="4208152"/>
                <a:ext cx="857286" cy="369332"/>
              </a:xfrm>
              <a:prstGeom prst="rect">
                <a:avLst/>
              </a:prstGeom>
              <a:blipFill>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3BA462F-96B1-654F-AC54-0A26D80F6A3D}"/>
                  </a:ext>
                </a:extLst>
              </p:cNvPr>
              <p:cNvSpPr txBox="1"/>
              <p:nvPr/>
            </p:nvSpPr>
            <p:spPr>
              <a:xfrm>
                <a:off x="1294472" y="4208151"/>
                <a:ext cx="857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12</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73BA462F-96B1-654F-AC54-0A26D80F6A3D}"/>
                  </a:ext>
                </a:extLst>
              </p:cNvPr>
              <p:cNvSpPr txBox="1">
                <a:spLocks noRot="1" noChangeAspect="1" noMove="1" noResize="1" noEditPoints="1" noAdjustHandles="1" noChangeArrowheads="1" noChangeShapeType="1" noTextEdit="1"/>
              </p:cNvSpPr>
              <p:nvPr/>
            </p:nvSpPr>
            <p:spPr>
              <a:xfrm>
                <a:off x="1294472" y="4208151"/>
                <a:ext cx="857286" cy="369332"/>
              </a:xfrm>
              <a:prstGeom prst="rect">
                <a:avLst/>
              </a:prstGeom>
              <a:blipFill>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D985CBB-3330-9745-8594-C5CB2A3DC0B9}"/>
                  </a:ext>
                </a:extLst>
              </p:cNvPr>
              <p:cNvSpPr txBox="1"/>
              <p:nvPr/>
            </p:nvSpPr>
            <p:spPr>
              <a:xfrm>
                <a:off x="311206" y="4868236"/>
                <a:ext cx="862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21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9D985CBB-3330-9745-8594-C5CB2A3DC0B9}"/>
                  </a:ext>
                </a:extLst>
              </p:cNvPr>
              <p:cNvSpPr txBox="1">
                <a:spLocks noRot="1" noChangeAspect="1" noMove="1" noResize="1" noEditPoints="1" noAdjustHandles="1" noChangeArrowheads="1" noChangeShapeType="1" noTextEdit="1"/>
              </p:cNvSpPr>
              <p:nvPr/>
            </p:nvSpPr>
            <p:spPr>
              <a:xfrm>
                <a:off x="311206" y="4868236"/>
                <a:ext cx="862608" cy="369332"/>
              </a:xfrm>
              <a:prstGeom prst="rect">
                <a:avLst/>
              </a:prstGeom>
              <a:blipFill>
                <a:blip r:embed="rId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85DD815-8DC7-C847-93DE-14857A2FC7AC}"/>
                  </a:ext>
                </a:extLst>
              </p:cNvPr>
              <p:cNvSpPr txBox="1"/>
              <p:nvPr/>
            </p:nvSpPr>
            <p:spPr>
              <a:xfrm>
                <a:off x="1282634" y="4864908"/>
                <a:ext cx="862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22</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8" name="文本框 17">
                <a:extLst>
                  <a:ext uri="{FF2B5EF4-FFF2-40B4-BE49-F238E27FC236}">
                    <a16:creationId xmlns:a16="http://schemas.microsoft.com/office/drawing/2014/main" id="{485DD815-8DC7-C847-93DE-14857A2FC7AC}"/>
                  </a:ext>
                </a:extLst>
              </p:cNvPr>
              <p:cNvSpPr txBox="1">
                <a:spLocks noRot="1" noChangeAspect="1" noMove="1" noResize="1" noEditPoints="1" noAdjustHandles="1" noChangeArrowheads="1" noChangeShapeType="1" noTextEdit="1"/>
              </p:cNvSpPr>
              <p:nvPr/>
            </p:nvSpPr>
            <p:spPr>
              <a:xfrm>
                <a:off x="1282634" y="4864908"/>
                <a:ext cx="862608" cy="369332"/>
              </a:xfrm>
              <a:prstGeom prst="rect">
                <a:avLst/>
              </a:prstGeom>
              <a:blipFill>
                <a:blip r:embed="rId6"/>
                <a:stretch>
                  <a:fillRect b="-1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856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BFD8B9B-604A-1B49-A4AC-86EB3F6B07EF}"/>
              </a:ext>
            </a:extLst>
          </p:cNvPr>
          <p:cNvSpPr txBox="1"/>
          <p:nvPr/>
        </p:nvSpPr>
        <p:spPr>
          <a:xfrm>
            <a:off x="286603" y="409432"/>
            <a:ext cx="11555279" cy="461665"/>
          </a:xfrm>
          <a:prstGeom prst="rect">
            <a:avLst/>
          </a:prstGeom>
          <a:noFill/>
        </p:spPr>
        <p:txBody>
          <a:bodyPr wrap="none" rtlCol="0">
            <a:spAutoFit/>
          </a:bodyPr>
          <a:lstStyle/>
          <a:p>
            <a:r>
              <a:rPr kumimoji="1" lang="en-US" altLang="zh-CN" sz="2400" dirty="0">
                <a:latin typeface="Times New Roman" panose="02020603050405020304" pitchFamily="18" charset="0"/>
                <a:cs typeface="Times New Roman" panose="02020603050405020304" pitchFamily="18" charset="0"/>
              </a:rPr>
              <a:t>One typical orthogonal patterns are Walsh-Hadamard patterns from Walsh-Hadamard matrix</a:t>
            </a:r>
            <a:endParaRPr kumimoji="1" lang="zh-CN" altLang="en-US" sz="24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9C421577-BF68-AB45-B15C-DBD3FCF61C43}"/>
              </a:ext>
            </a:extLst>
          </p:cNvPr>
          <p:cNvPicPr>
            <a:picLocks noChangeAspect="1"/>
          </p:cNvPicPr>
          <p:nvPr/>
        </p:nvPicPr>
        <p:blipFill>
          <a:blip r:embed="rId2"/>
          <a:stretch>
            <a:fillRect/>
          </a:stretch>
        </p:blipFill>
        <p:spPr>
          <a:xfrm>
            <a:off x="1125277" y="1053437"/>
            <a:ext cx="9613900" cy="3086100"/>
          </a:xfrm>
          <a:prstGeom prst="rect">
            <a:avLst/>
          </a:prstGeom>
        </p:spPr>
      </p:pic>
      <p:sp>
        <p:nvSpPr>
          <p:cNvPr id="8" name="文本框 7">
            <a:extLst>
              <a:ext uri="{FF2B5EF4-FFF2-40B4-BE49-F238E27FC236}">
                <a16:creationId xmlns:a16="http://schemas.microsoft.com/office/drawing/2014/main" id="{E549D461-B5E3-1E44-9F78-30ED17F51A51}"/>
              </a:ext>
            </a:extLst>
          </p:cNvPr>
          <p:cNvSpPr txBox="1"/>
          <p:nvPr/>
        </p:nvSpPr>
        <p:spPr>
          <a:xfrm>
            <a:off x="845837" y="4139537"/>
            <a:ext cx="10172779" cy="923330"/>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Figure 2. </a:t>
            </a:r>
            <a:r>
              <a:rPr lang="en-US" altLang="zh-CN" dirty="0">
                <a:latin typeface="Times New Roman" panose="02020603050405020304" pitchFamily="18" charset="0"/>
                <a:cs typeface="Times New Roman" panose="02020603050405020304" pitchFamily="18" charset="0"/>
              </a:rPr>
              <a:t>An example for the “cake-cutting” Hadamard basis: (</a:t>
            </a:r>
            <a:r>
              <a:rPr lang="en-US" altLang="zh-CN" b="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 16 × 16 Hadamard matrix </a:t>
            </a:r>
            <a:r>
              <a:rPr lang="en-US" altLang="zh-CN" i="1" dirty="0">
                <a:latin typeface="Times New Roman" panose="02020603050405020304" pitchFamily="18" charset="0"/>
                <a:cs typeface="Times New Roman" panose="02020603050405020304" pitchFamily="18" charset="0"/>
              </a:rPr>
              <a:t>H</a:t>
            </a:r>
            <a:r>
              <a:rPr lang="en-US" altLang="zh-CN" dirty="0">
                <a:latin typeface="Times New Roman" panose="02020603050405020304" pitchFamily="18" charset="0"/>
                <a:cs typeface="Times New Roman" panose="02020603050405020304" pitchFamily="18" charset="0"/>
              </a:rPr>
              <a:t>16; (</a:t>
            </a:r>
            <a:r>
              <a:rPr lang="en-US" altLang="zh-CN" b="1" dirty="0">
                <a:latin typeface="Times New Roman" panose="02020603050405020304" pitchFamily="18" charset="0"/>
                <a:cs typeface="Times New Roman" panose="02020603050405020304" pitchFamily="18" charset="0"/>
              </a:rPr>
              <a:t>b</a:t>
            </a:r>
            <a:r>
              <a:rPr lang="en-US" altLang="zh-CN" dirty="0">
                <a:latin typeface="Times New Roman" panose="02020603050405020304" pitchFamily="18" charset="0"/>
                <a:cs typeface="Times New Roman" panose="02020603050405020304" pitchFamily="18" charset="0"/>
              </a:rPr>
              <a:t>) the basis patterns of </a:t>
            </a:r>
            <a:r>
              <a:rPr lang="en-US" altLang="zh-CN" i="1" dirty="0">
                <a:latin typeface="Times New Roman" panose="02020603050405020304" pitchFamily="18" charset="0"/>
                <a:cs typeface="Times New Roman" panose="02020603050405020304" pitchFamily="18" charset="0"/>
              </a:rPr>
              <a:t>H</a:t>
            </a:r>
            <a:r>
              <a:rPr lang="en-US" altLang="zh-CN" dirty="0">
                <a:latin typeface="Times New Roman" panose="02020603050405020304" pitchFamily="18" charset="0"/>
                <a:cs typeface="Times New Roman" panose="02020603050405020304" pitchFamily="18" charset="0"/>
              </a:rPr>
              <a:t>16 in the natural order; (</a:t>
            </a:r>
            <a:r>
              <a:rPr lang="en-US" altLang="zh-CN" b="1" dirty="0">
                <a:latin typeface="Times New Roman" panose="02020603050405020304" pitchFamily="18" charset="0"/>
                <a:cs typeface="Times New Roman" panose="02020603050405020304" pitchFamily="18" charset="0"/>
              </a:rPr>
              <a:t>c</a:t>
            </a:r>
            <a:r>
              <a:rPr lang="en-US" altLang="zh-CN" dirty="0">
                <a:latin typeface="Times New Roman" panose="02020603050405020304" pitchFamily="18" charset="0"/>
                <a:cs typeface="Times New Roman" panose="02020603050405020304" pitchFamily="18" charset="0"/>
              </a:rPr>
              <a:t>) the basis patterns of </a:t>
            </a:r>
            <a:r>
              <a:rPr lang="en-US" altLang="zh-CN" i="1" dirty="0">
                <a:latin typeface="Times New Roman" panose="02020603050405020304" pitchFamily="18" charset="0"/>
                <a:cs typeface="Times New Roman" panose="02020603050405020304" pitchFamily="18" charset="0"/>
              </a:rPr>
              <a:t>H</a:t>
            </a:r>
            <a:r>
              <a:rPr lang="en-US" altLang="zh-CN" dirty="0">
                <a:latin typeface="Times New Roman" panose="02020603050405020304" pitchFamily="18" charset="0"/>
                <a:cs typeface="Times New Roman" panose="02020603050405020304" pitchFamily="18" charset="0"/>
              </a:rPr>
              <a:t>16 in our optimized “cake-cutting” order; </a:t>
            </a:r>
          </a:p>
          <a:p>
            <a:endParaRPr kumimoji="1"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896DAB7C-1ABE-394D-8574-175A07D1D816}"/>
              </a:ext>
            </a:extLst>
          </p:cNvPr>
          <p:cNvSpPr txBox="1"/>
          <p:nvPr/>
        </p:nvSpPr>
        <p:spPr>
          <a:xfrm>
            <a:off x="1125277" y="4878200"/>
            <a:ext cx="9192430" cy="1569660"/>
          </a:xfrm>
          <a:prstGeom prst="rect">
            <a:avLst/>
          </a:prstGeom>
          <a:noFill/>
        </p:spPr>
        <p:txBody>
          <a:bodyPr wrap="square" rtlCol="0">
            <a:spAutoFit/>
          </a:bodyPr>
          <a:lstStyle/>
          <a:p>
            <a:r>
              <a:rPr kumimoji="1" lang="en-US" altLang="zh-CN" sz="3200" b="1" dirty="0">
                <a:latin typeface="Adobe Arabic" panose="02040503050201020203" pitchFamily="18" charset="-78"/>
                <a:cs typeface="Adobe Arabic" panose="02040503050201020203" pitchFamily="18" charset="-78"/>
              </a:rPr>
              <a:t>Walsh-Hadamard matrix is usually applied in </a:t>
            </a:r>
            <a:r>
              <a:rPr kumimoji="1" lang="en-US" altLang="zh-CN" sz="3200" b="1" dirty="0">
                <a:solidFill>
                  <a:srgbClr val="FF0000"/>
                </a:solidFill>
                <a:latin typeface="Adobe Arabic" panose="02040503050201020203" pitchFamily="18" charset="-78"/>
                <a:cs typeface="Adobe Arabic" panose="02040503050201020203" pitchFamily="18" charset="-78"/>
              </a:rPr>
              <a:t>signal processing and compressive sensing </a:t>
            </a:r>
            <a:r>
              <a:rPr kumimoji="1" lang="en-US" altLang="zh-CN" sz="3200" b="1" dirty="0">
                <a:latin typeface="Adobe Arabic" panose="02040503050201020203" pitchFamily="18" charset="-78"/>
                <a:cs typeface="Adobe Arabic" panose="02040503050201020203" pitchFamily="18" charset="-78"/>
              </a:rPr>
              <a:t>due to its orthogonal feature and low computational complexity (</a:t>
            </a:r>
            <a:r>
              <a:rPr lang="en-US" altLang="zh-CN" sz="3200" b="1" dirty="0">
                <a:latin typeface="Adobe Arabic" panose="02040503050201020203" pitchFamily="18" charset="-78"/>
                <a:cs typeface="Adobe Arabic" panose="02040503050201020203" pitchFamily="18" charset="-78"/>
              </a:rPr>
              <a:t>N*log</a:t>
            </a:r>
            <a:r>
              <a:rPr lang="en-US" altLang="zh-CN" sz="3200" b="1" baseline="-25000" dirty="0">
                <a:latin typeface="Adobe Arabic" panose="02040503050201020203" pitchFamily="18" charset="-78"/>
                <a:cs typeface="Adobe Arabic" panose="02040503050201020203" pitchFamily="18" charset="-78"/>
              </a:rPr>
              <a:t>2</a:t>
            </a:r>
            <a:r>
              <a:rPr lang="en-US" altLang="zh-CN" sz="3200" b="1" dirty="0">
                <a:latin typeface="Adobe Arabic" panose="02040503050201020203" pitchFamily="18" charset="-78"/>
                <a:cs typeface="Adobe Arabic" panose="02040503050201020203" pitchFamily="18" charset="-78"/>
              </a:rPr>
              <a:t>N</a:t>
            </a:r>
            <a:r>
              <a:rPr kumimoji="1" lang="en-US" altLang="zh-CN" sz="3200" b="1" dirty="0">
                <a:latin typeface="Adobe Arabic" panose="02040503050201020203" pitchFamily="18" charset="-78"/>
                <a:cs typeface="Adobe Arabic" panose="02040503050201020203" pitchFamily="18" charset="-78"/>
              </a:rPr>
              <a:t>).</a:t>
            </a:r>
            <a:endParaRPr kumimoji="1" lang="zh-CN" alt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5327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D78539C-B2E7-8B49-BF7D-3B8EAF03CCA8}"/>
              </a:ext>
            </a:extLst>
          </p:cNvPr>
          <p:cNvSpPr txBox="1"/>
          <p:nvPr/>
        </p:nvSpPr>
        <p:spPr>
          <a:xfrm>
            <a:off x="423082" y="436727"/>
            <a:ext cx="11081982" cy="954107"/>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In our project, we use </a:t>
            </a:r>
            <a:r>
              <a:rPr kumimoji="1" lang="en-US" altLang="zh-CN" sz="2800" dirty="0">
                <a:solidFill>
                  <a:srgbClr val="FF2F92"/>
                </a:solidFill>
                <a:latin typeface="Times New Roman" panose="02020603050405020304" pitchFamily="18" charset="0"/>
                <a:cs typeface="Times New Roman" panose="02020603050405020304" pitchFamily="18" charset="0"/>
              </a:rPr>
              <a:t>pink noise</a:t>
            </a:r>
            <a:r>
              <a:rPr kumimoji="1" lang="en-US" altLang="zh-CN" sz="2800" dirty="0">
                <a:latin typeface="Times New Roman" panose="02020603050405020304" pitchFamily="18" charset="0"/>
                <a:cs typeface="Times New Roman" panose="02020603050405020304" pitchFamily="18" charset="0"/>
              </a:rPr>
              <a:t>. (white noise patterns are commonly used, so we make comparison with white noise results)</a:t>
            </a:r>
            <a:endParaRPr kumimoji="1" lang="zh-CN" altLang="en-US" sz="28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3D4CEAC2-185C-8748-A16A-1BC65FBE4FA2}"/>
              </a:ext>
            </a:extLst>
          </p:cNvPr>
          <p:cNvSpPr/>
          <p:nvPr/>
        </p:nvSpPr>
        <p:spPr>
          <a:xfrm rot="20738874">
            <a:off x="2022929" y="2340388"/>
            <a:ext cx="7882286"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5400" b="1" cap="none" spc="0" dirty="0">
                <a:ln/>
                <a:solidFill>
                  <a:schemeClr val="accent4"/>
                </a:solidFill>
                <a:effectLst/>
              </a:rPr>
              <a:t>What is colored noise???</a:t>
            </a:r>
          </a:p>
          <a:p>
            <a:pPr algn="ctr"/>
            <a:r>
              <a:rPr lang="en-US" altLang="zh-CN" sz="5400" b="1" dirty="0">
                <a:ln/>
                <a:solidFill>
                  <a:schemeClr val="accent4"/>
                </a:solidFill>
              </a:rPr>
              <a:t>Follow me!</a:t>
            </a:r>
            <a:endParaRPr lang="zh-CN" altLang="en-US" sz="5400" b="1" cap="none" spc="0" dirty="0">
              <a:ln/>
              <a:solidFill>
                <a:schemeClr val="accent4"/>
              </a:solidFill>
              <a:effectLst/>
            </a:endParaRPr>
          </a:p>
        </p:txBody>
      </p:sp>
      <p:sp>
        <p:nvSpPr>
          <p:cNvPr id="9" name="矩形 8">
            <a:extLst>
              <a:ext uri="{FF2B5EF4-FFF2-40B4-BE49-F238E27FC236}">
                <a16:creationId xmlns:a16="http://schemas.microsoft.com/office/drawing/2014/main" id="{A3C8D3EF-03D0-894A-B274-3BBAFBEFE060}"/>
              </a:ext>
            </a:extLst>
          </p:cNvPr>
          <p:cNvSpPr/>
          <p:nvPr/>
        </p:nvSpPr>
        <p:spPr>
          <a:xfrm>
            <a:off x="423082" y="5386582"/>
            <a:ext cx="11503470" cy="830997"/>
          </a:xfrm>
          <a:prstGeom prst="rect">
            <a:avLst/>
          </a:prstGeom>
          <a:noFill/>
        </p:spPr>
        <p:txBody>
          <a:bodyPr wrap="none" lIns="91440" tIns="45720" rIns="91440" bIns="45720">
            <a:spAutoFit/>
          </a:bodyPr>
          <a:lstStyle/>
          <a:p>
            <a:pPr algn="ctr"/>
            <a:r>
              <a:rPr lang="en-US" altLang="zh-CN" sz="4800" b="1" i="1" cap="none" spc="0" dirty="0">
                <a:ln w="6600">
                  <a:solidFill>
                    <a:schemeClr val="accent2"/>
                  </a:solidFill>
                  <a:prstDash val="solid"/>
                </a:ln>
                <a:solidFill>
                  <a:srgbClr val="FFFFFF"/>
                </a:solidFill>
                <a:effectLst>
                  <a:outerShdw dist="38100" dir="2700000" algn="tl" rotWithShape="0">
                    <a:schemeClr val="accent2"/>
                  </a:outerShdw>
                </a:effectLst>
              </a:rPr>
              <a:t>We must mention the Mr. Fourier Again!</a:t>
            </a:r>
            <a:endParaRPr lang="zh-CN" altLang="en-US" sz="4800" b="1" i="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080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BEB3C9A-2BF5-0543-A216-FB9FCA3129BA}"/>
              </a:ext>
            </a:extLst>
          </p:cNvPr>
          <p:cNvSpPr/>
          <p:nvPr/>
        </p:nvSpPr>
        <p:spPr>
          <a:xfrm>
            <a:off x="10072" y="660864"/>
            <a:ext cx="12199173" cy="769441"/>
          </a:xfrm>
          <a:prstGeom prst="rect">
            <a:avLst/>
          </a:prstGeom>
          <a:noFill/>
        </p:spPr>
        <p:txBody>
          <a:bodyPr wrap="none" lIns="91440" tIns="45720" rIns="91440" bIns="45720">
            <a:spAutoFit/>
          </a:bodyPr>
          <a:lstStyle/>
          <a:p>
            <a:pPr algn="ctr"/>
            <a:r>
              <a:rPr lang="en-US" altLang="zh-CN" sz="4400" b="1" cap="none" spc="0" dirty="0">
                <a:ln w="22225">
                  <a:solidFill>
                    <a:schemeClr val="accent2"/>
                  </a:solidFill>
                  <a:prstDash val="solid"/>
                </a:ln>
                <a:solidFill>
                  <a:schemeClr val="accent2">
                    <a:lumMod val="40000"/>
                    <a:lumOff val="60000"/>
                  </a:schemeClr>
                </a:solidFill>
                <a:effectLst/>
              </a:rPr>
              <a:t>1. Each picture has its unique Fourier Spectrum</a:t>
            </a:r>
            <a:endParaRPr lang="zh-CN" altLang="en-US" sz="4400" b="1" cap="none" spc="0" dirty="0">
              <a:ln w="22225">
                <a:solidFill>
                  <a:schemeClr val="accent2"/>
                </a:solidFill>
                <a:prstDash val="solid"/>
              </a:ln>
              <a:solidFill>
                <a:schemeClr val="accent2">
                  <a:lumMod val="40000"/>
                  <a:lumOff val="60000"/>
                </a:schemeClr>
              </a:solidFill>
              <a:effectLst/>
            </a:endParaRPr>
          </a:p>
        </p:txBody>
      </p:sp>
      <p:sp>
        <p:nvSpPr>
          <p:cNvPr id="6" name="矩形 5">
            <a:extLst>
              <a:ext uri="{FF2B5EF4-FFF2-40B4-BE49-F238E27FC236}">
                <a16:creationId xmlns:a16="http://schemas.microsoft.com/office/drawing/2014/main" id="{79A1E0AD-17CA-EB47-BEE0-3724730EBE1C}"/>
              </a:ext>
            </a:extLst>
          </p:cNvPr>
          <p:cNvSpPr/>
          <p:nvPr/>
        </p:nvSpPr>
        <p:spPr>
          <a:xfrm>
            <a:off x="59320" y="2218983"/>
            <a:ext cx="12149925" cy="1446550"/>
          </a:xfrm>
          <a:prstGeom prst="rect">
            <a:avLst/>
          </a:prstGeom>
          <a:noFill/>
        </p:spPr>
        <p:txBody>
          <a:bodyPr wrap="square" lIns="91440" tIns="45720" rIns="91440" bIns="45720">
            <a:spAutoFit/>
          </a:bodyPr>
          <a:lstStyle/>
          <a:p>
            <a:pPr algn="ctr"/>
            <a:r>
              <a:rPr lang="en-US" altLang="zh-CN" sz="4400" b="1" cap="none" spc="0" dirty="0">
                <a:ln w="22225">
                  <a:solidFill>
                    <a:schemeClr val="accent2"/>
                  </a:solidFill>
                  <a:prstDash val="solid"/>
                </a:ln>
                <a:solidFill>
                  <a:schemeClr val="accent2">
                    <a:lumMod val="40000"/>
                    <a:lumOff val="60000"/>
                  </a:schemeClr>
                </a:solidFill>
                <a:effectLst/>
              </a:rPr>
              <a:t>2. Fourier spectrum represents the weight of frequency and their corresponding phase</a:t>
            </a:r>
            <a:endParaRPr lang="zh-CN" altLang="en-US" sz="4400" b="1" cap="none" spc="0" dirty="0">
              <a:ln w="22225">
                <a:solidFill>
                  <a:schemeClr val="accent2"/>
                </a:solidFill>
                <a:prstDash val="solid"/>
              </a:ln>
              <a:solidFill>
                <a:schemeClr val="accent2">
                  <a:lumMod val="40000"/>
                  <a:lumOff val="60000"/>
                </a:schemeClr>
              </a:solidFill>
              <a:effectLst/>
            </a:endParaRPr>
          </a:p>
        </p:txBody>
      </p:sp>
      <p:sp>
        <p:nvSpPr>
          <p:cNvPr id="7" name="矩形 6">
            <a:extLst>
              <a:ext uri="{FF2B5EF4-FFF2-40B4-BE49-F238E27FC236}">
                <a16:creationId xmlns:a16="http://schemas.microsoft.com/office/drawing/2014/main" id="{BFFD6EEE-D50A-AF45-A9A6-D9533C214546}"/>
              </a:ext>
            </a:extLst>
          </p:cNvPr>
          <p:cNvSpPr/>
          <p:nvPr/>
        </p:nvSpPr>
        <p:spPr>
          <a:xfrm>
            <a:off x="0" y="4454212"/>
            <a:ext cx="12191999" cy="1446550"/>
          </a:xfrm>
          <a:prstGeom prst="rect">
            <a:avLst/>
          </a:prstGeom>
          <a:noFill/>
        </p:spPr>
        <p:txBody>
          <a:bodyPr wrap="square" lIns="91440" tIns="45720" rIns="91440" bIns="45720">
            <a:spAutoFit/>
          </a:bodyPr>
          <a:lstStyle/>
          <a:p>
            <a:pPr algn="ctr"/>
            <a:r>
              <a:rPr lang="en-US" altLang="zh-CN" sz="4400" b="1" dirty="0">
                <a:ln w="22225">
                  <a:solidFill>
                    <a:schemeClr val="accent2"/>
                  </a:solidFill>
                  <a:prstDash val="solid"/>
                </a:ln>
                <a:solidFill>
                  <a:schemeClr val="accent2">
                    <a:lumMod val="40000"/>
                    <a:lumOff val="60000"/>
                  </a:schemeClr>
                </a:solidFill>
              </a:rPr>
              <a:t>3</a:t>
            </a:r>
            <a:r>
              <a:rPr lang="en-US" altLang="zh-CN" sz="4400" b="1" cap="none" spc="0" dirty="0">
                <a:ln w="22225">
                  <a:solidFill>
                    <a:schemeClr val="accent2"/>
                  </a:solidFill>
                  <a:prstDash val="solid"/>
                </a:ln>
                <a:solidFill>
                  <a:schemeClr val="accent2">
                    <a:lumMod val="40000"/>
                    <a:lumOff val="60000"/>
                  </a:schemeClr>
                </a:solidFill>
                <a:effectLst/>
              </a:rPr>
              <a:t>. Through </a:t>
            </a:r>
            <a:r>
              <a:rPr lang="en-US" altLang="zh-CN" sz="4400" b="1" dirty="0">
                <a:ln w="22225">
                  <a:solidFill>
                    <a:schemeClr val="accent2"/>
                  </a:solidFill>
                  <a:prstDash val="solid"/>
                </a:ln>
                <a:solidFill>
                  <a:schemeClr val="accent2">
                    <a:lumMod val="40000"/>
                    <a:lumOff val="60000"/>
                  </a:schemeClr>
                </a:solidFill>
              </a:rPr>
              <a:t>the </a:t>
            </a:r>
            <a:r>
              <a:rPr lang="en-US" altLang="zh-CN" sz="4400" b="1" cap="none" spc="0" dirty="0">
                <a:ln w="22225">
                  <a:solidFill>
                    <a:schemeClr val="accent2"/>
                  </a:solidFill>
                  <a:prstDash val="solid"/>
                </a:ln>
                <a:solidFill>
                  <a:schemeClr val="accent2">
                    <a:lumMod val="40000"/>
                    <a:lumOff val="60000"/>
                  </a:schemeClr>
                </a:solidFill>
                <a:effectLst/>
              </a:rPr>
              <a:t>inverse FFT/DFT, we can retrieve the picture from the Fourier spectrum</a:t>
            </a:r>
            <a:endParaRPr lang="zh-CN" alt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307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3CF44A6-E3A1-B14D-9D1C-03EEB884498D}"/>
              </a:ext>
            </a:extLst>
          </p:cNvPr>
          <p:cNvSpPr txBox="1"/>
          <p:nvPr/>
        </p:nvSpPr>
        <p:spPr>
          <a:xfrm>
            <a:off x="195944" y="95533"/>
            <a:ext cx="2005677" cy="4401205"/>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Typically,</a:t>
            </a:r>
          </a:p>
          <a:p>
            <a:endParaRPr kumimoji="1" lang="en-US" altLang="zh-CN" sz="2800" dirty="0">
              <a:latin typeface="Times New Roman" panose="02020603050405020304" pitchFamily="18" charset="0"/>
              <a:cs typeface="Times New Roman" panose="02020603050405020304" pitchFamily="18" charset="0"/>
            </a:endParaRP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solidFill>
                  <a:schemeClr val="bg1">
                    <a:lumMod val="65000"/>
                  </a:schemeClr>
                </a:solidFill>
                <a:latin typeface="Times New Roman" panose="02020603050405020304" pitchFamily="18" charset="0"/>
                <a:cs typeface="Times New Roman" panose="02020603050405020304" pitchFamily="18" charset="0"/>
              </a:rPr>
              <a:t>White noise:</a:t>
            </a:r>
          </a:p>
          <a:p>
            <a:endParaRPr kumimoji="1" lang="en-US" altLang="zh-CN" sz="2800" dirty="0">
              <a:latin typeface="Times New Roman" panose="02020603050405020304" pitchFamily="18" charset="0"/>
              <a:cs typeface="Times New Roman" panose="02020603050405020304" pitchFamily="18" charset="0"/>
            </a:endParaRPr>
          </a:p>
          <a:p>
            <a:endParaRPr kumimoji="1" lang="en-US" altLang="zh-CN" sz="2800" dirty="0">
              <a:latin typeface="Times New Roman" panose="02020603050405020304" pitchFamily="18" charset="0"/>
              <a:cs typeface="Times New Roman" panose="02020603050405020304" pitchFamily="18" charset="0"/>
            </a:endParaRPr>
          </a:p>
          <a:p>
            <a:endParaRPr kumimoji="1" lang="en-US" altLang="zh-CN" sz="2800" dirty="0">
              <a:latin typeface="Times New Roman" panose="02020603050405020304" pitchFamily="18" charset="0"/>
              <a:cs typeface="Times New Roman" panose="02020603050405020304" pitchFamily="18" charset="0"/>
            </a:endParaRPr>
          </a:p>
          <a:p>
            <a:endParaRPr kumimoji="1" lang="en-US" altLang="zh-CN" sz="2800" dirty="0">
              <a:latin typeface="Times New Roman" panose="02020603050405020304" pitchFamily="18" charset="0"/>
              <a:cs typeface="Times New Roman" panose="02020603050405020304" pitchFamily="18" charset="0"/>
            </a:endParaRP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solidFill>
                  <a:srgbClr val="FF2F92"/>
                </a:solidFill>
                <a:latin typeface="Times New Roman" panose="02020603050405020304" pitchFamily="18" charset="0"/>
                <a:cs typeface="Times New Roman" panose="02020603050405020304" pitchFamily="18" charset="0"/>
              </a:rPr>
              <a:t>Pink noise:</a:t>
            </a:r>
          </a:p>
        </p:txBody>
      </p:sp>
      <p:sp>
        <p:nvSpPr>
          <p:cNvPr id="2" name="文本框 1">
            <a:extLst>
              <a:ext uri="{FF2B5EF4-FFF2-40B4-BE49-F238E27FC236}">
                <a16:creationId xmlns:a16="http://schemas.microsoft.com/office/drawing/2014/main" id="{6351775E-529E-B74D-B848-E0AD463252E4}"/>
              </a:ext>
            </a:extLst>
          </p:cNvPr>
          <p:cNvSpPr txBox="1"/>
          <p:nvPr/>
        </p:nvSpPr>
        <p:spPr>
          <a:xfrm>
            <a:off x="2978332" y="95533"/>
            <a:ext cx="2707793" cy="523220"/>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Fourier Spectrum</a:t>
            </a:r>
            <a:endParaRPr kumimoji="1" lang="zh-CN" altLang="en-US" sz="28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429D85E2-7413-054E-B808-8EC69C8C9375}"/>
              </a:ext>
            </a:extLst>
          </p:cNvPr>
          <p:cNvSpPr txBox="1"/>
          <p:nvPr/>
        </p:nvSpPr>
        <p:spPr>
          <a:xfrm>
            <a:off x="6603394" y="99627"/>
            <a:ext cx="1200970" cy="523220"/>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Pattern</a:t>
            </a:r>
            <a:endParaRPr kumimoji="1" lang="zh-CN" altLang="en-US" sz="28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8ED42E54-BB4E-D74A-BC85-2CA63F19873C}"/>
              </a:ext>
            </a:extLst>
          </p:cNvPr>
          <p:cNvSpPr txBox="1"/>
          <p:nvPr/>
        </p:nvSpPr>
        <p:spPr>
          <a:xfrm>
            <a:off x="8721633" y="95533"/>
            <a:ext cx="1818126" cy="523220"/>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Correlation</a:t>
            </a:r>
            <a:endParaRPr kumimoji="1" lang="zh-CN" altLang="en-US" sz="28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F25E1FCD-3099-3145-A536-F4AE3A443DFE}"/>
              </a:ext>
            </a:extLst>
          </p:cNvPr>
          <p:cNvPicPr>
            <a:picLocks noChangeAspect="1"/>
          </p:cNvPicPr>
          <p:nvPr/>
        </p:nvPicPr>
        <p:blipFill>
          <a:blip r:embed="rId2"/>
          <a:stretch>
            <a:fillRect/>
          </a:stretch>
        </p:blipFill>
        <p:spPr>
          <a:xfrm>
            <a:off x="6030164" y="3650728"/>
            <a:ext cx="2347427" cy="1284695"/>
          </a:xfrm>
          <a:prstGeom prst="rect">
            <a:avLst/>
          </a:prstGeom>
        </p:spPr>
      </p:pic>
      <p:pic>
        <p:nvPicPr>
          <p:cNvPr id="9" name="图片 8">
            <a:extLst>
              <a:ext uri="{FF2B5EF4-FFF2-40B4-BE49-F238E27FC236}">
                <a16:creationId xmlns:a16="http://schemas.microsoft.com/office/drawing/2014/main" id="{36F8A2A8-9531-904D-9FFF-514BD7BF9945}"/>
              </a:ext>
            </a:extLst>
          </p:cNvPr>
          <p:cNvPicPr>
            <a:picLocks noChangeAspect="1"/>
          </p:cNvPicPr>
          <p:nvPr/>
        </p:nvPicPr>
        <p:blipFill>
          <a:blip r:embed="rId3"/>
          <a:stretch>
            <a:fillRect/>
          </a:stretch>
        </p:blipFill>
        <p:spPr>
          <a:xfrm>
            <a:off x="6030165" y="1201179"/>
            <a:ext cx="2347427" cy="1284695"/>
          </a:xfrm>
          <a:prstGeom prst="rect">
            <a:avLst/>
          </a:prstGeom>
        </p:spPr>
      </p:pic>
      <p:pic>
        <p:nvPicPr>
          <p:cNvPr id="13" name="图片 12">
            <a:extLst>
              <a:ext uri="{FF2B5EF4-FFF2-40B4-BE49-F238E27FC236}">
                <a16:creationId xmlns:a16="http://schemas.microsoft.com/office/drawing/2014/main" id="{A8789803-A2AC-434A-B4B7-E07518C6EBE9}"/>
              </a:ext>
            </a:extLst>
          </p:cNvPr>
          <p:cNvPicPr>
            <a:picLocks noChangeAspect="1"/>
          </p:cNvPicPr>
          <p:nvPr/>
        </p:nvPicPr>
        <p:blipFill>
          <a:blip r:embed="rId4"/>
          <a:stretch>
            <a:fillRect/>
          </a:stretch>
        </p:blipFill>
        <p:spPr>
          <a:xfrm>
            <a:off x="2201619" y="3068302"/>
            <a:ext cx="3749463" cy="2449549"/>
          </a:xfrm>
          <a:prstGeom prst="rect">
            <a:avLst/>
          </a:prstGeom>
        </p:spPr>
      </p:pic>
      <p:pic>
        <p:nvPicPr>
          <p:cNvPr id="15" name="图片 14">
            <a:extLst>
              <a:ext uri="{FF2B5EF4-FFF2-40B4-BE49-F238E27FC236}">
                <a16:creationId xmlns:a16="http://schemas.microsoft.com/office/drawing/2014/main" id="{D318450C-6F9D-9544-94CD-1E924A63AE70}"/>
              </a:ext>
            </a:extLst>
          </p:cNvPr>
          <p:cNvPicPr>
            <a:picLocks noChangeAspect="1"/>
          </p:cNvPicPr>
          <p:nvPr/>
        </p:nvPicPr>
        <p:blipFill>
          <a:blip r:embed="rId5"/>
          <a:stretch>
            <a:fillRect/>
          </a:stretch>
        </p:blipFill>
        <p:spPr>
          <a:xfrm>
            <a:off x="2201620" y="618753"/>
            <a:ext cx="3749463" cy="2449549"/>
          </a:xfrm>
          <a:prstGeom prst="rect">
            <a:avLst/>
          </a:prstGeom>
        </p:spPr>
      </p:pic>
      <p:pic>
        <p:nvPicPr>
          <p:cNvPr id="17" name="图片 16">
            <a:extLst>
              <a:ext uri="{FF2B5EF4-FFF2-40B4-BE49-F238E27FC236}">
                <a16:creationId xmlns:a16="http://schemas.microsoft.com/office/drawing/2014/main" id="{42C1F9E9-E560-A641-BEE4-FDAA40358621}"/>
              </a:ext>
            </a:extLst>
          </p:cNvPr>
          <p:cNvPicPr>
            <a:picLocks noChangeAspect="1"/>
          </p:cNvPicPr>
          <p:nvPr/>
        </p:nvPicPr>
        <p:blipFill>
          <a:blip r:embed="rId6"/>
          <a:stretch>
            <a:fillRect/>
          </a:stretch>
        </p:blipFill>
        <p:spPr>
          <a:xfrm>
            <a:off x="8456672" y="3068302"/>
            <a:ext cx="3705931" cy="2449549"/>
          </a:xfrm>
          <a:prstGeom prst="rect">
            <a:avLst/>
          </a:prstGeom>
        </p:spPr>
      </p:pic>
      <p:pic>
        <p:nvPicPr>
          <p:cNvPr id="23" name="图片 22">
            <a:extLst>
              <a:ext uri="{FF2B5EF4-FFF2-40B4-BE49-F238E27FC236}">
                <a16:creationId xmlns:a16="http://schemas.microsoft.com/office/drawing/2014/main" id="{8DF6C280-9E4D-4D42-948C-BFD99BC85C90}"/>
              </a:ext>
            </a:extLst>
          </p:cNvPr>
          <p:cNvPicPr>
            <a:picLocks noChangeAspect="1"/>
          </p:cNvPicPr>
          <p:nvPr/>
        </p:nvPicPr>
        <p:blipFill>
          <a:blip r:embed="rId7"/>
          <a:stretch>
            <a:fillRect/>
          </a:stretch>
        </p:blipFill>
        <p:spPr>
          <a:xfrm>
            <a:off x="8456671" y="618753"/>
            <a:ext cx="3705932" cy="2409687"/>
          </a:xfrm>
          <a:prstGeom prst="rect">
            <a:avLst/>
          </a:prstGeom>
        </p:spPr>
      </p:pic>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80913A3-2865-D744-B71C-3B10ADD15954}"/>
                  </a:ext>
                </a:extLst>
              </p:cNvPr>
              <p:cNvSpPr txBox="1"/>
              <p:nvPr/>
            </p:nvSpPr>
            <p:spPr>
              <a:xfrm>
                <a:off x="111155" y="5661592"/>
                <a:ext cx="9781204" cy="887807"/>
              </a:xfrm>
              <a:prstGeom prst="rect">
                <a:avLst/>
              </a:prstGeom>
              <a:noFill/>
            </p:spPr>
            <p:txBody>
              <a:bodyPr wrap="none" rtlCol="0">
                <a:spAutoFit/>
              </a:bodyPr>
              <a:lstStyle/>
              <a:p>
                <a:r>
                  <a:rPr kumimoji="1" lang="en-US" altLang="zh-CN" sz="2400" dirty="0">
                    <a:latin typeface="Times New Roman" panose="02020603050405020304" pitchFamily="18" charset="0"/>
                    <a:cs typeface="Times New Roman" panose="02020603050405020304" pitchFamily="18" charset="0"/>
                  </a:rPr>
                  <a:t>Recall: correlation maps the vector</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inner product value</a:t>
                </a:r>
              </a:p>
              <a:p>
                <a:pPr/>
                <a14:m>
                  <m:oMathPara xmlns:m="http://schemas.openxmlformats.org/officeDocument/2006/math">
                    <m:oMathParaPr>
                      <m:jc m:val="centerGroup"/>
                    </m:oMathParaPr>
                    <m:oMath xmlns:m="http://schemas.openxmlformats.org/officeDocument/2006/math">
                      <m:acc>
                        <m:accPr>
                          <m:chr m:val="⃑"/>
                          <m:ctrlPr>
                            <a:rPr kumimoji="1" lang="en-US" altLang="zh-CN" sz="2400" i="1" smtClean="0">
                              <a:latin typeface="Cambria Math" panose="02040503050406030204" pitchFamily="18" charset="0"/>
                              <a:cs typeface="Times New Roman" panose="02020603050405020304" pitchFamily="18" charset="0"/>
                            </a:rPr>
                          </m:ctrlPr>
                        </m:acc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𝑃</m:t>
                              </m:r>
                            </m:e>
                            <m:sub>
                              <m:r>
                                <a:rPr kumimoji="1" lang="en-US" altLang="zh-CN" sz="2400" b="0" i="1" smtClean="0">
                                  <a:latin typeface="Cambria Math" panose="02040503050406030204" pitchFamily="18" charset="0"/>
                                  <a:cs typeface="Times New Roman" panose="02020603050405020304" pitchFamily="18" charset="0"/>
                                </a:rPr>
                                <m:t>1</m:t>
                              </m:r>
                            </m:sub>
                          </m:sSub>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𝑡</m:t>
                          </m:r>
                          <m:r>
                            <a:rPr kumimoji="1" lang="en-US" altLang="zh-CN" sz="2400" b="0" i="1" smtClean="0">
                              <a:latin typeface="Cambria Math" panose="02040503050406030204" pitchFamily="18" charset="0"/>
                              <a:cs typeface="Times New Roman" panose="02020603050405020304" pitchFamily="18" charset="0"/>
                            </a:rPr>
                            <m:t>)</m:t>
                          </m:r>
                        </m:e>
                      </m:acc>
                      <m:r>
                        <a:rPr kumimoji="1" lang="en-US" altLang="zh-CN" sz="2400" b="0" i="1" smtClean="0">
                          <a:latin typeface="Cambria Math" panose="02040503050406030204" pitchFamily="18" charset="0"/>
                          <a:cs typeface="Times New Roman" panose="02020603050405020304" pitchFamily="18" charset="0"/>
                        </a:rPr>
                        <m:t>·</m:t>
                      </m:r>
                      <m:acc>
                        <m:accPr>
                          <m:chr m:val="⃑"/>
                          <m:ctrlPr>
                            <a:rPr kumimoji="1" lang="en-US" altLang="zh-CN" sz="2400" i="1">
                              <a:latin typeface="Cambria Math" panose="02040503050406030204" pitchFamily="18" charset="0"/>
                              <a:cs typeface="Times New Roman" panose="02020603050405020304" pitchFamily="18" charset="0"/>
                            </a:rPr>
                          </m:ctrlPr>
                        </m:accPr>
                        <m:e>
                          <m:sSub>
                            <m:sSubPr>
                              <m:ctrlPr>
                                <a:rPr kumimoji="1" lang="en-US" altLang="zh-CN" sz="2400" i="1">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𝑃</m:t>
                              </m:r>
                            </m:e>
                            <m:sub>
                              <m:r>
                                <a:rPr kumimoji="1" lang="en-US" altLang="zh-CN" sz="2400" b="0" i="1" smtClean="0">
                                  <a:latin typeface="Cambria Math" panose="02040503050406030204" pitchFamily="18" charset="0"/>
                                  <a:cs typeface="Times New Roman" panose="02020603050405020304" pitchFamily="18" charset="0"/>
                                </a:rPr>
                                <m:t>1</m:t>
                              </m:r>
                            </m:sub>
                          </m:sSub>
                          <m:r>
                            <a:rPr kumimoji="1" lang="en-US" altLang="zh-CN" sz="2400" i="1">
                              <a:latin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cs typeface="Times New Roman" panose="02020603050405020304" pitchFamily="18" charset="0"/>
                            </a:rPr>
                            <m:t>𝑡</m:t>
                          </m:r>
                          <m:r>
                            <a:rPr kumimoji="1" lang="en-US" altLang="zh-CN" sz="2400" i="1">
                              <a:latin typeface="Cambria Math" panose="02040503050406030204" pitchFamily="18" charset="0"/>
                              <a:cs typeface="Times New Roman" panose="02020603050405020304" pitchFamily="18" charset="0"/>
                            </a:rPr>
                            <m:t>)</m:t>
                          </m:r>
                        </m:e>
                      </m:acc>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𝑎𝑢𝑡𝑜𝑐𝑜𝑟𝑟𝑒𝑙𝑎𝑡𝑖𝑜𝑛</m:t>
                      </m:r>
                      <m:r>
                        <a:rPr kumimoji="1" lang="en-US" altLang="zh-CN" sz="2400" b="0" i="1" smtClean="0">
                          <a:latin typeface="Cambria Math" panose="02040503050406030204" pitchFamily="18" charset="0"/>
                          <a:cs typeface="Times New Roman" panose="02020603050405020304" pitchFamily="18" charset="0"/>
                        </a:rPr>
                        <m:t>;             </m:t>
                      </m:r>
                      <m:acc>
                        <m:accPr>
                          <m:chr m:val="⃑"/>
                          <m:ctrlPr>
                            <a:rPr kumimoji="1" lang="en-US" altLang="zh-CN" sz="2400" i="1">
                              <a:latin typeface="Cambria Math" panose="02040503050406030204" pitchFamily="18" charset="0"/>
                              <a:cs typeface="Times New Roman" panose="02020603050405020304" pitchFamily="18" charset="0"/>
                            </a:rPr>
                          </m:ctrlPr>
                        </m:accPr>
                        <m:e>
                          <m:sSub>
                            <m:sSubPr>
                              <m:ctrlPr>
                                <a:rPr kumimoji="1" lang="en-US" altLang="zh-CN" sz="2400" i="1">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𝑃</m:t>
                              </m:r>
                            </m:e>
                            <m:sub>
                              <m:r>
                                <a:rPr kumimoji="1" lang="en-US" altLang="zh-CN" sz="2400" i="1">
                                  <a:latin typeface="Cambria Math" panose="02040503050406030204" pitchFamily="18" charset="0"/>
                                  <a:cs typeface="Times New Roman" panose="02020603050405020304" pitchFamily="18" charset="0"/>
                                </a:rPr>
                                <m:t>1</m:t>
                              </m:r>
                            </m:sub>
                          </m:sSub>
                          <m:r>
                            <a:rPr kumimoji="1" lang="en-US" altLang="zh-CN" sz="2400" i="1">
                              <a:latin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cs typeface="Times New Roman" panose="02020603050405020304" pitchFamily="18" charset="0"/>
                            </a:rPr>
                            <m:t>𝑡</m:t>
                          </m:r>
                          <m:r>
                            <a:rPr kumimoji="1" lang="en-US" altLang="zh-CN" sz="2400" i="1">
                              <a:latin typeface="Cambria Math" panose="02040503050406030204" pitchFamily="18" charset="0"/>
                              <a:cs typeface="Times New Roman" panose="02020603050405020304" pitchFamily="18" charset="0"/>
                            </a:rPr>
                            <m:t>)</m:t>
                          </m:r>
                        </m:e>
                      </m:acc>
                      <m:r>
                        <a:rPr kumimoji="1" lang="en-US" altLang="zh-CN" sz="2400" i="1">
                          <a:latin typeface="Cambria Math" panose="02040503050406030204" pitchFamily="18" charset="0"/>
                          <a:cs typeface="Times New Roman" panose="02020603050405020304" pitchFamily="18" charset="0"/>
                        </a:rPr>
                        <m:t>·</m:t>
                      </m:r>
                      <m:acc>
                        <m:accPr>
                          <m:chr m:val="⃑"/>
                          <m:ctrlPr>
                            <a:rPr kumimoji="1" lang="en-US" altLang="zh-CN" sz="2400" i="1">
                              <a:latin typeface="Cambria Math" panose="02040503050406030204" pitchFamily="18" charset="0"/>
                              <a:cs typeface="Times New Roman" panose="02020603050405020304" pitchFamily="18" charset="0"/>
                            </a:rPr>
                          </m:ctrlPr>
                        </m:accPr>
                        <m:e>
                          <m:sSub>
                            <m:sSubPr>
                              <m:ctrlPr>
                                <a:rPr kumimoji="1" lang="en-US" altLang="zh-CN" sz="2400" i="1">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𝑃</m:t>
                              </m:r>
                            </m:e>
                            <m:sub>
                              <m:r>
                                <a:rPr kumimoji="1" lang="en-US" altLang="zh-CN" sz="2400" i="1">
                                  <a:latin typeface="Cambria Math" panose="02040503050406030204" pitchFamily="18" charset="0"/>
                                  <a:cs typeface="Times New Roman" panose="02020603050405020304" pitchFamily="18" charset="0"/>
                                </a:rPr>
                                <m:t>2</m:t>
                              </m:r>
                            </m:sub>
                          </m:sSub>
                          <m:r>
                            <a:rPr kumimoji="1" lang="en-US" altLang="zh-CN" sz="2400" i="1">
                              <a:latin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cs typeface="Times New Roman" panose="02020603050405020304" pitchFamily="18" charset="0"/>
                            </a:rPr>
                            <m:t>𝑡</m:t>
                          </m:r>
                          <m:r>
                            <a:rPr kumimoji="1" lang="en-US" altLang="zh-CN" sz="2400" i="1">
                              <a:latin typeface="Cambria Math" panose="02040503050406030204" pitchFamily="18" charset="0"/>
                              <a:cs typeface="Times New Roman" panose="02020603050405020304" pitchFamily="18" charset="0"/>
                            </a:rPr>
                            <m:t>)</m:t>
                          </m:r>
                        </m:e>
                      </m:acc>
                      <m:r>
                        <a:rPr kumimoji="1" lang="en-US" altLang="zh-CN" sz="2400" i="1">
                          <a:latin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cs typeface="Times New Roman" panose="02020603050405020304" pitchFamily="18" charset="0"/>
                        </a:rPr>
                        <m:t>𝑐𝑟𝑜𝑠𝑠𝑐𝑜𝑟𝑟𝑒𝑙𝑎𝑡𝑖𝑜𝑛</m:t>
                      </m:r>
                    </m:oMath>
                  </m:oMathPara>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D80913A3-2865-D744-B71C-3B10ADD15954}"/>
                  </a:ext>
                </a:extLst>
              </p:cNvPr>
              <p:cNvSpPr txBox="1">
                <a:spLocks noRot="1" noChangeAspect="1" noMove="1" noResize="1" noEditPoints="1" noAdjustHandles="1" noChangeArrowheads="1" noChangeShapeType="1" noTextEdit="1"/>
              </p:cNvSpPr>
              <p:nvPr/>
            </p:nvSpPr>
            <p:spPr>
              <a:xfrm>
                <a:off x="111155" y="5661592"/>
                <a:ext cx="9781204" cy="887807"/>
              </a:xfrm>
              <a:prstGeom prst="rect">
                <a:avLst/>
              </a:prstGeom>
              <a:blipFill>
                <a:blip r:embed="rId8"/>
                <a:stretch>
                  <a:fillRect l="-908" t="-4225" b="-98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284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AEEFD-2A9C-D94E-BAA1-2F3AF91C52E2}"/>
              </a:ext>
            </a:extLst>
          </p:cNvPr>
          <p:cNvSpPr>
            <a:spLocks noGrp="1"/>
          </p:cNvSpPr>
          <p:nvPr>
            <p:ph type="title"/>
          </p:nvPr>
        </p:nvSpPr>
        <p:spPr>
          <a:xfrm>
            <a:off x="838200" y="365126"/>
            <a:ext cx="7874726" cy="692966"/>
          </a:xfrm>
        </p:spPr>
        <p:txBody>
          <a:bodyPr>
            <a:normAutofit fontScale="90000"/>
          </a:bodyPr>
          <a:lstStyle/>
          <a:p>
            <a:r>
              <a:rPr kumimoji="1" lang="en-US" altLang="zh-CN" dirty="0">
                <a:latin typeface="Times New Roman" panose="02020603050405020304" pitchFamily="18" charset="0"/>
                <a:cs typeface="Times New Roman" panose="02020603050405020304" pitchFamily="18" charset="0"/>
              </a:rPr>
              <a:t>Feature of the pink noise patterns</a:t>
            </a:r>
            <a:endParaRPr kumimoji="1"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732C35AE-C437-CB45-A5A1-CB76660B6FA5}"/>
              </a:ext>
            </a:extLst>
          </p:cNvPr>
          <p:cNvSpPr txBox="1"/>
          <p:nvPr/>
        </p:nvSpPr>
        <p:spPr>
          <a:xfrm>
            <a:off x="405365" y="1697490"/>
            <a:ext cx="11089949" cy="461665"/>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Positive cross-correlation </a:t>
            </a:r>
            <a:r>
              <a:rPr kumimoji="1" lang="en-US" altLang="zh-CN" sz="2400" dirty="0">
                <a:latin typeface="Times New Roman" panose="02020603050405020304" pitchFamily="18" charset="0"/>
                <a:cs typeface="Times New Roman" panose="02020603050405020304" pitchFamily="18" charset="0"/>
                <a:sym typeface="Wingdings" pitchFamily="2" charset="2"/>
              </a:rPr>
              <a:t> enhance the signal &amp; suppress the environmental noise</a:t>
            </a:r>
            <a:endParaRPr kumimoji="1" lang="zh-CN" altLang="en-US" sz="24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E57AF5E0-F924-3444-9672-B54399A43F9F}"/>
              </a:ext>
            </a:extLst>
          </p:cNvPr>
          <p:cNvSpPr txBox="1"/>
          <p:nvPr/>
        </p:nvSpPr>
        <p:spPr>
          <a:xfrm rot="5400000">
            <a:off x="4099325" y="2131400"/>
            <a:ext cx="570990" cy="461665"/>
          </a:xfrm>
          <a:prstGeom prst="rect">
            <a:avLst/>
          </a:prstGeom>
          <a:noFill/>
        </p:spPr>
        <p:txBody>
          <a:bodyPr wrap="none" rtlCol="0">
            <a:spAutoFit/>
          </a:bodyPr>
          <a:lstStyle/>
          <a:p>
            <a:r>
              <a:rPr kumimoji="1" lang="en-US" altLang="zh-CN" sz="2400" dirty="0">
                <a:sym typeface="Wingdings" pitchFamily="2" charset="2"/>
              </a:rPr>
              <a:t> </a:t>
            </a:r>
            <a:endParaRPr kumimoji="1" lang="zh-CN" altLang="en-US" sz="2400" dirty="0"/>
          </a:p>
        </p:txBody>
      </p:sp>
      <p:sp>
        <p:nvSpPr>
          <p:cNvPr id="7" name="文本框 6">
            <a:extLst>
              <a:ext uri="{FF2B5EF4-FFF2-40B4-BE49-F238E27FC236}">
                <a16:creationId xmlns:a16="http://schemas.microsoft.com/office/drawing/2014/main" id="{E430F9B9-ABA7-674D-AAA6-0775C4FC2803}"/>
              </a:ext>
            </a:extLst>
          </p:cNvPr>
          <p:cNvSpPr txBox="1"/>
          <p:nvPr/>
        </p:nvSpPr>
        <p:spPr>
          <a:xfrm>
            <a:off x="3038580" y="4486753"/>
            <a:ext cx="2945037" cy="461665"/>
          </a:xfrm>
          <a:prstGeom prst="rect">
            <a:avLst/>
          </a:prstGeom>
          <a:noFill/>
        </p:spPr>
        <p:txBody>
          <a:bodyPr wrap="none" rtlCol="0">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Sub-Nyquist sampling</a:t>
            </a:r>
            <a:endParaRPr kumimoji="1"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7026AB68-92C1-224F-8D0C-FB88E58C01E2}"/>
              </a:ext>
            </a:extLst>
          </p:cNvPr>
          <p:cNvSpPr txBox="1"/>
          <p:nvPr/>
        </p:nvSpPr>
        <p:spPr>
          <a:xfrm rot="5400000">
            <a:off x="6908533" y="2154939"/>
            <a:ext cx="570990" cy="461665"/>
          </a:xfrm>
          <a:prstGeom prst="rect">
            <a:avLst/>
          </a:prstGeom>
          <a:noFill/>
        </p:spPr>
        <p:txBody>
          <a:bodyPr wrap="none" rtlCol="0">
            <a:spAutoFit/>
          </a:bodyPr>
          <a:lstStyle/>
          <a:p>
            <a:r>
              <a:rPr kumimoji="1" lang="en-US" altLang="zh-CN" sz="2400" dirty="0">
                <a:sym typeface="Wingdings" pitchFamily="2" charset="2"/>
              </a:rPr>
              <a:t> </a:t>
            </a:r>
            <a:endParaRPr kumimoji="1" lang="zh-CN" altLang="en-US" sz="2400" dirty="0"/>
          </a:p>
        </p:txBody>
      </p:sp>
      <p:sp>
        <p:nvSpPr>
          <p:cNvPr id="9" name="文本框 8">
            <a:extLst>
              <a:ext uri="{FF2B5EF4-FFF2-40B4-BE49-F238E27FC236}">
                <a16:creationId xmlns:a16="http://schemas.microsoft.com/office/drawing/2014/main" id="{BA12A4FB-FAA2-1A4C-82BB-C4CE145425DB}"/>
              </a:ext>
            </a:extLst>
          </p:cNvPr>
          <p:cNvSpPr txBox="1"/>
          <p:nvPr/>
        </p:nvSpPr>
        <p:spPr>
          <a:xfrm>
            <a:off x="6546307" y="3700096"/>
            <a:ext cx="4333238" cy="461665"/>
          </a:xfrm>
          <a:prstGeom prst="rect">
            <a:avLst/>
          </a:prstGeom>
          <a:noFill/>
        </p:spPr>
        <p:txBody>
          <a:bodyPr wrap="none" rtlCol="0">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Non-experimental Deep Learning</a:t>
            </a:r>
            <a:endParaRPr kumimoji="1"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78D2B48F-1368-1D40-B6A7-00C94AB9C05D}"/>
              </a:ext>
            </a:extLst>
          </p:cNvPr>
          <p:cNvSpPr txBox="1"/>
          <p:nvPr/>
        </p:nvSpPr>
        <p:spPr>
          <a:xfrm>
            <a:off x="838200" y="5587816"/>
            <a:ext cx="4589718" cy="461665"/>
          </a:xfrm>
          <a:prstGeom prst="rect">
            <a:avLst/>
          </a:prstGeom>
          <a:noFill/>
        </p:spPr>
        <p:txBody>
          <a:bodyPr wrap="none" rtlCol="0">
            <a:spAutoFit/>
          </a:bodyPr>
          <a:lstStyle/>
          <a:p>
            <a:r>
              <a:rPr kumimoji="1" lang="en-US" altLang="zh-CN" sz="2400" dirty="0">
                <a:solidFill>
                  <a:srgbClr val="FF2F92"/>
                </a:solidFill>
                <a:latin typeface="Times New Roman" panose="02020603050405020304" pitchFamily="18" charset="0"/>
                <a:cs typeface="Times New Roman" panose="02020603050405020304" pitchFamily="18" charset="0"/>
              </a:rPr>
              <a:t>See them again in next two sections</a:t>
            </a:r>
            <a:endParaRPr kumimoji="1" lang="zh-CN" altLang="en-US" sz="2400" dirty="0">
              <a:solidFill>
                <a:srgbClr val="FF2F92"/>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D7A0FFF1-4E5E-C94F-8C6C-BA7BFDD0FAD3}"/>
              </a:ext>
            </a:extLst>
          </p:cNvPr>
          <p:cNvSpPr/>
          <p:nvPr/>
        </p:nvSpPr>
        <p:spPr>
          <a:xfrm>
            <a:off x="6686755" y="2508894"/>
            <a:ext cx="4851763" cy="1077218"/>
          </a:xfrm>
          <a:prstGeom prst="rect">
            <a:avLst/>
          </a:prstGeom>
        </p:spPr>
        <p:txBody>
          <a:bodyPr wrap="square">
            <a:spAutoFit/>
          </a:bodyPr>
          <a:lstStyle/>
          <a:p>
            <a:r>
              <a:rPr lang="en-US" altLang="zh-CN" sz="1600" dirty="0">
                <a:latin typeface="Calibri" panose="020F0502020204030204" pitchFamily="34" charset="0"/>
                <a:cs typeface="Calibri" panose="020F0502020204030204" pitchFamily="34" charset="0"/>
              </a:rPr>
              <a:t>[3]. X. Nie, F. Yang, X. Liu, X. Zhao, R. Nessler, Z. Li, T. Peng, M. S. Zubairy, and M. O. Scully, “Noise-free computational ghost imaging with pink noise speckle patterns,” (2020). </a:t>
            </a:r>
          </a:p>
        </p:txBody>
      </p:sp>
      <p:sp>
        <p:nvSpPr>
          <p:cNvPr id="14" name="矩形 13">
            <a:extLst>
              <a:ext uri="{FF2B5EF4-FFF2-40B4-BE49-F238E27FC236}">
                <a16:creationId xmlns:a16="http://schemas.microsoft.com/office/drawing/2014/main" id="{9FAE2C5A-A741-C644-A04D-42608BC08D19}"/>
              </a:ext>
            </a:extLst>
          </p:cNvPr>
          <p:cNvSpPr/>
          <p:nvPr/>
        </p:nvSpPr>
        <p:spPr>
          <a:xfrm>
            <a:off x="2220293" y="2451911"/>
            <a:ext cx="4326014" cy="2062103"/>
          </a:xfrm>
          <a:prstGeom prst="rect">
            <a:avLst/>
          </a:prstGeom>
        </p:spPr>
        <p:txBody>
          <a:bodyPr wrap="square">
            <a:spAutoFit/>
          </a:bodyPr>
          <a:lstStyle/>
          <a:p>
            <a:r>
              <a:rPr lang="en-US" altLang="zh-CN" sz="1600" dirty="0">
                <a:latin typeface="Calibri" panose="020F0502020204030204" pitchFamily="34" charset="0"/>
                <a:cs typeface="Calibri" panose="020F0502020204030204" pitchFamily="34" charset="0"/>
              </a:rPr>
              <a:t>[1]. X. Nie, X. Zhao, T. Peng, and M. O. Scully, “Sub-Nyquist computational ghost imaging with orthonormalized colored noise pattern,” arXiv preprint arXiv:2012.07250 (2020).</a:t>
            </a:r>
          </a:p>
          <a:p>
            <a:r>
              <a:rPr lang="en-US" altLang="zh-CN" sz="1600" dirty="0">
                <a:latin typeface="Calibri" panose="020F0502020204030204" pitchFamily="34" charset="0"/>
                <a:cs typeface="Calibri" panose="020F0502020204030204" pitchFamily="34" charset="0"/>
              </a:rPr>
              <a:t>[2]. X. Nie, X. Zhao, T. Peng, and M. O. Scully, “Moving object captured with pink noise pattern in computational ghost imaging,” arXiv preprint </a:t>
            </a:r>
          </a:p>
          <a:p>
            <a:r>
              <a:rPr lang="en-US" altLang="zh-CN" sz="1600" dirty="0">
                <a:latin typeface="Calibri" panose="020F0502020204030204" pitchFamily="34" charset="0"/>
                <a:cs typeface="Calibri" panose="020F0502020204030204" pitchFamily="34" charset="0"/>
              </a:rPr>
              <a:t>arXiv:2012.07284 (2020).</a:t>
            </a:r>
          </a:p>
        </p:txBody>
      </p:sp>
      <p:sp>
        <p:nvSpPr>
          <p:cNvPr id="15" name="文本框 14">
            <a:extLst>
              <a:ext uri="{FF2B5EF4-FFF2-40B4-BE49-F238E27FC236}">
                <a16:creationId xmlns:a16="http://schemas.microsoft.com/office/drawing/2014/main" id="{A2E22899-F117-4C42-9881-368EBDCD92E8}"/>
              </a:ext>
            </a:extLst>
          </p:cNvPr>
          <p:cNvSpPr txBox="1"/>
          <p:nvPr/>
        </p:nvSpPr>
        <p:spPr>
          <a:xfrm>
            <a:off x="617682" y="2451911"/>
            <a:ext cx="110799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reference:</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46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B1907-5125-9F44-93D5-B354C6D4E331}"/>
              </a:ext>
            </a:extLst>
          </p:cNvPr>
          <p:cNvSpPr>
            <a:spLocks noGrp="1"/>
          </p:cNvSpPr>
          <p:nvPr>
            <p:ph type="title"/>
          </p:nvPr>
        </p:nvSpPr>
        <p:spPr>
          <a:xfrm>
            <a:off x="778642" y="153646"/>
            <a:ext cx="10515600" cy="1325563"/>
          </a:xfrm>
        </p:spPr>
        <p:txBody>
          <a:bodyPr/>
          <a:lstStyle/>
          <a:p>
            <a:r>
              <a:rPr kumimoji="1" lang="en-US" altLang="zh-CN" dirty="0">
                <a:latin typeface="Times New Roman" panose="02020603050405020304" pitchFamily="18" charset="0"/>
                <a:cs typeface="Times New Roman" panose="02020603050405020304" pitchFamily="18" charset="0"/>
              </a:rPr>
              <a:t>II. When do we break the Nyquist limit?</a:t>
            </a:r>
            <a:endParaRPr kumimoji="1"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157C1BF-FCFB-2846-BA33-9052ACB0E58B}"/>
                  </a:ext>
                </a:extLst>
              </p:cNvPr>
              <p:cNvSpPr txBox="1"/>
              <p:nvPr/>
            </p:nvSpPr>
            <p:spPr>
              <a:xfrm>
                <a:off x="304317" y="1271922"/>
                <a:ext cx="11450473" cy="2332177"/>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Orthogonal basis: we can define all the </a:t>
                </a:r>
                <a14:m>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sSub>
                          <m:sSubPr>
                            <m:ctrlPr>
                              <a:rPr kumimoji="1" lang="en-US" altLang="zh-CN" sz="2800" i="1" smtClean="0">
                                <a:latin typeface="Cambria Math" panose="02040503050406030204" pitchFamily="18" charset="0"/>
                              </a:rPr>
                            </m:ctrlPr>
                          </m:sSubPr>
                          <m:e>
                            <m:r>
                              <a:rPr kumimoji="1" lang="en-US" altLang="zh-CN" sz="2800" b="0" i="1" smtClean="0">
                                <a:latin typeface="Cambria Math" panose="02040503050406030204" pitchFamily="18" charset="0"/>
                              </a:rPr>
                              <m:t>𝜔</m:t>
                            </m:r>
                          </m:e>
                          <m:sub>
                            <m:r>
                              <a:rPr kumimoji="1" lang="en-US" altLang="zh-CN" sz="2800" b="0" i="1" smtClean="0">
                                <a:latin typeface="Cambria Math" panose="02040503050406030204" pitchFamily="18" charset="0"/>
                              </a:rPr>
                              <m:t>𝑖𝑗</m:t>
                            </m:r>
                          </m:sub>
                        </m:sSub>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𝑡</m:t>
                    </m:r>
                    <m:r>
                      <a:rPr kumimoji="1" lang="en-US" altLang="zh-CN" sz="2800" b="0" i="1" smtClean="0">
                        <a:latin typeface="Cambria Math" panose="02040503050406030204" pitchFamily="18" charset="0"/>
                      </a:rPr>
                      <m:t>)</m:t>
                    </m:r>
                  </m:oMath>
                </a14:m>
                <a:r>
                  <a:rPr kumimoji="1" lang="en-US" altLang="zh-CN" sz="2800" dirty="0">
                    <a:latin typeface="Times New Roman" panose="02020603050405020304" pitchFamily="18" charset="0"/>
                    <a:cs typeface="Times New Roman" panose="02020603050405020304" pitchFamily="18" charset="0"/>
                  </a:rPr>
                  <a:t> orthogonal to each other. </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According to the </a:t>
                </a:r>
                <a:r>
                  <a:rPr kumimoji="1" lang="en-US" altLang="zh-CN" sz="2800" dirty="0">
                    <a:solidFill>
                      <a:srgbClr val="FF9000"/>
                    </a:solidFill>
                    <a:latin typeface="Times New Roman" panose="02020603050405020304" pitchFamily="18" charset="0"/>
                    <a:cs typeface="Times New Roman" panose="02020603050405020304" pitchFamily="18" charset="0"/>
                  </a:rPr>
                  <a:t>Euclidean space</a:t>
                </a:r>
                <a:r>
                  <a:rPr kumimoji="1" lang="en-US" altLang="zh-CN" sz="2800" dirty="0">
                    <a:latin typeface="Times New Roman" panose="02020603050405020304" pitchFamily="18" charset="0"/>
                    <a:cs typeface="Times New Roman" panose="02020603050405020304" pitchFamily="18" charset="0"/>
                  </a:rPr>
                  <a:t>, the number of orthogonal basis must equals to dimension of space. Therefore, if the patterns have a columns and b rows, the t must be 1, 2, …, ab</a:t>
                </a:r>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9157C1BF-FCFB-2846-BA33-9052ACB0E58B}"/>
                  </a:ext>
                </a:extLst>
              </p:cNvPr>
              <p:cNvSpPr txBox="1">
                <a:spLocks noRot="1" noChangeAspect="1" noMove="1" noResize="1" noEditPoints="1" noAdjustHandles="1" noChangeArrowheads="1" noChangeShapeType="1" noTextEdit="1"/>
              </p:cNvSpPr>
              <p:nvPr/>
            </p:nvSpPr>
            <p:spPr>
              <a:xfrm>
                <a:off x="304317" y="1271922"/>
                <a:ext cx="11450473" cy="2332177"/>
              </a:xfrm>
              <a:prstGeom prst="rect">
                <a:avLst/>
              </a:prstGeom>
              <a:blipFill>
                <a:blip r:embed="rId2"/>
                <a:stretch>
                  <a:fillRect l="-1220" t="-2162" r="-776" b="-6486"/>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64ABCB72-8E9E-4B49-871D-0E184977FF1C}"/>
              </a:ext>
            </a:extLst>
          </p:cNvPr>
          <p:cNvSpPr/>
          <p:nvPr/>
        </p:nvSpPr>
        <p:spPr>
          <a:xfrm>
            <a:off x="380935" y="4088329"/>
            <a:ext cx="2760180" cy="2549856"/>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13" name="直线连接符 12">
            <a:extLst>
              <a:ext uri="{FF2B5EF4-FFF2-40B4-BE49-F238E27FC236}">
                <a16:creationId xmlns:a16="http://schemas.microsoft.com/office/drawing/2014/main" id="{AF8976F6-32DF-5143-A29F-7DDB06CA6235}"/>
              </a:ext>
            </a:extLst>
          </p:cNvPr>
          <p:cNvCxnSpPr>
            <a:cxnSpLocks/>
          </p:cNvCxnSpPr>
          <p:nvPr/>
        </p:nvCxnSpPr>
        <p:spPr>
          <a:xfrm>
            <a:off x="390677" y="4723453"/>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直线连接符 13">
            <a:extLst>
              <a:ext uri="{FF2B5EF4-FFF2-40B4-BE49-F238E27FC236}">
                <a16:creationId xmlns:a16="http://schemas.microsoft.com/office/drawing/2014/main" id="{EB8E3D6C-1725-C54D-A545-75E769A19F2E}"/>
              </a:ext>
            </a:extLst>
          </p:cNvPr>
          <p:cNvCxnSpPr>
            <a:cxnSpLocks/>
          </p:cNvCxnSpPr>
          <p:nvPr/>
        </p:nvCxnSpPr>
        <p:spPr>
          <a:xfrm>
            <a:off x="390677" y="5360936"/>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线连接符 14">
            <a:extLst>
              <a:ext uri="{FF2B5EF4-FFF2-40B4-BE49-F238E27FC236}">
                <a16:creationId xmlns:a16="http://schemas.microsoft.com/office/drawing/2014/main" id="{B63CAEB6-827D-B547-A708-D4BCE2C6EB77}"/>
              </a:ext>
            </a:extLst>
          </p:cNvPr>
          <p:cNvCxnSpPr>
            <a:cxnSpLocks/>
          </p:cNvCxnSpPr>
          <p:nvPr/>
        </p:nvCxnSpPr>
        <p:spPr>
          <a:xfrm>
            <a:off x="1274263" y="4088329"/>
            <a:ext cx="0" cy="2563513"/>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直线连接符 15">
            <a:extLst>
              <a:ext uri="{FF2B5EF4-FFF2-40B4-BE49-F238E27FC236}">
                <a16:creationId xmlns:a16="http://schemas.microsoft.com/office/drawing/2014/main" id="{D93E175B-DEC7-DF41-9BD6-9CAD573FBF65}"/>
              </a:ext>
            </a:extLst>
          </p:cNvPr>
          <p:cNvCxnSpPr>
            <a:cxnSpLocks/>
          </p:cNvCxnSpPr>
          <p:nvPr/>
        </p:nvCxnSpPr>
        <p:spPr>
          <a:xfrm>
            <a:off x="2233852" y="4074672"/>
            <a:ext cx="0" cy="2563513"/>
          </a:xfrm>
          <a:prstGeom prst="line">
            <a:avLst/>
          </a:prstGeom>
          <a:ln w="38100"/>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5FFF9150-EBBD-5841-ADBE-C63BCF445D48}"/>
              </a:ext>
            </a:extLst>
          </p:cNvPr>
          <p:cNvSpPr txBox="1"/>
          <p:nvPr/>
        </p:nvSpPr>
        <p:spPr>
          <a:xfrm rot="3768156">
            <a:off x="1993594" y="5827265"/>
            <a:ext cx="1460597" cy="523220"/>
          </a:xfrm>
          <a:prstGeom prst="rect">
            <a:avLst/>
          </a:prstGeom>
          <a:noFill/>
        </p:spPr>
        <p:txBody>
          <a:bodyPr wrap="square" rtlCol="0">
            <a:spAutoFit/>
          </a:bodyPr>
          <a:lstStyle/>
          <a:p>
            <a:r>
              <a:rPr kumimoji="1" lang="en-US" altLang="zh-CN" sz="2800" b="1" dirty="0"/>
              <a:t>…………</a:t>
            </a:r>
          </a:p>
        </p:txBody>
      </p:sp>
      <p:sp>
        <p:nvSpPr>
          <p:cNvPr id="18" name="文本框 17">
            <a:extLst>
              <a:ext uri="{FF2B5EF4-FFF2-40B4-BE49-F238E27FC236}">
                <a16:creationId xmlns:a16="http://schemas.microsoft.com/office/drawing/2014/main" id="{A073EE24-3B06-224D-AD1B-65E043AEF8AF}"/>
              </a:ext>
            </a:extLst>
          </p:cNvPr>
          <p:cNvSpPr txBox="1"/>
          <p:nvPr/>
        </p:nvSpPr>
        <p:spPr>
          <a:xfrm rot="5400000">
            <a:off x="-18452" y="5827265"/>
            <a:ext cx="1460597" cy="523220"/>
          </a:xfrm>
          <a:prstGeom prst="rect">
            <a:avLst/>
          </a:prstGeom>
          <a:noFill/>
        </p:spPr>
        <p:txBody>
          <a:bodyPr wrap="square" rtlCol="0">
            <a:spAutoFit/>
          </a:bodyPr>
          <a:lstStyle/>
          <a:p>
            <a:r>
              <a:rPr kumimoji="1" lang="en-US" altLang="zh-CN" sz="2800" b="1" dirty="0"/>
              <a:t>…………</a:t>
            </a:r>
          </a:p>
        </p:txBody>
      </p:sp>
      <p:sp>
        <p:nvSpPr>
          <p:cNvPr id="19" name="文本框 18">
            <a:extLst>
              <a:ext uri="{FF2B5EF4-FFF2-40B4-BE49-F238E27FC236}">
                <a16:creationId xmlns:a16="http://schemas.microsoft.com/office/drawing/2014/main" id="{E1C45F94-F2E3-2E4F-B678-9006A3B79EB1}"/>
              </a:ext>
            </a:extLst>
          </p:cNvPr>
          <p:cNvSpPr txBox="1"/>
          <p:nvPr/>
        </p:nvSpPr>
        <p:spPr>
          <a:xfrm rot="5400000">
            <a:off x="1035523" y="5838774"/>
            <a:ext cx="1460597" cy="523220"/>
          </a:xfrm>
          <a:prstGeom prst="rect">
            <a:avLst/>
          </a:prstGeom>
          <a:noFill/>
        </p:spPr>
        <p:txBody>
          <a:bodyPr wrap="square" rtlCol="0">
            <a:spAutoFit/>
          </a:bodyPr>
          <a:lstStyle/>
          <a:p>
            <a:r>
              <a:rPr kumimoji="1" lang="en-US" altLang="zh-CN" sz="2800" b="1" dirty="0"/>
              <a:t>…………</a:t>
            </a:r>
          </a:p>
        </p:txBody>
      </p:sp>
      <p:sp>
        <p:nvSpPr>
          <p:cNvPr id="20" name="文本框 19">
            <a:extLst>
              <a:ext uri="{FF2B5EF4-FFF2-40B4-BE49-F238E27FC236}">
                <a16:creationId xmlns:a16="http://schemas.microsoft.com/office/drawing/2014/main" id="{9EC1898A-A16A-4346-B4DC-37E8DDDFA46F}"/>
              </a:ext>
            </a:extLst>
          </p:cNvPr>
          <p:cNvSpPr txBox="1"/>
          <p:nvPr/>
        </p:nvSpPr>
        <p:spPr>
          <a:xfrm>
            <a:off x="2257529" y="4157765"/>
            <a:ext cx="958594" cy="523220"/>
          </a:xfrm>
          <a:prstGeom prst="rect">
            <a:avLst/>
          </a:prstGeom>
          <a:noFill/>
        </p:spPr>
        <p:txBody>
          <a:bodyPr wrap="square" rtlCol="0">
            <a:spAutoFit/>
          </a:bodyPr>
          <a:lstStyle/>
          <a:p>
            <a:r>
              <a:rPr kumimoji="1" lang="en-US" altLang="zh-CN" sz="2800" b="1" dirty="0"/>
              <a:t>……</a:t>
            </a:r>
          </a:p>
        </p:txBody>
      </p:sp>
      <p:sp>
        <p:nvSpPr>
          <p:cNvPr id="21" name="文本框 20">
            <a:extLst>
              <a:ext uri="{FF2B5EF4-FFF2-40B4-BE49-F238E27FC236}">
                <a16:creationId xmlns:a16="http://schemas.microsoft.com/office/drawing/2014/main" id="{B23D9198-95E6-A445-A317-D7E4C4EB498D}"/>
              </a:ext>
            </a:extLst>
          </p:cNvPr>
          <p:cNvSpPr txBox="1"/>
          <p:nvPr/>
        </p:nvSpPr>
        <p:spPr>
          <a:xfrm>
            <a:off x="2257529" y="4803187"/>
            <a:ext cx="958594" cy="523220"/>
          </a:xfrm>
          <a:prstGeom prst="rect">
            <a:avLst/>
          </a:prstGeom>
          <a:noFill/>
        </p:spPr>
        <p:txBody>
          <a:bodyPr wrap="square" rtlCol="0">
            <a:spAutoFit/>
          </a:bodyPr>
          <a:lstStyle/>
          <a:p>
            <a:r>
              <a:rPr kumimoji="1" lang="en-US" altLang="zh-CN" sz="2800" b="1" dirty="0"/>
              <a:t>……</a:t>
            </a: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A8C538BC-69D1-224C-A5F4-07286EE9F40E}"/>
                  </a:ext>
                </a:extLst>
              </p:cNvPr>
              <p:cNvSpPr txBox="1"/>
              <p:nvPr/>
            </p:nvSpPr>
            <p:spPr>
              <a:xfrm>
                <a:off x="304317" y="4208152"/>
                <a:ext cx="857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11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2" name="文本框 21">
                <a:extLst>
                  <a:ext uri="{FF2B5EF4-FFF2-40B4-BE49-F238E27FC236}">
                    <a16:creationId xmlns:a16="http://schemas.microsoft.com/office/drawing/2014/main" id="{A8C538BC-69D1-224C-A5F4-07286EE9F40E}"/>
                  </a:ext>
                </a:extLst>
              </p:cNvPr>
              <p:cNvSpPr txBox="1">
                <a:spLocks noRot="1" noChangeAspect="1" noMove="1" noResize="1" noEditPoints="1" noAdjustHandles="1" noChangeArrowheads="1" noChangeShapeType="1" noTextEdit="1"/>
              </p:cNvSpPr>
              <p:nvPr/>
            </p:nvSpPr>
            <p:spPr>
              <a:xfrm>
                <a:off x="304317" y="4208152"/>
                <a:ext cx="857286" cy="369332"/>
              </a:xfrm>
              <a:prstGeom prst="rect">
                <a:avLst/>
              </a:prstGeom>
              <a:blipFill>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BBFC047-8F7A-F947-9F6C-2098406C8DC0}"/>
                  </a:ext>
                </a:extLst>
              </p:cNvPr>
              <p:cNvSpPr txBox="1"/>
              <p:nvPr/>
            </p:nvSpPr>
            <p:spPr>
              <a:xfrm>
                <a:off x="1287583" y="4208151"/>
                <a:ext cx="857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12</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3" name="文本框 22">
                <a:extLst>
                  <a:ext uri="{FF2B5EF4-FFF2-40B4-BE49-F238E27FC236}">
                    <a16:creationId xmlns:a16="http://schemas.microsoft.com/office/drawing/2014/main" id="{CBBFC047-8F7A-F947-9F6C-2098406C8DC0}"/>
                  </a:ext>
                </a:extLst>
              </p:cNvPr>
              <p:cNvSpPr txBox="1">
                <a:spLocks noRot="1" noChangeAspect="1" noMove="1" noResize="1" noEditPoints="1" noAdjustHandles="1" noChangeArrowheads="1" noChangeShapeType="1" noTextEdit="1"/>
              </p:cNvSpPr>
              <p:nvPr/>
            </p:nvSpPr>
            <p:spPr>
              <a:xfrm>
                <a:off x="1287583" y="4208151"/>
                <a:ext cx="857286" cy="369332"/>
              </a:xfrm>
              <a:prstGeom prst="rect">
                <a:avLst/>
              </a:prstGeom>
              <a:blipFill>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6BC146D-F54F-B146-BE00-2CCA258699E8}"/>
                  </a:ext>
                </a:extLst>
              </p:cNvPr>
              <p:cNvSpPr txBox="1"/>
              <p:nvPr/>
            </p:nvSpPr>
            <p:spPr>
              <a:xfrm>
                <a:off x="304317" y="4868236"/>
                <a:ext cx="862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21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4" name="文本框 23">
                <a:extLst>
                  <a:ext uri="{FF2B5EF4-FFF2-40B4-BE49-F238E27FC236}">
                    <a16:creationId xmlns:a16="http://schemas.microsoft.com/office/drawing/2014/main" id="{56BC146D-F54F-B146-BE00-2CCA258699E8}"/>
                  </a:ext>
                </a:extLst>
              </p:cNvPr>
              <p:cNvSpPr txBox="1">
                <a:spLocks noRot="1" noChangeAspect="1" noMove="1" noResize="1" noEditPoints="1" noAdjustHandles="1" noChangeArrowheads="1" noChangeShapeType="1" noTextEdit="1"/>
              </p:cNvSpPr>
              <p:nvPr/>
            </p:nvSpPr>
            <p:spPr>
              <a:xfrm>
                <a:off x="304317" y="4868236"/>
                <a:ext cx="862608" cy="369332"/>
              </a:xfrm>
              <a:prstGeom prst="rect">
                <a:avLst/>
              </a:prstGeom>
              <a:blipFill>
                <a:blip r:embed="rId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69C5BC36-8F23-B344-97D1-CA09908AEC97}"/>
                  </a:ext>
                </a:extLst>
              </p:cNvPr>
              <p:cNvSpPr txBox="1"/>
              <p:nvPr/>
            </p:nvSpPr>
            <p:spPr>
              <a:xfrm>
                <a:off x="1275745" y="4864908"/>
                <a:ext cx="862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22</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5" name="文本框 24">
                <a:extLst>
                  <a:ext uri="{FF2B5EF4-FFF2-40B4-BE49-F238E27FC236}">
                    <a16:creationId xmlns:a16="http://schemas.microsoft.com/office/drawing/2014/main" id="{69C5BC36-8F23-B344-97D1-CA09908AEC97}"/>
                  </a:ext>
                </a:extLst>
              </p:cNvPr>
              <p:cNvSpPr txBox="1">
                <a:spLocks noRot="1" noChangeAspect="1" noMove="1" noResize="1" noEditPoints="1" noAdjustHandles="1" noChangeArrowheads="1" noChangeShapeType="1" noTextEdit="1"/>
              </p:cNvSpPr>
              <p:nvPr/>
            </p:nvSpPr>
            <p:spPr>
              <a:xfrm>
                <a:off x="1275745" y="4864908"/>
                <a:ext cx="862608" cy="369332"/>
              </a:xfrm>
              <a:prstGeom prst="rect">
                <a:avLst/>
              </a:prstGeom>
              <a:blipFill>
                <a:blip r:embed="rId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BB43F5BB-3350-1F43-8144-1A47676B603D}"/>
                  </a:ext>
                </a:extLst>
              </p:cNvPr>
              <p:cNvSpPr txBox="1"/>
              <p:nvPr/>
            </p:nvSpPr>
            <p:spPr>
              <a:xfrm>
                <a:off x="3441921" y="3825043"/>
                <a:ext cx="8183266" cy="608628"/>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Here we can imagine the </a:t>
                </a:r>
                <a14:m>
                  <m:oMath xmlns:m="http://schemas.openxmlformats.org/officeDocument/2006/math">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𝑃</m:t>
                        </m:r>
                      </m:e>
                      <m:sub>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𝜔</m:t>
                            </m:r>
                          </m:e>
                          <m:sub>
                            <m:r>
                              <a:rPr kumimoji="1" lang="en-US" altLang="zh-CN" sz="2800" i="1">
                                <a:latin typeface="Cambria Math" panose="02040503050406030204" pitchFamily="18" charset="0"/>
                              </a:rPr>
                              <m:t>𝑖𝑗</m:t>
                            </m:r>
                          </m:sub>
                        </m:sSub>
                      </m:sub>
                    </m:sSub>
                    <m:r>
                      <a:rPr kumimoji="1" lang="en-US" altLang="zh-CN" sz="2800" i="1">
                        <a:latin typeface="Cambria Math" panose="02040503050406030204" pitchFamily="18" charset="0"/>
                      </a:rPr>
                      <m:t>(</m:t>
                    </m:r>
                    <m:r>
                      <a:rPr kumimoji="1" lang="en-US" altLang="zh-CN" sz="2800" i="1">
                        <a:latin typeface="Cambria Math" panose="02040503050406030204" pitchFamily="18" charset="0"/>
                      </a:rPr>
                      <m:t>𝑡</m:t>
                    </m:r>
                    <m:r>
                      <a:rPr kumimoji="1" lang="en-US" altLang="zh-CN" sz="2800" i="1">
                        <a:latin typeface="Cambria Math" panose="02040503050406030204" pitchFamily="18" charset="0"/>
                      </a:rPr>
                      <m:t>)</m:t>
                    </m:r>
                  </m:oMath>
                </a14:m>
                <a:r>
                  <a:rPr kumimoji="1" lang="en-US" altLang="zh-CN" sz="2800" dirty="0">
                    <a:latin typeface="Times New Roman" panose="02020603050405020304" pitchFamily="18" charset="0"/>
                    <a:cs typeface="Times New Roman" panose="02020603050405020304" pitchFamily="18" charset="0"/>
                  </a:rPr>
                  <a:t> as vector (</a:t>
                </a:r>
                <a:r>
                  <a:rPr kumimoji="1" lang="en-US" altLang="zh-CN" sz="2800" dirty="0">
                    <a:solidFill>
                      <a:srgbClr val="FF0000"/>
                    </a:solidFill>
                    <a:latin typeface="Times New Roman" panose="02020603050405020304" pitchFamily="18" charset="0"/>
                    <a:cs typeface="Times New Roman" panose="02020603050405020304" pitchFamily="18" charset="0"/>
                  </a:rPr>
                  <a:t>length=ab</a:t>
                </a:r>
                <a:r>
                  <a:rPr kumimoji="1" lang="en-US" altLang="zh-CN" sz="2800" dirty="0">
                    <a:latin typeface="Times New Roman" panose="02020603050405020304" pitchFamily="18" charset="0"/>
                    <a:cs typeface="Times New Roman" panose="02020603050405020304" pitchFamily="18" charset="0"/>
                  </a:rPr>
                  <a:t>). </a:t>
                </a:r>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BB43F5BB-3350-1F43-8144-1A47676B603D}"/>
                  </a:ext>
                </a:extLst>
              </p:cNvPr>
              <p:cNvSpPr txBox="1">
                <a:spLocks noRot="1" noChangeAspect="1" noMove="1" noResize="1" noEditPoints="1" noAdjustHandles="1" noChangeArrowheads="1" noChangeShapeType="1" noTextEdit="1"/>
              </p:cNvSpPr>
              <p:nvPr/>
            </p:nvSpPr>
            <p:spPr>
              <a:xfrm>
                <a:off x="3441921" y="3825043"/>
                <a:ext cx="8183266" cy="608628"/>
              </a:xfrm>
              <a:prstGeom prst="rect">
                <a:avLst/>
              </a:prstGeom>
              <a:blipFill>
                <a:blip r:embed="rId7"/>
                <a:stretch>
                  <a:fillRect l="-1395" t="-8163" r="-620"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D3491D1-4F09-8A40-A771-48CC19CC33D4}"/>
                  </a:ext>
                </a:extLst>
              </p:cNvPr>
              <p:cNvSpPr txBox="1"/>
              <p:nvPr/>
            </p:nvSpPr>
            <p:spPr>
              <a:xfrm>
                <a:off x="4173521" y="4302922"/>
                <a:ext cx="6485622" cy="10234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𝑖𝑗</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0" smtClean="0">
                          <a:latin typeface="Cambria Math" panose="02040503050406030204" pitchFamily="18" charset="0"/>
                        </a:rPr>
                        <m:t>·</m:t>
                      </m:r>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𝑖𝑗</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1" smtClean="0">
                          <a:latin typeface="Cambria Math" panose="02040503050406030204" pitchFamily="18" charset="0"/>
                        </a:rPr>
                        <m:t>=1</m:t>
                      </m:r>
                      <m:r>
                        <a:rPr kumimoji="1" lang="en-US" altLang="zh-CN" sz="2800" b="0" i="0" smtClean="0">
                          <a:latin typeface="Cambria Math" panose="02040503050406030204" pitchFamily="18" charset="0"/>
                        </a:rPr>
                        <m:t>, </m:t>
                      </m:r>
                      <m:r>
                        <m:rPr>
                          <m:sty m:val="p"/>
                        </m:rPr>
                        <a:rPr kumimoji="1" lang="en-US" altLang="zh-CN" sz="2800" b="0" i="0" smtClean="0">
                          <a:latin typeface="Cambria Math" panose="02040503050406030204" pitchFamily="18" charset="0"/>
                        </a:rPr>
                        <m:t>while</m:t>
                      </m:r>
                      <m:r>
                        <a:rPr kumimoji="1" lang="en-US" altLang="zh-CN" sz="2800" b="0" i="0" smtClean="0">
                          <a:latin typeface="Cambria Math" panose="02040503050406030204" pitchFamily="18" charset="0"/>
                        </a:rPr>
                        <m:t> </m:t>
                      </m:r>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𝑚</m:t>
                      </m:r>
                      <m:r>
                        <a:rPr kumimoji="1" lang="en-US" altLang="zh-CN" sz="2800" b="0" i="1" smtClean="0">
                          <a:latin typeface="Cambria Math" panose="02040503050406030204" pitchFamily="18" charset="0"/>
                        </a:rPr>
                        <m:t> &amp; </m:t>
                      </m:r>
                      <m:r>
                        <a:rPr kumimoji="1" lang="en-US" altLang="zh-CN" sz="2800" b="0" i="1" smtClean="0">
                          <a:latin typeface="Cambria Math" panose="02040503050406030204" pitchFamily="18" charset="0"/>
                        </a:rPr>
                        <m:t>𝑗</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𝑛</m:t>
                      </m:r>
                      <m:r>
                        <a:rPr kumimoji="1" lang="en-US" altLang="zh-CN" sz="2800" b="0" i="1" smtClean="0">
                          <a:latin typeface="Cambria Math" panose="02040503050406030204" pitchFamily="18" charset="0"/>
                        </a:rPr>
                        <m:t> ;</m:t>
                      </m:r>
                    </m:oMath>
                  </m:oMathPara>
                </a14:m>
                <a:endParaRPr kumimoji="1" lang="en-US" altLang="zh-CN" sz="2800" b="0" dirty="0"/>
              </a:p>
              <a:p>
                <a:pPr/>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𝑖𝑗</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0" smtClean="0">
                          <a:latin typeface="Cambria Math" panose="02040503050406030204" pitchFamily="18" charset="0"/>
                        </a:rPr>
                        <m:t>·</m:t>
                      </m:r>
                      <m:sSub>
                        <m:sSubPr>
                          <m:ctrlPr>
                            <a:rPr kumimoji="1" lang="en-US" altLang="zh-CN" sz="2800" i="1" smtClean="0">
                              <a:latin typeface="Cambria Math" panose="02040503050406030204" pitchFamily="18" charset="0"/>
                            </a:rPr>
                          </m:ctrlPr>
                        </m:sSubPr>
                        <m:e>
                          <m:r>
                            <a:rPr kumimoji="1" lang="en-US" altLang="zh-CN" sz="2800" i="1">
                              <a:latin typeface="Cambria Math" panose="02040503050406030204" pitchFamily="18" charset="0"/>
                            </a:rPr>
                            <m:t>𝑃</m:t>
                          </m:r>
                        </m:e>
                        <m:sub>
                          <m:r>
                            <a:rPr kumimoji="1" lang="en-US" altLang="zh-CN" sz="2800" b="0" i="1" smtClean="0">
                              <a:latin typeface="Cambria Math" panose="02040503050406030204" pitchFamily="18" charset="0"/>
                            </a:rPr>
                            <m:t>𝑚𝑛</m:t>
                          </m:r>
                        </m:sub>
                      </m:sSub>
                      <m:d>
                        <m:dPr>
                          <m:ctrlPr>
                            <a:rPr kumimoji="1" lang="en-US" altLang="zh-CN" sz="2800" i="1">
                              <a:latin typeface="Cambria Math" panose="02040503050406030204" pitchFamily="18" charset="0"/>
                            </a:rPr>
                          </m:ctrlPr>
                        </m:dPr>
                        <m:e>
                          <m:r>
                            <a:rPr kumimoji="1" lang="en-US" altLang="zh-CN" sz="2800" i="1">
                              <a:latin typeface="Cambria Math" panose="02040503050406030204" pitchFamily="18" charset="0"/>
                            </a:rPr>
                            <m:t>𝑡</m:t>
                          </m:r>
                        </m:e>
                      </m:d>
                      <m:r>
                        <a:rPr kumimoji="1" lang="en-US" altLang="zh-CN" sz="2800" b="0" i="0" smtClean="0">
                          <a:latin typeface="Cambria Math" panose="02040503050406030204" pitchFamily="18" charset="0"/>
                        </a:rPr>
                        <m:t>=0, </m:t>
                      </m:r>
                      <m:r>
                        <m:rPr>
                          <m:sty m:val="p"/>
                        </m:rPr>
                        <a:rPr kumimoji="1" lang="en-US" altLang="zh-CN" sz="2800" b="0" i="0" smtClean="0">
                          <a:latin typeface="Cambria Math" panose="02040503050406030204" pitchFamily="18" charset="0"/>
                        </a:rPr>
                        <m:t>while</m:t>
                      </m:r>
                      <m:r>
                        <a:rPr kumimoji="1" lang="en-US" altLang="zh-CN" sz="2800" b="0" i="0" smtClean="0">
                          <a:latin typeface="Cambria Math" panose="02040503050406030204" pitchFamily="18" charset="0"/>
                        </a:rPr>
                        <m:t> </m:t>
                      </m:r>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ea typeface="Cambria Math" panose="02040503050406030204" pitchFamily="18" charset="0"/>
                        </a:rPr>
                        <m:t>≠</m:t>
                      </m:r>
                      <m:r>
                        <a:rPr kumimoji="1" lang="en-US" altLang="zh-CN" sz="2800" b="0" i="1" smtClean="0">
                          <a:latin typeface="Cambria Math" panose="02040503050406030204" pitchFamily="18" charset="0"/>
                          <a:ea typeface="Cambria Math" panose="02040503050406030204" pitchFamily="18" charset="0"/>
                        </a:rPr>
                        <m:t>𝑚</m:t>
                      </m:r>
                      <m:r>
                        <a:rPr kumimoji="1" lang="en-US" altLang="zh-CN" sz="2800" b="0" i="1" smtClean="0">
                          <a:latin typeface="Cambria Math" panose="02040503050406030204" pitchFamily="18" charset="0"/>
                          <a:ea typeface="Cambria Math" panose="02040503050406030204" pitchFamily="18" charset="0"/>
                        </a:rPr>
                        <m:t> </m:t>
                      </m:r>
                      <m:r>
                        <a:rPr kumimoji="1" lang="en-US" altLang="zh-CN" sz="2800" b="0" i="1" smtClean="0">
                          <a:latin typeface="Cambria Math" panose="02040503050406030204" pitchFamily="18" charset="0"/>
                          <a:ea typeface="Cambria Math" panose="02040503050406030204" pitchFamily="18" charset="0"/>
                        </a:rPr>
                        <m:t>𝑜𝑟</m:t>
                      </m:r>
                      <m:r>
                        <a:rPr kumimoji="1" lang="en-US" altLang="zh-CN" sz="2800" b="0" i="1" smtClean="0">
                          <a:latin typeface="Cambria Math" panose="02040503050406030204" pitchFamily="18" charset="0"/>
                          <a:ea typeface="Cambria Math" panose="02040503050406030204" pitchFamily="18" charset="0"/>
                        </a:rPr>
                        <m:t> </m:t>
                      </m:r>
                      <m:r>
                        <a:rPr kumimoji="1" lang="en-US" altLang="zh-CN" sz="2800" b="0" i="1" smtClean="0">
                          <a:latin typeface="Cambria Math" panose="02040503050406030204" pitchFamily="18" charset="0"/>
                          <a:ea typeface="Cambria Math" panose="02040503050406030204" pitchFamily="18" charset="0"/>
                        </a:rPr>
                        <m:t>𝑗</m:t>
                      </m:r>
                      <m:r>
                        <a:rPr kumimoji="1" lang="en-US" altLang="zh-CN" sz="2800" b="0" i="1" smtClean="0">
                          <a:latin typeface="Cambria Math" panose="02040503050406030204" pitchFamily="18" charset="0"/>
                          <a:ea typeface="Cambria Math" panose="02040503050406030204" pitchFamily="18" charset="0"/>
                        </a:rPr>
                        <m:t>≠</m:t>
                      </m:r>
                      <m:r>
                        <a:rPr kumimoji="1" lang="en-US" altLang="zh-CN" sz="2800" b="0" i="1" smtClean="0">
                          <a:latin typeface="Cambria Math" panose="02040503050406030204" pitchFamily="18" charset="0"/>
                          <a:ea typeface="Cambria Math" panose="02040503050406030204" pitchFamily="18" charset="0"/>
                        </a:rPr>
                        <m:t>𝑛</m:t>
                      </m:r>
                      <m:r>
                        <a:rPr kumimoji="1" lang="en-US" altLang="zh-CN" sz="2800" b="0" i="1" smtClean="0">
                          <a:latin typeface="Cambria Math" panose="02040503050406030204" pitchFamily="18" charset="0"/>
                          <a:ea typeface="Cambria Math" panose="02040503050406030204" pitchFamily="18" charset="0"/>
                        </a:rPr>
                        <m:t>.</m:t>
                      </m:r>
                    </m:oMath>
                  </m:oMathPara>
                </a14:m>
                <a:endParaRPr kumimoji="1" lang="zh-CN" altLang="en-US" sz="2800" dirty="0"/>
              </a:p>
            </p:txBody>
          </p:sp>
        </mc:Choice>
        <mc:Fallback xmlns="">
          <p:sp>
            <p:nvSpPr>
              <p:cNvPr id="27" name="文本框 26">
                <a:extLst>
                  <a:ext uri="{FF2B5EF4-FFF2-40B4-BE49-F238E27FC236}">
                    <a16:creationId xmlns:a16="http://schemas.microsoft.com/office/drawing/2014/main" id="{2D3491D1-4F09-8A40-A771-48CC19CC33D4}"/>
                  </a:ext>
                </a:extLst>
              </p:cNvPr>
              <p:cNvSpPr txBox="1">
                <a:spLocks noRot="1" noChangeAspect="1" noMove="1" noResize="1" noEditPoints="1" noAdjustHandles="1" noChangeArrowheads="1" noChangeShapeType="1" noTextEdit="1"/>
              </p:cNvSpPr>
              <p:nvPr/>
            </p:nvSpPr>
            <p:spPr>
              <a:xfrm>
                <a:off x="4173521" y="4302922"/>
                <a:ext cx="6485622" cy="1023485"/>
              </a:xfrm>
              <a:prstGeom prst="rect">
                <a:avLst/>
              </a:prstGeom>
              <a:blipFill>
                <a:blip r:embed="rId8"/>
                <a:stretch>
                  <a:fillRect b="-7407"/>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498D0DB8-7E06-5A4F-B382-3C88F10E483D}"/>
              </a:ext>
            </a:extLst>
          </p:cNvPr>
          <p:cNvSpPr txBox="1"/>
          <p:nvPr/>
        </p:nvSpPr>
        <p:spPr>
          <a:xfrm>
            <a:off x="3546159" y="5695574"/>
            <a:ext cx="7740346" cy="954107"/>
          </a:xfrm>
          <a:prstGeom prst="rect">
            <a:avLst/>
          </a:prstGeom>
          <a:noFill/>
        </p:spPr>
        <p:txBody>
          <a:bodyPr wrap="square" rtlCol="0">
            <a:spAutoFit/>
          </a:bodyPr>
          <a:lstStyle/>
          <a:p>
            <a:r>
              <a:rPr kumimoji="1" lang="en-US" altLang="zh-CN" sz="2800" b="1" i="1" dirty="0">
                <a:solidFill>
                  <a:srgbClr val="FF0000"/>
                </a:solidFill>
                <a:latin typeface="Times New Roman" panose="02020603050405020304" pitchFamily="18" charset="0"/>
                <a:cs typeface="Times New Roman" panose="02020603050405020304" pitchFamily="18" charset="0"/>
                <a:sym typeface="Wingdings" pitchFamily="2" charset="2"/>
              </a:rPr>
              <a:t>Therefore, the vector length(sampling times) has to equivalent to the total pixel in the image. </a:t>
            </a:r>
            <a:endParaRPr kumimoji="1" lang="zh-CN" altLang="en-US" sz="2800" dirty="0"/>
          </a:p>
        </p:txBody>
      </p:sp>
      <p:sp>
        <p:nvSpPr>
          <p:cNvPr id="29" name="矩形 28">
            <a:extLst>
              <a:ext uri="{FF2B5EF4-FFF2-40B4-BE49-F238E27FC236}">
                <a16:creationId xmlns:a16="http://schemas.microsoft.com/office/drawing/2014/main" id="{E442704C-E367-984B-9DAC-D004AE6E5258}"/>
              </a:ext>
            </a:extLst>
          </p:cNvPr>
          <p:cNvSpPr/>
          <p:nvPr/>
        </p:nvSpPr>
        <p:spPr>
          <a:xfrm rot="1267795">
            <a:off x="30488" y="2848356"/>
            <a:ext cx="12161512" cy="1754326"/>
          </a:xfrm>
          <a:prstGeom prst="rect">
            <a:avLst/>
          </a:prstGeom>
          <a:noFill/>
        </p:spPr>
        <p:txBody>
          <a:bodyPr wrap="square" lIns="91440" tIns="45720" rIns="91440" bIns="45720">
            <a:spAutoFit/>
          </a:bodyPr>
          <a:lstStyle/>
          <a:p>
            <a:pPr algn="ctr"/>
            <a:r>
              <a:rPr lang="en-US" altLang="zh-CN" sz="5400" b="1" cap="none" spc="0" dirty="0">
                <a:ln w="22225">
                  <a:solidFill>
                    <a:schemeClr val="accent2"/>
                  </a:solidFill>
                  <a:prstDash val="solid"/>
                </a:ln>
                <a:solidFill>
                  <a:srgbClr val="FF2F92"/>
                </a:solidFill>
                <a:effectLst/>
              </a:rPr>
              <a:t>This is the Nyquist sampling limit in the imaging system</a:t>
            </a:r>
            <a:endParaRPr lang="zh-CN" altLang="en-US" sz="5400" b="1" cap="none" spc="0" dirty="0">
              <a:ln w="22225">
                <a:solidFill>
                  <a:schemeClr val="accent2"/>
                </a:solidFill>
                <a:prstDash val="solid"/>
              </a:ln>
              <a:solidFill>
                <a:srgbClr val="FF2F92"/>
              </a:solidFill>
              <a:effectLst/>
            </a:endParaRPr>
          </a:p>
        </p:txBody>
      </p:sp>
    </p:spTree>
    <p:extLst>
      <p:ext uri="{BB962C8B-B14F-4D97-AF65-F5344CB8AC3E}">
        <p14:creationId xmlns:p14="http://schemas.microsoft.com/office/powerpoint/2010/main" val="2761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B1907-5125-9F44-93D5-B354C6D4E331}"/>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Contents</a:t>
            </a:r>
            <a:endParaRPr kumimoji="1"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15C8350A-FC31-E946-8802-8B6C71DDFDFB}"/>
              </a:ext>
            </a:extLst>
          </p:cNvPr>
          <p:cNvSpPr>
            <a:spLocks noGrp="1"/>
          </p:cNvSpPr>
          <p:nvPr>
            <p:ph idx="1"/>
          </p:nvPr>
        </p:nvSpPr>
        <p:spPr>
          <a:xfrm>
            <a:off x="838200" y="1690688"/>
            <a:ext cx="10515600" cy="4791999"/>
          </a:xfrm>
        </p:spPr>
        <p:txBody>
          <a:bodyPr>
            <a:normAutofit fontScale="92500"/>
          </a:bodyPr>
          <a:lstStyle/>
          <a:p>
            <a:r>
              <a:rPr kumimoji="1" lang="en-US" altLang="zh-CN" dirty="0">
                <a:latin typeface="Times New Roman" panose="02020603050405020304" pitchFamily="18" charset="0"/>
                <a:cs typeface="Times New Roman" panose="02020603050405020304" pitchFamily="18" charset="0"/>
              </a:rPr>
              <a:t>WHAT is the Ghost Imaging?</a:t>
            </a:r>
          </a:p>
          <a:p>
            <a:pPr marL="0" indent="0">
              <a:buNone/>
            </a:pPr>
            <a:r>
              <a:rPr kumimoji="1" lang="en-US" altLang="zh-CN" dirty="0">
                <a:latin typeface="Times New Roman" panose="02020603050405020304" pitchFamily="18" charset="0"/>
                <a:cs typeface="Times New Roman" panose="02020603050405020304" pitchFamily="18" charset="0"/>
              </a:rPr>
              <a:t>--- explain the GI theory by Fourier transform</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t>
            </a:r>
            <a:r>
              <a:rPr kumimoji="1" lang="en-US" altLang="zh-CN" i="1" u="sng" dirty="0">
                <a:latin typeface="Times New Roman" panose="02020603050405020304" pitchFamily="18" charset="0"/>
                <a:cs typeface="Times New Roman" panose="02020603050405020304" pitchFamily="18" charset="0"/>
              </a:rPr>
              <a:t>slide3~slide9</a:t>
            </a:r>
            <a:r>
              <a:rPr kumimoji="1" lang="en-US" altLang="zh-CN" dirty="0">
                <a:latin typeface="Times New Roman" panose="02020603050405020304" pitchFamily="18" charset="0"/>
                <a:cs typeface="Times New Roman" panose="02020603050405020304" pitchFamily="18" charset="0"/>
              </a:rPr>
              <a:t>)</a:t>
            </a:r>
          </a:p>
          <a:p>
            <a:pPr marL="0" indent="0">
              <a:buNone/>
            </a:pPr>
            <a:r>
              <a:rPr kumimoji="1" lang="en-US" altLang="zh-CN" dirty="0">
                <a:latin typeface="Times New Roman" panose="02020603050405020304" pitchFamily="18" charset="0"/>
                <a:cs typeface="Times New Roman" panose="02020603050405020304" pitchFamily="18" charset="0"/>
              </a:rPr>
              <a:t>--- introduce more types of patterns (orthogonal basis, color noise, and Walsh-Hadamard) (</a:t>
            </a:r>
            <a:r>
              <a:rPr kumimoji="1" lang="en-US" altLang="zh-CN" i="1" u="sng" dirty="0">
                <a:latin typeface="Times New Roman" panose="02020603050405020304" pitchFamily="18" charset="0"/>
                <a:cs typeface="Times New Roman" panose="02020603050405020304" pitchFamily="18" charset="0"/>
              </a:rPr>
              <a:t>slide10~slide18</a:t>
            </a:r>
            <a:r>
              <a:rPr kumimoji="1" lang="en-US" altLang="zh-CN" dirty="0">
                <a:latin typeface="Times New Roman" panose="02020603050405020304" pitchFamily="18" charset="0"/>
                <a:cs typeface="Times New Roman" panose="02020603050405020304" pitchFamily="18" charset="0"/>
              </a:rPr>
              <a:t>)</a:t>
            </a:r>
          </a:p>
          <a:p>
            <a:pPr marL="0" indent="0">
              <a:buNone/>
            </a:pPr>
            <a:endParaRPr kumimoji="1" lang="en-US" altLang="zh-CN" dirty="0">
              <a:latin typeface="Times New Roman" panose="02020603050405020304" pitchFamily="18" charset="0"/>
              <a:cs typeface="Times New Roman" panose="02020603050405020304" pitchFamily="18" charset="0"/>
            </a:endParaRPr>
          </a:p>
          <a:p>
            <a:r>
              <a:rPr kumimoji="1" lang="en-US" altLang="zh-CN" dirty="0">
                <a:latin typeface="Times New Roman" panose="02020603050405020304" pitchFamily="18" charset="0"/>
                <a:cs typeface="Times New Roman" panose="02020603050405020304" pitchFamily="18" charset="0"/>
              </a:rPr>
              <a:t>WHEN do we break the Nyquist limit? (</a:t>
            </a:r>
            <a:r>
              <a:rPr kumimoji="1" lang="en-US" altLang="zh-CN" i="1" u="sng" dirty="0">
                <a:latin typeface="Times New Roman" panose="02020603050405020304" pitchFamily="18" charset="0"/>
                <a:cs typeface="Times New Roman" panose="02020603050405020304" pitchFamily="18" charset="0"/>
              </a:rPr>
              <a:t>slide19~slide20</a:t>
            </a:r>
            <a:r>
              <a:rPr kumimoji="1" lang="en-US" altLang="zh-CN" dirty="0">
                <a:latin typeface="Times New Roman" panose="02020603050405020304" pitchFamily="18" charset="0"/>
                <a:cs typeface="Times New Roman" panose="02020603050405020304" pitchFamily="18" charset="0"/>
              </a:rPr>
              <a:t>)</a:t>
            </a:r>
          </a:p>
          <a:p>
            <a:pPr marL="0" indent="0">
              <a:buNone/>
            </a:pPr>
            <a:endParaRPr kumimoji="1" lang="en-US" altLang="zh-CN" dirty="0">
              <a:latin typeface="Times New Roman" panose="02020603050405020304" pitchFamily="18" charset="0"/>
              <a:cs typeface="Times New Roman" panose="02020603050405020304" pitchFamily="18" charset="0"/>
            </a:endParaRPr>
          </a:p>
          <a:p>
            <a:r>
              <a:rPr kumimoji="1" lang="en-US" altLang="zh-CN" dirty="0">
                <a:latin typeface="Times New Roman" panose="02020603050405020304" pitchFamily="18" charset="0"/>
                <a:cs typeface="Times New Roman" panose="02020603050405020304" pitchFamily="18" charset="0"/>
              </a:rPr>
              <a:t>WHY do we use Deep Learning with pink noise patterns? (</a:t>
            </a:r>
            <a:r>
              <a:rPr kumimoji="1" lang="en-US" altLang="zh-CN" i="1" u="sng" dirty="0">
                <a:latin typeface="Times New Roman" panose="02020603050405020304" pitchFamily="18" charset="0"/>
                <a:cs typeface="Times New Roman" panose="02020603050405020304" pitchFamily="18" charset="0"/>
              </a:rPr>
              <a:t>slide21~slide28</a:t>
            </a:r>
            <a:r>
              <a:rPr kumimoji="1" lang="en-US" altLang="zh-CN" dirty="0">
                <a:latin typeface="Times New Roman" panose="02020603050405020304" pitchFamily="18" charset="0"/>
                <a:cs typeface="Times New Roman" panose="02020603050405020304" pitchFamily="18" charset="0"/>
              </a:rPr>
              <a:t>)</a:t>
            </a:r>
          </a:p>
          <a:p>
            <a:pPr marL="0" indent="0">
              <a:buNone/>
            </a:pPr>
            <a:endParaRPr kumimoji="1" lang="en-US" altLang="zh-CN" dirty="0">
              <a:latin typeface="Times New Roman" panose="02020603050405020304" pitchFamily="18" charset="0"/>
              <a:cs typeface="Times New Roman" panose="02020603050405020304" pitchFamily="18" charset="0"/>
            </a:endParaRPr>
          </a:p>
          <a:p>
            <a:r>
              <a:rPr kumimoji="1" lang="en-US" altLang="zh-CN" dirty="0">
                <a:latin typeface="Times New Roman" panose="02020603050405020304" pitchFamily="18" charset="0"/>
                <a:cs typeface="Times New Roman" panose="02020603050405020304" pitchFamily="18" charset="0"/>
              </a:rPr>
              <a:t>WHERE do we improve the imaging system? (</a:t>
            </a:r>
            <a:r>
              <a:rPr kumimoji="1" lang="en-US" altLang="zh-CN" i="1" u="sng" dirty="0">
                <a:latin typeface="Times New Roman" panose="02020603050405020304" pitchFamily="18" charset="0"/>
                <a:cs typeface="Times New Roman" panose="02020603050405020304" pitchFamily="18" charset="0"/>
              </a:rPr>
              <a:t>slide29~slide37</a:t>
            </a:r>
            <a:r>
              <a:rPr kumimoji="1" lang="en-US" altLang="zh-CN" dirty="0">
                <a:latin typeface="Times New Roman" panose="02020603050405020304" pitchFamily="18" charset="0"/>
                <a:cs typeface="Times New Roman" panose="02020603050405020304" pitchFamily="18" charset="0"/>
              </a:rPr>
              <a:t>)</a:t>
            </a:r>
          </a:p>
          <a:p>
            <a:pPr marL="0" indent="0">
              <a:buNone/>
            </a:pPr>
            <a:endParaRPr kumimoji="1"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08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6AAC59D-BC33-C941-A6FC-514506D6BB07}"/>
              </a:ext>
            </a:extLst>
          </p:cNvPr>
          <p:cNvPicPr>
            <a:picLocks noChangeAspect="1"/>
          </p:cNvPicPr>
          <p:nvPr/>
        </p:nvPicPr>
        <p:blipFill>
          <a:blip r:embed="rId2"/>
          <a:stretch>
            <a:fillRect/>
          </a:stretch>
        </p:blipFill>
        <p:spPr>
          <a:xfrm>
            <a:off x="772227" y="984495"/>
            <a:ext cx="3705931" cy="2449549"/>
          </a:xfrm>
          <a:prstGeom prst="rect">
            <a:avLst/>
          </a:prstGeom>
        </p:spPr>
      </p:pic>
      <p:sp>
        <p:nvSpPr>
          <p:cNvPr id="5" name="文本框 4">
            <a:extLst>
              <a:ext uri="{FF2B5EF4-FFF2-40B4-BE49-F238E27FC236}">
                <a16:creationId xmlns:a16="http://schemas.microsoft.com/office/drawing/2014/main" id="{BAB7081E-70E7-E140-BDA6-0C61E6151A7F}"/>
              </a:ext>
            </a:extLst>
          </p:cNvPr>
          <p:cNvSpPr txBox="1"/>
          <p:nvPr/>
        </p:nvSpPr>
        <p:spPr>
          <a:xfrm>
            <a:off x="772227" y="3434044"/>
            <a:ext cx="3540265" cy="646331"/>
          </a:xfrm>
          <a:prstGeom prst="rect">
            <a:avLst/>
          </a:prstGeom>
          <a:noFill/>
        </p:spPr>
        <p:txBody>
          <a:bodyPr wrap="none" rtlCol="0">
            <a:spAutoFit/>
          </a:bodyPr>
          <a:lstStyle/>
          <a:p>
            <a:pPr algn="ctr"/>
            <a:r>
              <a:rPr kumimoji="1" lang="en-US" altLang="zh-CN" dirty="0">
                <a:latin typeface="Times New Roman" panose="02020603050405020304" pitchFamily="18" charset="0"/>
                <a:cs typeface="Times New Roman" panose="02020603050405020304" pitchFamily="18" charset="0"/>
              </a:rPr>
              <a:t>Fig: Pink noise patterns’ correlation </a:t>
            </a:r>
          </a:p>
          <a:p>
            <a:pPr algn="ctr"/>
            <a:r>
              <a:rPr kumimoji="1" lang="en-US" altLang="zh-CN" dirty="0">
                <a:latin typeface="Times New Roman" panose="02020603050405020304" pitchFamily="18" charset="0"/>
                <a:cs typeface="Times New Roman" panose="02020603050405020304" pitchFamily="18" charset="0"/>
              </a:rPr>
              <a:t>(inner product mapping)</a:t>
            </a:r>
            <a:endParaRPr kumimoji="1" lang="zh-CN" altLang="en-US"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E6EDD2B9-4625-6349-9304-777D3DF4AE34}"/>
              </a:ext>
            </a:extLst>
          </p:cNvPr>
          <p:cNvSpPr/>
          <p:nvPr/>
        </p:nvSpPr>
        <p:spPr>
          <a:xfrm>
            <a:off x="5187019" y="1206528"/>
            <a:ext cx="6120586" cy="461665"/>
          </a:xfrm>
          <a:prstGeom prst="rect">
            <a:avLst/>
          </a:prstGeom>
        </p:spPr>
        <p:txBody>
          <a:bodyPr wrap="none">
            <a:spAutoFit/>
          </a:bodyPr>
          <a:lstStyle/>
          <a:p>
            <a:r>
              <a:rPr kumimoji="1" lang="en-US" altLang="zh-CN" sz="2400" dirty="0">
                <a:latin typeface="Times New Roman" panose="02020603050405020304" pitchFamily="18" charset="0"/>
                <a:cs typeface="Times New Roman" panose="02020603050405020304" pitchFamily="18" charset="0"/>
              </a:rPr>
              <a:t>Positive cross-correlation </a:t>
            </a:r>
            <a:r>
              <a:rPr kumimoji="1" lang="en-US" altLang="zh-CN" sz="2400" dirty="0">
                <a:latin typeface="Times New Roman" panose="02020603050405020304" pitchFamily="18" charset="0"/>
                <a:cs typeface="Times New Roman" panose="02020603050405020304" pitchFamily="18" charset="0"/>
                <a:sym typeface="Wingdings" pitchFamily="2" charset="2"/>
              </a:rPr>
              <a:t> enhance the signal </a:t>
            </a:r>
            <a:endParaRPr lang="zh-CN" altLang="en-US" sz="2400" dirty="0"/>
          </a:p>
        </p:txBody>
      </p:sp>
      <p:sp>
        <p:nvSpPr>
          <p:cNvPr id="9" name="矩形 8">
            <a:extLst>
              <a:ext uri="{FF2B5EF4-FFF2-40B4-BE49-F238E27FC236}">
                <a16:creationId xmlns:a16="http://schemas.microsoft.com/office/drawing/2014/main" id="{F40B250D-0F99-044C-9149-9D84EBC935B0}"/>
              </a:ext>
            </a:extLst>
          </p:cNvPr>
          <p:cNvSpPr/>
          <p:nvPr/>
        </p:nvSpPr>
        <p:spPr>
          <a:xfrm>
            <a:off x="5211605" y="1772051"/>
            <a:ext cx="6096000" cy="2308324"/>
          </a:xfrm>
          <a:prstGeom prst="rect">
            <a:avLst/>
          </a:prstGeom>
        </p:spPr>
        <p:txBody>
          <a:bodyPr>
            <a:spAutoFit/>
          </a:bodyPr>
          <a:lstStyle/>
          <a:p>
            <a:r>
              <a:rPr lang="en-US" altLang="zh-CN" dirty="0">
                <a:latin typeface="Calibri" panose="020F0502020204030204" pitchFamily="34" charset="0"/>
                <a:cs typeface="Calibri" panose="020F0502020204030204" pitchFamily="34" charset="0"/>
              </a:rPr>
              <a:t>Reference:</a:t>
            </a:r>
          </a:p>
          <a:p>
            <a:r>
              <a:rPr lang="en-US" altLang="zh-CN" dirty="0">
                <a:latin typeface="Calibri" panose="020F0502020204030204" pitchFamily="34" charset="0"/>
                <a:cs typeface="Calibri" panose="020F0502020204030204" pitchFamily="34" charset="0"/>
              </a:rPr>
              <a:t>[1]. X. Nie, X. Zhao, T. Peng, and M. O. Scully, “Sub-Nyquist computational ghost imaging with orthonormalized colored noise pattern,” arXiv preprint arXiv:2012.07250 (2020).</a:t>
            </a:r>
          </a:p>
          <a:p>
            <a:r>
              <a:rPr lang="en-US" altLang="zh-CN" dirty="0">
                <a:latin typeface="Calibri" panose="020F0502020204030204" pitchFamily="34" charset="0"/>
                <a:cs typeface="Calibri" panose="020F0502020204030204" pitchFamily="34" charset="0"/>
              </a:rPr>
              <a:t>[2]. X. Nie, X. Zhao, T. Peng, and M. O. Scully, “Moving object captured with pink noise pattern in computational ghost imaging,” arXiv preprint </a:t>
            </a:r>
          </a:p>
          <a:p>
            <a:r>
              <a:rPr lang="en-US" altLang="zh-CN" dirty="0">
                <a:latin typeface="Calibri" panose="020F0502020204030204" pitchFamily="34" charset="0"/>
                <a:cs typeface="Calibri" panose="020F0502020204030204" pitchFamily="34" charset="0"/>
              </a:rPr>
              <a:t>arXiv:2012.07284 (2020).</a:t>
            </a:r>
          </a:p>
        </p:txBody>
      </p:sp>
      <p:sp>
        <p:nvSpPr>
          <p:cNvPr id="10" name="文本框 9">
            <a:extLst>
              <a:ext uri="{FF2B5EF4-FFF2-40B4-BE49-F238E27FC236}">
                <a16:creationId xmlns:a16="http://schemas.microsoft.com/office/drawing/2014/main" id="{C0E994C4-1615-A84F-9531-650B13954174}"/>
              </a:ext>
            </a:extLst>
          </p:cNvPr>
          <p:cNvSpPr txBox="1"/>
          <p:nvPr/>
        </p:nvSpPr>
        <p:spPr>
          <a:xfrm>
            <a:off x="6604740" y="744863"/>
            <a:ext cx="2945037" cy="461665"/>
          </a:xfrm>
          <a:prstGeom prst="rect">
            <a:avLst/>
          </a:prstGeom>
          <a:noFill/>
        </p:spPr>
        <p:txBody>
          <a:bodyPr wrap="none" rtlCol="0">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Sub-Nyquist sampling</a:t>
            </a:r>
            <a:endParaRPr kumimoji="1"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6B9347E6-382B-C740-8E2E-E92F8E7118B6}"/>
              </a:ext>
            </a:extLst>
          </p:cNvPr>
          <p:cNvSpPr txBox="1"/>
          <p:nvPr/>
        </p:nvSpPr>
        <p:spPr>
          <a:xfrm>
            <a:off x="600891" y="4846320"/>
            <a:ext cx="8936101" cy="1200329"/>
          </a:xfrm>
          <a:prstGeom prst="rect">
            <a:avLst/>
          </a:prstGeom>
          <a:noFill/>
        </p:spPr>
        <p:txBody>
          <a:bodyPr wrap="none" rtlCol="0">
            <a:spAutoFit/>
          </a:bodyPr>
          <a:lstStyle/>
          <a:p>
            <a:r>
              <a:rPr kumimoji="1" lang="en-US" altLang="zh-CN" sz="2400" dirty="0">
                <a:latin typeface="Times New Roman" panose="02020603050405020304" pitchFamily="18" charset="0"/>
                <a:cs typeface="Times New Roman" panose="02020603050405020304" pitchFamily="18" charset="0"/>
              </a:rPr>
              <a:t>That means there is no need for full length orthogonal vectors (t=ab).</a:t>
            </a:r>
          </a:p>
          <a:p>
            <a:r>
              <a:rPr kumimoji="1" lang="en-US" altLang="zh-CN" sz="2400" dirty="0">
                <a:solidFill>
                  <a:srgbClr val="FF0000"/>
                </a:solidFill>
                <a:latin typeface="Times New Roman" panose="02020603050405020304" pitchFamily="18" charset="0"/>
                <a:cs typeface="Times New Roman" panose="02020603050405020304" pitchFamily="18" charset="0"/>
              </a:rPr>
              <a:t>We can set a cutoff and just stop sampling while t &lt;&lt; ab. </a:t>
            </a:r>
          </a:p>
          <a:p>
            <a:r>
              <a:rPr kumimoji="1" lang="en-US" altLang="zh-CN" sz="2400" b="1" i="1" u="sng" dirty="0">
                <a:latin typeface="Times New Roman" panose="02020603050405020304" pitchFamily="18" charset="0"/>
                <a:cs typeface="Times New Roman" panose="02020603050405020304" pitchFamily="18" charset="0"/>
              </a:rPr>
              <a:t>(in our paper, t/ab=</a:t>
            </a:r>
            <a:r>
              <a:rPr kumimoji="1" lang="en-US" altLang="zh-CN" sz="2400" b="1" i="1" u="sng" dirty="0">
                <a:solidFill>
                  <a:srgbClr val="FF0000"/>
                </a:solidFill>
                <a:latin typeface="Times New Roman" panose="02020603050405020304" pitchFamily="18" charset="0"/>
                <a:cs typeface="Times New Roman" panose="02020603050405020304" pitchFamily="18" charset="0"/>
              </a:rPr>
              <a:t>5% in CGI</a:t>
            </a:r>
            <a:r>
              <a:rPr kumimoji="1" lang="en-US" altLang="zh-CN" sz="2400" b="1" i="1" u="sng" dirty="0">
                <a:latin typeface="Times New Roman" panose="02020603050405020304" pitchFamily="18" charset="0"/>
                <a:cs typeface="Times New Roman" panose="02020603050405020304" pitchFamily="18" charset="0"/>
              </a:rPr>
              <a:t>, and </a:t>
            </a:r>
            <a:r>
              <a:rPr kumimoji="1" lang="en-US" altLang="zh-CN" sz="2400" b="1" i="1" u="sng" dirty="0">
                <a:solidFill>
                  <a:srgbClr val="FF0000"/>
                </a:solidFill>
                <a:latin typeface="Times New Roman" panose="02020603050405020304" pitchFamily="18" charset="0"/>
                <a:cs typeface="Times New Roman" panose="02020603050405020304" pitchFamily="18" charset="0"/>
              </a:rPr>
              <a:t>0.5% in CGI with Deep learning</a:t>
            </a:r>
            <a:r>
              <a:rPr kumimoji="1" lang="en-US" altLang="zh-CN" sz="2400" b="1" i="1" u="sng" dirty="0">
                <a:latin typeface="Times New Roman" panose="02020603050405020304" pitchFamily="18" charset="0"/>
                <a:cs typeface="Times New Roman" panose="02020603050405020304" pitchFamily="18" charset="0"/>
              </a:rPr>
              <a:t>)</a:t>
            </a:r>
            <a:endParaRPr kumimoji="1" lang="zh-CN" altLang="en-US" sz="2400" b="1" i="1" u="sng"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BBD2DA94-CDD0-AB42-91A1-42ECEA21AE7B}"/>
              </a:ext>
            </a:extLst>
          </p:cNvPr>
          <p:cNvSpPr txBox="1"/>
          <p:nvPr/>
        </p:nvSpPr>
        <p:spPr>
          <a:xfrm>
            <a:off x="600891" y="6150506"/>
            <a:ext cx="5142818" cy="461665"/>
          </a:xfrm>
          <a:prstGeom prst="rect">
            <a:avLst/>
          </a:prstGeom>
          <a:noFill/>
        </p:spPr>
        <p:txBody>
          <a:bodyPr wrap="none" rtlCol="0">
            <a:spAutoFit/>
          </a:bodyPr>
          <a:lstStyle/>
          <a:p>
            <a:r>
              <a:rPr kumimoji="1" lang="en-US" altLang="zh-CN" sz="2400" b="1" i="1" dirty="0">
                <a:latin typeface="Times New Roman" panose="02020603050405020304" pitchFamily="18" charset="0"/>
                <a:cs typeface="Times New Roman" panose="02020603050405020304" pitchFamily="18" charset="0"/>
              </a:rPr>
              <a:t>Another way of </a:t>
            </a:r>
            <a:r>
              <a:rPr kumimoji="1" lang="en-US" altLang="zh-CN" sz="2400" b="1" i="1" u="sng" dirty="0">
                <a:solidFill>
                  <a:srgbClr val="FF0000"/>
                </a:solidFill>
                <a:latin typeface="Times New Roman" panose="02020603050405020304" pitchFamily="18" charset="0"/>
                <a:cs typeface="Times New Roman" panose="02020603050405020304" pitchFamily="18" charset="0"/>
              </a:rPr>
              <a:t>Compressive Sensing</a:t>
            </a:r>
            <a:r>
              <a:rPr kumimoji="1" lang="en-US" altLang="zh-CN" sz="2400" b="1" i="1" dirty="0">
                <a:latin typeface="Times New Roman" panose="02020603050405020304" pitchFamily="18" charset="0"/>
                <a:cs typeface="Times New Roman" panose="02020603050405020304" pitchFamily="18" charset="0"/>
              </a:rPr>
              <a:t>.</a:t>
            </a:r>
            <a:endParaRPr kumimoji="1" lang="zh-CN" alt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49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7DD6D52-67DB-D149-8D5C-DEAB9200F50A}"/>
              </a:ext>
            </a:extLst>
          </p:cNvPr>
          <p:cNvSpPr>
            <a:spLocks noGrp="1"/>
          </p:cNvSpPr>
          <p:nvPr>
            <p:ph type="title"/>
          </p:nvPr>
        </p:nvSpPr>
        <p:spPr>
          <a:xfrm>
            <a:off x="778642" y="153646"/>
            <a:ext cx="10515600" cy="1325563"/>
          </a:xfrm>
        </p:spPr>
        <p:txBody>
          <a:bodyPr/>
          <a:lstStyle/>
          <a:p>
            <a:r>
              <a:rPr kumimoji="1" lang="en-US" altLang="zh-CN" dirty="0">
                <a:latin typeface="Times New Roman" panose="02020603050405020304" pitchFamily="18" charset="0"/>
                <a:cs typeface="Times New Roman" panose="02020603050405020304" pitchFamily="18" charset="0"/>
              </a:rPr>
              <a:t>III. Why do we use Deep Learning with pink noise patterns?</a:t>
            </a:r>
            <a:endParaRPr kumimoji="1" lang="zh-CN" altLang="en-US"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6D138E55-DDC2-4C49-B43C-2F71387B81FC}"/>
              </a:ext>
            </a:extLst>
          </p:cNvPr>
          <p:cNvSpPr txBox="1"/>
          <p:nvPr/>
        </p:nvSpPr>
        <p:spPr>
          <a:xfrm>
            <a:off x="822960" y="1776549"/>
            <a:ext cx="7863840" cy="1815882"/>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Deep Learning in imaging system: </a:t>
            </a:r>
          </a:p>
          <a:p>
            <a:pPr marL="514350" indent="-514350">
              <a:buAutoNum type="arabicPeriod"/>
            </a:pPr>
            <a:r>
              <a:rPr kumimoji="1" lang="en-US" altLang="zh-CN" sz="2800" dirty="0">
                <a:latin typeface="Times New Roman" panose="02020603050405020304" pitchFamily="18" charset="0"/>
                <a:cs typeface="Times New Roman" panose="02020603050405020304" pitchFamily="18" charset="0"/>
              </a:rPr>
              <a:t>Ameliorate the quality of images.</a:t>
            </a:r>
          </a:p>
          <a:p>
            <a:pPr marL="514350" indent="-514350">
              <a:buAutoNum type="arabicPeriod"/>
            </a:pPr>
            <a:r>
              <a:rPr kumimoji="1" lang="en-US" altLang="zh-CN" sz="2800" dirty="0">
                <a:latin typeface="Times New Roman" panose="02020603050405020304" pitchFamily="18" charset="0"/>
                <a:cs typeface="Times New Roman" panose="02020603050405020304" pitchFamily="18" charset="0"/>
              </a:rPr>
              <a:t>Suppress the noise in the background.</a:t>
            </a:r>
          </a:p>
          <a:p>
            <a:pPr marL="514350" indent="-514350">
              <a:buAutoNum type="arabicPeriod"/>
            </a:pPr>
            <a:r>
              <a:rPr kumimoji="1" lang="en-US" altLang="zh-CN" sz="2800" dirty="0">
                <a:latin typeface="Times New Roman" panose="02020603050405020304" pitchFamily="18" charset="0"/>
                <a:cs typeface="Times New Roman" panose="02020603050405020304" pitchFamily="18" charset="0"/>
              </a:rPr>
              <a:t>Eliminate the sampling rate.</a:t>
            </a:r>
          </a:p>
        </p:txBody>
      </p:sp>
      <p:sp>
        <p:nvSpPr>
          <p:cNvPr id="2" name="文本框 1">
            <a:extLst>
              <a:ext uri="{FF2B5EF4-FFF2-40B4-BE49-F238E27FC236}">
                <a16:creationId xmlns:a16="http://schemas.microsoft.com/office/drawing/2014/main" id="{8E7F2E97-04FF-C14E-9661-67EA03530E41}"/>
              </a:ext>
            </a:extLst>
          </p:cNvPr>
          <p:cNvSpPr txBox="1"/>
          <p:nvPr/>
        </p:nvSpPr>
        <p:spPr>
          <a:xfrm>
            <a:off x="822962" y="4153989"/>
            <a:ext cx="7863838" cy="2246769"/>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Pink noise enhancement for Deep Learning:</a:t>
            </a:r>
          </a:p>
          <a:p>
            <a:pPr marL="514350" indent="-514350">
              <a:buAutoNum type="arabicPeriod"/>
            </a:pPr>
            <a:r>
              <a:rPr kumimoji="1" lang="en-US" altLang="zh-CN" sz="2800" dirty="0">
                <a:latin typeface="Times New Roman" panose="02020603050405020304" pitchFamily="18" charset="0"/>
                <a:cs typeface="Times New Roman" panose="02020603050405020304" pitchFamily="18" charset="0"/>
              </a:rPr>
              <a:t>Let Deep Learning network universally applicable (particularly in noisy environment) </a:t>
            </a:r>
          </a:p>
          <a:p>
            <a:pPr marL="514350" indent="-514350">
              <a:buAutoNum type="arabicPeriod"/>
            </a:pPr>
            <a:r>
              <a:rPr kumimoji="1" lang="en-US" altLang="zh-CN" sz="2800" dirty="0">
                <a:latin typeface="Times New Roman" panose="02020603050405020304" pitchFamily="18" charset="0"/>
                <a:cs typeface="Times New Roman" panose="02020603050405020304" pitchFamily="18" charset="0"/>
              </a:rPr>
              <a:t>Enhance the signal, which is much easier to be recognized by Deep Learning</a:t>
            </a:r>
            <a:endParaRPr kumimoji="1"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10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E9316E3-4326-3C4E-AD2F-7C2BF1F4819C}"/>
              </a:ext>
            </a:extLst>
          </p:cNvPr>
          <p:cNvSpPr txBox="1"/>
          <p:nvPr/>
        </p:nvSpPr>
        <p:spPr>
          <a:xfrm>
            <a:off x="809896" y="0"/>
            <a:ext cx="8478603" cy="461665"/>
          </a:xfrm>
          <a:prstGeom prst="rect">
            <a:avLst/>
          </a:prstGeom>
          <a:noFill/>
        </p:spPr>
        <p:txBody>
          <a:bodyPr wrap="none" rtlCol="0">
            <a:spAutoFit/>
          </a:bodyPr>
          <a:lstStyle/>
          <a:p>
            <a:r>
              <a:rPr kumimoji="1" lang="en-US" altLang="zh-CN" sz="2400" dirty="0">
                <a:latin typeface="Times New Roman" panose="02020603050405020304" pitchFamily="18" charset="0"/>
                <a:cs typeface="Times New Roman" panose="02020603050405020304" pitchFamily="18" charset="0"/>
              </a:rPr>
              <a:t>The tool in Deep Learning we apply: Deep Neutral Network (DNN)</a:t>
            </a:r>
            <a:endParaRPr kumimoji="1"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DC496FFD-E285-B84B-BCC8-984A6A576D12}"/>
              </a:ext>
            </a:extLst>
          </p:cNvPr>
          <p:cNvSpPr/>
          <p:nvPr/>
        </p:nvSpPr>
        <p:spPr>
          <a:xfrm>
            <a:off x="809896" y="5240917"/>
            <a:ext cx="8478603" cy="1477328"/>
          </a:xfrm>
          <a:prstGeom prst="rect">
            <a:avLst/>
          </a:prstGeom>
        </p:spPr>
        <p:txBody>
          <a:bodyPr wrap="square">
            <a:spAutoFit/>
          </a:bodyPr>
          <a:lstStyle/>
          <a:p>
            <a:pPr algn="just"/>
            <a:r>
              <a:rPr lang="en-US" altLang="zh-CN" b="1" dirty="0">
                <a:latin typeface="Calibri" panose="020F0502020204030204" pitchFamily="34" charset="0"/>
                <a:cs typeface="Calibri" panose="020F0502020204030204" pitchFamily="34" charset="0"/>
              </a:rPr>
              <a:t>Fig: </a:t>
            </a:r>
            <a:r>
              <a:rPr lang="en-US" altLang="zh-CN" dirty="0">
                <a:latin typeface="Calibri" panose="020F0502020204030204" pitchFamily="34" charset="0"/>
                <a:cs typeface="Calibri" panose="020F0502020204030204" pitchFamily="34" charset="0"/>
              </a:rPr>
              <a:t>Schematic of DNN. Our DNN consists of four convolution layers, one image input layer, one fully connected layer (in yellow), ReLU and BNL (in red). Patterns in the upper line are CGI results (training inputs) and handwriting ground truths (training outputs) respectively; Patterns in the bottom line are CGI results from the experiment (test inputs) and CGIDL results (test outputs) with printed body. </a:t>
            </a:r>
          </a:p>
        </p:txBody>
      </p:sp>
      <p:pic>
        <p:nvPicPr>
          <p:cNvPr id="3" name="图片 2">
            <a:extLst>
              <a:ext uri="{FF2B5EF4-FFF2-40B4-BE49-F238E27FC236}">
                <a16:creationId xmlns:a16="http://schemas.microsoft.com/office/drawing/2014/main" id="{59E26AA6-C294-AC43-81AD-A57586758859}"/>
              </a:ext>
            </a:extLst>
          </p:cNvPr>
          <p:cNvPicPr>
            <a:picLocks noChangeAspect="1"/>
          </p:cNvPicPr>
          <p:nvPr/>
        </p:nvPicPr>
        <p:blipFill>
          <a:blip r:embed="rId2"/>
          <a:stretch>
            <a:fillRect/>
          </a:stretch>
        </p:blipFill>
        <p:spPr>
          <a:xfrm>
            <a:off x="1499326" y="461665"/>
            <a:ext cx="6659154" cy="4779252"/>
          </a:xfrm>
          <a:prstGeom prst="rect">
            <a:avLst/>
          </a:prstGeom>
        </p:spPr>
      </p:pic>
    </p:spTree>
    <p:extLst>
      <p:ext uri="{BB962C8B-B14F-4D97-AF65-F5344CB8AC3E}">
        <p14:creationId xmlns:p14="http://schemas.microsoft.com/office/powerpoint/2010/main" val="263237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6EB97491-5F09-3F4F-8B1C-8E652CA7C2E8}"/>
              </a:ext>
            </a:extLst>
          </p:cNvPr>
          <p:cNvPicPr>
            <a:picLocks noGrp="1" noChangeAspect="1"/>
          </p:cNvPicPr>
          <p:nvPr>
            <p:ph idx="1"/>
          </p:nvPr>
        </p:nvPicPr>
        <p:blipFill>
          <a:blip r:embed="rId2"/>
          <a:stretch>
            <a:fillRect/>
          </a:stretch>
        </p:blipFill>
        <p:spPr>
          <a:xfrm>
            <a:off x="268629" y="156754"/>
            <a:ext cx="11605508" cy="6587151"/>
          </a:xfrm>
        </p:spPr>
      </p:pic>
    </p:spTree>
    <p:extLst>
      <p:ext uri="{BB962C8B-B14F-4D97-AF65-F5344CB8AC3E}">
        <p14:creationId xmlns:p14="http://schemas.microsoft.com/office/powerpoint/2010/main" val="42893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BBB7D3D-5357-D84F-9A94-4FFED3D7E785}"/>
              </a:ext>
            </a:extLst>
          </p:cNvPr>
          <p:cNvSpPr txBox="1"/>
          <p:nvPr/>
        </p:nvSpPr>
        <p:spPr>
          <a:xfrm>
            <a:off x="378823" y="457200"/>
            <a:ext cx="6022803" cy="523220"/>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Detailed information for Deep Learning:</a:t>
            </a:r>
            <a:endParaRPr kumimoji="1"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61CF93A-E85F-CB4E-8BC4-0B9DD3A67FF8}"/>
                  </a:ext>
                </a:extLst>
              </p:cNvPr>
              <p:cNvSpPr txBox="1"/>
              <p:nvPr/>
            </p:nvSpPr>
            <p:spPr>
              <a:xfrm>
                <a:off x="64580" y="1163745"/>
                <a:ext cx="7026175" cy="4154984"/>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1 input layer;</a:t>
                </a:r>
              </a:p>
              <a:p>
                <a:r>
                  <a:rPr kumimoji="1" lang="en-US" altLang="zh-CN" sz="2400" dirty="0">
                    <a:latin typeface="Times New Roman" panose="02020603050405020304" pitchFamily="18" charset="0"/>
                    <a:cs typeface="Times New Roman" panose="02020603050405020304" pitchFamily="18" charset="0"/>
                  </a:rPr>
                  <a:t>4 convolution layers (</a:t>
                </a:r>
                <a:r>
                  <a:rPr kumimoji="1" lang="en-US" altLang="zh-CN" sz="2400" u="sng" dirty="0">
                    <a:latin typeface="Times New Roman" panose="02020603050405020304" pitchFamily="18" charset="0"/>
                    <a:cs typeface="Times New Roman" panose="02020603050405020304" pitchFamily="18" charset="0"/>
                  </a:rPr>
                  <a:t>with small </a:t>
                </a:r>
                <a14:m>
                  <m:oMath xmlns:m="http://schemas.openxmlformats.org/officeDocument/2006/math">
                    <m:r>
                      <a:rPr kumimoji="1" lang="en-US" altLang="zh-CN" sz="2400" b="0" i="0" u="sng" smtClean="0">
                        <a:latin typeface="Cambria Math" panose="02040503050406030204" pitchFamily="18" charset="0"/>
                        <a:cs typeface="Times New Roman" panose="02020603050405020304" pitchFamily="18" charset="0"/>
                      </a:rPr>
                      <m:t>3×3</m:t>
                    </m:r>
                  </m:oMath>
                </a14:m>
                <a:r>
                  <a:rPr kumimoji="1" lang="en-US" altLang="zh-CN" sz="2400" u="sng" dirty="0">
                    <a:latin typeface="Times New Roman" panose="02020603050405020304" pitchFamily="18" charset="0"/>
                    <a:cs typeface="Times New Roman" panose="02020603050405020304" pitchFamily="18" charset="0"/>
                  </a:rPr>
                  <a:t> receptive fields</a:t>
                </a:r>
                <a:r>
                  <a:rPr kumimoji="1" lang="en-US" altLang="zh-CN" sz="2400" dirty="0">
                    <a:latin typeface="Times New Roman" panose="02020603050405020304" pitchFamily="18" charset="0"/>
                    <a:cs typeface="Times New Roman" panose="02020603050405020304" pitchFamily="18" charset="0"/>
                  </a:rPr>
                  <a:t>);</a:t>
                </a:r>
              </a:p>
              <a:p>
                <a:r>
                  <a:rPr kumimoji="1" lang="en-US" altLang="zh-CN" sz="2400" dirty="0">
                    <a:latin typeface="Times New Roman" panose="02020603050405020304" pitchFamily="18" charset="0"/>
                    <a:cs typeface="Times New Roman" panose="02020603050405020304" pitchFamily="18" charset="0"/>
                  </a:rPr>
                  <a:t>1 fully connected layer;</a:t>
                </a:r>
              </a:p>
              <a:p>
                <a:endParaRPr kumimoji="1" lang="en-US" altLang="zh-CN" sz="2400" dirty="0">
                  <a:latin typeface="Times New Roman" panose="02020603050405020304" pitchFamily="18" charset="0"/>
                  <a:cs typeface="Times New Roman" panose="02020603050405020304" pitchFamily="18" charset="0"/>
                </a:endParaRP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b="1" u="sng" dirty="0">
                    <a:latin typeface="Times New Roman" panose="02020603050405020304" pitchFamily="18" charset="0"/>
                    <a:cs typeface="Times New Roman" panose="02020603050405020304" pitchFamily="18" charset="0"/>
                  </a:rPr>
                  <a:t>Between each convolution layers: </a:t>
                </a:r>
              </a:p>
              <a:p>
                <a:r>
                  <a:rPr kumimoji="1" lang="en-US" altLang="zh-CN" sz="2400" i="1" dirty="0">
                    <a:latin typeface="Times New Roman" panose="02020603050405020304" pitchFamily="18" charset="0"/>
                    <a:cs typeface="Times New Roman" panose="02020603050405020304" pitchFamily="18" charset="0"/>
                  </a:rPr>
                  <a:t>Rectified Linear Unit (ReLU) Layer</a:t>
                </a:r>
              </a:p>
              <a:p>
                <a:r>
                  <a:rPr kumimoji="1" lang="en-US" altLang="zh-CN" sz="2400" dirty="0">
                    <a:solidFill>
                      <a:srgbClr val="0070C0"/>
                    </a:solidFill>
                    <a:latin typeface="Times New Roman" panose="02020603050405020304" pitchFamily="18" charset="0"/>
                    <a:cs typeface="Times New Roman" panose="02020603050405020304" pitchFamily="18" charset="0"/>
                  </a:rPr>
                  <a:t>(threshold operation to each element of inputs)</a:t>
                </a:r>
              </a:p>
              <a:p>
                <a:r>
                  <a:rPr kumimoji="1" lang="en-US" altLang="zh-CN" sz="2400" i="1" dirty="0">
                    <a:latin typeface="Times New Roman" panose="02020603050405020304" pitchFamily="18" charset="0"/>
                    <a:cs typeface="Times New Roman" panose="02020603050405020304" pitchFamily="18" charset="0"/>
                  </a:rPr>
                  <a:t>Batch Normalization Layer (BNL)</a:t>
                </a:r>
                <a:r>
                  <a:rPr kumimoji="1" lang="en-US" altLang="zh-CN" sz="2400" dirty="0">
                    <a:latin typeface="Times New Roman" panose="02020603050405020304" pitchFamily="18" charset="0"/>
                    <a:cs typeface="Times New Roman" panose="02020603050405020304" pitchFamily="18" charset="0"/>
                  </a:rPr>
                  <a:t> </a:t>
                </a:r>
              </a:p>
              <a:p>
                <a:r>
                  <a:rPr kumimoji="1" lang="en-US" altLang="zh-CN" sz="2400" dirty="0">
                    <a:solidFill>
                      <a:srgbClr val="0070C0"/>
                    </a:solidFill>
                    <a:latin typeface="Times New Roman" panose="02020603050405020304" pitchFamily="18" charset="0"/>
                    <a:cs typeface="Times New Roman" panose="02020603050405020304" pitchFamily="18" charset="0"/>
                  </a:rPr>
                  <a:t>(avoid internal covariate shift &amp; speed up)</a:t>
                </a:r>
              </a:p>
              <a:p>
                <a:endParaRPr kumimoji="1" lang="en-US" altLang="zh-CN" sz="24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D61CF93A-E85F-CB4E-8BC4-0B9DD3A67FF8}"/>
                  </a:ext>
                </a:extLst>
              </p:cNvPr>
              <p:cNvSpPr txBox="1">
                <a:spLocks noRot="1" noChangeAspect="1" noMove="1" noResize="1" noEditPoints="1" noAdjustHandles="1" noChangeArrowheads="1" noChangeShapeType="1" noTextEdit="1"/>
              </p:cNvSpPr>
              <p:nvPr/>
            </p:nvSpPr>
            <p:spPr>
              <a:xfrm>
                <a:off x="64580" y="1163745"/>
                <a:ext cx="7026175" cy="4154984"/>
              </a:xfrm>
              <a:prstGeom prst="rect">
                <a:avLst/>
              </a:prstGeom>
              <a:blipFill>
                <a:blip r:embed="rId2"/>
                <a:stretch>
                  <a:fillRect l="-1083" t="-122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A84FC9D9-D480-9940-8097-885AB2327EA2}"/>
              </a:ext>
            </a:extLst>
          </p:cNvPr>
          <p:cNvPicPr>
            <a:picLocks noChangeAspect="1"/>
          </p:cNvPicPr>
          <p:nvPr/>
        </p:nvPicPr>
        <p:blipFill>
          <a:blip r:embed="rId3"/>
          <a:stretch>
            <a:fillRect/>
          </a:stretch>
        </p:blipFill>
        <p:spPr>
          <a:xfrm>
            <a:off x="7115849" y="3214864"/>
            <a:ext cx="5076151" cy="3643136"/>
          </a:xfrm>
          <a:prstGeom prst="rect">
            <a:avLst/>
          </a:prstGeom>
        </p:spPr>
      </p:pic>
      <p:cxnSp>
        <p:nvCxnSpPr>
          <p:cNvPr id="8" name="直线箭头连接符 7">
            <a:extLst>
              <a:ext uri="{FF2B5EF4-FFF2-40B4-BE49-F238E27FC236}">
                <a16:creationId xmlns:a16="http://schemas.microsoft.com/office/drawing/2014/main" id="{97BA10C5-A8A2-2B43-AC19-1D31944189E7}"/>
              </a:ext>
            </a:extLst>
          </p:cNvPr>
          <p:cNvCxnSpPr>
            <a:cxnSpLocks/>
          </p:cNvCxnSpPr>
          <p:nvPr/>
        </p:nvCxnSpPr>
        <p:spPr>
          <a:xfrm flipV="1">
            <a:off x="5068389" y="640526"/>
            <a:ext cx="1880307" cy="9547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37027BD4-019F-A444-8B21-3BD99A7BE24D}"/>
              </a:ext>
            </a:extLst>
          </p:cNvPr>
          <p:cNvSpPr txBox="1"/>
          <p:nvPr/>
        </p:nvSpPr>
        <p:spPr>
          <a:xfrm>
            <a:off x="6959109" y="457200"/>
            <a:ext cx="5055326" cy="1477328"/>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[4]. C. Szegedy, W. Liu, Y. Jia, P. Sermanet, S. Reed, D. Anguelov, D. Erhan, V. Vanhoucke, and A. Rabinovich, “Going deeper with convolutions,” in Proceedings of the IEEE conference on computer vision and pattern recognition, (2015), pp. 1–9</a:t>
            </a:r>
            <a:endParaRPr kumimoji="1" lang="zh-CN" altLang="en-US" dirty="0">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63949BA2-0D87-584B-9E8D-49DFA76BCAE3}"/>
              </a:ext>
            </a:extLst>
          </p:cNvPr>
          <p:cNvSpPr txBox="1"/>
          <p:nvPr/>
        </p:nvSpPr>
        <p:spPr>
          <a:xfrm>
            <a:off x="6781545" y="87197"/>
            <a:ext cx="5410455" cy="461665"/>
          </a:xfrm>
          <a:prstGeom prst="rect">
            <a:avLst/>
          </a:prstGeom>
          <a:noFill/>
        </p:spPr>
        <p:txBody>
          <a:bodyPr wrap="none" rtlCol="0">
            <a:spAutoFit/>
          </a:bodyPr>
          <a:lstStyle/>
          <a:p>
            <a:r>
              <a:rPr kumimoji="1" lang="en-US" altLang="zh-CN" sz="2400" u="sng" dirty="0">
                <a:solidFill>
                  <a:srgbClr val="0070C0"/>
                </a:solidFill>
                <a:latin typeface="Times New Roman" panose="02020603050405020304" pitchFamily="18" charset="0"/>
                <a:cs typeface="Times New Roman" panose="02020603050405020304" pitchFamily="18" charset="0"/>
              </a:rPr>
              <a:t>Better performance proved by Google-Net</a:t>
            </a:r>
            <a:endParaRPr kumimoji="1" lang="zh-CN" altLang="en-US" sz="2400" u="sng" dirty="0">
              <a:solidFill>
                <a:srgbClr val="0070C0"/>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307DBE4-05DB-854D-952B-34E56A86DF83}"/>
              </a:ext>
            </a:extLst>
          </p:cNvPr>
          <p:cNvSpPr/>
          <p:nvPr/>
        </p:nvSpPr>
        <p:spPr>
          <a:xfrm>
            <a:off x="64579" y="5426554"/>
            <a:ext cx="6231717" cy="923330"/>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[6]. S. Ioffe and C. Szegedy, “Batch normalization: Accelerating deep network training by reducing internal covariate shift,” arXiv preprintarXiv:1502.03167 (2015)</a:t>
            </a:r>
            <a:endParaRPr lang="zh-CN" altLang="en-US" dirty="0">
              <a:latin typeface="Calibri" panose="020F0502020204030204" pitchFamily="34" charset="0"/>
              <a:cs typeface="Calibri" panose="020F0502020204030204" pitchFamily="34" charset="0"/>
            </a:endParaRPr>
          </a:p>
        </p:txBody>
      </p:sp>
      <p:cxnSp>
        <p:nvCxnSpPr>
          <p:cNvPr id="16" name="直线箭头连接符 15">
            <a:extLst>
              <a:ext uri="{FF2B5EF4-FFF2-40B4-BE49-F238E27FC236}">
                <a16:creationId xmlns:a16="http://schemas.microsoft.com/office/drawing/2014/main" id="{8E9DC3C2-3F89-0142-9575-46310B3F6581}"/>
              </a:ext>
            </a:extLst>
          </p:cNvPr>
          <p:cNvCxnSpPr>
            <a:cxnSpLocks/>
          </p:cNvCxnSpPr>
          <p:nvPr/>
        </p:nvCxnSpPr>
        <p:spPr>
          <a:xfrm>
            <a:off x="1840819" y="4882809"/>
            <a:ext cx="0" cy="5513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C684922C-9DB9-B141-96DB-EB412DC5B050}"/>
              </a:ext>
            </a:extLst>
          </p:cNvPr>
          <p:cNvCxnSpPr>
            <a:cxnSpLocks/>
          </p:cNvCxnSpPr>
          <p:nvPr/>
        </p:nvCxnSpPr>
        <p:spPr>
          <a:xfrm flipV="1">
            <a:off x="4539457" y="2842133"/>
            <a:ext cx="775059" cy="8501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C3BCB3B2-C91B-8746-B095-398223ECBD4A}"/>
              </a:ext>
            </a:extLst>
          </p:cNvPr>
          <p:cNvSpPr/>
          <p:nvPr/>
        </p:nvSpPr>
        <p:spPr>
          <a:xfrm>
            <a:off x="5314516" y="2103469"/>
            <a:ext cx="6096000" cy="1477328"/>
          </a:xfrm>
          <a:prstGeom prst="rect">
            <a:avLst/>
          </a:prstGeom>
        </p:spPr>
        <p:txBody>
          <a:bodyPr>
            <a:spAutoFit/>
          </a:bodyPr>
          <a:lstStyle/>
          <a:p>
            <a:r>
              <a:rPr lang="en-US" altLang="zh-CN" dirty="0">
                <a:latin typeface="Calibri" panose="020F0502020204030204" pitchFamily="34" charset="0"/>
                <a:cs typeface="Calibri" panose="020F0502020204030204" pitchFamily="34" charset="0"/>
              </a:rPr>
              <a:t>[5]. V. Nair and G. E. Hinton, “Rectified linear units improve restricted Boltzmann machines,” in Proceedings of the 27th International Conference on International Conference on Machine Learning, (Omnipress, Madison, WI, USA, 2010), ICML’10, pp. 807–8</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1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BBB7D3D-5357-D84F-9A94-4FFED3D7E785}"/>
              </a:ext>
            </a:extLst>
          </p:cNvPr>
          <p:cNvSpPr txBox="1"/>
          <p:nvPr/>
        </p:nvSpPr>
        <p:spPr>
          <a:xfrm>
            <a:off x="378823" y="457200"/>
            <a:ext cx="6022803" cy="523220"/>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Detailed information for Deep Learning:</a:t>
            </a:r>
            <a:endParaRPr kumimoji="1" lang="zh-CN" altLang="en-US" sz="28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61CF93A-E85F-CB4E-8BC4-0B9DD3A67FF8}"/>
              </a:ext>
            </a:extLst>
          </p:cNvPr>
          <p:cNvSpPr txBox="1"/>
          <p:nvPr/>
        </p:nvSpPr>
        <p:spPr>
          <a:xfrm>
            <a:off x="378823" y="980420"/>
            <a:ext cx="7026175" cy="1938992"/>
          </a:xfrm>
          <a:prstGeom prst="rect">
            <a:avLst/>
          </a:prstGeom>
          <a:noFill/>
        </p:spPr>
        <p:txBody>
          <a:bodyPr wrap="square" rtlCol="0">
            <a:spAutoFit/>
          </a:bodyPr>
          <a:lstStyle/>
          <a:p>
            <a:r>
              <a:rPr kumimoji="1" lang="en-US" altLang="zh-CN" sz="2400" b="1" u="sng" dirty="0">
                <a:latin typeface="Times New Roman" panose="02020603050405020304" pitchFamily="18" charset="0"/>
                <a:cs typeface="Times New Roman" panose="02020603050405020304" pitchFamily="18" charset="0"/>
              </a:rPr>
              <a:t>Solver: </a:t>
            </a:r>
          </a:p>
          <a:p>
            <a:r>
              <a:rPr kumimoji="1" lang="en-US" altLang="zh-CN" sz="2400" i="1" dirty="0">
                <a:latin typeface="Times New Roman" panose="02020603050405020304" pitchFamily="18" charset="0"/>
                <a:cs typeface="Times New Roman" panose="02020603050405020304" pitchFamily="18" charset="0"/>
              </a:rPr>
              <a:t>Stochastic Gradient Descent with Momentum Optimizer (SGDMO)</a:t>
            </a:r>
          </a:p>
          <a:p>
            <a:r>
              <a:rPr kumimoji="1" lang="en-US" altLang="zh-CN" sz="2400" dirty="0">
                <a:solidFill>
                  <a:schemeClr val="accent1"/>
                </a:solidFill>
                <a:latin typeface="Times New Roman" panose="02020603050405020304" pitchFamily="18" charset="0"/>
                <a:cs typeface="Times New Roman" panose="02020603050405020304" pitchFamily="18" charset="0"/>
              </a:rPr>
              <a:t>(reduce the oscillation via using momentum)</a:t>
            </a:r>
          </a:p>
          <a:p>
            <a:endParaRPr kumimoji="1" lang="en-US" altLang="zh-CN" sz="2400" dirty="0">
              <a:solidFill>
                <a:schemeClr val="accent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ACB3DE2-D7A4-4E49-B9B0-B686F4C880AE}"/>
                  </a:ext>
                </a:extLst>
              </p:cNvPr>
              <p:cNvSpPr txBox="1"/>
              <p:nvPr/>
            </p:nvSpPr>
            <p:spPr>
              <a:xfrm>
                <a:off x="2931559" y="2611744"/>
                <a:ext cx="660334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3200" b="0" i="1" smtClean="0">
                              <a:latin typeface="Cambria Math" panose="02040503050406030204" pitchFamily="18" charset="0"/>
                            </a:rPr>
                          </m:ctrlPr>
                        </m:sSubPr>
                        <m:e>
                          <m:r>
                            <a:rPr kumimoji="1" lang="en-US" altLang="zh-CN" sz="3200" b="0" i="1" smtClean="0">
                              <a:latin typeface="Cambria Math" panose="02040503050406030204" pitchFamily="18" charset="0"/>
                            </a:rPr>
                            <m:t>𝜃</m:t>
                          </m:r>
                        </m:e>
                        <m:sub>
                          <m:r>
                            <a:rPr kumimoji="1" lang="en-US" altLang="zh-CN" sz="3200" b="0" i="1" smtClean="0">
                              <a:latin typeface="Cambria Math" panose="02040503050406030204" pitchFamily="18" charset="0"/>
                            </a:rPr>
                            <m:t>𝑙</m:t>
                          </m:r>
                          <m:r>
                            <a:rPr kumimoji="1" lang="en-US" altLang="zh-CN" sz="3200" b="0" i="1" smtClean="0">
                              <a:latin typeface="Cambria Math" panose="02040503050406030204" pitchFamily="18" charset="0"/>
                            </a:rPr>
                            <m:t>+1</m:t>
                          </m:r>
                        </m:sub>
                      </m:sSub>
                      <m:r>
                        <a:rPr kumimoji="1" lang="en-US" altLang="zh-CN" sz="3200" b="0" i="1" smtClean="0">
                          <a:latin typeface="Cambria Math" panose="02040503050406030204" pitchFamily="18" charset="0"/>
                        </a:rPr>
                        <m:t>=</m:t>
                      </m:r>
                      <m:sSub>
                        <m:sSubPr>
                          <m:ctrlPr>
                            <a:rPr kumimoji="1" lang="en-US" altLang="zh-CN" sz="3200" b="0" i="1" smtClean="0">
                              <a:latin typeface="Cambria Math" panose="02040503050406030204" pitchFamily="18" charset="0"/>
                            </a:rPr>
                          </m:ctrlPr>
                        </m:sSubPr>
                        <m:e>
                          <m:r>
                            <a:rPr kumimoji="1" lang="en-US" altLang="zh-CN" sz="3200" b="0" i="1" smtClean="0">
                              <a:latin typeface="Cambria Math" panose="02040503050406030204" pitchFamily="18" charset="0"/>
                            </a:rPr>
                            <m:t>𝜃</m:t>
                          </m:r>
                        </m:e>
                        <m:sub>
                          <m:r>
                            <a:rPr kumimoji="1" lang="en-US" altLang="zh-CN" sz="3200" b="0" i="1" smtClean="0">
                              <a:latin typeface="Cambria Math" panose="02040503050406030204" pitchFamily="18" charset="0"/>
                            </a:rPr>
                            <m:t>𝑙</m:t>
                          </m:r>
                        </m:sub>
                      </m:sSub>
                      <m:r>
                        <a:rPr kumimoji="1" lang="en-US" altLang="zh-CN" sz="3200" b="0" i="1" smtClean="0">
                          <a:latin typeface="Cambria Math" panose="02040503050406030204" pitchFamily="18" charset="0"/>
                        </a:rPr>
                        <m:t>−</m:t>
                      </m:r>
                      <m:r>
                        <a:rPr kumimoji="1" lang="en-US" altLang="zh-CN" sz="3200" b="0" i="1" smtClean="0">
                          <a:latin typeface="Cambria Math" panose="02040503050406030204" pitchFamily="18" charset="0"/>
                        </a:rPr>
                        <m:t>𝛼</m:t>
                      </m:r>
                      <m:r>
                        <m:rPr>
                          <m:sty m:val="p"/>
                        </m:rPr>
                        <a:rPr kumimoji="1" lang="en-US" altLang="zh-CN" sz="3200" b="0" i="1" smtClean="0">
                          <a:latin typeface="Cambria Math" panose="02040503050406030204" pitchFamily="18" charset="0"/>
                          <a:ea typeface="Cambria Math" panose="02040503050406030204" pitchFamily="18" charset="0"/>
                        </a:rPr>
                        <m:t>∇</m:t>
                      </m:r>
                      <m:r>
                        <a:rPr kumimoji="1" lang="en-US" altLang="zh-CN" sz="3200" b="0" i="1" smtClean="0">
                          <a:latin typeface="Cambria Math" panose="02040503050406030204" pitchFamily="18" charset="0"/>
                          <a:ea typeface="Cambria Math" panose="02040503050406030204" pitchFamily="18" charset="0"/>
                        </a:rPr>
                        <m:t>𝐸</m:t>
                      </m:r>
                      <m:d>
                        <m:dPr>
                          <m:ctrlPr>
                            <a:rPr kumimoji="1" lang="en-US" altLang="zh-CN" sz="3200" b="0" i="1" smtClean="0">
                              <a:latin typeface="Cambria Math" panose="02040503050406030204" pitchFamily="18" charset="0"/>
                              <a:ea typeface="Cambria Math" panose="02040503050406030204" pitchFamily="18" charset="0"/>
                            </a:rPr>
                          </m:ctrlPr>
                        </m:dPr>
                        <m:e>
                          <m:sSub>
                            <m:sSubPr>
                              <m:ctrlPr>
                                <a:rPr kumimoji="1" lang="en-US" altLang="zh-CN" sz="3200" b="0" i="1" smtClean="0">
                                  <a:latin typeface="Cambria Math" panose="02040503050406030204" pitchFamily="18" charset="0"/>
                                  <a:ea typeface="Cambria Math" panose="02040503050406030204" pitchFamily="18" charset="0"/>
                                </a:rPr>
                              </m:ctrlPr>
                            </m:sSubPr>
                            <m:e>
                              <m:r>
                                <a:rPr kumimoji="1" lang="en-US" altLang="zh-CN" sz="3200" b="0" i="1" smtClean="0">
                                  <a:latin typeface="Cambria Math" panose="02040503050406030204" pitchFamily="18" charset="0"/>
                                  <a:ea typeface="Cambria Math" panose="02040503050406030204" pitchFamily="18" charset="0"/>
                                </a:rPr>
                                <m:t>𝜃</m:t>
                              </m:r>
                            </m:e>
                            <m:sub>
                              <m:r>
                                <a:rPr kumimoji="1" lang="en-US" altLang="zh-CN" sz="3200" b="0" i="1" smtClean="0">
                                  <a:latin typeface="Cambria Math" panose="02040503050406030204" pitchFamily="18" charset="0"/>
                                  <a:ea typeface="Cambria Math" panose="02040503050406030204" pitchFamily="18" charset="0"/>
                                </a:rPr>
                                <m:t>𝑙</m:t>
                              </m:r>
                            </m:sub>
                          </m:sSub>
                        </m:e>
                      </m:d>
                      <m:r>
                        <a:rPr kumimoji="1" lang="en-US" altLang="zh-CN" sz="3200" b="0" i="1" smtClean="0">
                          <a:latin typeface="Cambria Math" panose="02040503050406030204" pitchFamily="18" charset="0"/>
                          <a:ea typeface="Cambria Math" panose="02040503050406030204" pitchFamily="18" charset="0"/>
                        </a:rPr>
                        <m:t>+</m:t>
                      </m:r>
                      <m:r>
                        <a:rPr kumimoji="1" lang="en-US" altLang="zh-CN" sz="3200" b="1" i="1" smtClean="0">
                          <a:solidFill>
                            <a:srgbClr val="FF0000"/>
                          </a:solidFill>
                          <a:latin typeface="Cambria Math" panose="02040503050406030204" pitchFamily="18" charset="0"/>
                          <a:ea typeface="Cambria Math" panose="02040503050406030204" pitchFamily="18" charset="0"/>
                        </a:rPr>
                        <m:t>𝜸</m:t>
                      </m:r>
                      <m:r>
                        <a:rPr kumimoji="1" lang="en-US" altLang="zh-CN" sz="3200" b="1"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3200" b="1" i="1" smtClean="0">
                              <a:solidFill>
                                <a:srgbClr val="FF0000"/>
                              </a:solidFill>
                              <a:latin typeface="Cambria Math" panose="02040503050406030204" pitchFamily="18" charset="0"/>
                              <a:ea typeface="Cambria Math" panose="02040503050406030204" pitchFamily="18" charset="0"/>
                            </a:rPr>
                          </m:ctrlPr>
                        </m:sSubPr>
                        <m:e>
                          <m:r>
                            <a:rPr kumimoji="1" lang="en-US" altLang="zh-CN" sz="3200" b="1" i="1" smtClean="0">
                              <a:solidFill>
                                <a:srgbClr val="FF0000"/>
                              </a:solidFill>
                              <a:latin typeface="Cambria Math" panose="02040503050406030204" pitchFamily="18" charset="0"/>
                              <a:ea typeface="Cambria Math" panose="02040503050406030204" pitchFamily="18" charset="0"/>
                            </a:rPr>
                            <m:t>𝜽</m:t>
                          </m:r>
                        </m:e>
                        <m:sub>
                          <m:r>
                            <a:rPr kumimoji="1" lang="en-US" altLang="zh-CN" sz="3200" b="1" i="1" smtClean="0">
                              <a:solidFill>
                                <a:srgbClr val="FF0000"/>
                              </a:solidFill>
                              <a:latin typeface="Cambria Math" panose="02040503050406030204" pitchFamily="18" charset="0"/>
                              <a:ea typeface="Cambria Math" panose="02040503050406030204" pitchFamily="18" charset="0"/>
                            </a:rPr>
                            <m:t>𝒍</m:t>
                          </m:r>
                        </m:sub>
                      </m:sSub>
                      <m:r>
                        <a:rPr kumimoji="1" lang="en-US" altLang="zh-CN" sz="3200" b="1"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3200" b="1" i="1" smtClean="0">
                              <a:solidFill>
                                <a:srgbClr val="FF0000"/>
                              </a:solidFill>
                              <a:latin typeface="Cambria Math" panose="02040503050406030204" pitchFamily="18" charset="0"/>
                              <a:ea typeface="Cambria Math" panose="02040503050406030204" pitchFamily="18" charset="0"/>
                            </a:rPr>
                          </m:ctrlPr>
                        </m:sSubPr>
                        <m:e>
                          <m:r>
                            <a:rPr kumimoji="1" lang="en-US" altLang="zh-CN" sz="3200" b="1" i="1" smtClean="0">
                              <a:solidFill>
                                <a:srgbClr val="FF0000"/>
                              </a:solidFill>
                              <a:latin typeface="Cambria Math" panose="02040503050406030204" pitchFamily="18" charset="0"/>
                              <a:ea typeface="Cambria Math" panose="02040503050406030204" pitchFamily="18" charset="0"/>
                            </a:rPr>
                            <m:t>𝜽</m:t>
                          </m:r>
                        </m:e>
                        <m:sub>
                          <m:r>
                            <a:rPr kumimoji="1" lang="en-US" altLang="zh-CN" sz="3200" b="1" i="1" smtClean="0">
                              <a:solidFill>
                                <a:srgbClr val="FF0000"/>
                              </a:solidFill>
                              <a:latin typeface="Cambria Math" panose="02040503050406030204" pitchFamily="18" charset="0"/>
                              <a:ea typeface="Cambria Math" panose="02040503050406030204" pitchFamily="18" charset="0"/>
                            </a:rPr>
                            <m:t>𝒍</m:t>
                          </m:r>
                          <m:r>
                            <a:rPr kumimoji="1" lang="en-US" altLang="zh-CN" sz="3200" b="1" i="1" smtClean="0">
                              <a:solidFill>
                                <a:srgbClr val="FF0000"/>
                              </a:solidFill>
                              <a:latin typeface="Cambria Math" panose="02040503050406030204" pitchFamily="18" charset="0"/>
                              <a:ea typeface="Cambria Math" panose="02040503050406030204" pitchFamily="18" charset="0"/>
                            </a:rPr>
                            <m:t>−</m:t>
                          </m:r>
                          <m:r>
                            <a:rPr kumimoji="1" lang="en-US" altLang="zh-CN" sz="3200" b="1" i="1" smtClean="0">
                              <a:solidFill>
                                <a:srgbClr val="FF0000"/>
                              </a:solidFill>
                              <a:latin typeface="Cambria Math" panose="02040503050406030204" pitchFamily="18" charset="0"/>
                              <a:ea typeface="Cambria Math" panose="02040503050406030204" pitchFamily="18" charset="0"/>
                            </a:rPr>
                            <m:t>𝟏</m:t>
                          </m:r>
                        </m:sub>
                      </m:sSub>
                      <m:r>
                        <a:rPr kumimoji="1" lang="en-US" altLang="zh-CN" sz="3200" b="1" i="1" smtClean="0">
                          <a:solidFill>
                            <a:srgbClr val="FF0000"/>
                          </a:solidFill>
                          <a:latin typeface="Cambria Math" panose="02040503050406030204" pitchFamily="18" charset="0"/>
                          <a:ea typeface="Cambria Math" panose="02040503050406030204" pitchFamily="18" charset="0"/>
                        </a:rPr>
                        <m:t>)</m:t>
                      </m:r>
                    </m:oMath>
                  </m:oMathPara>
                </a14:m>
                <a:endParaRPr kumimoji="1" lang="zh-CN" altLang="en-US" sz="3200" b="1" dirty="0"/>
              </a:p>
            </p:txBody>
          </p:sp>
        </mc:Choice>
        <mc:Fallback xmlns="">
          <p:sp>
            <p:nvSpPr>
              <p:cNvPr id="2" name="文本框 1">
                <a:extLst>
                  <a:ext uri="{FF2B5EF4-FFF2-40B4-BE49-F238E27FC236}">
                    <a16:creationId xmlns:a16="http://schemas.microsoft.com/office/drawing/2014/main" id="{8ACB3DE2-D7A4-4E49-B9B0-B686F4C880AE}"/>
                  </a:ext>
                </a:extLst>
              </p:cNvPr>
              <p:cNvSpPr txBox="1">
                <a:spLocks noRot="1" noChangeAspect="1" noMove="1" noResize="1" noEditPoints="1" noAdjustHandles="1" noChangeArrowheads="1" noChangeShapeType="1" noTextEdit="1"/>
              </p:cNvSpPr>
              <p:nvPr/>
            </p:nvSpPr>
            <p:spPr>
              <a:xfrm>
                <a:off x="2931559" y="2611744"/>
                <a:ext cx="6603346" cy="584775"/>
              </a:xfrm>
              <a:prstGeom prst="rect">
                <a:avLst/>
              </a:prstGeom>
              <a:blipFill>
                <a:blip r:embed="rId2"/>
                <a:stretch>
                  <a:fillRect b="-191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1BDD648C-B3B0-F741-BBE9-A47061576878}"/>
                  </a:ext>
                </a:extLst>
              </p:cNvPr>
              <p:cNvSpPr/>
              <p:nvPr/>
            </p:nvSpPr>
            <p:spPr>
              <a:xfrm>
                <a:off x="378823" y="3432428"/>
                <a:ext cx="8294914" cy="3539430"/>
              </a:xfrm>
              <a:prstGeom prst="rect">
                <a:avLst/>
              </a:prstGeom>
            </p:spPr>
            <p:txBody>
              <a:bodyPr wrap="square">
                <a:spAutoFit/>
              </a:bodyPr>
              <a:lstStyle/>
              <a:p>
                <a14:m>
                  <m:oMath xmlns:m="http://schemas.openxmlformats.org/officeDocument/2006/math">
                    <m:r>
                      <a:rPr kumimoji="1" lang="en-US" altLang="zh-CN" sz="2800" i="1" smtClean="0">
                        <a:latin typeface="Cambria Math" panose="02040503050406030204" pitchFamily="18" charset="0"/>
                      </a:rPr>
                      <m:t>𝜃</m:t>
                    </m:r>
                  </m:oMath>
                </a14:m>
                <a:r>
                  <a:rPr lang="en-US" altLang="zh-CN" sz="2800" dirty="0">
                    <a:latin typeface="Times New Roman" panose="02020603050405020304" pitchFamily="18" charset="0"/>
                    <a:cs typeface="Times New Roman" panose="02020603050405020304" pitchFamily="18" charset="0"/>
                  </a:rPr>
                  <a:t>: image matrix/vector</a:t>
                </a:r>
              </a:p>
              <a:p>
                <a14:m>
                  <m:oMath xmlns:m="http://schemas.openxmlformats.org/officeDocument/2006/math">
                    <m:r>
                      <a:rPr kumimoji="1" lang="en-US" altLang="zh-CN" sz="2800" i="1">
                        <a:latin typeface="Cambria Math" panose="02040503050406030204" pitchFamily="18" charset="0"/>
                      </a:rPr>
                      <m:t>𝑙</m:t>
                    </m:r>
                  </m:oMath>
                </a14:m>
                <a:r>
                  <a:rPr lang="en-US" altLang="zh-CN" sz="2800" dirty="0">
                    <a:latin typeface="Times New Roman" panose="02020603050405020304" pitchFamily="18" charset="0"/>
                    <a:cs typeface="Times New Roman" panose="02020603050405020304" pitchFamily="18" charset="0"/>
                  </a:rPr>
                  <a:t>: iteration number in training</a:t>
                </a:r>
              </a:p>
              <a:p>
                <a14:m>
                  <m:oMath xmlns:m="http://schemas.openxmlformats.org/officeDocument/2006/math">
                    <m:r>
                      <a:rPr kumimoji="1" lang="en-US" altLang="zh-CN" sz="2800" i="1">
                        <a:latin typeface="Cambria Math" panose="02040503050406030204" pitchFamily="18" charset="0"/>
                      </a:rPr>
                      <m:t>𝛼</m:t>
                    </m:r>
                  </m:oMath>
                </a14:m>
                <a:r>
                  <a:rPr lang="en-US" altLang="zh-CN" sz="2800" dirty="0">
                    <a:latin typeface="Times New Roman" panose="02020603050405020304" pitchFamily="18" charset="0"/>
                    <a:cs typeface="Times New Roman" panose="02020603050405020304" pitchFamily="18" charset="0"/>
                  </a:rPr>
                  <a:t>: learning rate</a:t>
                </a:r>
              </a:p>
              <a:p>
                <a14:m>
                  <m:oMath xmlns:m="http://schemas.openxmlformats.org/officeDocument/2006/math">
                    <m:r>
                      <a:rPr kumimoji="1" lang="en-US" altLang="zh-CN" sz="2800" i="1">
                        <a:latin typeface="Cambria Math" panose="02040503050406030204" pitchFamily="18" charset="0"/>
                        <a:ea typeface="Cambria Math" panose="02040503050406030204" pitchFamily="18" charset="0"/>
                      </a:rPr>
                      <m:t>𝐸</m:t>
                    </m:r>
                    <m:d>
                      <m:dPr>
                        <m:ctrlPr>
                          <a:rPr kumimoji="1" lang="en-US" altLang="zh-CN" sz="2800" i="1">
                            <a:latin typeface="Cambria Math" panose="02040503050406030204" pitchFamily="18" charset="0"/>
                            <a:ea typeface="Cambria Math" panose="02040503050406030204" pitchFamily="18" charset="0"/>
                          </a:rPr>
                        </m:ctrlPr>
                      </m:dPr>
                      <m:e>
                        <m:sSub>
                          <m:sSubPr>
                            <m:ctrlPr>
                              <a:rPr kumimoji="1" lang="en-US" altLang="zh-CN" sz="2800" i="1">
                                <a:latin typeface="Cambria Math" panose="02040503050406030204" pitchFamily="18" charset="0"/>
                                <a:ea typeface="Cambria Math" panose="02040503050406030204" pitchFamily="18" charset="0"/>
                              </a:rPr>
                            </m:ctrlPr>
                          </m:sSubPr>
                          <m:e>
                            <m:r>
                              <a:rPr kumimoji="1" lang="en-US" altLang="zh-CN" sz="2800" i="1">
                                <a:latin typeface="Cambria Math" panose="02040503050406030204" pitchFamily="18" charset="0"/>
                                <a:ea typeface="Cambria Math" panose="02040503050406030204" pitchFamily="18" charset="0"/>
                              </a:rPr>
                              <m:t>𝜃</m:t>
                            </m:r>
                          </m:e>
                          <m:sub>
                            <m:r>
                              <a:rPr kumimoji="1" lang="en-US" altLang="zh-CN" sz="2800" i="1">
                                <a:latin typeface="Cambria Math" panose="02040503050406030204" pitchFamily="18" charset="0"/>
                                <a:ea typeface="Cambria Math" panose="02040503050406030204" pitchFamily="18" charset="0"/>
                              </a:rPr>
                              <m:t>𝑙</m:t>
                            </m:r>
                          </m:sub>
                        </m:sSub>
                      </m:e>
                    </m:d>
                  </m:oMath>
                </a14:m>
                <a:r>
                  <a:rPr lang="en-US" altLang="zh-CN" sz="2800" dirty="0">
                    <a:latin typeface="Times New Roman" panose="02020603050405020304" pitchFamily="18" charset="0"/>
                    <a:cs typeface="Times New Roman" panose="02020603050405020304" pitchFamily="18" charset="0"/>
                  </a:rPr>
                  <a:t>: loss function</a:t>
                </a:r>
              </a:p>
              <a:p>
                <a14:m>
                  <m:oMath xmlns:m="http://schemas.openxmlformats.org/officeDocument/2006/math">
                    <m:r>
                      <a:rPr kumimoji="1" lang="en-US" altLang="zh-CN" sz="2800" b="1" i="1" smtClean="0">
                        <a:solidFill>
                          <a:srgbClr val="FF0000"/>
                        </a:solidFill>
                        <a:latin typeface="Cambria Math" panose="02040503050406030204" pitchFamily="18" charset="0"/>
                        <a:ea typeface="Cambria Math" panose="02040503050406030204" pitchFamily="18" charset="0"/>
                      </a:rPr>
                      <m:t>𝜸</m:t>
                    </m:r>
                    <m:r>
                      <a:rPr kumimoji="1" lang="en-US" altLang="zh-CN" sz="2800" b="1"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2800" b="1" i="1">
                            <a:solidFill>
                              <a:srgbClr val="FF0000"/>
                            </a:solidFill>
                            <a:latin typeface="Cambria Math" panose="02040503050406030204" pitchFamily="18" charset="0"/>
                            <a:ea typeface="Cambria Math" panose="02040503050406030204" pitchFamily="18" charset="0"/>
                          </a:rPr>
                        </m:ctrlPr>
                      </m:sSubPr>
                      <m:e>
                        <m:r>
                          <a:rPr kumimoji="1" lang="en-US" altLang="zh-CN" sz="2800" b="1" i="1">
                            <a:solidFill>
                              <a:srgbClr val="FF0000"/>
                            </a:solidFill>
                            <a:latin typeface="Cambria Math" panose="02040503050406030204" pitchFamily="18" charset="0"/>
                            <a:ea typeface="Cambria Math" panose="02040503050406030204" pitchFamily="18" charset="0"/>
                          </a:rPr>
                          <m:t>𝜽</m:t>
                        </m:r>
                      </m:e>
                      <m:sub>
                        <m:r>
                          <a:rPr kumimoji="1" lang="en-US" altLang="zh-CN" sz="2800" b="1" i="1">
                            <a:solidFill>
                              <a:srgbClr val="FF0000"/>
                            </a:solidFill>
                            <a:latin typeface="Cambria Math" panose="02040503050406030204" pitchFamily="18" charset="0"/>
                            <a:ea typeface="Cambria Math" panose="02040503050406030204" pitchFamily="18" charset="0"/>
                          </a:rPr>
                          <m:t>𝒍</m:t>
                        </m:r>
                      </m:sub>
                    </m:sSub>
                    <m:r>
                      <a:rPr kumimoji="1" lang="en-US" altLang="zh-CN" sz="2800" b="1" i="1">
                        <a:solidFill>
                          <a:srgbClr val="FF0000"/>
                        </a:solidFill>
                        <a:latin typeface="Cambria Math" panose="02040503050406030204" pitchFamily="18" charset="0"/>
                        <a:ea typeface="Cambria Math" panose="02040503050406030204" pitchFamily="18" charset="0"/>
                      </a:rPr>
                      <m:t>−</m:t>
                    </m:r>
                    <m:sSub>
                      <m:sSubPr>
                        <m:ctrlPr>
                          <a:rPr kumimoji="1" lang="en-US" altLang="zh-CN" sz="2800" b="1" i="1">
                            <a:solidFill>
                              <a:srgbClr val="FF0000"/>
                            </a:solidFill>
                            <a:latin typeface="Cambria Math" panose="02040503050406030204" pitchFamily="18" charset="0"/>
                            <a:ea typeface="Cambria Math" panose="02040503050406030204" pitchFamily="18" charset="0"/>
                          </a:rPr>
                        </m:ctrlPr>
                      </m:sSubPr>
                      <m:e>
                        <m:r>
                          <a:rPr kumimoji="1" lang="en-US" altLang="zh-CN" sz="2800" b="1" i="1">
                            <a:solidFill>
                              <a:srgbClr val="FF0000"/>
                            </a:solidFill>
                            <a:latin typeface="Cambria Math" panose="02040503050406030204" pitchFamily="18" charset="0"/>
                            <a:ea typeface="Cambria Math" panose="02040503050406030204" pitchFamily="18" charset="0"/>
                          </a:rPr>
                          <m:t>𝜽</m:t>
                        </m:r>
                      </m:e>
                      <m:sub>
                        <m:r>
                          <a:rPr kumimoji="1" lang="en-US" altLang="zh-CN" sz="2800" b="1" i="1">
                            <a:solidFill>
                              <a:srgbClr val="FF0000"/>
                            </a:solidFill>
                            <a:latin typeface="Cambria Math" panose="02040503050406030204" pitchFamily="18" charset="0"/>
                            <a:ea typeface="Cambria Math" panose="02040503050406030204" pitchFamily="18" charset="0"/>
                          </a:rPr>
                          <m:t>𝒍</m:t>
                        </m:r>
                        <m:r>
                          <a:rPr kumimoji="1" lang="en-US" altLang="zh-CN" sz="2800" b="1" i="1">
                            <a:solidFill>
                              <a:srgbClr val="FF0000"/>
                            </a:solidFill>
                            <a:latin typeface="Cambria Math" panose="02040503050406030204" pitchFamily="18" charset="0"/>
                            <a:ea typeface="Cambria Math" panose="02040503050406030204" pitchFamily="18" charset="0"/>
                          </a:rPr>
                          <m:t>−</m:t>
                        </m:r>
                        <m:r>
                          <a:rPr kumimoji="1" lang="en-US" altLang="zh-CN" sz="2800" b="1" i="1">
                            <a:solidFill>
                              <a:srgbClr val="FF0000"/>
                            </a:solidFill>
                            <a:latin typeface="Cambria Math" panose="02040503050406030204" pitchFamily="18" charset="0"/>
                            <a:ea typeface="Cambria Math" panose="02040503050406030204" pitchFamily="18" charset="0"/>
                          </a:rPr>
                          <m:t>𝟏</m:t>
                        </m:r>
                      </m:sub>
                    </m:sSub>
                    <m:r>
                      <a:rPr kumimoji="1" lang="en-US" altLang="zh-CN" sz="2800" b="1" i="1">
                        <a:solidFill>
                          <a:srgbClr val="FF0000"/>
                        </a:solidFill>
                        <a:latin typeface="Cambria Math" panose="02040503050406030204" pitchFamily="18" charset="0"/>
                        <a:ea typeface="Cambria Math" panose="02040503050406030204" pitchFamily="18" charset="0"/>
                      </a:rPr>
                      <m:t>)</m:t>
                    </m:r>
                  </m:oMath>
                </a14:m>
                <a:r>
                  <a:rPr lang="en-US" altLang="zh-CN" sz="2800" dirty="0">
                    <a:solidFill>
                      <a:srgbClr val="FF0000"/>
                    </a:solidFill>
                    <a:latin typeface="Times New Roman" panose="02020603050405020304" pitchFamily="18" charset="0"/>
                    <a:cs typeface="Times New Roman" panose="02020603050405020304" pitchFamily="18" charset="0"/>
                  </a:rPr>
                  <a:t>: SGDMO (analog to the momentum, where </a:t>
                </a:r>
                <a14:m>
                  <m:oMath xmlns:m="http://schemas.openxmlformats.org/officeDocument/2006/math">
                    <m:r>
                      <a:rPr kumimoji="1" lang="en-US" altLang="zh-CN" sz="2800" b="1" i="1">
                        <a:solidFill>
                          <a:srgbClr val="FF0000"/>
                        </a:solidFill>
                        <a:latin typeface="Cambria Math" panose="02040503050406030204" pitchFamily="18" charset="0"/>
                        <a:ea typeface="Cambria Math" panose="02040503050406030204" pitchFamily="18" charset="0"/>
                      </a:rPr>
                      <m:t>𝜸</m:t>
                    </m:r>
                  </m:oMath>
                </a14:m>
                <a:r>
                  <a:rPr lang="en-US" altLang="zh-CN" sz="2800" dirty="0">
                    <a:solidFill>
                      <a:srgbClr val="FF0000"/>
                    </a:solidFill>
                    <a:latin typeface="Times New Roman" panose="02020603050405020304" pitchFamily="18" charset="0"/>
                    <a:cs typeface="Times New Roman" panose="02020603050405020304" pitchFamily="18" charset="0"/>
                  </a:rPr>
                  <a:t> determines the contribution of the previous gradient step to the current iteration)</a:t>
                </a:r>
              </a:p>
              <a:p>
                <a:endParaRPr lang="zh-CN" altLang="en-US" sz="2800" dirty="0">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1BDD648C-B3B0-F741-BBE9-A47061576878}"/>
                  </a:ext>
                </a:extLst>
              </p:cNvPr>
              <p:cNvSpPr>
                <a:spLocks noRot="1" noChangeAspect="1" noMove="1" noResize="1" noEditPoints="1" noAdjustHandles="1" noChangeArrowheads="1" noChangeShapeType="1" noTextEdit="1"/>
              </p:cNvSpPr>
              <p:nvPr/>
            </p:nvSpPr>
            <p:spPr>
              <a:xfrm>
                <a:off x="378823" y="3432428"/>
                <a:ext cx="8294914" cy="3539430"/>
              </a:xfrm>
              <a:prstGeom prst="rect">
                <a:avLst/>
              </a:prstGeom>
              <a:blipFill>
                <a:blip r:embed="rId3"/>
                <a:stretch>
                  <a:fillRect l="-1529" t="-1786"/>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F4F1BA89-2F7D-7645-9073-D7B0EE742BB8}"/>
              </a:ext>
            </a:extLst>
          </p:cNvPr>
          <p:cNvSpPr/>
          <p:nvPr/>
        </p:nvSpPr>
        <p:spPr>
          <a:xfrm>
            <a:off x="5906660" y="6097230"/>
            <a:ext cx="6163420" cy="646331"/>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[7]. K. P. Murphy, Machine learning: a probabilistic perspective (MIT press, 2012)</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789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BBB7D3D-5357-D84F-9A94-4FFED3D7E785}"/>
              </a:ext>
            </a:extLst>
          </p:cNvPr>
          <p:cNvSpPr txBox="1"/>
          <p:nvPr/>
        </p:nvSpPr>
        <p:spPr>
          <a:xfrm>
            <a:off x="378823" y="457200"/>
            <a:ext cx="6022803" cy="523220"/>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Detailed information for Deep Learning:</a:t>
            </a:r>
            <a:endParaRPr kumimoji="1" lang="zh-CN" altLang="en-US" sz="28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61CF93A-E85F-CB4E-8BC4-0B9DD3A67FF8}"/>
              </a:ext>
            </a:extLst>
          </p:cNvPr>
          <p:cNvSpPr txBox="1"/>
          <p:nvPr/>
        </p:nvSpPr>
        <p:spPr>
          <a:xfrm>
            <a:off x="378823" y="1320055"/>
            <a:ext cx="7406640" cy="3416320"/>
          </a:xfrm>
          <a:prstGeom prst="rect">
            <a:avLst/>
          </a:prstGeom>
          <a:noFill/>
        </p:spPr>
        <p:txBody>
          <a:bodyPr wrap="square" rtlCol="0">
            <a:spAutoFit/>
          </a:bodyPr>
          <a:lstStyle/>
          <a:p>
            <a:r>
              <a:rPr kumimoji="1" lang="en-US" altLang="zh-CN" sz="2400" b="1" u="sng" dirty="0">
                <a:latin typeface="Times New Roman" panose="02020603050405020304" pitchFamily="18" charset="0"/>
                <a:cs typeface="Times New Roman" panose="02020603050405020304" pitchFamily="18" charset="0"/>
              </a:rPr>
              <a:t>Avoid Over-fitting: </a:t>
            </a:r>
          </a:p>
          <a:p>
            <a:r>
              <a:rPr kumimoji="1" lang="en-US" altLang="zh-CN" sz="2400" i="1" dirty="0">
                <a:latin typeface="Times New Roman" panose="02020603050405020304" pitchFamily="18" charset="0"/>
                <a:cs typeface="Times New Roman" panose="02020603050405020304" pitchFamily="18" charset="0"/>
              </a:rPr>
              <a:t>1. Dropout Layer at the end of DNN</a:t>
            </a:r>
          </a:p>
          <a:p>
            <a:r>
              <a:rPr kumimoji="1" lang="en-US" altLang="zh-CN" sz="2400" dirty="0">
                <a:solidFill>
                  <a:schemeClr val="accent1"/>
                </a:solidFill>
                <a:latin typeface="Times New Roman" panose="02020603050405020304" pitchFamily="18" charset="0"/>
                <a:cs typeface="Times New Roman" panose="02020603050405020304" pitchFamily="18" charset="0"/>
              </a:rPr>
              <a:t>(reduce the connect between the convolution layers and fully connected layers)</a:t>
            </a:r>
          </a:p>
          <a:p>
            <a:endParaRPr kumimoji="1" lang="en-US" altLang="zh-CN" sz="2400" dirty="0">
              <a:solidFill>
                <a:schemeClr val="accent1"/>
              </a:solidFill>
              <a:latin typeface="Times New Roman" panose="02020603050405020304" pitchFamily="18" charset="0"/>
              <a:cs typeface="Times New Roman" panose="02020603050405020304" pitchFamily="18" charset="0"/>
            </a:endParaRPr>
          </a:p>
          <a:p>
            <a:endParaRPr kumimoji="1" lang="en-US" altLang="zh-CN" sz="2400" dirty="0">
              <a:solidFill>
                <a:schemeClr val="accent1"/>
              </a:solidFill>
              <a:latin typeface="Times New Roman" panose="02020603050405020304" pitchFamily="18" charset="0"/>
              <a:cs typeface="Times New Roman" panose="02020603050405020304" pitchFamily="18" charset="0"/>
            </a:endParaRPr>
          </a:p>
          <a:p>
            <a:endParaRPr kumimoji="1" lang="en-US" altLang="zh-CN" sz="2400" dirty="0">
              <a:solidFill>
                <a:schemeClr val="accent1"/>
              </a:solidFill>
              <a:latin typeface="Times New Roman" panose="02020603050405020304" pitchFamily="18" charset="0"/>
              <a:cs typeface="Times New Roman" panose="02020603050405020304" pitchFamily="18" charset="0"/>
            </a:endParaRPr>
          </a:p>
          <a:p>
            <a:r>
              <a:rPr kumimoji="1" lang="en-US" altLang="zh-CN" sz="2400" i="1" dirty="0">
                <a:latin typeface="Times New Roman" panose="02020603050405020304" pitchFamily="18" charset="0"/>
                <a:cs typeface="Times New Roman" panose="02020603050405020304" pitchFamily="18" charset="0"/>
              </a:rPr>
              <a:t>2. Learning rate drop from 0.001 to 0.0001 after 75 epochs</a:t>
            </a:r>
          </a:p>
          <a:p>
            <a:r>
              <a:rPr kumimoji="1" lang="en-US" altLang="zh-CN" sz="2400" dirty="0">
                <a:solidFill>
                  <a:schemeClr val="accent1"/>
                </a:solidFill>
                <a:latin typeface="Times New Roman" panose="02020603050405020304" pitchFamily="18" charset="0"/>
                <a:cs typeface="Times New Roman" panose="02020603050405020304" pitchFamily="18" charset="0"/>
              </a:rPr>
              <a:t>(constrain the fitting parameters)</a:t>
            </a:r>
          </a:p>
        </p:txBody>
      </p:sp>
      <p:sp>
        <p:nvSpPr>
          <p:cNvPr id="3" name="矩形 2">
            <a:extLst>
              <a:ext uri="{FF2B5EF4-FFF2-40B4-BE49-F238E27FC236}">
                <a16:creationId xmlns:a16="http://schemas.microsoft.com/office/drawing/2014/main" id="{54B9B203-02BC-364A-9A28-B6AA3F09740A}"/>
              </a:ext>
            </a:extLst>
          </p:cNvPr>
          <p:cNvSpPr/>
          <p:nvPr/>
        </p:nvSpPr>
        <p:spPr>
          <a:xfrm>
            <a:off x="378823" y="2881087"/>
            <a:ext cx="6514011" cy="923330"/>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[8]. N. Srivastava, G. Hinton, A. Krizhevsky, I. Sutskever, and R. Salakhutdinov, “Dropout: A simple way to prevent neural networks from overfitting,” J. Mach. Learn. Res.15, 1929–1958 (2014)</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6097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BBB7D3D-5357-D84F-9A94-4FFED3D7E785}"/>
              </a:ext>
            </a:extLst>
          </p:cNvPr>
          <p:cNvSpPr txBox="1"/>
          <p:nvPr/>
        </p:nvSpPr>
        <p:spPr>
          <a:xfrm>
            <a:off x="378823" y="457200"/>
            <a:ext cx="6022803" cy="523220"/>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Detailed information for Deep Learning:</a:t>
            </a:r>
            <a:endParaRPr kumimoji="1" lang="zh-CN" altLang="en-US" sz="28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61CF93A-E85F-CB4E-8BC4-0B9DD3A67FF8}"/>
              </a:ext>
            </a:extLst>
          </p:cNvPr>
          <p:cNvSpPr txBox="1"/>
          <p:nvPr/>
        </p:nvSpPr>
        <p:spPr>
          <a:xfrm>
            <a:off x="378823" y="1225689"/>
            <a:ext cx="11090366" cy="5632311"/>
          </a:xfrm>
          <a:prstGeom prst="rect">
            <a:avLst/>
          </a:prstGeom>
          <a:noFill/>
        </p:spPr>
        <p:txBody>
          <a:bodyPr wrap="square" rtlCol="0">
            <a:spAutoFit/>
          </a:bodyPr>
          <a:lstStyle/>
          <a:p>
            <a:r>
              <a:rPr kumimoji="1" lang="en-US" altLang="zh-CN" sz="2400" b="1" u="sng" dirty="0">
                <a:latin typeface="Times New Roman" panose="02020603050405020304" pitchFamily="18" charset="0"/>
                <a:cs typeface="Times New Roman" panose="02020603050405020304" pitchFamily="18" charset="0"/>
              </a:rPr>
              <a:t>Training Process:</a:t>
            </a: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----10000 handwriting digits from MNIST handwriting digit database;</a:t>
            </a: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----600 maximum epochs &amp; 46800 training iteration;</a:t>
            </a: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a:t>
            </a:r>
            <a:r>
              <a:rPr kumimoji="1" lang="en-US" altLang="zh-CN" sz="2400" i="1" dirty="0">
                <a:latin typeface="Times New Roman" panose="02020603050405020304" pitchFamily="18" charset="0"/>
                <a:cs typeface="Times New Roman" panose="02020603050405020304" pitchFamily="18" charset="0"/>
              </a:rPr>
              <a:t>MATLAB R2019a Update 5 (9.6.0.1174912, 64-bit);</a:t>
            </a: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a:t>
            </a:r>
            <a:r>
              <a:rPr kumimoji="1" lang="en-US" altLang="zh-CN" sz="2400" i="1" dirty="0">
                <a:latin typeface="Times New Roman" panose="02020603050405020304" pitchFamily="18" charset="0"/>
                <a:cs typeface="Times New Roman" panose="02020603050405020304" pitchFamily="18" charset="0"/>
              </a:rPr>
              <a:t>MATLAB Deep Learning Toolbox;</a:t>
            </a: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----GPU-chip: </a:t>
            </a:r>
            <a:r>
              <a:rPr kumimoji="1" lang="en-US" altLang="zh-CN" sz="2400" i="1" dirty="0">
                <a:latin typeface="Times New Roman" panose="02020603050405020304" pitchFamily="18" charset="0"/>
                <a:cs typeface="Times New Roman" panose="02020603050405020304" pitchFamily="18" charset="0"/>
              </a:rPr>
              <a:t>NVIDIA GTX1050 </a:t>
            </a:r>
            <a:r>
              <a:rPr kumimoji="1" lang="en-US" altLang="zh-CN" sz="2400" dirty="0">
                <a:latin typeface="Times New Roman" panose="02020603050405020304" pitchFamily="18" charset="0"/>
                <a:cs typeface="Times New Roman" panose="02020603050405020304" pitchFamily="18" charset="0"/>
              </a:rPr>
              <a:t>(speed acceleration)</a:t>
            </a: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----Machines in </a:t>
            </a:r>
            <a:r>
              <a:rPr kumimoji="1" lang="en-US" altLang="zh-CN" sz="2400" i="1" dirty="0">
                <a:latin typeface="Times New Roman" panose="02020603050405020304" pitchFamily="18" charset="0"/>
                <a:cs typeface="Times New Roman" panose="02020603050405020304" pitchFamily="18" charset="0"/>
              </a:rPr>
              <a:t>National Engineering Laboratory for Big Data Analytics, Xi’an Jiaotong University.</a:t>
            </a:r>
          </a:p>
          <a:p>
            <a:endParaRPr kumimoji="1"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95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BBB7D3D-5357-D84F-9A94-4FFED3D7E785}"/>
              </a:ext>
            </a:extLst>
          </p:cNvPr>
          <p:cNvSpPr txBox="1"/>
          <p:nvPr/>
        </p:nvSpPr>
        <p:spPr>
          <a:xfrm>
            <a:off x="891097" y="221736"/>
            <a:ext cx="6022803" cy="1384995"/>
          </a:xfrm>
          <a:prstGeom prst="rect">
            <a:avLst/>
          </a:prstGeom>
          <a:noFill/>
        </p:spPr>
        <p:txBody>
          <a:bodyPr wrap="none" rtlCol="0">
            <a:spAutoFit/>
          </a:bodyPr>
          <a:lstStyle/>
          <a:p>
            <a:r>
              <a:rPr kumimoji="1" lang="en-US" altLang="zh-CN" sz="2800" dirty="0">
                <a:latin typeface="Times New Roman" panose="02020603050405020304" pitchFamily="18" charset="0"/>
                <a:cs typeface="Times New Roman" panose="02020603050405020304" pitchFamily="18" charset="0"/>
              </a:rPr>
              <a:t>Detailed information for Deep Learning:</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b="1" u="sng" dirty="0">
                <a:latin typeface="Times New Roman" panose="02020603050405020304" pitchFamily="18" charset="0"/>
                <a:cs typeface="Times New Roman" panose="02020603050405020304" pitchFamily="18" charset="0"/>
              </a:rPr>
              <a:t>Flow Chart:</a:t>
            </a:r>
          </a:p>
        </p:txBody>
      </p:sp>
      <p:pic>
        <p:nvPicPr>
          <p:cNvPr id="6" name="内容占位符 5">
            <a:extLst>
              <a:ext uri="{FF2B5EF4-FFF2-40B4-BE49-F238E27FC236}">
                <a16:creationId xmlns:a16="http://schemas.microsoft.com/office/drawing/2014/main" id="{353D8896-C48B-4840-B0CB-CE624142136E}"/>
              </a:ext>
            </a:extLst>
          </p:cNvPr>
          <p:cNvPicPr>
            <a:picLocks noGrp="1" noChangeAspect="1"/>
          </p:cNvPicPr>
          <p:nvPr>
            <p:ph idx="1"/>
          </p:nvPr>
        </p:nvPicPr>
        <p:blipFill>
          <a:blip r:embed="rId2"/>
          <a:stretch>
            <a:fillRect/>
          </a:stretch>
        </p:blipFill>
        <p:spPr>
          <a:xfrm>
            <a:off x="891097" y="1711234"/>
            <a:ext cx="8992891" cy="5104260"/>
          </a:xfrm>
        </p:spPr>
      </p:pic>
    </p:spTree>
    <p:extLst>
      <p:ext uri="{BB962C8B-B14F-4D97-AF65-F5344CB8AC3E}">
        <p14:creationId xmlns:p14="http://schemas.microsoft.com/office/powerpoint/2010/main" val="272099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9ACB6-FD97-F645-A2AC-E5E20E6E8CC4}"/>
              </a:ext>
            </a:extLst>
          </p:cNvPr>
          <p:cNvSpPr/>
          <p:nvPr/>
        </p:nvSpPr>
        <p:spPr>
          <a:xfrm>
            <a:off x="731948" y="370506"/>
            <a:ext cx="10535705" cy="769441"/>
          </a:xfrm>
          <a:prstGeom prst="rect">
            <a:avLst/>
          </a:prstGeom>
        </p:spPr>
        <p:txBody>
          <a:bodyPr wrap="none">
            <a:spAutoFit/>
          </a:bodyPr>
          <a:lstStyle/>
          <a:p>
            <a:r>
              <a:rPr kumimoji="1" lang="en-US" altLang="zh-CN" sz="4400" dirty="0">
                <a:latin typeface="Times New Roman" panose="02020603050405020304" pitchFamily="18" charset="0"/>
                <a:cs typeface="Times New Roman" panose="02020603050405020304" pitchFamily="18" charset="0"/>
              </a:rPr>
              <a:t>IV. Where do we improve the imaging system</a:t>
            </a:r>
            <a:endParaRPr lang="zh-CN" altLang="en-US" sz="4400"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B176C0C5-6624-F145-92EE-1CC8D18303A4}"/>
                  </a:ext>
                </a:extLst>
              </p:cNvPr>
              <p:cNvSpPr txBox="1"/>
              <p:nvPr/>
            </p:nvSpPr>
            <p:spPr>
              <a:xfrm>
                <a:off x="731948" y="1218218"/>
                <a:ext cx="10632738" cy="2933047"/>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Results Evaluators:</a:t>
                </a:r>
              </a:p>
              <a:p>
                <a:endParaRPr kumimoji="1" lang="en-US" altLang="zh-CN" sz="3200" b="1" u="sng"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----Mean Square Error:   </a:t>
                </a:r>
                <a14:m>
                  <m:oMath xmlns:m="http://schemas.openxmlformats.org/officeDocument/2006/math">
                    <m:r>
                      <a:rPr kumimoji="1" lang="en-US" altLang="zh-CN" sz="2800" b="0" i="1" smtClean="0">
                        <a:latin typeface="Cambria Math" panose="02040503050406030204" pitchFamily="18" charset="0"/>
                        <a:cs typeface="Times New Roman" panose="02020603050405020304" pitchFamily="18" charset="0"/>
                      </a:rPr>
                      <m:t>𝑀𝑆𝐸</m:t>
                    </m:r>
                    <m:r>
                      <a:rPr kumimoji="1" lang="en-US" altLang="zh-CN" sz="2800" b="0" i="1" smtClean="0">
                        <a:latin typeface="Cambria Math" panose="02040503050406030204" pitchFamily="18" charset="0"/>
                        <a:cs typeface="Times New Roman" panose="02020603050405020304" pitchFamily="18" charset="0"/>
                      </a:rPr>
                      <m:t>=</m:t>
                    </m:r>
                    <m:f>
                      <m:fPr>
                        <m:ctrlPr>
                          <a:rPr kumimoji="1" lang="en-US" altLang="zh-CN" sz="2800" b="0" i="1" smtClean="0">
                            <a:latin typeface="Cambria Math" panose="02040503050406030204" pitchFamily="18" charset="0"/>
                            <a:cs typeface="Times New Roman" panose="02020603050405020304" pitchFamily="18" charset="0"/>
                          </a:rPr>
                        </m:ctrlPr>
                      </m:fPr>
                      <m:num>
                        <m:r>
                          <a:rPr kumimoji="1" lang="en-US" altLang="zh-CN" sz="2800" b="0" i="1" smtClean="0">
                            <a:latin typeface="Cambria Math" panose="02040503050406030204" pitchFamily="18" charset="0"/>
                            <a:cs typeface="Times New Roman" panose="02020603050405020304" pitchFamily="18" charset="0"/>
                          </a:rPr>
                          <m:t>1</m:t>
                        </m:r>
                      </m:num>
                      <m:den>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𝑁</m:t>
                            </m:r>
                          </m:e>
                          <m:sub>
                            <m:r>
                              <a:rPr kumimoji="1" lang="en-US" altLang="zh-CN" sz="2800" b="0" i="1" smtClean="0">
                                <a:latin typeface="Cambria Math" panose="02040503050406030204" pitchFamily="18" charset="0"/>
                                <a:cs typeface="Times New Roman" panose="02020603050405020304" pitchFamily="18" charset="0"/>
                              </a:rPr>
                              <m:t>𝑝𝑖𝑥𝑒𝑙</m:t>
                            </m:r>
                          </m:sub>
                        </m:sSub>
                      </m:den>
                    </m:f>
                    <m:nary>
                      <m:naryPr>
                        <m:chr m:val="∑"/>
                        <m:ctrlPr>
                          <a:rPr kumimoji="1" lang="en-US" altLang="zh-CN" sz="2800" b="0" i="1" smtClean="0">
                            <a:latin typeface="Cambria Math" panose="02040503050406030204" pitchFamily="18" charset="0"/>
                            <a:cs typeface="Times New Roman" panose="02020603050405020304" pitchFamily="18" charset="0"/>
                          </a:rPr>
                        </m:ctrlPr>
                      </m:naryPr>
                      <m:sub>
                        <m:r>
                          <a:rPr kumimoji="1" lang="en-US" altLang="zh-CN" sz="2800" b="0" i="1" smtClean="0">
                            <a:latin typeface="Cambria Math" panose="02040503050406030204" pitchFamily="18" charset="0"/>
                            <a:cs typeface="Times New Roman" panose="02020603050405020304" pitchFamily="18" charset="0"/>
                          </a:rPr>
                          <m:t>𝑖</m:t>
                        </m:r>
                        <m:r>
                          <a:rPr kumimoji="1" lang="en-US" altLang="zh-CN" sz="2800" b="0" i="1" smtClean="0">
                            <a:latin typeface="Cambria Math" panose="02040503050406030204" pitchFamily="18" charset="0"/>
                            <a:cs typeface="Times New Roman" panose="02020603050405020304" pitchFamily="18" charset="0"/>
                          </a:rPr>
                          <m:t>=1</m:t>
                        </m:r>
                      </m:sub>
                      <m:sup>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𝑁</m:t>
                            </m:r>
                          </m:e>
                          <m:sub>
                            <m:r>
                              <a:rPr kumimoji="1" lang="en-US" altLang="zh-CN" sz="2800" b="0" i="1" smtClean="0">
                                <a:latin typeface="Cambria Math" panose="02040503050406030204" pitchFamily="18" charset="0"/>
                                <a:cs typeface="Times New Roman" panose="02020603050405020304" pitchFamily="18" charset="0"/>
                              </a:rPr>
                              <m:t>𝑝𝑖𝑥𝑒𝑙</m:t>
                            </m:r>
                          </m:sub>
                        </m:sSub>
                      </m:sup>
                      <m:e>
                        <m:r>
                          <a:rPr kumimoji="1" lang="en-US" altLang="zh-CN" sz="2800" b="0" i="1" smtClean="0">
                            <a:latin typeface="Cambria Math" panose="02040503050406030204" pitchFamily="18" charset="0"/>
                            <a:cs typeface="Times New Roman" panose="02020603050405020304" pitchFamily="18" charset="0"/>
                          </a:rPr>
                          <m:t>[</m:t>
                        </m:r>
                        <m:f>
                          <m:fPr>
                            <m:ctrlPr>
                              <a:rPr kumimoji="1" lang="en-US" altLang="zh-CN" sz="2800" b="0" i="1" smtClean="0">
                                <a:latin typeface="Cambria Math" panose="02040503050406030204" pitchFamily="18" charset="0"/>
                                <a:cs typeface="Times New Roman" panose="02020603050405020304" pitchFamily="18" charset="0"/>
                              </a:rPr>
                            </m:ctrlPr>
                          </m:fPr>
                          <m:num>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𝐺</m:t>
                                </m:r>
                              </m:e>
                              <m:sub>
                                <m:r>
                                  <a:rPr kumimoji="1" lang="en-US" altLang="zh-CN" sz="2800" b="0" i="1" smtClean="0">
                                    <a:latin typeface="Cambria Math" panose="02040503050406030204" pitchFamily="18" charset="0"/>
                                    <a:cs typeface="Times New Roman" panose="02020603050405020304" pitchFamily="18" charset="0"/>
                                  </a:rPr>
                                  <m:t>𝑖</m:t>
                                </m:r>
                              </m:sub>
                            </m:sSub>
                            <m:r>
                              <a:rPr kumimoji="1" lang="en-US" altLang="zh-CN" sz="2800" b="0" i="1" smtClean="0">
                                <a:latin typeface="Cambria Math" panose="02040503050406030204" pitchFamily="18" charset="0"/>
                                <a:cs typeface="Times New Roman" panose="02020603050405020304" pitchFamily="18" charset="0"/>
                              </a:rPr>
                              <m:t>−</m:t>
                            </m:r>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𝑋</m:t>
                                </m:r>
                              </m:e>
                              <m:sub>
                                <m:r>
                                  <a:rPr kumimoji="1" lang="en-US" altLang="zh-CN" sz="2800" b="0" i="1" smtClean="0">
                                    <a:latin typeface="Cambria Math" panose="02040503050406030204" pitchFamily="18" charset="0"/>
                                    <a:cs typeface="Times New Roman" panose="02020603050405020304" pitchFamily="18" charset="0"/>
                                  </a:rPr>
                                  <m:t>𝑖</m:t>
                                </m:r>
                              </m:sub>
                            </m:sSub>
                          </m:num>
                          <m:den>
                            <m:r>
                              <a:rPr kumimoji="1" lang="en-US" altLang="zh-CN" sz="2800" b="0" i="1" smtClean="0">
                                <a:latin typeface="Cambria Math" panose="02040503050406030204" pitchFamily="18" charset="0"/>
                                <a:cs typeface="Times New Roman" panose="02020603050405020304" pitchFamily="18" charset="0"/>
                              </a:rPr>
                              <m:t>&lt;</m:t>
                            </m:r>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𝐺</m:t>
                                </m:r>
                              </m:e>
                              <m:sub>
                                <m:d>
                                  <m:dPr>
                                    <m:ctrlPr>
                                      <a:rPr kumimoji="1" lang="en-US" altLang="zh-CN" sz="2800" b="0" i="1" smtClean="0">
                                        <a:latin typeface="Cambria Math" panose="02040503050406030204" pitchFamily="18" charset="0"/>
                                        <a:cs typeface="Times New Roman" panose="02020603050405020304" pitchFamily="18" charset="0"/>
                                      </a:rPr>
                                    </m:ctrlPr>
                                  </m:dPr>
                                  <m:e>
                                    <m:r>
                                      <a:rPr kumimoji="1" lang="en-US" altLang="zh-CN" sz="2800" b="0" i="1" smtClean="0">
                                        <a:latin typeface="Cambria Math" panose="02040503050406030204" pitchFamily="18" charset="0"/>
                                        <a:cs typeface="Times New Roman" panose="02020603050405020304" pitchFamily="18" charset="0"/>
                                      </a:rPr>
                                      <m:t>0</m:t>
                                    </m:r>
                                  </m:e>
                                </m:d>
                              </m:sub>
                            </m:sSub>
                            <m:r>
                              <a:rPr kumimoji="1" lang="en-US" altLang="zh-CN" sz="2800" b="0" i="1" smtClean="0">
                                <a:latin typeface="Cambria Math" panose="02040503050406030204" pitchFamily="18" charset="0"/>
                                <a:cs typeface="Times New Roman" panose="02020603050405020304" pitchFamily="18" charset="0"/>
                              </a:rPr>
                              <m:t>&gt;</m:t>
                            </m:r>
                          </m:den>
                        </m:f>
                        <m:r>
                          <a:rPr kumimoji="1" lang="en-US" altLang="zh-CN" sz="2800" b="0" i="1" smtClean="0">
                            <a:latin typeface="Cambria Math" panose="02040503050406030204" pitchFamily="18" charset="0"/>
                            <a:cs typeface="Times New Roman" panose="02020603050405020304" pitchFamily="18" charset="0"/>
                          </a:rPr>
                          <m:t>]</m:t>
                        </m:r>
                      </m:e>
                    </m:nary>
                  </m:oMath>
                </a14:m>
                <a:endParaRPr kumimoji="1" lang="en-US" altLang="zh-CN" sz="2800" dirty="0">
                  <a:latin typeface="Times New Roman" panose="02020603050405020304" pitchFamily="18"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𝑋</m:t>
                          </m:r>
                        </m:e>
                        <m:sub>
                          <m:r>
                            <a:rPr kumimoji="1" lang="en-US" altLang="zh-CN" sz="2800" b="0" i="1" smtClean="0">
                              <a:latin typeface="Cambria Math" panose="02040503050406030204" pitchFamily="18" charset="0"/>
                              <a:cs typeface="Times New Roman" panose="02020603050405020304" pitchFamily="18" charset="0"/>
                            </a:rPr>
                            <m:t>𝑖</m:t>
                          </m:r>
                        </m:sub>
                      </m:sSub>
                      <m:r>
                        <a:rPr kumimoji="1" lang="en-US" altLang="zh-CN" sz="2800" b="0" i="1" smtClean="0">
                          <a:latin typeface="Cambria Math" panose="02040503050406030204" pitchFamily="18" charset="0"/>
                          <a:cs typeface="Times New Roman" panose="02020603050405020304" pitchFamily="18" charset="0"/>
                        </a:rPr>
                        <m:t>=</m:t>
                      </m:r>
                      <m:d>
                        <m:dPr>
                          <m:begChr m:val="{"/>
                          <m:endChr m:val=""/>
                          <m:ctrlPr>
                            <a:rPr kumimoji="1" lang="en-US" altLang="zh-CN" sz="2800" b="0" i="1" smtClean="0">
                              <a:latin typeface="Cambria Math" panose="02040503050406030204" pitchFamily="18" charset="0"/>
                              <a:cs typeface="Times New Roman" panose="02020603050405020304" pitchFamily="18" charset="0"/>
                            </a:rPr>
                          </m:ctrlPr>
                        </m:dPr>
                        <m:e>
                          <m:eqArr>
                            <m:eqArrPr>
                              <m:ctrlPr>
                                <a:rPr kumimoji="1" lang="en-US" altLang="zh-CN" sz="2800" b="0" i="1" smtClean="0">
                                  <a:latin typeface="Cambria Math" panose="02040503050406030204" pitchFamily="18" charset="0"/>
                                  <a:cs typeface="Times New Roman" panose="02020603050405020304" pitchFamily="18" charset="0"/>
                                </a:rPr>
                              </m:ctrlPr>
                            </m:eqArrPr>
                            <m:e>
                              <m:r>
                                <a:rPr kumimoji="1" lang="en-US" altLang="zh-CN" sz="2800" b="0" i="1" smtClean="0">
                                  <a:latin typeface="Cambria Math" panose="02040503050406030204" pitchFamily="18" charset="0"/>
                                  <a:cs typeface="Times New Roman" panose="02020603050405020304" pitchFamily="18" charset="0"/>
                                </a:rPr>
                                <m:t>&lt;</m:t>
                              </m:r>
                              <m:sSub>
                                <m:sSubPr>
                                  <m:ctrlPr>
                                    <a:rPr kumimoji="1" lang="en-US" altLang="zh-CN" sz="2800" i="1">
                                      <a:latin typeface="Cambria Math" panose="02040503050406030204" pitchFamily="18" charset="0"/>
                                      <a:cs typeface="Times New Roman" panose="02020603050405020304" pitchFamily="18" charset="0"/>
                                    </a:rPr>
                                  </m:ctrlPr>
                                </m:sSubPr>
                                <m:e>
                                  <m:r>
                                    <a:rPr kumimoji="1" lang="en-US" altLang="zh-CN" sz="2800" i="1" smtClean="0">
                                      <a:latin typeface="Cambria Math" panose="02040503050406030204" pitchFamily="18" charset="0"/>
                                      <a:cs typeface="Times New Roman" panose="02020603050405020304" pitchFamily="18" charset="0"/>
                                    </a:rPr>
                                    <m:t>𝐺</m:t>
                                  </m:r>
                                </m:e>
                                <m:sub>
                                  <m:d>
                                    <m:dPr>
                                      <m:ctrlPr>
                                        <a:rPr kumimoji="1" lang="en-US" altLang="zh-CN" sz="2800" i="1">
                                          <a:latin typeface="Cambria Math" panose="02040503050406030204" pitchFamily="18" charset="0"/>
                                          <a:cs typeface="Times New Roman" panose="02020603050405020304" pitchFamily="18" charset="0"/>
                                        </a:rPr>
                                      </m:ctrlPr>
                                    </m:dPr>
                                    <m:e>
                                      <m:r>
                                        <a:rPr kumimoji="1" lang="en-US" altLang="zh-CN" sz="2800" i="1">
                                          <a:latin typeface="Cambria Math" panose="02040503050406030204" pitchFamily="18" charset="0"/>
                                          <a:cs typeface="Times New Roman" panose="02020603050405020304" pitchFamily="18" charset="0"/>
                                        </a:rPr>
                                        <m:t>0</m:t>
                                      </m:r>
                                    </m:e>
                                  </m:d>
                                </m:sub>
                              </m:sSub>
                              <m:r>
                                <a:rPr kumimoji="1" lang="en-US" altLang="zh-CN" sz="2800" b="0" i="1" smtClean="0">
                                  <a:latin typeface="Cambria Math" panose="02040503050406030204" pitchFamily="18" charset="0"/>
                                  <a:cs typeface="Times New Roman" panose="02020603050405020304" pitchFamily="18" charset="0"/>
                                </a:rPr>
                                <m:t>&gt;, </m:t>
                              </m:r>
                              <m:r>
                                <a:rPr kumimoji="1" lang="en-US" altLang="zh-CN" sz="2800" b="0" i="1" smtClean="0">
                                  <a:latin typeface="Cambria Math" panose="02040503050406030204" pitchFamily="18" charset="0"/>
                                  <a:cs typeface="Times New Roman" panose="02020603050405020304" pitchFamily="18" charset="0"/>
                                </a:rPr>
                                <m:t>𝑡𝑟𝑎𝑛𝑠𝑚𝑖𝑠𝑠𝑖𝑜𝑛</m:t>
                              </m:r>
                              <m:r>
                                <a:rPr kumimoji="1" lang="en-US" altLang="zh-CN" sz="2800" b="0" i="1" smtClean="0">
                                  <a:latin typeface="Cambria Math" panose="02040503050406030204" pitchFamily="18" charset="0"/>
                                  <a:cs typeface="Times New Roman" panose="02020603050405020304" pitchFamily="18" charset="0"/>
                                </a:rPr>
                                <m:t>=1;</m:t>
                              </m:r>
                            </m:e>
                            <m:e>
                              <m:r>
                                <a:rPr kumimoji="1" lang="en-US" altLang="zh-CN" sz="2800" i="1">
                                  <a:latin typeface="Cambria Math" panose="02040503050406030204" pitchFamily="18" charset="0"/>
                                  <a:cs typeface="Times New Roman" panose="02020603050405020304" pitchFamily="18" charset="0"/>
                                </a:rPr>
                                <m:t>&lt;</m:t>
                              </m:r>
                              <m:sSub>
                                <m:sSubPr>
                                  <m:ctrlPr>
                                    <a:rPr kumimoji="1" lang="en-US" altLang="zh-CN" sz="2800" i="1">
                                      <a:latin typeface="Cambria Math" panose="02040503050406030204" pitchFamily="18" charset="0"/>
                                      <a:cs typeface="Times New Roman" panose="02020603050405020304" pitchFamily="18" charset="0"/>
                                    </a:rPr>
                                  </m:ctrlPr>
                                </m:sSubPr>
                                <m:e>
                                  <m:r>
                                    <a:rPr kumimoji="1" lang="en-US" altLang="zh-CN" sz="2800" i="1">
                                      <a:latin typeface="Cambria Math" panose="02040503050406030204" pitchFamily="18" charset="0"/>
                                      <a:cs typeface="Times New Roman" panose="02020603050405020304" pitchFamily="18" charset="0"/>
                                    </a:rPr>
                                    <m:t>𝐺</m:t>
                                  </m:r>
                                </m:e>
                                <m:sub>
                                  <m:d>
                                    <m:dPr>
                                      <m:ctrlPr>
                                        <a:rPr kumimoji="1" lang="en-US" altLang="zh-CN" sz="2800" i="1">
                                          <a:latin typeface="Cambria Math" panose="02040503050406030204" pitchFamily="18" charset="0"/>
                                          <a:cs typeface="Times New Roman" panose="02020603050405020304" pitchFamily="18" charset="0"/>
                                        </a:rPr>
                                      </m:ctrlPr>
                                    </m:dPr>
                                    <m:e>
                                      <m:r>
                                        <a:rPr kumimoji="1" lang="en-US" altLang="zh-CN" sz="2800" b="0" i="1" smtClean="0">
                                          <a:latin typeface="Cambria Math" panose="02040503050406030204" pitchFamily="18" charset="0"/>
                                          <a:cs typeface="Times New Roman" panose="02020603050405020304" pitchFamily="18" charset="0"/>
                                        </a:rPr>
                                        <m:t>𝑏</m:t>
                                      </m:r>
                                    </m:e>
                                  </m:d>
                                </m:sub>
                              </m:sSub>
                              <m:r>
                                <a:rPr kumimoji="1" lang="en-US" altLang="zh-CN" sz="2800" i="1">
                                  <a:latin typeface="Cambria Math" panose="02040503050406030204" pitchFamily="18" charset="0"/>
                                  <a:cs typeface="Times New Roman" panose="02020603050405020304" pitchFamily="18" charset="0"/>
                                </a:rPr>
                                <m:t>&gt;</m:t>
                              </m:r>
                              <m:r>
                                <a:rPr kumimoji="1" lang="en-US" altLang="zh-CN" sz="2800" b="0" i="1" smtClean="0">
                                  <a:latin typeface="Cambria Math" panose="02040503050406030204" pitchFamily="18" charset="0"/>
                                  <a:cs typeface="Times New Roman" panose="02020603050405020304" pitchFamily="18" charset="0"/>
                                </a:rPr>
                                <m:t>,</m:t>
                              </m:r>
                              <m:r>
                                <a:rPr kumimoji="1" lang="en-US" altLang="zh-CN" sz="2800" b="0" i="1" smtClean="0">
                                  <a:latin typeface="Cambria Math" panose="02040503050406030204" pitchFamily="18" charset="0"/>
                                  <a:cs typeface="Times New Roman" panose="02020603050405020304" pitchFamily="18" charset="0"/>
                                </a:rPr>
                                <m:t>𝑡𝑟𝑎𝑛𝑠𝑚𝑖𝑠𝑠𝑖𝑜𝑛</m:t>
                              </m:r>
                              <m:r>
                                <a:rPr kumimoji="1" lang="en-US" altLang="zh-CN" sz="2800" b="0" i="1" smtClean="0">
                                  <a:latin typeface="Cambria Math" panose="02040503050406030204" pitchFamily="18" charset="0"/>
                                  <a:cs typeface="Times New Roman" panose="02020603050405020304" pitchFamily="18" charset="0"/>
                                </a:rPr>
                                <m:t>=0.</m:t>
                              </m:r>
                            </m:e>
                          </m:eqArr>
                        </m:e>
                      </m:d>
                    </m:oMath>
                  </m:oMathPara>
                </a14:m>
                <a:endParaRPr kumimoji="1" lang="en-US" altLang="zh-CN" sz="2800" dirty="0">
                  <a:latin typeface="Times New Roman" panose="02020603050405020304" pitchFamily="18" charset="0"/>
                  <a:cs typeface="Times New Roman" panose="02020603050405020304" pitchFamily="18" charset="0"/>
                </a:endParaRPr>
              </a:p>
            </p:txBody>
          </p:sp>
        </mc:Choice>
        <mc:Fallback>
          <p:sp>
            <p:nvSpPr>
              <p:cNvPr id="5" name="文本框 4">
                <a:extLst>
                  <a:ext uri="{FF2B5EF4-FFF2-40B4-BE49-F238E27FC236}">
                    <a16:creationId xmlns:a16="http://schemas.microsoft.com/office/drawing/2014/main" id="{B176C0C5-6624-F145-92EE-1CC8D18303A4}"/>
                  </a:ext>
                </a:extLst>
              </p:cNvPr>
              <p:cNvSpPr txBox="1">
                <a:spLocks noRot="1" noChangeAspect="1" noMove="1" noResize="1" noEditPoints="1" noAdjustHandles="1" noChangeArrowheads="1" noChangeShapeType="1" noTextEdit="1"/>
              </p:cNvSpPr>
              <p:nvPr/>
            </p:nvSpPr>
            <p:spPr>
              <a:xfrm>
                <a:off x="731948" y="1218218"/>
                <a:ext cx="10632738" cy="2933047"/>
              </a:xfrm>
              <a:prstGeom prst="rect">
                <a:avLst/>
              </a:prstGeom>
              <a:blipFill>
                <a:blip r:embed="rId2"/>
                <a:stretch>
                  <a:fillRect l="-1432" t="-28571" b="-1233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0DEDA562-7236-D84D-8EFC-F7B7EC78AF2A}"/>
                  </a:ext>
                </a:extLst>
              </p:cNvPr>
              <p:cNvSpPr/>
              <p:nvPr/>
            </p:nvSpPr>
            <p:spPr>
              <a:xfrm>
                <a:off x="731948" y="4135372"/>
                <a:ext cx="9012943" cy="2710870"/>
              </a:xfrm>
              <a:prstGeom prst="rect">
                <a:avLst/>
              </a:prstGeom>
            </p:spPr>
            <p:txBody>
              <a:bodyPr wrap="square">
                <a:spAutoFit/>
              </a:bodyPr>
              <a:lstStyle/>
              <a:p>
                <a:r>
                  <a:rPr lang="en-US" altLang="zh-CN" sz="2800" i="1" dirty="0">
                    <a:latin typeface="Times New Roman" panose="02020603050405020304" pitchFamily="18" charset="0"/>
                    <a:cs typeface="Times New Roman" panose="02020603050405020304" pitchFamily="18" charset="0"/>
                  </a:rPr>
                  <a:t>G</a:t>
                </a:r>
                <a:r>
                  <a:rPr lang="en-US" altLang="zh-CN" sz="1050" dirty="0">
                    <a:latin typeface="Times New Roman" panose="02020603050405020304" pitchFamily="18" charset="0"/>
                    <a:cs typeface="Times New Roman" panose="02020603050405020304" pitchFamily="18" charset="0"/>
                  </a:rPr>
                  <a:t>(</a:t>
                </a:r>
                <a:r>
                  <a:rPr lang="en-US" altLang="zh-CN" sz="1050" i="1" dirty="0">
                    <a:latin typeface="Times New Roman" panose="02020603050405020304" pitchFamily="18" charset="0"/>
                    <a:cs typeface="Times New Roman" panose="02020603050405020304" pitchFamily="18" charset="0"/>
                  </a:rPr>
                  <a:t>o</a:t>
                </a:r>
                <a:r>
                  <a:rPr lang="en-US" altLang="zh-CN" sz="105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represents pixels in the correlation results that the light ought to be transmitted, </a:t>
                </a:r>
                <a:r>
                  <a:rPr lang="en-US" altLang="zh-CN" sz="2800" i="1" dirty="0">
                    <a:latin typeface="Times New Roman" panose="02020603050405020304" pitchFamily="18" charset="0"/>
                    <a:cs typeface="Times New Roman" panose="02020603050405020304" pitchFamily="18" charset="0"/>
                  </a:rPr>
                  <a:t>i.e.</a:t>
                </a:r>
                <a:r>
                  <a:rPr lang="en-US" altLang="zh-CN" sz="2800" dirty="0">
                    <a:latin typeface="Times New Roman" panose="02020603050405020304" pitchFamily="18" charset="0"/>
                    <a:cs typeface="Times New Roman" panose="02020603050405020304" pitchFamily="18" charset="0"/>
                  </a:rPr>
                  <a:t>, the object area, while </a:t>
                </a:r>
                <a:r>
                  <a:rPr lang="en-US" altLang="zh-CN" sz="2800" i="1" dirty="0">
                    <a:latin typeface="Times New Roman" panose="02020603050405020304" pitchFamily="18" charset="0"/>
                    <a:cs typeface="Times New Roman" panose="02020603050405020304" pitchFamily="18" charset="0"/>
                  </a:rPr>
                  <a:t>G</a:t>
                </a:r>
                <a:r>
                  <a:rPr lang="en-US" altLang="zh-CN" sz="1050" dirty="0">
                    <a:latin typeface="Times New Roman" panose="02020603050405020304" pitchFamily="18" charset="0"/>
                    <a:cs typeface="Times New Roman" panose="02020603050405020304" pitchFamily="18" charset="0"/>
                  </a:rPr>
                  <a:t>(</a:t>
                </a:r>
                <a:r>
                  <a:rPr lang="en-US" altLang="zh-CN" sz="1050" i="1" dirty="0">
                    <a:latin typeface="Times New Roman" panose="02020603050405020304" pitchFamily="18" charset="0"/>
                    <a:cs typeface="Times New Roman" panose="02020603050405020304" pitchFamily="18" charset="0"/>
                  </a:rPr>
                  <a:t>b</a:t>
                </a:r>
                <a:r>
                  <a:rPr lang="en-US" altLang="zh-CN" sz="105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represents pixels in the correlation results that the light ought to be blocked, </a:t>
                </a:r>
                <a:r>
                  <a:rPr lang="en-US" altLang="zh-CN" sz="2800" i="1" dirty="0">
                    <a:latin typeface="Times New Roman" panose="02020603050405020304" pitchFamily="18" charset="0"/>
                    <a:cs typeface="Times New Roman" panose="02020603050405020304" pitchFamily="18" charset="0"/>
                  </a:rPr>
                  <a:t>i.e.</a:t>
                </a:r>
                <a:r>
                  <a:rPr lang="en-US" altLang="zh-CN" sz="2800" dirty="0">
                    <a:latin typeface="Times New Roman" panose="02020603050405020304" pitchFamily="18" charset="0"/>
                    <a:cs typeface="Times New Roman" panose="02020603050405020304" pitchFamily="18" charset="0"/>
                  </a:rPr>
                  <a:t>, the background area. </a:t>
                </a:r>
              </a:p>
              <a:p>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----Sampling Rate:   </a:t>
                </a:r>
                <a14:m>
                  <m:oMath xmlns:m="http://schemas.openxmlformats.org/officeDocument/2006/math">
                    <m:r>
                      <a:rPr lang="en-US" altLang="zh-CN" sz="2800" b="0" i="1" smtClean="0">
                        <a:latin typeface="Cambria Math" panose="02040503050406030204" pitchFamily="18" charset="0"/>
                        <a:cs typeface="Times New Roman" panose="02020603050405020304" pitchFamily="18" charset="0"/>
                      </a:rPr>
                      <m:t>𝛽</m:t>
                    </m:r>
                    <m:r>
                      <a:rPr lang="en-US" altLang="zh-CN" sz="2800" b="0" i="1" smtClean="0">
                        <a:latin typeface="Cambria Math" panose="02040503050406030204" pitchFamily="18" charset="0"/>
                        <a:cs typeface="Times New Roman" panose="02020603050405020304" pitchFamily="18" charset="0"/>
                      </a:rPr>
                      <m:t>=</m:t>
                    </m:r>
                    <m:sSub>
                      <m:sSubPr>
                        <m:ctrlPr>
                          <a:rPr lang="en-US" altLang="zh-CN" sz="2800" b="0" i="1" smtClean="0">
                            <a:latin typeface="Cambria Math" panose="02040503050406030204" pitchFamily="18" charset="0"/>
                            <a:cs typeface="Times New Roman" panose="02020603050405020304" pitchFamily="18" charset="0"/>
                          </a:rPr>
                        </m:ctrlPr>
                      </m:sSubPr>
                      <m:e>
                        <m:r>
                          <a:rPr lang="en-US" altLang="zh-CN" sz="2800" b="0" i="1" smtClean="0">
                            <a:latin typeface="Cambria Math" panose="02040503050406030204" pitchFamily="18" charset="0"/>
                            <a:cs typeface="Times New Roman" panose="02020603050405020304" pitchFamily="18" charset="0"/>
                          </a:rPr>
                          <m:t>𝑁</m:t>
                        </m:r>
                      </m:e>
                      <m:sub>
                        <m:r>
                          <a:rPr lang="en-US" altLang="zh-CN" sz="2800" b="0" i="1" smtClean="0">
                            <a:latin typeface="Cambria Math" panose="02040503050406030204" pitchFamily="18" charset="0"/>
                            <a:cs typeface="Times New Roman" panose="02020603050405020304" pitchFamily="18" charset="0"/>
                          </a:rPr>
                          <m:t>𝑝𝑎𝑡𝑡𝑒𝑟𝑛</m:t>
                        </m:r>
                      </m:sub>
                    </m:sSub>
                    <m:r>
                      <a:rPr lang="en-US" altLang="zh-CN" sz="2800" b="0" i="1" smtClean="0">
                        <a:latin typeface="Cambria Math" panose="02040503050406030204" pitchFamily="18" charset="0"/>
                        <a:cs typeface="Times New Roman" panose="02020603050405020304" pitchFamily="18" charset="0"/>
                      </a:rPr>
                      <m:t>/</m:t>
                    </m:r>
                    <m:sSub>
                      <m:sSubPr>
                        <m:ctrlPr>
                          <a:rPr lang="en-US" altLang="zh-CN" sz="2800" b="0" i="1" smtClean="0">
                            <a:latin typeface="Cambria Math" panose="02040503050406030204" pitchFamily="18" charset="0"/>
                            <a:cs typeface="Times New Roman" panose="02020603050405020304" pitchFamily="18" charset="0"/>
                          </a:rPr>
                        </m:ctrlPr>
                      </m:sSubPr>
                      <m:e>
                        <m:r>
                          <a:rPr lang="en-US" altLang="zh-CN" sz="2800" b="0" i="1" smtClean="0">
                            <a:latin typeface="Cambria Math" panose="02040503050406030204" pitchFamily="18" charset="0"/>
                            <a:cs typeface="Times New Roman" panose="02020603050405020304" pitchFamily="18" charset="0"/>
                          </a:rPr>
                          <m:t>𝑁</m:t>
                        </m:r>
                      </m:e>
                      <m:sub>
                        <m:r>
                          <a:rPr lang="en-US" altLang="zh-CN" sz="2800" b="0" i="1" smtClean="0">
                            <a:latin typeface="Cambria Math" panose="02040503050406030204" pitchFamily="18" charset="0"/>
                            <a:cs typeface="Times New Roman" panose="02020603050405020304" pitchFamily="18" charset="0"/>
                          </a:rPr>
                          <m:t>𝑝𝑖𝑥𝑒𝑙</m:t>
                        </m:r>
                      </m:sub>
                    </m:sSub>
                  </m:oMath>
                </a14:m>
                <a:endParaRPr lang="en-US" altLang="zh-CN" sz="2800" dirty="0">
                  <a:latin typeface="Times New Roman" panose="02020603050405020304" pitchFamily="18" charset="0"/>
                  <a:cs typeface="Times New Roman" panose="02020603050405020304" pitchFamily="18" charset="0"/>
                </a:endParaRPr>
              </a:p>
            </p:txBody>
          </p:sp>
        </mc:Choice>
        <mc:Fallback>
          <p:sp>
            <p:nvSpPr>
              <p:cNvPr id="3" name="矩形 2">
                <a:extLst>
                  <a:ext uri="{FF2B5EF4-FFF2-40B4-BE49-F238E27FC236}">
                    <a16:creationId xmlns:a16="http://schemas.microsoft.com/office/drawing/2014/main" id="{0DEDA562-7236-D84D-8EFC-F7B7EC78AF2A}"/>
                  </a:ext>
                </a:extLst>
              </p:cNvPr>
              <p:cNvSpPr>
                <a:spLocks noRot="1" noChangeAspect="1" noMove="1" noResize="1" noEditPoints="1" noAdjustHandles="1" noChangeArrowheads="1" noChangeShapeType="1" noTextEdit="1"/>
              </p:cNvSpPr>
              <p:nvPr/>
            </p:nvSpPr>
            <p:spPr>
              <a:xfrm>
                <a:off x="731948" y="4135372"/>
                <a:ext cx="9012943" cy="2710870"/>
              </a:xfrm>
              <a:prstGeom prst="rect">
                <a:avLst/>
              </a:prstGeom>
              <a:blipFill>
                <a:blip r:embed="rId3"/>
                <a:stretch>
                  <a:fillRect l="-1408" t="-2336" r="-845" b="-42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3870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B1907-5125-9F44-93D5-B354C6D4E331}"/>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I. What is the Ghost Imaging?</a:t>
            </a:r>
            <a:endParaRPr kumimoji="1"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15C8350A-FC31-E946-8802-8B6C71DDFDFB}"/>
              </a:ext>
            </a:extLst>
          </p:cNvPr>
          <p:cNvSpPr>
            <a:spLocks noGrp="1"/>
          </p:cNvSpPr>
          <p:nvPr>
            <p:ph idx="1"/>
          </p:nvPr>
        </p:nvSpPr>
        <p:spPr>
          <a:xfrm>
            <a:off x="838200" y="3370081"/>
            <a:ext cx="10515600" cy="3487919"/>
          </a:xfrm>
        </p:spPr>
        <p:txBody>
          <a:bodyPr>
            <a:normAutofit/>
          </a:bodyPr>
          <a:lstStyle/>
          <a:p>
            <a:pPr marL="0" indent="0">
              <a:buNone/>
            </a:pPr>
            <a:r>
              <a:rPr kumimoji="1" lang="en-US" altLang="zh-CN" dirty="0">
                <a:latin typeface="Times New Roman" panose="02020603050405020304" pitchFamily="18" charset="0"/>
                <a:cs typeface="Times New Roman" panose="02020603050405020304" pitchFamily="18" charset="0"/>
              </a:rPr>
              <a:t>In Physics:    </a:t>
            </a:r>
          </a:p>
          <a:p>
            <a:pPr marL="0" indent="0">
              <a:buNone/>
            </a:pPr>
            <a:endParaRPr kumimoji="1" lang="en-US" altLang="zh-CN" dirty="0">
              <a:latin typeface="Times New Roman" panose="02020603050405020304" pitchFamily="18" charset="0"/>
              <a:cs typeface="Times New Roman" panose="02020603050405020304" pitchFamily="18" charset="0"/>
            </a:endParaRPr>
          </a:p>
          <a:p>
            <a:pPr marL="0" indent="0">
              <a:buNone/>
            </a:pPr>
            <a:r>
              <a:rPr kumimoji="1" lang="en-US" altLang="zh-CN" dirty="0">
                <a:latin typeface="Times New Roman" panose="02020603050405020304" pitchFamily="18" charset="0"/>
                <a:cs typeface="Times New Roman" panose="02020603050405020304" pitchFamily="18" charset="0"/>
              </a:rPr>
              <a:t>Hanbury-Brown-Twiss Effect(1956) </a:t>
            </a:r>
            <a:r>
              <a:rPr kumimoji="1" lang="en-US" altLang="zh-CN" dirty="0">
                <a:latin typeface="Times New Roman" panose="02020603050405020304" pitchFamily="18" charset="0"/>
                <a:cs typeface="Times New Roman" panose="02020603050405020304" pitchFamily="18" charset="0"/>
                <a:sym typeface="Wingdings" pitchFamily="2" charset="2"/>
              </a:rPr>
              <a:t> </a:t>
            </a:r>
            <a:r>
              <a:rPr kumimoji="1" lang="en-US" altLang="zh-CN" dirty="0">
                <a:latin typeface="Times New Roman" panose="02020603050405020304" pitchFamily="18" charset="0"/>
                <a:cs typeface="Times New Roman" panose="02020603050405020304" pitchFamily="18" charset="0"/>
              </a:rPr>
              <a:t>Entangled Photon Pairs </a:t>
            </a:r>
            <a:r>
              <a:rPr kumimoji="1" lang="en-US" altLang="zh-CN" dirty="0">
                <a:latin typeface="Times New Roman" panose="02020603050405020304" pitchFamily="18" charset="0"/>
                <a:cs typeface="Times New Roman" panose="02020603050405020304" pitchFamily="18" charset="0"/>
                <a:sym typeface="Wingdings" pitchFamily="2" charset="2"/>
              </a:rPr>
              <a:t> 2</a:t>
            </a:r>
            <a:r>
              <a:rPr kumimoji="1" lang="en-US" altLang="zh-CN" baseline="30000" dirty="0">
                <a:latin typeface="Times New Roman" panose="02020603050405020304" pitchFamily="18" charset="0"/>
                <a:cs typeface="Times New Roman" panose="02020603050405020304" pitchFamily="18" charset="0"/>
                <a:sym typeface="Wingdings" pitchFamily="2" charset="2"/>
              </a:rPr>
              <a:t>nd</a:t>
            </a:r>
            <a:r>
              <a:rPr kumimoji="1" lang="en-US" altLang="zh-CN" dirty="0">
                <a:latin typeface="Times New Roman" panose="02020603050405020304" pitchFamily="18" charset="0"/>
                <a:cs typeface="Times New Roman" panose="02020603050405020304" pitchFamily="18" charset="0"/>
                <a:sym typeface="Wingdings" pitchFamily="2" charset="2"/>
              </a:rPr>
              <a:t> Order Correlation (1995)  Ghost Imaging (2003)</a:t>
            </a:r>
          </a:p>
          <a:p>
            <a:pPr marL="0" indent="0">
              <a:buNone/>
            </a:pPr>
            <a:endParaRPr kumimoji="1" lang="en-US" altLang="zh-CN" dirty="0">
              <a:latin typeface="Times New Roman" panose="02020603050405020304" pitchFamily="18" charset="0"/>
              <a:cs typeface="Times New Roman" panose="02020603050405020304" pitchFamily="18" charset="0"/>
              <a:sym typeface="Wingdings" pitchFamily="2" charset="2"/>
            </a:endParaRPr>
          </a:p>
          <a:p>
            <a:pPr marL="0" indent="0">
              <a:buNone/>
            </a:pPr>
            <a:r>
              <a:rPr kumimoji="1" lang="en-US" altLang="zh-CN" dirty="0">
                <a:latin typeface="Times New Roman" panose="02020603050405020304" pitchFamily="18" charset="0"/>
                <a:cs typeface="Times New Roman" panose="02020603050405020304" pitchFamily="18" charset="0"/>
                <a:sym typeface="Wingdings" pitchFamily="2" charset="2"/>
              </a:rPr>
              <a:t>Thousands words to be explained……..</a:t>
            </a:r>
          </a:p>
          <a:p>
            <a:pPr marL="0" indent="0">
              <a:buNone/>
            </a:pPr>
            <a:endParaRPr kumimoji="1" lang="en-US" altLang="zh-CN" dirty="0">
              <a:latin typeface="Times New Roman" panose="02020603050405020304" pitchFamily="18" charset="0"/>
              <a:cs typeface="Times New Roman" panose="02020603050405020304" pitchFamily="18" charset="0"/>
            </a:endParaRPr>
          </a:p>
          <a:p>
            <a:pPr marL="0" indent="0">
              <a:buNone/>
            </a:pPr>
            <a:endParaRPr kumimoji="1" lang="en-US" altLang="zh-CN"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3190EF35-ED4A-DC4E-A8F2-E4BBB51B111F}"/>
              </a:ext>
            </a:extLst>
          </p:cNvPr>
          <p:cNvSpPr/>
          <p:nvPr/>
        </p:nvSpPr>
        <p:spPr>
          <a:xfrm rot="19678937">
            <a:off x="1810595" y="3585171"/>
            <a:ext cx="7366052" cy="2308324"/>
          </a:xfrm>
          <a:prstGeom prst="rect">
            <a:avLst/>
          </a:prstGeom>
          <a:noFill/>
        </p:spPr>
        <p:txBody>
          <a:bodyPr wrap="square" lIns="91440" tIns="45720" rIns="91440" bIns="45720">
            <a:spAutoFit/>
          </a:bodyPr>
          <a:lstStyle/>
          <a:p>
            <a:pPr algn="ctr"/>
            <a:r>
              <a:rPr lang="en-US" altLang="zh-CN" sz="7200" b="1" i="1" u="sng" cap="none" spc="0" dirty="0">
                <a:ln w="6600">
                  <a:solidFill>
                    <a:schemeClr val="accent2"/>
                  </a:solidFill>
                  <a:prstDash val="solid"/>
                </a:ln>
                <a:solidFill>
                  <a:srgbClr val="FFFFFF"/>
                </a:solidFill>
                <a:effectLst>
                  <a:outerShdw dist="38100" dir="2700000" algn="tl" rotWithShape="0">
                    <a:schemeClr val="accent2"/>
                  </a:outerShdw>
                </a:effectLst>
              </a:rPr>
              <a:t>Dame! </a:t>
            </a:r>
            <a:r>
              <a:rPr lang="en-US" altLang="zh-CN" sz="7200" b="1" i="1" u="sng" cap="none" spc="0" dirty="0" err="1">
                <a:ln w="6600">
                  <a:solidFill>
                    <a:schemeClr val="accent2"/>
                  </a:solidFill>
                  <a:prstDash val="solid"/>
                </a:ln>
                <a:solidFill>
                  <a:srgbClr val="FFFFFF"/>
                </a:solidFill>
                <a:effectLst>
                  <a:outerShdw dist="38100" dir="2700000" algn="tl" rotWithShape="0">
                    <a:schemeClr val="accent2"/>
                  </a:outerShdw>
                </a:effectLst>
              </a:rPr>
              <a:t>Tooooo</a:t>
            </a:r>
            <a:r>
              <a:rPr lang="en-US" altLang="zh-CN" sz="7200" b="1" i="1" u="sng" cap="none" spc="0" dirty="0">
                <a:ln w="6600">
                  <a:solidFill>
                    <a:schemeClr val="accent2"/>
                  </a:solidFill>
                  <a:prstDash val="solid"/>
                </a:ln>
                <a:solidFill>
                  <a:srgbClr val="FFFFFF"/>
                </a:solidFill>
                <a:effectLst>
                  <a:outerShdw dist="38100" dir="2700000" algn="tl" rotWithShape="0">
                    <a:schemeClr val="accent2"/>
                  </a:outerShdw>
                </a:effectLst>
              </a:rPr>
              <a:t> Physics!</a:t>
            </a:r>
            <a:endParaRPr lang="zh-CN" altLang="en-US" sz="7200" b="1" i="1" u="sng"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矩形 6">
            <a:extLst>
              <a:ext uri="{FF2B5EF4-FFF2-40B4-BE49-F238E27FC236}">
                <a16:creationId xmlns:a16="http://schemas.microsoft.com/office/drawing/2014/main" id="{D310CAC3-5B2F-4440-91E6-1B803DC42EC4}"/>
              </a:ext>
            </a:extLst>
          </p:cNvPr>
          <p:cNvSpPr/>
          <p:nvPr/>
        </p:nvSpPr>
        <p:spPr>
          <a:xfrm>
            <a:off x="588822" y="1229023"/>
            <a:ext cx="7192995" cy="923330"/>
          </a:xfrm>
          <a:prstGeom prst="rect">
            <a:avLst/>
          </a:prstGeom>
          <a:noFill/>
        </p:spPr>
        <p:txBody>
          <a:bodyPr wrap="none" lIns="91440" tIns="45720" rIns="91440" bIns="45720">
            <a:spAutoFit/>
          </a:bodyPr>
          <a:lstStyle/>
          <a:p>
            <a:pPr algn="ctr"/>
            <a:r>
              <a:rPr lang="en-US" altLang="zh-C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Single pixel imaging!!!</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06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29ACB6-FD97-F645-A2AC-E5E20E6E8CC4}"/>
              </a:ext>
            </a:extLst>
          </p:cNvPr>
          <p:cNvSpPr/>
          <p:nvPr/>
        </p:nvSpPr>
        <p:spPr>
          <a:xfrm>
            <a:off x="731948" y="370506"/>
            <a:ext cx="10535705" cy="769441"/>
          </a:xfrm>
          <a:prstGeom prst="rect">
            <a:avLst/>
          </a:prstGeom>
        </p:spPr>
        <p:txBody>
          <a:bodyPr wrap="none">
            <a:spAutoFit/>
          </a:bodyPr>
          <a:lstStyle/>
          <a:p>
            <a:r>
              <a:rPr kumimoji="1" lang="en-US" altLang="zh-CN" sz="4400" dirty="0">
                <a:latin typeface="Times New Roman" panose="02020603050405020304" pitchFamily="18" charset="0"/>
                <a:cs typeface="Times New Roman" panose="02020603050405020304" pitchFamily="18" charset="0"/>
              </a:rPr>
              <a:t>IV. Where do we improve the imaging system</a:t>
            </a:r>
            <a:endParaRPr lang="zh-CN" altLang="en-US" sz="4400"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B176C0C5-6624-F145-92EE-1CC8D18303A4}"/>
                  </a:ext>
                </a:extLst>
              </p:cNvPr>
              <p:cNvSpPr txBox="1"/>
              <p:nvPr/>
            </p:nvSpPr>
            <p:spPr>
              <a:xfrm>
                <a:off x="731948" y="1218218"/>
                <a:ext cx="10724178" cy="5318187"/>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Results:</a:t>
                </a:r>
              </a:p>
              <a:p>
                <a:endParaRPr kumimoji="1" lang="en-US" altLang="zh-CN" sz="3200" b="1" u="sng"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----sub-Nyquist in the simulation without background noise;</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----sub-Nyquist in the experiment with weak background noise (</a:t>
                </a:r>
                <a:r>
                  <a:rPr kumimoji="1" lang="en-US" altLang="zh-CN" sz="2800" i="1" u="sng" dirty="0">
                    <a:latin typeface="Times New Roman" panose="02020603050405020304" pitchFamily="18" charset="0"/>
                    <a:cs typeface="Times New Roman" panose="02020603050405020304" pitchFamily="18" charset="0"/>
                  </a:rPr>
                  <a:t>14.90dB</a:t>
                </a:r>
                <a:r>
                  <a:rPr kumimoji="1" lang="en-US" altLang="zh-CN" sz="2800" dirty="0">
                    <a:latin typeface="Times New Roman" panose="02020603050405020304" pitchFamily="18" charset="0"/>
                    <a:cs typeface="Times New Roman" panose="02020603050405020304" pitchFamily="18" charset="0"/>
                  </a:rPr>
                  <a:t>);</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----sub-Nyquist in the experiment with strong background noise (</a:t>
                </a:r>
                <a:r>
                  <a:rPr kumimoji="1" lang="en-US" altLang="zh-CN" sz="2800" i="1" u="sng" dirty="0">
                    <a:latin typeface="Times New Roman" panose="02020603050405020304" pitchFamily="18" charset="0"/>
                    <a:cs typeface="Times New Roman" panose="02020603050405020304" pitchFamily="18" charset="0"/>
                  </a:rPr>
                  <a:t>4.77dB</a:t>
                </a:r>
                <a:r>
                  <a:rPr kumimoji="1" lang="en-US" altLang="zh-CN" sz="2800" dirty="0">
                    <a:latin typeface="Times New Roman" panose="02020603050405020304" pitchFamily="18" charset="0"/>
                    <a:cs typeface="Times New Roman" panose="02020603050405020304" pitchFamily="18" charset="0"/>
                  </a:rPr>
                  <a:t>).</a:t>
                </a:r>
              </a:p>
              <a:p>
                <a:endParaRPr kumimoji="1" lang="en-US" altLang="zh-CN" sz="2800" dirty="0">
                  <a:latin typeface="Times New Roman" panose="02020603050405020304" pitchFamily="18" charset="0"/>
                  <a:cs typeface="Times New Roman" panose="02020603050405020304" pitchFamily="18" charset="0"/>
                </a:endParaRPr>
              </a:p>
              <a:p>
                <a:endParaRPr kumimoji="1" lang="en-US" altLang="zh-CN" sz="2800" dirty="0">
                  <a:latin typeface="Times New Roman" panose="02020603050405020304" pitchFamily="18" charset="0"/>
                  <a:cs typeface="Times New Roman" panose="02020603050405020304" pitchFamily="18" charset="0"/>
                </a:endParaRP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*signal-to-noise ratio (SNR): </a:t>
                </a:r>
                <a14:m>
                  <m:oMath xmlns:m="http://schemas.openxmlformats.org/officeDocument/2006/math">
                    <m:r>
                      <a:rPr kumimoji="1" lang="en-US" altLang="zh-CN" sz="2800" b="0" i="1" smtClean="0">
                        <a:latin typeface="Cambria Math" panose="02040503050406030204" pitchFamily="18" charset="0"/>
                        <a:cs typeface="Times New Roman" panose="02020603050405020304" pitchFamily="18" charset="0"/>
                      </a:rPr>
                      <m:t>𝑆𝑁𝑅</m:t>
                    </m:r>
                    <m:r>
                      <a:rPr kumimoji="1" lang="en-US" altLang="zh-CN" sz="2800" b="0" i="1" smtClean="0">
                        <a:latin typeface="Cambria Math" panose="02040503050406030204" pitchFamily="18" charset="0"/>
                        <a:cs typeface="Times New Roman" panose="02020603050405020304" pitchFamily="18" charset="0"/>
                      </a:rPr>
                      <m:t>=10×</m:t>
                    </m:r>
                    <m:func>
                      <m:funcPr>
                        <m:ctrlPr>
                          <a:rPr kumimoji="1" lang="en-US" altLang="zh-CN" sz="2800" b="0" i="1" smtClean="0">
                            <a:latin typeface="Cambria Math" panose="02040503050406030204" pitchFamily="18" charset="0"/>
                            <a:cs typeface="Times New Roman" panose="02020603050405020304" pitchFamily="18" charset="0"/>
                          </a:rPr>
                        </m:ctrlPr>
                      </m:funcPr>
                      <m:fName>
                        <m:r>
                          <a:rPr kumimoji="1" lang="en-US" altLang="zh-CN" sz="2800" b="0" i="1" smtClean="0">
                            <a:latin typeface="Cambria Math" panose="02040503050406030204" pitchFamily="18" charset="0"/>
                            <a:cs typeface="Times New Roman" panose="02020603050405020304" pitchFamily="18" charset="0"/>
                          </a:rPr>
                          <m:t>𝑙𝑜𝑔</m:t>
                        </m:r>
                      </m:fName>
                      <m:e>
                        <m:d>
                          <m:dPr>
                            <m:begChr m:val="["/>
                            <m:endChr m:val="]"/>
                            <m:ctrlPr>
                              <a:rPr kumimoji="1" lang="en-US" altLang="zh-CN" sz="2800" b="0" i="1" smtClean="0">
                                <a:latin typeface="Cambria Math" panose="02040503050406030204" pitchFamily="18" charset="0"/>
                                <a:cs typeface="Times New Roman" panose="02020603050405020304" pitchFamily="18" charset="0"/>
                              </a:rPr>
                            </m:ctrlPr>
                          </m:dPr>
                          <m:e>
                            <m:f>
                              <m:fPr>
                                <m:ctrlPr>
                                  <a:rPr kumimoji="1" lang="en-US" altLang="zh-CN" sz="2800" b="0" i="1" smtClean="0">
                                    <a:latin typeface="Cambria Math" panose="02040503050406030204" pitchFamily="18" charset="0"/>
                                    <a:cs typeface="Times New Roman" panose="02020603050405020304" pitchFamily="18" charset="0"/>
                                  </a:rPr>
                                </m:ctrlPr>
                              </m:fPr>
                              <m:num>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𝑃</m:t>
                                    </m:r>
                                  </m:e>
                                  <m:sub>
                                    <m:r>
                                      <a:rPr kumimoji="1" lang="en-US" altLang="zh-CN" sz="2800" b="0" i="1" smtClean="0">
                                        <a:latin typeface="Cambria Math" panose="02040503050406030204" pitchFamily="18" charset="0"/>
                                        <a:cs typeface="Times New Roman" panose="02020603050405020304" pitchFamily="18" charset="0"/>
                                      </a:rPr>
                                      <m:t>𝑠𝑖𝑔𝑛𝑎𝑙</m:t>
                                    </m:r>
                                  </m:sub>
                                </m:sSub>
                              </m:num>
                              <m:den>
                                <m:sSub>
                                  <m:sSubPr>
                                    <m:ctrlPr>
                                      <a:rPr kumimoji="1" lang="en-US" altLang="zh-CN" sz="2800" b="0" i="1" smtClean="0">
                                        <a:latin typeface="Cambria Math" panose="02040503050406030204" pitchFamily="18" charset="0"/>
                                        <a:cs typeface="Times New Roman" panose="02020603050405020304" pitchFamily="18" charset="0"/>
                                      </a:rPr>
                                    </m:ctrlPr>
                                  </m:sSubPr>
                                  <m:e>
                                    <m:r>
                                      <a:rPr kumimoji="1" lang="en-US" altLang="zh-CN" sz="2800" b="0" i="1" smtClean="0">
                                        <a:latin typeface="Cambria Math" panose="02040503050406030204" pitchFamily="18" charset="0"/>
                                        <a:cs typeface="Times New Roman" panose="02020603050405020304" pitchFamily="18" charset="0"/>
                                      </a:rPr>
                                      <m:t>𝑃</m:t>
                                    </m:r>
                                  </m:e>
                                  <m:sub>
                                    <m:r>
                                      <a:rPr kumimoji="1" lang="en-US" altLang="zh-CN" sz="2800" b="0" i="1" smtClean="0">
                                        <a:latin typeface="Cambria Math" panose="02040503050406030204" pitchFamily="18" charset="0"/>
                                        <a:cs typeface="Times New Roman" panose="02020603050405020304" pitchFamily="18" charset="0"/>
                                      </a:rPr>
                                      <m:t>𝑏𝑎𝑐𝑘𝑔𝑟𝑜𝑢𝑛𝑑</m:t>
                                    </m:r>
                                  </m:sub>
                                </m:sSub>
                              </m:den>
                            </m:f>
                          </m:e>
                        </m:d>
                      </m:e>
                    </m:func>
                    <m:r>
                      <a:rPr kumimoji="1" lang="en-US" altLang="zh-CN" sz="2800" b="0" i="1" smtClean="0">
                        <a:latin typeface="Cambria Math" panose="02040503050406030204" pitchFamily="18" charset="0"/>
                        <a:cs typeface="Times New Roman" panose="02020603050405020304" pitchFamily="18" charset="0"/>
                      </a:rPr>
                      <m:t>𝑑𝐵</m:t>
                    </m:r>
                  </m:oMath>
                </a14:m>
                <a:endParaRPr kumimoji="1" lang="en-US" altLang="zh-CN" sz="2800" i="1" dirty="0">
                  <a:latin typeface="Times New Roman" panose="02020603050405020304" pitchFamily="18" charset="0"/>
                  <a:cs typeface="Times New Roman" panose="02020603050405020304" pitchFamily="18" charset="0"/>
                </a:endParaRPr>
              </a:p>
            </p:txBody>
          </p:sp>
        </mc:Choice>
        <mc:Fallback>
          <p:sp>
            <p:nvSpPr>
              <p:cNvPr id="5" name="文本框 4">
                <a:extLst>
                  <a:ext uri="{FF2B5EF4-FFF2-40B4-BE49-F238E27FC236}">
                    <a16:creationId xmlns:a16="http://schemas.microsoft.com/office/drawing/2014/main" id="{B176C0C5-6624-F145-92EE-1CC8D18303A4}"/>
                  </a:ext>
                </a:extLst>
              </p:cNvPr>
              <p:cNvSpPr txBox="1">
                <a:spLocks noRot="1" noChangeAspect="1" noMove="1" noResize="1" noEditPoints="1" noAdjustHandles="1" noChangeArrowheads="1" noChangeShapeType="1" noTextEdit="1"/>
              </p:cNvSpPr>
              <p:nvPr/>
            </p:nvSpPr>
            <p:spPr>
              <a:xfrm>
                <a:off x="731948" y="1218218"/>
                <a:ext cx="10724178" cy="5318187"/>
              </a:xfrm>
              <a:prstGeom prst="rect">
                <a:avLst/>
              </a:prstGeom>
              <a:blipFill>
                <a:blip r:embed="rId2"/>
                <a:stretch>
                  <a:fillRect l="-1420" t="-1671" r="-14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954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76C0C5-6624-F145-92EE-1CC8D18303A4}"/>
              </a:ext>
            </a:extLst>
          </p:cNvPr>
          <p:cNvSpPr txBox="1"/>
          <p:nvPr/>
        </p:nvSpPr>
        <p:spPr>
          <a:xfrm>
            <a:off x="666633" y="264523"/>
            <a:ext cx="7315200" cy="584775"/>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Sub-Nyquist: (0.3% in simulation)</a:t>
            </a:r>
          </a:p>
        </p:txBody>
      </p:sp>
      <p:pic>
        <p:nvPicPr>
          <p:cNvPr id="3" name="图片 2">
            <a:extLst>
              <a:ext uri="{FF2B5EF4-FFF2-40B4-BE49-F238E27FC236}">
                <a16:creationId xmlns:a16="http://schemas.microsoft.com/office/drawing/2014/main" id="{EF28CD2D-0F76-FB44-B490-F9863949A430}"/>
              </a:ext>
            </a:extLst>
          </p:cNvPr>
          <p:cNvPicPr>
            <a:picLocks noChangeAspect="1"/>
          </p:cNvPicPr>
          <p:nvPr/>
        </p:nvPicPr>
        <p:blipFill>
          <a:blip r:embed="rId2"/>
          <a:stretch>
            <a:fillRect/>
          </a:stretch>
        </p:blipFill>
        <p:spPr>
          <a:xfrm>
            <a:off x="1855353" y="849104"/>
            <a:ext cx="8621058" cy="6008896"/>
          </a:xfrm>
          <a:prstGeom prst="rect">
            <a:avLst/>
          </a:prstGeom>
        </p:spPr>
      </p:pic>
    </p:spTree>
    <p:extLst>
      <p:ext uri="{BB962C8B-B14F-4D97-AF65-F5344CB8AC3E}">
        <p14:creationId xmlns:p14="http://schemas.microsoft.com/office/powerpoint/2010/main" val="1487385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76C0C5-6624-F145-92EE-1CC8D18303A4}"/>
              </a:ext>
            </a:extLst>
          </p:cNvPr>
          <p:cNvSpPr txBox="1"/>
          <p:nvPr/>
        </p:nvSpPr>
        <p:spPr>
          <a:xfrm>
            <a:off x="666633" y="264523"/>
            <a:ext cx="7315200" cy="584775"/>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Sub-Nyquist: (0.3% in simulation)</a:t>
            </a:r>
          </a:p>
        </p:txBody>
      </p:sp>
      <p:pic>
        <p:nvPicPr>
          <p:cNvPr id="4" name="图片 3">
            <a:extLst>
              <a:ext uri="{FF2B5EF4-FFF2-40B4-BE49-F238E27FC236}">
                <a16:creationId xmlns:a16="http://schemas.microsoft.com/office/drawing/2014/main" id="{98B637A3-196E-F840-9212-770D7326029E}"/>
              </a:ext>
            </a:extLst>
          </p:cNvPr>
          <p:cNvPicPr>
            <a:picLocks noChangeAspect="1"/>
          </p:cNvPicPr>
          <p:nvPr/>
        </p:nvPicPr>
        <p:blipFill>
          <a:blip r:embed="rId2"/>
          <a:stretch>
            <a:fillRect/>
          </a:stretch>
        </p:blipFill>
        <p:spPr>
          <a:xfrm>
            <a:off x="0" y="1175882"/>
            <a:ext cx="12192000" cy="4506236"/>
          </a:xfrm>
          <a:prstGeom prst="rect">
            <a:avLst/>
          </a:prstGeom>
        </p:spPr>
      </p:pic>
    </p:spTree>
    <p:extLst>
      <p:ext uri="{BB962C8B-B14F-4D97-AF65-F5344CB8AC3E}">
        <p14:creationId xmlns:p14="http://schemas.microsoft.com/office/powerpoint/2010/main" val="149422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76C0C5-6624-F145-92EE-1CC8D18303A4}"/>
              </a:ext>
            </a:extLst>
          </p:cNvPr>
          <p:cNvSpPr txBox="1"/>
          <p:nvPr/>
        </p:nvSpPr>
        <p:spPr>
          <a:xfrm>
            <a:off x="666633" y="264523"/>
            <a:ext cx="11024624" cy="1077218"/>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Sub-Nyquist: (0.5% in the experiment with weak background noise)</a:t>
            </a:r>
          </a:p>
        </p:txBody>
      </p:sp>
      <p:pic>
        <p:nvPicPr>
          <p:cNvPr id="3" name="图片 2">
            <a:extLst>
              <a:ext uri="{FF2B5EF4-FFF2-40B4-BE49-F238E27FC236}">
                <a16:creationId xmlns:a16="http://schemas.microsoft.com/office/drawing/2014/main" id="{8893ACB5-38A9-F344-A145-36564DDD1A19}"/>
              </a:ext>
            </a:extLst>
          </p:cNvPr>
          <p:cNvPicPr>
            <a:picLocks noChangeAspect="1"/>
          </p:cNvPicPr>
          <p:nvPr/>
        </p:nvPicPr>
        <p:blipFill>
          <a:blip r:embed="rId2"/>
          <a:stretch>
            <a:fillRect/>
          </a:stretch>
        </p:blipFill>
        <p:spPr>
          <a:xfrm>
            <a:off x="1959428" y="886770"/>
            <a:ext cx="8743587" cy="5971230"/>
          </a:xfrm>
          <a:prstGeom prst="rect">
            <a:avLst/>
          </a:prstGeom>
        </p:spPr>
      </p:pic>
    </p:spTree>
    <p:extLst>
      <p:ext uri="{BB962C8B-B14F-4D97-AF65-F5344CB8AC3E}">
        <p14:creationId xmlns:p14="http://schemas.microsoft.com/office/powerpoint/2010/main" val="1591262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76C0C5-6624-F145-92EE-1CC8D18303A4}"/>
              </a:ext>
            </a:extLst>
          </p:cNvPr>
          <p:cNvSpPr txBox="1"/>
          <p:nvPr/>
        </p:nvSpPr>
        <p:spPr>
          <a:xfrm>
            <a:off x="666633" y="264523"/>
            <a:ext cx="11024624" cy="1077218"/>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Sub-Nyquist: (0.5% in the experiment with weak background noise)</a:t>
            </a:r>
          </a:p>
        </p:txBody>
      </p:sp>
      <p:pic>
        <p:nvPicPr>
          <p:cNvPr id="3" name="图片 2">
            <a:extLst>
              <a:ext uri="{FF2B5EF4-FFF2-40B4-BE49-F238E27FC236}">
                <a16:creationId xmlns:a16="http://schemas.microsoft.com/office/drawing/2014/main" id="{4AF89D8D-0F92-8849-99CC-87EEC698E846}"/>
              </a:ext>
            </a:extLst>
          </p:cNvPr>
          <p:cNvPicPr>
            <a:picLocks noChangeAspect="1"/>
          </p:cNvPicPr>
          <p:nvPr/>
        </p:nvPicPr>
        <p:blipFill>
          <a:blip r:embed="rId2"/>
          <a:stretch>
            <a:fillRect/>
          </a:stretch>
        </p:blipFill>
        <p:spPr>
          <a:xfrm>
            <a:off x="432195" y="1472390"/>
            <a:ext cx="11493500" cy="4354008"/>
          </a:xfrm>
          <a:prstGeom prst="rect">
            <a:avLst/>
          </a:prstGeom>
        </p:spPr>
      </p:pic>
    </p:spTree>
    <p:extLst>
      <p:ext uri="{BB962C8B-B14F-4D97-AF65-F5344CB8AC3E}">
        <p14:creationId xmlns:p14="http://schemas.microsoft.com/office/powerpoint/2010/main" val="303105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76C0C5-6624-F145-92EE-1CC8D18303A4}"/>
              </a:ext>
            </a:extLst>
          </p:cNvPr>
          <p:cNvSpPr txBox="1"/>
          <p:nvPr/>
        </p:nvSpPr>
        <p:spPr>
          <a:xfrm>
            <a:off x="666632" y="264523"/>
            <a:ext cx="11103001" cy="1077218"/>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Sub-Nyquist: (0.5% in the experiment with strong background noise)</a:t>
            </a:r>
          </a:p>
        </p:txBody>
      </p:sp>
      <p:pic>
        <p:nvPicPr>
          <p:cNvPr id="4" name="图片 3">
            <a:extLst>
              <a:ext uri="{FF2B5EF4-FFF2-40B4-BE49-F238E27FC236}">
                <a16:creationId xmlns:a16="http://schemas.microsoft.com/office/drawing/2014/main" id="{A2D3CA8E-F76E-F64A-BC00-D1809A59350E}"/>
              </a:ext>
            </a:extLst>
          </p:cNvPr>
          <p:cNvPicPr>
            <a:picLocks noChangeAspect="1"/>
          </p:cNvPicPr>
          <p:nvPr/>
        </p:nvPicPr>
        <p:blipFill>
          <a:blip r:embed="rId2"/>
          <a:stretch>
            <a:fillRect/>
          </a:stretch>
        </p:blipFill>
        <p:spPr>
          <a:xfrm>
            <a:off x="1886250" y="927462"/>
            <a:ext cx="8485861" cy="5930537"/>
          </a:xfrm>
          <a:prstGeom prst="rect">
            <a:avLst/>
          </a:prstGeom>
        </p:spPr>
      </p:pic>
    </p:spTree>
    <p:extLst>
      <p:ext uri="{BB962C8B-B14F-4D97-AF65-F5344CB8AC3E}">
        <p14:creationId xmlns:p14="http://schemas.microsoft.com/office/powerpoint/2010/main" val="81313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76C0C5-6624-F145-92EE-1CC8D18303A4}"/>
              </a:ext>
            </a:extLst>
          </p:cNvPr>
          <p:cNvSpPr txBox="1"/>
          <p:nvPr/>
        </p:nvSpPr>
        <p:spPr>
          <a:xfrm>
            <a:off x="666632" y="264523"/>
            <a:ext cx="11103001" cy="1077218"/>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Sub-Nyquist: (0.5% in the experiment with strong background noise)</a:t>
            </a:r>
          </a:p>
        </p:txBody>
      </p:sp>
      <p:pic>
        <p:nvPicPr>
          <p:cNvPr id="3" name="图片 2">
            <a:extLst>
              <a:ext uri="{FF2B5EF4-FFF2-40B4-BE49-F238E27FC236}">
                <a16:creationId xmlns:a16="http://schemas.microsoft.com/office/drawing/2014/main" id="{97C62D6B-D2B7-A445-AE8F-D38149F6159E}"/>
              </a:ext>
            </a:extLst>
          </p:cNvPr>
          <p:cNvPicPr>
            <a:picLocks noChangeAspect="1"/>
          </p:cNvPicPr>
          <p:nvPr/>
        </p:nvPicPr>
        <p:blipFill>
          <a:blip r:embed="rId2"/>
          <a:stretch>
            <a:fillRect/>
          </a:stretch>
        </p:blipFill>
        <p:spPr>
          <a:xfrm>
            <a:off x="369641" y="1463040"/>
            <a:ext cx="11696982" cy="4206240"/>
          </a:xfrm>
          <a:prstGeom prst="rect">
            <a:avLst/>
          </a:prstGeom>
        </p:spPr>
      </p:pic>
    </p:spTree>
    <p:extLst>
      <p:ext uri="{BB962C8B-B14F-4D97-AF65-F5344CB8AC3E}">
        <p14:creationId xmlns:p14="http://schemas.microsoft.com/office/powerpoint/2010/main" val="82408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76C0C5-6624-F145-92EE-1CC8D18303A4}"/>
              </a:ext>
            </a:extLst>
          </p:cNvPr>
          <p:cNvSpPr txBox="1"/>
          <p:nvPr/>
        </p:nvSpPr>
        <p:spPr>
          <a:xfrm>
            <a:off x="562129" y="0"/>
            <a:ext cx="11103001" cy="6555641"/>
          </a:xfrm>
          <a:prstGeom prst="rect">
            <a:avLst/>
          </a:prstGeom>
          <a:noFill/>
        </p:spPr>
        <p:txBody>
          <a:bodyPr wrap="square" rtlCol="0">
            <a:spAutoFit/>
          </a:bodyPr>
          <a:lstStyle/>
          <a:p>
            <a:r>
              <a:rPr kumimoji="1" lang="en-US" altLang="zh-CN" sz="3200" b="1" u="sng" dirty="0">
                <a:latin typeface="Times New Roman" panose="02020603050405020304" pitchFamily="18" charset="0"/>
                <a:cs typeface="Times New Roman" panose="02020603050405020304" pitchFamily="18" charset="0"/>
              </a:rPr>
              <a:t>Comments:</a:t>
            </a:r>
          </a:p>
          <a:p>
            <a:r>
              <a:rPr kumimoji="1" lang="en-US" altLang="zh-CN" sz="2800" dirty="0">
                <a:latin typeface="Times New Roman" panose="02020603050405020304" pitchFamily="18" charset="0"/>
                <a:cs typeface="Times New Roman" panose="02020603050405020304" pitchFamily="18" charset="0"/>
              </a:rPr>
              <a:t>----Conventional CGI with </a:t>
            </a:r>
            <a:r>
              <a:rPr kumimoji="1" lang="en-US" altLang="zh-CN" sz="2800" dirty="0">
                <a:solidFill>
                  <a:schemeClr val="bg1">
                    <a:lumMod val="65000"/>
                  </a:schemeClr>
                </a:solidFill>
                <a:latin typeface="Times New Roman" panose="02020603050405020304" pitchFamily="18" charset="0"/>
                <a:cs typeface="Times New Roman" panose="02020603050405020304" pitchFamily="18" charset="0"/>
              </a:rPr>
              <a:t>white</a:t>
            </a:r>
            <a:r>
              <a:rPr kumimoji="1" lang="en-US" altLang="zh-CN" sz="2800" dirty="0">
                <a:latin typeface="Times New Roman" panose="02020603050405020304" pitchFamily="18" charset="0"/>
                <a:cs typeface="Times New Roman" panose="02020603050405020304" pitchFamily="18" charset="0"/>
              </a:rPr>
              <a:t> noise patterns </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weak</a:t>
            </a:r>
            <a:r>
              <a:rPr kumimoji="1" lang="en-US" altLang="zh-CN" sz="2400" i="1" dirty="0">
                <a:latin typeface="Times New Roman" panose="02020603050405020304" pitchFamily="18" charset="0"/>
                <a:cs typeface="Times New Roman" panose="02020603050405020304" pitchFamily="18" charset="0"/>
              </a:rPr>
              <a:t> background noise: 50% Nyquist</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strong</a:t>
            </a:r>
            <a:r>
              <a:rPr kumimoji="1" lang="en-US" altLang="zh-CN" sz="2400" i="1" dirty="0">
                <a:latin typeface="Times New Roman" panose="02020603050405020304" pitchFamily="18" charset="0"/>
                <a:cs typeface="Times New Roman" panose="02020603050405020304" pitchFamily="18" charset="0"/>
              </a:rPr>
              <a:t> background noise: &gt;50% Nyquist</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----CGI with </a:t>
            </a:r>
            <a:r>
              <a:rPr kumimoji="1" lang="en-US" altLang="zh-CN" sz="2800" dirty="0">
                <a:solidFill>
                  <a:srgbClr val="FF2F92"/>
                </a:solidFill>
                <a:latin typeface="Times New Roman" panose="02020603050405020304" pitchFamily="18" charset="0"/>
                <a:cs typeface="Times New Roman" panose="02020603050405020304" pitchFamily="18" charset="0"/>
              </a:rPr>
              <a:t>pink</a:t>
            </a:r>
            <a:r>
              <a:rPr kumimoji="1" lang="en-US" altLang="zh-CN" sz="2800" dirty="0">
                <a:latin typeface="Times New Roman" panose="02020603050405020304" pitchFamily="18" charset="0"/>
                <a:cs typeface="Times New Roman" panose="02020603050405020304" pitchFamily="18" charset="0"/>
              </a:rPr>
              <a:t> noise patterns </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weak</a:t>
            </a:r>
            <a:r>
              <a:rPr kumimoji="1" lang="en-US" altLang="zh-CN" sz="2400" i="1" dirty="0">
                <a:latin typeface="Times New Roman" panose="02020603050405020304" pitchFamily="18" charset="0"/>
                <a:cs typeface="Times New Roman" panose="02020603050405020304" pitchFamily="18" charset="0"/>
              </a:rPr>
              <a:t> background noise: 5% Nyquist</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strong</a:t>
            </a:r>
            <a:r>
              <a:rPr kumimoji="1" lang="en-US" altLang="zh-CN" sz="2400" i="1" dirty="0">
                <a:latin typeface="Times New Roman" panose="02020603050405020304" pitchFamily="18" charset="0"/>
                <a:cs typeface="Times New Roman" panose="02020603050405020304" pitchFamily="18" charset="0"/>
              </a:rPr>
              <a:t> background noise: 5% Nyquist</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----Conventional CGIDL with </a:t>
            </a:r>
            <a:r>
              <a:rPr kumimoji="1" lang="en-US" altLang="zh-CN" sz="2800" dirty="0">
                <a:solidFill>
                  <a:schemeClr val="bg1">
                    <a:lumMod val="65000"/>
                  </a:schemeClr>
                </a:solidFill>
                <a:latin typeface="Times New Roman" panose="02020603050405020304" pitchFamily="18" charset="0"/>
                <a:cs typeface="Times New Roman" panose="02020603050405020304" pitchFamily="18" charset="0"/>
              </a:rPr>
              <a:t>white</a:t>
            </a:r>
            <a:r>
              <a:rPr kumimoji="1" lang="en-US" altLang="zh-CN" sz="2800" dirty="0">
                <a:latin typeface="Times New Roman" panose="02020603050405020304" pitchFamily="18" charset="0"/>
                <a:cs typeface="Times New Roman" panose="02020603050405020304" pitchFamily="18" charset="0"/>
              </a:rPr>
              <a:t> noise patterns </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weak</a:t>
            </a:r>
            <a:r>
              <a:rPr kumimoji="1" lang="en-US" altLang="zh-CN" sz="2400" i="1" dirty="0">
                <a:latin typeface="Times New Roman" panose="02020603050405020304" pitchFamily="18" charset="0"/>
                <a:cs typeface="Times New Roman" panose="02020603050405020304" pitchFamily="18" charset="0"/>
              </a:rPr>
              <a:t> background noise: 5% Nyquist</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strong</a:t>
            </a:r>
            <a:r>
              <a:rPr kumimoji="1" lang="en-US" altLang="zh-CN" sz="2400" i="1" dirty="0">
                <a:latin typeface="Times New Roman" panose="02020603050405020304" pitchFamily="18" charset="0"/>
                <a:cs typeface="Times New Roman" panose="02020603050405020304" pitchFamily="18" charset="0"/>
              </a:rPr>
              <a:t> background noise: &gt;50% Nyquist</a:t>
            </a:r>
          </a:p>
          <a:p>
            <a:endParaRPr kumimoji="1" lang="en-US" altLang="zh-CN" sz="2800" dirty="0">
              <a:latin typeface="Times New Roman" panose="02020603050405020304" pitchFamily="18" charset="0"/>
              <a:cs typeface="Times New Roman" panose="02020603050405020304" pitchFamily="18" charset="0"/>
            </a:endParaRPr>
          </a:p>
          <a:p>
            <a:r>
              <a:rPr kumimoji="1" lang="en-US" altLang="zh-CN" sz="2800" dirty="0">
                <a:latin typeface="Times New Roman" panose="02020603050405020304" pitchFamily="18" charset="0"/>
                <a:cs typeface="Times New Roman" panose="02020603050405020304" pitchFamily="18" charset="0"/>
              </a:rPr>
              <a:t>----CGI with </a:t>
            </a:r>
            <a:r>
              <a:rPr kumimoji="1" lang="en-US" altLang="zh-CN" sz="2800" dirty="0">
                <a:solidFill>
                  <a:srgbClr val="FF2F92"/>
                </a:solidFill>
                <a:latin typeface="Times New Roman" panose="02020603050405020304" pitchFamily="18" charset="0"/>
                <a:cs typeface="Times New Roman" panose="02020603050405020304" pitchFamily="18" charset="0"/>
              </a:rPr>
              <a:t>pink</a:t>
            </a:r>
            <a:r>
              <a:rPr kumimoji="1" lang="en-US" altLang="zh-CN" sz="2800" dirty="0">
                <a:latin typeface="Times New Roman" panose="02020603050405020304" pitchFamily="18" charset="0"/>
                <a:cs typeface="Times New Roman" panose="02020603050405020304" pitchFamily="18" charset="0"/>
              </a:rPr>
              <a:t> noise patterns </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weak</a:t>
            </a:r>
            <a:r>
              <a:rPr kumimoji="1" lang="en-US" altLang="zh-CN" sz="2400" i="1" dirty="0">
                <a:latin typeface="Times New Roman" panose="02020603050405020304" pitchFamily="18" charset="0"/>
                <a:cs typeface="Times New Roman" panose="02020603050405020304" pitchFamily="18" charset="0"/>
              </a:rPr>
              <a:t> background noise: </a:t>
            </a:r>
            <a:r>
              <a:rPr kumimoji="1" lang="en-US" altLang="zh-CN" sz="2400" b="1" i="1" dirty="0">
                <a:solidFill>
                  <a:srgbClr val="FF0000"/>
                </a:solidFill>
                <a:latin typeface="Times New Roman" panose="02020603050405020304" pitchFamily="18" charset="0"/>
                <a:cs typeface="Times New Roman" panose="02020603050405020304" pitchFamily="18" charset="0"/>
              </a:rPr>
              <a:t>0.5% Nyquist</a:t>
            </a:r>
          </a:p>
          <a:p>
            <a:r>
              <a:rPr kumimoji="1" lang="en-US" altLang="zh-CN" sz="2400" i="1" dirty="0">
                <a:latin typeface="Times New Roman" panose="02020603050405020304" pitchFamily="18" charset="0"/>
                <a:cs typeface="Times New Roman" panose="02020603050405020304" pitchFamily="18" charset="0"/>
              </a:rPr>
              <a:t>Under </a:t>
            </a:r>
            <a:r>
              <a:rPr kumimoji="1" lang="en-US" altLang="zh-CN" sz="2400" i="1" u="sng" dirty="0">
                <a:latin typeface="Times New Roman" panose="02020603050405020304" pitchFamily="18" charset="0"/>
                <a:cs typeface="Times New Roman" panose="02020603050405020304" pitchFamily="18" charset="0"/>
              </a:rPr>
              <a:t>strong</a:t>
            </a:r>
            <a:r>
              <a:rPr kumimoji="1" lang="en-US" altLang="zh-CN" sz="2400" i="1" dirty="0">
                <a:latin typeface="Times New Roman" panose="02020603050405020304" pitchFamily="18" charset="0"/>
                <a:cs typeface="Times New Roman" panose="02020603050405020304" pitchFamily="18" charset="0"/>
              </a:rPr>
              <a:t> background noise: </a:t>
            </a:r>
            <a:r>
              <a:rPr kumimoji="1" lang="en-US" altLang="zh-CN" sz="2400" b="1" i="1" dirty="0">
                <a:solidFill>
                  <a:srgbClr val="FF0000"/>
                </a:solidFill>
                <a:latin typeface="Times New Roman" panose="02020603050405020304" pitchFamily="18" charset="0"/>
                <a:cs typeface="Times New Roman" panose="02020603050405020304" pitchFamily="18" charset="0"/>
              </a:rPr>
              <a:t>0.5% Nyquist</a:t>
            </a:r>
            <a:endParaRPr kumimoji="1" lang="en-US" altLang="zh-CN" sz="2400" i="1"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3E5E9860-8357-EB49-A637-106C784B3B24}"/>
              </a:ext>
            </a:extLst>
          </p:cNvPr>
          <p:cNvSpPr/>
          <p:nvPr/>
        </p:nvSpPr>
        <p:spPr>
          <a:xfrm>
            <a:off x="6577986" y="5632311"/>
            <a:ext cx="3555782" cy="923330"/>
          </a:xfrm>
          <a:prstGeom prst="rect">
            <a:avLst/>
          </a:prstGeom>
          <a:noFill/>
        </p:spPr>
        <p:txBody>
          <a:bodyPr wrap="none" lIns="91440" tIns="45720" rIns="91440" bIns="45720">
            <a:spAutoFit/>
          </a:bodyPr>
          <a:lstStyle/>
          <a:p>
            <a:pPr algn="ctr"/>
            <a:r>
              <a:rPr lang="en-US" altLang="zh-CN" sz="5400" b="1" cap="none" spc="0" dirty="0">
                <a:ln w="22225">
                  <a:solidFill>
                    <a:schemeClr val="accent2"/>
                  </a:solidFill>
                  <a:prstDash val="solid"/>
                </a:ln>
                <a:solidFill>
                  <a:schemeClr val="accent2">
                    <a:lumMod val="40000"/>
                    <a:lumOff val="60000"/>
                  </a:schemeClr>
                </a:solidFill>
                <a:effectLst/>
              </a:rPr>
              <a:t>Noise-free</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6" name="矩形 5">
            <a:extLst>
              <a:ext uri="{FF2B5EF4-FFF2-40B4-BE49-F238E27FC236}">
                <a16:creationId xmlns:a16="http://schemas.microsoft.com/office/drawing/2014/main" id="{81412B91-488B-9A49-AB07-9A347188FF74}"/>
              </a:ext>
            </a:extLst>
          </p:cNvPr>
          <p:cNvSpPr/>
          <p:nvPr/>
        </p:nvSpPr>
        <p:spPr>
          <a:xfrm>
            <a:off x="6577986" y="2354491"/>
            <a:ext cx="3555782" cy="923330"/>
          </a:xfrm>
          <a:prstGeom prst="rect">
            <a:avLst/>
          </a:prstGeom>
          <a:noFill/>
        </p:spPr>
        <p:txBody>
          <a:bodyPr wrap="none" lIns="91440" tIns="45720" rIns="91440" bIns="45720">
            <a:spAutoFit/>
          </a:bodyPr>
          <a:lstStyle/>
          <a:p>
            <a:pPr algn="ctr"/>
            <a:r>
              <a:rPr lang="en-US" altLang="zh-CN" sz="5400" b="1" cap="none" spc="0" dirty="0">
                <a:ln w="22225">
                  <a:solidFill>
                    <a:schemeClr val="accent2"/>
                  </a:solidFill>
                  <a:prstDash val="solid"/>
                </a:ln>
                <a:solidFill>
                  <a:schemeClr val="accent2">
                    <a:lumMod val="40000"/>
                    <a:lumOff val="60000"/>
                  </a:schemeClr>
                </a:solidFill>
                <a:effectLst/>
              </a:rPr>
              <a:t>Noise-free</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721386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124F1E-6118-5D4E-A11F-6DE01041353E}"/>
              </a:ext>
            </a:extLst>
          </p:cNvPr>
          <p:cNvSpPr/>
          <p:nvPr/>
        </p:nvSpPr>
        <p:spPr>
          <a:xfrm>
            <a:off x="1005840" y="1004691"/>
            <a:ext cx="10006149" cy="4893647"/>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In conclusion</a:t>
            </a:r>
            <a:r>
              <a:rPr lang="en-US" altLang="zh-CN" sz="2400" dirty="0">
                <a:latin typeface="Times New Roman" panose="02020603050405020304" pitchFamily="18" charset="0"/>
                <a:cs typeface="Times New Roman" panose="02020603050405020304" pitchFamily="18" charset="0"/>
              </a:rPr>
              <a:t>, our new method of </a:t>
            </a:r>
            <a:r>
              <a:rPr lang="en-US" altLang="zh-CN" sz="2400" b="1" i="1" u="sng" dirty="0">
                <a:latin typeface="Times New Roman" panose="02020603050405020304" pitchFamily="18" charset="0"/>
                <a:cs typeface="Times New Roman" panose="02020603050405020304" pitchFamily="18" charset="0"/>
              </a:rPr>
              <a:t>CGIDL with pink noise patterns</a:t>
            </a:r>
            <a:r>
              <a:rPr lang="en-US" altLang="zh-CN" sz="2400" dirty="0">
                <a:latin typeface="Times New Roman" panose="02020603050405020304" pitchFamily="18" charset="0"/>
                <a:cs typeface="Times New Roman" panose="02020603050405020304" pitchFamily="18" charset="0"/>
              </a:rPr>
              <a:t> achieves </a:t>
            </a:r>
            <a:r>
              <a:rPr lang="en-US" altLang="zh-CN" sz="2400" dirty="0">
                <a:solidFill>
                  <a:srgbClr val="FF0000"/>
                </a:solidFill>
                <a:latin typeface="Times New Roman" panose="02020603050405020304" pitchFamily="18" charset="0"/>
                <a:cs typeface="Times New Roman" panose="02020603050405020304" pitchFamily="18" charset="0"/>
              </a:rPr>
              <a:t>one-tenth</a:t>
            </a:r>
            <a:r>
              <a:rPr lang="en-US" altLang="zh-CN" sz="2400" dirty="0">
                <a:latin typeface="Times New Roman" panose="02020603050405020304" pitchFamily="18" charset="0"/>
                <a:cs typeface="Times New Roman" panose="02020603050405020304" pitchFamily="18" charset="0"/>
              </a:rPr>
              <a:t> of the traditional CGIDL sampling rate both in simulation and experiments. </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Rather than other previous works on CGIDL, our method </a:t>
            </a:r>
            <a:r>
              <a:rPr lang="en-US" altLang="zh-CN" sz="2400" b="1" i="1" u="sng" dirty="0">
                <a:latin typeface="Times New Roman" panose="02020603050405020304" pitchFamily="18" charset="0"/>
                <a:cs typeface="Times New Roman" panose="02020603050405020304" pitchFamily="18" charset="0"/>
              </a:rPr>
              <a:t>does not require experimental training</a:t>
            </a:r>
            <a:r>
              <a:rPr lang="en-US" altLang="zh-CN" sz="2400" dirty="0">
                <a:latin typeface="Times New Roman" panose="02020603050405020304" pitchFamily="18" charset="0"/>
                <a:cs typeface="Times New Roman" panose="02020603050405020304" pitchFamily="18" charset="0"/>
              </a:rPr>
              <a:t>. </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Besides, our work is robust to noise so one group of trained networks </a:t>
            </a:r>
            <a:r>
              <a:rPr lang="en-US" altLang="zh-CN" sz="2400" b="1" i="1" u="sng" dirty="0">
                <a:latin typeface="Times New Roman" panose="02020603050405020304" pitchFamily="18" charset="0"/>
                <a:cs typeface="Times New Roman" panose="02020603050405020304" pitchFamily="18" charset="0"/>
              </a:rPr>
              <a:t>is eligible to be implemented in various situations</a:t>
            </a:r>
            <a:r>
              <a:rPr lang="en-US" altLang="zh-CN" sz="2400" dirty="0">
                <a:latin typeface="Times New Roman" panose="02020603050405020304" pitchFamily="18" charset="0"/>
                <a:cs typeface="Times New Roman" panose="02020603050405020304" pitchFamily="18" charset="0"/>
              </a:rPr>
              <a:t>. </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 pink noise patterns, trained DNN with various sampling rates, and their raw encoding programs are encapsulated and uploaded: </a:t>
            </a:r>
            <a:r>
              <a:rPr lang="en-US" altLang="zh-CN" sz="2400" i="1" u="sng" dirty="0">
                <a:solidFill>
                  <a:schemeClr val="tx2">
                    <a:lumMod val="75000"/>
                  </a:schemeClr>
                </a:solidFill>
                <a:latin typeface="Times New Roman" panose="02020603050405020304" pitchFamily="18" charset="0"/>
                <a:cs typeface="Times New Roman" panose="02020603050405020304" pitchFamily="18" charset="0"/>
                <a:hlinkClick r:id="rId2"/>
              </a:rPr>
              <a:t>https://github.com/XJTU-TAMU-CGI/CGIDL</a:t>
            </a:r>
            <a:endParaRPr lang="en-US" altLang="zh-CN" sz="2400" i="1" u="sng"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91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B87458B-CF90-F341-949B-96C32C6D2742}"/>
              </a:ext>
            </a:extLst>
          </p:cNvPr>
          <p:cNvSpPr/>
          <p:nvPr/>
        </p:nvSpPr>
        <p:spPr>
          <a:xfrm>
            <a:off x="1332409" y="4318116"/>
            <a:ext cx="9836334" cy="1938992"/>
          </a:xfrm>
          <a:prstGeom prst="rect">
            <a:avLst/>
          </a:prstGeom>
        </p:spPr>
        <p:txBody>
          <a:bodyPr wrap="square">
            <a:spAutoFit/>
          </a:bodyPr>
          <a:lstStyle/>
          <a:p>
            <a:r>
              <a:rPr lang="en-US" altLang="zh-CN" sz="2400" b="1" dirty="0">
                <a:latin typeface="Calibri" panose="020F0502020204030204" pitchFamily="34" charset="0"/>
                <a:cs typeface="Calibri" panose="020F0502020204030204" pitchFamily="34" charset="0"/>
              </a:rPr>
              <a:t>FUNDING: </a:t>
            </a:r>
            <a:endParaRPr lang="en-US" altLang="zh-CN" sz="2400" dirty="0">
              <a:latin typeface="Calibri" panose="020F0502020204030204" pitchFamily="34" charset="0"/>
              <a:cs typeface="Calibri" panose="020F0502020204030204" pitchFamily="34" charset="0"/>
            </a:endParaRPr>
          </a:p>
          <a:p>
            <a:r>
              <a:rPr lang="en-US" altLang="zh-CN" sz="2400" dirty="0">
                <a:latin typeface="Calibri" panose="020F0502020204030204" pitchFamily="34" charset="0"/>
                <a:cs typeface="Calibri" panose="020F0502020204030204" pitchFamily="34" charset="0"/>
              </a:rPr>
              <a:t>Air Force Office of Scientific Research (Award No. FA9550-20-1- 0366 DEF), </a:t>
            </a:r>
          </a:p>
          <a:p>
            <a:r>
              <a:rPr lang="en-US" altLang="zh-CN" sz="2400" dirty="0">
                <a:latin typeface="Calibri" panose="020F0502020204030204" pitchFamily="34" charset="0"/>
                <a:cs typeface="Calibri" panose="020F0502020204030204" pitchFamily="34" charset="0"/>
              </a:rPr>
              <a:t>Office of Naval Research (Award No. N00014-20-1- 2184), </a:t>
            </a:r>
          </a:p>
          <a:p>
            <a:r>
              <a:rPr lang="en-US" altLang="zh-CN" sz="2400" dirty="0">
                <a:latin typeface="Calibri" panose="020F0502020204030204" pitchFamily="34" charset="0"/>
                <a:cs typeface="Calibri" panose="020F0502020204030204" pitchFamily="34" charset="0"/>
              </a:rPr>
              <a:t>Robert A. Welch Foundation (Grant No. A-1261), </a:t>
            </a:r>
          </a:p>
          <a:p>
            <a:r>
              <a:rPr lang="en-US" altLang="zh-CN" sz="2400" dirty="0">
                <a:latin typeface="Calibri" panose="020F0502020204030204" pitchFamily="34" charset="0"/>
                <a:cs typeface="Calibri" panose="020F0502020204030204" pitchFamily="34" charset="0"/>
              </a:rPr>
              <a:t>National Science Foundation (Grant No. PHY-2013771). </a:t>
            </a:r>
          </a:p>
        </p:txBody>
      </p:sp>
      <p:sp>
        <p:nvSpPr>
          <p:cNvPr id="5" name="文本框 4">
            <a:extLst>
              <a:ext uri="{FF2B5EF4-FFF2-40B4-BE49-F238E27FC236}">
                <a16:creationId xmlns:a16="http://schemas.microsoft.com/office/drawing/2014/main" id="{FD42B8D5-240C-DE44-BE2D-FD2638FFF044}"/>
              </a:ext>
            </a:extLst>
          </p:cNvPr>
          <p:cNvSpPr txBox="1"/>
          <p:nvPr/>
        </p:nvSpPr>
        <p:spPr>
          <a:xfrm>
            <a:off x="4322035" y="2233749"/>
            <a:ext cx="3334567" cy="830997"/>
          </a:xfrm>
          <a:prstGeom prst="rect">
            <a:avLst/>
          </a:prstGeom>
          <a:noFill/>
        </p:spPr>
        <p:txBody>
          <a:bodyPr wrap="none" rtlCol="0">
            <a:spAutoFit/>
          </a:bodyPr>
          <a:lstStyle/>
          <a:p>
            <a:r>
              <a:rPr kumimoji="1" lang="en-US" altLang="zh-CN" sz="4800" i="1" dirty="0">
                <a:solidFill>
                  <a:srgbClr val="FF0000"/>
                </a:solidFill>
                <a:latin typeface="American Typewriter" panose="02090604020004020304" pitchFamily="18" charset="0"/>
                <a:ea typeface="HanziPen SC" panose="03000300000000000000" pitchFamily="66" charset="-122"/>
                <a:cs typeface="Times New Roman" panose="02020603050405020304" pitchFamily="18" charset="0"/>
              </a:rPr>
              <a:t>Thank you</a:t>
            </a:r>
            <a:endParaRPr kumimoji="1" lang="zh-CN" altLang="en-US" sz="4800" i="1" dirty="0">
              <a:solidFill>
                <a:srgbClr val="FF0000"/>
              </a:solidFill>
              <a:latin typeface="American Typewriter" panose="02090604020004020304" pitchFamily="18" charset="0"/>
              <a:ea typeface="HanziPen SC" panose="03000300000000000000" pitchFamily="66" charset="-122"/>
              <a:cs typeface="Times New Roman" panose="02020603050405020304" pitchFamily="18" charset="0"/>
            </a:endParaRPr>
          </a:p>
        </p:txBody>
      </p:sp>
    </p:spTree>
    <p:extLst>
      <p:ext uri="{BB962C8B-B14F-4D97-AF65-F5344CB8AC3E}">
        <p14:creationId xmlns:p14="http://schemas.microsoft.com/office/powerpoint/2010/main" val="259003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B1907-5125-9F44-93D5-B354C6D4E331}"/>
              </a:ext>
            </a:extLst>
          </p:cNvPr>
          <p:cNvSpPr>
            <a:spLocks noGrp="1"/>
          </p:cNvSpPr>
          <p:nvPr>
            <p:ph type="title"/>
          </p:nvPr>
        </p:nvSpPr>
        <p:spPr>
          <a:xfrm>
            <a:off x="838200" y="0"/>
            <a:ext cx="10515600" cy="1325563"/>
          </a:xfrm>
        </p:spPr>
        <p:txBody>
          <a:bodyPr/>
          <a:lstStyle/>
          <a:p>
            <a:r>
              <a:rPr kumimoji="1" lang="en-US" altLang="zh-CN" dirty="0">
                <a:latin typeface="Times New Roman" panose="02020603050405020304" pitchFamily="18" charset="0"/>
                <a:cs typeface="Times New Roman" panose="02020603050405020304" pitchFamily="18" charset="0"/>
              </a:rPr>
              <a:t>I. What is the Ghost Imaging?</a:t>
            </a:r>
            <a:endParaRPr kumimoji="1"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5C8350A-FC31-E946-8802-8B6C71DDFDFB}"/>
                  </a:ext>
                </a:extLst>
              </p:cNvPr>
              <p:cNvSpPr>
                <a:spLocks noGrp="1"/>
              </p:cNvSpPr>
              <p:nvPr>
                <p:ph idx="1"/>
              </p:nvPr>
            </p:nvSpPr>
            <p:spPr>
              <a:xfrm>
                <a:off x="838200" y="1064526"/>
                <a:ext cx="10515600" cy="5609230"/>
              </a:xfrm>
            </p:spPr>
            <p:txBody>
              <a:bodyPr>
                <a:normAutofit/>
              </a:bodyPr>
              <a:lstStyle/>
              <a:p>
                <a:pPr marL="0" indent="0">
                  <a:buNone/>
                </a:pPr>
                <a:r>
                  <a:rPr kumimoji="1" lang="en-US" altLang="zh-CN" dirty="0">
                    <a:latin typeface="Times New Roman" panose="02020603050405020304" pitchFamily="18" charset="0"/>
                    <a:cs typeface="Times New Roman" panose="02020603050405020304" pitchFamily="18" charset="0"/>
                  </a:rPr>
                  <a:t>From </a:t>
                </a:r>
                <a:r>
                  <a:rPr kumimoji="1" lang="en-US" altLang="zh-CN" dirty="0">
                    <a:solidFill>
                      <a:srgbClr val="FF0000"/>
                    </a:solidFill>
                    <a:latin typeface="Times New Roman" panose="02020603050405020304" pitchFamily="18" charset="0"/>
                    <a:cs typeface="Times New Roman" panose="02020603050405020304" pitchFamily="18" charset="0"/>
                  </a:rPr>
                  <a:t>Mathematical</a:t>
                </a:r>
                <a:r>
                  <a:rPr kumimoji="1" lang="en-US" altLang="zh-CN" dirty="0">
                    <a:latin typeface="Times New Roman" panose="02020603050405020304" pitchFamily="18" charset="0"/>
                    <a:cs typeface="Times New Roman" panose="02020603050405020304" pitchFamily="18" charset="0"/>
                  </a:rPr>
                  <a:t> perspective:    </a:t>
                </a:r>
                <a:r>
                  <a:rPr kumimoji="1" lang="en-US" altLang="zh-CN" b="1" i="1" u="sng" dirty="0">
                    <a:latin typeface="Times New Roman" panose="02020603050405020304" pitchFamily="18" charset="0"/>
                    <a:cs typeface="Times New Roman" panose="02020603050405020304" pitchFamily="18" charset="0"/>
                  </a:rPr>
                  <a:t>General Fourier Transform/Filter</a:t>
                </a:r>
                <a:endParaRPr kumimoji="1" lang="en-US" altLang="zh-CN" dirty="0">
                  <a:latin typeface="Times New Roman" panose="02020603050405020304" pitchFamily="18" charset="0"/>
                  <a:cs typeface="Times New Roman" panose="02020603050405020304" pitchFamily="18" charset="0"/>
                </a:endParaRPr>
              </a:p>
              <a:p>
                <a:pPr marL="0" indent="0">
                  <a:buNone/>
                </a:pPr>
                <a:endParaRPr kumimoji="1" lang="en-US" altLang="zh-CN" i="1" dirty="0">
                  <a:latin typeface="Times New Roman" panose="02020603050405020304" pitchFamily="18" charset="0"/>
                  <a:cs typeface="Times New Roman" panose="02020603050405020304" pitchFamily="18" charset="0"/>
                </a:endParaRPr>
              </a:p>
              <a:p>
                <a:pPr marL="0" indent="0">
                  <a:buNone/>
                </a:pPr>
                <a:r>
                  <a:rPr kumimoji="1" lang="en-US" altLang="zh-CN" i="1" dirty="0">
                    <a:latin typeface="Times New Roman" panose="02020603050405020304" pitchFamily="18" charset="0"/>
                    <a:cs typeface="Times New Roman" panose="02020603050405020304" pitchFamily="18" charset="0"/>
                  </a:rPr>
                  <a:t>Why</a:t>
                </a:r>
                <a:r>
                  <a:rPr kumimoji="1" lang="en-US" altLang="zh-CN" dirty="0">
                    <a:latin typeface="Times New Roman" panose="02020603050405020304" pitchFamily="18" charset="0"/>
                    <a:cs typeface="Times New Roman" panose="02020603050405020304" pitchFamily="18" charset="0"/>
                  </a:rPr>
                  <a:t>? Let’s begin.</a:t>
                </a:r>
              </a:p>
              <a:p>
                <a:pPr marL="0" indent="0">
                  <a:buNone/>
                </a:pPr>
                <a:r>
                  <a:rPr kumimoji="1" lang="en-US" altLang="zh-CN" dirty="0">
                    <a:latin typeface="Times New Roman" panose="02020603050405020304" pitchFamily="18" charset="0"/>
                    <a:cs typeface="Times New Roman" panose="02020603050405020304" pitchFamily="18" charset="0"/>
                  </a:rPr>
                  <a:t>Written in the front: </a:t>
                </a:r>
                <a14:m>
                  <m:oMath xmlns:m="http://schemas.openxmlformats.org/officeDocument/2006/math">
                    <m:func>
                      <m:funcPr>
                        <m:ctrlPr>
                          <a:rPr kumimoji="1" lang="en-US" altLang="zh-CN" b="0" i="1" smtClean="0">
                            <a:latin typeface="Cambria Math" panose="02040503050406030204" pitchFamily="18" charset="0"/>
                            <a:cs typeface="Times New Roman" panose="02020603050405020304" pitchFamily="18" charset="0"/>
                          </a:rPr>
                        </m:ctrlPr>
                      </m:funcPr>
                      <m:fName>
                        <m:r>
                          <a:rPr kumimoji="1" lang="en-US" altLang="zh-CN" b="0" i="1" smtClean="0">
                            <a:latin typeface="Cambria Math" panose="02040503050406030204" pitchFamily="18" charset="0"/>
                            <a:cs typeface="Times New Roman" panose="02020603050405020304" pitchFamily="18" charset="0"/>
                          </a:rPr>
                          <m:t>∫</m:t>
                        </m:r>
                      </m:fName>
                      <m:e>
                        <m:r>
                          <a:rPr kumimoji="1" lang="en-US" altLang="zh-CN" b="0" i="1" smtClean="0">
                            <a:latin typeface="Cambria Math" panose="02040503050406030204" pitchFamily="18" charset="0"/>
                            <a:cs typeface="Times New Roman" panose="02020603050405020304" pitchFamily="18" charset="0"/>
                          </a:rPr>
                          <m:t>𝑠𝑖𝑛</m:t>
                        </m:r>
                        <m:d>
                          <m:dPr>
                            <m:ctrlPr>
                              <a:rPr kumimoji="1" lang="en-US" altLang="zh-CN" b="0" i="1" smtClean="0">
                                <a:latin typeface="Cambria Math" panose="02040503050406030204" pitchFamily="18" charset="0"/>
                                <a:cs typeface="Times New Roman" panose="02020603050405020304" pitchFamily="18" charset="0"/>
                              </a:rPr>
                            </m:ctrlPr>
                          </m:dPr>
                          <m:e>
                            <m:r>
                              <a:rPr kumimoji="1" lang="en-US" altLang="zh-CN" b="0" i="1" smtClean="0">
                                <a:latin typeface="Cambria Math" panose="02040503050406030204" pitchFamily="18" charset="0"/>
                                <a:cs typeface="Times New Roman" panose="02020603050405020304" pitchFamily="18" charset="0"/>
                              </a:rPr>
                              <m:t>𝑎𝑥</m:t>
                            </m:r>
                            <m:r>
                              <a:rPr kumimoji="1" lang="en-US" altLang="zh-CN" b="0" i="1" smtClean="0">
                                <a:latin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𝜙</m:t>
                                </m:r>
                              </m:e>
                              <m:sub>
                                <m:r>
                                  <a:rPr kumimoji="1" lang="en-US" altLang="zh-CN" b="0" i="1" smtClean="0">
                                    <a:latin typeface="Cambria Math" panose="02040503050406030204" pitchFamily="18" charset="0"/>
                                    <a:cs typeface="Times New Roman" panose="02020603050405020304" pitchFamily="18" charset="0"/>
                                  </a:rPr>
                                  <m:t>1</m:t>
                                </m:r>
                              </m:sub>
                            </m:sSub>
                          </m:e>
                        </m:d>
                      </m:e>
                    </m:func>
                    <m:func>
                      <m:funcPr>
                        <m:ctrlPr>
                          <a:rPr kumimoji="1" lang="en-US" altLang="zh-CN" b="0" i="1" smtClean="0">
                            <a:latin typeface="Cambria Math" panose="02040503050406030204" pitchFamily="18" charset="0"/>
                            <a:cs typeface="Times New Roman" panose="02020603050405020304" pitchFamily="18" charset="0"/>
                          </a:rPr>
                        </m:ctrlPr>
                      </m:funcPr>
                      <m:fName>
                        <m:r>
                          <m:rPr>
                            <m:sty m:val="p"/>
                          </m:rPr>
                          <a:rPr kumimoji="1" lang="en-US" altLang="zh-CN" b="0" i="0" smtClean="0">
                            <a:latin typeface="Cambria Math" panose="02040503050406030204" pitchFamily="18" charset="0"/>
                            <a:cs typeface="Times New Roman" panose="02020603050405020304" pitchFamily="18" charset="0"/>
                          </a:rPr>
                          <m:t>sin</m:t>
                        </m:r>
                      </m:fName>
                      <m:e>
                        <m:d>
                          <m:dPr>
                            <m:ctrlPr>
                              <a:rPr kumimoji="1" lang="en-US" altLang="zh-CN" b="0" i="1" smtClean="0">
                                <a:latin typeface="Cambria Math" panose="02040503050406030204" pitchFamily="18" charset="0"/>
                                <a:cs typeface="Times New Roman" panose="02020603050405020304" pitchFamily="18" charset="0"/>
                              </a:rPr>
                            </m:ctrlPr>
                          </m:dPr>
                          <m:e>
                            <m:r>
                              <a:rPr kumimoji="1" lang="en-US" altLang="zh-CN" b="0" i="1" smtClean="0">
                                <a:latin typeface="Cambria Math" panose="02040503050406030204" pitchFamily="18" charset="0"/>
                                <a:cs typeface="Times New Roman" panose="02020603050405020304" pitchFamily="18" charset="0"/>
                              </a:rPr>
                              <m:t>𝑏𝑥</m:t>
                            </m:r>
                            <m:r>
                              <a:rPr kumimoji="1" lang="en-US" altLang="zh-CN" b="0" i="1" smtClean="0">
                                <a:latin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𝜙</m:t>
                                </m:r>
                              </m:e>
                              <m:sub>
                                <m:r>
                                  <a:rPr kumimoji="1" lang="en-US" altLang="zh-CN" b="0" i="1" smtClean="0">
                                    <a:latin typeface="Cambria Math" panose="02040503050406030204" pitchFamily="18" charset="0"/>
                                    <a:cs typeface="Times New Roman" panose="02020603050405020304" pitchFamily="18" charset="0"/>
                                  </a:rPr>
                                  <m:t>2</m:t>
                                </m:r>
                              </m:sub>
                            </m:sSub>
                          </m:e>
                        </m:d>
                      </m:e>
                    </m:func>
                    <m:r>
                      <a:rPr kumimoji="1" lang="en-US" altLang="zh-CN" b="0" i="1" smtClean="0">
                        <a:latin typeface="Cambria Math" panose="02040503050406030204" pitchFamily="18" charset="0"/>
                        <a:cs typeface="Times New Roman" panose="02020603050405020304" pitchFamily="18" charset="0"/>
                      </a:rPr>
                      <m:t>𝑑𝑥</m:t>
                    </m:r>
                    <m:r>
                      <a:rPr kumimoji="1" lang="en-US" altLang="zh-CN" b="0" i="1" smtClean="0">
                        <a:latin typeface="Cambria Math" panose="02040503050406030204" pitchFamily="18" charset="0"/>
                        <a:cs typeface="Times New Roman" panose="02020603050405020304" pitchFamily="18" charset="0"/>
                      </a:rPr>
                      <m:t>=0, </m:t>
                    </m:r>
                    <m:r>
                      <a:rPr kumimoji="1" lang="en-US" altLang="zh-CN" b="0" i="1" smtClean="0">
                        <a:latin typeface="Cambria Math" panose="02040503050406030204" pitchFamily="18" charset="0"/>
                        <a:cs typeface="Times New Roman" panose="02020603050405020304" pitchFamily="18" charset="0"/>
                      </a:rPr>
                      <m:t>𝑖𝑓</m:t>
                    </m:r>
                    <m:r>
                      <a:rPr kumimoji="1" lang="en-US" altLang="zh-CN" b="0" i="1" smtClean="0">
                        <a:latin typeface="Cambria Math" panose="02040503050406030204" pitchFamily="18" charset="0"/>
                        <a:cs typeface="Times New Roman" panose="02020603050405020304" pitchFamily="18" charset="0"/>
                      </a:rPr>
                      <m:t> </m:t>
                    </m:r>
                    <m:r>
                      <a:rPr kumimoji="1" lang="en-US" altLang="zh-CN" b="0" i="1" smtClean="0">
                        <a:latin typeface="Cambria Math" panose="02040503050406030204" pitchFamily="18" charset="0"/>
                        <a:cs typeface="Times New Roman" panose="02020603050405020304" pitchFamily="18" charset="0"/>
                      </a:rPr>
                      <m:t>𝑎</m:t>
                    </m:r>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𝑏</m:t>
                    </m:r>
                  </m:oMath>
                </a14:m>
                <a:endParaRPr kumimoji="1" lang="en-US" altLang="zh-CN" dirty="0">
                  <a:latin typeface="Times New Roman" panose="02020603050405020304" pitchFamily="18" charset="0"/>
                  <a:cs typeface="Times New Roman" panose="02020603050405020304" pitchFamily="18" charset="0"/>
                </a:endParaRPr>
              </a:p>
              <a:p>
                <a:pPr marL="0" indent="0" algn="ctr">
                  <a:buNone/>
                </a:pPr>
                <a:r>
                  <a:rPr kumimoji="1" lang="en-US" altLang="zh-CN" dirty="0">
                    <a:latin typeface="Times New Roman" panose="02020603050405020304" pitchFamily="18" charset="0"/>
                    <a:cs typeface="Times New Roman" panose="02020603050405020304" pitchFamily="18" charset="0"/>
                  </a:rPr>
                  <a:t> (</a:t>
                </a:r>
                <a:r>
                  <a:rPr kumimoji="1" lang="en-US" altLang="zh-CN" dirty="0">
                    <a:solidFill>
                      <a:srgbClr val="FF0000"/>
                    </a:solidFill>
                    <a:latin typeface="Times New Roman" panose="02020603050405020304" pitchFamily="18" charset="0"/>
                    <a:cs typeface="Times New Roman" panose="02020603050405020304" pitchFamily="18" charset="0"/>
                  </a:rPr>
                  <a:t>Orthogonal</a:t>
                </a:r>
                <a:r>
                  <a:rPr kumimoji="1" lang="en-US" altLang="zh-CN" dirty="0">
                    <a:latin typeface="Times New Roman" panose="02020603050405020304" pitchFamily="18" charset="0"/>
                    <a:cs typeface="Times New Roman" panose="02020603050405020304" pitchFamily="18" charset="0"/>
                  </a:rPr>
                  <a:t> feature of sinusoidal function)</a:t>
                </a:r>
              </a:p>
              <a:p>
                <a:pPr marL="0" indent="0">
                  <a:buNone/>
                </a:pPr>
                <a:endParaRPr kumimoji="1" lang="en-US" altLang="zh-CN" dirty="0">
                  <a:latin typeface="Times New Roman" panose="02020603050405020304" pitchFamily="18" charset="0"/>
                  <a:cs typeface="Times New Roman" panose="02020603050405020304" pitchFamily="18" charset="0"/>
                </a:endParaRPr>
              </a:p>
              <a:p>
                <a:pPr marL="0" indent="0">
                  <a:buNone/>
                </a:pPr>
                <a:r>
                  <a:rPr kumimoji="1" lang="en-US" altLang="zh-CN" dirty="0">
                    <a:latin typeface="Times New Roman" panose="02020603050405020304" pitchFamily="18" charset="0"/>
                    <a:cs typeface="Times New Roman" panose="02020603050405020304" pitchFamily="18" charset="0"/>
                  </a:rPr>
                  <a:t>For a wave packet </a:t>
                </a:r>
                <a14:m>
                  <m:oMath xmlns:m="http://schemas.openxmlformats.org/officeDocument/2006/math">
                    <m:r>
                      <a:rPr kumimoji="1" lang="en-US" altLang="zh-CN" b="0" i="1" smtClean="0">
                        <a:latin typeface="Cambria Math" panose="02040503050406030204" pitchFamily="18" charset="0"/>
                        <a:cs typeface="Times New Roman" panose="02020603050405020304" pitchFamily="18" charset="0"/>
                      </a:rPr>
                      <m:t>𝑓</m:t>
                    </m:r>
                    <m:d>
                      <m:dPr>
                        <m:ctrlPr>
                          <a:rPr kumimoji="1" lang="en-US" altLang="zh-CN" b="0" i="1" smtClean="0">
                            <a:latin typeface="Cambria Math" panose="02040503050406030204" pitchFamily="18" charset="0"/>
                            <a:cs typeface="Times New Roman" panose="02020603050405020304" pitchFamily="18" charset="0"/>
                          </a:rPr>
                        </m:ctrlPr>
                      </m:dPr>
                      <m:e>
                        <m:r>
                          <a:rPr kumimoji="1" lang="en-US" altLang="zh-CN" b="0" i="1" smtClean="0">
                            <a:latin typeface="Cambria Math" panose="02040503050406030204" pitchFamily="18" charset="0"/>
                            <a:cs typeface="Times New Roman" panose="02020603050405020304" pitchFamily="18" charset="0"/>
                          </a:rPr>
                          <m:t>𝑥</m:t>
                        </m:r>
                      </m:e>
                    </m:d>
                    <m:r>
                      <a:rPr kumimoji="1" lang="en-US" altLang="zh-CN" b="0" i="1" smtClean="0">
                        <a:latin typeface="Cambria Math" panose="02040503050406030204" pitchFamily="18" charset="0"/>
                        <a:cs typeface="Times New Roman" panose="02020603050405020304" pitchFamily="18" charset="0"/>
                      </a:rPr>
                      <m:t> </m:t>
                    </m:r>
                  </m:oMath>
                </a14:m>
                <a:r>
                  <a:rPr kumimoji="1" lang="en-US" altLang="zh-CN" dirty="0">
                    <a:latin typeface="Times New Roman" panose="02020603050405020304" pitchFamily="18" charset="0"/>
                    <a:cs typeface="Times New Roman" panose="02020603050405020304" pitchFamily="18" charset="0"/>
                  </a:rPr>
                  <a:t>containing multiple frequency,</a:t>
                </a:r>
              </a:p>
              <a:p>
                <a:pPr marL="0" indent="0">
                  <a:buNone/>
                </a:pPr>
                <a14:m>
                  <m:oMathPara xmlns:m="http://schemas.openxmlformats.org/officeDocument/2006/math">
                    <m:oMathParaPr>
                      <m:jc m:val="centerGroup"/>
                    </m:oMathParaPr>
                    <m:oMath xmlns:m="http://schemas.openxmlformats.org/officeDocument/2006/math">
                      <m:eqArr>
                        <m:eqArrPr>
                          <m:ctrlPr>
                            <a:rPr kumimoji="1" lang="en-US" altLang="zh-CN" b="0" i="1" smtClean="0">
                              <a:latin typeface="Cambria Math" panose="02040503050406030204" pitchFamily="18" charset="0"/>
                              <a:cs typeface="Times New Roman" panose="02020603050405020304" pitchFamily="18" charset="0"/>
                            </a:rPr>
                          </m:ctrlPr>
                        </m:eqArrPr>
                        <m:e>
                          <m:r>
                            <a:rPr kumimoji="1" lang="en-US" altLang="zh-CN" b="0" i="1" smtClean="0">
                              <a:latin typeface="Cambria Math" panose="02040503050406030204" pitchFamily="18" charset="0"/>
                              <a:cs typeface="Times New Roman" panose="02020603050405020304" pitchFamily="18" charset="0"/>
                            </a:rPr>
                            <m:t>𝑓</m:t>
                          </m:r>
                          <m:d>
                            <m:dPr>
                              <m:ctrlPr>
                                <a:rPr kumimoji="1" lang="en-US" altLang="zh-CN" b="0" i="1" smtClean="0">
                                  <a:latin typeface="Cambria Math" panose="02040503050406030204" pitchFamily="18" charset="0"/>
                                  <a:cs typeface="Times New Roman" panose="02020603050405020304" pitchFamily="18" charset="0"/>
                                </a:rPr>
                              </m:ctrlPr>
                            </m:dPr>
                            <m:e>
                              <m:r>
                                <a:rPr kumimoji="1" lang="en-US" altLang="zh-CN" b="0" i="1" smtClean="0">
                                  <a:latin typeface="Cambria Math" panose="02040503050406030204" pitchFamily="18" charset="0"/>
                                  <a:cs typeface="Times New Roman" panose="02020603050405020304" pitchFamily="18" charset="0"/>
                                </a:rPr>
                                <m:t>𝑡</m:t>
                              </m:r>
                            </m:e>
                          </m:d>
                          <m:r>
                            <a:rPr kumimoji="1" lang="en-US" altLang="zh-CN" b="0" i="1" smtClean="0">
                              <a:latin typeface="Cambria Math" panose="02040503050406030204" pitchFamily="18" charset="0"/>
                              <a:cs typeface="Times New Roman" panose="02020603050405020304" pitchFamily="18" charset="0"/>
                            </a:rPr>
                            <m:t>=</m:t>
                          </m:r>
                          <m:nary>
                            <m:naryPr>
                              <m:chr m:val="∑"/>
                              <m:supHide m:val="on"/>
                              <m:ctrlPr>
                                <a:rPr kumimoji="1" lang="en-US" altLang="zh-CN" b="0" i="1" smtClean="0">
                                  <a:latin typeface="Cambria Math" panose="02040503050406030204" pitchFamily="18" charset="0"/>
                                  <a:cs typeface="Times New Roman" panose="02020603050405020304" pitchFamily="18" charset="0"/>
                                </a:rPr>
                              </m:ctrlPr>
                            </m:naryPr>
                            <m:sub>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𝜔</m:t>
                                  </m:r>
                                </m:e>
                                <m:sub>
                                  <m:r>
                                    <a:rPr kumimoji="1" lang="en-US" altLang="zh-CN" b="0" i="1" smtClean="0">
                                      <a:latin typeface="Cambria Math" panose="02040503050406030204" pitchFamily="18" charset="0"/>
                                      <a:cs typeface="Times New Roman" panose="02020603050405020304" pitchFamily="18" charset="0"/>
                                    </a:rPr>
                                    <m:t>𝑖</m:t>
                                  </m:r>
                                </m:sub>
                              </m:sSub>
                            </m:sub>
                            <m:sup/>
                            <m:e>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𝐴</m:t>
                                  </m:r>
                                </m:e>
                                <m:sub>
                                  <m:r>
                                    <a:rPr kumimoji="1" lang="en-US" altLang="zh-CN" b="0" i="1" smtClean="0">
                                      <a:latin typeface="Cambria Math" panose="02040503050406030204" pitchFamily="18" charset="0"/>
                                      <a:cs typeface="Times New Roman" panose="02020603050405020304" pitchFamily="18" charset="0"/>
                                    </a:rPr>
                                    <m:t>𝑖</m:t>
                                  </m:r>
                                </m:sub>
                              </m:sSub>
                              <m:r>
                                <m:rPr>
                                  <m:sty m:val="p"/>
                                </m:rPr>
                                <a:rPr kumimoji="1" lang="en-US" altLang="zh-CN" b="0" i="0" smtClean="0">
                                  <a:latin typeface="Cambria Math" panose="02040503050406030204" pitchFamily="18" charset="0"/>
                                  <a:cs typeface="Times New Roman" panose="02020603050405020304" pitchFamily="18" charset="0"/>
                                </a:rPr>
                                <m:t>sin</m:t>
                              </m:r>
                              <m:r>
                                <a:rPr kumimoji="1" lang="en-US" altLang="zh-CN" b="0" i="1" smtClean="0">
                                  <a:latin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𝜔</m:t>
                                  </m:r>
                                </m:e>
                                <m:sub>
                                  <m:r>
                                    <a:rPr kumimoji="1" lang="en-US" altLang="zh-CN" b="0" i="1" smtClean="0">
                                      <a:latin typeface="Cambria Math" panose="02040503050406030204" pitchFamily="18" charset="0"/>
                                      <a:cs typeface="Times New Roman" panose="02020603050405020304" pitchFamily="18" charset="0"/>
                                    </a:rPr>
                                    <m:t>𝑖</m:t>
                                  </m:r>
                                </m:sub>
                              </m:sSub>
                              <m:r>
                                <a:rPr kumimoji="1" lang="en-US" altLang="zh-CN" b="0" i="1" smtClean="0">
                                  <a:latin typeface="Cambria Math" panose="02040503050406030204" pitchFamily="18" charset="0"/>
                                  <a:cs typeface="Times New Roman" panose="02020603050405020304" pitchFamily="18" charset="0"/>
                                </a:rPr>
                                <m:t>𝑡</m:t>
                              </m:r>
                              <m:r>
                                <a:rPr kumimoji="1" lang="en-US" altLang="zh-CN" b="0" i="1" smtClean="0">
                                  <a:latin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𝜙</m:t>
                                  </m:r>
                                </m:e>
                                <m:sub>
                                  <m:r>
                                    <a:rPr kumimoji="1" lang="en-US" altLang="zh-CN" b="0" i="1" smtClean="0">
                                      <a:latin typeface="Cambria Math" panose="02040503050406030204" pitchFamily="18" charset="0"/>
                                      <a:cs typeface="Times New Roman" panose="02020603050405020304" pitchFamily="18" charset="0"/>
                                    </a:rPr>
                                    <m:t>𝑖</m:t>
                                  </m:r>
                                </m:sub>
                              </m:sSub>
                              <m:r>
                                <a:rPr kumimoji="1" lang="en-US" altLang="zh-CN" b="0" i="1" smtClean="0">
                                  <a:latin typeface="Cambria Math" panose="02040503050406030204" pitchFamily="18" charset="0"/>
                                  <a:cs typeface="Times New Roman" panose="02020603050405020304" pitchFamily="18" charset="0"/>
                                </a:rPr>
                                <m:t>)</m:t>
                              </m:r>
                            </m:e>
                          </m:nary>
                          <m:r>
                            <a:rPr kumimoji="1" lang="en-US" altLang="zh-CN" b="0" i="1" smtClean="0">
                              <a:latin typeface="Cambria Math" panose="02040503050406030204" pitchFamily="18" charset="0"/>
                              <a:cs typeface="Times New Roman" panose="02020603050405020304" pitchFamily="18" charset="0"/>
                            </a:rPr>
                            <m:t>#(1)</m:t>
                          </m:r>
                        </m:e>
                      </m:eqArr>
                    </m:oMath>
                  </m:oMathPara>
                </a14:m>
                <a:endParaRPr kumimoji="1" lang="en-US" altLang="zh-CN" dirty="0">
                  <a:latin typeface="Times New Roman" panose="02020603050405020304" pitchFamily="18" charset="0"/>
                  <a:cs typeface="Times New Roman" panose="02020603050405020304" pitchFamily="18" charset="0"/>
                </a:endParaRPr>
              </a:p>
              <a:p>
                <a:pPr marL="0" indent="0">
                  <a:buNone/>
                </a:pPr>
                <a:r>
                  <a:rPr kumimoji="1" lang="en-US" altLang="zh-CN" dirty="0">
                    <a:latin typeface="Times New Roman" panose="02020603050405020304" pitchFamily="18" charset="0"/>
                    <a:cs typeface="Times New Roman" panose="02020603050405020304" pitchFamily="18" charset="0"/>
                  </a:rPr>
                  <a:t>If we want specific frequency ratio in </a:t>
                </a:r>
                <a14:m>
                  <m:oMath xmlns:m="http://schemas.openxmlformats.org/officeDocument/2006/math">
                    <m:r>
                      <a:rPr kumimoji="1" lang="en-US" altLang="zh-CN" b="0" i="1" smtClean="0">
                        <a:latin typeface="Cambria Math" panose="02040503050406030204" pitchFamily="18" charset="0"/>
                        <a:cs typeface="Times New Roman" panose="02020603050405020304" pitchFamily="18" charset="0"/>
                      </a:rPr>
                      <m:t>𝑓</m:t>
                    </m:r>
                    <m:d>
                      <m:dPr>
                        <m:ctrlPr>
                          <a:rPr kumimoji="1" lang="en-US" altLang="zh-CN" b="0" i="1" smtClean="0">
                            <a:latin typeface="Cambria Math" panose="02040503050406030204" pitchFamily="18" charset="0"/>
                            <a:cs typeface="Times New Roman" panose="02020603050405020304" pitchFamily="18" charset="0"/>
                          </a:rPr>
                        </m:ctrlPr>
                      </m:dPr>
                      <m:e>
                        <m:r>
                          <a:rPr kumimoji="1" lang="en-US" altLang="zh-CN" b="0" i="1" smtClean="0">
                            <a:latin typeface="Cambria Math" panose="02040503050406030204" pitchFamily="18" charset="0"/>
                            <a:cs typeface="Times New Roman" panose="02020603050405020304" pitchFamily="18" charset="0"/>
                          </a:rPr>
                          <m:t>𝑡</m:t>
                        </m:r>
                      </m:e>
                    </m:d>
                  </m:oMath>
                </a14:m>
                <a:r>
                  <a:rPr kumimoji="1" lang="en-US" altLang="zh-CN" dirty="0">
                    <a:latin typeface="Times New Roman" panose="02020603050405020304" pitchFamily="18" charset="0"/>
                    <a:cs typeface="Times New Roman" panose="02020603050405020304" pitchFamily="18" charset="0"/>
                  </a:rPr>
                  <a:t>, we have to multiply this </a:t>
                </a:r>
                <a14:m>
                  <m:oMath xmlns:m="http://schemas.openxmlformats.org/officeDocument/2006/math">
                    <m:func>
                      <m:funcPr>
                        <m:ctrlPr>
                          <a:rPr kumimoji="1" lang="en-US" altLang="zh-CN" b="0" i="1" smtClean="0">
                            <a:latin typeface="Cambria Math" panose="02040503050406030204" pitchFamily="18" charset="0"/>
                            <a:cs typeface="Times New Roman" panose="02020603050405020304" pitchFamily="18" charset="0"/>
                          </a:rPr>
                        </m:ctrlPr>
                      </m:funcPr>
                      <m:fName>
                        <m:r>
                          <m:rPr>
                            <m:sty m:val="p"/>
                          </m:rPr>
                          <a:rPr kumimoji="1" lang="en-US" altLang="zh-CN" b="0" i="0" smtClean="0">
                            <a:latin typeface="Cambria Math" panose="02040503050406030204" pitchFamily="18" charset="0"/>
                            <a:cs typeface="Times New Roman" panose="02020603050405020304" pitchFamily="18" charset="0"/>
                          </a:rPr>
                          <m:t>sin</m:t>
                        </m:r>
                      </m:fName>
                      <m:e>
                        <m:d>
                          <m:dPr>
                            <m:ctrlPr>
                              <a:rPr kumimoji="1" lang="en-US" altLang="zh-CN" b="0" i="1" smtClean="0">
                                <a:latin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𝜔</m:t>
                                </m:r>
                              </m:e>
                              <m:sub>
                                <m:r>
                                  <a:rPr kumimoji="1" lang="en-US" altLang="zh-CN" b="0" i="1" smtClean="0">
                                    <a:latin typeface="Cambria Math" panose="02040503050406030204" pitchFamily="18" charset="0"/>
                                    <a:cs typeface="Times New Roman" panose="02020603050405020304" pitchFamily="18" charset="0"/>
                                  </a:rPr>
                                  <m:t>𝑖</m:t>
                                </m:r>
                              </m:sub>
                            </m:sSub>
                            <m:r>
                              <a:rPr kumimoji="1" lang="en-US" altLang="zh-CN" b="0" i="1" smtClean="0">
                                <a:latin typeface="Cambria Math" panose="02040503050406030204" pitchFamily="18" charset="0"/>
                                <a:cs typeface="Times New Roman" panose="02020603050405020304" pitchFamily="18" charset="0"/>
                              </a:rPr>
                              <m:t>𝑡</m:t>
                            </m:r>
                            <m:r>
                              <a:rPr kumimoji="1" lang="en-US" altLang="zh-CN" b="0" i="1" smtClean="0">
                                <a:latin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𝜙</m:t>
                                </m:r>
                              </m:e>
                              <m:sub>
                                <m:r>
                                  <a:rPr kumimoji="1" lang="en-US" altLang="zh-CN" b="0" i="1" smtClean="0">
                                    <a:latin typeface="Cambria Math" panose="02040503050406030204" pitchFamily="18" charset="0"/>
                                    <a:cs typeface="Times New Roman" panose="02020603050405020304" pitchFamily="18" charset="0"/>
                                  </a:rPr>
                                  <m:t>𝑖</m:t>
                                </m:r>
                              </m:sub>
                            </m:sSub>
                          </m:e>
                        </m:d>
                      </m:e>
                    </m:func>
                  </m:oMath>
                </a14:m>
                <a:r>
                  <a:rPr kumimoji="1" lang="en-US" altLang="zh-CN" dirty="0">
                    <a:latin typeface="Times New Roman" panose="02020603050405020304" pitchFamily="18" charset="0"/>
                    <a:cs typeface="Times New Roman" panose="02020603050405020304" pitchFamily="18" charset="0"/>
                  </a:rPr>
                  <a:t> on </a:t>
                </a:r>
                <a14:m>
                  <m:oMath xmlns:m="http://schemas.openxmlformats.org/officeDocument/2006/math">
                    <m:r>
                      <a:rPr kumimoji="1" lang="en-US" altLang="zh-CN" b="0" i="1" smtClean="0">
                        <a:latin typeface="Cambria Math" panose="02040503050406030204" pitchFamily="18" charset="0"/>
                        <a:cs typeface="Times New Roman" panose="02020603050405020304" pitchFamily="18" charset="0"/>
                      </a:rPr>
                      <m:t>𝑓</m:t>
                    </m:r>
                    <m:d>
                      <m:dPr>
                        <m:ctrlPr>
                          <a:rPr kumimoji="1" lang="en-US" altLang="zh-CN" b="0" i="1" smtClean="0">
                            <a:latin typeface="Cambria Math" panose="02040503050406030204" pitchFamily="18" charset="0"/>
                            <a:cs typeface="Times New Roman" panose="02020603050405020304" pitchFamily="18" charset="0"/>
                          </a:rPr>
                        </m:ctrlPr>
                      </m:dPr>
                      <m:e>
                        <m:r>
                          <a:rPr kumimoji="1" lang="en-US" altLang="zh-CN" b="0" i="1" smtClean="0">
                            <a:latin typeface="Cambria Math" panose="02040503050406030204" pitchFamily="18" charset="0"/>
                            <a:cs typeface="Times New Roman" panose="02020603050405020304" pitchFamily="18" charset="0"/>
                          </a:rPr>
                          <m:t>𝑡</m:t>
                        </m:r>
                      </m:e>
                    </m:d>
                    <m:r>
                      <a:rPr kumimoji="1" lang="en-US" altLang="zh-CN" b="0" i="1" smtClean="0">
                        <a:latin typeface="Cambria Math" panose="02040503050406030204" pitchFamily="18" charset="0"/>
                        <a:cs typeface="Times New Roman" panose="02020603050405020304" pitchFamily="18" charset="0"/>
                      </a:rPr>
                      <m:t> </m:t>
                    </m:r>
                  </m:oMath>
                </a14:m>
                <a:r>
                  <a:rPr kumimoji="1" lang="en-US" altLang="zh-CN" dirty="0">
                    <a:latin typeface="Times New Roman" panose="02020603050405020304" pitchFamily="18" charset="0"/>
                    <a:cs typeface="Times New Roman" panose="02020603050405020304" pitchFamily="18" charset="0"/>
                  </a:rPr>
                  <a:t>and integrate in the full time-domain. </a:t>
                </a:r>
              </a:p>
            </p:txBody>
          </p:sp>
        </mc:Choice>
        <mc:Fallback xmlns="">
          <p:sp>
            <p:nvSpPr>
              <p:cNvPr id="3" name="内容占位符 2">
                <a:extLst>
                  <a:ext uri="{FF2B5EF4-FFF2-40B4-BE49-F238E27FC236}">
                    <a16:creationId xmlns:a16="http://schemas.microsoft.com/office/drawing/2014/main" id="{15C8350A-FC31-E946-8802-8B6C71DDFDFB}"/>
                  </a:ext>
                </a:extLst>
              </p:cNvPr>
              <p:cNvSpPr>
                <a:spLocks noGrp="1" noRot="1" noChangeAspect="1" noMove="1" noResize="1" noEditPoints="1" noAdjustHandles="1" noChangeArrowheads="1" noChangeShapeType="1" noTextEdit="1"/>
              </p:cNvSpPr>
              <p:nvPr>
                <p:ph idx="1"/>
              </p:nvPr>
            </p:nvSpPr>
            <p:spPr>
              <a:xfrm>
                <a:off x="838200" y="1064526"/>
                <a:ext cx="10515600" cy="5609230"/>
              </a:xfrm>
              <a:blipFill>
                <a:blip r:embed="rId2"/>
                <a:stretch>
                  <a:fillRect l="-1086" t="-2041" r="-724" b="-176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9975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8C83CB13-E3C5-C847-A0BC-83D7770905CD}"/>
              </a:ext>
            </a:extLst>
          </p:cNvPr>
          <p:cNvPicPr>
            <a:picLocks noChangeAspect="1"/>
          </p:cNvPicPr>
          <p:nvPr/>
        </p:nvPicPr>
        <p:blipFill>
          <a:blip r:embed="rId2"/>
          <a:stretch>
            <a:fillRect/>
          </a:stretch>
        </p:blipFill>
        <p:spPr>
          <a:xfrm>
            <a:off x="5836356" y="1690094"/>
            <a:ext cx="6355643" cy="3780226"/>
          </a:xfrm>
          <a:prstGeom prst="rect">
            <a:avLst/>
          </a:prstGeom>
        </p:spPr>
      </p:pic>
      <p:sp>
        <p:nvSpPr>
          <p:cNvPr id="6" name="文本框 5">
            <a:extLst>
              <a:ext uri="{FF2B5EF4-FFF2-40B4-BE49-F238E27FC236}">
                <a16:creationId xmlns:a16="http://schemas.microsoft.com/office/drawing/2014/main" id="{0951E584-206C-BC49-89E9-74AE054B50E9}"/>
              </a:ext>
            </a:extLst>
          </p:cNvPr>
          <p:cNvSpPr txBox="1"/>
          <p:nvPr/>
        </p:nvSpPr>
        <p:spPr>
          <a:xfrm>
            <a:off x="191069" y="218364"/>
            <a:ext cx="8720919" cy="1077218"/>
          </a:xfrm>
          <a:prstGeom prst="rect">
            <a:avLst/>
          </a:prstGeom>
          <a:noFill/>
        </p:spPr>
        <p:txBody>
          <a:bodyPr wrap="square" rtlCol="0">
            <a:spAutoFit/>
          </a:bodyPr>
          <a:lstStyle/>
          <a:p>
            <a:r>
              <a:rPr kumimoji="1" lang="en-US" altLang="zh-CN" sz="3200" dirty="0">
                <a:latin typeface="Times New Roman" panose="02020603050405020304" pitchFamily="18" charset="0"/>
                <a:cs typeface="Times New Roman" panose="02020603050405020304" pitchFamily="18" charset="0"/>
              </a:rPr>
              <a:t>Based on this concept, we generate some patterns. These patterns will be used in imaging system.</a:t>
            </a:r>
            <a:endParaRPr kumimoji="1" lang="zh-CN" altLang="en-US" sz="32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BCC642F5-9195-864A-B788-D2E35EAD4D9E}"/>
              </a:ext>
            </a:extLst>
          </p:cNvPr>
          <p:cNvSpPr/>
          <p:nvPr/>
        </p:nvSpPr>
        <p:spPr>
          <a:xfrm>
            <a:off x="682388" y="1569492"/>
            <a:ext cx="859809" cy="832513"/>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A57C625C-5F25-E24C-BE05-B09F83927A01}"/>
                  </a:ext>
                </a:extLst>
              </p:cNvPr>
              <p:cNvSpPr txBox="1"/>
              <p:nvPr/>
            </p:nvSpPr>
            <p:spPr>
              <a:xfrm>
                <a:off x="2591251" y="2498550"/>
                <a:ext cx="472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2</m:t>
                          </m:r>
                        </m:sub>
                      </m:sSub>
                    </m:oMath>
                  </m:oMathPara>
                </a14:m>
                <a:endParaRPr kumimoji="1" lang="en-US" altLang="zh-CN" b="0" dirty="0"/>
              </a:p>
            </p:txBody>
          </p:sp>
        </mc:Choice>
        <mc:Fallback xmlns="">
          <p:sp>
            <p:nvSpPr>
              <p:cNvPr id="17" name="文本框 16">
                <a:extLst>
                  <a:ext uri="{FF2B5EF4-FFF2-40B4-BE49-F238E27FC236}">
                    <a16:creationId xmlns:a16="http://schemas.microsoft.com/office/drawing/2014/main" id="{A57C625C-5F25-E24C-BE05-B09F83927A01}"/>
                  </a:ext>
                </a:extLst>
              </p:cNvPr>
              <p:cNvSpPr txBox="1">
                <a:spLocks noRot="1" noChangeAspect="1" noMove="1" noResize="1" noEditPoints="1" noAdjustHandles="1" noChangeArrowheads="1" noChangeShapeType="1" noTextEdit="1"/>
              </p:cNvSpPr>
              <p:nvPr/>
            </p:nvSpPr>
            <p:spPr>
              <a:xfrm>
                <a:off x="2591251" y="2498550"/>
                <a:ext cx="472372"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AA0682B-8675-1A4D-8E01-6802EDEB9B73}"/>
                  </a:ext>
                </a:extLst>
              </p:cNvPr>
              <p:cNvSpPr txBox="1"/>
              <p:nvPr/>
            </p:nvSpPr>
            <p:spPr>
              <a:xfrm>
                <a:off x="1613471" y="1420741"/>
                <a:ext cx="5051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𝑁</m:t>
                          </m:r>
                        </m:sub>
                      </m:sSub>
                    </m:oMath>
                  </m:oMathPara>
                </a14:m>
                <a:endParaRPr kumimoji="1" lang="en-US" altLang="zh-CN" b="0" dirty="0"/>
              </a:p>
            </p:txBody>
          </p:sp>
        </mc:Choice>
        <mc:Fallback xmlns="">
          <p:sp>
            <p:nvSpPr>
              <p:cNvPr id="18" name="文本框 17">
                <a:extLst>
                  <a:ext uri="{FF2B5EF4-FFF2-40B4-BE49-F238E27FC236}">
                    <a16:creationId xmlns:a16="http://schemas.microsoft.com/office/drawing/2014/main" id="{1AA0682B-8675-1A4D-8E01-6802EDEB9B73}"/>
                  </a:ext>
                </a:extLst>
              </p:cNvPr>
              <p:cNvSpPr txBox="1">
                <a:spLocks noRot="1" noChangeAspect="1" noMove="1" noResize="1" noEditPoints="1" noAdjustHandles="1" noChangeArrowheads="1" noChangeShapeType="1" noTextEdit="1"/>
              </p:cNvSpPr>
              <p:nvPr/>
            </p:nvSpPr>
            <p:spPr>
              <a:xfrm>
                <a:off x="1613471" y="1420741"/>
                <a:ext cx="505138"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59C3CCF-6FB9-9747-A0FB-5CBC80259E14}"/>
                  </a:ext>
                </a:extLst>
              </p:cNvPr>
              <p:cNvSpPr txBox="1"/>
              <p:nvPr/>
            </p:nvSpPr>
            <p:spPr>
              <a:xfrm>
                <a:off x="2670530" y="2931072"/>
                <a:ext cx="4670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m:oMathPara>
                </a14:m>
                <a:endParaRPr kumimoji="1" lang="en-US" altLang="zh-CN" b="0" dirty="0"/>
              </a:p>
            </p:txBody>
          </p:sp>
        </mc:Choice>
        <mc:Fallback xmlns="">
          <p:sp>
            <p:nvSpPr>
              <p:cNvPr id="19" name="文本框 18">
                <a:extLst>
                  <a:ext uri="{FF2B5EF4-FFF2-40B4-BE49-F238E27FC236}">
                    <a16:creationId xmlns:a16="http://schemas.microsoft.com/office/drawing/2014/main" id="{659C3CCF-6FB9-9747-A0FB-5CBC80259E14}"/>
                  </a:ext>
                </a:extLst>
              </p:cNvPr>
              <p:cNvSpPr txBox="1">
                <a:spLocks noRot="1" noChangeAspect="1" noMove="1" noResize="1" noEditPoints="1" noAdjustHandles="1" noChangeArrowheads="1" noChangeShapeType="1" noTextEdit="1"/>
              </p:cNvSpPr>
              <p:nvPr/>
            </p:nvSpPr>
            <p:spPr>
              <a:xfrm>
                <a:off x="2670530" y="2931072"/>
                <a:ext cx="467051" cy="369332"/>
              </a:xfrm>
              <a:prstGeom prst="rect">
                <a:avLst/>
              </a:prstGeom>
              <a:blipFill>
                <a:blip r:embed="rId5"/>
                <a:stretch>
                  <a:fillRect/>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2BAAD2FF-D53F-084B-B61D-78A0A4888FB7}"/>
              </a:ext>
            </a:extLst>
          </p:cNvPr>
          <p:cNvSpPr txBox="1"/>
          <p:nvPr/>
        </p:nvSpPr>
        <p:spPr>
          <a:xfrm rot="2966099">
            <a:off x="1642756" y="1990126"/>
            <a:ext cx="1460597" cy="523220"/>
          </a:xfrm>
          <a:prstGeom prst="rect">
            <a:avLst/>
          </a:prstGeom>
          <a:noFill/>
        </p:spPr>
        <p:txBody>
          <a:bodyPr wrap="square" rtlCol="0">
            <a:spAutoFit/>
          </a:bodyPr>
          <a:lstStyle/>
          <a:p>
            <a:r>
              <a:rPr kumimoji="1" lang="en-US" altLang="zh-CN" sz="2800" b="1" dirty="0"/>
              <a:t>…………</a:t>
            </a:r>
          </a:p>
        </p:txBody>
      </p:sp>
      <p:sp>
        <p:nvSpPr>
          <p:cNvPr id="23" name="文本框 22">
            <a:extLst>
              <a:ext uri="{FF2B5EF4-FFF2-40B4-BE49-F238E27FC236}">
                <a16:creationId xmlns:a16="http://schemas.microsoft.com/office/drawing/2014/main" id="{905AC1A3-6E6B-784C-BEC6-3B2305267A55}"/>
              </a:ext>
            </a:extLst>
          </p:cNvPr>
          <p:cNvSpPr txBox="1"/>
          <p:nvPr/>
        </p:nvSpPr>
        <p:spPr>
          <a:xfrm rot="2966099">
            <a:off x="811162" y="2253377"/>
            <a:ext cx="1460597" cy="523220"/>
          </a:xfrm>
          <a:prstGeom prst="rect">
            <a:avLst/>
          </a:prstGeom>
          <a:noFill/>
        </p:spPr>
        <p:txBody>
          <a:bodyPr wrap="square" rtlCol="0">
            <a:spAutoFit/>
          </a:bodyPr>
          <a:lstStyle/>
          <a:p>
            <a:r>
              <a:rPr kumimoji="1" lang="en-US" altLang="zh-CN" sz="2800" b="1" dirty="0"/>
              <a:t>…………</a:t>
            </a:r>
          </a:p>
        </p:txBody>
      </p:sp>
      <p:sp>
        <p:nvSpPr>
          <p:cNvPr id="14" name="矩形 13">
            <a:extLst>
              <a:ext uri="{FF2B5EF4-FFF2-40B4-BE49-F238E27FC236}">
                <a16:creationId xmlns:a16="http://schemas.microsoft.com/office/drawing/2014/main" id="{AC48FF29-8611-BC4D-9BFC-D5BCD4E704CF}"/>
              </a:ext>
            </a:extLst>
          </p:cNvPr>
          <p:cNvSpPr/>
          <p:nvPr/>
        </p:nvSpPr>
        <p:spPr>
          <a:xfrm>
            <a:off x="1749188" y="2636292"/>
            <a:ext cx="859809" cy="832513"/>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1BC858B3-E967-1145-978A-D02164ED4E3E}"/>
              </a:ext>
            </a:extLst>
          </p:cNvPr>
          <p:cNvSpPr/>
          <p:nvPr/>
        </p:nvSpPr>
        <p:spPr>
          <a:xfrm>
            <a:off x="1901588" y="2788692"/>
            <a:ext cx="859809" cy="832513"/>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5" name="直线连接符 24">
            <a:extLst>
              <a:ext uri="{FF2B5EF4-FFF2-40B4-BE49-F238E27FC236}">
                <a16:creationId xmlns:a16="http://schemas.microsoft.com/office/drawing/2014/main" id="{420FFADD-E656-6D4F-AD0D-947B5B1AB15D}"/>
              </a:ext>
            </a:extLst>
          </p:cNvPr>
          <p:cNvCxnSpPr>
            <a:cxnSpLocks/>
          </p:cNvCxnSpPr>
          <p:nvPr/>
        </p:nvCxnSpPr>
        <p:spPr>
          <a:xfrm>
            <a:off x="2331492" y="3468805"/>
            <a:ext cx="582305" cy="89165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08063600-64A6-A841-A89B-FF620DBF8C4C}"/>
              </a:ext>
            </a:extLst>
          </p:cNvPr>
          <p:cNvCxnSpPr>
            <a:cxnSpLocks/>
          </p:cNvCxnSpPr>
          <p:nvPr/>
        </p:nvCxnSpPr>
        <p:spPr>
          <a:xfrm>
            <a:off x="2732129" y="3204948"/>
            <a:ext cx="2932106" cy="1095822"/>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8DA96EAA-9E31-F149-A098-3F5FEEAE4FE7}"/>
              </a:ext>
            </a:extLst>
          </p:cNvPr>
          <p:cNvSpPr/>
          <p:nvPr/>
        </p:nvSpPr>
        <p:spPr>
          <a:xfrm>
            <a:off x="2904055" y="4300770"/>
            <a:ext cx="2760180" cy="2549856"/>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34" name="直线连接符 33">
            <a:extLst>
              <a:ext uri="{FF2B5EF4-FFF2-40B4-BE49-F238E27FC236}">
                <a16:creationId xmlns:a16="http://schemas.microsoft.com/office/drawing/2014/main" id="{73F107CB-78FF-CD41-8ACC-DE3689BEA4CA}"/>
              </a:ext>
            </a:extLst>
          </p:cNvPr>
          <p:cNvCxnSpPr>
            <a:cxnSpLocks/>
          </p:cNvCxnSpPr>
          <p:nvPr/>
        </p:nvCxnSpPr>
        <p:spPr>
          <a:xfrm>
            <a:off x="2913797" y="4935894"/>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直线连接符 35">
            <a:extLst>
              <a:ext uri="{FF2B5EF4-FFF2-40B4-BE49-F238E27FC236}">
                <a16:creationId xmlns:a16="http://schemas.microsoft.com/office/drawing/2014/main" id="{8F580291-6067-2844-8B71-D589F84946CB}"/>
              </a:ext>
            </a:extLst>
          </p:cNvPr>
          <p:cNvCxnSpPr>
            <a:cxnSpLocks/>
          </p:cNvCxnSpPr>
          <p:nvPr/>
        </p:nvCxnSpPr>
        <p:spPr>
          <a:xfrm>
            <a:off x="2913797" y="5573377"/>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直线连接符 36">
            <a:extLst>
              <a:ext uri="{FF2B5EF4-FFF2-40B4-BE49-F238E27FC236}">
                <a16:creationId xmlns:a16="http://schemas.microsoft.com/office/drawing/2014/main" id="{40C7C569-5D36-6A4B-91D7-45D34D5B2C3C}"/>
              </a:ext>
            </a:extLst>
          </p:cNvPr>
          <p:cNvCxnSpPr>
            <a:cxnSpLocks/>
          </p:cNvCxnSpPr>
          <p:nvPr/>
        </p:nvCxnSpPr>
        <p:spPr>
          <a:xfrm>
            <a:off x="3797383" y="4300770"/>
            <a:ext cx="0" cy="2563513"/>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直线连接符 39">
            <a:extLst>
              <a:ext uri="{FF2B5EF4-FFF2-40B4-BE49-F238E27FC236}">
                <a16:creationId xmlns:a16="http://schemas.microsoft.com/office/drawing/2014/main" id="{4910DB60-24E6-C84A-9952-F5E4838B9761}"/>
              </a:ext>
            </a:extLst>
          </p:cNvPr>
          <p:cNvCxnSpPr>
            <a:cxnSpLocks/>
          </p:cNvCxnSpPr>
          <p:nvPr/>
        </p:nvCxnSpPr>
        <p:spPr>
          <a:xfrm>
            <a:off x="4756972" y="4287113"/>
            <a:ext cx="0" cy="2563513"/>
          </a:xfrm>
          <a:prstGeom prst="line">
            <a:avLst/>
          </a:prstGeom>
          <a:ln w="38100"/>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E8F49895-47BA-964E-B05C-66BA76CF5D6A}"/>
              </a:ext>
            </a:extLst>
          </p:cNvPr>
          <p:cNvSpPr txBox="1"/>
          <p:nvPr/>
        </p:nvSpPr>
        <p:spPr>
          <a:xfrm rot="3768156">
            <a:off x="4516714" y="6039706"/>
            <a:ext cx="1460597" cy="523220"/>
          </a:xfrm>
          <a:prstGeom prst="rect">
            <a:avLst/>
          </a:prstGeom>
          <a:noFill/>
        </p:spPr>
        <p:txBody>
          <a:bodyPr wrap="square" rtlCol="0">
            <a:spAutoFit/>
          </a:bodyPr>
          <a:lstStyle/>
          <a:p>
            <a:r>
              <a:rPr kumimoji="1" lang="en-US" altLang="zh-CN" sz="2800" b="1" dirty="0"/>
              <a:t>…………</a:t>
            </a:r>
          </a:p>
        </p:txBody>
      </p:sp>
      <p:sp>
        <p:nvSpPr>
          <p:cNvPr id="42" name="文本框 41">
            <a:extLst>
              <a:ext uri="{FF2B5EF4-FFF2-40B4-BE49-F238E27FC236}">
                <a16:creationId xmlns:a16="http://schemas.microsoft.com/office/drawing/2014/main" id="{3BFE1B0A-8477-BF47-BE2E-618C3F79C88F}"/>
              </a:ext>
            </a:extLst>
          </p:cNvPr>
          <p:cNvSpPr txBox="1"/>
          <p:nvPr/>
        </p:nvSpPr>
        <p:spPr>
          <a:xfrm rot="5400000">
            <a:off x="2504668" y="6039706"/>
            <a:ext cx="1460597" cy="523220"/>
          </a:xfrm>
          <a:prstGeom prst="rect">
            <a:avLst/>
          </a:prstGeom>
          <a:noFill/>
        </p:spPr>
        <p:txBody>
          <a:bodyPr wrap="square" rtlCol="0">
            <a:spAutoFit/>
          </a:bodyPr>
          <a:lstStyle/>
          <a:p>
            <a:r>
              <a:rPr kumimoji="1" lang="en-US" altLang="zh-CN" sz="2800" b="1" dirty="0"/>
              <a:t>…………</a:t>
            </a:r>
          </a:p>
        </p:txBody>
      </p:sp>
      <p:sp>
        <p:nvSpPr>
          <p:cNvPr id="43" name="文本框 42">
            <a:extLst>
              <a:ext uri="{FF2B5EF4-FFF2-40B4-BE49-F238E27FC236}">
                <a16:creationId xmlns:a16="http://schemas.microsoft.com/office/drawing/2014/main" id="{E6D7023D-B05C-664C-B3A5-D6FA71F22363}"/>
              </a:ext>
            </a:extLst>
          </p:cNvPr>
          <p:cNvSpPr txBox="1"/>
          <p:nvPr/>
        </p:nvSpPr>
        <p:spPr>
          <a:xfrm rot="5400000">
            <a:off x="3558643" y="6051215"/>
            <a:ext cx="1460597" cy="523220"/>
          </a:xfrm>
          <a:prstGeom prst="rect">
            <a:avLst/>
          </a:prstGeom>
          <a:noFill/>
        </p:spPr>
        <p:txBody>
          <a:bodyPr wrap="square" rtlCol="0">
            <a:spAutoFit/>
          </a:bodyPr>
          <a:lstStyle/>
          <a:p>
            <a:r>
              <a:rPr kumimoji="1" lang="en-US" altLang="zh-CN" sz="2800" b="1" dirty="0"/>
              <a:t>…………</a:t>
            </a:r>
          </a:p>
        </p:txBody>
      </p:sp>
      <p:sp>
        <p:nvSpPr>
          <p:cNvPr id="44" name="文本框 43">
            <a:extLst>
              <a:ext uri="{FF2B5EF4-FFF2-40B4-BE49-F238E27FC236}">
                <a16:creationId xmlns:a16="http://schemas.microsoft.com/office/drawing/2014/main" id="{896C4B9D-E821-A540-A8CB-523B4E3F577C}"/>
              </a:ext>
            </a:extLst>
          </p:cNvPr>
          <p:cNvSpPr txBox="1"/>
          <p:nvPr/>
        </p:nvSpPr>
        <p:spPr>
          <a:xfrm>
            <a:off x="4780649" y="4370206"/>
            <a:ext cx="958594" cy="523220"/>
          </a:xfrm>
          <a:prstGeom prst="rect">
            <a:avLst/>
          </a:prstGeom>
          <a:noFill/>
        </p:spPr>
        <p:txBody>
          <a:bodyPr wrap="square" rtlCol="0">
            <a:spAutoFit/>
          </a:bodyPr>
          <a:lstStyle/>
          <a:p>
            <a:r>
              <a:rPr kumimoji="1" lang="en-US" altLang="zh-CN" sz="2800" b="1" dirty="0"/>
              <a:t>……</a:t>
            </a:r>
          </a:p>
        </p:txBody>
      </p:sp>
      <p:sp>
        <p:nvSpPr>
          <p:cNvPr id="45" name="文本框 44">
            <a:extLst>
              <a:ext uri="{FF2B5EF4-FFF2-40B4-BE49-F238E27FC236}">
                <a16:creationId xmlns:a16="http://schemas.microsoft.com/office/drawing/2014/main" id="{AEB4C7CC-D6F7-424B-BC30-7AB4C18D311E}"/>
              </a:ext>
            </a:extLst>
          </p:cNvPr>
          <p:cNvSpPr txBox="1"/>
          <p:nvPr/>
        </p:nvSpPr>
        <p:spPr>
          <a:xfrm>
            <a:off x="4780649" y="5015628"/>
            <a:ext cx="958594" cy="523220"/>
          </a:xfrm>
          <a:prstGeom prst="rect">
            <a:avLst/>
          </a:prstGeom>
          <a:noFill/>
        </p:spPr>
        <p:txBody>
          <a:bodyPr wrap="square" rtlCol="0">
            <a:spAutoFit/>
          </a:bodyPr>
          <a:lstStyle/>
          <a:p>
            <a:r>
              <a:rPr kumimoji="1" lang="en-US" altLang="zh-CN" sz="2800" b="1" dirty="0"/>
              <a:t>……</a:t>
            </a: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1DF5A70-C321-704E-9445-157569824783}"/>
                  </a:ext>
                </a:extLst>
              </p:cNvPr>
              <p:cNvSpPr txBox="1"/>
              <p:nvPr/>
            </p:nvSpPr>
            <p:spPr>
              <a:xfrm>
                <a:off x="2827437" y="4420593"/>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11</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31DF5A70-C321-704E-9445-157569824783}"/>
                  </a:ext>
                </a:extLst>
              </p:cNvPr>
              <p:cNvSpPr txBox="1">
                <a:spLocks noRot="1" noChangeAspect="1" noMove="1" noResize="1" noEditPoints="1" noAdjustHandles="1" noChangeArrowheads="1" noChangeShapeType="1" noTextEdit="1"/>
              </p:cNvSpPr>
              <p:nvPr/>
            </p:nvSpPr>
            <p:spPr>
              <a:xfrm>
                <a:off x="2827437" y="4420593"/>
                <a:ext cx="969946" cy="393121"/>
              </a:xfrm>
              <a:prstGeom prst="rect">
                <a:avLst/>
              </a:prstGeom>
              <a:blipFill>
                <a:blip r:embed="rId6"/>
                <a:stretch>
                  <a:fillRect b="-64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D7C5B51C-4862-3D42-836E-EFBD23E98DB7}"/>
                  </a:ext>
                </a:extLst>
              </p:cNvPr>
              <p:cNvSpPr txBox="1"/>
              <p:nvPr/>
            </p:nvSpPr>
            <p:spPr>
              <a:xfrm>
                <a:off x="3810703" y="4420592"/>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12</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D7C5B51C-4862-3D42-836E-EFBD23E98DB7}"/>
                  </a:ext>
                </a:extLst>
              </p:cNvPr>
              <p:cNvSpPr txBox="1">
                <a:spLocks noRot="1" noChangeAspect="1" noMove="1" noResize="1" noEditPoints="1" noAdjustHandles="1" noChangeArrowheads="1" noChangeShapeType="1" noTextEdit="1"/>
              </p:cNvSpPr>
              <p:nvPr/>
            </p:nvSpPr>
            <p:spPr>
              <a:xfrm>
                <a:off x="3810703" y="4420592"/>
                <a:ext cx="969946" cy="393121"/>
              </a:xfrm>
              <a:prstGeom prst="rect">
                <a:avLst/>
              </a:prstGeom>
              <a:blipFill>
                <a:blip r:embed="rId7"/>
                <a:stretch>
                  <a:fillRect b="-64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C49BC2EF-F148-F64E-B79F-561A41805EA8}"/>
                  </a:ext>
                </a:extLst>
              </p:cNvPr>
              <p:cNvSpPr txBox="1"/>
              <p:nvPr/>
            </p:nvSpPr>
            <p:spPr>
              <a:xfrm>
                <a:off x="2827437" y="5080677"/>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21</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C49BC2EF-F148-F64E-B79F-561A41805EA8}"/>
                  </a:ext>
                </a:extLst>
              </p:cNvPr>
              <p:cNvSpPr txBox="1">
                <a:spLocks noRot="1" noChangeAspect="1" noMove="1" noResize="1" noEditPoints="1" noAdjustHandles="1" noChangeArrowheads="1" noChangeShapeType="1" noTextEdit="1"/>
              </p:cNvSpPr>
              <p:nvPr/>
            </p:nvSpPr>
            <p:spPr>
              <a:xfrm>
                <a:off x="2827437" y="5080677"/>
                <a:ext cx="969946" cy="393121"/>
              </a:xfrm>
              <a:prstGeom prst="rect">
                <a:avLst/>
              </a:prstGeom>
              <a:blipFill>
                <a:blip r:embed="rId8"/>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7F57DD4F-6261-4F44-987B-B82C56D9F7AF}"/>
                  </a:ext>
                </a:extLst>
              </p:cNvPr>
              <p:cNvSpPr txBox="1"/>
              <p:nvPr/>
            </p:nvSpPr>
            <p:spPr>
              <a:xfrm>
                <a:off x="3798865" y="5077349"/>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22</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7F57DD4F-6261-4F44-987B-B82C56D9F7AF}"/>
                  </a:ext>
                </a:extLst>
              </p:cNvPr>
              <p:cNvSpPr txBox="1">
                <a:spLocks noRot="1" noChangeAspect="1" noMove="1" noResize="1" noEditPoints="1" noAdjustHandles="1" noChangeArrowheads="1" noChangeShapeType="1" noTextEdit="1"/>
              </p:cNvSpPr>
              <p:nvPr/>
            </p:nvSpPr>
            <p:spPr>
              <a:xfrm>
                <a:off x="3798865" y="5077349"/>
                <a:ext cx="969946" cy="393121"/>
              </a:xfrm>
              <a:prstGeom prst="rect">
                <a:avLst/>
              </a:prstGeom>
              <a:blipFill>
                <a:blip r:embed="rId9"/>
                <a:stretch>
                  <a:fillRect b="-3125"/>
                </a:stretch>
              </a:blipFill>
            </p:spPr>
            <p:txBody>
              <a:bodyPr/>
              <a:lstStyle/>
              <a:p>
                <a:r>
                  <a:rPr lang="zh-CN" altLang="en-US">
                    <a:noFill/>
                  </a:rPr>
                  <a:t> </a:t>
                </a:r>
              </a:p>
            </p:txBody>
          </p:sp>
        </mc:Fallback>
      </mc:AlternateContent>
      <p:sp>
        <p:nvSpPr>
          <p:cNvPr id="50" name="文本框 49">
            <a:extLst>
              <a:ext uri="{FF2B5EF4-FFF2-40B4-BE49-F238E27FC236}">
                <a16:creationId xmlns:a16="http://schemas.microsoft.com/office/drawing/2014/main" id="{2FDBF6E0-740E-CA41-8785-1475957823F5}"/>
              </a:ext>
            </a:extLst>
          </p:cNvPr>
          <p:cNvSpPr txBox="1"/>
          <p:nvPr/>
        </p:nvSpPr>
        <p:spPr>
          <a:xfrm>
            <a:off x="5762918" y="5470319"/>
            <a:ext cx="6429081" cy="1200329"/>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Here the time t can be analog to the </a:t>
            </a:r>
            <a:r>
              <a:rPr kumimoji="1" lang="en-US" altLang="zh-CN" sz="2400" i="1" dirty="0">
                <a:latin typeface="Times New Roman" panose="02020603050405020304" pitchFamily="18" charset="0"/>
                <a:cs typeface="Times New Roman" panose="02020603050405020304" pitchFamily="18" charset="0"/>
              </a:rPr>
              <a:t>t-</a:t>
            </a:r>
            <a:r>
              <a:rPr kumimoji="1" lang="en-US" altLang="zh-CN" sz="2400" dirty="0" err="1">
                <a:latin typeface="Times New Roman" panose="02020603050405020304" pitchFamily="18" charset="0"/>
                <a:cs typeface="Times New Roman" panose="02020603050405020304" pitchFamily="18" charset="0"/>
              </a:rPr>
              <a:t>th</a:t>
            </a:r>
            <a:r>
              <a:rPr kumimoji="1" lang="en-US" altLang="zh-CN" sz="2400" dirty="0">
                <a:latin typeface="Times New Roman" panose="02020603050405020304" pitchFamily="18" charset="0"/>
                <a:cs typeface="Times New Roman" panose="02020603050405020304" pitchFamily="18" charset="0"/>
              </a:rPr>
              <a:t> pattern.</a:t>
            </a:r>
          </a:p>
          <a:p>
            <a:r>
              <a:rPr kumimoji="1" lang="en-US" altLang="zh-CN" sz="2400" dirty="0">
                <a:latin typeface="Times New Roman" panose="02020603050405020304" pitchFamily="18" charset="0"/>
                <a:cs typeface="Times New Roman" panose="02020603050405020304" pitchFamily="18" charset="0"/>
              </a:rPr>
              <a:t>We can define each pixel has unique frequency (one typical pattern).</a:t>
            </a:r>
            <a:endParaRPr kumimoji="1" lang="zh-CN" altLang="en-US" sz="2400" dirty="0">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2BACF531-ED4D-0244-A4AA-644296CC5EA0}"/>
              </a:ext>
            </a:extLst>
          </p:cNvPr>
          <p:cNvSpPr/>
          <p:nvPr/>
        </p:nvSpPr>
        <p:spPr>
          <a:xfrm rot="20300379">
            <a:off x="5169819" y="1116867"/>
            <a:ext cx="6896524" cy="830997"/>
          </a:xfrm>
          <a:prstGeom prst="rect">
            <a:avLst/>
          </a:prstGeom>
          <a:noFill/>
        </p:spPr>
        <p:txBody>
          <a:bodyPr wrap="square" lIns="91440" tIns="45720" rIns="91440" bIns="45720">
            <a:spAutoFit/>
          </a:bodyPr>
          <a:lstStyle/>
          <a:p>
            <a:pPr algn="ctr"/>
            <a:r>
              <a:rPr lang="en-US" altLang="zh-CN" sz="2400" dirty="0">
                <a:ln w="22225">
                  <a:solidFill>
                    <a:schemeClr val="accent2"/>
                  </a:solidFill>
                  <a:prstDash val="solid"/>
                </a:ln>
                <a:solidFill>
                  <a:schemeClr val="accent2">
                    <a:lumMod val="40000"/>
                    <a:lumOff val="60000"/>
                  </a:schemeClr>
                </a:solidFill>
              </a:rPr>
              <a:t>Patterns will be applied on this device in sequence (digital micromirror device)</a:t>
            </a:r>
            <a:endParaRPr lang="zh-CN" altLang="en-US" sz="2400"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2399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8BFC37C-A8E5-494F-AC5A-93588EBFB986}"/>
              </a:ext>
            </a:extLst>
          </p:cNvPr>
          <p:cNvPicPr>
            <a:picLocks noChangeAspect="1"/>
          </p:cNvPicPr>
          <p:nvPr/>
        </p:nvPicPr>
        <p:blipFill>
          <a:blip r:embed="rId2"/>
          <a:stretch>
            <a:fillRect/>
          </a:stretch>
        </p:blipFill>
        <p:spPr>
          <a:xfrm>
            <a:off x="5363424" y="1160533"/>
            <a:ext cx="6828576" cy="4061518"/>
          </a:xfrm>
          <a:prstGeom prst="rect">
            <a:avLst/>
          </a:prstGeom>
        </p:spPr>
      </p:pic>
      <p:sp>
        <p:nvSpPr>
          <p:cNvPr id="5" name="矩形 4">
            <a:extLst>
              <a:ext uri="{FF2B5EF4-FFF2-40B4-BE49-F238E27FC236}">
                <a16:creationId xmlns:a16="http://schemas.microsoft.com/office/drawing/2014/main" id="{5171BCBB-2A54-6B41-9CE9-3A5D9784FC1B}"/>
              </a:ext>
            </a:extLst>
          </p:cNvPr>
          <p:cNvSpPr/>
          <p:nvPr/>
        </p:nvSpPr>
        <p:spPr>
          <a:xfrm rot="20648944">
            <a:off x="5241102" y="555797"/>
            <a:ext cx="6516844" cy="830997"/>
          </a:xfrm>
          <a:prstGeom prst="rect">
            <a:avLst/>
          </a:prstGeom>
          <a:noFill/>
        </p:spPr>
        <p:txBody>
          <a:bodyPr wrap="square" lIns="91440" tIns="45720" rIns="91440" bIns="45720">
            <a:spAutoFit/>
          </a:bodyPr>
          <a:lstStyle/>
          <a:p>
            <a:pPr algn="ctr"/>
            <a:r>
              <a:rPr lang="en-US" altLang="zh-CN" sz="2400" dirty="0">
                <a:ln w="22225">
                  <a:solidFill>
                    <a:schemeClr val="accent2"/>
                  </a:solidFill>
                  <a:prstDash val="solid"/>
                </a:ln>
                <a:solidFill>
                  <a:schemeClr val="accent2">
                    <a:lumMod val="40000"/>
                    <a:lumOff val="60000"/>
                  </a:schemeClr>
                </a:solidFill>
              </a:rPr>
              <a:t>Patterns will be applied on this device in sequence (digital micromirror device)</a:t>
            </a:r>
            <a:endParaRPr lang="zh-CN" altLang="en-US" sz="2400" cap="none" spc="0" dirty="0">
              <a:ln w="22225">
                <a:solidFill>
                  <a:schemeClr val="accent2"/>
                </a:solidFill>
                <a:prstDash val="solid"/>
              </a:ln>
              <a:solidFill>
                <a:schemeClr val="accent2">
                  <a:lumMod val="40000"/>
                  <a:lumOff val="60000"/>
                </a:schemeClr>
              </a:solidFill>
              <a:effectLst/>
            </a:endParaRPr>
          </a:p>
        </p:txBody>
      </p:sp>
      <p:sp>
        <p:nvSpPr>
          <p:cNvPr id="6" name="文本框 5">
            <a:extLst>
              <a:ext uri="{FF2B5EF4-FFF2-40B4-BE49-F238E27FC236}">
                <a16:creationId xmlns:a16="http://schemas.microsoft.com/office/drawing/2014/main" id="{A8D1E114-93D3-BD48-944D-609BB648757E}"/>
              </a:ext>
            </a:extLst>
          </p:cNvPr>
          <p:cNvSpPr txBox="1"/>
          <p:nvPr/>
        </p:nvSpPr>
        <p:spPr>
          <a:xfrm>
            <a:off x="0" y="177451"/>
            <a:ext cx="5281683" cy="6986528"/>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1. Laser shines on DMD </a:t>
            </a:r>
            <a:r>
              <a:rPr kumimoji="1" lang="en-US" altLang="zh-CN" sz="2800" dirty="0">
                <a:latin typeface="Times New Roman" panose="02020603050405020304" pitchFamily="18" charset="0"/>
                <a:cs typeface="Times New Roman" panose="02020603050405020304" pitchFamily="18" charset="0"/>
                <a:sym typeface="Wingdings" pitchFamily="2" charset="2"/>
              </a:rPr>
              <a:t></a:t>
            </a:r>
          </a:p>
          <a:p>
            <a:endParaRPr kumimoji="1" lang="en-US" altLang="zh-CN" sz="2800" dirty="0">
              <a:latin typeface="Times New Roman" panose="02020603050405020304" pitchFamily="18" charset="0"/>
              <a:cs typeface="Times New Roman" panose="02020603050405020304" pitchFamily="18" charset="0"/>
              <a:sym typeface="Wingdings" pitchFamily="2" charset="2"/>
            </a:endParaRPr>
          </a:p>
          <a:p>
            <a:r>
              <a:rPr kumimoji="1" lang="en-US" altLang="zh-CN" sz="2800" dirty="0">
                <a:latin typeface="Times New Roman" panose="02020603050405020304" pitchFamily="18" charset="0"/>
                <a:cs typeface="Times New Roman" panose="02020603050405020304" pitchFamily="18" charset="0"/>
                <a:sym typeface="Wingdings" pitchFamily="2" charset="2"/>
              </a:rPr>
              <a:t>2. Spatial distribution of light (due to patterns added on DMD) </a:t>
            </a:r>
          </a:p>
          <a:p>
            <a:endParaRPr kumimoji="1" lang="en-US" altLang="zh-CN" sz="2800" dirty="0">
              <a:latin typeface="Times New Roman" panose="02020603050405020304" pitchFamily="18" charset="0"/>
              <a:cs typeface="Times New Roman" panose="02020603050405020304" pitchFamily="18" charset="0"/>
              <a:sym typeface="Wingdings" pitchFamily="2" charset="2"/>
            </a:endParaRPr>
          </a:p>
          <a:p>
            <a:r>
              <a:rPr kumimoji="1" lang="en-US" altLang="zh-CN" sz="2800" dirty="0">
                <a:latin typeface="Times New Roman" panose="02020603050405020304" pitchFamily="18" charset="0"/>
                <a:cs typeface="Times New Roman" panose="02020603050405020304" pitchFamily="18" charset="0"/>
              </a:rPr>
              <a:t>3. Light propagate to object </a:t>
            </a:r>
            <a:r>
              <a:rPr kumimoji="1" lang="en-US" altLang="zh-CN" sz="2800" dirty="0">
                <a:latin typeface="Times New Roman" panose="02020603050405020304" pitchFamily="18" charset="0"/>
                <a:cs typeface="Times New Roman" panose="02020603050405020304" pitchFamily="18" charset="0"/>
                <a:sym typeface="Wingdings" pitchFamily="2" charset="2"/>
              </a:rPr>
              <a:t></a:t>
            </a:r>
          </a:p>
          <a:p>
            <a:endParaRPr kumimoji="1" lang="en-US" altLang="zh-CN" sz="2800" dirty="0">
              <a:latin typeface="Times New Roman" panose="02020603050405020304" pitchFamily="18" charset="0"/>
              <a:cs typeface="Times New Roman" panose="02020603050405020304" pitchFamily="18" charset="0"/>
              <a:sym typeface="Wingdings" pitchFamily="2" charset="2"/>
            </a:endParaRPr>
          </a:p>
          <a:p>
            <a:r>
              <a:rPr kumimoji="1" lang="en-US" altLang="zh-CN" sz="2800" dirty="0">
                <a:latin typeface="Times New Roman" panose="02020603050405020304" pitchFamily="18" charset="0"/>
                <a:cs typeface="Times New Roman" panose="02020603050405020304" pitchFamily="18" charset="0"/>
                <a:sym typeface="Wingdings" pitchFamily="2" charset="2"/>
              </a:rPr>
              <a:t>4. Some pixels pass by objects </a:t>
            </a:r>
          </a:p>
          <a:p>
            <a:endParaRPr kumimoji="1" lang="en-US" altLang="zh-CN" sz="2800" dirty="0">
              <a:latin typeface="Times New Roman" panose="02020603050405020304" pitchFamily="18" charset="0"/>
              <a:cs typeface="Times New Roman" panose="02020603050405020304" pitchFamily="18" charset="0"/>
              <a:sym typeface="Wingdings" pitchFamily="2" charset="2"/>
            </a:endParaRPr>
          </a:p>
          <a:p>
            <a:r>
              <a:rPr kumimoji="1" lang="en-US" altLang="zh-CN" sz="2800" dirty="0">
                <a:latin typeface="Times New Roman" panose="02020603050405020304" pitchFamily="18" charset="0"/>
                <a:cs typeface="Times New Roman" panose="02020603050405020304" pitchFamily="18" charset="0"/>
                <a:sym typeface="Wingdings" pitchFamily="2" charset="2"/>
              </a:rPr>
              <a:t>5. Lens collects the light </a:t>
            </a:r>
          </a:p>
          <a:p>
            <a:endParaRPr kumimoji="1" lang="en-US" altLang="zh-CN" sz="2800" dirty="0">
              <a:latin typeface="Times New Roman" panose="02020603050405020304" pitchFamily="18" charset="0"/>
              <a:cs typeface="Times New Roman" panose="02020603050405020304" pitchFamily="18" charset="0"/>
              <a:sym typeface="Wingdings" pitchFamily="2" charset="2"/>
            </a:endParaRPr>
          </a:p>
          <a:p>
            <a:r>
              <a:rPr kumimoji="1" lang="en-US" altLang="zh-CN" sz="2800" dirty="0">
                <a:latin typeface="Times New Roman" panose="02020603050405020304" pitchFamily="18" charset="0"/>
                <a:cs typeface="Times New Roman" panose="02020603050405020304" pitchFamily="18" charset="0"/>
                <a:sym typeface="Wingdings" pitchFamily="2" charset="2"/>
              </a:rPr>
              <a:t>6. Bucket detector (</a:t>
            </a:r>
            <a:r>
              <a:rPr kumimoji="1" lang="en-US" altLang="zh-CN" sz="2800" b="1" dirty="0">
                <a:solidFill>
                  <a:srgbClr val="FF0000"/>
                </a:solidFill>
                <a:latin typeface="Times New Roman" panose="02020603050405020304" pitchFamily="18" charset="0"/>
                <a:cs typeface="Times New Roman" panose="02020603050405020304" pitchFamily="18" charset="0"/>
                <a:sym typeface="Wingdings" pitchFamily="2" charset="2"/>
              </a:rPr>
              <a:t>single pixel detector</a:t>
            </a:r>
            <a:r>
              <a:rPr kumimoji="1" lang="en-US" altLang="zh-CN" sz="2800" dirty="0">
                <a:latin typeface="Times New Roman" panose="02020603050405020304" pitchFamily="18" charset="0"/>
                <a:cs typeface="Times New Roman" panose="02020603050405020304" pitchFamily="18" charset="0"/>
                <a:sym typeface="Wingdings" pitchFamily="2" charset="2"/>
              </a:rPr>
              <a:t>) gets the light intensity sequence I(t).</a:t>
            </a:r>
          </a:p>
          <a:p>
            <a:endParaRPr kumimoji="1" lang="en-US" altLang="zh-CN" sz="2800" dirty="0">
              <a:latin typeface="Times New Roman" panose="02020603050405020304" pitchFamily="18" charset="0"/>
              <a:cs typeface="Times New Roman" panose="02020603050405020304" pitchFamily="18" charset="0"/>
              <a:sym typeface="Wingdings" pitchFamily="2" charset="2"/>
            </a:endParaRPr>
          </a:p>
          <a:p>
            <a:endParaRPr kumimoji="1" lang="zh-CN" altLang="en-US" sz="28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8C3F045C-300A-134A-8C87-73FCBDF8B701}"/>
              </a:ext>
            </a:extLst>
          </p:cNvPr>
          <p:cNvSpPr txBox="1"/>
          <p:nvPr/>
        </p:nvSpPr>
        <p:spPr>
          <a:xfrm>
            <a:off x="5251514" y="5717897"/>
            <a:ext cx="6940486" cy="954107"/>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 I(t) = sum over all the pixels on the t-</a:t>
            </a:r>
            <a:r>
              <a:rPr kumimoji="1" lang="en-US" altLang="zh-CN" sz="2800" dirty="0" err="1">
                <a:latin typeface="Times New Roman" panose="02020603050405020304" pitchFamily="18" charset="0"/>
                <a:cs typeface="Times New Roman" panose="02020603050405020304" pitchFamily="18" charset="0"/>
              </a:rPr>
              <a:t>th</a:t>
            </a:r>
            <a:r>
              <a:rPr kumimoji="1" lang="en-US" altLang="zh-CN" sz="2800" dirty="0">
                <a:latin typeface="Times New Roman" panose="02020603050405020304" pitchFamily="18" charset="0"/>
                <a:cs typeface="Times New Roman" panose="02020603050405020304" pitchFamily="18" charset="0"/>
              </a:rPr>
              <a:t> pattern which pass the object </a:t>
            </a:r>
            <a:endParaRPr kumimoji="1" lang="zh-CN" altLang="en-US" sz="280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9F7F0C7B-3E6F-C24B-AC6C-4A78978C90DC}"/>
              </a:ext>
            </a:extLst>
          </p:cNvPr>
          <p:cNvSpPr/>
          <p:nvPr/>
        </p:nvSpPr>
        <p:spPr>
          <a:xfrm>
            <a:off x="0" y="3191292"/>
            <a:ext cx="5076967" cy="318221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00786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AE1114C-E490-5949-8AD4-BF27A2109BF1}"/>
              </a:ext>
            </a:extLst>
          </p:cNvPr>
          <p:cNvSpPr/>
          <p:nvPr/>
        </p:nvSpPr>
        <p:spPr>
          <a:xfrm>
            <a:off x="838200" y="2089832"/>
            <a:ext cx="2760180" cy="2549856"/>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5" name="直线连接符 4">
            <a:extLst>
              <a:ext uri="{FF2B5EF4-FFF2-40B4-BE49-F238E27FC236}">
                <a16:creationId xmlns:a16="http://schemas.microsoft.com/office/drawing/2014/main" id="{9F67978D-0AAA-8D44-BD98-00F9AA0DA241}"/>
              </a:ext>
            </a:extLst>
          </p:cNvPr>
          <p:cNvCxnSpPr>
            <a:cxnSpLocks/>
          </p:cNvCxnSpPr>
          <p:nvPr/>
        </p:nvCxnSpPr>
        <p:spPr>
          <a:xfrm>
            <a:off x="847942" y="2724956"/>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线连接符 5">
            <a:extLst>
              <a:ext uri="{FF2B5EF4-FFF2-40B4-BE49-F238E27FC236}">
                <a16:creationId xmlns:a16="http://schemas.microsoft.com/office/drawing/2014/main" id="{67C96B99-0213-7B47-961F-95E723C4E282}"/>
              </a:ext>
            </a:extLst>
          </p:cNvPr>
          <p:cNvCxnSpPr>
            <a:cxnSpLocks/>
          </p:cNvCxnSpPr>
          <p:nvPr/>
        </p:nvCxnSpPr>
        <p:spPr>
          <a:xfrm>
            <a:off x="847942" y="3362439"/>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线连接符 6">
            <a:extLst>
              <a:ext uri="{FF2B5EF4-FFF2-40B4-BE49-F238E27FC236}">
                <a16:creationId xmlns:a16="http://schemas.microsoft.com/office/drawing/2014/main" id="{6488DD14-2D81-0347-A494-E757879D7443}"/>
              </a:ext>
            </a:extLst>
          </p:cNvPr>
          <p:cNvCxnSpPr>
            <a:cxnSpLocks/>
          </p:cNvCxnSpPr>
          <p:nvPr/>
        </p:nvCxnSpPr>
        <p:spPr>
          <a:xfrm>
            <a:off x="1731528" y="2089832"/>
            <a:ext cx="0" cy="2563513"/>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线连接符 7">
            <a:extLst>
              <a:ext uri="{FF2B5EF4-FFF2-40B4-BE49-F238E27FC236}">
                <a16:creationId xmlns:a16="http://schemas.microsoft.com/office/drawing/2014/main" id="{D72E54DB-A37B-DE47-AA37-6A0E3E5057B8}"/>
              </a:ext>
            </a:extLst>
          </p:cNvPr>
          <p:cNvCxnSpPr>
            <a:cxnSpLocks/>
          </p:cNvCxnSpPr>
          <p:nvPr/>
        </p:nvCxnSpPr>
        <p:spPr>
          <a:xfrm>
            <a:off x="2691117" y="2076175"/>
            <a:ext cx="0" cy="2563513"/>
          </a:xfrm>
          <a:prstGeom prst="line">
            <a:avLst/>
          </a:prstGeom>
          <a:ln w="38100"/>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CD259AD0-8CD8-3B4B-8AA0-293926DE40A1}"/>
              </a:ext>
            </a:extLst>
          </p:cNvPr>
          <p:cNvSpPr txBox="1"/>
          <p:nvPr/>
        </p:nvSpPr>
        <p:spPr>
          <a:xfrm rot="3768156">
            <a:off x="2450859" y="3828768"/>
            <a:ext cx="1460597" cy="523220"/>
          </a:xfrm>
          <a:prstGeom prst="rect">
            <a:avLst/>
          </a:prstGeom>
          <a:noFill/>
        </p:spPr>
        <p:txBody>
          <a:bodyPr wrap="square" rtlCol="0">
            <a:spAutoFit/>
          </a:bodyPr>
          <a:lstStyle/>
          <a:p>
            <a:r>
              <a:rPr kumimoji="1" lang="en-US" altLang="zh-CN" sz="2800" b="1" dirty="0"/>
              <a:t>…………</a:t>
            </a:r>
          </a:p>
        </p:txBody>
      </p:sp>
      <p:sp>
        <p:nvSpPr>
          <p:cNvPr id="10" name="文本框 9">
            <a:extLst>
              <a:ext uri="{FF2B5EF4-FFF2-40B4-BE49-F238E27FC236}">
                <a16:creationId xmlns:a16="http://schemas.microsoft.com/office/drawing/2014/main" id="{A9C27B62-58E2-E84F-BC2C-924795AEF76C}"/>
              </a:ext>
            </a:extLst>
          </p:cNvPr>
          <p:cNvSpPr txBox="1"/>
          <p:nvPr/>
        </p:nvSpPr>
        <p:spPr>
          <a:xfrm rot="5400000">
            <a:off x="438813" y="3828768"/>
            <a:ext cx="1460597" cy="523220"/>
          </a:xfrm>
          <a:prstGeom prst="rect">
            <a:avLst/>
          </a:prstGeom>
          <a:noFill/>
        </p:spPr>
        <p:txBody>
          <a:bodyPr wrap="square" rtlCol="0">
            <a:spAutoFit/>
          </a:bodyPr>
          <a:lstStyle/>
          <a:p>
            <a:r>
              <a:rPr kumimoji="1" lang="en-US" altLang="zh-CN" sz="2800" b="1" dirty="0"/>
              <a:t>…………</a:t>
            </a:r>
          </a:p>
        </p:txBody>
      </p:sp>
      <p:sp>
        <p:nvSpPr>
          <p:cNvPr id="11" name="文本框 10">
            <a:extLst>
              <a:ext uri="{FF2B5EF4-FFF2-40B4-BE49-F238E27FC236}">
                <a16:creationId xmlns:a16="http://schemas.microsoft.com/office/drawing/2014/main" id="{14D04AC9-400B-9B47-B71C-575A76484177}"/>
              </a:ext>
            </a:extLst>
          </p:cNvPr>
          <p:cNvSpPr txBox="1"/>
          <p:nvPr/>
        </p:nvSpPr>
        <p:spPr>
          <a:xfrm rot="5400000">
            <a:off x="1492788" y="3840277"/>
            <a:ext cx="1460597" cy="523220"/>
          </a:xfrm>
          <a:prstGeom prst="rect">
            <a:avLst/>
          </a:prstGeom>
          <a:noFill/>
        </p:spPr>
        <p:txBody>
          <a:bodyPr wrap="square" rtlCol="0">
            <a:spAutoFit/>
          </a:bodyPr>
          <a:lstStyle/>
          <a:p>
            <a:r>
              <a:rPr kumimoji="1" lang="en-US" altLang="zh-CN" sz="2800" b="1" dirty="0"/>
              <a:t>…………</a:t>
            </a:r>
          </a:p>
        </p:txBody>
      </p:sp>
      <p:sp>
        <p:nvSpPr>
          <p:cNvPr id="12" name="文本框 11">
            <a:extLst>
              <a:ext uri="{FF2B5EF4-FFF2-40B4-BE49-F238E27FC236}">
                <a16:creationId xmlns:a16="http://schemas.microsoft.com/office/drawing/2014/main" id="{39460DA4-08E5-7E4B-BA48-E4745C22D827}"/>
              </a:ext>
            </a:extLst>
          </p:cNvPr>
          <p:cNvSpPr txBox="1"/>
          <p:nvPr/>
        </p:nvSpPr>
        <p:spPr>
          <a:xfrm>
            <a:off x="2714794" y="2159268"/>
            <a:ext cx="958594" cy="523220"/>
          </a:xfrm>
          <a:prstGeom prst="rect">
            <a:avLst/>
          </a:prstGeom>
          <a:noFill/>
        </p:spPr>
        <p:txBody>
          <a:bodyPr wrap="square" rtlCol="0">
            <a:spAutoFit/>
          </a:bodyPr>
          <a:lstStyle/>
          <a:p>
            <a:r>
              <a:rPr kumimoji="1" lang="en-US" altLang="zh-CN" sz="2800" b="1" dirty="0"/>
              <a:t>……</a:t>
            </a:r>
          </a:p>
        </p:txBody>
      </p:sp>
      <p:sp>
        <p:nvSpPr>
          <p:cNvPr id="13" name="文本框 12">
            <a:extLst>
              <a:ext uri="{FF2B5EF4-FFF2-40B4-BE49-F238E27FC236}">
                <a16:creationId xmlns:a16="http://schemas.microsoft.com/office/drawing/2014/main" id="{5CEEEE3F-041B-9E46-9256-614B8C90B549}"/>
              </a:ext>
            </a:extLst>
          </p:cNvPr>
          <p:cNvSpPr txBox="1"/>
          <p:nvPr/>
        </p:nvSpPr>
        <p:spPr>
          <a:xfrm>
            <a:off x="2714794" y="2804690"/>
            <a:ext cx="958594" cy="523220"/>
          </a:xfrm>
          <a:prstGeom prst="rect">
            <a:avLst/>
          </a:prstGeom>
          <a:noFill/>
        </p:spPr>
        <p:txBody>
          <a:bodyPr wrap="square" rtlCol="0">
            <a:spAutoFit/>
          </a:bodyPr>
          <a:lstStyle/>
          <a:p>
            <a:r>
              <a:rPr kumimoji="1" lang="en-US" altLang="zh-CN" sz="2800" b="1" dirty="0"/>
              <a:t>……</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A41F850-09E2-FD4E-9EEC-A3B1143BD103}"/>
                  </a:ext>
                </a:extLst>
              </p:cNvPr>
              <p:cNvSpPr txBox="1"/>
              <p:nvPr/>
            </p:nvSpPr>
            <p:spPr>
              <a:xfrm>
                <a:off x="761582" y="2209655"/>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11</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AA41F850-09E2-FD4E-9EEC-A3B1143BD103}"/>
                  </a:ext>
                </a:extLst>
              </p:cNvPr>
              <p:cNvSpPr txBox="1">
                <a:spLocks noRot="1" noChangeAspect="1" noMove="1" noResize="1" noEditPoints="1" noAdjustHandles="1" noChangeArrowheads="1" noChangeShapeType="1" noTextEdit="1"/>
              </p:cNvSpPr>
              <p:nvPr/>
            </p:nvSpPr>
            <p:spPr>
              <a:xfrm>
                <a:off x="761582" y="2209655"/>
                <a:ext cx="969946" cy="393121"/>
              </a:xfrm>
              <a:prstGeom prst="rect">
                <a:avLst/>
              </a:prstGeom>
              <a:blipFill>
                <a:blip r:embed="rId2"/>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758EE7E-DE51-E74F-A11E-8933ABA9C095}"/>
                  </a:ext>
                </a:extLst>
              </p:cNvPr>
              <p:cNvSpPr txBox="1"/>
              <p:nvPr/>
            </p:nvSpPr>
            <p:spPr>
              <a:xfrm>
                <a:off x="1744848" y="2209654"/>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12</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5" name="文本框 14">
                <a:extLst>
                  <a:ext uri="{FF2B5EF4-FFF2-40B4-BE49-F238E27FC236}">
                    <a16:creationId xmlns:a16="http://schemas.microsoft.com/office/drawing/2014/main" id="{6758EE7E-DE51-E74F-A11E-8933ABA9C095}"/>
                  </a:ext>
                </a:extLst>
              </p:cNvPr>
              <p:cNvSpPr txBox="1">
                <a:spLocks noRot="1" noChangeAspect="1" noMove="1" noResize="1" noEditPoints="1" noAdjustHandles="1" noChangeArrowheads="1" noChangeShapeType="1" noTextEdit="1"/>
              </p:cNvSpPr>
              <p:nvPr/>
            </p:nvSpPr>
            <p:spPr>
              <a:xfrm>
                <a:off x="1744848" y="2209654"/>
                <a:ext cx="969946" cy="393121"/>
              </a:xfrm>
              <a:prstGeom prst="rect">
                <a:avLst/>
              </a:prstGeom>
              <a:blipFill>
                <a:blip r:embed="rId3"/>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88544AF-883B-D54A-B745-01EA7B82F792}"/>
                  </a:ext>
                </a:extLst>
              </p:cNvPr>
              <p:cNvSpPr txBox="1"/>
              <p:nvPr/>
            </p:nvSpPr>
            <p:spPr>
              <a:xfrm>
                <a:off x="761582" y="2869739"/>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21</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088544AF-883B-D54A-B745-01EA7B82F792}"/>
                  </a:ext>
                </a:extLst>
              </p:cNvPr>
              <p:cNvSpPr txBox="1">
                <a:spLocks noRot="1" noChangeAspect="1" noMove="1" noResize="1" noEditPoints="1" noAdjustHandles="1" noChangeArrowheads="1" noChangeShapeType="1" noTextEdit="1"/>
              </p:cNvSpPr>
              <p:nvPr/>
            </p:nvSpPr>
            <p:spPr>
              <a:xfrm>
                <a:off x="761582" y="2869739"/>
                <a:ext cx="969946" cy="393121"/>
              </a:xfrm>
              <a:prstGeom prst="rect">
                <a:avLst/>
              </a:prstGeom>
              <a:blipFill>
                <a:blip r:embed="rId4"/>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947B9E5-E9FE-3040-81BF-25AAB97D3B95}"/>
                  </a:ext>
                </a:extLst>
              </p:cNvPr>
              <p:cNvSpPr txBox="1"/>
              <p:nvPr/>
            </p:nvSpPr>
            <p:spPr>
              <a:xfrm>
                <a:off x="1733010" y="2866411"/>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22</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7947B9E5-E9FE-3040-81BF-25AAB97D3B95}"/>
                  </a:ext>
                </a:extLst>
              </p:cNvPr>
              <p:cNvSpPr txBox="1">
                <a:spLocks noRot="1" noChangeAspect="1" noMove="1" noResize="1" noEditPoints="1" noAdjustHandles="1" noChangeArrowheads="1" noChangeShapeType="1" noTextEdit="1"/>
              </p:cNvSpPr>
              <p:nvPr/>
            </p:nvSpPr>
            <p:spPr>
              <a:xfrm>
                <a:off x="1733010" y="2866411"/>
                <a:ext cx="969946" cy="393121"/>
              </a:xfrm>
              <a:prstGeom prst="rect">
                <a:avLst/>
              </a:prstGeom>
              <a:blipFill>
                <a:blip r:embed="rId5"/>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54D4DEAC-B54C-F74F-B9D8-84DE18204578}"/>
                  </a:ext>
                </a:extLst>
              </p:cNvPr>
              <p:cNvSpPr txBox="1"/>
              <p:nvPr/>
            </p:nvSpPr>
            <p:spPr>
              <a:xfrm>
                <a:off x="4858602" y="0"/>
                <a:ext cx="3953582" cy="1396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𝐼</m:t>
                      </m:r>
                      <m:d>
                        <m:dPr>
                          <m:ctrlPr>
                            <a:rPr kumimoji="1" lang="en-US" altLang="zh-CN" sz="3200" b="0" i="1" smtClean="0">
                              <a:latin typeface="Cambria Math" panose="02040503050406030204" pitchFamily="18" charset="0"/>
                            </a:rPr>
                          </m:ctrlPr>
                        </m:dPr>
                        <m:e>
                          <m:r>
                            <a:rPr kumimoji="1" lang="en-US" altLang="zh-CN" sz="3200" b="0" i="1" smtClean="0">
                              <a:latin typeface="Cambria Math" panose="02040503050406030204" pitchFamily="18" charset="0"/>
                            </a:rPr>
                            <m:t>𝑡</m:t>
                          </m:r>
                        </m:e>
                      </m:d>
                      <m:r>
                        <a:rPr kumimoji="1" lang="en-US" altLang="zh-CN" sz="3200" b="0" i="1" smtClean="0">
                          <a:latin typeface="Cambria Math" panose="02040503050406030204" pitchFamily="18" charset="0"/>
                        </a:rPr>
                        <m:t>=</m:t>
                      </m:r>
                      <m:nary>
                        <m:naryPr>
                          <m:chr m:val="∑"/>
                          <m:supHide m:val="on"/>
                          <m:ctrlPr>
                            <a:rPr kumimoji="1" lang="en-US" altLang="zh-CN" sz="3200" b="0" i="1" smtClean="0">
                              <a:latin typeface="Cambria Math" panose="02040503050406030204" pitchFamily="18" charset="0"/>
                            </a:rPr>
                          </m:ctrlPr>
                        </m:naryPr>
                        <m:sub>
                          <m:sSub>
                            <m:sSubPr>
                              <m:ctrlPr>
                                <a:rPr kumimoji="1" lang="en-US" altLang="zh-CN" sz="3200" b="0" i="1" smtClean="0">
                                  <a:latin typeface="Cambria Math" panose="02040503050406030204" pitchFamily="18" charset="0"/>
                                </a:rPr>
                              </m:ctrlPr>
                            </m:sSubPr>
                            <m:e>
                              <m:r>
                                <a:rPr kumimoji="1" lang="en-US" altLang="zh-CN" sz="3200" b="0" i="1" smtClean="0">
                                  <a:latin typeface="Cambria Math" panose="02040503050406030204" pitchFamily="18" charset="0"/>
                                </a:rPr>
                                <m:t>𝜔</m:t>
                              </m:r>
                            </m:e>
                            <m:sub>
                              <m:r>
                                <a:rPr kumimoji="1" lang="en-US" altLang="zh-CN" sz="3200" b="0" i="1" smtClean="0">
                                  <a:latin typeface="Cambria Math" panose="02040503050406030204" pitchFamily="18" charset="0"/>
                                </a:rPr>
                                <m:t>𝑝𝑎𝑠𝑠</m:t>
                              </m:r>
                            </m:sub>
                          </m:sSub>
                        </m:sub>
                        <m:sup/>
                        <m:e>
                          <m:sSub>
                            <m:sSubPr>
                              <m:ctrlPr>
                                <a:rPr kumimoji="1" lang="en-US" altLang="zh-CN" sz="3200" b="0" i="1" smtClean="0">
                                  <a:latin typeface="Cambria Math" panose="02040503050406030204" pitchFamily="18" charset="0"/>
                                </a:rPr>
                              </m:ctrlPr>
                            </m:sSubPr>
                            <m:e>
                              <m:r>
                                <a:rPr kumimoji="1" lang="en-US" altLang="zh-CN" sz="3200" b="0" i="1" smtClean="0">
                                  <a:latin typeface="Cambria Math" panose="02040503050406030204" pitchFamily="18" charset="0"/>
                                </a:rPr>
                                <m:t>𝑃</m:t>
                              </m:r>
                            </m:e>
                            <m:sub>
                              <m:sSub>
                                <m:sSubPr>
                                  <m:ctrlPr>
                                    <a:rPr kumimoji="1" lang="en-US" altLang="zh-CN" sz="3200" b="0" i="1" smtClean="0">
                                      <a:latin typeface="Cambria Math" panose="02040503050406030204" pitchFamily="18" charset="0"/>
                                    </a:rPr>
                                  </m:ctrlPr>
                                </m:sSubPr>
                                <m:e>
                                  <m:r>
                                    <a:rPr kumimoji="1" lang="en-US" altLang="zh-CN" sz="3200" b="0" i="1" smtClean="0">
                                      <a:latin typeface="Cambria Math" panose="02040503050406030204" pitchFamily="18" charset="0"/>
                                    </a:rPr>
                                    <m:t>𝜔</m:t>
                                  </m:r>
                                </m:e>
                                <m:sub>
                                  <m:r>
                                    <a:rPr kumimoji="1" lang="en-US" altLang="zh-CN" sz="3200" b="0" i="1" smtClean="0">
                                      <a:latin typeface="Cambria Math" panose="02040503050406030204" pitchFamily="18" charset="0"/>
                                    </a:rPr>
                                    <m:t>𝑝𝑎𝑠𝑠</m:t>
                                  </m:r>
                                </m:sub>
                              </m:sSub>
                            </m:sub>
                          </m:sSub>
                          <m:r>
                            <a:rPr kumimoji="1" lang="en-US" altLang="zh-CN" sz="3200" b="0" i="1" smtClean="0">
                              <a:latin typeface="Cambria Math" panose="02040503050406030204" pitchFamily="18" charset="0"/>
                            </a:rPr>
                            <m:t>(</m:t>
                          </m:r>
                          <m:r>
                            <a:rPr kumimoji="1" lang="en-US" altLang="zh-CN" sz="3200" b="0" i="1" smtClean="0">
                              <a:latin typeface="Cambria Math" panose="02040503050406030204" pitchFamily="18" charset="0"/>
                            </a:rPr>
                            <m:t>𝑡</m:t>
                          </m:r>
                          <m:r>
                            <a:rPr kumimoji="1" lang="en-US" altLang="zh-CN" sz="3200" b="0" i="1" smtClean="0">
                              <a:latin typeface="Cambria Math" panose="02040503050406030204" pitchFamily="18" charset="0"/>
                            </a:rPr>
                            <m:t>)</m:t>
                          </m:r>
                        </m:e>
                      </m:nary>
                    </m:oMath>
                  </m:oMathPara>
                </a14:m>
                <a:endParaRPr kumimoji="1" lang="en-US" altLang="zh-CN" sz="3200" b="0" dirty="0"/>
              </a:p>
            </p:txBody>
          </p:sp>
        </mc:Choice>
        <mc:Fallback xmlns="">
          <p:sp>
            <p:nvSpPr>
              <p:cNvPr id="18" name="文本框 17">
                <a:extLst>
                  <a:ext uri="{FF2B5EF4-FFF2-40B4-BE49-F238E27FC236}">
                    <a16:creationId xmlns:a16="http://schemas.microsoft.com/office/drawing/2014/main" id="{54D4DEAC-B54C-F74F-B9D8-84DE18204578}"/>
                  </a:ext>
                </a:extLst>
              </p:cNvPr>
              <p:cNvSpPr txBox="1">
                <a:spLocks noRot="1" noChangeAspect="1" noMove="1" noResize="1" noEditPoints="1" noAdjustHandles="1" noChangeArrowheads="1" noChangeShapeType="1" noTextEdit="1"/>
              </p:cNvSpPr>
              <p:nvPr/>
            </p:nvSpPr>
            <p:spPr>
              <a:xfrm>
                <a:off x="4858602" y="0"/>
                <a:ext cx="3953582" cy="1396857"/>
              </a:xfrm>
              <a:prstGeom prst="rect">
                <a:avLst/>
              </a:prstGeom>
              <a:blipFill>
                <a:blip r:embed="rId6"/>
                <a:stretch>
                  <a:fillRect l="-962" t="-123636" r="-641" b="-163636"/>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8FAC455E-9CCD-4745-B33E-954C89134702}"/>
              </a:ext>
            </a:extLst>
          </p:cNvPr>
          <p:cNvSpPr txBox="1"/>
          <p:nvPr/>
        </p:nvSpPr>
        <p:spPr>
          <a:xfrm>
            <a:off x="3829906" y="1396857"/>
            <a:ext cx="8029998" cy="5509200"/>
          </a:xfrm>
          <a:prstGeom prst="rect">
            <a:avLst/>
          </a:prstGeom>
          <a:noFill/>
        </p:spPr>
        <p:txBody>
          <a:bodyPr wrap="square" rtlCol="0">
            <a:spAutoFit/>
          </a:bodyPr>
          <a:lstStyle/>
          <a:p>
            <a:r>
              <a:rPr kumimoji="1" lang="en-US" altLang="zh-CN" sz="3200" dirty="0">
                <a:latin typeface="Times New Roman" panose="02020603050405020304" pitchFamily="18" charset="0"/>
                <a:cs typeface="Times New Roman" panose="02020603050405020304" pitchFamily="18" charset="0"/>
              </a:rPr>
              <a:t>We hope to know the shape of the object </a:t>
            </a:r>
          </a:p>
          <a:p>
            <a:r>
              <a:rPr kumimoji="1" lang="en-US" altLang="zh-CN" sz="3200" b="1" dirty="0">
                <a:latin typeface="Times New Roman" panose="02020603050405020304" pitchFamily="18" charset="0"/>
                <a:cs typeface="Times New Roman" panose="02020603050405020304" pitchFamily="18" charset="0"/>
              </a:rPr>
              <a:t>= </a:t>
            </a:r>
          </a:p>
          <a:p>
            <a:r>
              <a:rPr kumimoji="1" lang="en-US" altLang="zh-CN" sz="3200" dirty="0">
                <a:latin typeface="Times New Roman" panose="02020603050405020304" pitchFamily="18" charset="0"/>
                <a:cs typeface="Times New Roman" panose="02020603050405020304" pitchFamily="18" charset="0"/>
              </a:rPr>
              <a:t>We hope to know which pixels pass the object</a:t>
            </a:r>
          </a:p>
          <a:p>
            <a:r>
              <a:rPr kumimoji="1" lang="en-US" altLang="zh-CN" sz="3200" b="1" dirty="0">
                <a:latin typeface="Times New Roman" panose="02020603050405020304" pitchFamily="18" charset="0"/>
                <a:cs typeface="Times New Roman" panose="02020603050405020304" pitchFamily="18" charset="0"/>
              </a:rPr>
              <a:t>= </a:t>
            </a:r>
          </a:p>
          <a:p>
            <a:r>
              <a:rPr kumimoji="1" lang="en-US" altLang="zh-CN" sz="3200" dirty="0">
                <a:latin typeface="Times New Roman" panose="02020603050405020304" pitchFamily="18" charset="0"/>
                <a:cs typeface="Times New Roman" panose="02020603050405020304" pitchFamily="18" charset="0"/>
              </a:rPr>
              <a:t>We hope to know which frequencies are contained in </a:t>
            </a:r>
            <a:r>
              <a:rPr kumimoji="1" lang="en-US" altLang="zh-CN" sz="3200" i="1" dirty="0">
                <a:latin typeface="Times New Roman" panose="02020603050405020304" pitchFamily="18" charset="0"/>
                <a:cs typeface="Times New Roman" panose="02020603050405020304" pitchFamily="18" charset="0"/>
              </a:rPr>
              <a:t>I(t)</a:t>
            </a:r>
          </a:p>
          <a:p>
            <a:r>
              <a:rPr kumimoji="1" lang="en-US" altLang="zh-CN" sz="3200" b="1" dirty="0">
                <a:latin typeface="Times New Roman" panose="02020603050405020304" pitchFamily="18" charset="0"/>
                <a:cs typeface="Times New Roman" panose="02020603050405020304" pitchFamily="18" charset="0"/>
              </a:rPr>
              <a:t>=</a:t>
            </a:r>
          </a:p>
          <a:p>
            <a:r>
              <a:rPr kumimoji="1" lang="en-US" altLang="zh-CN" sz="3200" b="1" dirty="0">
                <a:solidFill>
                  <a:srgbClr val="FF0000"/>
                </a:solidFill>
                <a:latin typeface="Times New Roman" panose="02020603050405020304" pitchFamily="18" charset="0"/>
                <a:cs typeface="Times New Roman" panose="02020603050405020304" pitchFamily="18" charset="0"/>
              </a:rPr>
              <a:t>We use the Fourier filter/transform on </a:t>
            </a:r>
            <a:r>
              <a:rPr kumimoji="1" lang="en-US" altLang="zh-CN" sz="3200" b="1" i="1" dirty="0">
                <a:solidFill>
                  <a:srgbClr val="FF0000"/>
                </a:solidFill>
                <a:latin typeface="Times New Roman" panose="02020603050405020304" pitchFamily="18" charset="0"/>
                <a:cs typeface="Times New Roman" panose="02020603050405020304" pitchFamily="18" charset="0"/>
              </a:rPr>
              <a:t>I(t)</a:t>
            </a:r>
          </a:p>
          <a:p>
            <a:r>
              <a:rPr kumimoji="1" lang="en-US" altLang="zh-CN" sz="3200" b="1" i="1" dirty="0">
                <a:solidFill>
                  <a:srgbClr val="FF0000"/>
                </a:solidFill>
                <a:latin typeface="Times New Roman" panose="02020603050405020304" pitchFamily="18" charset="0"/>
                <a:cs typeface="Times New Roman" panose="02020603050405020304" pitchFamily="18" charset="0"/>
                <a:sym typeface="Wingdings" pitchFamily="2" charset="2"/>
              </a:rPr>
              <a:t> Those pixels/frequencies passing the object will be non-zero; those pixels/frequencies not passing the object will be zero;</a:t>
            </a:r>
            <a:endParaRPr kumimoji="1" lang="en-US" altLang="zh-CN"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9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AE1114C-E490-5949-8AD4-BF27A2109BF1}"/>
              </a:ext>
            </a:extLst>
          </p:cNvPr>
          <p:cNvSpPr/>
          <p:nvPr/>
        </p:nvSpPr>
        <p:spPr>
          <a:xfrm>
            <a:off x="276954" y="2458062"/>
            <a:ext cx="2760180" cy="2549856"/>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5" name="直线连接符 4">
            <a:extLst>
              <a:ext uri="{FF2B5EF4-FFF2-40B4-BE49-F238E27FC236}">
                <a16:creationId xmlns:a16="http://schemas.microsoft.com/office/drawing/2014/main" id="{9F67978D-0AAA-8D44-BD98-00F9AA0DA241}"/>
              </a:ext>
            </a:extLst>
          </p:cNvPr>
          <p:cNvCxnSpPr>
            <a:cxnSpLocks/>
          </p:cNvCxnSpPr>
          <p:nvPr/>
        </p:nvCxnSpPr>
        <p:spPr>
          <a:xfrm>
            <a:off x="286696" y="3093186"/>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线连接符 5">
            <a:extLst>
              <a:ext uri="{FF2B5EF4-FFF2-40B4-BE49-F238E27FC236}">
                <a16:creationId xmlns:a16="http://schemas.microsoft.com/office/drawing/2014/main" id="{67C96B99-0213-7B47-961F-95E723C4E282}"/>
              </a:ext>
            </a:extLst>
          </p:cNvPr>
          <p:cNvCxnSpPr>
            <a:cxnSpLocks/>
          </p:cNvCxnSpPr>
          <p:nvPr/>
        </p:nvCxnSpPr>
        <p:spPr>
          <a:xfrm>
            <a:off x="286696" y="3730669"/>
            <a:ext cx="27504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线连接符 6">
            <a:extLst>
              <a:ext uri="{FF2B5EF4-FFF2-40B4-BE49-F238E27FC236}">
                <a16:creationId xmlns:a16="http://schemas.microsoft.com/office/drawing/2014/main" id="{6488DD14-2D81-0347-A494-E757879D7443}"/>
              </a:ext>
            </a:extLst>
          </p:cNvPr>
          <p:cNvCxnSpPr>
            <a:cxnSpLocks/>
          </p:cNvCxnSpPr>
          <p:nvPr/>
        </p:nvCxnSpPr>
        <p:spPr>
          <a:xfrm>
            <a:off x="1170282" y="2458062"/>
            <a:ext cx="0" cy="2563513"/>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线连接符 7">
            <a:extLst>
              <a:ext uri="{FF2B5EF4-FFF2-40B4-BE49-F238E27FC236}">
                <a16:creationId xmlns:a16="http://schemas.microsoft.com/office/drawing/2014/main" id="{D72E54DB-A37B-DE47-AA37-6A0E3E5057B8}"/>
              </a:ext>
            </a:extLst>
          </p:cNvPr>
          <p:cNvCxnSpPr>
            <a:cxnSpLocks/>
          </p:cNvCxnSpPr>
          <p:nvPr/>
        </p:nvCxnSpPr>
        <p:spPr>
          <a:xfrm>
            <a:off x="2129871" y="2444405"/>
            <a:ext cx="0" cy="2563513"/>
          </a:xfrm>
          <a:prstGeom prst="line">
            <a:avLst/>
          </a:prstGeom>
          <a:ln w="38100"/>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CD259AD0-8CD8-3B4B-8AA0-293926DE40A1}"/>
              </a:ext>
            </a:extLst>
          </p:cNvPr>
          <p:cNvSpPr txBox="1"/>
          <p:nvPr/>
        </p:nvSpPr>
        <p:spPr>
          <a:xfrm rot="3768156">
            <a:off x="1889613" y="4196998"/>
            <a:ext cx="1460597" cy="523220"/>
          </a:xfrm>
          <a:prstGeom prst="rect">
            <a:avLst/>
          </a:prstGeom>
          <a:noFill/>
        </p:spPr>
        <p:txBody>
          <a:bodyPr wrap="square" rtlCol="0">
            <a:spAutoFit/>
          </a:bodyPr>
          <a:lstStyle/>
          <a:p>
            <a:r>
              <a:rPr kumimoji="1" lang="en-US" altLang="zh-CN" sz="2800" b="1" dirty="0"/>
              <a:t>…………</a:t>
            </a:r>
          </a:p>
        </p:txBody>
      </p:sp>
      <p:sp>
        <p:nvSpPr>
          <p:cNvPr id="10" name="文本框 9">
            <a:extLst>
              <a:ext uri="{FF2B5EF4-FFF2-40B4-BE49-F238E27FC236}">
                <a16:creationId xmlns:a16="http://schemas.microsoft.com/office/drawing/2014/main" id="{A9C27B62-58E2-E84F-BC2C-924795AEF76C}"/>
              </a:ext>
            </a:extLst>
          </p:cNvPr>
          <p:cNvSpPr txBox="1"/>
          <p:nvPr/>
        </p:nvSpPr>
        <p:spPr>
          <a:xfrm rot="5400000">
            <a:off x="-122433" y="4196998"/>
            <a:ext cx="1460597" cy="523220"/>
          </a:xfrm>
          <a:prstGeom prst="rect">
            <a:avLst/>
          </a:prstGeom>
          <a:noFill/>
        </p:spPr>
        <p:txBody>
          <a:bodyPr wrap="square" rtlCol="0">
            <a:spAutoFit/>
          </a:bodyPr>
          <a:lstStyle/>
          <a:p>
            <a:r>
              <a:rPr kumimoji="1" lang="en-US" altLang="zh-CN" sz="2800" b="1" dirty="0"/>
              <a:t>…………</a:t>
            </a:r>
          </a:p>
        </p:txBody>
      </p:sp>
      <p:sp>
        <p:nvSpPr>
          <p:cNvPr id="11" name="文本框 10">
            <a:extLst>
              <a:ext uri="{FF2B5EF4-FFF2-40B4-BE49-F238E27FC236}">
                <a16:creationId xmlns:a16="http://schemas.microsoft.com/office/drawing/2014/main" id="{14D04AC9-400B-9B47-B71C-575A76484177}"/>
              </a:ext>
            </a:extLst>
          </p:cNvPr>
          <p:cNvSpPr txBox="1"/>
          <p:nvPr/>
        </p:nvSpPr>
        <p:spPr>
          <a:xfrm rot="5400000">
            <a:off x="931542" y="4208507"/>
            <a:ext cx="1460597" cy="523220"/>
          </a:xfrm>
          <a:prstGeom prst="rect">
            <a:avLst/>
          </a:prstGeom>
          <a:noFill/>
        </p:spPr>
        <p:txBody>
          <a:bodyPr wrap="square" rtlCol="0">
            <a:spAutoFit/>
          </a:bodyPr>
          <a:lstStyle/>
          <a:p>
            <a:r>
              <a:rPr kumimoji="1" lang="en-US" altLang="zh-CN" sz="2800" b="1" dirty="0"/>
              <a:t>…………</a:t>
            </a:r>
          </a:p>
        </p:txBody>
      </p:sp>
      <p:sp>
        <p:nvSpPr>
          <p:cNvPr id="12" name="文本框 11">
            <a:extLst>
              <a:ext uri="{FF2B5EF4-FFF2-40B4-BE49-F238E27FC236}">
                <a16:creationId xmlns:a16="http://schemas.microsoft.com/office/drawing/2014/main" id="{39460DA4-08E5-7E4B-BA48-E4745C22D827}"/>
              </a:ext>
            </a:extLst>
          </p:cNvPr>
          <p:cNvSpPr txBox="1"/>
          <p:nvPr/>
        </p:nvSpPr>
        <p:spPr>
          <a:xfrm>
            <a:off x="2153548" y="2527498"/>
            <a:ext cx="958594" cy="523220"/>
          </a:xfrm>
          <a:prstGeom prst="rect">
            <a:avLst/>
          </a:prstGeom>
          <a:noFill/>
        </p:spPr>
        <p:txBody>
          <a:bodyPr wrap="square" rtlCol="0">
            <a:spAutoFit/>
          </a:bodyPr>
          <a:lstStyle/>
          <a:p>
            <a:r>
              <a:rPr kumimoji="1" lang="en-US" altLang="zh-CN" sz="2800" b="1" dirty="0"/>
              <a:t>……</a:t>
            </a:r>
          </a:p>
        </p:txBody>
      </p:sp>
      <p:sp>
        <p:nvSpPr>
          <p:cNvPr id="13" name="文本框 12">
            <a:extLst>
              <a:ext uri="{FF2B5EF4-FFF2-40B4-BE49-F238E27FC236}">
                <a16:creationId xmlns:a16="http://schemas.microsoft.com/office/drawing/2014/main" id="{5CEEEE3F-041B-9E46-9256-614B8C90B549}"/>
              </a:ext>
            </a:extLst>
          </p:cNvPr>
          <p:cNvSpPr txBox="1"/>
          <p:nvPr/>
        </p:nvSpPr>
        <p:spPr>
          <a:xfrm>
            <a:off x="2153548" y="3172920"/>
            <a:ext cx="958594" cy="523220"/>
          </a:xfrm>
          <a:prstGeom prst="rect">
            <a:avLst/>
          </a:prstGeom>
          <a:noFill/>
        </p:spPr>
        <p:txBody>
          <a:bodyPr wrap="square" rtlCol="0">
            <a:spAutoFit/>
          </a:bodyPr>
          <a:lstStyle/>
          <a:p>
            <a:r>
              <a:rPr kumimoji="1" lang="en-US" altLang="zh-CN" sz="2800" b="1" dirty="0"/>
              <a:t>……</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A41F850-09E2-FD4E-9EEC-A3B1143BD103}"/>
                  </a:ext>
                </a:extLst>
              </p:cNvPr>
              <p:cNvSpPr txBox="1"/>
              <p:nvPr/>
            </p:nvSpPr>
            <p:spPr>
              <a:xfrm>
                <a:off x="200336" y="2577885"/>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11</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AA41F850-09E2-FD4E-9EEC-A3B1143BD103}"/>
                  </a:ext>
                </a:extLst>
              </p:cNvPr>
              <p:cNvSpPr txBox="1">
                <a:spLocks noRot="1" noChangeAspect="1" noMove="1" noResize="1" noEditPoints="1" noAdjustHandles="1" noChangeArrowheads="1" noChangeShapeType="1" noTextEdit="1"/>
              </p:cNvSpPr>
              <p:nvPr/>
            </p:nvSpPr>
            <p:spPr>
              <a:xfrm>
                <a:off x="200336" y="2577885"/>
                <a:ext cx="969946" cy="393121"/>
              </a:xfrm>
              <a:prstGeom prst="rect">
                <a:avLst/>
              </a:prstGeom>
              <a:blipFill>
                <a:blip r:embed="rId2"/>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758EE7E-DE51-E74F-A11E-8933ABA9C095}"/>
                  </a:ext>
                </a:extLst>
              </p:cNvPr>
              <p:cNvSpPr txBox="1"/>
              <p:nvPr/>
            </p:nvSpPr>
            <p:spPr>
              <a:xfrm>
                <a:off x="1183602" y="2577884"/>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12</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5" name="文本框 14">
                <a:extLst>
                  <a:ext uri="{FF2B5EF4-FFF2-40B4-BE49-F238E27FC236}">
                    <a16:creationId xmlns:a16="http://schemas.microsoft.com/office/drawing/2014/main" id="{6758EE7E-DE51-E74F-A11E-8933ABA9C095}"/>
                  </a:ext>
                </a:extLst>
              </p:cNvPr>
              <p:cNvSpPr txBox="1">
                <a:spLocks noRot="1" noChangeAspect="1" noMove="1" noResize="1" noEditPoints="1" noAdjustHandles="1" noChangeArrowheads="1" noChangeShapeType="1" noTextEdit="1"/>
              </p:cNvSpPr>
              <p:nvPr/>
            </p:nvSpPr>
            <p:spPr>
              <a:xfrm>
                <a:off x="1183602" y="2577884"/>
                <a:ext cx="969946" cy="393121"/>
              </a:xfrm>
              <a:prstGeom prst="rect">
                <a:avLst/>
              </a:prstGeom>
              <a:blipFill>
                <a:blip r:embed="rId3"/>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88544AF-883B-D54A-B745-01EA7B82F792}"/>
                  </a:ext>
                </a:extLst>
              </p:cNvPr>
              <p:cNvSpPr txBox="1"/>
              <p:nvPr/>
            </p:nvSpPr>
            <p:spPr>
              <a:xfrm>
                <a:off x="200336" y="3237969"/>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21</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088544AF-883B-D54A-B745-01EA7B82F792}"/>
                  </a:ext>
                </a:extLst>
              </p:cNvPr>
              <p:cNvSpPr txBox="1">
                <a:spLocks noRot="1" noChangeAspect="1" noMove="1" noResize="1" noEditPoints="1" noAdjustHandles="1" noChangeArrowheads="1" noChangeShapeType="1" noTextEdit="1"/>
              </p:cNvSpPr>
              <p:nvPr/>
            </p:nvSpPr>
            <p:spPr>
              <a:xfrm>
                <a:off x="200336" y="3237969"/>
                <a:ext cx="969946" cy="393121"/>
              </a:xfrm>
              <a:prstGeom prst="rect">
                <a:avLst/>
              </a:prstGeom>
              <a:blipFill>
                <a:blip r:embed="rId4"/>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947B9E5-E9FE-3040-81BF-25AAB97D3B95}"/>
                  </a:ext>
                </a:extLst>
              </p:cNvPr>
              <p:cNvSpPr txBox="1"/>
              <p:nvPr/>
            </p:nvSpPr>
            <p:spPr>
              <a:xfrm>
                <a:off x="1171764" y="3234641"/>
                <a:ext cx="9699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22</m:t>
                              </m:r>
                            </m:sub>
                          </m:sSub>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7947B9E5-E9FE-3040-81BF-25AAB97D3B95}"/>
                  </a:ext>
                </a:extLst>
              </p:cNvPr>
              <p:cNvSpPr txBox="1">
                <a:spLocks noRot="1" noChangeAspect="1" noMove="1" noResize="1" noEditPoints="1" noAdjustHandles="1" noChangeArrowheads="1" noChangeShapeType="1" noTextEdit="1"/>
              </p:cNvSpPr>
              <p:nvPr/>
            </p:nvSpPr>
            <p:spPr>
              <a:xfrm>
                <a:off x="1171764" y="3234641"/>
                <a:ext cx="969946" cy="393121"/>
              </a:xfrm>
              <a:prstGeom prst="rect">
                <a:avLst/>
              </a:prstGeom>
              <a:blipFill>
                <a:blip r:embed="rId5"/>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54D4DEAC-B54C-F74F-B9D8-84DE18204578}"/>
                  </a:ext>
                </a:extLst>
              </p:cNvPr>
              <p:cNvSpPr txBox="1"/>
              <p:nvPr/>
            </p:nvSpPr>
            <p:spPr>
              <a:xfrm>
                <a:off x="-153097" y="628007"/>
                <a:ext cx="3484993" cy="1233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2800" b="0" i="1" smtClean="0">
                          <a:latin typeface="Cambria Math" panose="02040503050406030204" pitchFamily="18" charset="0"/>
                        </a:rPr>
                        <m:t>𝐼</m:t>
                      </m:r>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𝑡</m:t>
                          </m:r>
                        </m:e>
                      </m:d>
                      <m:r>
                        <a:rPr kumimoji="1" lang="en-US" altLang="zh-CN" sz="2800" b="0" i="1" smtClean="0">
                          <a:latin typeface="Cambria Math" panose="02040503050406030204" pitchFamily="18" charset="0"/>
                        </a:rPr>
                        <m:t>=</m:t>
                      </m:r>
                      <m:nary>
                        <m:naryPr>
                          <m:chr m:val="∑"/>
                          <m:supHide m:val="on"/>
                          <m:ctrlPr>
                            <a:rPr kumimoji="1" lang="en-US" altLang="zh-CN" sz="2800" b="0" i="1" smtClean="0">
                              <a:latin typeface="Cambria Math" panose="02040503050406030204" pitchFamily="18" charset="0"/>
                            </a:rPr>
                          </m:ctrlPr>
                        </m:naryPr>
                        <m: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𝜔</m:t>
                              </m:r>
                            </m:e>
                            <m:sub>
                              <m:r>
                                <a:rPr kumimoji="1" lang="en-US" altLang="zh-CN" sz="2800" b="0" i="1" smtClean="0">
                                  <a:latin typeface="Cambria Math" panose="02040503050406030204" pitchFamily="18" charset="0"/>
                                </a:rPr>
                                <m:t>𝑝𝑎𝑠𝑠</m:t>
                              </m:r>
                            </m:sub>
                          </m:sSub>
                        </m:sub>
                        <m:sup/>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𝜔</m:t>
                                  </m:r>
                                </m:e>
                                <m:sub>
                                  <m:r>
                                    <a:rPr kumimoji="1" lang="en-US" altLang="zh-CN" sz="2800" b="0" i="1" smtClean="0">
                                      <a:latin typeface="Cambria Math" panose="02040503050406030204" pitchFamily="18" charset="0"/>
                                    </a:rPr>
                                    <m:t>𝑝𝑎𝑠𝑠</m:t>
                                  </m:r>
                                </m:sub>
                              </m:sSub>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𝑡</m:t>
                          </m:r>
                          <m:r>
                            <a:rPr kumimoji="1" lang="en-US" altLang="zh-CN" sz="2800" b="0" i="1" smtClean="0">
                              <a:latin typeface="Cambria Math" panose="02040503050406030204" pitchFamily="18" charset="0"/>
                            </a:rPr>
                            <m:t>)</m:t>
                          </m:r>
                        </m:e>
                      </m:nary>
                    </m:oMath>
                  </m:oMathPara>
                </a14:m>
                <a:endParaRPr kumimoji="1" lang="en-US" altLang="zh-CN" sz="2800" b="0" dirty="0"/>
              </a:p>
            </p:txBody>
          </p:sp>
        </mc:Choice>
        <mc:Fallback xmlns="">
          <p:sp>
            <p:nvSpPr>
              <p:cNvPr id="18" name="文本框 17">
                <a:extLst>
                  <a:ext uri="{FF2B5EF4-FFF2-40B4-BE49-F238E27FC236}">
                    <a16:creationId xmlns:a16="http://schemas.microsoft.com/office/drawing/2014/main" id="{54D4DEAC-B54C-F74F-B9D8-84DE18204578}"/>
                  </a:ext>
                </a:extLst>
              </p:cNvPr>
              <p:cNvSpPr txBox="1">
                <a:spLocks noRot="1" noChangeAspect="1" noMove="1" noResize="1" noEditPoints="1" noAdjustHandles="1" noChangeArrowheads="1" noChangeShapeType="1" noTextEdit="1"/>
              </p:cNvSpPr>
              <p:nvPr/>
            </p:nvSpPr>
            <p:spPr>
              <a:xfrm>
                <a:off x="-153097" y="628007"/>
                <a:ext cx="3484993" cy="1233671"/>
              </a:xfrm>
              <a:prstGeom prst="rect">
                <a:avLst/>
              </a:prstGeom>
              <a:blipFill>
                <a:blip r:embed="rId6"/>
                <a:stretch>
                  <a:fillRect t="-117172" r="-365" b="-15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FAC455E-9CCD-4745-B33E-954C89134702}"/>
                  </a:ext>
                </a:extLst>
              </p:cNvPr>
              <p:cNvSpPr txBox="1"/>
              <p:nvPr/>
            </p:nvSpPr>
            <p:spPr>
              <a:xfrm>
                <a:off x="3341639" y="31891"/>
                <a:ext cx="8874038" cy="6679393"/>
              </a:xfrm>
              <a:prstGeom prst="rect">
                <a:avLst/>
              </a:prstGeom>
              <a:noFill/>
            </p:spPr>
            <p:txBody>
              <a:bodyPr wrap="square" rtlCol="0">
                <a:spAutoFit/>
              </a:bodyPr>
              <a:lstStyle/>
              <a:p>
                <a:r>
                  <a:rPr kumimoji="1" lang="en-US" altLang="zh-CN" sz="2800" b="1" dirty="0">
                    <a:solidFill>
                      <a:srgbClr val="FF0000"/>
                    </a:solidFill>
                    <a:latin typeface="Times New Roman" panose="02020603050405020304" pitchFamily="18" charset="0"/>
                    <a:cs typeface="Times New Roman" panose="02020603050405020304" pitchFamily="18" charset="0"/>
                  </a:rPr>
                  <a:t>We use the Fourier filter/transform on </a:t>
                </a:r>
                <a:r>
                  <a:rPr kumimoji="1" lang="en-US" altLang="zh-CN" sz="2800" b="1" i="1" dirty="0">
                    <a:solidFill>
                      <a:srgbClr val="FF0000"/>
                    </a:solidFill>
                    <a:latin typeface="Times New Roman" panose="02020603050405020304" pitchFamily="18" charset="0"/>
                    <a:cs typeface="Times New Roman" panose="02020603050405020304" pitchFamily="18" charset="0"/>
                  </a:rPr>
                  <a:t>I(t)</a:t>
                </a:r>
              </a:p>
              <a:p>
                <a:pPr marL="457200" indent="-457200">
                  <a:buFont typeface="Wingdings" pitchFamily="2" charset="2"/>
                  <a:buChar char="à"/>
                </a:pPr>
                <a:r>
                  <a:rPr kumimoji="1" lang="en-US" altLang="zh-CN" sz="2800" b="1" i="1" dirty="0">
                    <a:solidFill>
                      <a:srgbClr val="FF0000"/>
                    </a:solidFill>
                    <a:latin typeface="Times New Roman" panose="02020603050405020304" pitchFamily="18" charset="0"/>
                    <a:cs typeface="Times New Roman" panose="02020603050405020304" pitchFamily="18" charset="0"/>
                    <a:sym typeface="Wingdings" pitchFamily="2" charset="2"/>
                  </a:rPr>
                  <a:t>Those pixels/frequencies passing the object will be non-zero; those pixels/frequencies not passing the object will be zero;</a:t>
                </a:r>
                <a:endParaRPr kumimoji="1" lang="en-US" altLang="zh-CN" sz="3200" b="1" i="1" dirty="0">
                  <a:solidFill>
                    <a:srgbClr val="FF0000"/>
                  </a:solidFill>
                  <a:latin typeface="Times New Roman" panose="02020603050405020304" pitchFamily="18" charset="0"/>
                  <a:cs typeface="Times New Roman" panose="02020603050405020304" pitchFamily="18" charset="0"/>
                  <a:sym typeface="Wingdings" pitchFamily="2" charset="2"/>
                </a:endParaRPr>
              </a:p>
              <a:p>
                <a:r>
                  <a:rPr kumimoji="1" lang="en-US" altLang="zh-CN" sz="3200" b="1" i="1" dirty="0">
                    <a:solidFill>
                      <a:srgbClr val="FF0000"/>
                    </a:solidFill>
                    <a:latin typeface="Times New Roman" panose="02020603050405020304" pitchFamily="18" charset="0"/>
                    <a:cs typeface="Times New Roman" panose="02020603050405020304" pitchFamily="18" charset="0"/>
                    <a:sym typeface="Wingdings" pitchFamily="2" charset="2"/>
                  </a:rPr>
                  <a:t>Expressed by formula: </a:t>
                </a:r>
                <a:endParaRPr kumimoji="1" lang="en-US" altLang="zh-CN" sz="3200" b="1" i="1" baseline="-25000" dirty="0">
                  <a:solidFill>
                    <a:srgbClr val="FF0000"/>
                  </a:solidFill>
                  <a:latin typeface="Times New Roman" panose="02020603050405020304" pitchFamily="18" charset="0"/>
                  <a:cs typeface="Times New Roman" panose="02020603050405020304" pitchFamily="18" charset="0"/>
                  <a:sym typeface="Wingdings" pitchFamily="2" charset="2"/>
                </a:endParaRPr>
              </a:p>
              <a:p>
                <a:pPr/>
                <a14:m>
                  <m:oMathPara xmlns:m="http://schemas.openxmlformats.org/officeDocument/2006/math">
                    <m:oMathParaPr>
                      <m:jc m:val="centerGroup"/>
                    </m:oMathParaPr>
                    <m:oMath xmlns:m="http://schemas.openxmlformats.org/officeDocument/2006/math">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𝒓𝒆𝒔𝒖𝒍𝒕</m:t>
                      </m:r>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𝒚</m:t>
                          </m:r>
                        </m:e>
                      </m:d>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naryPr>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sub>
                        <m:sup/>
                        <m:e>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𝝎</m:t>
                                  </m:r>
                                </m:e>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𝒚</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e>
                          </m:d>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𝑰</m:t>
                          </m:r>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e>
                          </m:d>
                        </m:e>
                      </m:nary>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naryPr>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sub>
                        <m:sup/>
                        <m:e>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𝝎</m:t>
                                  </m:r>
                                </m:e>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𝒚</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e>
                          </m:d>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naryPr>
                            <m:sub>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𝝎</m:t>
                                  </m:r>
                                </m:e>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𝒑𝒂𝒔𝒔</m:t>
                                  </m:r>
                                </m:sub>
                              </m:sSub>
                            </m:sub>
                            <m:sup/>
                            <m:e>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𝑷</m:t>
                                  </m:r>
                                </m:e>
                                <m:sub>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𝝎</m:t>
                                      </m:r>
                                    </m:e>
                                    <m:sub>
                                      <m:r>
                                        <a:rPr kumimoji="1" lang="en-US" altLang="zh-CN" sz="2400" b="1" i="1" smtClean="0">
                                          <a:latin typeface="Cambria Math" panose="02040503050406030204" pitchFamily="18" charset="0"/>
                                        </a:rPr>
                                        <m:t>𝒑𝒂𝒔𝒔</m:t>
                                      </m:r>
                                    </m:sub>
                                  </m:sSub>
                                </m:sub>
                              </m:sSub>
                              <m:d>
                                <m:dPr>
                                  <m:ctrlPr>
                                    <a:rPr kumimoji="1" lang="en-US" altLang="zh-CN" sz="2400" b="1" i="1" smtClean="0">
                                      <a:latin typeface="Cambria Math" panose="02040503050406030204" pitchFamily="18" charset="0"/>
                                    </a:rPr>
                                  </m:ctrlPr>
                                </m:dPr>
                                <m:e>
                                  <m:r>
                                    <a:rPr kumimoji="1" lang="en-US" altLang="zh-CN" sz="2400" b="1" i="1" smtClean="0">
                                      <a:latin typeface="Cambria Math" panose="02040503050406030204" pitchFamily="18" charset="0"/>
                                    </a:rPr>
                                    <m:t>𝒕</m:t>
                                  </m:r>
                                </m:e>
                              </m:d>
                            </m:e>
                          </m:nary>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naryPr>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sub>
                            <m:sup/>
                            <m:e>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𝝎</m:t>
                                      </m:r>
                                    </m:e>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𝒚</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e>
                              </m:d>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m:t>
                                  </m:r>
                                </m:e>
                                <m:sub>
                                  <m:sSub>
                                    <m:sSub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sSub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𝝎</m:t>
                                      </m:r>
                                    </m:e>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𝒙𝒚</m:t>
                                      </m:r>
                                    </m:sub>
                                  </m:sSub>
                                </m:sub>
                              </m:sSub>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𝒙</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𝒚</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e>
                              </m:d>
                            </m:e>
                          </m:nary>
                        </m:e>
                      </m:nary>
                    </m:oMath>
                  </m:oMathPara>
                </a14:m>
                <a:endParaRPr kumimoji="1" lang="en-US" altLang="zh-CN" sz="2400" b="1" i="1" dirty="0">
                  <a:solidFill>
                    <a:srgbClr val="FF0000"/>
                  </a:solidFill>
                  <a:latin typeface="Times New Roman" panose="02020603050405020304" pitchFamily="18" charset="0"/>
                  <a:cs typeface="Times New Roman" panose="02020603050405020304" pitchFamily="18" charset="0"/>
                  <a:sym typeface="Wingdings" pitchFamily="2" charset="2"/>
                </a:endParaRPr>
              </a:p>
              <a:p>
                <a:pPr/>
                <a14:m>
                  <m:oMathPara xmlns:m="http://schemas.openxmlformats.org/officeDocument/2006/math">
                    <m:oMathParaPr>
                      <m:jc m:val="centerGroup"/>
                    </m:oMathParaPr>
                    <m:oMath xmlns:m="http://schemas.openxmlformats.org/officeDocument/2006/math">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𝒓𝒆𝒔𝒖𝒍𝒕</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m:t>
                      </m:r>
                      <m:nary>
                        <m:naryPr>
                          <m:chr m:val="∑"/>
                          <m:supHide m:val="on"/>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naryPr>
                        <m:sub>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sub>
                        <m:sup/>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m:t>
                          </m:r>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e>
                          </m:d>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𝑰</m:t>
                          </m:r>
                          <m:d>
                            <m:dPr>
                              <m:ctrlP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ctrlPr>
                            </m:dPr>
                            <m:e>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𝒕</m:t>
                              </m:r>
                            </m:e>
                          </m:d>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 &lt;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𝑷𝑰</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&gt;</m:t>
                          </m:r>
                        </m:e>
                      </m:nary>
                    </m:oMath>
                  </m:oMathPara>
                </a14:m>
                <a:endParaRPr kumimoji="1" lang="en-US" altLang="zh-CN" sz="2400" dirty="0">
                  <a:latin typeface="Times New Roman" panose="02020603050405020304" pitchFamily="18" charset="0"/>
                  <a:cs typeface="Times New Roman" panose="02020603050405020304" pitchFamily="18" charset="0"/>
                  <a:sym typeface="Wingdings" pitchFamily="2" charset="2"/>
                </a:endParaRPr>
              </a:p>
              <a:p>
                <a:r>
                  <a:rPr kumimoji="1" lang="en-US" altLang="zh-CN" sz="2400" dirty="0">
                    <a:latin typeface="Times New Roman" panose="02020603050405020304" pitchFamily="18" charset="0"/>
                    <a:cs typeface="Times New Roman" panose="02020603050405020304" pitchFamily="18" charset="0"/>
                    <a:sym typeface="Wingdings" pitchFamily="2" charset="2"/>
                  </a:rPr>
                  <a:t>Sometimes we add another term due to the non-uniform averaging of patterns.</a:t>
                </a:r>
              </a:p>
              <a:p>
                <a:pPr/>
                <a14:m>
                  <m:oMathPara xmlns:m="http://schemas.openxmlformats.org/officeDocument/2006/math">
                    <m:oMathParaPr>
                      <m:jc m:val="centerGroup"/>
                    </m:oMathParaPr>
                    <m:oMath xmlns:m="http://schemas.openxmlformats.org/officeDocument/2006/math">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𝒓𝒆𝒔𝒖𝒍𝒕</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 &lt;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𝑷𝑰</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&gt;−&lt;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𝑷</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&gt;&lt;</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𝑰</m:t>
                      </m:r>
                      <m:r>
                        <a:rPr kumimoji="1" lang="en-US" altLang="zh-CN" sz="2400" b="1" i="1" smtClean="0">
                          <a:solidFill>
                            <a:schemeClr val="tx1"/>
                          </a:solidFill>
                          <a:latin typeface="Cambria Math" panose="02040503050406030204" pitchFamily="18" charset="0"/>
                          <a:cs typeface="Times New Roman" panose="02020603050405020304" pitchFamily="18" charset="0"/>
                          <a:sym typeface="Wingdings" pitchFamily="2" charset="2"/>
                        </a:rPr>
                        <m:t>&gt;</m:t>
                      </m:r>
                    </m:oMath>
                  </m:oMathPara>
                </a14:m>
                <a:endParaRPr kumimoji="1" lang="en-US" altLang="zh-CN" sz="2400" b="1" dirty="0">
                  <a:solidFill>
                    <a:schemeClr val="tx1"/>
                  </a:solidFill>
                  <a:latin typeface="Times New Roman" panose="02020603050405020304" pitchFamily="18" charset="0"/>
                  <a:cs typeface="Times New Roman" panose="02020603050405020304" pitchFamily="18" charset="0"/>
                  <a:sym typeface="Wingdings" pitchFamily="2" charset="2"/>
                </a:endParaRPr>
              </a:p>
              <a:p>
                <a:endParaRPr kumimoji="1" lang="en-US" altLang="zh-CN" sz="32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8FAC455E-9CCD-4745-B33E-954C89134702}"/>
                  </a:ext>
                </a:extLst>
              </p:cNvPr>
              <p:cNvSpPr txBox="1">
                <a:spLocks noRot="1" noChangeAspect="1" noMove="1" noResize="1" noEditPoints="1" noAdjustHandles="1" noChangeArrowheads="1" noChangeShapeType="1" noTextEdit="1"/>
              </p:cNvSpPr>
              <p:nvPr/>
            </p:nvSpPr>
            <p:spPr>
              <a:xfrm>
                <a:off x="3341639" y="31891"/>
                <a:ext cx="8874038" cy="6679393"/>
              </a:xfrm>
              <a:prstGeom prst="rect">
                <a:avLst/>
              </a:prstGeom>
              <a:blipFill>
                <a:blip r:embed="rId7"/>
                <a:stretch>
                  <a:fillRect l="-7571" t="-760" r="-2000" b="-2471"/>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EBBCC0B7-8E6E-1549-91A0-62400C714208}"/>
              </a:ext>
            </a:extLst>
          </p:cNvPr>
          <p:cNvSpPr txBox="1"/>
          <p:nvPr/>
        </p:nvSpPr>
        <p:spPr>
          <a:xfrm>
            <a:off x="18871" y="5660933"/>
            <a:ext cx="2134677" cy="830997"/>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Result and P(t) are x*y matrix</a:t>
            </a:r>
            <a:endParaRPr kumimoji="1"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17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6D2051E-7A36-064E-851A-8E70FE3D193B}"/>
              </a:ext>
            </a:extLst>
          </p:cNvPr>
          <p:cNvSpPr/>
          <p:nvPr/>
        </p:nvSpPr>
        <p:spPr>
          <a:xfrm>
            <a:off x="236684" y="1742624"/>
            <a:ext cx="11376624" cy="3416320"/>
          </a:xfrm>
          <a:prstGeom prst="rect">
            <a:avLst/>
          </a:prstGeom>
          <a:noFill/>
          <a:ln>
            <a:noFill/>
          </a:ln>
        </p:spPr>
        <p:txBody>
          <a:bodyPr wrap="square" lIns="91440" tIns="45720" rIns="91440" bIns="45720">
            <a:spAutoFit/>
          </a:bodyPr>
          <a:lstStyle/>
          <a:p>
            <a:pPr algn="ct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Up to here</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rPr>
              <a:t>, the theory for GI is explained by Mathematics !</a:t>
            </a:r>
          </a:p>
          <a:p>
            <a:pPr algn="ctr"/>
            <a:endParaRPr lang="en-US" altLang="zh-CN" sz="5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rPr>
              <a:t>Cheers !!!</a:t>
            </a:r>
            <a:endPar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7693314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1331</TotalTime>
  <Words>2814</Words>
  <Application>Microsoft Macintosh PowerPoint</Application>
  <PresentationFormat>宽屏</PresentationFormat>
  <Paragraphs>337</Paragraphs>
  <Slides>39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等线</vt:lpstr>
      <vt:lpstr>等线 Light</vt:lpstr>
      <vt:lpstr>HanziPen SC</vt:lpstr>
      <vt:lpstr>Adobe Arabic</vt:lpstr>
      <vt:lpstr>American Typewriter</vt:lpstr>
      <vt:lpstr>Arial</vt:lpstr>
      <vt:lpstr>Calibri</vt:lpstr>
      <vt:lpstr>Cambria Math</vt:lpstr>
      <vt:lpstr>Times New Roman</vt:lpstr>
      <vt:lpstr>Wingdings</vt:lpstr>
      <vt:lpstr>Office 主题​​</vt:lpstr>
      <vt:lpstr>0.5% Nyquist Noise-free Computational Ghost Imaging via non-Experimental Deep Learning</vt:lpstr>
      <vt:lpstr>Contents</vt:lpstr>
      <vt:lpstr>I. What is the Ghost Imaging?</vt:lpstr>
      <vt:lpstr>I. What is the Ghost Imaging?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Feature of the pink noise patterns</vt:lpstr>
      <vt:lpstr>II. When do we break the Nyquist limit?</vt:lpstr>
      <vt:lpstr>PowerPoint 演示文稿</vt:lpstr>
      <vt:lpstr>III. Why do we use Deep Learning with pink noise patterns?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 Nyquist Ghost Imaging via Deep Learning with One-time, Noise-free, and non-Experimental Training </dc:title>
  <dc:creator>聂 啸宇</dc:creator>
  <cp:lastModifiedBy>聂 啸宇</cp:lastModifiedBy>
  <cp:revision>55</cp:revision>
  <dcterms:created xsi:type="dcterms:W3CDTF">2020-12-29T11:49:23Z</dcterms:created>
  <dcterms:modified xsi:type="dcterms:W3CDTF">2021-01-11T06:15:56Z</dcterms:modified>
</cp:coreProperties>
</file>