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4"/>
  </p:sldMasterIdLst>
  <p:notesMasterIdLst>
    <p:notesMasterId r:id="rId10"/>
  </p:notesMasterIdLst>
  <p:sldIdLst>
    <p:sldId id="256" r:id="rId5"/>
    <p:sldId id="257" r:id="rId6"/>
    <p:sldId id="258" r:id="rId7"/>
    <p:sldId id="259" r:id="rId8"/>
    <p:sldId id="260" r:id="rId9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20" y="5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93a640075c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93a640075c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93a640075c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93a640075c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93a640075c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93a640075c_0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93a640075c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93a640075c_0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Curry-Gaines.Shantis.M@muscogee.k12.ga.us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classroom.google.com/c/MTUxNzUyMzY5MzAz?cjc=is4xdm7" TargetMode="External"/><Relationship Id="rId4" Type="http://schemas.openxmlformats.org/officeDocument/2006/relationships/hyperlink" Target="https://meet.google.com/lookup/hv7ve3i62c?authuser=0&amp;hs=179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 rot="-299056">
            <a:off x="-295669" y="1183824"/>
            <a:ext cx="2562088" cy="1151866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Mrs. Gaines</a:t>
            </a:r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 rot="-384207">
            <a:off x="2190821" y="666610"/>
            <a:ext cx="5250658" cy="86547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West Region Graduation Coach</a:t>
            </a:r>
            <a:endParaRPr sz="2400"/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741925" y="1365247"/>
            <a:ext cx="3016503" cy="301650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9999"/>
        </a:solidFill>
        <a:effectLst/>
      </p:bgPr>
    </p:bg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Who is your Graduation Coach?</a:t>
            </a:r>
            <a:endParaRPr/>
          </a:p>
        </p:txBody>
      </p:sp>
      <p:sp>
        <p:nvSpPr>
          <p:cNvPr id="62" name="Google Shape;62;p14"/>
          <p:cNvSpPr txBox="1">
            <a:spLocks noGrp="1"/>
          </p:cNvSpPr>
          <p:nvPr>
            <p:ph type="body" idx="1"/>
          </p:nvPr>
        </p:nvSpPr>
        <p:spPr>
          <a:xfrm>
            <a:off x="372950" y="1152475"/>
            <a:ext cx="8520600" cy="3516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</a:rPr>
              <a:t>E</a:t>
            </a:r>
            <a:r>
              <a:rPr lang="en" sz="2000">
                <a:solidFill>
                  <a:schemeClr val="dk1"/>
                </a:solidFill>
              </a:rPr>
              <a:t>xperience</a:t>
            </a:r>
            <a:endParaRPr sz="20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B71E42"/>
                </a:solidFill>
              </a:rPr>
              <a:t>A.</a:t>
            </a:r>
            <a:r>
              <a:rPr lang="en" sz="1600">
                <a:solidFill>
                  <a:schemeClr val="dk1"/>
                </a:solidFill>
              </a:rPr>
              <a:t>Graduation Coach, West Region (Arnold, Double Churches, Veterans, Columbus, Jordan, Northside)</a:t>
            </a:r>
            <a:endParaRPr sz="1600">
              <a:solidFill>
                <a:srgbClr val="B71E42"/>
              </a:solidFill>
            </a:endParaRPr>
          </a:p>
          <a:p>
            <a:pPr marL="0" lvl="0" indent="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>
                <a:solidFill>
                  <a:srgbClr val="B71E42"/>
                </a:solidFill>
              </a:rPr>
              <a:t>B.</a:t>
            </a:r>
            <a:r>
              <a:rPr lang="en" sz="1600">
                <a:solidFill>
                  <a:schemeClr val="dk1"/>
                </a:solidFill>
              </a:rPr>
              <a:t>Guidance Director, W.H.Spencer High School</a:t>
            </a:r>
            <a:endParaRPr sz="16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>
                <a:solidFill>
                  <a:srgbClr val="B71E42"/>
                </a:solidFill>
              </a:rPr>
              <a:t>C. </a:t>
            </a:r>
            <a:r>
              <a:rPr lang="en" sz="1600">
                <a:solidFill>
                  <a:schemeClr val="dk1"/>
                </a:solidFill>
              </a:rPr>
              <a:t>Professional School Counselor, Spencer High School</a:t>
            </a:r>
            <a:endParaRPr sz="16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6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6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6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6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6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pic>
        <p:nvPicPr>
          <p:cNvPr id="63" name="Google Shape;63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623826" y="2158425"/>
            <a:ext cx="1792674" cy="2510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9999"/>
        </a:solidFill>
        <a:effectLst/>
      </p:bgPr>
    </p:bg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/>
              <a:t>Essential Functions for Graduation Coaches per MCSD</a:t>
            </a:r>
            <a:r>
              <a:rPr lang="en" sz="3200"/>
              <a:t>:</a:t>
            </a:r>
            <a:endParaRPr sz="2300"/>
          </a:p>
        </p:txBody>
      </p:sp>
      <p:sp>
        <p:nvSpPr>
          <p:cNvPr id="69" name="Google Shape;69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53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➮Collaborates with faculty, administrators, and teaching and learning district resources to adapt curriculum and instruction for the purpose of meeting the needs of identified at risk students.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➮Collaborates with school leaders, counselors, and teachers for the purpose of developing systemic strategies to identify and support students.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➮Communicates regularly with parents of students identified as being at risk of not graduating for the purpose of increasing their chance of graduating.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➮Coordinates transitions and monitors schedules for high school freshmen for the purpose of helping them successfully adapt to the rigor of high school.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➮Daily attendance and punctuality are required for the purpose of ensuring the goals of the work unit can be met.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 sz="16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9999"/>
        </a:solidFill>
        <a:effectLst/>
      </p:bgPr>
    </p:bg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Essential Functions for Graduation Coaches per MCSD con’t:</a:t>
            </a:r>
            <a:endParaRPr sz="2000"/>
          </a:p>
        </p:txBody>
      </p:sp>
      <p:sp>
        <p:nvSpPr>
          <p:cNvPr id="75" name="Google Shape;75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">
                <a:solidFill>
                  <a:srgbClr val="B71E42"/>
                </a:solidFill>
              </a:rPr>
              <a:t>•</a:t>
            </a:r>
            <a:r>
              <a:rPr lang="en" sz="1500">
                <a:solidFill>
                  <a:schemeClr val="dk1"/>
                </a:solidFill>
              </a:rPr>
              <a:t>Develops and implements individual intervention strategies and graduation plans for the purpose of increasing the likelihood that students will stay in school and graduate.</a:t>
            </a:r>
            <a:endParaRPr sz="15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500">
                <a:solidFill>
                  <a:srgbClr val="B71E42"/>
                </a:solidFill>
              </a:rPr>
              <a:t>•</a:t>
            </a:r>
            <a:r>
              <a:rPr lang="en" sz="1500">
                <a:solidFill>
                  <a:schemeClr val="dk1"/>
                </a:solidFill>
              </a:rPr>
              <a:t>Provides and submits reports as scheduled and requested for the purpose of providing information and monitoring results.</a:t>
            </a:r>
            <a:endParaRPr sz="15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500">
                <a:solidFill>
                  <a:srgbClr val="B71E42"/>
                </a:solidFill>
              </a:rPr>
              <a:t>•</a:t>
            </a:r>
            <a:r>
              <a:rPr lang="en" sz="1500">
                <a:solidFill>
                  <a:schemeClr val="dk1"/>
                </a:solidFill>
              </a:rPr>
              <a:t>Provides training to middle school and high school teachers on support measures that work with identified youth for the purpose of providing additional support.</a:t>
            </a:r>
            <a:endParaRPr sz="15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500">
                <a:solidFill>
                  <a:srgbClr val="B71E42"/>
                </a:solidFill>
              </a:rPr>
              <a:t>•</a:t>
            </a:r>
            <a:r>
              <a:rPr lang="en" sz="1500">
                <a:solidFill>
                  <a:schemeClr val="dk1"/>
                </a:solidFill>
              </a:rPr>
              <a:t>Tracks the progress of students for the purpose of monitoring their progress toward graduation.</a:t>
            </a:r>
            <a:endParaRPr sz="15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">
                <a:solidFill>
                  <a:srgbClr val="B71E42"/>
                </a:solidFill>
              </a:rPr>
              <a:t>•</a:t>
            </a:r>
            <a:r>
              <a:rPr lang="en" sz="1500">
                <a:solidFill>
                  <a:schemeClr val="dk1"/>
                </a:solidFill>
              </a:rPr>
              <a:t>Utilizes early warning indicators for the purpose of identifying middle and high school students who are most at risk of not graduating</a:t>
            </a:r>
            <a:r>
              <a:rPr lang="en" sz="2000">
                <a:solidFill>
                  <a:schemeClr val="dk1"/>
                </a:solidFill>
              </a:rPr>
              <a:t>.</a:t>
            </a:r>
            <a:endParaRPr sz="20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9999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Contact information</a:t>
            </a:r>
            <a:endParaRPr/>
          </a:p>
        </p:txBody>
      </p:sp>
      <p:sp>
        <p:nvSpPr>
          <p:cNvPr id="81" name="Google Shape;81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u="sng">
                <a:solidFill>
                  <a:schemeClr val="hlink"/>
                </a:solidFill>
                <a:hlinkClick r:id="rId3"/>
              </a:rPr>
              <a:t>Curry-Gaines.Shantis.M@muscogee.k12.ga.us</a:t>
            </a:r>
            <a:r>
              <a:rPr lang="en" sz="1400"/>
              <a:t> or you can follow my Google Classroom and request a 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Google Meet </a:t>
            </a:r>
            <a:r>
              <a:rPr lang="en" sz="1400" u="sng">
                <a:solidFill>
                  <a:schemeClr val="hlink"/>
                </a:solidFill>
                <a:hlinkClick r:id="rId4"/>
              </a:rPr>
              <a:t>https://meet.google.com/lookup/hv7ve3i62c?authuser=0&amp;hs=179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Classroom Code: </a:t>
            </a:r>
            <a:r>
              <a:rPr lang="en" sz="1400" u="sng">
                <a:solidFill>
                  <a:schemeClr val="hlink"/>
                </a:solidFill>
                <a:hlinkClick r:id="rId5"/>
              </a:rPr>
              <a:t>https://classroom.google.com/c/MTUxNzUyMzY5MzAz?cjc=is4xdm7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1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CE989111354164A922E36D2016C1739" ma:contentTypeVersion="12" ma:contentTypeDescription="Create a new document." ma:contentTypeScope="" ma:versionID="2b216e82fa356fdfdb7aa099f9d75433">
  <xsd:schema xmlns:xsd="http://www.w3.org/2001/XMLSchema" xmlns:xs="http://www.w3.org/2001/XMLSchema" xmlns:p="http://schemas.microsoft.com/office/2006/metadata/properties" xmlns:ns3="c8664bac-269b-472b-8d03-5257f33ac51c" xmlns:ns4="83e945f7-bcb7-4811-96a2-58456dc0dc62" targetNamespace="http://schemas.microsoft.com/office/2006/metadata/properties" ma:root="true" ma:fieldsID="8e824d4e8cc79fca7cc11bfccad56811" ns3:_="" ns4:_="">
    <xsd:import namespace="c8664bac-269b-472b-8d03-5257f33ac51c"/>
    <xsd:import namespace="83e945f7-bcb7-4811-96a2-58456dc0dc6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EventHashCode" minOccurs="0"/>
                <xsd:element ref="ns3:MediaServiceGenerationTim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664bac-269b-472b-8d03-5257f33ac51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EventHashCode" ma:index="1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e945f7-bcb7-4811-96a2-58456dc0dc6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9023D95-B31A-4B2A-9630-E5173B3E0EC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8664bac-269b-472b-8d03-5257f33ac51c"/>
    <ds:schemaRef ds:uri="83e945f7-bcb7-4811-96a2-58456dc0dc6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8A78C7E-0AEF-4604-82D5-0F809C0133E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C3C558A-61BD-4DD6-BB8F-3F82A1EB692D}">
  <ds:schemaRefs>
    <ds:schemaRef ds:uri="http://purl.org/dc/terms/"/>
    <ds:schemaRef ds:uri="c8664bac-269b-472b-8d03-5257f33ac51c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83e945f7-bcb7-4811-96a2-58456dc0dc62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326</Words>
  <Application>Microsoft Office PowerPoint</Application>
  <PresentationFormat>On-screen Show (16:9)</PresentationFormat>
  <Paragraphs>27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Arial</vt:lpstr>
      <vt:lpstr>Simple Light</vt:lpstr>
      <vt:lpstr>Mrs. Gaines</vt:lpstr>
      <vt:lpstr>Who is your Graduation Coach?</vt:lpstr>
      <vt:lpstr>Essential Functions for Graduation Coaches per MCSD:</vt:lpstr>
      <vt:lpstr>Essential Functions for Graduation Coaches per MCSD con’t:</vt:lpstr>
      <vt:lpstr>Contact information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Mrs. Gaines</dc:title>
  <dc:creator>Floyd Shannon D</dc:creator>
  <cp:lastModifiedBy>Floyd Shannon D</cp:lastModifiedBy>
  <cp:revision>2</cp:revision>
  <dcterms:modified xsi:type="dcterms:W3CDTF">2020-09-02T13:30:22Z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0x010100FCE989111354164A922E36D2016C1739</vt:lpwstr>
  </property>
  <property fmtid="{D5CDD505-2E9C-101B-9397-08002B2CF9AE}" pid="3" name="_MarkAsFinal">
    <vt:bool>true</vt:bool>
  </property>
</Properties>
</file>