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DED592"/>
    <a:srgbClr val="D0C362"/>
    <a:srgbClr val="FFE6B3"/>
    <a:srgbClr val="FFDA8F"/>
    <a:srgbClr val="FF9900"/>
    <a:srgbClr val="00A249"/>
    <a:srgbClr val="000000"/>
    <a:srgbClr val="E6EAD6"/>
    <a:srgbClr val="DEE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43226-D7B5-4038-8140-8C125C08C514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380FE8-0A15-4014-94B8-0BD8C624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A587-E1F6-45A8-81FE-D92F4DBFC303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33CD-CE9D-4FC2-957F-3FDE4C39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6671-12AA-452F-8B53-D5D8040B6990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70F-6242-4CF0-8D7B-65AAF430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8534-DF2F-46DE-9CD0-CF04714D42E7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BCA7-DC5F-4561-A964-BA87D4F4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D5C-B20B-4031-B70D-51F23CBBC49D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D572-31EF-4605-A74D-A8F2EF216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E20-12A6-427D-8747-0FF3F42EAE77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433-DE6A-4A98-A097-3B3A04ED8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0C8B0-FA15-414D-86F7-777B3C866DE3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871-80BD-44C1-A031-946AE546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1F4-8F2C-4A5B-9A2A-4BE89054D0E5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B35C-7303-4367-B658-E7B7925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EC10-39CA-4C13-815C-4E2BDD7CF49F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A12-53C4-4973-AD92-84CF1834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2A9A-E5B6-4173-891C-CD7DED86DE36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B552-C1F8-4DCB-BBBA-B7C62DE9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FCD6-AAA0-4B1D-9659-FCB7A1173391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013F-6BCC-4865-8A02-C4AFE0E2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8D3-FB87-42A3-94DA-6463872C75B4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0F3F-E2A5-44FD-ACC4-C92932E7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9329C-88E7-4B39-89E6-E8D826836161}" type="datetimeFigureOut">
              <a:rPr lang="ru-RU"/>
              <a:pPr>
                <a:defRPr/>
              </a:pPr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DD8B3-1F26-448B-8073-821577E7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3" descr="картинки презентация 1 - 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68"/>
            <a:ext cx="3500438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4214813" y="3429000"/>
            <a:ext cx="4214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 Русский язык,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3 класс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/>
          <a:lstStyle/>
          <a:p>
            <a:r>
              <a:rPr lang="ru-RU" dirty="0" smtClean="0"/>
              <a:t>Чередование согласных звуков в корне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072494" cy="178594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2400" dirty="0" smtClean="0"/>
              <a:t>Запишите ключевое слово сегодняшнего урока.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Подберите к каждому слову однокоренные слова   с  чередующимися </a:t>
            </a:r>
            <a:r>
              <a:rPr lang="ru-RU" sz="2400" smtClean="0"/>
              <a:t>согласными звуками.</a:t>
            </a:r>
            <a:endParaRPr lang="ru-RU" sz="24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400" dirty="0" smtClean="0"/>
              <a:t>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28596" y="428625"/>
            <a:ext cx="8358188" cy="928688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latin typeface="Calibri" pitchFamily="34" charset="0"/>
              </a:rPr>
              <a:t>Итог урока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3571876"/>
            <a:ext cx="3524250" cy="3143249"/>
            <a:chOff x="0" y="3571876"/>
            <a:chExt cx="3524250" cy="3143249"/>
          </a:xfrm>
        </p:grpSpPr>
        <p:pic>
          <p:nvPicPr>
            <p:cNvPr id="14342" name="Picture 6" descr="http://img0.liveinternet.ru/images/attach/c/3/75/825/75825674_large_river_ilovlya2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071938"/>
              <a:ext cx="3524250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1142976" y="3571876"/>
              <a:ext cx="9929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2400" i="1" dirty="0" smtClean="0">
                  <a:solidFill>
                    <a:prstClr val="black"/>
                  </a:solidFill>
                  <a:latin typeface="Calibri"/>
                </a:rPr>
                <a:t>река   </a:t>
              </a:r>
              <a:endParaRPr lang="ru-RU" sz="2400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500438" y="3571876"/>
            <a:ext cx="3500437" cy="3125787"/>
            <a:chOff x="3500438" y="3571876"/>
            <a:chExt cx="3500437" cy="3125787"/>
          </a:xfrm>
        </p:grpSpPr>
        <p:pic>
          <p:nvPicPr>
            <p:cNvPr id="14338" name="Picture 2" descr="http://s40.radikal.ru/i087/1003/72/5a71bb73fb9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8" y="4071938"/>
              <a:ext cx="3500437" cy="262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4643438" y="3571876"/>
              <a:ext cx="11769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>
                  <a:solidFill>
                    <a:prstClr val="black"/>
                  </a:solidFill>
                  <a:latin typeface="Calibri"/>
                </a:rPr>
                <a:t>дорога </a:t>
              </a:r>
              <a:endParaRPr lang="ru-RU" i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000875" y="3610277"/>
            <a:ext cx="2143125" cy="3104848"/>
            <a:chOff x="7000875" y="3610277"/>
            <a:chExt cx="2143125" cy="3104848"/>
          </a:xfrm>
        </p:grpSpPr>
        <p:pic>
          <p:nvPicPr>
            <p:cNvPr id="11" name="Рисунок 10" descr="картинки презентация 1 - 0002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00875" y="4071938"/>
              <a:ext cx="2143125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7939021" y="3610277"/>
              <a:ext cx="6335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2400" i="1" dirty="0" smtClean="0">
                  <a:solidFill>
                    <a:prstClr val="black"/>
                  </a:solidFill>
                  <a:latin typeface="Calibri"/>
                </a:rPr>
                <a:t>сад</a:t>
              </a:r>
              <a:endParaRPr lang="ru-RU" sz="2400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571604" y="192880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8A3E"/>
                </a:solidFill>
                <a:latin typeface="Century" pitchFamily="18" charset="0"/>
              </a:rPr>
              <a:t>чередование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5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2286016"/>
          </a:xfrm>
        </p:spPr>
        <p:txBody>
          <a:bodyPr numCol="2"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Как-то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Много лет назад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Посадили</a:t>
            </a:r>
            <a:r>
              <a:rPr lang="ru-RU" sz="2400" dirty="0" smtClean="0"/>
              <a:t> странный </a:t>
            </a:r>
            <a:r>
              <a:rPr lang="ru-RU" sz="2400" b="1" dirty="0" smtClean="0"/>
              <a:t>сад</a:t>
            </a:r>
            <a:r>
              <a:rPr lang="ru-RU" sz="2400" dirty="0" smtClean="0"/>
              <a:t>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Не был он фруктовым,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Был он только словом.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Это слово,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Слово-корень,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Разрастаться стало вскоре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И плоды нам принесло –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Стало много новых слов.</a:t>
            </a:r>
          </a:p>
        </p:txBody>
      </p:sp>
      <p:grpSp>
        <p:nvGrpSpPr>
          <p:cNvPr id="3075" name="Группа 6"/>
          <p:cNvGrpSpPr>
            <a:grpSpLocks/>
          </p:cNvGrpSpPr>
          <p:nvPr/>
        </p:nvGrpSpPr>
        <p:grpSpPr bwMode="auto">
          <a:xfrm>
            <a:off x="642938" y="357188"/>
            <a:ext cx="8072437" cy="630237"/>
            <a:chOff x="642910" y="357166"/>
            <a:chExt cx="8072494" cy="630211"/>
          </a:xfrm>
        </p:grpSpPr>
        <p:sp>
          <p:nvSpPr>
            <p:cNvPr id="3079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3080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Прямоугольник 9"/>
          <p:cNvSpPr>
            <a:spLocks noChangeArrowheads="1"/>
          </p:cNvSpPr>
          <p:nvPr/>
        </p:nvSpPr>
        <p:spPr bwMode="auto">
          <a:xfrm>
            <a:off x="214313" y="1190625"/>
            <a:ext cx="4235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</a:rPr>
              <a:t>Прочитайте </a:t>
            </a:r>
            <a:r>
              <a:rPr lang="ru-RU" sz="2400" i="1" dirty="0">
                <a:solidFill>
                  <a:srgbClr val="000000"/>
                </a:solidFill>
                <a:latin typeface="Calibri" pitchFamily="34" charset="0"/>
              </a:rPr>
              <a:t>стихотворение.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142875" y="4714884"/>
            <a:ext cx="5929323" cy="164307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200" dirty="0">
                <a:latin typeface="Calibri" pitchFamily="34" charset="0"/>
              </a:rPr>
              <a:t>О </a:t>
            </a:r>
            <a:r>
              <a:rPr lang="ru-RU" sz="2200" dirty="0" smtClean="0">
                <a:latin typeface="Calibri" pitchFamily="34" charset="0"/>
              </a:rPr>
              <a:t>чём </a:t>
            </a:r>
            <a:r>
              <a:rPr lang="ru-RU" sz="2200" dirty="0">
                <a:latin typeface="Calibri" pitchFamily="34" charset="0"/>
              </a:rPr>
              <a:t>это стихотворение?</a:t>
            </a:r>
          </a:p>
          <a:p>
            <a:pPr marL="342900" indent="-342900">
              <a:spcBef>
                <a:spcPct val="20000"/>
              </a:spcBef>
            </a:pPr>
            <a:r>
              <a:rPr lang="ru-RU" sz="2200" dirty="0">
                <a:latin typeface="Calibri" pitchFamily="34" charset="0"/>
              </a:rPr>
              <a:t>Почему поэт называет </a:t>
            </a:r>
            <a:r>
              <a:rPr lang="ru-RU" sz="2200" b="1" dirty="0">
                <a:latin typeface="Calibri" pitchFamily="34" charset="0"/>
              </a:rPr>
              <a:t>сад</a:t>
            </a:r>
            <a:r>
              <a:rPr lang="ru-RU" sz="2200" dirty="0">
                <a:latin typeface="Calibri" pitchFamily="34" charset="0"/>
              </a:rPr>
              <a:t> странным?</a:t>
            </a:r>
          </a:p>
          <a:p>
            <a:pPr marL="342900" indent="-342900">
              <a:spcBef>
                <a:spcPct val="20000"/>
              </a:spcBef>
            </a:pPr>
            <a:r>
              <a:rPr lang="ru-RU" sz="2200" dirty="0" smtClean="0">
                <a:latin typeface="Calibri" pitchFamily="34" charset="0"/>
              </a:rPr>
              <a:t>Прочитайте </a:t>
            </a:r>
            <a:r>
              <a:rPr lang="ru-RU" sz="2200" dirty="0">
                <a:latin typeface="Calibri" pitchFamily="34" charset="0"/>
              </a:rPr>
              <a:t>выделенные слова, </a:t>
            </a:r>
            <a:r>
              <a:rPr lang="ru-RU" sz="2200" dirty="0" smtClean="0">
                <a:latin typeface="Calibri" pitchFamily="34" charset="0"/>
              </a:rPr>
              <a:t>выпишите </a:t>
            </a:r>
            <a:r>
              <a:rPr lang="ru-RU" sz="2200" dirty="0">
                <a:latin typeface="Calibri" pitchFamily="34" charset="0"/>
              </a:rPr>
              <a:t>их.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200" dirty="0">
                <a:latin typeface="Calibri" pitchFamily="34" charset="0"/>
              </a:rPr>
              <a:t>Что обозначает каждое слово?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>
              <a:latin typeface="Calibri" pitchFamily="34" charset="0"/>
            </a:endParaRPr>
          </a:p>
        </p:txBody>
      </p: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5214938" y="41433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(Е. Измайлов)</a:t>
            </a:r>
          </a:p>
        </p:txBody>
      </p:sp>
      <p:pic>
        <p:nvPicPr>
          <p:cNvPr id="13" name="Рисунок 12" descr="слово - 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572008"/>
            <a:ext cx="2859283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76" grpId="0"/>
      <p:bldP spid="12" grpId="0" uiExpand="1" build="allAtOnce" animBg="1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14282" y="2857496"/>
            <a:ext cx="7500990" cy="1785950"/>
          </a:xfrm>
          <a:prstGeom prst="rect">
            <a:avLst/>
          </a:prstGeom>
          <a:solidFill>
            <a:srgbClr val="DED5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1565964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entury" pitchFamily="18" charset="0"/>
              </a:rPr>
              <a:t>                        </a:t>
            </a:r>
            <a:r>
              <a:rPr lang="ru-RU" sz="3200" i="1" dirty="0" smtClean="0">
                <a:latin typeface="Century" pitchFamily="18" charset="0"/>
              </a:rPr>
              <a:t>садовник, садовод, садик, рассада…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114300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i="1" dirty="0" smtClean="0">
                <a:latin typeface="Century" pitchFamily="18" charset="0"/>
              </a:rPr>
              <a:t>Сад, посадили, </a:t>
            </a:r>
          </a:p>
        </p:txBody>
      </p:sp>
      <p:grpSp>
        <p:nvGrpSpPr>
          <p:cNvPr id="4099" name="Группа 8"/>
          <p:cNvGrpSpPr>
            <a:grpSpLocks/>
          </p:cNvGrpSpPr>
          <p:nvPr/>
        </p:nvGrpSpPr>
        <p:grpSpPr bwMode="auto">
          <a:xfrm>
            <a:off x="642938" y="357188"/>
            <a:ext cx="8072437" cy="630237"/>
            <a:chOff x="642910" y="357166"/>
            <a:chExt cx="8072494" cy="630211"/>
          </a:xfrm>
        </p:grpSpPr>
        <p:sp>
          <p:nvSpPr>
            <p:cNvPr id="4106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4107" name="Рисунок 10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Дуга 20"/>
          <p:cNvSpPr/>
          <p:nvPr/>
        </p:nvSpPr>
        <p:spPr>
          <a:xfrm rot="18710971">
            <a:off x="594519" y="1535906"/>
            <a:ext cx="954088" cy="106362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9012364">
            <a:off x="7246938" y="1682750"/>
            <a:ext cx="866775" cy="8540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9012364">
            <a:off x="5532438" y="1681163"/>
            <a:ext cx="866775" cy="8540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 rot="19012364">
            <a:off x="3530600" y="1679575"/>
            <a:ext cx="866775" cy="8540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19012364">
            <a:off x="1889125" y="1679575"/>
            <a:ext cx="866775" cy="8540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19012364">
            <a:off x="1460500" y="2181225"/>
            <a:ext cx="866775" cy="8540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5720" y="2571744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Вспомните, что такое корень слова.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Выделите корень в словах, которые вы выписали.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Продолжите этот ряд.  Выделите корень в словах.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 называются эти слова? Почему?</a:t>
            </a:r>
          </a:p>
        </p:txBody>
      </p:sp>
      <p:pic>
        <p:nvPicPr>
          <p:cNvPr id="20" name="Рисунок 19" descr="гном-садовн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725901"/>
            <a:ext cx="2166936" cy="1989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2" grpId="0" autoUpdateAnimBg="0"/>
      <p:bldP spid="3" grpId="0" build="p" autoUpdateAnimBg="0"/>
      <p:bldP spid="26" grpId="0" animBg="1" autoUpdateAnimBg="0"/>
      <p:bldP spid="28" grpId="0" animBg="1" autoUpdateAnimBg="0"/>
      <p:bldP spid="29" grpId="0" animBg="1" autoUpdateAnimBg="0"/>
      <p:bldP spid="31" grpId="0" animBg="1" autoUpdateAnimBg="0"/>
      <p:bldP spid="15" grpId="0" uiExpand="1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85950"/>
            <a:ext cx="4186238" cy="3971925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z="2800" b="1" dirty="0" smtClean="0"/>
              <a:t>Однокоренные слова </a:t>
            </a:r>
            <a:r>
              <a:rPr lang="ru-RU" sz="2800" dirty="0" smtClean="0"/>
              <a:t>– это слова, которые близки по смыслу и имеют общую часть – корень. </a:t>
            </a:r>
          </a:p>
          <a:p>
            <a:pPr marL="0" indent="0">
              <a:buFont typeface="Arial" pitchFamily="34" charset="0"/>
              <a:buNone/>
            </a:pPr>
            <a:endParaRPr lang="ru-RU" sz="2800" dirty="0" smtClean="0"/>
          </a:p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В корне заключён общий смысл всех однокоренных слов.</a:t>
            </a:r>
          </a:p>
        </p:txBody>
      </p:sp>
      <p:grpSp>
        <p:nvGrpSpPr>
          <p:cNvPr id="5123" name="Группа 4"/>
          <p:cNvGrpSpPr>
            <a:grpSpLocks/>
          </p:cNvGrpSpPr>
          <p:nvPr/>
        </p:nvGrpSpPr>
        <p:grpSpPr bwMode="auto">
          <a:xfrm>
            <a:off x="642938" y="357188"/>
            <a:ext cx="8072437" cy="630237"/>
            <a:chOff x="642910" y="357166"/>
            <a:chExt cx="8072494" cy="630211"/>
          </a:xfrm>
        </p:grpSpPr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5126" name="Рисунок 6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Рисунок 7" descr="картинки презентация 1 - 0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1327150"/>
            <a:ext cx="4071937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000375"/>
            <a:ext cx="4572000" cy="2143137"/>
          </a:xfrm>
          <a:solidFill>
            <a:srgbClr val="DED592"/>
          </a:solidFill>
        </p:spPr>
        <p:txBody>
          <a:bodyPr/>
          <a:lstStyle/>
          <a:p>
            <a:r>
              <a:rPr lang="ru-RU" sz="2400" dirty="0" smtClean="0"/>
              <a:t> Эти слова однокоренные?</a:t>
            </a:r>
          </a:p>
          <a:p>
            <a:r>
              <a:rPr lang="ru-RU" sz="2400" dirty="0" smtClean="0"/>
              <a:t>Выделите корень.</a:t>
            </a:r>
          </a:p>
          <a:p>
            <a:r>
              <a:rPr lang="ru-RU" sz="2400" dirty="0" smtClean="0"/>
              <a:t>В какой части слова находятся буквы </a:t>
            </a:r>
            <a:r>
              <a:rPr lang="ru-RU" sz="2400" b="1" dirty="0" smtClean="0"/>
              <a:t>т, ч, </a:t>
            </a:r>
            <a:r>
              <a:rPr lang="ru-RU" sz="2400" b="1" dirty="0" err="1" smtClean="0"/>
              <a:t>щ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Какой вопрос возникает?</a:t>
            </a:r>
            <a:endParaRPr lang="en-US" sz="2400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85875" y="428625"/>
            <a:ext cx="7429500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pic>
        <p:nvPicPr>
          <p:cNvPr id="6148" name="Рисунок 10" descr="значки-обратная связь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75" y="1273175"/>
            <a:ext cx="6683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11"/>
          <p:cNvSpPr txBox="1">
            <a:spLocks noChangeArrowheads="1"/>
          </p:cNvSpPr>
          <p:nvPr/>
        </p:nvSpPr>
        <p:spPr bwMode="auto">
          <a:xfrm>
            <a:off x="1285875" y="1344613"/>
            <a:ext cx="5072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Работа в группе. Прочитайте слова. </a:t>
            </a:r>
          </a:p>
        </p:txBody>
      </p:sp>
      <p:pic>
        <p:nvPicPr>
          <p:cNvPr id="6150" name="Рисунок 12" descr="картинки презентация 1 - 00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87563"/>
            <a:ext cx="2803525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57250" y="2143125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Свет</a:t>
            </a:r>
            <a:r>
              <a:rPr lang="ru-RU" sz="3200" dirty="0">
                <a:latin typeface="Calibri" pitchFamily="34" charset="0"/>
              </a:rPr>
              <a:t>, </a:t>
            </a:r>
            <a:r>
              <a:rPr lang="ru-RU" sz="3200" b="1" dirty="0">
                <a:latin typeface="Calibri" pitchFamily="34" charset="0"/>
              </a:rPr>
              <a:t>свеч</a:t>
            </a:r>
            <a:r>
              <a:rPr lang="ru-RU" sz="3200" dirty="0">
                <a:latin typeface="Calibri" pitchFamily="34" charset="0"/>
              </a:rPr>
              <a:t>а, о</a:t>
            </a:r>
            <a:r>
              <a:rPr lang="ru-RU" sz="3200" b="1" dirty="0">
                <a:latin typeface="Calibri" pitchFamily="34" charset="0"/>
              </a:rPr>
              <a:t>свещ</a:t>
            </a:r>
            <a:r>
              <a:rPr lang="ru-RU" sz="3200" dirty="0">
                <a:latin typeface="Calibri" pitchFamily="34" charset="0"/>
              </a:rPr>
              <a:t>ение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93727" y="3286124"/>
            <a:ext cx="43354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rgbClr val="008A3E"/>
                </a:solidFill>
                <a:latin typeface="Calibri" pitchFamily="34" charset="0"/>
              </a:rPr>
              <a:t>Почему написаны разные буквы  в корне однокоренных слов?</a:t>
            </a:r>
          </a:p>
        </p:txBody>
      </p:sp>
      <p:pic>
        <p:nvPicPr>
          <p:cNvPr id="6153" name="Рисунок 15" descr="значок новая тема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3" y="357188"/>
            <a:ext cx="5889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500688"/>
            <a:ext cx="8715375" cy="1239837"/>
          </a:xfrm>
          <a:solidFill>
            <a:srgbClr val="DED592"/>
          </a:solidFill>
        </p:spPr>
        <p:txBody>
          <a:bodyPr/>
          <a:lstStyle/>
          <a:p>
            <a:r>
              <a:rPr lang="ru-RU" sz="2400" dirty="0" smtClean="0"/>
              <a:t>Однокоренные ли это слова? Почему?</a:t>
            </a:r>
          </a:p>
          <a:p>
            <a:r>
              <a:rPr lang="ru-RU" sz="2400" dirty="0" smtClean="0"/>
              <a:t>Спишите, выделите корень. Подчеркните букву последнего согласного звука в корне.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grpSp>
        <p:nvGrpSpPr>
          <p:cNvPr id="7171" name="Группа 17"/>
          <p:cNvGrpSpPr>
            <a:grpSpLocks/>
          </p:cNvGrpSpPr>
          <p:nvPr/>
        </p:nvGrpSpPr>
        <p:grpSpPr bwMode="auto">
          <a:xfrm>
            <a:off x="142875" y="285750"/>
            <a:ext cx="8786813" cy="714375"/>
            <a:chOff x="142844" y="285728"/>
            <a:chExt cx="8786874" cy="714331"/>
          </a:xfrm>
        </p:grpSpPr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7179" name="Рисунок 7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2" name="Рисунок 8" descr="значки-обратная связь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571625"/>
            <a:ext cx="6683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785813" y="1500188"/>
            <a:ext cx="8261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Работа в паре. Выберите одну группу слов.  Выполните </a:t>
            </a:r>
            <a:r>
              <a:rPr lang="ru-RU" sz="2400" dirty="0" smtClean="0">
                <a:latin typeface="Calibri" pitchFamily="34" charset="0"/>
              </a:rPr>
              <a:t>задания.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2875" y="2428875"/>
            <a:ext cx="4143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i="1" dirty="0">
                <a:solidFill>
                  <a:srgbClr val="000000"/>
                </a:solidFill>
                <a:latin typeface="Century" pitchFamily="18" charset="0"/>
              </a:rPr>
              <a:t> Снежок, снежинка, снеговик, </a:t>
            </a:r>
            <a:r>
              <a:rPr lang="ru-RU" sz="3200" i="1" dirty="0" smtClean="0">
                <a:solidFill>
                  <a:srgbClr val="000000"/>
                </a:solidFill>
                <a:latin typeface="Century" pitchFamily="18" charset="0"/>
              </a:rPr>
              <a:t>снежный</a:t>
            </a:r>
            <a:endParaRPr lang="ru-RU" sz="3200" i="1" dirty="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57750" y="2428875"/>
            <a:ext cx="428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 dirty="0">
                <a:solidFill>
                  <a:srgbClr val="000000"/>
                </a:solidFill>
                <a:latin typeface="Century" pitchFamily="18" charset="0"/>
              </a:rPr>
              <a:t>Дружок, подруга, дружный, </a:t>
            </a:r>
            <a:r>
              <a:rPr lang="ru-RU" sz="3200" i="1" dirty="0" smtClean="0">
                <a:solidFill>
                  <a:srgbClr val="000000"/>
                </a:solidFill>
                <a:latin typeface="Century" pitchFamily="18" charset="0"/>
              </a:rPr>
              <a:t>дружить </a:t>
            </a:r>
            <a:r>
              <a:rPr lang="ru-RU" sz="3200" i="1" dirty="0">
                <a:solidFill>
                  <a:srgbClr val="000000"/>
                </a:solidFill>
                <a:latin typeface="Century" pitchFamily="18" charset="0"/>
              </a:rPr>
              <a:t>друзья.</a:t>
            </a:r>
            <a:endParaRPr lang="ru-RU" sz="3200" i="1" dirty="0">
              <a:latin typeface="Century" pitchFamily="18" charset="0"/>
            </a:endParaRPr>
          </a:p>
        </p:txBody>
      </p:sp>
      <p:pic>
        <p:nvPicPr>
          <p:cNvPr id="15" name="Рисунок 14" descr="картинки презентация 1 - 000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4538" y="3649223"/>
            <a:ext cx="1819296" cy="1572065"/>
          </a:xfrm>
          <a:prstGeom prst="rect">
            <a:avLst/>
          </a:prstGeom>
          <a:noFill/>
          <a:ln w="57150">
            <a:solidFill>
              <a:srgbClr val="FFDA8F"/>
            </a:solidFill>
            <a:miter lim="800000"/>
            <a:headEnd/>
            <a:tailEnd/>
          </a:ln>
        </p:spPr>
      </p:pic>
      <p:pic>
        <p:nvPicPr>
          <p:cNvPr id="16" name="Рисунок 15" descr="http://cs304206.userapi.com/u7913052/-6/x_d34988e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1451" y="3550745"/>
            <a:ext cx="1416037" cy="1748329"/>
          </a:xfrm>
          <a:prstGeom prst="rect">
            <a:avLst/>
          </a:prstGeom>
          <a:noFill/>
          <a:ln w="57150">
            <a:solidFill>
              <a:srgbClr val="FFDA8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1385889"/>
            <a:ext cx="8229600" cy="22574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Сне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ок, сне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инка, сне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г</a:t>
            </a:r>
            <a:r>
              <a:rPr lang="ru-RU" sz="2400" i="1" dirty="0" smtClean="0">
                <a:latin typeface="Century" pitchFamily="18" charset="0"/>
              </a:rPr>
              <a:t>овик, сне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ный 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Попробуйте произнести все эти слова с корнем </a:t>
            </a:r>
            <a:r>
              <a:rPr lang="ru-RU" sz="2400" i="1" dirty="0" smtClean="0">
                <a:latin typeface="Century" pitchFamily="18" charset="0"/>
              </a:rPr>
              <a:t>снег </a:t>
            </a:r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Дру</a:t>
            </a:r>
            <a:r>
              <a:rPr lang="ru-RU" sz="2400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ок, подру</a:t>
            </a:r>
            <a:r>
              <a:rPr lang="ru-RU" sz="2400" i="1" dirty="0" smtClean="0">
                <a:solidFill>
                  <a:srgbClr val="008A3E"/>
                </a:solidFill>
                <a:latin typeface="Century" pitchFamily="18" charset="0"/>
              </a:rPr>
              <a:t>г</a:t>
            </a:r>
            <a:r>
              <a:rPr lang="ru-RU" sz="2400" i="1" dirty="0" smtClean="0">
                <a:latin typeface="Century" pitchFamily="18" charset="0"/>
              </a:rPr>
              <a:t>а, дру</a:t>
            </a:r>
            <a:r>
              <a:rPr lang="ru-RU" sz="2400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ный, дру</a:t>
            </a:r>
            <a:r>
              <a:rPr lang="ru-RU" sz="2400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2400" i="1" dirty="0" smtClean="0">
                <a:latin typeface="Century" pitchFamily="18" charset="0"/>
              </a:rPr>
              <a:t>ить, дру</a:t>
            </a:r>
            <a:r>
              <a:rPr lang="ru-RU" sz="2400" i="1" dirty="0" smtClean="0">
                <a:solidFill>
                  <a:srgbClr val="008A3E"/>
                </a:solidFill>
                <a:latin typeface="Century" pitchFamily="18" charset="0"/>
              </a:rPr>
              <a:t>з</a:t>
            </a:r>
            <a:r>
              <a:rPr lang="ru-RU" sz="2400" i="1" dirty="0" smtClean="0">
                <a:latin typeface="Century" pitchFamily="18" charset="0"/>
              </a:rPr>
              <a:t>ья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Попробуйте произнести все  эти слова с корнем </a:t>
            </a:r>
            <a:r>
              <a:rPr lang="ru-RU" sz="2400" i="1" dirty="0" smtClean="0">
                <a:latin typeface="Century" pitchFamily="18" charset="0"/>
              </a:rPr>
              <a:t>друг</a:t>
            </a:r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  <a:p>
            <a:pPr>
              <a:buFont typeface="Arial" pitchFamily="34" charset="0"/>
              <a:buNone/>
            </a:pPr>
            <a:endParaRPr lang="ru-RU" sz="2400" dirty="0" smtClean="0"/>
          </a:p>
        </p:txBody>
      </p:sp>
      <p:grpSp>
        <p:nvGrpSpPr>
          <p:cNvPr id="8195" name="Группа 4"/>
          <p:cNvGrpSpPr>
            <a:grpSpLocks/>
          </p:cNvGrpSpPr>
          <p:nvPr/>
        </p:nvGrpSpPr>
        <p:grpSpPr bwMode="auto">
          <a:xfrm>
            <a:off x="142875" y="285750"/>
            <a:ext cx="8786813" cy="714375"/>
            <a:chOff x="142844" y="285728"/>
            <a:chExt cx="8786874" cy="714331"/>
          </a:xfrm>
        </p:grpSpPr>
        <p:sp>
          <p:nvSpPr>
            <p:cNvPr id="8208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8209" name="Рисунок 6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Дуга 7"/>
          <p:cNvSpPr/>
          <p:nvPr/>
        </p:nvSpPr>
        <p:spPr>
          <a:xfrm rot="18688207">
            <a:off x="4915694" y="1415257"/>
            <a:ext cx="884237" cy="933450"/>
          </a:xfrm>
          <a:prstGeom prst="arc">
            <a:avLst>
              <a:gd name="adj1" fmla="val 16213313"/>
              <a:gd name="adj2" fmla="val 601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18688207">
            <a:off x="1843881" y="1420019"/>
            <a:ext cx="884238" cy="933450"/>
          </a:xfrm>
          <a:prstGeom prst="arc">
            <a:avLst>
              <a:gd name="adj1" fmla="val 16213313"/>
              <a:gd name="adj2" fmla="val 601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8688207">
            <a:off x="3499644" y="1461294"/>
            <a:ext cx="715963" cy="701675"/>
          </a:xfrm>
          <a:prstGeom prst="arc">
            <a:avLst>
              <a:gd name="adj1" fmla="val 15806543"/>
              <a:gd name="adj2" fmla="val 54396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8688207">
            <a:off x="587376" y="1389062"/>
            <a:ext cx="825500" cy="796925"/>
          </a:xfrm>
          <a:prstGeom prst="arc">
            <a:avLst>
              <a:gd name="adj1" fmla="val 16213313"/>
              <a:gd name="adj2" fmla="val 102172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18688207">
            <a:off x="4700945" y="2705894"/>
            <a:ext cx="884238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8688207">
            <a:off x="6240462" y="2724151"/>
            <a:ext cx="663575" cy="749300"/>
          </a:xfrm>
          <a:prstGeom prst="arc">
            <a:avLst>
              <a:gd name="adj1" fmla="val 15764014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8688207">
            <a:off x="3201194" y="2701132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8688207">
            <a:off x="518319" y="2718594"/>
            <a:ext cx="963612" cy="1054100"/>
          </a:xfrm>
          <a:prstGeom prst="arc">
            <a:avLst>
              <a:gd name="adj1" fmla="val 163384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18688207">
            <a:off x="2213770" y="2748756"/>
            <a:ext cx="715962" cy="701675"/>
          </a:xfrm>
          <a:prstGeom prst="arc">
            <a:avLst>
              <a:gd name="adj1" fmla="val 15630997"/>
              <a:gd name="adj2" fmla="val 98172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18688207">
            <a:off x="6791700" y="1858169"/>
            <a:ext cx="703263" cy="714375"/>
          </a:xfrm>
          <a:prstGeom prst="arc">
            <a:avLst>
              <a:gd name="adj1" fmla="val 15930793"/>
              <a:gd name="adj2" fmla="val 60212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6" name="TextBox 19"/>
          <p:cNvSpPr txBox="1">
            <a:spLocks noChangeArrowheads="1"/>
          </p:cNvSpPr>
          <p:nvPr/>
        </p:nvSpPr>
        <p:spPr bwMode="auto">
          <a:xfrm>
            <a:off x="285780" y="3833061"/>
            <a:ext cx="8643938" cy="2739211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Почему заменяется последний звук и последняя буква корня в некоторых однокоренных словах?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Какое слово было родоначальником всех остальных? Допишите его.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Какой звук был исходным, основным? Каким он заменился</a:t>
            </a:r>
            <a:r>
              <a:rPr lang="ru-RU" sz="2400" dirty="0" smtClean="0">
                <a:latin typeface="Calibri" pitchFamily="34" charset="0"/>
              </a:rPr>
              <a:t>?</a:t>
            </a:r>
          </a:p>
          <a:p>
            <a:endParaRPr lang="ru-RU" sz="2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rgbClr val="008A3E"/>
                </a:solidFill>
                <a:latin typeface="Calibri" pitchFamily="34" charset="0"/>
              </a:rPr>
              <a:t>Какой вывод можно сделать на основе наблюдений?</a:t>
            </a:r>
            <a:endParaRPr lang="ru-RU" sz="2800" dirty="0">
              <a:solidFill>
                <a:srgbClr val="008A3E"/>
              </a:solidFill>
              <a:latin typeface="Calibri" pitchFamily="34" charset="0"/>
            </a:endParaRPr>
          </a:p>
        </p:txBody>
      </p:sp>
      <p:sp>
        <p:nvSpPr>
          <p:cNvPr id="25" name="Дуга 24"/>
          <p:cNvSpPr/>
          <p:nvPr/>
        </p:nvSpPr>
        <p:spPr>
          <a:xfrm rot="18688207">
            <a:off x="6855382" y="3151831"/>
            <a:ext cx="719137" cy="698500"/>
          </a:xfrm>
          <a:prstGeom prst="arc">
            <a:avLst>
              <a:gd name="adj1" fmla="val 16173241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15206" y="2700000"/>
            <a:ext cx="1214446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г/ж/</a:t>
            </a:r>
            <a:r>
              <a:rPr lang="ru-RU" sz="2400" b="1" i="1" dirty="0" err="1" smtClean="0">
                <a:solidFill>
                  <a:srgbClr val="008A3E"/>
                </a:solidFill>
                <a:latin typeface="Century" pitchFamily="18" charset="0"/>
              </a:rPr>
              <a:t>з</a:t>
            </a:r>
            <a:r>
              <a:rPr lang="en-US" sz="2400" b="1" i="1" dirty="0" smtClean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88" y="1389364"/>
            <a:ext cx="857256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 smtClean="0">
                <a:solidFill>
                  <a:srgbClr val="008A3E"/>
                </a:solidFill>
                <a:latin typeface="Century" pitchFamily="18" charset="0"/>
              </a:rPr>
              <a:t>г/ж</a:t>
            </a:r>
            <a:r>
              <a:rPr lang="en-US" sz="2400" b="1" i="1" dirty="0" smtClean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uiExpand="1" build="allAtOnce" animBg="1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00063" y="1214438"/>
            <a:ext cx="8215312" cy="3429000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50" y="1322388"/>
            <a:ext cx="7426325" cy="3321050"/>
          </a:xfrm>
          <a:ln w="28575"/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Ты наблюдал закон языка: в корне однокоренных слов один согласный звук заменяется другим. Такая замена называется </a:t>
            </a:r>
            <a:r>
              <a:rPr lang="ru-RU" sz="2400" b="1" dirty="0" smtClean="0"/>
              <a:t>чередованием согласных звуков</a:t>
            </a:r>
            <a:r>
              <a:rPr lang="ru-RU" sz="2400" dirty="0" smtClean="0"/>
              <a:t>. Записывается оно так: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ru-RU" sz="2600" i="1" dirty="0" smtClean="0">
                <a:latin typeface="Century" pitchFamily="18" charset="0"/>
              </a:rPr>
              <a:t>бере</a:t>
            </a:r>
            <a:r>
              <a:rPr lang="ru-RU" sz="2600" b="1" i="1" dirty="0" smtClean="0">
                <a:latin typeface="Century" pitchFamily="18" charset="0"/>
              </a:rPr>
              <a:t>г</a:t>
            </a:r>
            <a:r>
              <a:rPr lang="ru-RU" sz="2600" i="1" dirty="0" smtClean="0">
                <a:latin typeface="Century" pitchFamily="18" charset="0"/>
              </a:rPr>
              <a:t>а – бережок </a:t>
            </a:r>
            <a:r>
              <a:rPr lang="en-US" sz="2600" i="1" dirty="0" smtClean="0">
                <a:latin typeface="Century" pitchFamily="18" charset="0"/>
              </a:rPr>
              <a:t>[</a:t>
            </a:r>
            <a:r>
              <a:rPr lang="ru-RU" sz="2600" i="1" dirty="0" smtClean="0">
                <a:latin typeface="Century" pitchFamily="18" charset="0"/>
              </a:rPr>
              <a:t>г/ж</a:t>
            </a:r>
            <a:r>
              <a:rPr lang="en-US" sz="2600" i="1" dirty="0" smtClean="0">
                <a:latin typeface="Century" pitchFamily="18" charset="0"/>
              </a:rPr>
              <a:t>]</a:t>
            </a:r>
            <a:endParaRPr lang="ru-RU" sz="2600" i="1" dirty="0" smtClean="0">
              <a:latin typeface="Century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 smtClean="0">
              <a:latin typeface="Century" pitchFamily="18" charset="0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ru-RU" sz="2600" i="1" dirty="0" smtClean="0">
                <a:latin typeface="Century" pitchFamily="18" charset="0"/>
              </a:rPr>
              <a:t>у</a:t>
            </a:r>
            <a:r>
              <a:rPr lang="ru-RU" sz="2600" b="1" i="1" dirty="0" smtClean="0">
                <a:latin typeface="Century" pitchFamily="18" charset="0"/>
              </a:rPr>
              <a:t>х</a:t>
            </a:r>
            <a:r>
              <a:rPr lang="ru-RU" sz="2600" i="1" dirty="0" smtClean="0">
                <a:latin typeface="Century" pitchFamily="18" charset="0"/>
              </a:rPr>
              <a:t>о – у</a:t>
            </a:r>
            <a:r>
              <a:rPr lang="ru-RU" sz="2600" b="1" i="1" dirty="0" smtClean="0">
                <a:latin typeface="Century" pitchFamily="18" charset="0"/>
              </a:rPr>
              <a:t>ш</a:t>
            </a:r>
            <a:r>
              <a:rPr lang="ru-RU" sz="2600" i="1" dirty="0" smtClean="0">
                <a:latin typeface="Century" pitchFamily="18" charset="0"/>
              </a:rPr>
              <a:t>и </a:t>
            </a:r>
            <a:r>
              <a:rPr lang="en-US" sz="2600" i="1" dirty="0" smtClean="0">
                <a:latin typeface="Century" pitchFamily="18" charset="0"/>
              </a:rPr>
              <a:t>[</a:t>
            </a:r>
            <a:r>
              <a:rPr lang="ru-RU" sz="2600" i="1" dirty="0" err="1" smtClean="0">
                <a:latin typeface="Century" pitchFamily="18" charset="0"/>
              </a:rPr>
              <a:t>х</a:t>
            </a:r>
            <a:r>
              <a:rPr lang="ru-RU" sz="2600" i="1" dirty="0" smtClean="0">
                <a:latin typeface="Century" pitchFamily="18" charset="0"/>
              </a:rPr>
              <a:t>/</a:t>
            </a:r>
            <a:r>
              <a:rPr lang="ru-RU" sz="2600" i="1" dirty="0" err="1" smtClean="0">
                <a:latin typeface="Century" pitchFamily="18" charset="0"/>
              </a:rPr>
              <a:t>ш</a:t>
            </a:r>
            <a:r>
              <a:rPr lang="en-US" sz="2600" i="1" dirty="0" smtClean="0">
                <a:latin typeface="Century" pitchFamily="18" charset="0"/>
              </a:rPr>
              <a:t>]</a:t>
            </a:r>
            <a:endParaRPr lang="ru-RU" sz="2600" i="1" dirty="0" smtClean="0">
              <a:latin typeface="Century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20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928688" y="428625"/>
            <a:ext cx="7786687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Сравниваем свой вывод с авторским</a:t>
            </a:r>
          </a:p>
        </p:txBody>
      </p:sp>
      <p:pic>
        <p:nvPicPr>
          <p:cNvPr id="10" name="Рисунок 9" descr="картинки презентация 1 - 000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2532063"/>
            <a:ext cx="178593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картинки презентация 1 - 000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3662363"/>
            <a:ext cx="1785937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"/>
          <p:cNvSpPr txBox="1">
            <a:spLocks/>
          </p:cNvSpPr>
          <p:nvPr/>
        </p:nvSpPr>
        <p:spPr>
          <a:xfrm>
            <a:off x="357188" y="4875213"/>
            <a:ext cx="8258175" cy="1768497"/>
          </a:xfrm>
          <a:prstGeom prst="rect">
            <a:avLst/>
          </a:prstGeom>
          <a:solidFill>
            <a:srgbClr val="DED592"/>
          </a:solidFill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Какие новые чередования вы узнали из определения?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Какое чередование наблюдали в корнях </a:t>
            </a:r>
            <a:r>
              <a:rPr lang="ru-RU" sz="2400" b="1" dirty="0">
                <a:latin typeface="+mn-lt"/>
              </a:rPr>
              <a:t>свет</a:t>
            </a:r>
            <a:r>
              <a:rPr lang="ru-RU" sz="2400" dirty="0">
                <a:latin typeface="+mn-lt"/>
              </a:rPr>
              <a:t>, </a:t>
            </a:r>
            <a:r>
              <a:rPr lang="ru-RU" sz="2400" b="1" dirty="0">
                <a:latin typeface="+mn-lt"/>
              </a:rPr>
              <a:t>свеч</a:t>
            </a:r>
            <a:r>
              <a:rPr lang="ru-RU" sz="2400" dirty="0">
                <a:latin typeface="+mn-lt"/>
              </a:rPr>
              <a:t>а о</a:t>
            </a:r>
            <a:r>
              <a:rPr lang="ru-RU" sz="2400" b="1" dirty="0">
                <a:latin typeface="+mn-lt"/>
              </a:rPr>
              <a:t>свещ</a:t>
            </a:r>
            <a:r>
              <a:rPr lang="ru-RU" sz="2400" dirty="0">
                <a:latin typeface="+mn-lt"/>
              </a:rPr>
              <a:t>ение?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</a:rPr>
              <a:t>Сколько согласных </a:t>
            </a:r>
            <a:r>
              <a:rPr lang="ru-RU" sz="2400" dirty="0">
                <a:latin typeface="+mn-lt"/>
              </a:rPr>
              <a:t>звуков могут чередоваться в корне?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build="p"/>
      <p:bldP spid="12" grpId="1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643188" y="4538663"/>
            <a:ext cx="414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entury" pitchFamily="18" charset="0"/>
              </a:rPr>
              <a:t>пушок, пушинка, пуховик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0243" name="Содержимое 1"/>
          <p:cNvSpPr>
            <a:spLocks noGrp="1"/>
          </p:cNvSpPr>
          <p:nvPr>
            <p:ph idx="1"/>
          </p:nvPr>
        </p:nvSpPr>
        <p:spPr>
          <a:xfrm>
            <a:off x="142875" y="1600200"/>
            <a:ext cx="8543925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endParaRPr lang="ru-RU" sz="2800" dirty="0" smtClean="0"/>
          </a:p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Книга, книжечка, книжный</a:t>
            </a:r>
          </a:p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Луга, лужок, луговые, Лужники, лужайка.</a:t>
            </a:r>
            <a:r>
              <a:rPr lang="en-US" sz="2400" i="1" dirty="0" smtClean="0">
                <a:latin typeface="Century" pitchFamily="18" charset="0"/>
              </a:rPr>
              <a:t> </a:t>
            </a:r>
            <a:endParaRPr lang="ru-RU" sz="2400" i="1" dirty="0" smtClean="0">
              <a:latin typeface="Century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Круги, кругом, кружок, кружились</a:t>
            </a:r>
            <a:r>
              <a:rPr lang="en-US" sz="2400" i="1" dirty="0" smtClean="0">
                <a:latin typeface="Century" pitchFamily="18" charset="0"/>
              </a:rPr>
              <a:t> </a:t>
            </a:r>
            <a:endParaRPr lang="ru-RU" sz="2400" i="1" dirty="0" smtClean="0">
              <a:latin typeface="Century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2400" i="1" dirty="0" smtClean="0">
                <a:latin typeface="Century" pitchFamily="18" charset="0"/>
              </a:rPr>
              <a:t>Пух, пуховый </a:t>
            </a:r>
            <a:r>
              <a:rPr lang="ru-RU" sz="1600" i="1" dirty="0" smtClean="0">
                <a:latin typeface="Century" pitchFamily="18" charset="0"/>
              </a:rPr>
              <a:t> </a:t>
            </a:r>
            <a:r>
              <a:rPr lang="ru-RU" sz="2400" i="1" dirty="0" smtClean="0">
                <a:latin typeface="Century" pitchFamily="18" charset="0"/>
              </a:rPr>
              <a:t>…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10245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7" descr="картинки презентация 1 - 000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3475" y="4643438"/>
            <a:ext cx="15176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уга 5"/>
          <p:cNvSpPr/>
          <p:nvPr/>
        </p:nvSpPr>
        <p:spPr>
          <a:xfrm rot="18688207">
            <a:off x="272256" y="3178969"/>
            <a:ext cx="884238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уга 8"/>
          <p:cNvSpPr/>
          <p:nvPr/>
        </p:nvSpPr>
        <p:spPr>
          <a:xfrm rot="18688207">
            <a:off x="1343819" y="3250407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18688207">
            <a:off x="2986881" y="3250407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8688207">
            <a:off x="2142331" y="3756819"/>
            <a:ext cx="715963" cy="701675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8688207">
            <a:off x="213519" y="3721894"/>
            <a:ext cx="715963" cy="701675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18688207">
            <a:off x="1082675" y="3730626"/>
            <a:ext cx="763587" cy="754062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18688207">
            <a:off x="3562350" y="3657328"/>
            <a:ext cx="804863" cy="909637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8688207">
            <a:off x="5154613" y="3730625"/>
            <a:ext cx="763587" cy="754063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8688207">
            <a:off x="277019" y="4117182"/>
            <a:ext cx="803275" cy="909637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8688207">
            <a:off x="3701694" y="4102700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18688207">
            <a:off x="1200944" y="4107657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18688207">
            <a:off x="2486819" y="4107657"/>
            <a:ext cx="884237" cy="9334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18688207">
            <a:off x="961232" y="4620418"/>
            <a:ext cx="635000" cy="601663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8688207">
            <a:off x="284957" y="4577556"/>
            <a:ext cx="715962" cy="701675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8688207">
            <a:off x="5333207" y="4620418"/>
            <a:ext cx="635000" cy="601663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8688207">
            <a:off x="3796858" y="4587875"/>
            <a:ext cx="763587" cy="754063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8688207">
            <a:off x="2750344" y="4550569"/>
            <a:ext cx="782638" cy="83185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43447" y="3214688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>
                <a:solidFill>
                  <a:srgbClr val="008A3E"/>
                </a:solidFill>
                <a:latin typeface="Century" pitchFamily="18" charset="0"/>
              </a:rPr>
              <a:t>г/ж</a:t>
            </a:r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43711" y="3681413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>
                <a:solidFill>
                  <a:srgbClr val="008A3E"/>
                </a:solidFill>
                <a:latin typeface="Century" pitchFamily="18" charset="0"/>
              </a:rPr>
              <a:t>г/ж</a:t>
            </a:r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00703" y="4143380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>
                <a:solidFill>
                  <a:srgbClr val="008A3E"/>
                </a:solidFill>
                <a:latin typeface="Century" pitchFamily="18" charset="0"/>
              </a:rPr>
              <a:t>г/ж</a:t>
            </a:r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715148" y="4538663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[</a:t>
            </a:r>
            <a:r>
              <a:rPr lang="ru-RU" sz="2400" b="1" i="1" dirty="0" err="1">
                <a:solidFill>
                  <a:srgbClr val="008A3E"/>
                </a:solidFill>
                <a:latin typeface="Century" pitchFamily="18" charset="0"/>
              </a:rPr>
              <a:t>х</a:t>
            </a:r>
            <a:r>
              <a:rPr lang="ru-RU" sz="2400" b="1" i="1" dirty="0">
                <a:solidFill>
                  <a:srgbClr val="008A3E"/>
                </a:solidFill>
                <a:latin typeface="Century" pitchFamily="18" charset="0"/>
              </a:rPr>
              <a:t>/</a:t>
            </a:r>
            <a:r>
              <a:rPr lang="ru-RU" sz="2400" b="1" i="1" dirty="0" err="1">
                <a:solidFill>
                  <a:srgbClr val="008A3E"/>
                </a:solidFill>
                <a:latin typeface="Century" pitchFamily="18" charset="0"/>
              </a:rPr>
              <a:t>ш</a:t>
            </a:r>
            <a:r>
              <a:rPr lang="en-US" sz="2400" b="1" i="1" dirty="0">
                <a:solidFill>
                  <a:srgbClr val="008A3E"/>
                </a:solidFill>
                <a:latin typeface="Century" pitchFamily="18" charset="0"/>
              </a:rPr>
              <a:t>]</a:t>
            </a:r>
            <a:endParaRPr lang="ru-RU" sz="2400" b="1" dirty="0">
              <a:solidFill>
                <a:srgbClr val="008A3E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158" y="1071546"/>
            <a:ext cx="87868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Прочитайте. Спишите, выделите корень. Однокоренные ли это слова? Почему?</a:t>
            </a:r>
          </a:p>
          <a:p>
            <a:r>
              <a:rPr lang="ru-RU" sz="2200" dirty="0" smtClean="0"/>
              <a:t>Допишите однокоренные слова в последнюю группу. </a:t>
            </a:r>
          </a:p>
          <a:p>
            <a:r>
              <a:rPr lang="ru-RU" sz="2200" dirty="0" smtClean="0"/>
              <a:t>Найдите чередующиеся согласные звуки и запишите в конце каждой строки.</a:t>
            </a:r>
          </a:p>
          <a:p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243" grpId="0" uiExpand="1" build="p"/>
      <p:bldP spid="31" grpId="0"/>
      <p:bldP spid="32" grpId="0"/>
      <p:bldP spid="33" grpId="0"/>
      <p:bldP spid="34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529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Microsoft YaHei</vt:lpstr>
      <vt:lpstr>Arial</vt:lpstr>
      <vt:lpstr>Calibri</vt:lpstr>
      <vt:lpstr>Century</vt:lpstr>
      <vt:lpstr>Тема Office</vt:lpstr>
      <vt:lpstr>Чередование согласных звуков в корне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acer</cp:lastModifiedBy>
  <cp:revision>88</cp:revision>
  <dcterms:created xsi:type="dcterms:W3CDTF">2012-11-02T17:12:39Z</dcterms:created>
  <dcterms:modified xsi:type="dcterms:W3CDTF">2020-09-06T15:56:58Z</dcterms:modified>
</cp:coreProperties>
</file>