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.xml" ContentType="application/vnd.openxmlformats-officedocument.drawingml.chartshapes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95" r:id="rId3"/>
    <p:sldId id="297" r:id="rId4"/>
    <p:sldId id="270" r:id="rId5"/>
    <p:sldId id="298" r:id="rId6"/>
    <p:sldId id="299" r:id="rId7"/>
    <p:sldId id="300" r:id="rId8"/>
    <p:sldId id="272" r:id="rId9"/>
    <p:sldId id="303" r:id="rId10"/>
    <p:sldId id="258" r:id="rId11"/>
    <p:sldId id="309" r:id="rId12"/>
    <p:sldId id="321" r:id="rId13"/>
    <p:sldId id="322" r:id="rId14"/>
    <p:sldId id="310" r:id="rId15"/>
    <p:sldId id="312" r:id="rId16"/>
    <p:sldId id="307" r:id="rId17"/>
    <p:sldId id="293" r:id="rId18"/>
    <p:sldId id="314" r:id="rId19"/>
    <p:sldId id="315" r:id="rId20"/>
    <p:sldId id="323" r:id="rId21"/>
    <p:sldId id="271" r:id="rId22"/>
    <p:sldId id="275" r:id="rId23"/>
    <p:sldId id="279" r:id="rId24"/>
    <p:sldId id="276" r:id="rId25"/>
    <p:sldId id="319" r:id="rId26"/>
    <p:sldId id="296" r:id="rId27"/>
    <p:sldId id="318" r:id="rId28"/>
    <p:sldId id="286" r:id="rId29"/>
    <p:sldId id="287" r:id="rId3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2E3B"/>
    <a:srgbClr val="00918A"/>
    <a:srgbClr val="037EC4"/>
    <a:srgbClr val="E82937"/>
    <a:srgbClr val="F4CF3B"/>
    <a:srgbClr val="5FABDC"/>
    <a:srgbClr val="EC6E62"/>
    <a:srgbClr val="5D87A1"/>
    <a:srgbClr val="C1D72F"/>
    <a:srgbClr val="3767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&#233;s%20Camilo%20Chac&#243;n\Downloads\Grafica%20PI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&#233;s%20Camilo%20Chac&#243;n\Downloads\TABLA%20CAMIL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&#233;s%20Camilo%20Chac&#243;n\Downloads\TABLA%20CAMIL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a\Documents\UNIVERSIDAD\7%20SEMESTRE\Mercado%20Accionario\Exposici&#243;n%202\JNJ%20Template%201Q2020%20Valore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a\Documents\UNIVERSIDAD\7%20SEMESTRE\Mercado%20Accionario\Exposici&#243;n%202\JNJ%20Template%201Q2020%20Valore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a\Documents\UNIVERSIDAD\7%20SEMESTRE\Mercado%20Accionario\Exposici&#243;n%202\JNJ%20Template%201Q2020%20Valore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a\Documents\UNIVERSIDAD\7%20SEMESTRE\Mercado%20Accionario\Exposici&#243;n%202\JNJ%20Template%201Q2020%20Valore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a\Documents\UNIVERSIDAD\7%20SEMESTRE\Mercado%20Accionario\Exposici&#243;n%202\JNJ%20Template%201Q2020%20Valore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a\Documents\UNIVERSIDAD\7%20SEMESTRE\Mercado%20Accionario\Exposici&#243;n%202\JNJ%20Template%201Q2020%20Valores.xlsx" TargetMode="Externa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a\Documents\UNIVERSIDAD\7%20SEMESTRE\Mercado%20Accionario\Exposici&#243;n%202\JNJ%20Template%201Q2020%20Valores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&#233;s%20Camilo%20Chac&#243;n\AppData\Roaming\Microsoft\Excel\Grafica%20PIB%20(version%201).xlsb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&#233;s%20Camilo%20Chac&#243;n\Downloads\Grafica%20PIB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&#233;s%20Camilo%20Chac&#243;n\AppData\Roaming\Microsoft\Excel\Grafica%20PIB%20(version%201).xlsb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a\Documents\UNIVERSIDAD\7%20SEMESTRE\Mercado%20Accionario\Exposici&#243;n%202\JNJ%20Template%201Q2020%20Valor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abriela\Documents\UNIVERSIDAD\7%20SEMESTRE\Mercado%20Accionario\Exposici&#243;n%202\JNJ%20Template%201Q2020%20Valor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&#233;s%20Camilo%20Chac&#243;n\Downloads\TABLA%20CAMIL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dr&#233;s%20Camilo%20Chac&#243;n\Downloads\TABLA%20CAMIL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s-CO" sz="3600" b="0" i="0" baseline="0" dirty="0">
                <a:solidFill>
                  <a:schemeClr val="tx1"/>
                </a:solidFill>
                <a:effectLst/>
                <a:latin typeface="Tw Cen MT" panose="020B0602020104020603" pitchFamily="34" charset="0"/>
              </a:rPr>
              <a:t>Contribución Industrias GDP</a:t>
            </a:r>
            <a:endParaRPr lang="es-CO" sz="2800" dirty="0">
              <a:solidFill>
                <a:schemeClr val="tx1"/>
              </a:solidFill>
              <a:effectLst/>
              <a:latin typeface="Tw Cen MT" panose="020B06020201040206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prstClr val="black">
                    <a:lumMod val="65000"/>
                    <a:lumOff val="35000"/>
                  </a:prstClr>
                </a:solidFill>
              </a:defRPr>
            </a:pPr>
            <a:endParaRPr lang="es-CO" dirty="0"/>
          </a:p>
        </c:rich>
      </c:tx>
      <c:layout>
        <c:manualLayout>
          <c:xMode val="edge"/>
          <c:yMode val="edge"/>
          <c:x val="0.23774879159693194"/>
          <c:y val="4.03476089474794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prstClr val="black">
                  <a:lumMod val="65000"/>
                  <a:lumOff val="35000"/>
                </a:prst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PIB</c:v>
          </c:tx>
          <c:spPr>
            <a:solidFill>
              <a:srgbClr val="376744"/>
            </a:solidFill>
            <a:ln>
              <a:noFill/>
            </a:ln>
            <a:effectLst/>
          </c:spPr>
          <c:invertIfNegative val="0"/>
          <c:cat>
            <c:strRef>
              <c:f>'PIB industrias'!$F$5:$F$17</c:f>
              <c:strCache>
                <c:ptCount val="13"/>
                <c:pt idx="0">
                  <c:v>2017 I</c:v>
                </c:pt>
                <c:pt idx="1">
                  <c:v>2017 II</c:v>
                </c:pt>
                <c:pt idx="2">
                  <c:v>2017 III</c:v>
                </c:pt>
                <c:pt idx="3">
                  <c:v>2017 IV</c:v>
                </c:pt>
                <c:pt idx="4">
                  <c:v>2018 I</c:v>
                </c:pt>
                <c:pt idx="5">
                  <c:v>2018 II</c:v>
                </c:pt>
                <c:pt idx="6">
                  <c:v>2018 III</c:v>
                </c:pt>
                <c:pt idx="7">
                  <c:v>2018 IV</c:v>
                </c:pt>
                <c:pt idx="8">
                  <c:v>2019 I</c:v>
                </c:pt>
                <c:pt idx="9">
                  <c:v>2019 II</c:v>
                </c:pt>
                <c:pt idx="10">
                  <c:v>2019 III</c:v>
                </c:pt>
                <c:pt idx="11">
                  <c:v>2019 IV</c:v>
                </c:pt>
                <c:pt idx="12">
                  <c:v>2020 I</c:v>
                </c:pt>
              </c:strCache>
            </c:strRef>
          </c:cat>
          <c:val>
            <c:numRef>
              <c:f>'PIB industrias'!$G$5:$G$17</c:f>
              <c:numCache>
                <c:formatCode>0.0</c:formatCode>
                <c:ptCount val="13"/>
                <c:pt idx="0">
                  <c:v>2.2999999999999998</c:v>
                </c:pt>
                <c:pt idx="1">
                  <c:v>2.2000000000000002</c:v>
                </c:pt>
                <c:pt idx="2">
                  <c:v>3.2</c:v>
                </c:pt>
                <c:pt idx="3">
                  <c:v>3.5</c:v>
                </c:pt>
                <c:pt idx="4">
                  <c:v>2.5</c:v>
                </c:pt>
                <c:pt idx="5">
                  <c:v>3.5</c:v>
                </c:pt>
                <c:pt idx="6">
                  <c:v>2.9</c:v>
                </c:pt>
                <c:pt idx="7">
                  <c:v>1.1000000000000001</c:v>
                </c:pt>
                <c:pt idx="8">
                  <c:v>3.1</c:v>
                </c:pt>
                <c:pt idx="9">
                  <c:v>2.8</c:v>
                </c:pt>
                <c:pt idx="10">
                  <c:v>2.8</c:v>
                </c:pt>
                <c:pt idx="11">
                  <c:v>2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9-4FA2-B14F-E627A0C3F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540143"/>
        <c:axId val="69538063"/>
      </c:barChart>
      <c:lineChart>
        <c:grouping val="standard"/>
        <c:varyColors val="0"/>
        <c:ser>
          <c:idx val="1"/>
          <c:order val="1"/>
          <c:tx>
            <c:v>Financiera</c:v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'PIB industrias'!$H$5:$H$17</c:f>
              <c:numCache>
                <c:formatCode>General</c:formatCode>
                <c:ptCount val="13"/>
                <c:pt idx="0">
                  <c:v>0.11</c:v>
                </c:pt>
                <c:pt idx="1">
                  <c:v>-0.4</c:v>
                </c:pt>
                <c:pt idx="2">
                  <c:v>0.56999999999999995</c:v>
                </c:pt>
                <c:pt idx="3">
                  <c:v>-0.02</c:v>
                </c:pt>
                <c:pt idx="4">
                  <c:v>0.27</c:v>
                </c:pt>
                <c:pt idx="5">
                  <c:v>0.7</c:v>
                </c:pt>
                <c:pt idx="6">
                  <c:v>0.39</c:v>
                </c:pt>
                <c:pt idx="7">
                  <c:v>-0.54</c:v>
                </c:pt>
                <c:pt idx="8">
                  <c:v>1.55</c:v>
                </c:pt>
                <c:pt idx="9">
                  <c:v>1</c:v>
                </c:pt>
                <c:pt idx="10">
                  <c:v>0.8</c:v>
                </c:pt>
                <c:pt idx="11">
                  <c:v>0.51</c:v>
                </c:pt>
                <c:pt idx="12">
                  <c:v>-0.31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A29-4FA2-B14F-E627A0C3F978}"/>
            </c:ext>
          </c:extLst>
        </c:ser>
        <c:ser>
          <c:idx val="2"/>
          <c:order val="2"/>
          <c:tx>
            <c:v>Salud</c:v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'PIB industrias'!$I$5:$I$17</c:f>
              <c:numCache>
                <c:formatCode>General</c:formatCode>
                <c:ptCount val="13"/>
                <c:pt idx="0">
                  <c:v>0.22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0.22</c:v>
                </c:pt>
                <c:pt idx="4">
                  <c:v>0.47</c:v>
                </c:pt>
                <c:pt idx="5">
                  <c:v>0.17</c:v>
                </c:pt>
                <c:pt idx="6">
                  <c:v>0.24</c:v>
                </c:pt>
                <c:pt idx="7">
                  <c:v>0.19</c:v>
                </c:pt>
                <c:pt idx="8">
                  <c:v>0.39</c:v>
                </c:pt>
                <c:pt idx="9">
                  <c:v>0.5</c:v>
                </c:pt>
                <c:pt idx="10">
                  <c:v>0.6</c:v>
                </c:pt>
                <c:pt idx="11">
                  <c:v>0.12</c:v>
                </c:pt>
                <c:pt idx="12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A29-4FA2-B14F-E627A0C3F978}"/>
            </c:ext>
          </c:extLst>
        </c:ser>
        <c:ser>
          <c:idx val="3"/>
          <c:order val="3"/>
          <c:tx>
            <c:v>Transporte</c:v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val>
            <c:numRef>
              <c:f>'PIB industrias'!$J$5:$J$17</c:f>
              <c:numCache>
                <c:formatCode>General</c:formatCode>
                <c:ptCount val="13"/>
                <c:pt idx="0">
                  <c:v>0.14000000000000001</c:v>
                </c:pt>
                <c:pt idx="1">
                  <c:v>0.1</c:v>
                </c:pt>
                <c:pt idx="2">
                  <c:v>0.09</c:v>
                </c:pt>
                <c:pt idx="3">
                  <c:v>0.12</c:v>
                </c:pt>
                <c:pt idx="4">
                  <c:v>0.28000000000000003</c:v>
                </c:pt>
                <c:pt idx="5">
                  <c:v>0</c:v>
                </c:pt>
                <c:pt idx="6">
                  <c:v>0.11</c:v>
                </c:pt>
                <c:pt idx="7">
                  <c:v>0.05</c:v>
                </c:pt>
                <c:pt idx="8">
                  <c:v>-0.02</c:v>
                </c:pt>
                <c:pt idx="9">
                  <c:v>0.02</c:v>
                </c:pt>
                <c:pt idx="10">
                  <c:v>1.4999999999999999E-2</c:v>
                </c:pt>
                <c:pt idx="11">
                  <c:v>-0.09</c:v>
                </c:pt>
                <c:pt idx="12">
                  <c:v>-0.8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A29-4FA2-B14F-E627A0C3F9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7562352"/>
        <c:axId val="2007561520"/>
      </c:lineChart>
      <c:catAx>
        <c:axId val="695401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400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Trimestre</a:t>
                </a:r>
                <a:endParaRPr lang="es-CO" sz="1400" dirty="0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  <c:crossAx val="69538063"/>
        <c:crossesAt val="0"/>
        <c:auto val="1"/>
        <c:lblAlgn val="ctr"/>
        <c:lblOffset val="100"/>
        <c:noMultiLvlLbl val="0"/>
      </c:catAx>
      <c:valAx>
        <c:axId val="69538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65000"/>
                  <a:lumOff val="35000"/>
                </a:schemeClr>
              </a:solidFill>
              <a:prstDash val="sys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400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Billones</a:t>
                </a:r>
                <a:r>
                  <a:rPr lang="es-MX" sz="1400" baseline="0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 de dólares</a:t>
                </a:r>
                <a:endParaRPr lang="es-CO" sz="1400" dirty="0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  <c:crossAx val="69540143"/>
        <c:crosses val="autoZero"/>
        <c:crossBetween val="between"/>
      </c:valAx>
      <c:valAx>
        <c:axId val="2007561520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sz="1400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Porcentaje</a:t>
                </a:r>
                <a:r>
                  <a:rPr lang="es-MX" sz="1400" baseline="0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 (%)</a:t>
                </a:r>
                <a:endParaRPr lang="es-CO" sz="1400" dirty="0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  <c:crossAx val="2007562352"/>
        <c:crosses val="max"/>
        <c:crossBetween val="between"/>
      </c:valAx>
      <c:catAx>
        <c:axId val="2007562352"/>
        <c:scaling>
          <c:orientation val="minMax"/>
        </c:scaling>
        <c:delete val="1"/>
        <c:axPos val="b"/>
        <c:majorTickMark val="out"/>
        <c:minorTickMark val="none"/>
        <c:tickLblPos val="nextTo"/>
        <c:crossAx val="2007561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Pfizer Inc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Hoja1!$A$5:$A$24</c:f>
              <c:strCache>
                <c:ptCount val="20"/>
                <c:pt idx="0">
                  <c:v>2105-2</c:v>
                </c:pt>
                <c:pt idx="1">
                  <c:v>2015-3</c:v>
                </c:pt>
                <c:pt idx="2">
                  <c:v>2015-4</c:v>
                </c:pt>
                <c:pt idx="3">
                  <c:v>2016-1</c:v>
                </c:pt>
                <c:pt idx="4">
                  <c:v>2016-2</c:v>
                </c:pt>
                <c:pt idx="5">
                  <c:v>2016-3</c:v>
                </c:pt>
                <c:pt idx="6">
                  <c:v>2016-4</c:v>
                </c:pt>
                <c:pt idx="7">
                  <c:v>2017-1</c:v>
                </c:pt>
                <c:pt idx="8">
                  <c:v>2017-2</c:v>
                </c:pt>
                <c:pt idx="9">
                  <c:v>2017-3</c:v>
                </c:pt>
                <c:pt idx="10">
                  <c:v>2017-4</c:v>
                </c:pt>
                <c:pt idx="11">
                  <c:v>2018-1</c:v>
                </c:pt>
                <c:pt idx="12">
                  <c:v>2018-2</c:v>
                </c:pt>
                <c:pt idx="13">
                  <c:v>2018-3</c:v>
                </c:pt>
                <c:pt idx="14">
                  <c:v>2018-4</c:v>
                </c:pt>
                <c:pt idx="15">
                  <c:v>2019-1</c:v>
                </c:pt>
                <c:pt idx="16">
                  <c:v>2019-2</c:v>
                </c:pt>
                <c:pt idx="17">
                  <c:v>2019-3</c:v>
                </c:pt>
                <c:pt idx="18">
                  <c:v>2019-4</c:v>
                </c:pt>
                <c:pt idx="19">
                  <c:v>2020-1</c:v>
                </c:pt>
              </c:strCache>
            </c:strRef>
          </c:cat>
          <c:val>
            <c:numRef>
              <c:f>Hoja1!$B$5:$B$24</c:f>
              <c:numCache>
                <c:formatCode>General</c:formatCode>
                <c:ptCount val="20"/>
                <c:pt idx="0">
                  <c:v>2.75</c:v>
                </c:pt>
                <c:pt idx="1">
                  <c:v>3.25</c:v>
                </c:pt>
                <c:pt idx="2">
                  <c:v>2.78</c:v>
                </c:pt>
                <c:pt idx="3">
                  <c:v>2.67</c:v>
                </c:pt>
                <c:pt idx="4">
                  <c:v>3.48</c:v>
                </c:pt>
                <c:pt idx="5">
                  <c:v>3.26</c:v>
                </c:pt>
                <c:pt idx="6">
                  <c:v>2.57</c:v>
                </c:pt>
                <c:pt idx="7">
                  <c:v>3.49</c:v>
                </c:pt>
                <c:pt idx="8">
                  <c:v>3.42</c:v>
                </c:pt>
                <c:pt idx="9">
                  <c:v>3.37</c:v>
                </c:pt>
                <c:pt idx="10">
                  <c:v>3.51</c:v>
                </c:pt>
                <c:pt idx="11">
                  <c:v>3.02</c:v>
                </c:pt>
                <c:pt idx="12">
                  <c:v>2.84</c:v>
                </c:pt>
                <c:pt idx="13">
                  <c:v>3.37</c:v>
                </c:pt>
                <c:pt idx="14">
                  <c:v>3.52</c:v>
                </c:pt>
                <c:pt idx="15">
                  <c:v>3.75</c:v>
                </c:pt>
                <c:pt idx="16">
                  <c:v>4.01</c:v>
                </c:pt>
                <c:pt idx="17">
                  <c:v>3.02</c:v>
                </c:pt>
                <c:pt idx="18">
                  <c:v>7.54</c:v>
                </c:pt>
                <c:pt idx="19">
                  <c:v>2.78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D6-4FED-B34E-B830924512C0}"/>
            </c:ext>
          </c:extLst>
        </c:ser>
        <c:ser>
          <c:idx val="1"/>
          <c:order val="1"/>
          <c:tx>
            <c:strRef>
              <c:f>Hoja1!$C$4</c:f>
              <c:strCache>
                <c:ptCount val="1"/>
                <c:pt idx="0">
                  <c:v>Merk &amp; 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Hoja1!$A$5:$A$24</c:f>
              <c:strCache>
                <c:ptCount val="20"/>
                <c:pt idx="0">
                  <c:v>2105-2</c:v>
                </c:pt>
                <c:pt idx="1">
                  <c:v>2015-3</c:v>
                </c:pt>
                <c:pt idx="2">
                  <c:v>2015-4</c:v>
                </c:pt>
                <c:pt idx="3">
                  <c:v>2016-1</c:v>
                </c:pt>
                <c:pt idx="4">
                  <c:v>2016-2</c:v>
                </c:pt>
                <c:pt idx="5">
                  <c:v>2016-3</c:v>
                </c:pt>
                <c:pt idx="6">
                  <c:v>2016-4</c:v>
                </c:pt>
                <c:pt idx="7">
                  <c:v>2017-1</c:v>
                </c:pt>
                <c:pt idx="8">
                  <c:v>2017-2</c:v>
                </c:pt>
                <c:pt idx="9">
                  <c:v>2017-3</c:v>
                </c:pt>
                <c:pt idx="10">
                  <c:v>2017-4</c:v>
                </c:pt>
                <c:pt idx="11">
                  <c:v>2018-1</c:v>
                </c:pt>
                <c:pt idx="12">
                  <c:v>2018-2</c:v>
                </c:pt>
                <c:pt idx="13">
                  <c:v>2018-3</c:v>
                </c:pt>
                <c:pt idx="14">
                  <c:v>2018-4</c:v>
                </c:pt>
                <c:pt idx="15">
                  <c:v>2019-1</c:v>
                </c:pt>
                <c:pt idx="16">
                  <c:v>2019-2</c:v>
                </c:pt>
                <c:pt idx="17">
                  <c:v>2019-3</c:v>
                </c:pt>
                <c:pt idx="18">
                  <c:v>2019-4</c:v>
                </c:pt>
                <c:pt idx="19">
                  <c:v>2020-1</c:v>
                </c:pt>
              </c:strCache>
            </c:strRef>
          </c:cat>
          <c:val>
            <c:numRef>
              <c:f>Hoja1!$C$5:$C$24</c:f>
              <c:numCache>
                <c:formatCode>General</c:formatCode>
                <c:ptCount val="20"/>
                <c:pt idx="0">
                  <c:v>3.57</c:v>
                </c:pt>
                <c:pt idx="1">
                  <c:v>3.27</c:v>
                </c:pt>
                <c:pt idx="2">
                  <c:v>3.46</c:v>
                </c:pt>
                <c:pt idx="3">
                  <c:v>3.32</c:v>
                </c:pt>
                <c:pt idx="4">
                  <c:v>3.48</c:v>
                </c:pt>
                <c:pt idx="5">
                  <c:v>3.92</c:v>
                </c:pt>
                <c:pt idx="6">
                  <c:v>3.89</c:v>
                </c:pt>
                <c:pt idx="7">
                  <c:v>4.5199999999999996</c:v>
                </c:pt>
                <c:pt idx="8">
                  <c:v>4.01</c:v>
                </c:pt>
                <c:pt idx="9">
                  <c:v>3.94</c:v>
                </c:pt>
                <c:pt idx="10">
                  <c:v>3.78</c:v>
                </c:pt>
                <c:pt idx="11">
                  <c:v>4.53</c:v>
                </c:pt>
                <c:pt idx="12">
                  <c:v>4.01</c:v>
                </c:pt>
                <c:pt idx="13">
                  <c:v>5.03</c:v>
                </c:pt>
                <c:pt idx="14">
                  <c:v>5.78</c:v>
                </c:pt>
                <c:pt idx="15">
                  <c:v>7.25</c:v>
                </c:pt>
                <c:pt idx="16">
                  <c:v>7.83</c:v>
                </c:pt>
                <c:pt idx="17">
                  <c:v>7.76</c:v>
                </c:pt>
                <c:pt idx="18">
                  <c:v>8.3800000000000008</c:v>
                </c:pt>
                <c:pt idx="19">
                  <c:v>7.54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D6-4FED-B34E-B830924512C0}"/>
            </c:ext>
          </c:extLst>
        </c:ser>
        <c:ser>
          <c:idx val="2"/>
          <c:order val="2"/>
          <c:tx>
            <c:strRef>
              <c:f>Hoja1!$D$4</c:f>
              <c:strCache>
                <c:ptCount val="1"/>
                <c:pt idx="0">
                  <c:v>Johnson &amp; Johnson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Hoja1!$A$5:$A$24</c:f>
              <c:strCache>
                <c:ptCount val="20"/>
                <c:pt idx="0">
                  <c:v>2105-2</c:v>
                </c:pt>
                <c:pt idx="1">
                  <c:v>2015-3</c:v>
                </c:pt>
                <c:pt idx="2">
                  <c:v>2015-4</c:v>
                </c:pt>
                <c:pt idx="3">
                  <c:v>2016-1</c:v>
                </c:pt>
                <c:pt idx="4">
                  <c:v>2016-2</c:v>
                </c:pt>
                <c:pt idx="5">
                  <c:v>2016-3</c:v>
                </c:pt>
                <c:pt idx="6">
                  <c:v>2016-4</c:v>
                </c:pt>
                <c:pt idx="7">
                  <c:v>2017-1</c:v>
                </c:pt>
                <c:pt idx="8">
                  <c:v>2017-2</c:v>
                </c:pt>
                <c:pt idx="9">
                  <c:v>2017-3</c:v>
                </c:pt>
                <c:pt idx="10">
                  <c:v>2017-4</c:v>
                </c:pt>
                <c:pt idx="11">
                  <c:v>2018-1</c:v>
                </c:pt>
                <c:pt idx="12">
                  <c:v>2018-2</c:v>
                </c:pt>
                <c:pt idx="13">
                  <c:v>2018-3</c:v>
                </c:pt>
                <c:pt idx="14">
                  <c:v>2018-4</c:v>
                </c:pt>
                <c:pt idx="15">
                  <c:v>2019-1</c:v>
                </c:pt>
                <c:pt idx="16">
                  <c:v>2019-2</c:v>
                </c:pt>
                <c:pt idx="17">
                  <c:v>2019-3</c:v>
                </c:pt>
                <c:pt idx="18">
                  <c:v>2019-4</c:v>
                </c:pt>
                <c:pt idx="19">
                  <c:v>2020-1</c:v>
                </c:pt>
              </c:strCache>
            </c:strRef>
          </c:cat>
          <c:val>
            <c:numRef>
              <c:f>Hoja1!$D$5:$D$24</c:f>
              <c:numCache>
                <c:formatCode>General</c:formatCode>
                <c:ptCount val="20"/>
                <c:pt idx="0">
                  <c:v>3.87</c:v>
                </c:pt>
                <c:pt idx="1">
                  <c:v>3.62</c:v>
                </c:pt>
                <c:pt idx="2">
                  <c:v>3.74</c:v>
                </c:pt>
                <c:pt idx="3">
                  <c:v>3.56</c:v>
                </c:pt>
                <c:pt idx="4">
                  <c:v>3.82</c:v>
                </c:pt>
                <c:pt idx="5">
                  <c:v>3.94</c:v>
                </c:pt>
                <c:pt idx="6">
                  <c:v>4.37</c:v>
                </c:pt>
                <c:pt idx="7">
                  <c:v>4.53</c:v>
                </c:pt>
                <c:pt idx="8">
                  <c:v>4.3899999999999997</c:v>
                </c:pt>
                <c:pt idx="9">
                  <c:v>4.97</c:v>
                </c:pt>
                <c:pt idx="10">
                  <c:v>4.96</c:v>
                </c:pt>
                <c:pt idx="11">
                  <c:v>6.4</c:v>
                </c:pt>
                <c:pt idx="12">
                  <c:v>5.52</c:v>
                </c:pt>
                <c:pt idx="13">
                  <c:v>5.05</c:v>
                </c:pt>
                <c:pt idx="14">
                  <c:v>5.27</c:v>
                </c:pt>
                <c:pt idx="15">
                  <c:v>5.29</c:v>
                </c:pt>
                <c:pt idx="16">
                  <c:v>5.67</c:v>
                </c:pt>
                <c:pt idx="17">
                  <c:v>5.52</c:v>
                </c:pt>
                <c:pt idx="18">
                  <c:v>5.13</c:v>
                </c:pt>
                <c:pt idx="19">
                  <c:v>6.42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D6-4FED-B34E-B83092451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420879"/>
        <c:axId val="131861823"/>
      </c:lineChart>
      <c:catAx>
        <c:axId val="279420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Trimestres</a:t>
                </a:r>
                <a:endParaRPr lang="es-CO" dirty="0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  <c:crossAx val="131861823"/>
        <c:crosses val="autoZero"/>
        <c:auto val="1"/>
        <c:lblAlgn val="ctr"/>
        <c:lblOffset val="100"/>
        <c:noMultiLvlLbl val="0"/>
      </c:catAx>
      <c:valAx>
        <c:axId val="131861823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>
                    <a:solidFill>
                      <a:schemeClr val="tx1"/>
                    </a:solidFill>
                  </a:rPr>
                  <a:t>Múltiplo</a:t>
                </a:r>
                <a:endParaRPr lang="es-CO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  <c:crossAx val="279420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Hoja1!$H$4</c:f>
              <c:strCache>
                <c:ptCount val="1"/>
                <c:pt idx="0">
                  <c:v>Pfizer Inc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Hoja1!$G$5:$G$7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Hoja1!$H$5:$H$7</c:f>
              <c:numCache>
                <c:formatCode>"$"#,##0.00_);[Red]\("$"#,##0.00\)</c:formatCode>
                <c:ptCount val="3"/>
                <c:pt idx="0">
                  <c:v>3.52</c:v>
                </c:pt>
                <c:pt idx="1">
                  <c:v>1.86</c:v>
                </c:pt>
                <c:pt idx="2">
                  <c:v>2.87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F-4508-BADF-03D3818C4EAA}"/>
            </c:ext>
          </c:extLst>
        </c:ser>
        <c:ser>
          <c:idx val="1"/>
          <c:order val="1"/>
          <c:tx>
            <c:strRef>
              <c:f>Hoja1!$I$4</c:f>
              <c:strCache>
                <c:ptCount val="1"/>
                <c:pt idx="0">
                  <c:v>Merk &amp; 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Hoja1!$G$5:$G$7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Hoja1!$I$5:$I$7</c:f>
              <c:numCache>
                <c:formatCode>"$"#,##0.00_);[Red]\("$"#,##0.00\)</c:formatCode>
                <c:ptCount val="3"/>
                <c:pt idx="0">
                  <c:v>0.87</c:v>
                </c:pt>
                <c:pt idx="1">
                  <c:v>2.3199999999999998</c:v>
                </c:pt>
                <c:pt idx="2">
                  <c:v>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3F-4508-BADF-03D3818C4EAA}"/>
            </c:ext>
          </c:extLst>
        </c:ser>
        <c:ser>
          <c:idx val="2"/>
          <c:order val="2"/>
          <c:tx>
            <c:strRef>
              <c:f>Hoja1!$J$4</c:f>
              <c:strCache>
                <c:ptCount val="1"/>
                <c:pt idx="0">
                  <c:v>Johnson &amp; Johnson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Hoja1!$G$5:$G$7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Hoja1!$J$5:$J$7</c:f>
              <c:numCache>
                <c:formatCode>"$"#,##0.00_);[Red]\("$"#,##0.00\)</c:formatCode>
                <c:ptCount val="3"/>
                <c:pt idx="0">
                  <c:v>0.47</c:v>
                </c:pt>
                <c:pt idx="1">
                  <c:v>5.61</c:v>
                </c:pt>
                <c:pt idx="2">
                  <c:v>5.63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3F-4508-BADF-03D3818C4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442879"/>
        <c:axId val="131819807"/>
      </c:barChart>
      <c:catAx>
        <c:axId val="27944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  <c:crossAx val="131819807"/>
        <c:crosses val="autoZero"/>
        <c:auto val="1"/>
        <c:lblAlgn val="ctr"/>
        <c:lblOffset val="100"/>
        <c:noMultiLvlLbl val="0"/>
      </c:catAx>
      <c:valAx>
        <c:axId val="13181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  <c:crossAx val="279442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3000" dirty="0"/>
              <a:t>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J&amp;J</c:v>
          </c:tx>
          <c:spPr>
            <a:ln w="34925" cap="rnd">
              <a:solidFill>
                <a:srgbClr val="D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D00000"/>
              </a:solidFill>
              <a:ln w="9525">
                <a:solidFill>
                  <a:srgbClr val="D000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0.10058333333333333"/>
                  <c:y val="2.78124088655584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8A-4C43-925C-EF1EE23DFB8E}"/>
                </c:ext>
              </c:extLst>
            </c:dLbl>
            <c:dLbl>
              <c:idx val="1"/>
              <c:layout>
                <c:manualLayout>
                  <c:x val="-4.5027777777777778E-2"/>
                  <c:y val="3.70716681248176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8A-4C43-925C-EF1EE23DFB8E}"/>
                </c:ext>
              </c:extLst>
            </c:dLbl>
            <c:dLbl>
              <c:idx val="2"/>
              <c:layout>
                <c:manualLayout>
                  <c:x val="-5.2583333333333336E-2"/>
                  <c:y val="4.1701297754447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8A-4C43-925C-EF1EE23DFB8E}"/>
                </c:ext>
              </c:extLst>
            </c:dLbl>
            <c:dLbl>
              <c:idx val="3"/>
              <c:layout>
                <c:manualLayout>
                  <c:x val="-1.1694444444444342E-2"/>
                  <c:y val="3.4631087780694078E-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8A-4C43-925C-EF1EE23DFB8E}"/>
                </c:ext>
              </c:extLst>
            </c:dLbl>
            <c:numFmt formatCode="0.0&quot;x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2 '!$M$3:$M$6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'Gráficas 2 '!$N$3:$N$6</c:f>
              <c:numCache>
                <c:formatCode>0.##\ "x"</c:formatCode>
                <c:ptCount val="4"/>
                <c:pt idx="0">
                  <c:v>14.852600000000001</c:v>
                </c:pt>
                <c:pt idx="1">
                  <c:v>14.833600000000001</c:v>
                </c:pt>
                <c:pt idx="2">
                  <c:v>12.8963</c:v>
                </c:pt>
                <c:pt idx="3">
                  <c:v>14.348100000000001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A8A-4C43-925C-EF1EE23DFB8E}"/>
            </c:ext>
          </c:extLst>
        </c:ser>
        <c:ser>
          <c:idx val="1"/>
          <c:order val="1"/>
          <c:tx>
            <c:v>Pfizer</c:v>
          </c:tx>
          <c:spPr>
            <a:ln w="34925" cap="rnd">
              <a:solidFill>
                <a:srgbClr val="0094C8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0094C8"/>
              </a:solidFill>
              <a:ln w="9525">
                <a:solidFill>
                  <a:srgbClr val="0094C8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5.5361111111111111E-2"/>
                  <c:y val="4.63309273840769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A8A-4C43-925C-EF1EE23DFB8E}"/>
                </c:ext>
              </c:extLst>
            </c:dLbl>
            <c:dLbl>
              <c:idx val="1"/>
              <c:layout>
                <c:manualLayout>
                  <c:x val="-7.2805555555555554E-2"/>
                  <c:y val="4.6330927384076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A8A-4C43-925C-EF1EE23DFB8E}"/>
                </c:ext>
              </c:extLst>
            </c:dLbl>
            <c:dLbl>
              <c:idx val="2"/>
              <c:layout>
                <c:manualLayout>
                  <c:x val="-5.2583333333333336E-2"/>
                  <c:y val="4.63309273840769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A8A-4C43-925C-EF1EE23DFB8E}"/>
                </c:ext>
              </c:extLst>
            </c:dLbl>
            <c:dLbl>
              <c:idx val="3"/>
              <c:layout>
                <c:manualLayout>
                  <c:x val="-5.813888888888899E-2"/>
                  <c:y val="-4.62616652085156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A8A-4C43-925C-EF1EE23DFB8E}"/>
                </c:ext>
              </c:extLst>
            </c:dLbl>
            <c:numFmt formatCode="0.0&quot;x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2 '!$M$3:$M$6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'Gráficas 2 '!$O$3:$O$6</c:f>
              <c:numCache>
                <c:formatCode>0.##\ "x"</c:formatCode>
                <c:ptCount val="4"/>
                <c:pt idx="0">
                  <c:v>12.7995</c:v>
                </c:pt>
                <c:pt idx="1">
                  <c:v>12.8893</c:v>
                </c:pt>
                <c:pt idx="2">
                  <c:v>8.5619999999999994</c:v>
                </c:pt>
                <c:pt idx="3">
                  <c:v>9.4347999999999992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2A8A-4C43-925C-EF1EE23DFB8E}"/>
            </c:ext>
          </c:extLst>
        </c:ser>
        <c:ser>
          <c:idx val="2"/>
          <c:order val="2"/>
          <c:tx>
            <c:v>Merck</c:v>
          </c:tx>
          <c:spPr>
            <a:ln w="34925" cap="rnd">
              <a:solidFill>
                <a:srgbClr val="6EC82A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9CDC57"/>
              </a:solidFill>
              <a:ln w="9525">
                <a:solidFill>
                  <a:schemeClr val="accent3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6.4472222222222222E-2"/>
                  <c:y val="-6.4780183727034105E-2"/>
                </c:manualLayout>
              </c:layout>
              <c:numFmt formatCode="0.0&quot;x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A8A-4C43-925C-EF1EE23DFB8E}"/>
                </c:ext>
              </c:extLst>
            </c:dLbl>
            <c:dLbl>
              <c:idx val="1"/>
              <c:layout>
                <c:manualLayout>
                  <c:x val="-7.0027777777777772E-2"/>
                  <c:y val="-7.4039442986293377E-2"/>
                </c:manualLayout>
              </c:layout>
              <c:numFmt formatCode="0.0&quot;x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A8A-4C43-925C-EF1EE23DFB8E}"/>
                </c:ext>
              </c:extLst>
            </c:dLbl>
            <c:dLbl>
              <c:idx val="2"/>
              <c:layout>
                <c:manualLayout>
                  <c:x val="-6.1694444444444448E-2"/>
                  <c:y val="-4.6261665208515601E-2"/>
                </c:manualLayout>
              </c:layout>
              <c:numFmt formatCode="0.0&quot;x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A8A-4C43-925C-EF1EE23DFB8E}"/>
                </c:ext>
              </c:extLst>
            </c:dLbl>
            <c:dLbl>
              <c:idx val="3"/>
              <c:numFmt formatCode="0.0&quot;x&quot;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A8E-4DB0-8FCD-12C221B7DF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2 '!$M$3:$M$6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'Gráficas 2 '!$P$3:$P$6</c:f>
              <c:numCache>
                <c:formatCode>0.##\ "x"</c:formatCode>
                <c:ptCount val="4"/>
                <c:pt idx="0">
                  <c:v>15.325699999999999</c:v>
                </c:pt>
                <c:pt idx="1">
                  <c:v>14.51</c:v>
                </c:pt>
                <c:pt idx="2">
                  <c:v>14.724</c:v>
                </c:pt>
                <c:pt idx="3">
                  <c:v>15.8962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A8A-4C43-925C-EF1EE23DFB8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62213000"/>
        <c:axId val="662210048"/>
      </c:lineChart>
      <c:catAx>
        <c:axId val="6622130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500" dirty="0"/>
                  <a:t>EV/EBITDA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62210048"/>
        <c:crosses val="autoZero"/>
        <c:auto val="1"/>
        <c:lblAlgn val="ctr"/>
        <c:lblOffset val="100"/>
        <c:noMultiLvlLbl val="0"/>
      </c:catAx>
      <c:valAx>
        <c:axId val="662210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&quot;x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62213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3000" dirty="0"/>
              <a:t>T4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ubbleChart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1"/>
            <c:spPr>
              <a:solidFill>
                <a:srgbClr val="D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187B-4DA4-A6BB-184EF3DCC97E}"/>
              </c:ext>
            </c:extLst>
          </c:dPt>
          <c:dPt>
            <c:idx val="1"/>
            <c:invertIfNegative val="0"/>
            <c:bubble3D val="1"/>
            <c:spPr>
              <a:solidFill>
                <a:srgbClr val="0094C8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187B-4DA4-A6BB-184EF3DCC97E}"/>
              </c:ext>
            </c:extLst>
          </c:dPt>
          <c:dPt>
            <c:idx val="2"/>
            <c:invertIfNegative val="0"/>
            <c:bubble3D val="1"/>
            <c:spPr>
              <a:solidFill>
                <a:srgbClr val="6EC82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187B-4DA4-A6BB-184EF3DCC97E}"/>
              </c:ext>
            </c:extLst>
          </c:dPt>
          <c:xVal>
            <c:numRef>
              <c:f>Gráficas!$BF$9:$BF$11</c:f>
              <c:numCache>
                <c:formatCode>0.00%</c:formatCode>
                <c:ptCount val="3"/>
                <c:pt idx="0">
                  <c:v>6.7427821963646148E-2</c:v>
                </c:pt>
                <c:pt idx="1">
                  <c:v>-5.3115198512143982E-3</c:v>
                </c:pt>
                <c:pt idx="2">
                  <c:v>9.0650359601553765E-2</c:v>
                </c:pt>
              </c:numCache>
            </c:numRef>
          </c:xVal>
          <c:yVal>
            <c:numRef>
              <c:f>Gráficas!$BA$9:$BA$11</c:f>
              <c:numCache>
                <c:formatCode>0.0%</c:formatCode>
                <c:ptCount val="3"/>
                <c:pt idx="0">
                  <c:v>0.19328095628283606</c:v>
                </c:pt>
                <c:pt idx="1">
                  <c:v>-2.6560529634300126E-2</c:v>
                </c:pt>
                <c:pt idx="2">
                  <c:v>0.19861801634785539</c:v>
                </c:pt>
              </c:numCache>
            </c:numRef>
          </c:yVal>
          <c:bubbleSize>
            <c:numRef>
              <c:f>Gráficas!$BG$9:$BG$11</c:f>
              <c:numCache>
                <c:formatCode>0.0%</c:formatCode>
                <c:ptCount val="3"/>
                <c:pt idx="0">
                  <c:v>0.30066999999999999</c:v>
                </c:pt>
                <c:pt idx="1">
                  <c:v>0.237232</c:v>
                </c:pt>
                <c:pt idx="2">
                  <c:v>0.30333700000000002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6-187B-4DA4-A6BB-184EF3DCC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686529160"/>
        <c:axId val="686531456"/>
      </c:bubbleChart>
      <c:valAx>
        <c:axId val="686529160"/>
        <c:scaling>
          <c:orientation val="minMax"/>
          <c:max val="0.1400000000000000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500" dirty="0"/>
                  <a:t>ROE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%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86531456"/>
        <c:crosses val="autoZero"/>
        <c:crossBetween val="midCat"/>
      </c:valAx>
      <c:valAx>
        <c:axId val="686531456"/>
        <c:scaling>
          <c:orientation val="minMax"/>
          <c:max val="0.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500" dirty="0"/>
                  <a:t>ROS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8652916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3000" b="1" dirty="0"/>
              <a:t>T3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1"/>
            <c:spPr>
              <a:solidFill>
                <a:srgbClr val="D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795-4F32-B1A3-C8010843F980}"/>
              </c:ext>
            </c:extLst>
          </c:dPt>
          <c:dPt>
            <c:idx val="1"/>
            <c:invertIfNegative val="0"/>
            <c:bubble3D val="1"/>
            <c:spPr>
              <a:solidFill>
                <a:srgbClr val="0094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795-4F32-B1A3-C8010843F980}"/>
              </c:ext>
            </c:extLst>
          </c:dPt>
          <c:dPt>
            <c:idx val="2"/>
            <c:invertIfNegative val="0"/>
            <c:bubble3D val="1"/>
            <c:spPr>
              <a:solidFill>
                <a:srgbClr val="6EC8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795-4F32-B1A3-C8010843F980}"/>
              </c:ext>
            </c:extLst>
          </c:dPt>
          <c:xVal>
            <c:numRef>
              <c:f>Gráficas!$AR$9:$AR$11</c:f>
              <c:numCache>
                <c:formatCode>0.00%</c:formatCode>
                <c:ptCount val="3"/>
                <c:pt idx="0">
                  <c:v>3.0115100498196191E-2</c:v>
                </c:pt>
                <c:pt idx="1">
                  <c:v>0.11743837543580649</c:v>
                </c:pt>
                <c:pt idx="2">
                  <c:v>7.0603528319405764E-2</c:v>
                </c:pt>
              </c:numCache>
            </c:numRef>
          </c:xVal>
          <c:yVal>
            <c:numRef>
              <c:f>Gráficas!$AN$9:$AN$11</c:f>
              <c:numCache>
                <c:formatCode>0.0%</c:formatCode>
                <c:ptCount val="3"/>
                <c:pt idx="0">
                  <c:v>8.4567514110666223E-2</c:v>
                </c:pt>
                <c:pt idx="1">
                  <c:v>0.60567823343848581</c:v>
                </c:pt>
                <c:pt idx="2">
                  <c:v>0.1533435508590788</c:v>
                </c:pt>
              </c:numCache>
            </c:numRef>
          </c:yVal>
          <c:bubbleSize>
            <c:numRef>
              <c:f>Gráficas!$AS$9:$AS$11</c:f>
              <c:numCache>
                <c:formatCode>0.0%</c:formatCode>
                <c:ptCount val="3"/>
                <c:pt idx="0">
                  <c:v>0.37237700000000001</c:v>
                </c:pt>
                <c:pt idx="1">
                  <c:v>1.001498</c:v>
                </c:pt>
                <c:pt idx="2">
                  <c:v>0.266677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6-D795-4F32-B1A3-C8010843F9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00672568"/>
        <c:axId val="500679456"/>
      </c:bubbleChart>
      <c:valAx>
        <c:axId val="500672568"/>
        <c:scaling>
          <c:orientation val="minMax"/>
          <c:max val="0.14000000000000001"/>
          <c:min val="-4.0000000000000008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500" dirty="0"/>
                  <a:t>ROE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00679456"/>
        <c:crosses val="autoZero"/>
        <c:crossBetween val="midCat"/>
      </c:valAx>
      <c:valAx>
        <c:axId val="500679456"/>
        <c:scaling>
          <c:orientation val="minMax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500" baseline="0" dirty="0"/>
                  <a:t>ROS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0067256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3000" b="1" dirty="0"/>
              <a:t>T2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1"/>
            <c:spPr>
              <a:solidFill>
                <a:srgbClr val="D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C52-4E80-A2CC-B97AD2E7386F}"/>
              </c:ext>
            </c:extLst>
          </c:dPt>
          <c:dPt>
            <c:idx val="1"/>
            <c:invertIfNegative val="0"/>
            <c:bubble3D val="1"/>
            <c:spPr>
              <a:solidFill>
                <a:srgbClr val="0094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C52-4E80-A2CC-B97AD2E7386F}"/>
              </c:ext>
            </c:extLst>
          </c:dPt>
          <c:dPt>
            <c:idx val="2"/>
            <c:invertIfNegative val="0"/>
            <c:bubble3D val="1"/>
            <c:spPr>
              <a:solidFill>
                <a:srgbClr val="6EC8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C52-4E80-A2CC-B97AD2E7386F}"/>
              </c:ext>
            </c:extLst>
          </c:dPt>
          <c:xVal>
            <c:numRef>
              <c:f>Gráficas!$AE$9:$AE$11</c:f>
              <c:numCache>
                <c:formatCode>0.000%</c:formatCode>
                <c:ptCount val="3"/>
                <c:pt idx="0">
                  <c:v>9.2243152093444108E-2</c:v>
                </c:pt>
                <c:pt idx="1">
                  <c:v>8.4206661771577318E-2</c:v>
                </c:pt>
                <c:pt idx="2">
                  <c:v>9.6261311605436758E-2</c:v>
                </c:pt>
              </c:numCache>
            </c:numRef>
          </c:xVal>
          <c:yVal>
            <c:numRef>
              <c:f>Gráficas!$AA$9:$AA$11</c:f>
              <c:numCache>
                <c:formatCode>0.0%</c:formatCode>
                <c:ptCount val="3"/>
                <c:pt idx="0">
                  <c:v>0.27268748176247448</c:v>
                </c:pt>
                <c:pt idx="1">
                  <c:v>0.38042822677925209</c:v>
                </c:pt>
                <c:pt idx="2">
                  <c:v>0.22704081632653061</c:v>
                </c:pt>
              </c:numCache>
            </c:numRef>
          </c:yVal>
          <c:bubbleSize>
            <c:numRef>
              <c:f>Gráficas!$AF$9:$AF$11</c:f>
              <c:numCache>
                <c:formatCode>0.0%</c:formatCode>
                <c:ptCount val="3"/>
                <c:pt idx="0">
                  <c:v>0.34845799999999999</c:v>
                </c:pt>
                <c:pt idx="1">
                  <c:v>0.44353100000000001</c:v>
                </c:pt>
                <c:pt idx="2">
                  <c:v>0.37874099999999999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6-5C52-4E80-A2CC-B97AD2E73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578665016"/>
        <c:axId val="578666656"/>
      </c:bubbleChart>
      <c:valAx>
        <c:axId val="578665016"/>
        <c:scaling>
          <c:orientation val="minMax"/>
          <c:max val="0.14000000000000001"/>
          <c:min val="-4.0000000000000008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500" dirty="0"/>
                  <a:t>ROE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78666656"/>
        <c:crosses val="autoZero"/>
        <c:crossBetween val="midCat"/>
      </c:valAx>
      <c:valAx>
        <c:axId val="578666656"/>
        <c:scaling>
          <c:orientation val="minMax"/>
          <c:max val="0.8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500" dirty="0"/>
                  <a:t>ROS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78665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3000" dirty="0"/>
              <a:t>2018-2019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J&amp;J</c:v>
          </c:tx>
          <c:spPr>
            <a:solidFill>
              <a:srgbClr val="D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'Gráficas 2 '!$A$4:$A$11</c:f>
              <c:strCache>
                <c:ptCount val="8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</c:strCache>
            </c:strRef>
          </c:cat>
          <c:val>
            <c:numRef>
              <c:f>'Gráficas 2 '!$B$4:$B$11</c:f>
              <c:numCache>
                <c:formatCode>0.00%</c:formatCode>
                <c:ptCount val="8"/>
                <c:pt idx="0">
                  <c:v>0.120146</c:v>
                </c:pt>
                <c:pt idx="1">
                  <c:v>0.126692</c:v>
                </c:pt>
                <c:pt idx="2">
                  <c:v>0.123255</c:v>
                </c:pt>
                <c:pt idx="3">
                  <c:v>0.158086</c:v>
                </c:pt>
                <c:pt idx="4">
                  <c:v>0.14274999999999999</c:v>
                </c:pt>
                <c:pt idx="5">
                  <c:v>0.12965699999999999</c:v>
                </c:pt>
                <c:pt idx="6">
                  <c:v>0.12537999999999999</c:v>
                </c:pt>
                <c:pt idx="7">
                  <c:v>0.155782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1-4AFD-B6F2-C837C5945633}"/>
            </c:ext>
          </c:extLst>
        </c:ser>
        <c:ser>
          <c:idx val="1"/>
          <c:order val="1"/>
          <c:tx>
            <c:v>Pfizer</c:v>
          </c:tx>
          <c:spPr>
            <a:solidFill>
              <a:srgbClr val="0094C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'Gráficas 2 '!$A$4:$A$11</c:f>
              <c:strCache>
                <c:ptCount val="8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</c:strCache>
            </c:strRef>
          </c:cat>
          <c:val>
            <c:numRef>
              <c:f>'Gráficas 2 '!$C$4:$C$11</c:f>
              <c:numCache>
                <c:formatCode>0.00%</c:formatCode>
                <c:ptCount val="8"/>
                <c:pt idx="0">
                  <c:v>0.13505300000000001</c:v>
                </c:pt>
                <c:pt idx="1">
                  <c:v>0.13344700000000001</c:v>
                </c:pt>
                <c:pt idx="2">
                  <c:v>0.151</c:v>
                </c:pt>
                <c:pt idx="3">
                  <c:v>0.17580100000000001</c:v>
                </c:pt>
                <c:pt idx="4">
                  <c:v>0.12982199999999999</c:v>
                </c:pt>
                <c:pt idx="5">
                  <c:v>0.138872</c:v>
                </c:pt>
                <c:pt idx="6">
                  <c:v>0.18004700000000001</c:v>
                </c:pt>
                <c:pt idx="7">
                  <c:v>0.222415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1-4AFD-B6F2-C837C5945633}"/>
            </c:ext>
          </c:extLst>
        </c:ser>
        <c:ser>
          <c:idx val="2"/>
          <c:order val="2"/>
          <c:tx>
            <c:v>Merck</c:v>
          </c:tx>
          <c:spPr>
            <a:solidFill>
              <a:srgbClr val="79C228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'Gráficas 2 '!$A$4:$A$11</c:f>
              <c:strCache>
                <c:ptCount val="8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  <c:pt idx="4">
                  <c:v>T5</c:v>
                </c:pt>
                <c:pt idx="5">
                  <c:v>T6</c:v>
                </c:pt>
                <c:pt idx="6">
                  <c:v>T7</c:v>
                </c:pt>
                <c:pt idx="7">
                  <c:v>T8</c:v>
                </c:pt>
              </c:strCache>
            </c:strRef>
          </c:cat>
          <c:val>
            <c:numRef>
              <c:f>'Gráficas 2 '!$D$4:$D$11</c:f>
              <c:numCache>
                <c:formatCode>0.00%</c:formatCode>
                <c:ptCount val="8"/>
                <c:pt idx="0">
                  <c:v>0.31842199999999998</c:v>
                </c:pt>
                <c:pt idx="1">
                  <c:v>0.21729599999999999</c:v>
                </c:pt>
                <c:pt idx="2">
                  <c:v>0.19158800000000001</c:v>
                </c:pt>
                <c:pt idx="3">
                  <c:v>0.20130899999999999</c:v>
                </c:pt>
                <c:pt idx="4">
                  <c:v>0.178532</c:v>
                </c:pt>
                <c:pt idx="5">
                  <c:v>0.186139</c:v>
                </c:pt>
                <c:pt idx="6">
                  <c:v>0.25845000000000001</c:v>
                </c:pt>
                <c:pt idx="7">
                  <c:v>0.214695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C1-4AFD-B6F2-C837C5945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67467232"/>
        <c:axId val="667467560"/>
      </c:barChart>
      <c:catAx>
        <c:axId val="667467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500" baseline="0"/>
                  <a:t>R&amp;D por Ventas Netas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67467560"/>
        <c:crosses val="autoZero"/>
        <c:auto val="1"/>
        <c:lblAlgn val="ctr"/>
        <c:lblOffset val="100"/>
        <c:noMultiLvlLbl val="0"/>
      </c:catAx>
      <c:valAx>
        <c:axId val="667467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6746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layout>
        <c:manualLayout>
          <c:xMode val="edge"/>
          <c:yMode val="edge"/>
          <c:x val="0.91129856841922263"/>
          <c:y val="0.49261990966245989"/>
          <c:w val="8.72451262252701E-2"/>
          <c:h val="0.225953352665430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3000" b="1" dirty="0"/>
              <a:t>T1 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>
        <c:manualLayout>
          <c:layoutTarget val="inner"/>
          <c:xMode val="edge"/>
          <c:yMode val="edge"/>
          <c:x val="7.9514876815690472E-2"/>
          <c:y val="0.17456644163839238"/>
          <c:w val="0.86819725384181423"/>
          <c:h val="0.66496368066972145"/>
        </c:manualLayout>
      </c:layout>
      <c:bubbleChart>
        <c:varyColors val="0"/>
        <c:ser>
          <c:idx val="0"/>
          <c:order val="0"/>
          <c:spPr>
            <a:solidFill>
              <a:schemeClr val="accent1">
                <a:alpha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1"/>
            <c:spPr>
              <a:solidFill>
                <a:srgbClr val="D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D9-4C0D-82BF-D55B17B53E37}"/>
              </c:ext>
            </c:extLst>
          </c:dPt>
          <c:dPt>
            <c:idx val="1"/>
            <c:invertIfNegative val="0"/>
            <c:bubble3D val="1"/>
            <c:spPr>
              <a:solidFill>
                <a:srgbClr val="0094C8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D9-4C0D-82BF-D55B17B53E37}"/>
              </c:ext>
            </c:extLst>
          </c:dPt>
          <c:dPt>
            <c:idx val="2"/>
            <c:invertIfNegative val="0"/>
            <c:bubble3D val="1"/>
            <c:spPr>
              <a:solidFill>
                <a:srgbClr val="6EC82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2D9-4C0D-82BF-D55B17B53E37}"/>
              </c:ext>
            </c:extLst>
          </c:dPt>
          <c:xVal>
            <c:numRef>
              <c:f>Gráficas!$R$9:$R$11</c:f>
              <c:numCache>
                <c:formatCode>0.00%</c:formatCode>
                <c:ptCount val="3"/>
                <c:pt idx="0">
                  <c:v>6.3590874395725555E-2</c:v>
                </c:pt>
                <c:pt idx="1">
                  <c:v>6.5654687447175356E-2</c:v>
                </c:pt>
                <c:pt idx="2">
                  <c:v>0.1053487531622696</c:v>
                </c:pt>
              </c:numCache>
            </c:numRef>
          </c:xVal>
          <c:yVal>
            <c:numRef>
              <c:f>Gráficas!$N$9:$N$11</c:f>
              <c:numCache>
                <c:formatCode>0.00%</c:formatCode>
                <c:ptCount val="3"/>
                <c:pt idx="0">
                  <c:v>0.18725338394685581</c:v>
                </c:pt>
                <c:pt idx="1">
                  <c:v>0.29608171977435582</c:v>
                </c:pt>
                <c:pt idx="2">
                  <c:v>0.26950813609467456</c:v>
                </c:pt>
              </c:numCache>
            </c:numRef>
          </c:yVal>
          <c:bubbleSize>
            <c:numRef>
              <c:f>Gráficas!$S$9:$S$11</c:f>
              <c:numCache>
                <c:formatCode>0.00%</c:formatCode>
                <c:ptCount val="3"/>
                <c:pt idx="0">
                  <c:v>0.31337100000000001</c:v>
                </c:pt>
                <c:pt idx="1">
                  <c:v>0.46112199999999998</c:v>
                </c:pt>
                <c:pt idx="2">
                  <c:v>0.39164199999999999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6-C2D9-4C0D-82BF-D55B17B53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611080928"/>
        <c:axId val="611086832"/>
      </c:bubbleChart>
      <c:valAx>
        <c:axId val="611080928"/>
        <c:scaling>
          <c:orientation val="minMax"/>
          <c:min val="-4.0000000000000008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500" baseline="0" dirty="0"/>
                  <a:t>ROE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1086832"/>
        <c:crosses val="autoZero"/>
        <c:crossBetween val="midCat"/>
      </c:valAx>
      <c:valAx>
        <c:axId val="611086832"/>
        <c:scaling>
          <c:orientation val="minMax"/>
          <c:max val="0.8"/>
          <c:min val="-0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500" baseline="0" dirty="0"/>
                  <a:t>ROS</a:t>
                </a:r>
              </a:p>
              <a:p>
                <a:pPr>
                  <a:defRPr sz="1200"/>
                </a:pPr>
                <a:endParaRPr lang="es-CO" sz="1200" baseline="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11080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3000" dirty="0"/>
              <a:t>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J&amp;J</c:v>
          </c:tx>
          <c:spPr>
            <a:ln w="34925" cap="rnd">
              <a:solidFill>
                <a:srgbClr val="D00000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solidFill>
                <a:srgbClr val="D00000"/>
              </a:solidFill>
              <a:ln w="9525">
                <a:solidFill>
                  <a:srgbClr val="D00000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2222222222222247E-2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BB-4781-8161-DDEADD7E2F94}"/>
                </c:ext>
              </c:extLst>
            </c:dLbl>
            <c:dLbl>
              <c:idx val="1"/>
              <c:layout>
                <c:manualLayout>
                  <c:x val="-2.5000000000000001E-2"/>
                  <c:y val="-4.62962962962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BB-4781-8161-DDEADD7E2F94}"/>
                </c:ext>
              </c:extLst>
            </c:dLbl>
            <c:dLbl>
              <c:idx val="2"/>
              <c:layout>
                <c:manualLayout>
                  <c:x val="-3.888888888888889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BB-4781-8161-DDEADD7E2F94}"/>
                </c:ext>
              </c:extLst>
            </c:dLbl>
            <c:numFmt formatCode="0.0&quot;x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2 '!$A$26:$A$29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'Gráficas 2 '!$C$26:$C$29</c:f>
              <c:numCache>
                <c:formatCode>0.00</c:formatCode>
                <c:ptCount val="4"/>
                <c:pt idx="0">
                  <c:v>0.57450000000000001</c:v>
                </c:pt>
                <c:pt idx="1">
                  <c:v>0.58660000000000001</c:v>
                </c:pt>
                <c:pt idx="2">
                  <c:v>0.4511</c:v>
                </c:pt>
                <c:pt idx="3">
                  <c:v>0.50307499999999994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BB-4781-8161-DDEADD7E2F94}"/>
            </c:ext>
          </c:extLst>
        </c:ser>
        <c:ser>
          <c:idx val="1"/>
          <c:order val="1"/>
          <c:tx>
            <c:v>Pfizer</c:v>
          </c:tx>
          <c:spPr>
            <a:ln w="34925" cap="rnd">
              <a:solidFill>
                <a:srgbClr val="0094C8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solidFill>
                <a:srgbClr val="0094C8"/>
              </a:solidFill>
              <a:ln w="9525">
                <a:solidFill>
                  <a:srgbClr val="0094C8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2.7777777777777804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BB-4781-8161-DDEADD7E2F94}"/>
                </c:ext>
              </c:extLst>
            </c:dLbl>
            <c:dLbl>
              <c:idx val="1"/>
              <c:layout>
                <c:manualLayout>
                  <c:x val="-2.7777777777777776E-2"/>
                  <c:y val="-5.09259259259259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BB-4781-8161-DDEADD7E2F94}"/>
                </c:ext>
              </c:extLst>
            </c:dLbl>
            <c:dLbl>
              <c:idx val="2"/>
              <c:layout>
                <c:manualLayout>
                  <c:x val="-2.5000000000000102E-2"/>
                  <c:y val="-4.166666666666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BB-4781-8161-DDEADD7E2F94}"/>
                </c:ext>
              </c:extLst>
            </c:dLbl>
            <c:numFmt formatCode="0.0&quot;x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2 '!$A$26:$A$29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'Gráficas 2 '!$D$26:$D$29</c:f>
              <c:numCache>
                <c:formatCode>0.00</c:formatCode>
                <c:ptCount val="4"/>
                <c:pt idx="0">
                  <c:v>1.6434</c:v>
                </c:pt>
                <c:pt idx="1">
                  <c:v>1.6347</c:v>
                </c:pt>
                <c:pt idx="2">
                  <c:v>1.5653999999999999</c:v>
                </c:pt>
                <c:pt idx="3">
                  <c:v>1.579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3BB-4781-8161-DDEADD7E2F94}"/>
            </c:ext>
          </c:extLst>
        </c:ser>
        <c:ser>
          <c:idx val="2"/>
          <c:order val="2"/>
          <c:tx>
            <c:v>Merck</c:v>
          </c:tx>
          <c:spPr>
            <a:ln w="34925" cap="rnd">
              <a:solidFill>
                <a:srgbClr val="6EC82A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solidFill>
                <a:srgbClr val="6EC82A"/>
              </a:solidFill>
              <a:ln w="9525">
                <a:solidFill>
                  <a:srgbClr val="6EC82A"/>
                </a:solidFill>
                <a:round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marker>
          <c:dLbls>
            <c:dLbl>
              <c:idx val="0"/>
              <c:layout>
                <c:manualLayout>
                  <c:x val="-1.3888888888888914E-2"/>
                  <c:y val="4.1666666666666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3BB-4781-8161-DDEADD7E2F94}"/>
                </c:ext>
              </c:extLst>
            </c:dLbl>
            <c:dLbl>
              <c:idx val="1"/>
              <c:layout>
                <c:manualLayout>
                  <c:x val="-2.2222222222222272E-2"/>
                  <c:y val="-3.7037037037037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3BB-4781-8161-DDEADD7E2F94}"/>
                </c:ext>
              </c:extLst>
            </c:dLbl>
            <c:dLbl>
              <c:idx val="2"/>
              <c:layout>
                <c:manualLayout>
                  <c:x val="-1.6666666666666666E-2"/>
                  <c:y val="-2.777777777777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3BB-4781-8161-DDEADD7E2F94}"/>
                </c:ext>
              </c:extLst>
            </c:dLbl>
            <c:numFmt formatCode="0.0&quot;x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2 '!$A$26:$A$29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'Gráficas 2 '!$E$26:$E$29</c:f>
              <c:numCache>
                <c:formatCode>0.00</c:formatCode>
                <c:ptCount val="4"/>
                <c:pt idx="0">
                  <c:v>1.1916</c:v>
                </c:pt>
                <c:pt idx="1">
                  <c:v>1.2599</c:v>
                </c:pt>
                <c:pt idx="2">
                  <c:v>1.2017</c:v>
                </c:pt>
                <c:pt idx="3">
                  <c:v>1.0835999999999999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33BB-4781-8161-DDEADD7E2F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46338384"/>
        <c:axId val="646333136"/>
      </c:lineChart>
      <c:catAx>
        <c:axId val="6463383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500"/>
                  <a:t>Deuda</a:t>
                </a:r>
                <a:r>
                  <a:rPr lang="es-CO" sz="1500" baseline="0"/>
                  <a:t> Neta/EBITDA</a:t>
                </a:r>
                <a:endParaRPr lang="es-CO" sz="15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5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6333136"/>
        <c:crosses val="autoZero"/>
        <c:auto val="1"/>
        <c:lblAlgn val="ctr"/>
        <c:lblOffset val="100"/>
        <c:noMultiLvlLbl val="0"/>
      </c:catAx>
      <c:valAx>
        <c:axId val="64633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\ &quot;x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4633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cke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5957444580688485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FF-4253-BA28-6EC2CB49D985}"/>
                </c:ext>
              </c:extLst>
            </c:dLbl>
            <c:dLbl>
              <c:idx val="1"/>
              <c:layout>
                <c:manualLayout>
                  <c:x val="-2.1276592774251302E-2"/>
                  <c:y val="4.629629629629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FF-4253-BA28-6EC2CB49D985}"/>
                </c:ext>
              </c:extLst>
            </c:dLbl>
            <c:dLbl>
              <c:idx val="2"/>
              <c:layout>
                <c:manualLayout>
                  <c:x val="-5.3191481935628577E-3"/>
                  <c:y val="1.8518518518518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FF-4253-BA28-6EC2CB49D985}"/>
                </c:ext>
              </c:extLst>
            </c:dLbl>
            <c:dLbl>
              <c:idx val="4"/>
              <c:layout>
                <c:manualLayout>
                  <c:x val="-1.9503543376397026E-2"/>
                  <c:y val="-4.16666666666667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FF-4253-BA28-6EC2CB49D985}"/>
                </c:ext>
              </c:extLst>
            </c:dLbl>
            <c:dLbl>
              <c:idx val="5"/>
              <c:layout>
                <c:manualLayout>
                  <c:x val="-2.1276592774251302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FF-4253-BA28-6EC2CB49D985}"/>
                </c:ext>
              </c:extLst>
            </c:dLbl>
            <c:dLbl>
              <c:idx val="6"/>
              <c:layout>
                <c:manualLayout>
                  <c:x val="-1.773049397854275E-2"/>
                  <c:y val="-2.77777777777778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FF-4253-BA28-6EC2CB49D985}"/>
                </c:ext>
              </c:extLst>
            </c:dLbl>
            <c:dLbl>
              <c:idx val="7"/>
              <c:layout>
                <c:manualLayout>
                  <c:x val="-2.6595740967814193E-2"/>
                  <c:y val="3.7037037037036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FF-4253-BA28-6EC2CB49D985}"/>
                </c:ext>
              </c:extLst>
            </c:dLbl>
            <c:dLbl>
              <c:idx val="8"/>
              <c:layout>
                <c:manualLayout>
                  <c:x val="-2.3049642172105578E-2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FF-4253-BA28-6EC2CB49D985}"/>
                </c:ext>
              </c:extLst>
            </c:dLbl>
            <c:dLbl>
              <c:idx val="9"/>
              <c:layout>
                <c:manualLayout>
                  <c:x val="-1.4184395182834202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FF-4253-BA28-6EC2CB49D985}"/>
                </c:ext>
              </c:extLst>
            </c:dLbl>
            <c:dLbl>
              <c:idx val="10"/>
              <c:layout>
                <c:manualLayout>
                  <c:x val="-3.54609879570855E-2"/>
                  <c:y val="-3.2407407407407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FF-4253-BA28-6EC2CB49D985}"/>
                </c:ext>
              </c:extLst>
            </c:dLbl>
            <c:dLbl>
              <c:idx val="11"/>
              <c:layout>
                <c:manualLayout>
                  <c:x val="-2.4822691569959983E-2"/>
                  <c:y val="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FF-4253-BA28-6EC2CB49D985}"/>
                </c:ext>
              </c:extLst>
            </c:dLbl>
            <c:dLbl>
              <c:idx val="12"/>
              <c:layout>
                <c:manualLayout>
                  <c:x val="-2.4822691569959983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FF-4253-BA28-6EC2CB49D985}"/>
                </c:ext>
              </c:extLst>
            </c:dLbl>
            <c:dLbl>
              <c:idx val="13"/>
              <c:layout>
                <c:manualLayout>
                  <c:x val="-1.9503543376397026E-2"/>
                  <c:y val="2.777777777777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FF-4253-BA28-6EC2CB49D985}"/>
                </c:ext>
              </c:extLst>
            </c:dLbl>
            <c:dLbl>
              <c:idx val="14"/>
              <c:layout>
                <c:manualLayout>
                  <c:x val="-1.4184395182834332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1FF-4253-BA28-6EC2CB49D9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PIB!$B$14:$B$28</c:f>
              <c:numCache>
                <c:formatCode>General</c:formatCode>
                <c:ptCount val="15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</c:numCache>
            </c:numRef>
          </c:cat>
          <c:val>
            <c:numRef>
              <c:f>PIB!$C$14:$C$28</c:f>
              <c:numCache>
                <c:formatCode>0.00%</c:formatCode>
                <c:ptCount val="15"/>
                <c:pt idx="0">
                  <c:v>0.161</c:v>
                </c:pt>
                <c:pt idx="1">
                  <c:v>0.158</c:v>
                </c:pt>
                <c:pt idx="2">
                  <c:v>0.159</c:v>
                </c:pt>
                <c:pt idx="3">
                  <c:v>0.16600000000000001</c:v>
                </c:pt>
                <c:pt idx="4">
                  <c:v>0.17299999999999999</c:v>
                </c:pt>
                <c:pt idx="5">
                  <c:v>0.17399999999999999</c:v>
                </c:pt>
                <c:pt idx="6">
                  <c:v>0.17299999999999999</c:v>
                </c:pt>
                <c:pt idx="7">
                  <c:v>0.17299999999999999</c:v>
                </c:pt>
                <c:pt idx="8">
                  <c:v>0.17199999999999999</c:v>
                </c:pt>
                <c:pt idx="9">
                  <c:v>0.17299999999999999</c:v>
                </c:pt>
                <c:pt idx="10">
                  <c:v>0.17599999999999999</c:v>
                </c:pt>
                <c:pt idx="11">
                  <c:v>0.18</c:v>
                </c:pt>
                <c:pt idx="12">
                  <c:v>0.17899999999999999</c:v>
                </c:pt>
                <c:pt idx="13">
                  <c:v>0.17799999999999999</c:v>
                </c:pt>
                <c:pt idx="14">
                  <c:v>0.17799999999999999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C1FF-4253-BA28-6EC2CB49D98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16218864"/>
        <c:axId val="516220112"/>
      </c:lineChart>
      <c:catAx>
        <c:axId val="516218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6220112"/>
        <c:crosses val="autoZero"/>
        <c:auto val="1"/>
        <c:lblAlgn val="ctr"/>
        <c:lblOffset val="100"/>
        <c:noMultiLvlLbl val="0"/>
      </c:catAx>
      <c:valAx>
        <c:axId val="516220112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516218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Hoja1!$G$9:$G$12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Hoja1!$H$9:$H$12</c:f>
              <c:numCache>
                <c:formatCode>General</c:formatCode>
                <c:ptCount val="4"/>
                <c:pt idx="0">
                  <c:v>9.1</c:v>
                </c:pt>
                <c:pt idx="1">
                  <c:v>10.6</c:v>
                </c:pt>
                <c:pt idx="2">
                  <c:v>10.8</c:v>
                </c:pt>
                <c:pt idx="3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CA-4462-936B-5CD709B844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4080672"/>
        <c:axId val="304819152"/>
      </c:barChart>
      <c:catAx>
        <c:axId val="304080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600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Años</a:t>
                </a:r>
                <a:endParaRPr lang="es-CO" dirty="0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  <c:crossAx val="304819152"/>
        <c:crosses val="autoZero"/>
        <c:auto val="1"/>
        <c:lblAlgn val="ctr"/>
        <c:lblOffset val="100"/>
        <c:noMultiLvlLbl val="0"/>
      </c:catAx>
      <c:valAx>
        <c:axId val="30481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1600" dirty="0">
                    <a:solidFill>
                      <a:schemeClr val="tx1"/>
                    </a:solidFill>
                    <a:effectLst/>
                    <a:latin typeface="Tw Cen MT" panose="020B0602020104020603" pitchFamily="34" charset="0"/>
                  </a:rPr>
                  <a:t>$</a:t>
                </a:r>
                <a:r>
                  <a:rPr lang="es-CO" sz="1600" baseline="0" dirty="0">
                    <a:solidFill>
                      <a:schemeClr val="tx1"/>
                    </a:solidFill>
                    <a:effectLst/>
                    <a:latin typeface="Tw Cen MT" panose="020B0602020104020603" pitchFamily="34" charset="0"/>
                  </a:rPr>
                  <a:t> En billones de dólares</a:t>
                </a:r>
                <a:endParaRPr lang="es-CO" sz="1100" dirty="0">
                  <a:solidFill>
                    <a:schemeClr val="tx1"/>
                  </a:solidFill>
                  <a:effectLst/>
                  <a:latin typeface="Tw Cen MT" panose="020B0602020104020603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  <c:crossAx val="304080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Contribución Industrias GDP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PIB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'PIB industrias'!$F$5:$F$15</c:f>
              <c:strCache>
                <c:ptCount val="11"/>
                <c:pt idx="0">
                  <c:v>2017 I</c:v>
                </c:pt>
                <c:pt idx="1">
                  <c:v>2017 II</c:v>
                </c:pt>
                <c:pt idx="2">
                  <c:v>2017 III</c:v>
                </c:pt>
                <c:pt idx="3">
                  <c:v>2017 IV</c:v>
                </c:pt>
                <c:pt idx="4">
                  <c:v>2018 I</c:v>
                </c:pt>
                <c:pt idx="5">
                  <c:v>2018 II</c:v>
                </c:pt>
                <c:pt idx="6">
                  <c:v>2018 III</c:v>
                </c:pt>
                <c:pt idx="7">
                  <c:v>2018 IV</c:v>
                </c:pt>
                <c:pt idx="8">
                  <c:v>2019 I</c:v>
                </c:pt>
                <c:pt idx="9">
                  <c:v>2019 II</c:v>
                </c:pt>
                <c:pt idx="10">
                  <c:v>2019 III</c:v>
                </c:pt>
              </c:strCache>
            </c:strRef>
          </c:cat>
          <c:val>
            <c:numRef>
              <c:f>'PIB industrias'!$G$5:$G$15</c:f>
              <c:numCache>
                <c:formatCode>0.0</c:formatCode>
                <c:ptCount val="11"/>
                <c:pt idx="0">
                  <c:v>2.2999999999999998</c:v>
                </c:pt>
                <c:pt idx="1">
                  <c:v>2.2000000000000002</c:v>
                </c:pt>
                <c:pt idx="2">
                  <c:v>3.2</c:v>
                </c:pt>
                <c:pt idx="3">
                  <c:v>3.5</c:v>
                </c:pt>
                <c:pt idx="4">
                  <c:v>2.5</c:v>
                </c:pt>
                <c:pt idx="5">
                  <c:v>3.5</c:v>
                </c:pt>
                <c:pt idx="6">
                  <c:v>2.9</c:v>
                </c:pt>
                <c:pt idx="7">
                  <c:v>1.1000000000000001</c:v>
                </c:pt>
                <c:pt idx="8">
                  <c:v>3.1</c:v>
                </c:pt>
                <c:pt idx="9">
                  <c:v>2</c:v>
                </c:pt>
                <c:pt idx="1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87-4697-8999-2E0C7C80F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69540143"/>
        <c:axId val="69538063"/>
      </c:barChart>
      <c:lineChart>
        <c:grouping val="standard"/>
        <c:varyColors val="0"/>
        <c:ser>
          <c:idx val="1"/>
          <c:order val="1"/>
          <c:tx>
            <c:v>Financiera</c:v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'PIB industrias'!$H$5:$H$15</c:f>
              <c:numCache>
                <c:formatCode>General</c:formatCode>
                <c:ptCount val="11"/>
                <c:pt idx="0">
                  <c:v>0.11</c:v>
                </c:pt>
                <c:pt idx="1">
                  <c:v>-0.4</c:v>
                </c:pt>
                <c:pt idx="2">
                  <c:v>0.56999999999999995</c:v>
                </c:pt>
                <c:pt idx="3">
                  <c:v>-0.02</c:v>
                </c:pt>
                <c:pt idx="4">
                  <c:v>0.27</c:v>
                </c:pt>
                <c:pt idx="5">
                  <c:v>0.7</c:v>
                </c:pt>
                <c:pt idx="6">
                  <c:v>0.39</c:v>
                </c:pt>
                <c:pt idx="7">
                  <c:v>-0.54</c:v>
                </c:pt>
                <c:pt idx="8">
                  <c:v>1.55</c:v>
                </c:pt>
                <c:pt idx="9">
                  <c:v>0.51</c:v>
                </c:pt>
                <c:pt idx="10">
                  <c:v>-0.31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387-4697-8999-2E0C7C80FA96}"/>
            </c:ext>
          </c:extLst>
        </c:ser>
        <c:ser>
          <c:idx val="2"/>
          <c:order val="2"/>
          <c:tx>
            <c:v>Salud</c:v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'PIB industrias'!$I$5:$I$15</c:f>
              <c:numCache>
                <c:formatCode>General</c:formatCode>
                <c:ptCount val="11"/>
                <c:pt idx="0">
                  <c:v>0.22</c:v>
                </c:pt>
                <c:pt idx="1">
                  <c:v>0.14000000000000001</c:v>
                </c:pt>
                <c:pt idx="2">
                  <c:v>0.13</c:v>
                </c:pt>
                <c:pt idx="3">
                  <c:v>0.22</c:v>
                </c:pt>
                <c:pt idx="4">
                  <c:v>0.47</c:v>
                </c:pt>
                <c:pt idx="5">
                  <c:v>0.17</c:v>
                </c:pt>
                <c:pt idx="6">
                  <c:v>0.24</c:v>
                </c:pt>
                <c:pt idx="7">
                  <c:v>0.19</c:v>
                </c:pt>
                <c:pt idx="8">
                  <c:v>0.39</c:v>
                </c:pt>
                <c:pt idx="9">
                  <c:v>0.12</c:v>
                </c:pt>
                <c:pt idx="10">
                  <c:v>0.19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387-4697-8999-2E0C7C80FA96}"/>
            </c:ext>
          </c:extLst>
        </c:ser>
        <c:ser>
          <c:idx val="3"/>
          <c:order val="3"/>
          <c:tx>
            <c:v>Transporte</c:v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val>
            <c:numRef>
              <c:f>'PIB industrias'!$J$5:$J$15</c:f>
              <c:numCache>
                <c:formatCode>General</c:formatCode>
                <c:ptCount val="11"/>
                <c:pt idx="0">
                  <c:v>0.14000000000000001</c:v>
                </c:pt>
                <c:pt idx="1">
                  <c:v>0.1</c:v>
                </c:pt>
                <c:pt idx="2">
                  <c:v>0.09</c:v>
                </c:pt>
                <c:pt idx="3">
                  <c:v>0.12</c:v>
                </c:pt>
                <c:pt idx="4">
                  <c:v>0.28000000000000003</c:v>
                </c:pt>
                <c:pt idx="5">
                  <c:v>0</c:v>
                </c:pt>
                <c:pt idx="6">
                  <c:v>0.11</c:v>
                </c:pt>
                <c:pt idx="7">
                  <c:v>0.05</c:v>
                </c:pt>
                <c:pt idx="8">
                  <c:v>-0.02</c:v>
                </c:pt>
                <c:pt idx="9">
                  <c:v>-0.09</c:v>
                </c:pt>
                <c:pt idx="10">
                  <c:v>-0.03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387-4697-8999-2E0C7C80F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07562352"/>
        <c:axId val="2007561520"/>
      </c:lineChart>
      <c:catAx>
        <c:axId val="69540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9538063"/>
        <c:crossesAt val="0"/>
        <c:auto val="1"/>
        <c:lblAlgn val="ctr"/>
        <c:lblOffset val="100"/>
        <c:noMultiLvlLbl val="0"/>
      </c:catAx>
      <c:valAx>
        <c:axId val="69538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9540143"/>
        <c:crosses val="autoZero"/>
        <c:crossBetween val="between"/>
      </c:valAx>
      <c:valAx>
        <c:axId val="2007561520"/>
        <c:scaling>
          <c:orientation val="minMax"/>
        </c:scaling>
        <c:delete val="0"/>
        <c:axPos val="r"/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007562352"/>
        <c:crosses val="max"/>
        <c:crossBetween val="between"/>
      </c:valAx>
      <c:catAx>
        <c:axId val="2007562352"/>
        <c:scaling>
          <c:orientation val="minMax"/>
        </c:scaling>
        <c:delete val="1"/>
        <c:axPos val="b"/>
        <c:majorTickMark val="none"/>
        <c:minorTickMark val="none"/>
        <c:tickLblPos val="nextTo"/>
        <c:crossAx val="2007561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D9030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ED9-4CC6-8201-16B2F2FFA469}"/>
              </c:ext>
            </c:extLst>
          </c:dPt>
          <c:dPt>
            <c:idx val="1"/>
            <c:bubble3D val="0"/>
            <c:spPr>
              <a:solidFill>
                <a:srgbClr val="619C2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ED9-4CC6-8201-16B2F2FFA469}"/>
              </c:ext>
            </c:extLst>
          </c:dPt>
          <c:dPt>
            <c:idx val="2"/>
            <c:bubble3D val="0"/>
            <c:spPr>
              <a:solidFill>
                <a:srgbClr val="059ED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ED9-4CC6-8201-16B2F2FFA4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ED9-4CC6-8201-16B2F2FFA469}"/>
              </c:ext>
            </c:extLst>
          </c:dPt>
          <c:dPt>
            <c:idx val="4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ED9-4CC6-8201-16B2F2FFA469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8F73432-85C7-499A-9099-BFC417D167FD}" type="CATEGORYNAME">
                      <a:rPr lang="en-US">
                        <a:solidFill>
                          <a:srgbClr val="D90303"/>
                        </a:solidFill>
                      </a:rPr>
                      <a:pPr>
                        <a:defRPr/>
                      </a:pPr>
                      <a:t>[NOMBRE DE CATEGORÍA]</a:t>
                    </a:fld>
                    <a:r>
                      <a:rPr lang="en-US" baseline="0" dirty="0">
                        <a:solidFill>
                          <a:srgbClr val="D90303"/>
                        </a:solidFill>
                      </a:rPr>
                      <a:t>
</a:t>
                    </a:r>
                    <a:fld id="{50BF55DF-7A41-4964-A3D2-B885F4D4AD5D}" type="PERCENTAGE">
                      <a:rPr lang="en-US" baseline="0">
                        <a:solidFill>
                          <a:srgbClr val="D90303"/>
                        </a:solidFill>
                      </a:rPr>
                      <a:pPr>
                        <a:defRPr/>
                      </a:pPr>
                      <a:t>[PORCENTAJE]</a:t>
                    </a:fld>
                    <a:endParaRPr lang="en-US" baseline="0" dirty="0">
                      <a:solidFill>
                        <a:srgbClr val="D90303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ED9-4CC6-8201-16B2F2FFA46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FF0BCA2-AA6E-4EC6-9250-8BA1F5C09EFF}" type="CATEGORYNAME">
                      <a:rPr lang="en-US">
                        <a:solidFill>
                          <a:srgbClr val="619C2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/>
                      <a:t>
</a:t>
                    </a:r>
                    <a:fld id="{34678074-862D-4518-AC3F-AA5DEE090C63}" type="PERCENTAGE">
                      <a:rPr lang="en-US" baseline="0">
                        <a:solidFill>
                          <a:srgbClr val="619C20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[PORCENTAJE]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ED9-4CC6-8201-16B2F2FFA46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BD00B3-5FA0-4A1E-8766-E43568BBF67A}" type="CATEGORYNAME">
                      <a:rPr lang="en-US">
                        <a:solidFill>
                          <a:srgbClr val="059ED4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rgbClr val="059ED4"/>
                        </a:solidFill>
                      </a:rPr>
                      <a:t>
</a:t>
                    </a:r>
                    <a:fld id="{431755FF-6CD2-497B-BA9B-2BF3D443EE56}" type="PERCENTAGE">
                      <a:rPr lang="en-US" baseline="0">
                        <a:solidFill>
                          <a:srgbClr val="059ED4"/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[PORCENTAJE]</a:t>
                    </a:fld>
                    <a:endParaRPr lang="en-US" baseline="0" dirty="0">
                      <a:solidFill>
                        <a:srgbClr val="059ED4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ED9-4CC6-8201-16B2F2FFA46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4ED9-4CC6-8201-16B2F2FFA469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33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DEE5086-4E27-4E41-BF94-2CB883D6B320}" type="CATEGORYNAME">
                      <a:rPr lang="en-US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
</a:t>
                    </a:r>
                    <a:fld id="{05E332CD-7D3E-43EC-8A22-F0DC8814D4D7}" type="PERCENTAGE">
                      <a:rPr lang="en-US" baseline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pPr>
                        <a:defRPr>
                          <a:solidFill>
                            <a:schemeClr val="accent1"/>
                          </a:solidFill>
                        </a:defRPr>
                      </a:pPr>
                      <a:t>[PORCENTAJE]</a:t>
                    </a:fld>
                    <a:endParaRPr lang="en-US" baseline="0" dirty="0">
                      <a:solidFill>
                        <a:schemeClr val="bg2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ED9-4CC6-8201-16B2F2FFA469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'Market share'!$B$3:$B$7</c:f>
              <c:strCache>
                <c:ptCount val="5"/>
                <c:pt idx="0">
                  <c:v>Johnson &amp; Johnson</c:v>
                </c:pt>
                <c:pt idx="1">
                  <c:v>Merk &amp; Co</c:v>
                </c:pt>
                <c:pt idx="2">
                  <c:v>Pfizer Inc</c:v>
                </c:pt>
                <c:pt idx="3">
                  <c:v>Roche Hild-Genus</c:v>
                </c:pt>
                <c:pt idx="4">
                  <c:v>Sanofi</c:v>
                </c:pt>
              </c:strCache>
            </c:strRef>
          </c:cat>
          <c:val>
            <c:numRef>
              <c:f>'Market share'!$D$3:$D$7</c:f>
              <c:numCache>
                <c:formatCode>0.00%</c:formatCode>
                <c:ptCount val="5"/>
                <c:pt idx="0">
                  <c:v>0.1872891887093911</c:v>
                </c:pt>
                <c:pt idx="1">
                  <c:v>0.18768862062843955</c:v>
                </c:pt>
                <c:pt idx="2">
                  <c:v>0.23810580507722351</c:v>
                </c:pt>
                <c:pt idx="3">
                  <c:v>0.2166696254216226</c:v>
                </c:pt>
                <c:pt idx="4">
                  <c:v>0.17024676016332327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ED9-4CC6-8201-16B2F2FFA46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 sz="2400" b="0" dirty="0">
                <a:solidFill>
                  <a:schemeClr val="bg1"/>
                </a:solidFill>
                <a:latin typeface="Tw Cen MT" panose="020B0602020104020603" pitchFamily="34" charset="0"/>
              </a:rPr>
              <a:t>Market Share 2010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055555555555558E-2"/>
          <c:y val="0.33653834937299504"/>
          <c:w val="0.81388888888888888"/>
          <c:h val="0.5649099591717702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94C8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1F6-4F46-8BAC-4FC430CF157A}"/>
              </c:ext>
            </c:extLst>
          </c:dPt>
          <c:dPt>
            <c:idx val="1"/>
            <c:bubble3D val="0"/>
            <c:spPr>
              <a:solidFill>
                <a:srgbClr val="ED7D31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1F6-4F46-8BAC-4FC430CF157A}"/>
              </c:ext>
            </c:extLst>
          </c:dPt>
          <c:dPt>
            <c:idx val="2"/>
            <c:bubble3D val="0"/>
            <c:spPr>
              <a:solidFill>
                <a:srgbClr val="6EC82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1F6-4F46-8BAC-4FC430CF157A}"/>
              </c:ext>
            </c:extLst>
          </c:dPt>
          <c:dPt>
            <c:idx val="3"/>
            <c:bubble3D val="0"/>
            <c:spPr>
              <a:solidFill>
                <a:srgbClr val="FBBD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1F6-4F46-8BAC-4FC430CF157A}"/>
              </c:ext>
            </c:extLst>
          </c:dPt>
          <c:dPt>
            <c:idx val="4"/>
            <c:bubble3D val="0"/>
            <c:spPr>
              <a:solidFill>
                <a:srgbClr val="44546B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1F6-4F46-8BAC-4FC430CF15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2 '!$B$65:$B$69</c:f>
              <c:strCache>
                <c:ptCount val="5"/>
                <c:pt idx="0">
                  <c:v>Pfizer </c:v>
                </c:pt>
                <c:pt idx="1">
                  <c:v>Norvatis</c:v>
                </c:pt>
                <c:pt idx="2">
                  <c:v>Merck &amp; Co</c:v>
                </c:pt>
                <c:pt idx="3">
                  <c:v>AstraZeneca</c:v>
                </c:pt>
                <c:pt idx="4">
                  <c:v>Sanofi-Aventis</c:v>
                </c:pt>
              </c:strCache>
            </c:strRef>
          </c:cat>
          <c:val>
            <c:numRef>
              <c:f>'Gráficas 2 '!$C$65:$C$69</c:f>
              <c:numCache>
                <c:formatCode>0.00%</c:formatCode>
                <c:ptCount val="5"/>
                <c:pt idx="0">
                  <c:v>7.0999999999999994E-2</c:v>
                </c:pt>
                <c:pt idx="1">
                  <c:v>5.8999999999999997E-2</c:v>
                </c:pt>
                <c:pt idx="2">
                  <c:v>4.9000000000000002E-2</c:v>
                </c:pt>
                <c:pt idx="3">
                  <c:v>4.4999999999999998E-2</c:v>
                </c:pt>
                <c:pt idx="4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1F6-4F46-8BAC-4FC430CF157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0843669603571821"/>
          <c:y val="0.12719194823117075"/>
          <c:w val="0.81497632573565382"/>
          <c:h val="0.165727659088186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s-CO" sz="2400" b="0" dirty="0">
                <a:solidFill>
                  <a:schemeClr val="bg1"/>
                </a:solidFill>
                <a:latin typeface="Tw Cen MT" panose="020B0602020104020603" pitchFamily="34" charset="0"/>
              </a:rPr>
              <a:t>Market Share</a:t>
            </a:r>
            <a:r>
              <a:rPr lang="es-CO" sz="2400" b="0" baseline="0" dirty="0">
                <a:solidFill>
                  <a:schemeClr val="bg1"/>
                </a:solidFill>
                <a:latin typeface="Tw Cen MT" panose="020B0602020104020603" pitchFamily="34" charset="0"/>
              </a:rPr>
              <a:t> 2019</a:t>
            </a:r>
            <a:endParaRPr lang="es-CO" sz="2400" b="0" dirty="0">
              <a:solidFill>
                <a:schemeClr val="bg1"/>
              </a:solidFill>
              <a:latin typeface="Tw Cen MT" panose="020B06020201040206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3482132329322981E-2"/>
          <c:y val="0.2924674666462479"/>
          <c:w val="0.81819944947488688"/>
          <c:h val="0.60428114262656318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94C8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0378-42EA-82D1-4C506B552A57}"/>
              </c:ext>
            </c:extLst>
          </c:dPt>
          <c:dPt>
            <c:idx val="1"/>
            <c:bubble3D val="0"/>
            <c:spPr>
              <a:solidFill>
                <a:srgbClr val="ED7E2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0378-42EA-82D1-4C506B552A57}"/>
              </c:ext>
            </c:extLst>
          </c:dPt>
          <c:dPt>
            <c:idx val="2"/>
            <c:bubble3D val="0"/>
            <c:spPr>
              <a:solidFill>
                <a:srgbClr val="5A9BD5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0378-42EA-82D1-4C506B552A57}"/>
              </c:ext>
            </c:extLst>
          </c:dPt>
          <c:dPt>
            <c:idx val="3"/>
            <c:bubble3D val="0"/>
            <c:spPr>
              <a:solidFill>
                <a:srgbClr val="D000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0378-42EA-82D1-4C506B552A57}"/>
              </c:ext>
            </c:extLst>
          </c:dPt>
          <c:dPt>
            <c:idx val="4"/>
            <c:bubble3D val="0"/>
            <c:spPr>
              <a:solidFill>
                <a:srgbClr val="6EC82A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0378-42EA-82D1-4C506B552A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2 '!$B$77:$B$81</c:f>
              <c:strCache>
                <c:ptCount val="5"/>
                <c:pt idx="0">
                  <c:v>Pfizer </c:v>
                </c:pt>
                <c:pt idx="1">
                  <c:v>Norvatis</c:v>
                </c:pt>
                <c:pt idx="2">
                  <c:v>Roche</c:v>
                </c:pt>
                <c:pt idx="3">
                  <c:v>J&amp;J</c:v>
                </c:pt>
                <c:pt idx="4">
                  <c:v>Merck &amp; Co</c:v>
                </c:pt>
              </c:strCache>
            </c:strRef>
          </c:cat>
          <c:val>
            <c:numRef>
              <c:f>'Gráficas 2 '!$C$77:$C$81</c:f>
              <c:numCache>
                <c:formatCode>0.0%</c:formatCode>
                <c:ptCount val="5"/>
                <c:pt idx="0">
                  <c:v>5.5E-2</c:v>
                </c:pt>
                <c:pt idx="1">
                  <c:v>5.2999999999999999E-2</c:v>
                </c:pt>
                <c:pt idx="2">
                  <c:v>5.3999999999999999E-2</c:v>
                </c:pt>
                <c:pt idx="3">
                  <c:v>4.7E-2</c:v>
                </c:pt>
                <c:pt idx="4">
                  <c:v>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378-42EA-82D1-4C506B552A5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J&amp;j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55-4920-ADB3-BC98C9E23B8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55-4920-ADB3-BC98C9E23B84}"/>
              </c:ext>
            </c:extLst>
          </c:dPt>
          <c:cat>
            <c:strRef>
              <c:f>Hoja1!$A$2:$A$3</c:f>
              <c:strCache>
                <c:ptCount val="2"/>
                <c:pt idx="0">
                  <c:v>INACTIVAS</c:v>
                </c:pt>
                <c:pt idx="1">
                  <c:v>FREE FLOAT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1760189000</c:v>
                </c:pt>
                <c:pt idx="1">
                  <c:v>2027289000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55-4920-ADB3-BC98C9E23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Hoja1!$B$4</c:f>
              <c:strCache>
                <c:ptCount val="1"/>
                <c:pt idx="0">
                  <c:v>Pfizer Inc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Hoja1!$A$5:$A$24</c:f>
              <c:strCache>
                <c:ptCount val="20"/>
                <c:pt idx="0">
                  <c:v>2105-2</c:v>
                </c:pt>
                <c:pt idx="1">
                  <c:v>2015-3</c:v>
                </c:pt>
                <c:pt idx="2">
                  <c:v>2015-4</c:v>
                </c:pt>
                <c:pt idx="3">
                  <c:v>2016-1</c:v>
                </c:pt>
                <c:pt idx="4">
                  <c:v>2016-2</c:v>
                </c:pt>
                <c:pt idx="5">
                  <c:v>2016-3</c:v>
                </c:pt>
                <c:pt idx="6">
                  <c:v>2016-4</c:v>
                </c:pt>
                <c:pt idx="7">
                  <c:v>2017-1</c:v>
                </c:pt>
                <c:pt idx="8">
                  <c:v>2017-2</c:v>
                </c:pt>
                <c:pt idx="9">
                  <c:v>2017-3</c:v>
                </c:pt>
                <c:pt idx="10">
                  <c:v>2017-4</c:v>
                </c:pt>
                <c:pt idx="11">
                  <c:v>2018-1</c:v>
                </c:pt>
                <c:pt idx="12">
                  <c:v>2018-2</c:v>
                </c:pt>
                <c:pt idx="13">
                  <c:v>2018-3</c:v>
                </c:pt>
                <c:pt idx="14">
                  <c:v>2018-4</c:v>
                </c:pt>
                <c:pt idx="15">
                  <c:v>2019-1</c:v>
                </c:pt>
                <c:pt idx="16">
                  <c:v>2019-2</c:v>
                </c:pt>
                <c:pt idx="17">
                  <c:v>2019-3</c:v>
                </c:pt>
                <c:pt idx="18">
                  <c:v>2019-4</c:v>
                </c:pt>
                <c:pt idx="19">
                  <c:v>2020-1</c:v>
                </c:pt>
              </c:strCache>
            </c:strRef>
          </c:cat>
          <c:val>
            <c:numRef>
              <c:f>Hoja1!$B$5:$B$24</c:f>
              <c:numCache>
                <c:formatCode>General</c:formatCode>
                <c:ptCount val="20"/>
                <c:pt idx="0">
                  <c:v>2.75</c:v>
                </c:pt>
                <c:pt idx="1">
                  <c:v>3.25</c:v>
                </c:pt>
                <c:pt idx="2">
                  <c:v>2.78</c:v>
                </c:pt>
                <c:pt idx="3">
                  <c:v>2.67</c:v>
                </c:pt>
                <c:pt idx="4">
                  <c:v>3.48</c:v>
                </c:pt>
                <c:pt idx="5">
                  <c:v>3.26</c:v>
                </c:pt>
                <c:pt idx="6">
                  <c:v>2.57</c:v>
                </c:pt>
                <c:pt idx="7">
                  <c:v>3.49</c:v>
                </c:pt>
                <c:pt idx="8">
                  <c:v>3.42</c:v>
                </c:pt>
                <c:pt idx="9">
                  <c:v>3.37</c:v>
                </c:pt>
                <c:pt idx="10">
                  <c:v>3.51</c:v>
                </c:pt>
                <c:pt idx="11">
                  <c:v>3.02</c:v>
                </c:pt>
                <c:pt idx="12">
                  <c:v>2.84</c:v>
                </c:pt>
                <c:pt idx="13">
                  <c:v>3.37</c:v>
                </c:pt>
                <c:pt idx="14">
                  <c:v>3.52</c:v>
                </c:pt>
                <c:pt idx="15">
                  <c:v>3.75</c:v>
                </c:pt>
                <c:pt idx="16">
                  <c:v>4.01</c:v>
                </c:pt>
                <c:pt idx="17">
                  <c:v>3.02</c:v>
                </c:pt>
                <c:pt idx="18">
                  <c:v>7.54</c:v>
                </c:pt>
                <c:pt idx="19">
                  <c:v>2.78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BD6-4FED-B34E-B830924512C0}"/>
            </c:ext>
          </c:extLst>
        </c:ser>
        <c:ser>
          <c:idx val="1"/>
          <c:order val="1"/>
          <c:tx>
            <c:strRef>
              <c:f>Hoja1!$C$4</c:f>
              <c:strCache>
                <c:ptCount val="1"/>
                <c:pt idx="0">
                  <c:v>Merk &amp; 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Hoja1!$A$5:$A$24</c:f>
              <c:strCache>
                <c:ptCount val="20"/>
                <c:pt idx="0">
                  <c:v>2105-2</c:v>
                </c:pt>
                <c:pt idx="1">
                  <c:v>2015-3</c:v>
                </c:pt>
                <c:pt idx="2">
                  <c:v>2015-4</c:v>
                </c:pt>
                <c:pt idx="3">
                  <c:v>2016-1</c:v>
                </c:pt>
                <c:pt idx="4">
                  <c:v>2016-2</c:v>
                </c:pt>
                <c:pt idx="5">
                  <c:v>2016-3</c:v>
                </c:pt>
                <c:pt idx="6">
                  <c:v>2016-4</c:v>
                </c:pt>
                <c:pt idx="7">
                  <c:v>2017-1</c:v>
                </c:pt>
                <c:pt idx="8">
                  <c:v>2017-2</c:v>
                </c:pt>
                <c:pt idx="9">
                  <c:v>2017-3</c:v>
                </c:pt>
                <c:pt idx="10">
                  <c:v>2017-4</c:v>
                </c:pt>
                <c:pt idx="11">
                  <c:v>2018-1</c:v>
                </c:pt>
                <c:pt idx="12">
                  <c:v>2018-2</c:v>
                </c:pt>
                <c:pt idx="13">
                  <c:v>2018-3</c:v>
                </c:pt>
                <c:pt idx="14">
                  <c:v>2018-4</c:v>
                </c:pt>
                <c:pt idx="15">
                  <c:v>2019-1</c:v>
                </c:pt>
                <c:pt idx="16">
                  <c:v>2019-2</c:v>
                </c:pt>
                <c:pt idx="17">
                  <c:v>2019-3</c:v>
                </c:pt>
                <c:pt idx="18">
                  <c:v>2019-4</c:v>
                </c:pt>
                <c:pt idx="19">
                  <c:v>2020-1</c:v>
                </c:pt>
              </c:strCache>
            </c:strRef>
          </c:cat>
          <c:val>
            <c:numRef>
              <c:f>Hoja1!$C$5:$C$24</c:f>
              <c:numCache>
                <c:formatCode>General</c:formatCode>
                <c:ptCount val="20"/>
                <c:pt idx="0">
                  <c:v>3.57</c:v>
                </c:pt>
                <c:pt idx="1">
                  <c:v>3.27</c:v>
                </c:pt>
                <c:pt idx="2">
                  <c:v>3.46</c:v>
                </c:pt>
                <c:pt idx="3">
                  <c:v>3.32</c:v>
                </c:pt>
                <c:pt idx="4">
                  <c:v>3.48</c:v>
                </c:pt>
                <c:pt idx="5">
                  <c:v>3.92</c:v>
                </c:pt>
                <c:pt idx="6">
                  <c:v>3.89</c:v>
                </c:pt>
                <c:pt idx="7">
                  <c:v>4.5199999999999996</c:v>
                </c:pt>
                <c:pt idx="8">
                  <c:v>4.01</c:v>
                </c:pt>
                <c:pt idx="9">
                  <c:v>3.94</c:v>
                </c:pt>
                <c:pt idx="10">
                  <c:v>3.78</c:v>
                </c:pt>
                <c:pt idx="11">
                  <c:v>4.53</c:v>
                </c:pt>
                <c:pt idx="12">
                  <c:v>4.01</c:v>
                </c:pt>
                <c:pt idx="13">
                  <c:v>5.03</c:v>
                </c:pt>
                <c:pt idx="14">
                  <c:v>5.78</c:v>
                </c:pt>
                <c:pt idx="15">
                  <c:v>7.25</c:v>
                </c:pt>
                <c:pt idx="16">
                  <c:v>7.83</c:v>
                </c:pt>
                <c:pt idx="17">
                  <c:v>7.76</c:v>
                </c:pt>
                <c:pt idx="18">
                  <c:v>8.3800000000000008</c:v>
                </c:pt>
                <c:pt idx="19">
                  <c:v>7.54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BD6-4FED-B34E-B830924512C0}"/>
            </c:ext>
          </c:extLst>
        </c:ser>
        <c:ser>
          <c:idx val="2"/>
          <c:order val="2"/>
          <c:tx>
            <c:strRef>
              <c:f>Hoja1!$D$4</c:f>
              <c:strCache>
                <c:ptCount val="1"/>
                <c:pt idx="0">
                  <c:v>Johnson &amp; Johnson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Hoja1!$A$5:$A$24</c:f>
              <c:strCache>
                <c:ptCount val="20"/>
                <c:pt idx="0">
                  <c:v>2105-2</c:v>
                </c:pt>
                <c:pt idx="1">
                  <c:v>2015-3</c:v>
                </c:pt>
                <c:pt idx="2">
                  <c:v>2015-4</c:v>
                </c:pt>
                <c:pt idx="3">
                  <c:v>2016-1</c:v>
                </c:pt>
                <c:pt idx="4">
                  <c:v>2016-2</c:v>
                </c:pt>
                <c:pt idx="5">
                  <c:v>2016-3</c:v>
                </c:pt>
                <c:pt idx="6">
                  <c:v>2016-4</c:v>
                </c:pt>
                <c:pt idx="7">
                  <c:v>2017-1</c:v>
                </c:pt>
                <c:pt idx="8">
                  <c:v>2017-2</c:v>
                </c:pt>
                <c:pt idx="9">
                  <c:v>2017-3</c:v>
                </c:pt>
                <c:pt idx="10">
                  <c:v>2017-4</c:v>
                </c:pt>
                <c:pt idx="11">
                  <c:v>2018-1</c:v>
                </c:pt>
                <c:pt idx="12">
                  <c:v>2018-2</c:v>
                </c:pt>
                <c:pt idx="13">
                  <c:v>2018-3</c:v>
                </c:pt>
                <c:pt idx="14">
                  <c:v>2018-4</c:v>
                </c:pt>
                <c:pt idx="15">
                  <c:v>2019-1</c:v>
                </c:pt>
                <c:pt idx="16">
                  <c:v>2019-2</c:v>
                </c:pt>
                <c:pt idx="17">
                  <c:v>2019-3</c:v>
                </c:pt>
                <c:pt idx="18">
                  <c:v>2019-4</c:v>
                </c:pt>
                <c:pt idx="19">
                  <c:v>2020-1</c:v>
                </c:pt>
              </c:strCache>
            </c:strRef>
          </c:cat>
          <c:val>
            <c:numRef>
              <c:f>Hoja1!$D$5:$D$24</c:f>
              <c:numCache>
                <c:formatCode>General</c:formatCode>
                <c:ptCount val="20"/>
                <c:pt idx="0">
                  <c:v>3.87</c:v>
                </c:pt>
                <c:pt idx="1">
                  <c:v>3.62</c:v>
                </c:pt>
                <c:pt idx="2">
                  <c:v>3.74</c:v>
                </c:pt>
                <c:pt idx="3">
                  <c:v>3.56</c:v>
                </c:pt>
                <c:pt idx="4">
                  <c:v>3.82</c:v>
                </c:pt>
                <c:pt idx="5">
                  <c:v>3.94</c:v>
                </c:pt>
                <c:pt idx="6">
                  <c:v>4.37</c:v>
                </c:pt>
                <c:pt idx="7">
                  <c:v>4.53</c:v>
                </c:pt>
                <c:pt idx="8">
                  <c:v>4.3899999999999997</c:v>
                </c:pt>
                <c:pt idx="9">
                  <c:v>4.97</c:v>
                </c:pt>
                <c:pt idx="10">
                  <c:v>4.96</c:v>
                </c:pt>
                <c:pt idx="11">
                  <c:v>6.4</c:v>
                </c:pt>
                <c:pt idx="12">
                  <c:v>5.52</c:v>
                </c:pt>
                <c:pt idx="13">
                  <c:v>5.05</c:v>
                </c:pt>
                <c:pt idx="14">
                  <c:v>5.27</c:v>
                </c:pt>
                <c:pt idx="15">
                  <c:v>5.29</c:v>
                </c:pt>
                <c:pt idx="16">
                  <c:v>5.67</c:v>
                </c:pt>
                <c:pt idx="17">
                  <c:v>5.52</c:v>
                </c:pt>
                <c:pt idx="18">
                  <c:v>5.13</c:v>
                </c:pt>
                <c:pt idx="19">
                  <c:v>6.42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D6-4FED-B34E-B83092451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9420879"/>
        <c:axId val="131861823"/>
      </c:lineChart>
      <c:catAx>
        <c:axId val="279420879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>
                    <a:solidFill>
                      <a:schemeClr val="tx1"/>
                    </a:solidFill>
                    <a:latin typeface="Tw Cen MT" panose="020B0602020104020603" pitchFamily="34" charset="0"/>
                  </a:rPr>
                  <a:t>Trimestres</a:t>
                </a:r>
                <a:endParaRPr lang="es-CO" dirty="0"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  <c:crossAx val="131861823"/>
        <c:crosses val="autoZero"/>
        <c:auto val="1"/>
        <c:lblAlgn val="ctr"/>
        <c:lblOffset val="100"/>
        <c:noMultiLvlLbl val="0"/>
      </c:catAx>
      <c:valAx>
        <c:axId val="131861823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2">
                  <a:lumMod val="50000"/>
                </a:schemeClr>
              </a:solidFill>
              <a:prstDash val="solid"/>
              <a:miter lim="800000"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MX" dirty="0">
                    <a:solidFill>
                      <a:schemeClr val="tx1"/>
                    </a:solidFill>
                  </a:rPr>
                  <a:t>Múltiplo</a:t>
                </a:r>
                <a:endParaRPr lang="es-CO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  <c:crossAx val="279420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Hoja1!$H$4</c:f>
              <c:strCache>
                <c:ptCount val="1"/>
                <c:pt idx="0">
                  <c:v>Pfizer Inc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Hoja1!$G$5:$G$7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Hoja1!$H$5:$H$7</c:f>
              <c:numCache>
                <c:formatCode>"$"#,##0.00_);[Red]\("$"#,##0.00\)</c:formatCode>
                <c:ptCount val="3"/>
                <c:pt idx="0">
                  <c:v>3.52</c:v>
                </c:pt>
                <c:pt idx="1">
                  <c:v>1.86</c:v>
                </c:pt>
                <c:pt idx="2">
                  <c:v>2.87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3F-4508-BADF-03D3818C4EAA}"/>
            </c:ext>
          </c:extLst>
        </c:ser>
        <c:ser>
          <c:idx val="1"/>
          <c:order val="1"/>
          <c:tx>
            <c:strRef>
              <c:f>Hoja1!$I$4</c:f>
              <c:strCache>
                <c:ptCount val="1"/>
                <c:pt idx="0">
                  <c:v>Merk &amp; 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Hoja1!$G$5:$G$7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Hoja1!$I$5:$I$7</c:f>
              <c:numCache>
                <c:formatCode>"$"#,##0.00_);[Red]\("$"#,##0.00\)</c:formatCode>
                <c:ptCount val="3"/>
                <c:pt idx="0">
                  <c:v>0.87</c:v>
                </c:pt>
                <c:pt idx="1">
                  <c:v>2.3199999999999998</c:v>
                </c:pt>
                <c:pt idx="2">
                  <c:v>3.81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3F-4508-BADF-03D3818C4EAA}"/>
            </c:ext>
          </c:extLst>
        </c:ser>
        <c:ser>
          <c:idx val="2"/>
          <c:order val="2"/>
          <c:tx>
            <c:strRef>
              <c:f>Hoja1!$J$4</c:f>
              <c:strCache>
                <c:ptCount val="1"/>
                <c:pt idx="0">
                  <c:v>Johnson &amp; Johnson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numRef>
              <c:f>Hoja1!$G$5:$G$7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Hoja1!$J$5:$J$7</c:f>
              <c:numCache>
                <c:formatCode>"$"#,##0.00_);[Red]\("$"#,##0.00\)</c:formatCode>
                <c:ptCount val="3"/>
                <c:pt idx="0">
                  <c:v>0.47</c:v>
                </c:pt>
                <c:pt idx="1">
                  <c:v>5.61</c:v>
                </c:pt>
                <c:pt idx="2">
                  <c:v>5.63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3F-4508-BADF-03D3818C4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442879"/>
        <c:axId val="131819807"/>
      </c:barChart>
      <c:catAx>
        <c:axId val="279442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  <c:crossAx val="131819807"/>
        <c:crosses val="autoZero"/>
        <c:auto val="1"/>
        <c:lblAlgn val="ctr"/>
        <c:lblOffset val="100"/>
        <c:noMultiLvlLbl val="0"/>
      </c:catAx>
      <c:valAx>
        <c:axId val="1318198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  <c:crossAx val="279442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J&amp;j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455-4920-ADB3-BC98C9E23B8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455-4920-ADB3-BC98C9E23B84}"/>
              </c:ext>
            </c:extLst>
          </c:dPt>
          <c:cat>
            <c:strRef>
              <c:f>Hoja1!$A$2:$A$3</c:f>
              <c:strCache>
                <c:ptCount val="2"/>
                <c:pt idx="0">
                  <c:v>INACTIVAS</c:v>
                </c:pt>
                <c:pt idx="1">
                  <c:v>FREE FLOAT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1760189000</c:v>
                </c:pt>
                <c:pt idx="1">
                  <c:v>2027289000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55-4920-ADB3-BC98C9E23B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34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0.00968</cdr:x>
      <cdr:y>0.01852</cdr:y>
    </cdr:from>
    <cdr:to>
      <cdr:x>0.06594</cdr:x>
      <cdr:y>0.06366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1E05819D-F33B-4C9E-A342-20BA7DED566C}"/>
            </a:ext>
          </a:extLst>
        </cdr:cNvPr>
        <cdr:cNvSpPr/>
      </cdr:nvSpPr>
      <cdr:spPr>
        <a:xfrm xmlns:a="http://schemas.openxmlformats.org/drawingml/2006/main">
          <a:off x="50800" y="50800"/>
          <a:ext cx="295275" cy="1238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CO" sz="1100"/>
        </a:p>
      </cdr:txBody>
    </cdr:sp>
  </cdr:relSizeAnchor>
  <cdr:relSizeAnchor xmlns:cdr="http://schemas.openxmlformats.org/drawingml/2006/chartDrawing">
    <cdr:from>
      <cdr:x>0.00968</cdr:x>
      <cdr:y>0.01852</cdr:y>
    </cdr:from>
    <cdr:to>
      <cdr:x>0.06594</cdr:x>
      <cdr:y>0.06366</cdr:y>
    </cdr:to>
    <cdr:sp macro="" textlink="">
      <cdr:nvSpPr>
        <cdr:cNvPr id="3" name="Rectángulo 2">
          <a:extLst xmlns:a="http://schemas.openxmlformats.org/drawingml/2006/main">
            <a:ext uri="{FF2B5EF4-FFF2-40B4-BE49-F238E27FC236}">
              <a16:creationId xmlns:a16="http://schemas.microsoft.com/office/drawing/2014/main" id="{1E05819D-F33B-4C9E-A342-20BA7DED566C}"/>
            </a:ext>
          </a:extLst>
        </cdr:cNvPr>
        <cdr:cNvSpPr/>
      </cdr:nvSpPr>
      <cdr:spPr>
        <a:xfrm xmlns:a="http://schemas.openxmlformats.org/drawingml/2006/main">
          <a:off x="50800" y="50800"/>
          <a:ext cx="295275" cy="123825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CO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0EB9E-78FF-4BC9-8E5D-0F506B9D1FAB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D45595-F940-4FCC-A356-805B28B9364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373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0F175-BA34-C949-A06E-B8590043ACD5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9149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0F175-BA34-C949-A06E-B8590043ACD5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098034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0F175-BA34-C949-A06E-B8590043ACD5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2572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0F175-BA34-C949-A06E-B8590043ACD5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8028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0F175-BA34-C949-A06E-B8590043ACD5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6790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0F175-BA34-C949-A06E-B8590043ACD5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79890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40F175-BA34-C949-A06E-B8590043ACD5}" type="slidenum">
              <a:rPr lang="es-CO" smtClean="0"/>
              <a:t>21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7439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A3B19-F314-4F24-981F-796F3CB9F2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E31F4A8-3C51-4EC7-ADFD-4C9EA0E54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3B1A6D-4897-41B0-B95B-7DC91EEB3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B750-49FA-46F6-992E-F2C1128D9E85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5A56A-C246-4613-AA3C-A47BBA871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98463B-4028-410E-A57A-48479BD0D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F7D-C7FD-4B95-A66B-045CB8A05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2594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7BD25D-A260-4EF9-BC86-C71C235A1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C2FD3D-4832-4065-81C9-6E155037CB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6F235C-9628-4958-A46F-D5A295A0E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B750-49FA-46F6-992E-F2C1128D9E85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3A481B-0379-4838-A004-3539E7EA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2F55E0-136D-49FD-B424-C50733A68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F7D-C7FD-4B95-A66B-045CB8A05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414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8DE63D-5A44-4F42-A54C-C0FB029FD7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CE9C52-8617-488D-8AA2-A19DFAB3A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188638-F570-4C66-ABB1-B95F4A944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B750-49FA-46F6-992E-F2C1128D9E85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84F6B0A-B52D-40C0-A0E6-D66AEB81C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EE34CB-C5D3-4CC3-9539-76CEE9FBC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F7D-C7FD-4B95-A66B-045CB8A05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160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ABBC11-5AC0-48D8-A801-5E06EC7E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040CF7-848D-4AF5-84D4-3D619AC85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7CB88E-B905-44EA-B429-936B5C6CE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B750-49FA-46F6-992E-F2C1128D9E85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DD95CB-B35A-40F8-A185-6576E5EDB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C68AE9-1163-4997-AA1E-70C987AC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F7D-C7FD-4B95-A66B-045CB8A05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1739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FFEC2A-6A57-40E8-B749-3D6C2D50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3F4784-A7F1-4578-A607-7B82B8552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B09A49-9AD5-47D3-A9C1-0ED9078A5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B750-49FA-46F6-992E-F2C1128D9E85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CD25CD-7B95-4762-BDE6-CEEC50715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00796-908A-4548-9E35-F79A7C0EB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F7D-C7FD-4B95-A66B-045CB8A05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37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052384-8AB3-4B7A-ADB9-31D09A3F7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3E6EA5-6921-45B8-9426-38CF9C6CA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C8F89F-4C24-4D1F-9905-6F79EC5E4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EB90878-CB76-4AB5-A977-21C74DBA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B750-49FA-46F6-992E-F2C1128D9E85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90D2325-05B8-4D99-8763-C187A2A0A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BB5ECC-CD62-4D4E-8388-9B244ADF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F7D-C7FD-4B95-A66B-045CB8A05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6086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5283D-6508-42EF-892F-0E71A806F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896EAF-1034-4ECA-A563-041A4DF70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9661CC-8D96-4DD0-8A8D-735ABB792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AEAC943-0680-481D-A1C6-05DDAF429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2326C4D-8A9B-434A-A154-D4979191B1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FB48BC4-45FC-488F-BEA1-F51D825F6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B750-49FA-46F6-992E-F2C1128D9E85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D93750D-4902-496B-BE3E-BDD6E1350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2CD9B7-EE02-4A0E-B101-5FD70E76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F7D-C7FD-4B95-A66B-045CB8A05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589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CE1364-2314-4486-9DEF-3859C318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BE7D80-80A6-437D-A0C0-D11825819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B750-49FA-46F6-992E-F2C1128D9E85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595883D-16DD-4CCD-9F3C-281D99CFF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680732-5FBA-4863-8710-1AEC1613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F7D-C7FD-4B95-A66B-045CB8A05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256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DB2F0CA-6AB7-4BFB-B43F-2D74649CF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B750-49FA-46F6-992E-F2C1128D9E85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9214474-227A-4F44-AE9C-D7491B244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6DBA4F3-ECB3-413B-AF9E-35FED03F6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F7D-C7FD-4B95-A66B-045CB8A05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3564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74C52-EA66-4D55-9FCA-6568AE313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8343CE-92A1-40CC-9B8C-2A4CDDAA2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AD5776-9270-4760-92C1-7A24C7B23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0A170E1-79E0-4518-B222-2D76EE907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B750-49FA-46F6-992E-F2C1128D9E85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993353A-501A-4E0A-A26A-3328C3CF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17A855-8011-4FD2-B354-C3D64ADFE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F7D-C7FD-4B95-A66B-045CB8A05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3900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FDEC06-E59E-49E5-9A9B-4C0370DE3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F4E585F-EA12-43CB-8DD7-CD2646EDA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F56A09-5C20-4A64-A986-AF7DCE6DF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9973B33-8DD4-43FE-BB8C-DEC406BC5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EB750-49FA-46F6-992E-F2C1128D9E85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870CF-0BE3-41B7-8A2A-80BC7A211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084D4DD-161E-41D1-BD73-24AD4516C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C4F7D-C7FD-4B95-A66B-045CB8A05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8191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80D8EC9-737C-4ABA-85D5-25A92E777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496C704-C8AA-405D-8471-D92F146AC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E20307-D9DF-485B-A5C5-E44F4EED1F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EB750-49FA-46F6-992E-F2C1128D9E85}" type="datetimeFigureOut">
              <a:rPr lang="es-CO" smtClean="0"/>
              <a:t>22/05/2020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823404-9241-4C48-B0A0-0CAFBEF23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0EA4A4-BCA5-4160-A297-87AE036DD8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4F7D-C7FD-4B95-A66B-045CB8A059A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5888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32.jpeg"/><Relationship Id="rId21" Type="http://schemas.openxmlformats.org/officeDocument/2006/relationships/chart" Target="../charts/chart4.xml"/><Relationship Id="rId7" Type="http://schemas.openxmlformats.org/officeDocument/2006/relationships/image" Target="../media/image35.jpe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3.png"/><Relationship Id="rId20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svg"/><Relationship Id="rId24" Type="http://schemas.openxmlformats.org/officeDocument/2006/relationships/image" Target="../media/image48.jpeg"/><Relationship Id="rId5" Type="http://schemas.microsoft.com/office/2007/relationships/hdphoto" Target="../media/hdphoto4.wdp"/><Relationship Id="rId15" Type="http://schemas.openxmlformats.org/officeDocument/2006/relationships/image" Target="../media/image42.png"/><Relationship Id="rId23" Type="http://schemas.openxmlformats.org/officeDocument/2006/relationships/image" Target="../media/image47.jpe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3.png"/><Relationship Id="rId9" Type="http://schemas.microsoft.com/office/2007/relationships/hdphoto" Target="../media/hdphoto5.wdp"/><Relationship Id="rId14" Type="http://schemas.openxmlformats.org/officeDocument/2006/relationships/image" Target="../media/image41.png"/><Relationship Id="rId2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32.jpeg"/><Relationship Id="rId21" Type="http://schemas.openxmlformats.org/officeDocument/2006/relationships/chart" Target="../charts/chart7.xml"/><Relationship Id="rId7" Type="http://schemas.openxmlformats.org/officeDocument/2006/relationships/image" Target="../media/image35.jpe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3.png"/><Relationship Id="rId20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svg"/><Relationship Id="rId5" Type="http://schemas.microsoft.com/office/2007/relationships/hdphoto" Target="../media/hdphoto4.wdp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3.png"/><Relationship Id="rId9" Type="http://schemas.microsoft.com/office/2007/relationships/hdphoto" Target="../media/hdphoto5.wdp"/><Relationship Id="rId14" Type="http://schemas.openxmlformats.org/officeDocument/2006/relationships/image" Target="../media/image41.png"/><Relationship Id="rId22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32.jpeg"/><Relationship Id="rId21" Type="http://schemas.openxmlformats.org/officeDocument/2006/relationships/chart" Target="../charts/chart10.xml"/><Relationship Id="rId7" Type="http://schemas.openxmlformats.org/officeDocument/2006/relationships/image" Target="../media/image35.jpe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3.png"/><Relationship Id="rId20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8.svg"/><Relationship Id="rId5" Type="http://schemas.microsoft.com/office/2007/relationships/hdphoto" Target="../media/hdphoto4.wdp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33.png"/><Relationship Id="rId9" Type="http://schemas.microsoft.com/office/2007/relationships/hdphoto" Target="../media/hdphoto5.wdp"/><Relationship Id="rId14" Type="http://schemas.openxmlformats.org/officeDocument/2006/relationships/image" Target="../media/image41.png"/><Relationship Id="rId22" Type="http://schemas.openxmlformats.org/officeDocument/2006/relationships/chart" Target="../charts/chart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8.xml"/><Relationship Id="rId3" Type="http://schemas.openxmlformats.org/officeDocument/2006/relationships/chart" Target="../charts/chart13.xml"/><Relationship Id="rId7" Type="http://schemas.openxmlformats.org/officeDocument/2006/relationships/chart" Target="../charts/chart17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57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11" Type="http://schemas.openxmlformats.org/officeDocument/2006/relationships/image" Target="../media/image5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9.sv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04" y="-21471"/>
            <a:ext cx="12234204" cy="6865404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71C30BA-D73B-EC44-B50F-FBA66502F4D2}"/>
              </a:ext>
            </a:extLst>
          </p:cNvPr>
          <p:cNvSpPr/>
          <p:nvPr/>
        </p:nvSpPr>
        <p:spPr>
          <a:xfrm rot="16200000">
            <a:off x="-2404182" y="2343663"/>
            <a:ext cx="6865405" cy="213513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CD6C76E-4198-2846-810F-C3ADD22D60B4}"/>
              </a:ext>
            </a:extLst>
          </p:cNvPr>
          <p:cNvGrpSpPr/>
          <p:nvPr/>
        </p:nvGrpSpPr>
        <p:grpSpPr>
          <a:xfrm>
            <a:off x="-51951" y="1745508"/>
            <a:ext cx="1966244" cy="1665723"/>
            <a:chOff x="667247" y="4162443"/>
            <a:chExt cx="3497179" cy="354166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2E4D37E-FDB6-204D-95F0-64F0FDC5B257}"/>
                </a:ext>
              </a:extLst>
            </p:cNvPr>
            <p:cNvPicPr/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48" b="100000" l="15203" r="93919">
                          <a14:foregroundMark x1="50676" y1="12587" x2="61149" y2="16434"/>
                          <a14:backgroundMark x1="28716" y1="10839" x2="21284" y2="49650"/>
                          <a14:backgroundMark x1="85473" y1="13287" x2="85811" y2="57692"/>
                          <a14:backgroundMark x1="80743" y1="94056" x2="81081" y2="98252"/>
                          <a14:backgroundMark x1="28041" y1="94056" x2="28378" y2="986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9857" y="4162443"/>
              <a:ext cx="2185670" cy="2112010"/>
            </a:xfrm>
            <a:prstGeom prst="rect">
              <a:avLst/>
            </a:prstGeom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7E6AF619-A617-3B4E-B17B-FFEF2A881FA1}"/>
                </a:ext>
              </a:extLst>
            </p:cNvPr>
            <p:cNvSpPr txBox="1"/>
            <p:nvPr/>
          </p:nvSpPr>
          <p:spPr>
            <a:xfrm>
              <a:off x="667247" y="6329876"/>
              <a:ext cx="3497179" cy="137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rgbClr val="002D6A"/>
                  </a:solidFill>
                  <a:latin typeface="Tw Cen MT" panose="020B0602020104020603" pitchFamily="34" charset="0"/>
                </a:rPr>
                <a:t>Andrés Camilio Chacón Briceño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C58F9431-E230-894F-A1F7-D4CB7E3B76F8}"/>
              </a:ext>
            </a:extLst>
          </p:cNvPr>
          <p:cNvSpPr txBox="1"/>
          <p:nvPr/>
        </p:nvSpPr>
        <p:spPr>
          <a:xfrm>
            <a:off x="-506899" y="5969406"/>
            <a:ext cx="307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Franklin Gothic Medium" panose="020B0603020102020204" pitchFamily="34" charset="0"/>
              </a:rPr>
              <a:t>23 de mayo 2020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-39047" y="3795003"/>
            <a:ext cx="1742354" cy="1610422"/>
            <a:chOff x="8447444" y="4200478"/>
            <a:chExt cx="2664828" cy="3093340"/>
          </a:xfrm>
        </p:grpSpPr>
        <p:pic>
          <p:nvPicPr>
            <p:cNvPr id="1026" name="Picture 2" descr="Resultado de imagen de mujer ejecutiva animada">
              <a:extLst>
                <a:ext uri="{FF2B5EF4-FFF2-40B4-BE49-F238E27FC236}">
                  <a16:creationId xmlns:a16="http://schemas.microsoft.com/office/drawing/2014/main" id="{5B077224-0025-4A39-8DD2-6FB0FFB9E3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95" b="100000" l="4121" r="96841">
                          <a14:foregroundMark x1="52610" y1="98839" x2="52610" y2="98839"/>
                          <a14:foregroundMark x1="54121" y1="85300" x2="52473" y2="99807"/>
                          <a14:foregroundMark x1="63049" y1="16441" x2="42720" y2="14700"/>
                          <a14:foregroundMark x1="55495" y1="3675" x2="45604" y2="3095"/>
                          <a14:foregroundMark x1="91209" y1="84720" x2="91209" y2="84720"/>
                          <a14:foregroundMark x1="96978" y1="67311" x2="96978" y2="67311"/>
                          <a14:foregroundMark x1="4121" y1="91103" x2="4121" y2="91103"/>
                          <a14:foregroundMark x1="15797" y1="90522" x2="15797" y2="905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91033" y="4200478"/>
              <a:ext cx="2621239" cy="1860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/>
            <p:cNvSpPr txBox="1"/>
            <p:nvPr/>
          </p:nvSpPr>
          <p:spPr>
            <a:xfrm>
              <a:off x="8447444" y="6052329"/>
              <a:ext cx="2584581" cy="124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002060"/>
                  </a:solidFill>
                  <a:latin typeface="Tw Cen MT" panose="020B0602020104020603" pitchFamily="34" charset="0"/>
                </a:rPr>
                <a:t>María Gabriela </a:t>
              </a:r>
            </a:p>
            <a:p>
              <a:pPr algn="ctr"/>
              <a:r>
                <a:rPr lang="es-MX" b="1" dirty="0">
                  <a:solidFill>
                    <a:srgbClr val="002060"/>
                  </a:solidFill>
                  <a:latin typeface="Tw Cen MT" panose="020B0602020104020603" pitchFamily="34" charset="0"/>
                </a:rPr>
                <a:t>Ruge Ortega</a:t>
              </a:r>
              <a:endParaRPr lang="es-CO" b="1" dirty="0">
                <a:solidFill>
                  <a:srgbClr val="00206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950568" y="0"/>
            <a:ext cx="2804747" cy="1094757"/>
            <a:chOff x="8536146" y="-17608"/>
            <a:chExt cx="3180948" cy="1213485"/>
          </a:xfrm>
        </p:grpSpPr>
        <p:pic>
          <p:nvPicPr>
            <p:cNvPr id="12" name="Imagen 11" descr="Resultado de imagen para iconos de personas animados"/>
            <p:cNvPicPr/>
            <p:nvPr/>
          </p:nvPicPr>
          <p:blipFill rotWithShape="1">
            <a:blip r:embed="rId8" cstate="email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822" b="94863" l="0" r="100000">
                          <a14:foregroundMark x1="45622" y1="17808" x2="45622" y2="17808"/>
                          <a14:foregroundMark x1="72350" y1="24315" x2="72350" y2="24315"/>
                          <a14:foregroundMark x1="75115" y1="48973" x2="75115" y2="48973"/>
                          <a14:foregroundMark x1="35945" y1="68493" x2="35945" y2="68493"/>
                          <a14:foregroundMark x1="29493" y1="83219" x2="29493" y2="83219"/>
                        </a14:backgroundRemoval>
                      </a14:imgEffect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536146" y="-17608"/>
              <a:ext cx="904875" cy="12134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ectángulo 7"/>
            <p:cNvSpPr/>
            <p:nvPr/>
          </p:nvSpPr>
          <p:spPr>
            <a:xfrm>
              <a:off x="9316010" y="371742"/>
              <a:ext cx="1842171" cy="4698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MX" sz="2400" b="1" dirty="0">
                  <a:latin typeface="Arial Black" panose="020B0A04020102020204" pitchFamily="34" charset="0"/>
                </a:rPr>
                <a:t>Consilium</a:t>
              </a:r>
              <a:endParaRPr lang="es-CO" sz="1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9370682" y="720313"/>
              <a:ext cx="2346412" cy="3429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dirty="0"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High Human Performance</a:t>
              </a:r>
              <a:endParaRPr lang="es-C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76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Historia"/>
          <p:cNvGrpSpPr/>
          <p:nvPr/>
        </p:nvGrpSpPr>
        <p:grpSpPr>
          <a:xfrm>
            <a:off x="-41617" y="-3942617"/>
            <a:ext cx="12192000" cy="6045895"/>
            <a:chOff x="-9625" y="956261"/>
            <a:chExt cx="12192000" cy="6045895"/>
          </a:xfrm>
        </p:grpSpPr>
        <p:grpSp>
          <p:nvGrpSpPr>
            <p:cNvPr id="94" name="HISTORIA">
              <a:extLst>
                <a:ext uri="{FF2B5EF4-FFF2-40B4-BE49-F238E27FC236}">
                  <a16:creationId xmlns:a16="http://schemas.microsoft.com/office/drawing/2014/main" id="{9E5CD0F7-AC6D-AD43-AFFE-36A10F3EB2DB}"/>
                </a:ext>
              </a:extLst>
            </p:cNvPr>
            <p:cNvGrpSpPr/>
            <p:nvPr/>
          </p:nvGrpSpPr>
          <p:grpSpPr>
            <a:xfrm>
              <a:off x="-9625" y="956261"/>
              <a:ext cx="12192000" cy="6045895"/>
              <a:chOff x="0" y="-4026862"/>
              <a:chExt cx="12192000" cy="6045895"/>
            </a:xfrm>
            <a:solidFill>
              <a:srgbClr val="6CA87A"/>
            </a:solidFill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8F59DC97-9C04-064A-927D-39044E26D35A}"/>
                  </a:ext>
                </a:extLst>
              </p:cNvPr>
              <p:cNvGrpSpPr/>
              <p:nvPr/>
            </p:nvGrpSpPr>
            <p:grpSpPr>
              <a:xfrm>
                <a:off x="0" y="-4026862"/>
                <a:ext cx="12192000" cy="6045895"/>
                <a:chOff x="0" y="0"/>
                <a:chExt cx="12192000" cy="6541624"/>
              </a:xfrm>
              <a:grpFill/>
              <a:effectLst>
                <a:outerShdw blurRad="127000" dist="76200" dir="5400000" algn="ctr" rotWithShape="0">
                  <a:srgbClr val="000000">
                    <a:alpha val="51000"/>
                  </a:srgbClr>
                </a:outerShdw>
              </a:effectLst>
            </p:grpSpPr>
            <p:sp>
              <p:nvSpPr>
                <p:cNvPr id="5" name="Rectángulo 4">
                  <a:extLst>
                    <a:ext uri="{FF2B5EF4-FFF2-40B4-BE49-F238E27FC236}">
                      <a16:creationId xmlns:a16="http://schemas.microsoft.com/office/drawing/2014/main" id="{62C77F4B-DB61-BA4E-B9C9-59579DBB250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14200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8" name="CuadroTexto 17">
                  <a:extLst>
                    <a:ext uri="{FF2B5EF4-FFF2-40B4-BE49-F238E27FC236}">
                      <a16:creationId xmlns:a16="http://schemas.microsoft.com/office/drawing/2014/main" id="{8F338885-AC6E-5742-9CD6-0046DFE5CD2D}"/>
                    </a:ext>
                  </a:extLst>
                </p:cNvPr>
                <p:cNvSpPr txBox="1"/>
                <p:nvPr/>
              </p:nvSpPr>
              <p:spPr>
                <a:xfrm>
                  <a:off x="59507" y="6142009"/>
                  <a:ext cx="2794958" cy="39961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b="1" dirty="0">
                      <a:solidFill>
                        <a:srgbClr val="002D6A"/>
                      </a:solidFill>
                      <a:latin typeface="Tw Cen MT" panose="020B0602020104020603" pitchFamily="34" charset="0"/>
                    </a:rPr>
                    <a:t>HISTORIA</a:t>
                  </a: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157A8B21-61EF-CA41-A42C-35BF00D8D523}"/>
                  </a:ext>
                </a:extLst>
              </p:cNvPr>
              <p:cNvGrpSpPr/>
              <p:nvPr/>
            </p:nvGrpSpPr>
            <p:grpSpPr>
              <a:xfrm>
                <a:off x="343712" y="-1986900"/>
                <a:ext cx="11438626" cy="3000425"/>
                <a:chOff x="224287" y="1932266"/>
                <a:chExt cx="11438626" cy="3000425"/>
              </a:xfrm>
              <a:grpFill/>
            </p:grpSpPr>
            <p:cxnSp>
              <p:nvCxnSpPr>
                <p:cNvPr id="61" name="Conector recto de flecha 60">
                  <a:extLst>
                    <a:ext uri="{FF2B5EF4-FFF2-40B4-BE49-F238E27FC236}">
                      <a16:creationId xmlns:a16="http://schemas.microsoft.com/office/drawing/2014/main" id="{D2A9D328-2BEA-CB4F-AE72-7B13F063565B}"/>
                    </a:ext>
                  </a:extLst>
                </p:cNvPr>
                <p:cNvCxnSpPr/>
                <p:nvPr/>
              </p:nvCxnSpPr>
              <p:spPr>
                <a:xfrm>
                  <a:off x="224287" y="3774050"/>
                  <a:ext cx="11438626" cy="0"/>
                </a:xfrm>
                <a:prstGeom prst="straightConnector1">
                  <a:avLst/>
                </a:prstGeom>
                <a:grpFill/>
                <a:ln w="47625">
                  <a:noFill/>
                  <a:prstDash val="solid"/>
                  <a:bevel/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Grupo 61">
                  <a:extLst>
                    <a:ext uri="{FF2B5EF4-FFF2-40B4-BE49-F238E27FC236}">
                      <a16:creationId xmlns:a16="http://schemas.microsoft.com/office/drawing/2014/main" id="{F9AD8C94-A52B-3443-8558-EFFECA997994}"/>
                    </a:ext>
                  </a:extLst>
                </p:cNvPr>
                <p:cNvGrpSpPr/>
                <p:nvPr/>
              </p:nvGrpSpPr>
              <p:grpSpPr>
                <a:xfrm>
                  <a:off x="289423" y="1932266"/>
                  <a:ext cx="1593012" cy="2995777"/>
                  <a:chOff x="289423" y="2329085"/>
                  <a:chExt cx="1593012" cy="2995777"/>
                </a:xfrm>
                <a:grpFill/>
              </p:grpSpPr>
              <p:grpSp>
                <p:nvGrpSpPr>
                  <p:cNvPr id="90" name="Grupo 89">
                    <a:extLst>
                      <a:ext uri="{FF2B5EF4-FFF2-40B4-BE49-F238E27FC236}">
                        <a16:creationId xmlns:a16="http://schemas.microsoft.com/office/drawing/2014/main" id="{E46A6D0D-CE5A-6E45-8A92-4EBD8421902D}"/>
                      </a:ext>
                    </a:extLst>
                  </p:cNvPr>
                  <p:cNvGrpSpPr/>
                  <p:nvPr/>
                </p:nvGrpSpPr>
                <p:grpSpPr>
                  <a:xfrm>
                    <a:off x="637359" y="3877573"/>
                    <a:ext cx="897141" cy="1447289"/>
                    <a:chOff x="378564" y="3515268"/>
                    <a:chExt cx="897141" cy="1447289"/>
                  </a:xfrm>
                  <a:grpFill/>
                </p:grpSpPr>
                <p:cxnSp>
                  <p:nvCxnSpPr>
                    <p:cNvPr id="92" name="Conector recto 91">
                      <a:extLst>
                        <a:ext uri="{FF2B5EF4-FFF2-40B4-BE49-F238E27FC236}">
                          <a16:creationId xmlns:a16="http://schemas.microsoft.com/office/drawing/2014/main" id="{B8883E73-13D0-7142-AB4B-E47F8275A68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552090" y="3515268"/>
                      <a:ext cx="0" cy="360000"/>
                    </a:xfrm>
                    <a:prstGeom prst="line">
                      <a:avLst/>
                    </a:prstGeom>
                    <a:grpFill/>
                    <a:ln w="5080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3" name="CuadroTexto 92">
                      <a:extLst>
                        <a:ext uri="{FF2B5EF4-FFF2-40B4-BE49-F238E27FC236}">
                          <a16:creationId xmlns:a16="http://schemas.microsoft.com/office/drawing/2014/main" id="{53CE351A-AF34-C042-BE23-E7621963C1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8564" y="4593225"/>
                      <a:ext cx="897141" cy="36933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1886</a:t>
                      </a:r>
                    </a:p>
                  </p:txBody>
                </p:sp>
              </p:grpSp>
              <p:sp>
                <p:nvSpPr>
                  <p:cNvPr id="89" name="CuadroTexto 88">
                    <a:extLst>
                      <a:ext uri="{FF2B5EF4-FFF2-40B4-BE49-F238E27FC236}">
                        <a16:creationId xmlns:a16="http://schemas.microsoft.com/office/drawing/2014/main" id="{54812A8E-6EBD-C148-9EE0-6B180A1F89BF}"/>
                      </a:ext>
                    </a:extLst>
                  </p:cNvPr>
                  <p:cNvSpPr txBox="1"/>
                  <p:nvPr/>
                </p:nvSpPr>
                <p:spPr>
                  <a:xfrm>
                    <a:off x="289423" y="2329085"/>
                    <a:ext cx="1593012" cy="64633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Tw Cen MT" panose="020B0602020104020603" pitchFamily="34" charset="0"/>
                      </a:rPr>
                      <a:t>Nace Johnson &amp; Johnson</a:t>
                    </a:r>
                  </a:p>
                </p:txBody>
              </p:sp>
            </p:grpSp>
            <p:grpSp>
              <p:nvGrpSpPr>
                <p:cNvPr id="63" name="Grupo 62">
                  <a:extLst>
                    <a:ext uri="{FF2B5EF4-FFF2-40B4-BE49-F238E27FC236}">
                      <a16:creationId xmlns:a16="http://schemas.microsoft.com/office/drawing/2014/main" id="{1B8B8AAA-9D2C-704E-9245-B71FD7EE2A41}"/>
                    </a:ext>
                  </a:extLst>
                </p:cNvPr>
                <p:cNvGrpSpPr/>
                <p:nvPr/>
              </p:nvGrpSpPr>
              <p:grpSpPr>
                <a:xfrm>
                  <a:off x="2455713" y="2013662"/>
                  <a:ext cx="2697192" cy="2911457"/>
                  <a:chOff x="2818026" y="2048168"/>
                  <a:chExt cx="2697192" cy="2911457"/>
                </a:xfrm>
                <a:grpFill/>
              </p:grpSpPr>
              <p:cxnSp>
                <p:nvCxnSpPr>
                  <p:cNvPr id="80" name="Conector recto 79">
                    <a:extLst>
                      <a:ext uri="{FF2B5EF4-FFF2-40B4-BE49-F238E27FC236}">
                        <a16:creationId xmlns:a16="http://schemas.microsoft.com/office/drawing/2014/main" id="{38FEFC36-9D44-B245-A825-00CE21C0472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054132" y="3609290"/>
                    <a:ext cx="0" cy="360000"/>
                  </a:xfrm>
                  <a:prstGeom prst="line">
                    <a:avLst/>
                  </a:prstGeom>
                  <a:grpFill/>
                  <a:ln w="508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CuadroTexto 80">
                    <a:extLst>
                      <a:ext uri="{FF2B5EF4-FFF2-40B4-BE49-F238E27FC236}">
                        <a16:creationId xmlns:a16="http://schemas.microsoft.com/office/drawing/2014/main" id="{E64EC356-3895-2C4E-891C-108221006E7E}"/>
                      </a:ext>
                    </a:extLst>
                  </p:cNvPr>
                  <p:cNvSpPr txBox="1"/>
                  <p:nvPr/>
                </p:nvSpPr>
                <p:spPr>
                  <a:xfrm>
                    <a:off x="3151859" y="4590293"/>
                    <a:ext cx="1653706" cy="36933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Tw Cen MT" panose="020B0602020104020603" pitchFamily="34" charset="0"/>
                      </a:rPr>
                      <a:t>1888 -  1898</a:t>
                    </a:r>
                  </a:p>
                </p:txBody>
              </p:sp>
              <p:sp>
                <p:nvSpPr>
                  <p:cNvPr id="83" name="CuadroTexto 82">
                    <a:extLst>
                      <a:ext uri="{FF2B5EF4-FFF2-40B4-BE49-F238E27FC236}">
                        <a16:creationId xmlns:a16="http://schemas.microsoft.com/office/drawing/2014/main" id="{B5DE25BA-8962-134A-82B4-6D76AE557FC3}"/>
                      </a:ext>
                    </a:extLst>
                  </p:cNvPr>
                  <p:cNvSpPr txBox="1"/>
                  <p:nvPr/>
                </p:nvSpPr>
                <p:spPr>
                  <a:xfrm>
                    <a:off x="2818026" y="2048168"/>
                    <a:ext cx="2697192" cy="36933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dirty="0">
                        <a:latin typeface="Tw Cen MT" panose="020B0602020104020603" pitchFamily="34" charset="0"/>
                      </a:rPr>
                      <a:t>Primeros lanzamientos</a:t>
                    </a:r>
                    <a:endParaRPr lang="es-CO" dirty="0">
                      <a:latin typeface="Tw Cen MT" panose="020B0602020104020603" pitchFamily="34" charset="0"/>
                    </a:endParaRPr>
                  </a:p>
                </p:txBody>
              </p:sp>
            </p:grpSp>
            <p:grpSp>
              <p:nvGrpSpPr>
                <p:cNvPr id="64" name="Grupo 63">
                  <a:extLst>
                    <a:ext uri="{FF2B5EF4-FFF2-40B4-BE49-F238E27FC236}">
                      <a16:creationId xmlns:a16="http://schemas.microsoft.com/office/drawing/2014/main" id="{BB3B3152-6E75-5A47-8024-4C2440B2765D}"/>
                    </a:ext>
                  </a:extLst>
                </p:cNvPr>
                <p:cNvGrpSpPr/>
                <p:nvPr/>
              </p:nvGrpSpPr>
              <p:grpSpPr>
                <a:xfrm>
                  <a:off x="5073155" y="2021104"/>
                  <a:ext cx="1784950" cy="2911587"/>
                  <a:chOff x="5073155" y="2021104"/>
                  <a:chExt cx="1784950" cy="2911587"/>
                </a:xfrm>
                <a:grpFill/>
              </p:grpSpPr>
              <p:cxnSp>
                <p:nvCxnSpPr>
                  <p:cNvPr id="75" name="Conector recto 74">
                    <a:extLst>
                      <a:ext uri="{FF2B5EF4-FFF2-40B4-BE49-F238E27FC236}">
                        <a16:creationId xmlns:a16="http://schemas.microsoft.com/office/drawing/2014/main" id="{C760E090-53F1-0341-8554-6DF562ED7F3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026154" y="3636201"/>
                    <a:ext cx="0" cy="360000"/>
                  </a:xfrm>
                  <a:prstGeom prst="line">
                    <a:avLst/>
                  </a:prstGeom>
                  <a:grpFill/>
                  <a:ln w="508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CuadroTexto 75">
                    <a:extLst>
                      <a:ext uri="{FF2B5EF4-FFF2-40B4-BE49-F238E27FC236}">
                        <a16:creationId xmlns:a16="http://schemas.microsoft.com/office/drawing/2014/main" id="{B88FF016-B102-EF4B-8CEE-FF6B6E81C83F}"/>
                      </a:ext>
                    </a:extLst>
                  </p:cNvPr>
                  <p:cNvSpPr txBox="1"/>
                  <p:nvPr/>
                </p:nvSpPr>
                <p:spPr>
                  <a:xfrm>
                    <a:off x="5444149" y="4563359"/>
                    <a:ext cx="897141" cy="36933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dirty="0">
                        <a:latin typeface="Tw Cen MT" panose="020B0602020104020603" pitchFamily="34" charset="0"/>
                      </a:rPr>
                      <a:t>1924</a:t>
                    </a:r>
                    <a:endParaRPr lang="es-CO" dirty="0">
                      <a:latin typeface="Tw Cen MT" panose="020B0602020104020603" pitchFamily="34" charset="0"/>
                    </a:endParaRPr>
                  </a:p>
                </p:txBody>
              </p:sp>
              <p:sp>
                <p:nvSpPr>
                  <p:cNvPr id="77" name="CuadroTexto 76">
                    <a:extLst>
                      <a:ext uri="{FF2B5EF4-FFF2-40B4-BE49-F238E27FC236}">
                        <a16:creationId xmlns:a16="http://schemas.microsoft.com/office/drawing/2014/main" id="{E5D988D9-9884-B54D-8C8B-36D978EC6518}"/>
                      </a:ext>
                    </a:extLst>
                  </p:cNvPr>
                  <p:cNvSpPr txBox="1"/>
                  <p:nvPr/>
                </p:nvSpPr>
                <p:spPr>
                  <a:xfrm>
                    <a:off x="5073155" y="2021104"/>
                    <a:ext cx="1784950" cy="64633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dirty="0">
                        <a:latin typeface="Tw Cen MT" panose="020B0602020104020603" pitchFamily="34" charset="0"/>
                      </a:rPr>
                      <a:t>Llegada a Reino Unido</a:t>
                    </a:r>
                    <a:endParaRPr lang="es-CO" dirty="0">
                      <a:latin typeface="Tw Cen MT" panose="020B0602020104020603" pitchFamily="34" charset="0"/>
                    </a:endParaRPr>
                  </a:p>
                </p:txBody>
              </p:sp>
            </p:grpSp>
            <p:grpSp>
              <p:nvGrpSpPr>
                <p:cNvPr id="65" name="Grupo 64">
                  <a:extLst>
                    <a:ext uri="{FF2B5EF4-FFF2-40B4-BE49-F238E27FC236}">
                      <a16:creationId xmlns:a16="http://schemas.microsoft.com/office/drawing/2014/main" id="{AAC80AEA-9604-4C45-8EB3-56AB41CD53D4}"/>
                    </a:ext>
                  </a:extLst>
                </p:cNvPr>
                <p:cNvGrpSpPr/>
                <p:nvPr/>
              </p:nvGrpSpPr>
              <p:grpSpPr>
                <a:xfrm>
                  <a:off x="6905990" y="2070766"/>
                  <a:ext cx="2697192" cy="2854582"/>
                  <a:chOff x="6905990" y="2070766"/>
                  <a:chExt cx="2697192" cy="2854582"/>
                </a:xfrm>
                <a:grpFill/>
              </p:grpSpPr>
              <p:cxnSp>
                <p:nvCxnSpPr>
                  <p:cNvPr id="71" name="Conector recto 70">
                    <a:extLst>
                      <a:ext uri="{FF2B5EF4-FFF2-40B4-BE49-F238E27FC236}">
                        <a16:creationId xmlns:a16="http://schemas.microsoft.com/office/drawing/2014/main" id="{57EE41B6-1698-CF4A-88D2-F634CBE1F72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41659" y="3623454"/>
                    <a:ext cx="0" cy="360000"/>
                  </a:xfrm>
                  <a:prstGeom prst="line">
                    <a:avLst/>
                  </a:prstGeom>
                  <a:grpFill/>
                  <a:ln w="508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CuadroTexto 71">
                    <a:extLst>
                      <a:ext uri="{FF2B5EF4-FFF2-40B4-BE49-F238E27FC236}">
                        <a16:creationId xmlns:a16="http://schemas.microsoft.com/office/drawing/2014/main" id="{3A1C8B97-72FE-6D44-B090-439F8A568A66}"/>
                      </a:ext>
                    </a:extLst>
                  </p:cNvPr>
                  <p:cNvSpPr txBox="1"/>
                  <p:nvPr/>
                </p:nvSpPr>
                <p:spPr>
                  <a:xfrm>
                    <a:off x="7727950" y="4556016"/>
                    <a:ext cx="897141" cy="36933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dirty="0">
                        <a:latin typeface="Tw Cen MT" panose="020B0602020104020603" pitchFamily="34" charset="0"/>
                      </a:rPr>
                      <a:t>1944</a:t>
                    </a:r>
                    <a:endParaRPr lang="es-CO" dirty="0">
                      <a:latin typeface="Tw Cen MT" panose="020B0602020104020603" pitchFamily="34" charset="0"/>
                    </a:endParaRPr>
                  </a:p>
                </p:txBody>
              </p:sp>
              <p:sp>
                <p:nvSpPr>
                  <p:cNvPr id="73" name="CuadroTexto 72">
                    <a:extLst>
                      <a:ext uri="{FF2B5EF4-FFF2-40B4-BE49-F238E27FC236}">
                        <a16:creationId xmlns:a16="http://schemas.microsoft.com/office/drawing/2014/main" id="{BD41A2DC-7510-184C-B92A-7E40595E8A5A}"/>
                      </a:ext>
                    </a:extLst>
                  </p:cNvPr>
                  <p:cNvSpPr txBox="1"/>
                  <p:nvPr/>
                </p:nvSpPr>
                <p:spPr>
                  <a:xfrm>
                    <a:off x="6905990" y="2070766"/>
                    <a:ext cx="2697192" cy="36933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Tw Cen MT" panose="020B0602020104020603" pitchFamily="34" charset="0"/>
                      </a:rPr>
                      <a:t>Llegada a la Bolsa NYSE</a:t>
                    </a:r>
                  </a:p>
                </p:txBody>
              </p:sp>
            </p:grpSp>
            <p:grpSp>
              <p:nvGrpSpPr>
                <p:cNvPr id="66" name="Grupo 65">
                  <a:extLst>
                    <a:ext uri="{FF2B5EF4-FFF2-40B4-BE49-F238E27FC236}">
                      <a16:creationId xmlns:a16="http://schemas.microsoft.com/office/drawing/2014/main" id="{E56DCF3B-0143-A747-8D40-790416D9E49D}"/>
                    </a:ext>
                  </a:extLst>
                </p:cNvPr>
                <p:cNvGrpSpPr/>
                <p:nvPr/>
              </p:nvGrpSpPr>
              <p:grpSpPr>
                <a:xfrm>
                  <a:off x="9463905" y="2055050"/>
                  <a:ext cx="2125806" cy="2861576"/>
                  <a:chOff x="9463905" y="2055050"/>
                  <a:chExt cx="2125806" cy="2861576"/>
                </a:xfrm>
                <a:grpFill/>
              </p:grpSpPr>
              <p:cxnSp>
                <p:nvCxnSpPr>
                  <p:cNvPr id="67" name="Conector recto 66">
                    <a:extLst>
                      <a:ext uri="{FF2B5EF4-FFF2-40B4-BE49-F238E27FC236}">
                        <a16:creationId xmlns:a16="http://schemas.microsoft.com/office/drawing/2014/main" id="{B415165B-3E36-6242-B4A3-3EA632E9B10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323559" y="3594633"/>
                    <a:ext cx="0" cy="360000"/>
                  </a:xfrm>
                  <a:prstGeom prst="line">
                    <a:avLst/>
                  </a:prstGeom>
                  <a:grpFill/>
                  <a:ln w="508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CuadroTexto 67">
                    <a:extLst>
                      <a:ext uri="{FF2B5EF4-FFF2-40B4-BE49-F238E27FC236}">
                        <a16:creationId xmlns:a16="http://schemas.microsoft.com/office/drawing/2014/main" id="{B22C0075-34FF-B94D-B695-B7E7BDCCBC81}"/>
                      </a:ext>
                    </a:extLst>
                  </p:cNvPr>
                  <p:cNvSpPr txBox="1"/>
                  <p:nvPr/>
                </p:nvSpPr>
                <p:spPr>
                  <a:xfrm>
                    <a:off x="10137841" y="4547294"/>
                    <a:ext cx="897141" cy="36933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Tw Cen MT" panose="020B0602020104020603" pitchFamily="34" charset="0"/>
                      </a:rPr>
                      <a:t>2006</a:t>
                    </a:r>
                  </a:p>
                </p:txBody>
              </p:sp>
              <p:sp>
                <p:nvSpPr>
                  <p:cNvPr id="69" name="CuadroTexto 68">
                    <a:extLst>
                      <a:ext uri="{FF2B5EF4-FFF2-40B4-BE49-F238E27FC236}">
                        <a16:creationId xmlns:a16="http://schemas.microsoft.com/office/drawing/2014/main" id="{9F62CE19-E7B8-9C41-9622-744E1B6FD82E}"/>
                      </a:ext>
                    </a:extLst>
                  </p:cNvPr>
                  <p:cNvSpPr txBox="1"/>
                  <p:nvPr/>
                </p:nvSpPr>
                <p:spPr>
                  <a:xfrm>
                    <a:off x="9463905" y="2055050"/>
                    <a:ext cx="2125806" cy="64633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Tw Cen MT" panose="020B0602020104020603" pitchFamily="34" charset="0"/>
                      </a:rPr>
                      <a:t>Adquiere Porcentaje de Pfizer</a:t>
                    </a:r>
                  </a:p>
                </p:txBody>
              </p:sp>
            </p:grpSp>
          </p:grpSp>
        </p:grpSp>
        <p:cxnSp>
          <p:nvCxnSpPr>
            <p:cNvPr id="11" name="Conector recto 10"/>
            <p:cNvCxnSpPr/>
            <p:nvPr/>
          </p:nvCxnSpPr>
          <p:spPr>
            <a:xfrm flipV="1">
              <a:off x="239508" y="5470766"/>
              <a:ext cx="11246041" cy="5732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028" name="Picture 4" descr="Resultado de imagen de johnson and johnson histo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39508" y="3872063"/>
              <a:ext cx="1882306" cy="1229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jnj.ch/fileadmin/templates/history/img/1888-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64" b="94953" l="3683" r="898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04044" y="3698880"/>
              <a:ext cx="1625289" cy="1456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Resultado de imagen de united kingdom fla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278" y="3923552"/>
              <a:ext cx="1714701" cy="1176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Resultado de imagen de bolsa de nueva york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172" y="3887178"/>
              <a:ext cx="1919843" cy="1212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Resultado de imagen de listerin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412" b="95059" l="23059" r="72941">
                          <a14:foregroundMark x1="52471" y1="8706" x2="52941" y2="77412"/>
                          <a14:foregroundMark x1="47059" y1="10353" x2="48000" y2="49176"/>
                          <a14:foregroundMark x1="35529" y1="51765" x2="63765" y2="49647"/>
                          <a14:foregroundMark x1="34588" y1="48000" x2="65882" y2="58118"/>
                          <a14:foregroundMark x1="63294" y1="46353" x2="53412" y2="4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0853" y="3902086"/>
              <a:ext cx="1326094" cy="1326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F91D7012-815F-43C2-9871-576F446856E2}"/>
              </a:ext>
            </a:extLst>
          </p:cNvPr>
          <p:cNvGrpSpPr/>
          <p:nvPr/>
        </p:nvGrpSpPr>
        <p:grpSpPr>
          <a:xfrm>
            <a:off x="7044" y="-3532142"/>
            <a:ext cx="12192000" cy="5635420"/>
            <a:chOff x="19977" y="881671"/>
            <a:chExt cx="12192000" cy="5635420"/>
          </a:xfrm>
        </p:grpSpPr>
        <p:grpSp>
          <p:nvGrpSpPr>
            <p:cNvPr id="55" name="Grupo 54"/>
            <p:cNvGrpSpPr/>
            <p:nvPr/>
          </p:nvGrpSpPr>
          <p:grpSpPr>
            <a:xfrm>
              <a:off x="19977" y="881671"/>
              <a:ext cx="12192000" cy="5635420"/>
              <a:chOff x="9625" y="1201894"/>
              <a:chExt cx="12192000" cy="5635420"/>
            </a:xfrm>
          </p:grpSpPr>
          <p:grpSp>
            <p:nvGrpSpPr>
              <p:cNvPr id="35" name="Equipo">
                <a:extLst>
                  <a:ext uri="{FF2B5EF4-FFF2-40B4-BE49-F238E27FC236}">
                    <a16:creationId xmlns:a16="http://schemas.microsoft.com/office/drawing/2014/main" id="{D7A30814-BC38-46B8-9A39-3F1C077076F4}"/>
                  </a:ext>
                </a:extLst>
              </p:cNvPr>
              <p:cNvGrpSpPr/>
              <p:nvPr/>
            </p:nvGrpSpPr>
            <p:grpSpPr>
              <a:xfrm>
                <a:off x="9625" y="1201894"/>
                <a:ext cx="12192000" cy="5635420"/>
                <a:chOff x="-9625" y="1848050"/>
                <a:chExt cx="12192000" cy="5635420"/>
              </a:xfrm>
            </p:grpSpPr>
            <p:grpSp>
              <p:nvGrpSpPr>
                <p:cNvPr id="34" name="Grupo 33">
                  <a:extLst>
                    <a:ext uri="{FF2B5EF4-FFF2-40B4-BE49-F238E27FC236}">
                      <a16:creationId xmlns:a16="http://schemas.microsoft.com/office/drawing/2014/main" id="{A9E78717-330B-470E-9FD7-14A2C9EA71A4}"/>
                    </a:ext>
                  </a:extLst>
                </p:cNvPr>
                <p:cNvGrpSpPr/>
                <p:nvPr/>
              </p:nvGrpSpPr>
              <p:grpSpPr>
                <a:xfrm>
                  <a:off x="-9625" y="1848050"/>
                  <a:ext cx="12192000" cy="5635420"/>
                  <a:chOff x="-9625" y="1848050"/>
                  <a:chExt cx="12192000" cy="5635420"/>
                </a:xfrm>
              </p:grpSpPr>
              <p:grpSp>
                <p:nvGrpSpPr>
                  <p:cNvPr id="30" name="Grupo 29">
                    <a:extLst>
                      <a:ext uri="{FF2B5EF4-FFF2-40B4-BE49-F238E27FC236}">
                        <a16:creationId xmlns:a16="http://schemas.microsoft.com/office/drawing/2014/main" id="{4806F19F-CC4D-4726-AF39-0E582612DEA4}"/>
                      </a:ext>
                    </a:extLst>
                  </p:cNvPr>
                  <p:cNvGrpSpPr/>
                  <p:nvPr/>
                </p:nvGrpSpPr>
                <p:grpSpPr>
                  <a:xfrm>
                    <a:off x="-9625" y="1848050"/>
                    <a:ext cx="12192000" cy="5635420"/>
                    <a:chOff x="-9625" y="1848050"/>
                    <a:chExt cx="12192000" cy="5635420"/>
                  </a:xfrm>
                </p:grpSpPr>
                <p:sp>
                  <p:nvSpPr>
                    <p:cNvPr id="14" name="CuadroTexto 13">
                      <a:extLst>
                        <a:ext uri="{FF2B5EF4-FFF2-40B4-BE49-F238E27FC236}">
                          <a16:creationId xmlns:a16="http://schemas.microsoft.com/office/drawing/2014/main" id="{038617B0-BCBD-D640-8C64-B65ECF7BCF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59333" y="7114138"/>
                      <a:ext cx="2794958" cy="369332"/>
                    </a:xfrm>
                    <a:prstGeom prst="rect">
                      <a:avLst/>
                    </a:prstGeom>
                    <a:solidFill>
                      <a:srgbClr val="5F6062"/>
                    </a:solidFill>
                    <a:ln>
                      <a:solidFill>
                        <a:srgbClr val="5F6062"/>
                      </a:solidFill>
                    </a:ln>
                    <a:effectLst>
                      <a:outerShdw blurRad="50800" dist="38100" dir="5400000" sx="102000" sy="102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b="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EQUIPO</a:t>
                      </a:r>
                    </a:p>
                  </p:txBody>
                </p:sp>
                <p:grpSp>
                  <p:nvGrpSpPr>
                    <p:cNvPr id="27" name="Grupo 26">
                      <a:extLst>
                        <a:ext uri="{FF2B5EF4-FFF2-40B4-BE49-F238E27FC236}">
                          <a16:creationId xmlns:a16="http://schemas.microsoft.com/office/drawing/2014/main" id="{66AA3117-CCDD-41CB-A951-BB3367C783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9625" y="1848050"/>
                      <a:ext cx="12192000" cy="5273380"/>
                      <a:chOff x="-9625" y="1848050"/>
                      <a:chExt cx="12192000" cy="5273380"/>
                    </a:xfrm>
                  </p:grpSpPr>
                  <p:sp>
                    <p:nvSpPr>
                      <p:cNvPr id="7" name="Rectángulo 6">
                        <a:extLst>
                          <a:ext uri="{FF2B5EF4-FFF2-40B4-BE49-F238E27FC236}">
                            <a16:creationId xmlns:a16="http://schemas.microsoft.com/office/drawing/2014/main" id="{FAAB738C-9363-A44D-BEFC-C56127EFEB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9625" y="1848050"/>
                        <a:ext cx="12192000" cy="5273380"/>
                      </a:xfrm>
                      <a:prstGeom prst="rect">
                        <a:avLst/>
                      </a:prstGeom>
                      <a:solidFill>
                        <a:srgbClr val="5F6062"/>
                      </a:solidFill>
                      <a:ln>
                        <a:solidFill>
                          <a:srgbClr val="5F606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 dirty="0"/>
                      </a:p>
                    </p:txBody>
                  </p:sp>
                  <p:grpSp>
                    <p:nvGrpSpPr>
                      <p:cNvPr id="26" name="Grupo 25">
                        <a:extLst>
                          <a:ext uri="{FF2B5EF4-FFF2-40B4-BE49-F238E27FC236}">
                            <a16:creationId xmlns:a16="http://schemas.microsoft.com/office/drawing/2014/main" id="{36319B19-2497-470A-B77D-6376834C48F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95910" y="2989391"/>
                        <a:ext cx="3116103" cy="4124985"/>
                        <a:chOff x="8995910" y="2989391"/>
                        <a:chExt cx="3116103" cy="4124985"/>
                      </a:xfrm>
                    </p:grpSpPr>
                    <p:sp>
                      <p:nvSpPr>
                        <p:cNvPr id="280" name="CuadroTexto 279">
                          <a:extLst>
                            <a:ext uri="{FF2B5EF4-FFF2-40B4-BE49-F238E27FC236}">
                              <a16:creationId xmlns:a16="http://schemas.microsoft.com/office/drawing/2014/main" id="{1C87151C-208A-4D68-A0DF-D84B2BB00E6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 rot="16200000">
                          <a:off x="7868220" y="4524026"/>
                          <a:ext cx="262471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s-CO" b="1" dirty="0">
                              <a:solidFill>
                                <a:srgbClr val="C7D2DB"/>
                              </a:solidFill>
                              <a:latin typeface="Tw Cen MT" panose="020B0602020104020603" pitchFamily="34" charset="0"/>
                            </a:rPr>
                            <a:t>JUNTA DIRECTIVA</a:t>
                          </a:r>
                        </a:p>
                      </p:txBody>
                    </p:sp>
                    <p:grpSp>
                      <p:nvGrpSpPr>
                        <p:cNvPr id="313" name="Grupo 312">
                          <a:extLst>
                            <a:ext uri="{FF2B5EF4-FFF2-40B4-BE49-F238E27FC236}">
                              <a16:creationId xmlns:a16="http://schemas.microsoft.com/office/drawing/2014/main" id="{AF654AD0-FB68-4113-A302-BF54AEBBF4B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612334" y="5059607"/>
                          <a:ext cx="1947105" cy="1397622"/>
                          <a:chOff x="4638097" y="3219687"/>
                          <a:chExt cx="3426240" cy="2498896"/>
                        </a:xfrm>
                      </p:grpSpPr>
                      <p:grpSp>
                        <p:nvGrpSpPr>
                          <p:cNvPr id="317" name="Grupo 316">
                            <a:extLst>
                              <a:ext uri="{FF2B5EF4-FFF2-40B4-BE49-F238E27FC236}">
                                <a16:creationId xmlns:a16="http://schemas.microsoft.com/office/drawing/2014/main" id="{B5747A6A-09BD-41E6-95E1-D3F7FB5CBED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077070" y="3219687"/>
                            <a:ext cx="2532681" cy="902098"/>
                            <a:chOff x="9522687" y="4138340"/>
                            <a:chExt cx="2532681" cy="902098"/>
                          </a:xfrm>
                        </p:grpSpPr>
                        <p:pic>
                          <p:nvPicPr>
                            <p:cNvPr id="329" name="Gráfico 328" descr="Usuario">
                              <a:extLst>
                                <a:ext uri="{FF2B5EF4-FFF2-40B4-BE49-F238E27FC236}">
                                  <a16:creationId xmlns:a16="http://schemas.microsoft.com/office/drawing/2014/main" id="{D19B9DAB-B398-4E3B-AF04-7AB530A57AD1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1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140968" y="4140008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30" name="Gráfico 329" descr="Usuario">
                              <a:extLst>
                                <a:ext uri="{FF2B5EF4-FFF2-40B4-BE49-F238E27FC236}">
                                  <a16:creationId xmlns:a16="http://schemas.microsoft.com/office/drawing/2014/main" id="{8E0284C3-3DA2-4415-980D-B23B2C589215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3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343488" y="4138340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31" name="Gráfico 330" descr="Usuario">
                              <a:extLst>
                                <a:ext uri="{FF2B5EF4-FFF2-40B4-BE49-F238E27FC236}">
                                  <a16:creationId xmlns:a16="http://schemas.microsoft.com/office/drawing/2014/main" id="{854773AF-88A0-4170-AF37-7642AB04FA67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1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522687" y="4144195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grpSp>
                        <p:nvGrpSpPr>
                          <p:cNvPr id="319" name="Grupo 318">
                            <a:extLst>
                              <a:ext uri="{FF2B5EF4-FFF2-40B4-BE49-F238E27FC236}">
                                <a16:creationId xmlns:a16="http://schemas.microsoft.com/office/drawing/2014/main" id="{B6BEE7B4-166B-44F7-8EAF-49BBC2B5D92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826174" y="3995106"/>
                            <a:ext cx="3085768" cy="896243"/>
                            <a:chOff x="9271791" y="4913759"/>
                            <a:chExt cx="3085768" cy="896243"/>
                          </a:xfrm>
                        </p:grpSpPr>
                        <p:pic>
                          <p:nvPicPr>
                            <p:cNvPr id="325" name="Gráfico 324" descr="Usuario">
                              <a:extLst>
                                <a:ext uri="{FF2B5EF4-FFF2-40B4-BE49-F238E27FC236}">
                                  <a16:creationId xmlns:a16="http://schemas.microsoft.com/office/drawing/2014/main" id="{68446820-DEC8-4EC4-9EC5-F9AA86B0A81D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1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443159" y="4913759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26" name="Gráfico 325" descr="Usuario">
                              <a:extLst>
                                <a:ext uri="{FF2B5EF4-FFF2-40B4-BE49-F238E27FC236}">
                                  <a16:creationId xmlns:a16="http://schemas.microsoft.com/office/drawing/2014/main" id="{E84D02A6-29B0-4C28-8CA0-39135AACDEF5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3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717508" y="4913759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27" name="Gráfico 326" descr="Usuario">
                              <a:extLst>
                                <a:ext uri="{FF2B5EF4-FFF2-40B4-BE49-F238E27FC236}">
                                  <a16:creationId xmlns:a16="http://schemas.microsoft.com/office/drawing/2014/main" id="{FC064F70-4B4C-40E6-B2C2-AC77DA1C6DDE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1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92827" y="4913759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28" name="Gráfico 327" descr="Usuario">
                              <a:extLst>
                                <a:ext uri="{FF2B5EF4-FFF2-40B4-BE49-F238E27FC236}">
                                  <a16:creationId xmlns:a16="http://schemas.microsoft.com/office/drawing/2014/main" id="{02CFF4B8-4355-4A5F-8901-50D1A81417E5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3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271791" y="4913759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grpSp>
                        <p:nvGrpSpPr>
                          <p:cNvPr id="320" name="Grupo 319">
                            <a:extLst>
                              <a:ext uri="{FF2B5EF4-FFF2-40B4-BE49-F238E27FC236}">
                                <a16:creationId xmlns:a16="http://schemas.microsoft.com/office/drawing/2014/main" id="{35BEE859-722F-44F1-A124-EA1954FBCA3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638097" y="4791131"/>
                            <a:ext cx="3426240" cy="927452"/>
                            <a:chOff x="8684103" y="5571400"/>
                            <a:chExt cx="3426240" cy="927452"/>
                          </a:xfrm>
                        </p:grpSpPr>
                        <p:pic>
                          <p:nvPicPr>
                            <p:cNvPr id="321" name="Gráfico 320" descr="Usuario">
                              <a:extLst>
                                <a:ext uri="{FF2B5EF4-FFF2-40B4-BE49-F238E27FC236}">
                                  <a16:creationId xmlns:a16="http://schemas.microsoft.com/office/drawing/2014/main" id="{E8DFF580-983B-4373-816C-A3F1757CCE87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3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195943" y="5571400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22" name="Gráfico 321" descr="Usuario">
                              <a:extLst>
                                <a:ext uri="{FF2B5EF4-FFF2-40B4-BE49-F238E27FC236}">
                                  <a16:creationId xmlns:a16="http://schemas.microsoft.com/office/drawing/2014/main" id="{CC108A54-B0F4-43CD-AF8B-66F0BB4D77FE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1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426965" y="5571400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23" name="Gráfico 322" descr="Usuario">
                              <a:extLst>
                                <a:ext uri="{FF2B5EF4-FFF2-40B4-BE49-F238E27FC236}">
                                  <a16:creationId xmlns:a16="http://schemas.microsoft.com/office/drawing/2014/main" id="{74FFBAC2-5AB5-4934-8382-C21F8479E2BA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3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556129" y="5601031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24" name="Gráfico 323" descr="Usuario">
                              <a:extLst>
                                <a:ext uri="{FF2B5EF4-FFF2-40B4-BE49-F238E27FC236}">
                                  <a16:creationId xmlns:a16="http://schemas.microsoft.com/office/drawing/2014/main" id="{5D4388C6-DBB2-41E8-91D8-9244446975C5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1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684103" y="5602609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  <p:pic>
                      <p:nvPicPr>
                        <p:cNvPr id="3" name="Imagen 2" descr="Un hombre con traje y corbata sonriendo&#10;&#10;Descripción generada automáticamente">
                          <a:extLst>
                            <a:ext uri="{FF2B5EF4-FFF2-40B4-BE49-F238E27FC236}">
                              <a16:creationId xmlns:a16="http://schemas.microsoft.com/office/drawing/2014/main" id="{E47B0595-82D8-4DCF-AFAE-F898CD8D3C7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0021721" y="2989391"/>
                          <a:ext cx="1348980" cy="1348980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6" name="Rectángulo 5">
                          <a:extLst>
                            <a:ext uri="{FF2B5EF4-FFF2-40B4-BE49-F238E27FC236}">
                              <a16:creationId xmlns:a16="http://schemas.microsoft.com/office/drawing/2014/main" id="{F10868C3-4C44-4E67-81E1-6058DC9400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353900" y="4308582"/>
                          <a:ext cx="2483132" cy="861774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/>
                          <a:r>
                            <a:rPr lang="es-CO" b="1" dirty="0">
                              <a:solidFill>
                                <a:schemeClr val="bg1"/>
                              </a:solidFill>
                              <a:latin typeface="Tw Cen MT" panose="020B0602020104020603" pitchFamily="34" charset="0"/>
                            </a:rPr>
                            <a:t>Alex Gorsky</a:t>
                          </a:r>
                        </a:p>
                        <a:p>
                          <a:pPr algn="ctr"/>
                          <a:r>
                            <a:rPr lang="es-CO" sz="1600" b="1" dirty="0">
                              <a:solidFill>
                                <a:srgbClr val="C1D72F"/>
                              </a:solidFill>
                              <a:latin typeface="Tw Cen MT" panose="020B0602020104020603" pitchFamily="34" charset="0"/>
                            </a:rPr>
                            <a:t>Presidente, Junta Directiva</a:t>
                          </a:r>
                        </a:p>
                        <a:p>
                          <a:pPr algn="ctr"/>
                          <a:r>
                            <a:rPr lang="es-CO" sz="1600" b="1" dirty="0">
                              <a:solidFill>
                                <a:srgbClr val="C1D72F"/>
                              </a:solidFill>
                              <a:latin typeface="Tw Cen MT" panose="020B0602020104020603" pitchFamily="34" charset="0"/>
                            </a:rPr>
                            <a:t>Director Ejecutivo</a:t>
                          </a:r>
                        </a:p>
                      </p:txBody>
                    </p:sp>
                    <p:sp>
                      <p:nvSpPr>
                        <p:cNvPr id="332" name="CuadroTexto 331">
                          <a:extLst>
                            <a:ext uri="{FF2B5EF4-FFF2-40B4-BE49-F238E27FC236}">
                              <a16:creationId xmlns:a16="http://schemas.microsoft.com/office/drawing/2014/main" id="{732A5453-439C-47C7-A412-3A7BAD000E8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143076" y="6314157"/>
                          <a:ext cx="2968937" cy="80021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s-CO" dirty="0">
                              <a:solidFill>
                                <a:schemeClr val="bg2"/>
                              </a:solidFill>
                              <a:latin typeface="Tw Cen MT" panose="020B0602020104020603" pitchFamily="34" charset="0"/>
                            </a:rPr>
                            <a:t>MIEMBROS 11</a:t>
                          </a:r>
                        </a:p>
                        <a:p>
                          <a:pPr algn="ctr"/>
                          <a:r>
                            <a:rPr lang="es-CO" b="1" dirty="0">
                              <a:solidFill>
                                <a:schemeClr val="bg1"/>
                              </a:solidFill>
                              <a:latin typeface="Tw Cen MT" panose="020B0602020104020603" pitchFamily="34" charset="0"/>
                            </a:rPr>
                            <a:t>Miembros independientes</a:t>
                          </a:r>
                          <a:r>
                            <a:rPr lang="es-CO" sz="2800" b="1" dirty="0">
                              <a:solidFill>
                                <a:schemeClr val="bg1"/>
                              </a:solidFill>
                              <a:latin typeface="Tw Cen MT" panose="020B0602020104020603" pitchFamily="34" charset="0"/>
                            </a:rPr>
                            <a:t> 6</a:t>
                          </a:r>
                          <a:r>
                            <a:rPr lang="es-CO" sz="2800" dirty="0">
                              <a:solidFill>
                                <a:srgbClr val="FF0000"/>
                              </a:solidFill>
                              <a:latin typeface="Tw Cen MT" panose="020B0602020104020603" pitchFamily="34" charset="0"/>
                            </a:rPr>
                            <a:t> </a:t>
                          </a:r>
                          <a:endParaRPr lang="es-CO" dirty="0">
                            <a:solidFill>
                              <a:srgbClr val="FF0000"/>
                            </a:solidFill>
                            <a:latin typeface="Tw Cen MT" panose="020B0602020104020603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3" name="Grupo 32">
                    <a:extLst>
                      <a:ext uri="{FF2B5EF4-FFF2-40B4-BE49-F238E27FC236}">
                        <a16:creationId xmlns:a16="http://schemas.microsoft.com/office/drawing/2014/main" id="{86BC3AB8-06F9-4D12-9B83-CEE92767541E}"/>
                      </a:ext>
                    </a:extLst>
                  </p:cNvPr>
                  <p:cNvGrpSpPr/>
                  <p:nvPr/>
                </p:nvGrpSpPr>
                <p:grpSpPr>
                  <a:xfrm>
                    <a:off x="664129" y="2718588"/>
                    <a:ext cx="7735593" cy="4337641"/>
                    <a:chOff x="664129" y="2718588"/>
                    <a:chExt cx="7735593" cy="4337641"/>
                  </a:xfrm>
                </p:grpSpPr>
                <p:grpSp>
                  <p:nvGrpSpPr>
                    <p:cNvPr id="85" name="Grupo 84">
                      <a:extLst>
                        <a:ext uri="{FF2B5EF4-FFF2-40B4-BE49-F238E27FC236}">
                          <a16:creationId xmlns:a16="http://schemas.microsoft.com/office/drawing/2014/main" id="{A7F43E76-6C43-4690-969D-3CC64A857A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39163" y="2718588"/>
                      <a:ext cx="2200851" cy="2470710"/>
                      <a:chOff x="3448788" y="2917140"/>
                      <a:chExt cx="2200851" cy="2470710"/>
                    </a:xfrm>
                  </p:grpSpPr>
                  <p:pic>
                    <p:nvPicPr>
                      <p:cNvPr id="19" name="Imagen 18" descr="Una mujer sonriendo&#10;&#10;Descripción generada automáticamente">
                        <a:extLst>
                          <a:ext uri="{FF2B5EF4-FFF2-40B4-BE49-F238E27FC236}">
                            <a16:creationId xmlns:a16="http://schemas.microsoft.com/office/drawing/2014/main" id="{A2535CEE-2BC0-4E35-8DCD-C9BA2AC3624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90669" y="2917140"/>
                        <a:ext cx="1418374" cy="1418374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33" name="CuadroTexto 332">
                        <a:extLst>
                          <a:ext uri="{FF2B5EF4-FFF2-40B4-BE49-F238E27FC236}">
                            <a16:creationId xmlns:a16="http://schemas.microsoft.com/office/drawing/2014/main" id="{0B30447F-7BE4-4EB8-A102-27D77973545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48788" y="4310632"/>
                        <a:ext cx="2200851" cy="107721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CO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Ashley McEvoy</a:t>
                        </a:r>
                      </a:p>
                      <a:p>
                        <a:pPr algn="ctr"/>
                        <a:r>
                          <a:rPr lang="es-CO" sz="1400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Presidenta Mundial dispositivos médicos</a:t>
                        </a:r>
                      </a:p>
                      <a:p>
                        <a:pPr algn="ctr"/>
                        <a:endParaRPr lang="es-CO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4" name="Grupo 83">
                      <a:extLst>
                        <a:ext uri="{FF2B5EF4-FFF2-40B4-BE49-F238E27FC236}">
                          <a16:creationId xmlns:a16="http://schemas.microsoft.com/office/drawing/2014/main" id="{29A8E464-DABD-40A6-B78C-24DE11255B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4129" y="2799287"/>
                      <a:ext cx="2200851" cy="1936324"/>
                      <a:chOff x="673754" y="2997839"/>
                      <a:chExt cx="2200851" cy="1936324"/>
                    </a:xfrm>
                  </p:grpSpPr>
                  <p:pic>
                    <p:nvPicPr>
                      <p:cNvPr id="56" name="Imagen 55" descr="Un hombre con traje sonriendo&#10;&#10;Descripción generada automáticamente">
                        <a:extLst>
                          <a:ext uri="{FF2B5EF4-FFF2-40B4-BE49-F238E27FC236}">
                            <a16:creationId xmlns:a16="http://schemas.microsoft.com/office/drawing/2014/main" id="{EC0C3787-D36B-4BE3-9CD6-6113D3AC61D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19526" y="2997839"/>
                        <a:ext cx="1411852" cy="141185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34" name="CuadroTexto 333">
                        <a:extLst>
                          <a:ext uri="{FF2B5EF4-FFF2-40B4-BE49-F238E27FC236}">
                            <a16:creationId xmlns:a16="http://schemas.microsoft.com/office/drawing/2014/main" id="{607B388A-B9D9-4FE6-AC8B-EBDE15E2E3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3754" y="4380165"/>
                        <a:ext cx="2200851" cy="5539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CO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Peter Fasolo, Ph.D. </a:t>
                        </a:r>
                      </a:p>
                      <a:p>
                        <a:pPr algn="ctr"/>
                        <a:r>
                          <a:rPr lang="es-CO" sz="1200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Director de Recursos Humanos</a:t>
                        </a:r>
                        <a:endParaRPr lang="es-CO" sz="1400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86" name="Grupo 85">
                      <a:extLst>
                        <a:ext uri="{FF2B5EF4-FFF2-40B4-BE49-F238E27FC236}">
                          <a16:creationId xmlns:a16="http://schemas.microsoft.com/office/drawing/2014/main" id="{B466E422-97FE-42CD-80FF-A80A5E38D6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98871" y="2986532"/>
                      <a:ext cx="2200851" cy="2029507"/>
                      <a:chOff x="6208496" y="3185084"/>
                      <a:chExt cx="2200851" cy="2029507"/>
                    </a:xfrm>
                  </p:grpSpPr>
                  <p:pic>
                    <p:nvPicPr>
                      <p:cNvPr id="54" name="Imagen 53" descr="Un hombre con traje y corbata sonriendo&#10;&#10;Descripción generada automáticamente">
                        <a:extLst>
                          <a:ext uri="{FF2B5EF4-FFF2-40B4-BE49-F238E27FC236}">
                            <a16:creationId xmlns:a16="http://schemas.microsoft.com/office/drawing/2014/main" id="{16F04690-14F6-4D5E-AC56-71457EB7F9F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734894" y="3185084"/>
                        <a:ext cx="1243839" cy="124383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35" name="CuadroTexto 334">
                        <a:extLst>
                          <a:ext uri="{FF2B5EF4-FFF2-40B4-BE49-F238E27FC236}">
                            <a16:creationId xmlns:a16="http://schemas.microsoft.com/office/drawing/2014/main" id="{DEB4E8F0-5B73-40B9-B0C6-F3594CA60D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208496" y="4414372"/>
                        <a:ext cx="2200851" cy="8002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CO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Thibaut Mongon</a:t>
                        </a:r>
                      </a:p>
                      <a:p>
                        <a:pPr algn="ctr"/>
                        <a:r>
                          <a:rPr lang="es-CO" sz="1400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Presidente Mundial Salud del consumidor</a:t>
                        </a:r>
                      </a:p>
                    </p:txBody>
                  </p:sp>
                </p:grpSp>
                <p:grpSp>
                  <p:nvGrpSpPr>
                    <p:cNvPr id="24" name="Grupo 23">
                      <a:extLst>
                        <a:ext uri="{FF2B5EF4-FFF2-40B4-BE49-F238E27FC236}">
                          <a16:creationId xmlns:a16="http://schemas.microsoft.com/office/drawing/2014/main" id="{FC09EDE3-FF86-4878-93AB-9CB4CC02A6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17808" y="4748920"/>
                      <a:ext cx="2200851" cy="2307309"/>
                      <a:chOff x="4917808" y="4748920"/>
                      <a:chExt cx="2200851" cy="2307309"/>
                    </a:xfrm>
                  </p:grpSpPr>
                  <p:pic>
                    <p:nvPicPr>
                      <p:cNvPr id="23" name="Imagen 22" descr="Una mujer con pelo largo&#10;&#10;Descripción generada automáticamente">
                        <a:extLst>
                          <a:ext uri="{FF2B5EF4-FFF2-40B4-BE49-F238E27FC236}">
                            <a16:creationId xmlns:a16="http://schemas.microsoft.com/office/drawing/2014/main" id="{302315D6-C47F-4EA8-A290-7852AAE92FD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8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22637" y="4748920"/>
                        <a:ext cx="1490096" cy="149009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37" name="CuadroTexto 336">
                        <a:extLst>
                          <a:ext uri="{FF2B5EF4-FFF2-40B4-BE49-F238E27FC236}">
                            <a16:creationId xmlns:a16="http://schemas.microsoft.com/office/drawing/2014/main" id="{EC7ED07E-DF59-47BF-A179-13894733B1B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17808" y="6256010"/>
                        <a:ext cx="2200851" cy="8002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CO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Jennifer Taubert</a:t>
                        </a:r>
                      </a:p>
                      <a:p>
                        <a:pPr algn="ctr"/>
                        <a:r>
                          <a:rPr lang="es-CO" sz="1400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Presidenta Mundial Productos farmacéuticos</a:t>
                        </a:r>
                      </a:p>
                    </p:txBody>
                  </p:sp>
                </p:grpSp>
              </p:grpSp>
              <p:sp>
                <p:nvSpPr>
                  <p:cNvPr id="371" name="CuadroTexto 370">
                    <a:extLst>
                      <a:ext uri="{FF2B5EF4-FFF2-40B4-BE49-F238E27FC236}">
                        <a16:creationId xmlns:a16="http://schemas.microsoft.com/office/drawing/2014/main" id="{BDEE48F9-62BA-4D92-856B-8983EA3FA6E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1499352" y="4506814"/>
                    <a:ext cx="36476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2400" b="1" dirty="0">
                        <a:solidFill>
                          <a:srgbClr val="C1D72F"/>
                        </a:solidFill>
                        <a:latin typeface="Tw Cen MT" panose="020B0602020104020603" pitchFamily="34" charset="0"/>
                      </a:rPr>
                      <a:t>EQUIPO DIRECTIVO</a:t>
                    </a:r>
                  </a:p>
                </p:txBody>
              </p:sp>
            </p:grpSp>
            <p:cxnSp>
              <p:nvCxnSpPr>
                <p:cNvPr id="12" name="Conector recto 11">
                  <a:extLst>
                    <a:ext uri="{FF2B5EF4-FFF2-40B4-BE49-F238E27FC236}">
                      <a16:creationId xmlns:a16="http://schemas.microsoft.com/office/drawing/2014/main" id="{99CB0B9E-C12A-4061-8039-1DB880D9EC6B}"/>
                    </a:ext>
                  </a:extLst>
                </p:cNvPr>
                <p:cNvCxnSpPr/>
                <p:nvPr/>
              </p:nvCxnSpPr>
              <p:spPr>
                <a:xfrm>
                  <a:off x="8349546" y="3035496"/>
                  <a:ext cx="38551" cy="4048222"/>
                </a:xfrm>
                <a:prstGeom prst="line">
                  <a:avLst/>
                </a:prstGeom>
                <a:ln w="19050" cap="flat" cmpd="sng" algn="ctr">
                  <a:solidFill>
                    <a:srgbClr val="C1D72F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9" name="Imagen 48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0535" y="4178792"/>
                <a:ext cx="1326770" cy="1326770"/>
              </a:xfrm>
              <a:prstGeom prst="rect">
                <a:avLst/>
              </a:prstGeom>
            </p:spPr>
          </p:pic>
          <p:sp>
            <p:nvSpPr>
              <p:cNvPr id="148" name="CuadroTexto 147">
                <a:extLst>
                  <a:ext uri="{FF2B5EF4-FFF2-40B4-BE49-F238E27FC236}">
                    <a16:creationId xmlns:a16="http://schemas.microsoft.com/office/drawing/2014/main" id="{EC7ED07E-DF59-47BF-A179-13894733B1B4}"/>
                  </a:ext>
                </a:extLst>
              </p:cNvPr>
              <p:cNvSpPr txBox="1"/>
              <p:nvPr/>
            </p:nvSpPr>
            <p:spPr>
              <a:xfrm>
                <a:off x="2311508" y="5487689"/>
                <a:ext cx="22008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Joseph J. Wolk</a:t>
                </a:r>
              </a:p>
              <a:p>
                <a:pPr algn="ctr"/>
                <a:r>
                  <a:rPr lang="es-MX" sz="1400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Director Financiero</a:t>
                </a:r>
                <a:endParaRPr lang="es-CO" sz="1400" dirty="0">
                  <a:solidFill>
                    <a:schemeClr val="bg1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153" name="Gráfico 152" descr="Usuario">
              <a:extLst>
                <a:ext uri="{FF2B5EF4-FFF2-40B4-BE49-F238E27FC236}">
                  <a16:creationId xmlns:a16="http://schemas.microsoft.com/office/drawing/2014/main" id="{39DD4B78-1A51-4A2C-943B-D69752916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54377" y="5591996"/>
              <a:ext cx="519646" cy="501265"/>
            </a:xfrm>
            <a:prstGeom prst="rect">
              <a:avLst/>
            </a:prstGeom>
          </p:spPr>
        </p:pic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56CD8A5-87F0-46E8-B940-C580E3386437}"/>
              </a:ext>
            </a:extLst>
          </p:cNvPr>
          <p:cNvGrpSpPr/>
          <p:nvPr/>
        </p:nvGrpSpPr>
        <p:grpSpPr>
          <a:xfrm>
            <a:off x="-5194" y="-3160738"/>
            <a:ext cx="12242341" cy="5272979"/>
            <a:chOff x="24440" y="1105430"/>
            <a:chExt cx="12242341" cy="527297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7EFCB28-6AD3-4A47-9A81-8250DB71504D}"/>
                </a:ext>
              </a:extLst>
            </p:cNvPr>
            <p:cNvGrpSpPr/>
            <p:nvPr/>
          </p:nvGrpSpPr>
          <p:grpSpPr>
            <a:xfrm>
              <a:off x="24440" y="1105430"/>
              <a:ext cx="12242341" cy="5272979"/>
              <a:chOff x="9838" y="1225312"/>
              <a:chExt cx="12200933" cy="5272979"/>
            </a:xfrm>
          </p:grpSpPr>
          <p:grpSp>
            <p:nvGrpSpPr>
              <p:cNvPr id="122" name="Grupo 121"/>
              <p:cNvGrpSpPr/>
              <p:nvPr/>
            </p:nvGrpSpPr>
            <p:grpSpPr>
              <a:xfrm>
                <a:off x="18771" y="1225312"/>
                <a:ext cx="12192000" cy="5272979"/>
                <a:chOff x="25309" y="-2057014"/>
                <a:chExt cx="12192000" cy="5272979"/>
              </a:xfrm>
            </p:grpSpPr>
            <p:grpSp>
              <p:nvGrpSpPr>
                <p:cNvPr id="173" name="Grupo 172">
                  <a:extLst>
                    <a:ext uri="{FF2B5EF4-FFF2-40B4-BE49-F238E27FC236}">
                      <a16:creationId xmlns:a16="http://schemas.microsoft.com/office/drawing/2014/main" id="{7E1B3A18-C693-48FD-8BC8-E4D02E6DF4E8}"/>
                    </a:ext>
                  </a:extLst>
                </p:cNvPr>
                <p:cNvGrpSpPr/>
                <p:nvPr/>
              </p:nvGrpSpPr>
              <p:grpSpPr>
                <a:xfrm>
                  <a:off x="25309" y="-2057014"/>
                  <a:ext cx="12192000" cy="5272979"/>
                  <a:chOff x="-19250" y="-3296279"/>
                  <a:chExt cx="12192000" cy="5272979"/>
                </a:xfrm>
              </p:grpSpPr>
              <p:grpSp>
                <p:nvGrpSpPr>
                  <p:cNvPr id="183" name="Grupo 182"/>
                  <p:cNvGrpSpPr/>
                  <p:nvPr/>
                </p:nvGrpSpPr>
                <p:grpSpPr>
                  <a:xfrm>
                    <a:off x="-19250" y="-3296279"/>
                    <a:ext cx="12192000" cy="5272979"/>
                    <a:chOff x="-9625" y="1624469"/>
                    <a:chExt cx="12192000" cy="5272979"/>
                  </a:xfrm>
                </p:grpSpPr>
                <p:grpSp>
                  <p:nvGrpSpPr>
                    <p:cNvPr id="188" name="Grupo 187">
                      <a:extLst>
                        <a:ext uri="{FF2B5EF4-FFF2-40B4-BE49-F238E27FC236}">
                          <a16:creationId xmlns:a16="http://schemas.microsoft.com/office/drawing/2014/main" id="{AB2F245C-53D8-4D75-91AC-9247D9521A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9625" y="1624469"/>
                      <a:ext cx="12192000" cy="5272979"/>
                      <a:chOff x="-27191" y="1593777"/>
                      <a:chExt cx="12192000" cy="5272979"/>
                    </a:xfrm>
                  </p:grpSpPr>
                  <p:sp>
                    <p:nvSpPr>
                      <p:cNvPr id="198" name="Rectángulo 197">
                        <a:extLst>
                          <a:ext uri="{FF2B5EF4-FFF2-40B4-BE49-F238E27FC236}">
                            <a16:creationId xmlns:a16="http://schemas.microsoft.com/office/drawing/2014/main" id="{7F0EA051-4317-1B40-8B27-28D865BD1E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7191" y="1593777"/>
                        <a:ext cx="12192000" cy="4903067"/>
                      </a:xfrm>
                      <a:prstGeom prst="rect">
                        <a:avLst/>
                      </a:prstGeom>
                      <a:solidFill>
                        <a:srgbClr val="5D87A1"/>
                      </a:solidFill>
                      <a:ln>
                        <a:solidFill>
                          <a:srgbClr val="5D87A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 dirty="0">
                          <a:latin typeface="Franklin Gothic Book" panose="020B0503020102020204" pitchFamily="34" charset="0"/>
                        </a:endParaRPr>
                      </a:p>
                    </p:txBody>
                  </p:sp>
                  <p:sp>
                    <p:nvSpPr>
                      <p:cNvPr id="202" name="CuadroTexto 201">
                        <a:extLst>
                          <a:ext uri="{FF2B5EF4-FFF2-40B4-BE49-F238E27FC236}">
                            <a16:creationId xmlns:a16="http://schemas.microsoft.com/office/drawing/2014/main" id="{B6958025-67E6-7D4C-BE35-4EFB54A222C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26371" y="6466646"/>
                        <a:ext cx="2794958" cy="400110"/>
                      </a:xfrm>
                      <a:prstGeom prst="rect">
                        <a:avLst/>
                      </a:prstGeom>
                      <a:solidFill>
                        <a:srgbClr val="5D87A1"/>
                      </a:solidFill>
                      <a:ln>
                        <a:solidFill>
                          <a:srgbClr val="5D87A1"/>
                        </a:solidFill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CO" sz="2000" b="1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MARKET SHARE</a:t>
                        </a:r>
                      </a:p>
                    </p:txBody>
                  </p:sp>
                </p:grpSp>
                <p:cxnSp>
                  <p:nvCxnSpPr>
                    <p:cNvPr id="194" name="Conector recto 193">
                      <a:extLst>
                        <a:ext uri="{FF2B5EF4-FFF2-40B4-BE49-F238E27FC236}">
                          <a16:creationId xmlns:a16="http://schemas.microsoft.com/office/drawing/2014/main" id="{880A8E3C-9474-B94F-B5F6-76C5BE5E652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029484" y="2143720"/>
                      <a:ext cx="12339" cy="408737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5" name="CuadroTexto 174">
                    <a:extLst>
                      <a:ext uri="{FF2B5EF4-FFF2-40B4-BE49-F238E27FC236}">
                        <a16:creationId xmlns:a16="http://schemas.microsoft.com/office/drawing/2014/main" id="{E64805F5-87C4-42AF-8DDA-1F6FEE1C04DB}"/>
                      </a:ext>
                    </a:extLst>
                  </p:cNvPr>
                  <p:cNvSpPr txBox="1"/>
                  <p:nvPr/>
                </p:nvSpPr>
                <p:spPr>
                  <a:xfrm>
                    <a:off x="7566520" y="853195"/>
                    <a:ext cx="360217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1600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rPr>
                      <a:t>Información recuperada de Statista.com</a:t>
                    </a:r>
                  </a:p>
                </p:txBody>
              </p:sp>
            </p:grpSp>
            <p:sp>
              <p:nvSpPr>
                <p:cNvPr id="221" name="CuadroTexto 220">
                  <a:extLst>
                    <a:ext uri="{FF2B5EF4-FFF2-40B4-BE49-F238E27FC236}">
                      <a16:creationId xmlns:a16="http://schemas.microsoft.com/office/drawing/2014/main" id="{E64805F5-87C4-42AF-8DDA-1F6FEE1C04DB}"/>
                    </a:ext>
                  </a:extLst>
                </p:cNvPr>
                <p:cNvSpPr txBox="1"/>
                <p:nvPr/>
              </p:nvSpPr>
              <p:spPr>
                <a:xfrm>
                  <a:off x="1509332" y="2042585"/>
                  <a:ext cx="352336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600" dirty="0">
                      <a:solidFill>
                        <a:schemeClr val="bg1"/>
                      </a:solidFill>
                      <a:latin typeface="Tw Cen MT" panose="020B0602020104020603" pitchFamily="34" charset="0"/>
                    </a:rPr>
                    <a:t>Información recuperada de Statista.com</a:t>
                  </a:r>
                  <a:endParaRPr lang="es-CO" sz="1600" dirty="0">
                    <a:solidFill>
                      <a:schemeClr val="bg1"/>
                    </a:solidFill>
                    <a:latin typeface="Tw Cen MT" panose="020B0602020104020603" pitchFamily="34" charset="0"/>
                  </a:endParaRPr>
                </a:p>
              </p:txBody>
            </p:sp>
          </p:grpSp>
          <p:graphicFrame>
            <p:nvGraphicFramePr>
              <p:cNvPr id="158" name="Gráfico 157">
                <a:extLst>
                  <a:ext uri="{FF2B5EF4-FFF2-40B4-BE49-F238E27FC236}">
                    <a16:creationId xmlns:a16="http://schemas.microsoft.com/office/drawing/2014/main" id="{F800337F-F21C-41AD-9AAF-6CA1437D934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275560290"/>
                  </p:ext>
                </p:extLst>
              </p:nvPr>
            </p:nvGraphicFramePr>
            <p:xfrm>
              <a:off x="9838" y="2509390"/>
              <a:ext cx="4000495" cy="288745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0"/>
              </a:graphicData>
            </a:graphic>
          </p:graphicFrame>
          <p:sp>
            <p:nvSpPr>
              <p:cNvPr id="160" name="Rectángulo 159">
                <a:extLst>
                  <a:ext uri="{FF2B5EF4-FFF2-40B4-BE49-F238E27FC236}">
                    <a16:creationId xmlns:a16="http://schemas.microsoft.com/office/drawing/2014/main" id="{23C20E0B-A702-40B3-A2D4-1F02D6ACD4DC}"/>
                  </a:ext>
                </a:extLst>
              </p:cNvPr>
              <p:cNvSpPr/>
              <p:nvPr/>
            </p:nvSpPr>
            <p:spPr>
              <a:xfrm>
                <a:off x="4436122" y="3152031"/>
                <a:ext cx="184105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endParaRPr lang="es-ES" cap="none" spc="0" dirty="0">
                  <a:ln w="0"/>
                  <a:latin typeface="Tw Cen MT" panose="020B0602020104020603" pitchFamily="34" charset="0"/>
                </a:endParaRPr>
              </a:p>
            </p:txBody>
          </p:sp>
        </p:grpSp>
        <p:graphicFrame>
          <p:nvGraphicFramePr>
            <p:cNvPr id="199" name="Gráfico 198">
              <a:extLst>
                <a:ext uri="{FF2B5EF4-FFF2-40B4-BE49-F238E27FC236}">
                  <a16:creationId xmlns:a16="http://schemas.microsoft.com/office/drawing/2014/main" id="{9D887E73-3F41-49F4-8801-B51E068A2C6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32595550"/>
                </p:ext>
              </p:extLst>
            </p:nvPr>
          </p:nvGraphicFramePr>
          <p:xfrm>
            <a:off x="739495" y="2093981"/>
            <a:ext cx="5183688" cy="34477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1"/>
            </a:graphicData>
          </a:graphic>
        </p:graphicFrame>
        <p:graphicFrame>
          <p:nvGraphicFramePr>
            <p:cNvPr id="200" name="Gráfico 199">
              <a:extLst>
                <a:ext uri="{FF2B5EF4-FFF2-40B4-BE49-F238E27FC236}">
                  <a16:creationId xmlns:a16="http://schemas.microsoft.com/office/drawing/2014/main" id="{2D991B09-CF14-4448-9A67-ED0F05C893E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45717364"/>
                </p:ext>
              </p:extLst>
            </p:nvPr>
          </p:nvGraphicFramePr>
          <p:xfrm>
            <a:off x="6728660" y="2250686"/>
            <a:ext cx="4918940" cy="32910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</p:grpSp>
      <p:sp>
        <p:nvSpPr>
          <p:cNvPr id="318" name="Apuntador">
            <a:extLst>
              <a:ext uri="{FF2B5EF4-FFF2-40B4-BE49-F238E27FC236}">
                <a16:creationId xmlns:a16="http://schemas.microsoft.com/office/drawing/2014/main" id="{706C1D70-4688-FF4B-ABA7-D35CA93B3841}"/>
              </a:ext>
            </a:extLst>
          </p:cNvPr>
          <p:cNvSpPr/>
          <p:nvPr/>
        </p:nvSpPr>
        <p:spPr>
          <a:xfrm>
            <a:off x="516239" y="1"/>
            <a:ext cx="3295005" cy="1362974"/>
          </a:xfrm>
          <a:prstGeom prst="rect">
            <a:avLst/>
          </a:prstGeom>
          <a:solidFill>
            <a:srgbClr val="5F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4EBCC207-A7E3-419C-887E-316E1540C2E4}"/>
              </a:ext>
            </a:extLst>
          </p:cNvPr>
          <p:cNvGrpSpPr/>
          <p:nvPr/>
        </p:nvGrpSpPr>
        <p:grpSpPr>
          <a:xfrm>
            <a:off x="3909" y="-3177247"/>
            <a:ext cx="12192000" cy="5288627"/>
            <a:chOff x="-7044" y="1527221"/>
            <a:chExt cx="12192000" cy="5288627"/>
          </a:xfrm>
        </p:grpSpPr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D5971EFA-047B-4628-A524-506B6FA282DD}"/>
                </a:ext>
              </a:extLst>
            </p:cNvPr>
            <p:cNvGrpSpPr/>
            <p:nvPr/>
          </p:nvGrpSpPr>
          <p:grpSpPr>
            <a:xfrm>
              <a:off x="-7044" y="1527221"/>
              <a:ext cx="12192000" cy="5288627"/>
              <a:chOff x="-17890" y="1247187"/>
              <a:chExt cx="12192000" cy="5288627"/>
            </a:xfrm>
          </p:grpSpPr>
          <p:grpSp>
            <p:nvGrpSpPr>
              <p:cNvPr id="29" name="Grupo 28">
                <a:extLst>
                  <a:ext uri="{FF2B5EF4-FFF2-40B4-BE49-F238E27FC236}">
                    <a16:creationId xmlns:a16="http://schemas.microsoft.com/office/drawing/2014/main" id="{A33ED66F-8E7E-4AB2-8301-DD1A04D93514}"/>
                  </a:ext>
                </a:extLst>
              </p:cNvPr>
              <p:cNvGrpSpPr/>
              <p:nvPr/>
            </p:nvGrpSpPr>
            <p:grpSpPr>
              <a:xfrm>
                <a:off x="-17890" y="1247187"/>
                <a:ext cx="12192000" cy="5288627"/>
                <a:chOff x="-17890" y="1247187"/>
                <a:chExt cx="12192000" cy="5288627"/>
              </a:xfrm>
            </p:grpSpPr>
            <p:sp>
              <p:nvSpPr>
                <p:cNvPr id="9" name="Rectángulo 8">
                  <a:extLst>
                    <a:ext uri="{FF2B5EF4-FFF2-40B4-BE49-F238E27FC236}">
                      <a16:creationId xmlns:a16="http://schemas.microsoft.com/office/drawing/2014/main" id="{E1F61C7E-5517-CC4B-A097-6C75465809EE}"/>
                    </a:ext>
                  </a:extLst>
                </p:cNvPr>
                <p:cNvSpPr/>
                <p:nvPr/>
              </p:nvSpPr>
              <p:spPr>
                <a:xfrm>
                  <a:off x="-17890" y="1247187"/>
                  <a:ext cx="12192000" cy="4878216"/>
                </a:xfrm>
                <a:prstGeom prst="rect">
                  <a:avLst/>
                </a:prstGeom>
                <a:solidFill>
                  <a:srgbClr val="C7D2DB"/>
                </a:solidFill>
                <a:ln>
                  <a:solidFill>
                    <a:srgbClr val="C7D2DB"/>
                  </a:solidFill>
                </a:ln>
                <a:effectLst>
                  <a:outerShdw blurRad="254000" dist="76200" dir="5400000" algn="ctr" rotWithShape="0">
                    <a:srgbClr val="000000">
                      <a:alpha val="51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0C9E8CE9-486D-D943-9FBB-1667C6CF577D}"/>
                    </a:ext>
                  </a:extLst>
                </p:cNvPr>
                <p:cNvSpPr txBox="1"/>
                <p:nvPr/>
              </p:nvSpPr>
              <p:spPr>
                <a:xfrm>
                  <a:off x="9003308" y="6135704"/>
                  <a:ext cx="2794958" cy="400110"/>
                </a:xfrm>
                <a:prstGeom prst="rect">
                  <a:avLst/>
                </a:prstGeom>
                <a:solidFill>
                  <a:srgbClr val="C7D2DB"/>
                </a:solidFill>
                <a:ln>
                  <a:solidFill>
                    <a:srgbClr val="C7D2DB"/>
                  </a:solidFill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2000" b="1" dirty="0">
                      <a:solidFill>
                        <a:srgbClr val="002D6A"/>
                      </a:solidFill>
                      <a:latin typeface="Tw Cen MT" panose="020B0602020104020603" pitchFamily="34" charset="0"/>
                    </a:rPr>
                    <a:t>PEERS</a:t>
                  </a:r>
                </a:p>
              </p:txBody>
            </p:sp>
          </p:grpSp>
          <p:pic>
            <p:nvPicPr>
              <p:cNvPr id="1026" name="Picture 2" descr="Johnson &amp; Johnson, la farmacéutica “más admirada” del mundo ...">
                <a:extLst>
                  <a:ext uri="{FF2B5EF4-FFF2-40B4-BE49-F238E27FC236}">
                    <a16:creationId xmlns:a16="http://schemas.microsoft.com/office/drawing/2014/main" id="{0219D5DB-0D08-45FC-A747-454EBF3F32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5608" y="2324821"/>
                <a:ext cx="1968980" cy="13388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6" descr="Pfizer anuncia la ampliación de su Programa de Ayuda Humanitaria">
                <a:extLst>
                  <a:ext uri="{FF2B5EF4-FFF2-40B4-BE49-F238E27FC236}">
                    <a16:creationId xmlns:a16="http://schemas.microsoft.com/office/drawing/2014/main" id="{376ECD04-3512-4242-A0DC-CE638F1D0D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87294" y="3802542"/>
                <a:ext cx="1956919" cy="1339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C83E70C3-41BA-40A4-A006-8EEAC410F2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0696" y="3766791"/>
              <a:ext cx="1965280" cy="13388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F8F29DC9-1A57-0A4B-9F82-64080CA912D6}"/>
              </a:ext>
            </a:extLst>
          </p:cNvPr>
          <p:cNvSpPr/>
          <p:nvPr/>
        </p:nvSpPr>
        <p:spPr>
          <a:xfrm>
            <a:off x="0" y="0"/>
            <a:ext cx="12231954" cy="136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98D8ABED-8E65-A44C-AF75-A8A56801A398}"/>
              </a:ext>
            </a:extLst>
          </p:cNvPr>
          <p:cNvSpPr txBox="1"/>
          <p:nvPr/>
        </p:nvSpPr>
        <p:spPr>
          <a:xfrm>
            <a:off x="11459319" y="6390679"/>
            <a:ext cx="88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10</a:t>
            </a:r>
            <a:endParaRPr lang="es-CO" dirty="0"/>
          </a:p>
        </p:txBody>
      </p:sp>
      <p:sp>
        <p:nvSpPr>
          <p:cNvPr id="110" name="Title 1">
            <a:extLst>
              <a:ext uri="{FF2B5EF4-FFF2-40B4-BE49-F238E27FC236}">
                <a16:creationId xmlns:a16="http://schemas.microsoft.com/office/drawing/2014/main" id="{90F15BCF-3EF8-4349-977F-687A610A3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51" y="1525304"/>
            <a:ext cx="7200430" cy="5852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noProof="1">
                <a:solidFill>
                  <a:srgbClr val="002060"/>
                </a:solidFill>
                <a:latin typeface="Tw Cen MT" panose="020B0602020104020603" pitchFamily="34" charset="0"/>
              </a:rPr>
              <a:t>SELECCIÓN DE PEERS</a:t>
            </a:r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6F57FC08-5E7A-4745-A041-6642F8753A12}"/>
              </a:ext>
            </a:extLst>
          </p:cNvPr>
          <p:cNvSpPr/>
          <p:nvPr/>
        </p:nvSpPr>
        <p:spPr>
          <a:xfrm>
            <a:off x="337668" y="2107704"/>
            <a:ext cx="33283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Tw Cen MT" panose="020B0602020104020603" pitchFamily="34" charset="0"/>
              </a:rPr>
              <a:t>MÉTODO DE SELECCIÓN</a:t>
            </a:r>
            <a:endParaRPr lang="es-CO" sz="2400" dirty="0">
              <a:latin typeface="Tw Cen MT" panose="020B0602020104020603" pitchFamily="34" charset="0"/>
            </a:endParaRPr>
          </a:p>
        </p:txBody>
      </p:sp>
      <p:sp>
        <p:nvSpPr>
          <p:cNvPr id="113" name="Rectángulo 112">
            <a:extLst>
              <a:ext uri="{FF2B5EF4-FFF2-40B4-BE49-F238E27FC236}">
                <a16:creationId xmlns:a16="http://schemas.microsoft.com/office/drawing/2014/main" id="{84A51B1F-B21C-4A73-B8E7-143ADFAE2E89}"/>
              </a:ext>
            </a:extLst>
          </p:cNvPr>
          <p:cNvSpPr/>
          <p:nvPr/>
        </p:nvSpPr>
        <p:spPr>
          <a:xfrm>
            <a:off x="493511" y="2654157"/>
            <a:ext cx="28123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Tw Cen MT" panose="020B0602020104020603" pitchFamily="34" charset="0"/>
              </a:rPr>
              <a:t>Valoración de múltiplos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Tw Cen MT" panose="020B0602020104020603" pitchFamily="34" charset="0"/>
              </a:rPr>
              <a:t>Metodología de Comparación directa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000" dirty="0">
                <a:latin typeface="Tw Cen MT" panose="020B0602020104020603" pitchFamily="34" charset="0"/>
              </a:rPr>
              <a:t>Concentradas en el segmento principal</a:t>
            </a:r>
          </a:p>
          <a:p>
            <a:r>
              <a:rPr lang="es-MX" sz="2000" b="1" dirty="0">
                <a:latin typeface="Tw Cen MT" panose="020B0602020104020603" pitchFamily="34" charset="0"/>
              </a:rPr>
              <a:t>Productos Farmacéuticos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F553D2E-9BB5-4831-85B0-45BA8379DBDC}"/>
              </a:ext>
            </a:extLst>
          </p:cNvPr>
          <p:cNvSpPr/>
          <p:nvPr/>
        </p:nvSpPr>
        <p:spPr>
          <a:xfrm>
            <a:off x="6283262" y="3701489"/>
            <a:ext cx="24196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solidFill>
                  <a:srgbClr val="E82937"/>
                </a:solidFill>
                <a:latin typeface="Tw Cen MT" panose="020B0602020104020603" pitchFamily="34" charset="0"/>
              </a:rPr>
              <a:t>Johnson &amp; Johnson</a:t>
            </a:r>
            <a:endParaRPr lang="es-ES" sz="2400" b="0" cap="none" spc="0" dirty="0">
              <a:ln w="0"/>
              <a:solidFill>
                <a:srgbClr val="E82937"/>
              </a:solidFill>
              <a:latin typeface="Tw Cen MT" panose="020B0602020104020603" pitchFamily="34" charset="0"/>
            </a:endParaRPr>
          </a:p>
        </p:txBody>
      </p:sp>
      <p:sp>
        <p:nvSpPr>
          <p:cNvPr id="118" name="Rectángulo 117">
            <a:extLst>
              <a:ext uri="{FF2B5EF4-FFF2-40B4-BE49-F238E27FC236}">
                <a16:creationId xmlns:a16="http://schemas.microsoft.com/office/drawing/2014/main" id="{561C01AD-C643-4DE7-A805-37AF577554B7}"/>
              </a:ext>
            </a:extLst>
          </p:cNvPr>
          <p:cNvSpPr/>
          <p:nvPr/>
        </p:nvSpPr>
        <p:spPr>
          <a:xfrm>
            <a:off x="4524516" y="5149148"/>
            <a:ext cx="153413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rgbClr val="00918A"/>
                </a:solidFill>
                <a:latin typeface="Tw Cen MT" panose="020B0602020104020603" pitchFamily="34" charset="0"/>
              </a:rPr>
              <a:t>Merk &amp; Co</a:t>
            </a: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3237C5AB-93EA-46D0-876D-0BA0DC97E325}"/>
              </a:ext>
            </a:extLst>
          </p:cNvPr>
          <p:cNvSpPr/>
          <p:nvPr/>
        </p:nvSpPr>
        <p:spPr>
          <a:xfrm>
            <a:off x="9350836" y="5128934"/>
            <a:ext cx="8996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0" cap="none" spc="0" dirty="0">
                <a:ln w="0"/>
                <a:solidFill>
                  <a:srgbClr val="037EC4"/>
                </a:solidFill>
                <a:latin typeface="Tw Cen MT" panose="020B0602020104020603" pitchFamily="34" charset="0"/>
              </a:rPr>
              <a:t>Pfizer</a:t>
            </a:r>
          </a:p>
        </p:txBody>
      </p:sp>
      <p:sp>
        <p:nvSpPr>
          <p:cNvPr id="128" name="Flecha: cheurón 127">
            <a:extLst>
              <a:ext uri="{FF2B5EF4-FFF2-40B4-BE49-F238E27FC236}">
                <a16:creationId xmlns:a16="http://schemas.microsoft.com/office/drawing/2014/main" id="{9ABDF095-0C4E-4C13-AF0E-232005D7AF6D}"/>
              </a:ext>
            </a:extLst>
          </p:cNvPr>
          <p:cNvSpPr/>
          <p:nvPr/>
        </p:nvSpPr>
        <p:spPr>
          <a:xfrm>
            <a:off x="1042774" y="155180"/>
            <a:ext cx="2667465" cy="942368"/>
          </a:xfrm>
          <a:prstGeom prst="chevr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bg1"/>
                </a:solidFill>
                <a:latin typeface="Tw Cen MT" panose="020B0602020104020603" pitchFamily="34" charset="0"/>
              </a:rPr>
              <a:t>Fuerte Posición Competitiva</a:t>
            </a:r>
          </a:p>
        </p:txBody>
      </p:sp>
      <p:sp>
        <p:nvSpPr>
          <p:cNvPr id="129" name="Flecha: cheurón 128">
            <a:extLst>
              <a:ext uri="{FF2B5EF4-FFF2-40B4-BE49-F238E27FC236}">
                <a16:creationId xmlns:a16="http://schemas.microsoft.com/office/drawing/2014/main" id="{B050F2AE-8459-4C58-AB4F-81B163101281}"/>
              </a:ext>
            </a:extLst>
          </p:cNvPr>
          <p:cNvSpPr/>
          <p:nvPr/>
        </p:nvSpPr>
        <p:spPr>
          <a:xfrm>
            <a:off x="3448717" y="154251"/>
            <a:ext cx="2630312" cy="926924"/>
          </a:xfrm>
          <a:prstGeom prst="chevr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Tw Cen MT" panose="020B0602020104020603" pitchFamily="34" charset="0"/>
              </a:rPr>
              <a:t>Análisis Bursátil</a:t>
            </a:r>
          </a:p>
        </p:txBody>
      </p:sp>
      <p:sp>
        <p:nvSpPr>
          <p:cNvPr id="130" name="Flecha: cheurón 129">
            <a:extLst>
              <a:ext uri="{FF2B5EF4-FFF2-40B4-BE49-F238E27FC236}">
                <a16:creationId xmlns:a16="http://schemas.microsoft.com/office/drawing/2014/main" id="{6594F81D-B06F-43FD-B81D-5E9AFF1A51FA}"/>
              </a:ext>
            </a:extLst>
          </p:cNvPr>
          <p:cNvSpPr/>
          <p:nvPr/>
        </p:nvSpPr>
        <p:spPr>
          <a:xfrm>
            <a:off x="5782006" y="134873"/>
            <a:ext cx="2734015" cy="94901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Tw Cen MT" panose="020B0602020104020603" pitchFamily="34" charset="0"/>
              </a:rPr>
              <a:t>Análisis Técnico</a:t>
            </a:r>
          </a:p>
        </p:txBody>
      </p:sp>
    </p:spTree>
    <p:extLst>
      <p:ext uri="{BB962C8B-B14F-4D97-AF65-F5344CB8AC3E}">
        <p14:creationId xmlns:p14="http://schemas.microsoft.com/office/powerpoint/2010/main" val="413274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-2.22222E-6 L 0.00313 0.63403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" y="3169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3.33333E-6 L -0.00078 0.63287 " pathEditMode="relative" rAng="0" ptsTypes="AA">
                                          <p:cBhvr>
                                            <p:cTn id="2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16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11111E-6 L -0.00416 0.63079 " pathEditMode="relative" rAng="0" ptsTypes="AA">
                                          <p:cBhvr>
                                            <p:cTn id="3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" y="3152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0.01389 L -0.00312 0.63195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6" y="322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0" grpId="0"/>
          <p:bldP spid="112" grpId="0"/>
          <p:bldP spid="113" grpId="0"/>
          <p:bldP spid="8" grpId="0"/>
          <p:bldP spid="118" grpId="0"/>
          <p:bldP spid="12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58333E-6 -2.22222E-6 L 0.00313 0.63403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" y="3169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3.33333E-6 L -0.00078 0.63287 " pathEditMode="relative" rAng="0" ptsTypes="AA">
                                          <p:cBhvr>
                                            <p:cTn id="2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16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1.11111E-6 L -0.00416 0.63079 " pathEditMode="relative" rAng="0" ptsTypes="AA">
                                          <p:cBhvr>
                                            <p:cTn id="32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8" y="3152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7 -0.01389 L -0.00312 0.63195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56" y="322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7" presetID="1" presetClass="entr" presetSubtype="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0" grpId="0"/>
          <p:bldP spid="112" grpId="0"/>
          <p:bldP spid="113" grpId="0"/>
          <p:bldP spid="8" grpId="0"/>
          <p:bldP spid="118" grpId="0"/>
          <p:bldP spid="120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Historia"/>
          <p:cNvGrpSpPr/>
          <p:nvPr/>
        </p:nvGrpSpPr>
        <p:grpSpPr>
          <a:xfrm>
            <a:off x="-41617" y="-3942617"/>
            <a:ext cx="12192000" cy="6045895"/>
            <a:chOff x="-9625" y="956261"/>
            <a:chExt cx="12192000" cy="6045895"/>
          </a:xfrm>
        </p:grpSpPr>
        <p:grpSp>
          <p:nvGrpSpPr>
            <p:cNvPr id="94" name="HISTORIA">
              <a:extLst>
                <a:ext uri="{FF2B5EF4-FFF2-40B4-BE49-F238E27FC236}">
                  <a16:creationId xmlns:a16="http://schemas.microsoft.com/office/drawing/2014/main" id="{9E5CD0F7-AC6D-AD43-AFFE-36A10F3EB2DB}"/>
                </a:ext>
              </a:extLst>
            </p:cNvPr>
            <p:cNvGrpSpPr/>
            <p:nvPr/>
          </p:nvGrpSpPr>
          <p:grpSpPr>
            <a:xfrm>
              <a:off x="-9625" y="956261"/>
              <a:ext cx="12192000" cy="6045895"/>
              <a:chOff x="0" y="-4026862"/>
              <a:chExt cx="12192000" cy="6045895"/>
            </a:xfrm>
            <a:solidFill>
              <a:srgbClr val="6CA87A"/>
            </a:solidFill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8F59DC97-9C04-064A-927D-39044E26D35A}"/>
                  </a:ext>
                </a:extLst>
              </p:cNvPr>
              <p:cNvGrpSpPr/>
              <p:nvPr/>
            </p:nvGrpSpPr>
            <p:grpSpPr>
              <a:xfrm>
                <a:off x="0" y="-4026862"/>
                <a:ext cx="12192000" cy="6045895"/>
                <a:chOff x="0" y="0"/>
                <a:chExt cx="12192000" cy="6541624"/>
              </a:xfrm>
              <a:grpFill/>
              <a:effectLst>
                <a:outerShdw blurRad="127000" dist="76200" dir="5400000" algn="ctr" rotWithShape="0">
                  <a:srgbClr val="000000">
                    <a:alpha val="51000"/>
                  </a:srgbClr>
                </a:outerShdw>
              </a:effectLst>
            </p:grpSpPr>
            <p:sp>
              <p:nvSpPr>
                <p:cNvPr id="5" name="Rectángulo 4">
                  <a:extLst>
                    <a:ext uri="{FF2B5EF4-FFF2-40B4-BE49-F238E27FC236}">
                      <a16:creationId xmlns:a16="http://schemas.microsoft.com/office/drawing/2014/main" id="{62C77F4B-DB61-BA4E-B9C9-59579DBB250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14200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8" name="CuadroTexto 17">
                  <a:extLst>
                    <a:ext uri="{FF2B5EF4-FFF2-40B4-BE49-F238E27FC236}">
                      <a16:creationId xmlns:a16="http://schemas.microsoft.com/office/drawing/2014/main" id="{8F338885-AC6E-5742-9CD6-0046DFE5CD2D}"/>
                    </a:ext>
                  </a:extLst>
                </p:cNvPr>
                <p:cNvSpPr txBox="1"/>
                <p:nvPr/>
              </p:nvSpPr>
              <p:spPr>
                <a:xfrm>
                  <a:off x="59507" y="6142009"/>
                  <a:ext cx="2794958" cy="39961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b="1" dirty="0">
                      <a:solidFill>
                        <a:srgbClr val="002D6A"/>
                      </a:solidFill>
                      <a:latin typeface="Tw Cen MT" panose="020B0602020104020603" pitchFamily="34" charset="0"/>
                    </a:rPr>
                    <a:t>HISTORIA</a:t>
                  </a: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157A8B21-61EF-CA41-A42C-35BF00D8D523}"/>
                  </a:ext>
                </a:extLst>
              </p:cNvPr>
              <p:cNvGrpSpPr/>
              <p:nvPr/>
            </p:nvGrpSpPr>
            <p:grpSpPr>
              <a:xfrm>
                <a:off x="343712" y="-1986900"/>
                <a:ext cx="11438626" cy="3000425"/>
                <a:chOff x="224287" y="1932266"/>
                <a:chExt cx="11438626" cy="3000425"/>
              </a:xfrm>
              <a:grpFill/>
            </p:grpSpPr>
            <p:cxnSp>
              <p:nvCxnSpPr>
                <p:cNvPr id="61" name="Conector recto de flecha 60">
                  <a:extLst>
                    <a:ext uri="{FF2B5EF4-FFF2-40B4-BE49-F238E27FC236}">
                      <a16:creationId xmlns:a16="http://schemas.microsoft.com/office/drawing/2014/main" id="{D2A9D328-2BEA-CB4F-AE72-7B13F063565B}"/>
                    </a:ext>
                  </a:extLst>
                </p:cNvPr>
                <p:cNvCxnSpPr/>
                <p:nvPr/>
              </p:nvCxnSpPr>
              <p:spPr>
                <a:xfrm>
                  <a:off x="224287" y="3774050"/>
                  <a:ext cx="11438626" cy="0"/>
                </a:xfrm>
                <a:prstGeom prst="straightConnector1">
                  <a:avLst/>
                </a:prstGeom>
                <a:grpFill/>
                <a:ln w="47625">
                  <a:noFill/>
                  <a:prstDash val="solid"/>
                  <a:bevel/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Grupo 61">
                  <a:extLst>
                    <a:ext uri="{FF2B5EF4-FFF2-40B4-BE49-F238E27FC236}">
                      <a16:creationId xmlns:a16="http://schemas.microsoft.com/office/drawing/2014/main" id="{F9AD8C94-A52B-3443-8558-EFFECA997994}"/>
                    </a:ext>
                  </a:extLst>
                </p:cNvPr>
                <p:cNvGrpSpPr/>
                <p:nvPr/>
              </p:nvGrpSpPr>
              <p:grpSpPr>
                <a:xfrm>
                  <a:off x="289423" y="1932266"/>
                  <a:ext cx="1593012" cy="2995777"/>
                  <a:chOff x="289423" y="2329085"/>
                  <a:chExt cx="1593012" cy="2995777"/>
                </a:xfrm>
                <a:grpFill/>
              </p:grpSpPr>
              <p:grpSp>
                <p:nvGrpSpPr>
                  <p:cNvPr id="90" name="Grupo 89">
                    <a:extLst>
                      <a:ext uri="{FF2B5EF4-FFF2-40B4-BE49-F238E27FC236}">
                        <a16:creationId xmlns:a16="http://schemas.microsoft.com/office/drawing/2014/main" id="{E46A6D0D-CE5A-6E45-8A92-4EBD8421902D}"/>
                      </a:ext>
                    </a:extLst>
                  </p:cNvPr>
                  <p:cNvGrpSpPr/>
                  <p:nvPr/>
                </p:nvGrpSpPr>
                <p:grpSpPr>
                  <a:xfrm>
                    <a:off x="637359" y="3877573"/>
                    <a:ext cx="897141" cy="1447289"/>
                    <a:chOff x="378564" y="3515268"/>
                    <a:chExt cx="897141" cy="1447289"/>
                  </a:xfrm>
                  <a:grpFill/>
                </p:grpSpPr>
                <p:cxnSp>
                  <p:nvCxnSpPr>
                    <p:cNvPr id="92" name="Conector recto 91">
                      <a:extLst>
                        <a:ext uri="{FF2B5EF4-FFF2-40B4-BE49-F238E27FC236}">
                          <a16:creationId xmlns:a16="http://schemas.microsoft.com/office/drawing/2014/main" id="{B8883E73-13D0-7142-AB4B-E47F8275A68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552090" y="3515268"/>
                      <a:ext cx="0" cy="360000"/>
                    </a:xfrm>
                    <a:prstGeom prst="line">
                      <a:avLst/>
                    </a:prstGeom>
                    <a:grpFill/>
                    <a:ln w="5080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3" name="CuadroTexto 92">
                      <a:extLst>
                        <a:ext uri="{FF2B5EF4-FFF2-40B4-BE49-F238E27FC236}">
                          <a16:creationId xmlns:a16="http://schemas.microsoft.com/office/drawing/2014/main" id="{53CE351A-AF34-C042-BE23-E7621963C1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8564" y="4593225"/>
                      <a:ext cx="897141" cy="36933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1886</a:t>
                      </a:r>
                    </a:p>
                  </p:txBody>
                </p:sp>
              </p:grpSp>
              <p:sp>
                <p:nvSpPr>
                  <p:cNvPr id="89" name="CuadroTexto 88">
                    <a:extLst>
                      <a:ext uri="{FF2B5EF4-FFF2-40B4-BE49-F238E27FC236}">
                        <a16:creationId xmlns:a16="http://schemas.microsoft.com/office/drawing/2014/main" id="{54812A8E-6EBD-C148-9EE0-6B180A1F89BF}"/>
                      </a:ext>
                    </a:extLst>
                  </p:cNvPr>
                  <p:cNvSpPr txBox="1"/>
                  <p:nvPr/>
                </p:nvSpPr>
                <p:spPr>
                  <a:xfrm>
                    <a:off x="289423" y="2329085"/>
                    <a:ext cx="1593012" cy="64633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Tw Cen MT" panose="020B0602020104020603" pitchFamily="34" charset="0"/>
                      </a:rPr>
                      <a:t>Nace Johnson &amp; Johnson</a:t>
                    </a:r>
                  </a:p>
                </p:txBody>
              </p:sp>
            </p:grpSp>
            <p:grpSp>
              <p:nvGrpSpPr>
                <p:cNvPr id="63" name="Grupo 62">
                  <a:extLst>
                    <a:ext uri="{FF2B5EF4-FFF2-40B4-BE49-F238E27FC236}">
                      <a16:creationId xmlns:a16="http://schemas.microsoft.com/office/drawing/2014/main" id="{1B8B8AAA-9D2C-704E-9245-B71FD7EE2A41}"/>
                    </a:ext>
                  </a:extLst>
                </p:cNvPr>
                <p:cNvGrpSpPr/>
                <p:nvPr/>
              </p:nvGrpSpPr>
              <p:grpSpPr>
                <a:xfrm>
                  <a:off x="2455713" y="2013662"/>
                  <a:ext cx="2697192" cy="2911457"/>
                  <a:chOff x="2818026" y="2048168"/>
                  <a:chExt cx="2697192" cy="2911457"/>
                </a:xfrm>
                <a:grpFill/>
              </p:grpSpPr>
              <p:cxnSp>
                <p:nvCxnSpPr>
                  <p:cNvPr id="80" name="Conector recto 79">
                    <a:extLst>
                      <a:ext uri="{FF2B5EF4-FFF2-40B4-BE49-F238E27FC236}">
                        <a16:creationId xmlns:a16="http://schemas.microsoft.com/office/drawing/2014/main" id="{38FEFC36-9D44-B245-A825-00CE21C0472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054132" y="3609290"/>
                    <a:ext cx="0" cy="360000"/>
                  </a:xfrm>
                  <a:prstGeom prst="line">
                    <a:avLst/>
                  </a:prstGeom>
                  <a:grpFill/>
                  <a:ln w="508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CuadroTexto 80">
                    <a:extLst>
                      <a:ext uri="{FF2B5EF4-FFF2-40B4-BE49-F238E27FC236}">
                        <a16:creationId xmlns:a16="http://schemas.microsoft.com/office/drawing/2014/main" id="{E64EC356-3895-2C4E-891C-108221006E7E}"/>
                      </a:ext>
                    </a:extLst>
                  </p:cNvPr>
                  <p:cNvSpPr txBox="1"/>
                  <p:nvPr/>
                </p:nvSpPr>
                <p:spPr>
                  <a:xfrm>
                    <a:off x="3151859" y="4590293"/>
                    <a:ext cx="1653706" cy="36933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Tw Cen MT" panose="020B0602020104020603" pitchFamily="34" charset="0"/>
                      </a:rPr>
                      <a:t>1888 -  1898</a:t>
                    </a:r>
                  </a:p>
                </p:txBody>
              </p:sp>
              <p:sp>
                <p:nvSpPr>
                  <p:cNvPr id="83" name="CuadroTexto 82">
                    <a:extLst>
                      <a:ext uri="{FF2B5EF4-FFF2-40B4-BE49-F238E27FC236}">
                        <a16:creationId xmlns:a16="http://schemas.microsoft.com/office/drawing/2014/main" id="{B5DE25BA-8962-134A-82B4-6D76AE557FC3}"/>
                      </a:ext>
                    </a:extLst>
                  </p:cNvPr>
                  <p:cNvSpPr txBox="1"/>
                  <p:nvPr/>
                </p:nvSpPr>
                <p:spPr>
                  <a:xfrm>
                    <a:off x="2818026" y="2048168"/>
                    <a:ext cx="2697192" cy="36933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dirty="0">
                        <a:latin typeface="Tw Cen MT" panose="020B0602020104020603" pitchFamily="34" charset="0"/>
                      </a:rPr>
                      <a:t>Primeros lanzamientos</a:t>
                    </a:r>
                    <a:endParaRPr lang="es-CO" dirty="0">
                      <a:latin typeface="Tw Cen MT" panose="020B0602020104020603" pitchFamily="34" charset="0"/>
                    </a:endParaRPr>
                  </a:p>
                </p:txBody>
              </p:sp>
            </p:grpSp>
            <p:grpSp>
              <p:nvGrpSpPr>
                <p:cNvPr id="64" name="Grupo 63">
                  <a:extLst>
                    <a:ext uri="{FF2B5EF4-FFF2-40B4-BE49-F238E27FC236}">
                      <a16:creationId xmlns:a16="http://schemas.microsoft.com/office/drawing/2014/main" id="{BB3B3152-6E75-5A47-8024-4C2440B2765D}"/>
                    </a:ext>
                  </a:extLst>
                </p:cNvPr>
                <p:cNvGrpSpPr/>
                <p:nvPr/>
              </p:nvGrpSpPr>
              <p:grpSpPr>
                <a:xfrm>
                  <a:off x="5073155" y="2021104"/>
                  <a:ext cx="1784950" cy="2911587"/>
                  <a:chOff x="5073155" y="2021104"/>
                  <a:chExt cx="1784950" cy="2911587"/>
                </a:xfrm>
                <a:grpFill/>
              </p:grpSpPr>
              <p:cxnSp>
                <p:nvCxnSpPr>
                  <p:cNvPr id="75" name="Conector recto 74">
                    <a:extLst>
                      <a:ext uri="{FF2B5EF4-FFF2-40B4-BE49-F238E27FC236}">
                        <a16:creationId xmlns:a16="http://schemas.microsoft.com/office/drawing/2014/main" id="{C760E090-53F1-0341-8554-6DF562ED7F3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026154" y="3636201"/>
                    <a:ext cx="0" cy="360000"/>
                  </a:xfrm>
                  <a:prstGeom prst="line">
                    <a:avLst/>
                  </a:prstGeom>
                  <a:grpFill/>
                  <a:ln w="508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CuadroTexto 75">
                    <a:extLst>
                      <a:ext uri="{FF2B5EF4-FFF2-40B4-BE49-F238E27FC236}">
                        <a16:creationId xmlns:a16="http://schemas.microsoft.com/office/drawing/2014/main" id="{B88FF016-B102-EF4B-8CEE-FF6B6E81C83F}"/>
                      </a:ext>
                    </a:extLst>
                  </p:cNvPr>
                  <p:cNvSpPr txBox="1"/>
                  <p:nvPr/>
                </p:nvSpPr>
                <p:spPr>
                  <a:xfrm>
                    <a:off x="5444149" y="4563359"/>
                    <a:ext cx="897141" cy="36933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dirty="0">
                        <a:latin typeface="Tw Cen MT" panose="020B0602020104020603" pitchFamily="34" charset="0"/>
                      </a:rPr>
                      <a:t>1924</a:t>
                    </a:r>
                    <a:endParaRPr lang="es-CO" dirty="0">
                      <a:latin typeface="Tw Cen MT" panose="020B0602020104020603" pitchFamily="34" charset="0"/>
                    </a:endParaRPr>
                  </a:p>
                </p:txBody>
              </p:sp>
              <p:sp>
                <p:nvSpPr>
                  <p:cNvPr id="77" name="CuadroTexto 76">
                    <a:extLst>
                      <a:ext uri="{FF2B5EF4-FFF2-40B4-BE49-F238E27FC236}">
                        <a16:creationId xmlns:a16="http://schemas.microsoft.com/office/drawing/2014/main" id="{E5D988D9-9884-B54D-8C8B-36D978EC6518}"/>
                      </a:ext>
                    </a:extLst>
                  </p:cNvPr>
                  <p:cNvSpPr txBox="1"/>
                  <p:nvPr/>
                </p:nvSpPr>
                <p:spPr>
                  <a:xfrm>
                    <a:off x="5073155" y="2021104"/>
                    <a:ext cx="1784950" cy="64633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dirty="0">
                        <a:latin typeface="Tw Cen MT" panose="020B0602020104020603" pitchFamily="34" charset="0"/>
                      </a:rPr>
                      <a:t>Llegada a Reino Unido</a:t>
                    </a:r>
                    <a:endParaRPr lang="es-CO" dirty="0">
                      <a:latin typeface="Tw Cen MT" panose="020B0602020104020603" pitchFamily="34" charset="0"/>
                    </a:endParaRPr>
                  </a:p>
                </p:txBody>
              </p:sp>
            </p:grpSp>
            <p:grpSp>
              <p:nvGrpSpPr>
                <p:cNvPr id="65" name="Grupo 64">
                  <a:extLst>
                    <a:ext uri="{FF2B5EF4-FFF2-40B4-BE49-F238E27FC236}">
                      <a16:creationId xmlns:a16="http://schemas.microsoft.com/office/drawing/2014/main" id="{AAC80AEA-9604-4C45-8EB3-56AB41CD53D4}"/>
                    </a:ext>
                  </a:extLst>
                </p:cNvPr>
                <p:cNvGrpSpPr/>
                <p:nvPr/>
              </p:nvGrpSpPr>
              <p:grpSpPr>
                <a:xfrm>
                  <a:off x="6905990" y="2070766"/>
                  <a:ext cx="2697192" cy="2854582"/>
                  <a:chOff x="6905990" y="2070766"/>
                  <a:chExt cx="2697192" cy="2854582"/>
                </a:xfrm>
                <a:grpFill/>
              </p:grpSpPr>
              <p:cxnSp>
                <p:nvCxnSpPr>
                  <p:cNvPr id="71" name="Conector recto 70">
                    <a:extLst>
                      <a:ext uri="{FF2B5EF4-FFF2-40B4-BE49-F238E27FC236}">
                        <a16:creationId xmlns:a16="http://schemas.microsoft.com/office/drawing/2014/main" id="{57EE41B6-1698-CF4A-88D2-F634CBE1F72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41659" y="3623454"/>
                    <a:ext cx="0" cy="360000"/>
                  </a:xfrm>
                  <a:prstGeom prst="line">
                    <a:avLst/>
                  </a:prstGeom>
                  <a:grpFill/>
                  <a:ln w="508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CuadroTexto 71">
                    <a:extLst>
                      <a:ext uri="{FF2B5EF4-FFF2-40B4-BE49-F238E27FC236}">
                        <a16:creationId xmlns:a16="http://schemas.microsoft.com/office/drawing/2014/main" id="{3A1C8B97-72FE-6D44-B090-439F8A568A66}"/>
                      </a:ext>
                    </a:extLst>
                  </p:cNvPr>
                  <p:cNvSpPr txBox="1"/>
                  <p:nvPr/>
                </p:nvSpPr>
                <p:spPr>
                  <a:xfrm>
                    <a:off x="7727950" y="4556016"/>
                    <a:ext cx="897141" cy="36933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dirty="0">
                        <a:latin typeface="Tw Cen MT" panose="020B0602020104020603" pitchFamily="34" charset="0"/>
                      </a:rPr>
                      <a:t>1944</a:t>
                    </a:r>
                    <a:endParaRPr lang="es-CO" dirty="0">
                      <a:latin typeface="Tw Cen MT" panose="020B0602020104020603" pitchFamily="34" charset="0"/>
                    </a:endParaRPr>
                  </a:p>
                </p:txBody>
              </p:sp>
              <p:sp>
                <p:nvSpPr>
                  <p:cNvPr id="73" name="CuadroTexto 72">
                    <a:extLst>
                      <a:ext uri="{FF2B5EF4-FFF2-40B4-BE49-F238E27FC236}">
                        <a16:creationId xmlns:a16="http://schemas.microsoft.com/office/drawing/2014/main" id="{BD41A2DC-7510-184C-B92A-7E40595E8A5A}"/>
                      </a:ext>
                    </a:extLst>
                  </p:cNvPr>
                  <p:cNvSpPr txBox="1"/>
                  <p:nvPr/>
                </p:nvSpPr>
                <p:spPr>
                  <a:xfrm>
                    <a:off x="6905990" y="2070766"/>
                    <a:ext cx="2697192" cy="36933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Tw Cen MT" panose="020B0602020104020603" pitchFamily="34" charset="0"/>
                      </a:rPr>
                      <a:t>Llegada a la Bolsa NYSE</a:t>
                    </a:r>
                  </a:p>
                </p:txBody>
              </p:sp>
            </p:grpSp>
            <p:grpSp>
              <p:nvGrpSpPr>
                <p:cNvPr id="66" name="Grupo 65">
                  <a:extLst>
                    <a:ext uri="{FF2B5EF4-FFF2-40B4-BE49-F238E27FC236}">
                      <a16:creationId xmlns:a16="http://schemas.microsoft.com/office/drawing/2014/main" id="{E56DCF3B-0143-A747-8D40-790416D9E49D}"/>
                    </a:ext>
                  </a:extLst>
                </p:cNvPr>
                <p:cNvGrpSpPr/>
                <p:nvPr/>
              </p:nvGrpSpPr>
              <p:grpSpPr>
                <a:xfrm>
                  <a:off x="9463905" y="2055050"/>
                  <a:ext cx="2125806" cy="2861576"/>
                  <a:chOff x="9463905" y="2055050"/>
                  <a:chExt cx="2125806" cy="2861576"/>
                </a:xfrm>
                <a:grpFill/>
              </p:grpSpPr>
              <p:cxnSp>
                <p:nvCxnSpPr>
                  <p:cNvPr id="67" name="Conector recto 66">
                    <a:extLst>
                      <a:ext uri="{FF2B5EF4-FFF2-40B4-BE49-F238E27FC236}">
                        <a16:creationId xmlns:a16="http://schemas.microsoft.com/office/drawing/2014/main" id="{B415165B-3E36-6242-B4A3-3EA632E9B10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323559" y="3594633"/>
                    <a:ext cx="0" cy="360000"/>
                  </a:xfrm>
                  <a:prstGeom prst="line">
                    <a:avLst/>
                  </a:prstGeom>
                  <a:grpFill/>
                  <a:ln w="508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CuadroTexto 67">
                    <a:extLst>
                      <a:ext uri="{FF2B5EF4-FFF2-40B4-BE49-F238E27FC236}">
                        <a16:creationId xmlns:a16="http://schemas.microsoft.com/office/drawing/2014/main" id="{B22C0075-34FF-B94D-B695-B7E7BDCCBC81}"/>
                      </a:ext>
                    </a:extLst>
                  </p:cNvPr>
                  <p:cNvSpPr txBox="1"/>
                  <p:nvPr/>
                </p:nvSpPr>
                <p:spPr>
                  <a:xfrm>
                    <a:off x="10137841" y="4547294"/>
                    <a:ext cx="897141" cy="36933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Tw Cen MT" panose="020B0602020104020603" pitchFamily="34" charset="0"/>
                      </a:rPr>
                      <a:t>2006</a:t>
                    </a:r>
                  </a:p>
                </p:txBody>
              </p:sp>
              <p:sp>
                <p:nvSpPr>
                  <p:cNvPr id="69" name="CuadroTexto 68">
                    <a:extLst>
                      <a:ext uri="{FF2B5EF4-FFF2-40B4-BE49-F238E27FC236}">
                        <a16:creationId xmlns:a16="http://schemas.microsoft.com/office/drawing/2014/main" id="{9F62CE19-E7B8-9C41-9622-744E1B6FD82E}"/>
                      </a:ext>
                    </a:extLst>
                  </p:cNvPr>
                  <p:cNvSpPr txBox="1"/>
                  <p:nvPr/>
                </p:nvSpPr>
                <p:spPr>
                  <a:xfrm>
                    <a:off x="9463905" y="2055050"/>
                    <a:ext cx="2125806" cy="64633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Tw Cen MT" panose="020B0602020104020603" pitchFamily="34" charset="0"/>
                      </a:rPr>
                      <a:t>Adquiere Porcentaje de Pfizer</a:t>
                    </a:r>
                  </a:p>
                </p:txBody>
              </p:sp>
            </p:grpSp>
          </p:grpSp>
        </p:grpSp>
        <p:cxnSp>
          <p:nvCxnSpPr>
            <p:cNvPr id="11" name="Conector recto 10"/>
            <p:cNvCxnSpPr/>
            <p:nvPr/>
          </p:nvCxnSpPr>
          <p:spPr>
            <a:xfrm flipV="1">
              <a:off x="239508" y="5470766"/>
              <a:ext cx="11246041" cy="5732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028" name="Picture 4" descr="Resultado de imagen de johnson and johnson histo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39508" y="3872063"/>
              <a:ext cx="1882306" cy="1229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jnj.ch/fileadmin/templates/history/img/1888-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64" b="94953" l="3683" r="898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04044" y="3698880"/>
              <a:ext cx="1625289" cy="1456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Resultado de imagen de united kingdom fla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278" y="3923552"/>
              <a:ext cx="1714701" cy="1176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Resultado de imagen de bolsa de nueva york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172" y="3887178"/>
              <a:ext cx="1919843" cy="1212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Resultado de imagen de listerin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412" b="95059" l="23059" r="72941">
                          <a14:foregroundMark x1="52471" y1="8706" x2="52941" y2="77412"/>
                          <a14:foregroundMark x1="47059" y1="10353" x2="48000" y2="49176"/>
                          <a14:foregroundMark x1="35529" y1="51765" x2="63765" y2="49647"/>
                          <a14:foregroundMark x1="34588" y1="48000" x2="65882" y2="58118"/>
                          <a14:foregroundMark x1="63294" y1="46353" x2="53412" y2="4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0853" y="3902086"/>
              <a:ext cx="1326094" cy="1326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F91D7012-815F-43C2-9871-576F446856E2}"/>
              </a:ext>
            </a:extLst>
          </p:cNvPr>
          <p:cNvGrpSpPr/>
          <p:nvPr/>
        </p:nvGrpSpPr>
        <p:grpSpPr>
          <a:xfrm>
            <a:off x="7044" y="-3532142"/>
            <a:ext cx="12192000" cy="5635420"/>
            <a:chOff x="19977" y="881671"/>
            <a:chExt cx="12192000" cy="5635420"/>
          </a:xfrm>
        </p:grpSpPr>
        <p:grpSp>
          <p:nvGrpSpPr>
            <p:cNvPr id="55" name="Grupo 54"/>
            <p:cNvGrpSpPr/>
            <p:nvPr/>
          </p:nvGrpSpPr>
          <p:grpSpPr>
            <a:xfrm>
              <a:off x="19977" y="881671"/>
              <a:ext cx="12192000" cy="5635420"/>
              <a:chOff x="9625" y="1201894"/>
              <a:chExt cx="12192000" cy="5635420"/>
            </a:xfrm>
          </p:grpSpPr>
          <p:grpSp>
            <p:nvGrpSpPr>
              <p:cNvPr id="35" name="Equipo">
                <a:extLst>
                  <a:ext uri="{FF2B5EF4-FFF2-40B4-BE49-F238E27FC236}">
                    <a16:creationId xmlns:a16="http://schemas.microsoft.com/office/drawing/2014/main" id="{D7A30814-BC38-46B8-9A39-3F1C077076F4}"/>
                  </a:ext>
                </a:extLst>
              </p:cNvPr>
              <p:cNvGrpSpPr/>
              <p:nvPr/>
            </p:nvGrpSpPr>
            <p:grpSpPr>
              <a:xfrm>
                <a:off x="9625" y="1201894"/>
                <a:ext cx="12192000" cy="5635420"/>
                <a:chOff x="-9625" y="1848050"/>
                <a:chExt cx="12192000" cy="5635420"/>
              </a:xfrm>
            </p:grpSpPr>
            <p:grpSp>
              <p:nvGrpSpPr>
                <p:cNvPr id="34" name="Grupo 33">
                  <a:extLst>
                    <a:ext uri="{FF2B5EF4-FFF2-40B4-BE49-F238E27FC236}">
                      <a16:creationId xmlns:a16="http://schemas.microsoft.com/office/drawing/2014/main" id="{A9E78717-330B-470E-9FD7-14A2C9EA71A4}"/>
                    </a:ext>
                  </a:extLst>
                </p:cNvPr>
                <p:cNvGrpSpPr/>
                <p:nvPr/>
              </p:nvGrpSpPr>
              <p:grpSpPr>
                <a:xfrm>
                  <a:off x="-9625" y="1848050"/>
                  <a:ext cx="12192000" cy="5635420"/>
                  <a:chOff x="-9625" y="1848050"/>
                  <a:chExt cx="12192000" cy="5635420"/>
                </a:xfrm>
              </p:grpSpPr>
              <p:grpSp>
                <p:nvGrpSpPr>
                  <p:cNvPr id="30" name="Grupo 29">
                    <a:extLst>
                      <a:ext uri="{FF2B5EF4-FFF2-40B4-BE49-F238E27FC236}">
                        <a16:creationId xmlns:a16="http://schemas.microsoft.com/office/drawing/2014/main" id="{4806F19F-CC4D-4726-AF39-0E582612DEA4}"/>
                      </a:ext>
                    </a:extLst>
                  </p:cNvPr>
                  <p:cNvGrpSpPr/>
                  <p:nvPr/>
                </p:nvGrpSpPr>
                <p:grpSpPr>
                  <a:xfrm>
                    <a:off x="-9625" y="1848050"/>
                    <a:ext cx="12192000" cy="5635420"/>
                    <a:chOff x="-9625" y="1848050"/>
                    <a:chExt cx="12192000" cy="5635420"/>
                  </a:xfrm>
                </p:grpSpPr>
                <p:sp>
                  <p:nvSpPr>
                    <p:cNvPr id="14" name="CuadroTexto 13">
                      <a:extLst>
                        <a:ext uri="{FF2B5EF4-FFF2-40B4-BE49-F238E27FC236}">
                          <a16:creationId xmlns:a16="http://schemas.microsoft.com/office/drawing/2014/main" id="{038617B0-BCBD-D640-8C64-B65ECF7BCF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59333" y="7114138"/>
                      <a:ext cx="2794958" cy="369332"/>
                    </a:xfrm>
                    <a:prstGeom prst="rect">
                      <a:avLst/>
                    </a:prstGeom>
                    <a:solidFill>
                      <a:srgbClr val="5F6062"/>
                    </a:solidFill>
                    <a:ln>
                      <a:solidFill>
                        <a:srgbClr val="5F6062"/>
                      </a:solidFill>
                    </a:ln>
                    <a:effectLst>
                      <a:outerShdw blurRad="50800" dist="38100" dir="5400000" sx="102000" sy="102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b="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EQUIPO</a:t>
                      </a:r>
                    </a:p>
                  </p:txBody>
                </p:sp>
                <p:grpSp>
                  <p:nvGrpSpPr>
                    <p:cNvPr id="27" name="Grupo 26">
                      <a:extLst>
                        <a:ext uri="{FF2B5EF4-FFF2-40B4-BE49-F238E27FC236}">
                          <a16:creationId xmlns:a16="http://schemas.microsoft.com/office/drawing/2014/main" id="{66AA3117-CCDD-41CB-A951-BB3367C783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9625" y="1848050"/>
                      <a:ext cx="12192000" cy="5273380"/>
                      <a:chOff x="-9625" y="1848050"/>
                      <a:chExt cx="12192000" cy="5273380"/>
                    </a:xfrm>
                  </p:grpSpPr>
                  <p:sp>
                    <p:nvSpPr>
                      <p:cNvPr id="7" name="Rectángulo 6">
                        <a:extLst>
                          <a:ext uri="{FF2B5EF4-FFF2-40B4-BE49-F238E27FC236}">
                            <a16:creationId xmlns:a16="http://schemas.microsoft.com/office/drawing/2014/main" id="{FAAB738C-9363-A44D-BEFC-C56127EFEB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9625" y="1848050"/>
                        <a:ext cx="12192000" cy="5273380"/>
                      </a:xfrm>
                      <a:prstGeom prst="rect">
                        <a:avLst/>
                      </a:prstGeom>
                      <a:solidFill>
                        <a:srgbClr val="5F6062"/>
                      </a:solidFill>
                      <a:ln>
                        <a:solidFill>
                          <a:srgbClr val="5F606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 dirty="0"/>
                      </a:p>
                    </p:txBody>
                  </p:sp>
                  <p:grpSp>
                    <p:nvGrpSpPr>
                      <p:cNvPr id="26" name="Grupo 25">
                        <a:extLst>
                          <a:ext uri="{FF2B5EF4-FFF2-40B4-BE49-F238E27FC236}">
                            <a16:creationId xmlns:a16="http://schemas.microsoft.com/office/drawing/2014/main" id="{36319B19-2497-470A-B77D-6376834C48F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95910" y="2989391"/>
                        <a:ext cx="3116103" cy="4124985"/>
                        <a:chOff x="8995910" y="2989391"/>
                        <a:chExt cx="3116103" cy="4124985"/>
                      </a:xfrm>
                    </p:grpSpPr>
                    <p:sp>
                      <p:nvSpPr>
                        <p:cNvPr id="280" name="CuadroTexto 279">
                          <a:extLst>
                            <a:ext uri="{FF2B5EF4-FFF2-40B4-BE49-F238E27FC236}">
                              <a16:creationId xmlns:a16="http://schemas.microsoft.com/office/drawing/2014/main" id="{1C87151C-208A-4D68-A0DF-D84B2BB00E6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 rot="16200000">
                          <a:off x="7868220" y="4524026"/>
                          <a:ext cx="262471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s-CO" b="1" dirty="0">
                              <a:solidFill>
                                <a:srgbClr val="C7D2DB"/>
                              </a:solidFill>
                              <a:latin typeface="Tw Cen MT" panose="020B0602020104020603" pitchFamily="34" charset="0"/>
                            </a:rPr>
                            <a:t>JUNTA DIRECTIVA</a:t>
                          </a:r>
                        </a:p>
                      </p:txBody>
                    </p:sp>
                    <p:grpSp>
                      <p:nvGrpSpPr>
                        <p:cNvPr id="313" name="Grupo 312">
                          <a:extLst>
                            <a:ext uri="{FF2B5EF4-FFF2-40B4-BE49-F238E27FC236}">
                              <a16:creationId xmlns:a16="http://schemas.microsoft.com/office/drawing/2014/main" id="{AF654AD0-FB68-4113-A302-BF54AEBBF4B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612334" y="5059607"/>
                          <a:ext cx="1947105" cy="1397622"/>
                          <a:chOff x="4638097" y="3219687"/>
                          <a:chExt cx="3426240" cy="2498896"/>
                        </a:xfrm>
                      </p:grpSpPr>
                      <p:grpSp>
                        <p:nvGrpSpPr>
                          <p:cNvPr id="317" name="Grupo 316">
                            <a:extLst>
                              <a:ext uri="{FF2B5EF4-FFF2-40B4-BE49-F238E27FC236}">
                                <a16:creationId xmlns:a16="http://schemas.microsoft.com/office/drawing/2014/main" id="{B5747A6A-09BD-41E6-95E1-D3F7FB5CBED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077070" y="3219687"/>
                            <a:ext cx="2532681" cy="902098"/>
                            <a:chOff x="9522687" y="4138340"/>
                            <a:chExt cx="2532681" cy="902098"/>
                          </a:xfrm>
                        </p:grpSpPr>
                        <p:pic>
                          <p:nvPicPr>
                            <p:cNvPr id="329" name="Gráfico 328" descr="Usuario">
                              <a:extLst>
                                <a:ext uri="{FF2B5EF4-FFF2-40B4-BE49-F238E27FC236}">
                                  <a16:creationId xmlns:a16="http://schemas.microsoft.com/office/drawing/2014/main" id="{D19B9DAB-B398-4E3B-AF04-7AB530A57AD1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1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140968" y="4140008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30" name="Gráfico 329" descr="Usuario">
                              <a:extLst>
                                <a:ext uri="{FF2B5EF4-FFF2-40B4-BE49-F238E27FC236}">
                                  <a16:creationId xmlns:a16="http://schemas.microsoft.com/office/drawing/2014/main" id="{8E0284C3-3DA2-4415-980D-B23B2C589215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3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343488" y="4138340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31" name="Gráfico 330" descr="Usuario">
                              <a:extLst>
                                <a:ext uri="{FF2B5EF4-FFF2-40B4-BE49-F238E27FC236}">
                                  <a16:creationId xmlns:a16="http://schemas.microsoft.com/office/drawing/2014/main" id="{854773AF-88A0-4170-AF37-7642AB04FA67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1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522687" y="4144195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grpSp>
                        <p:nvGrpSpPr>
                          <p:cNvPr id="319" name="Grupo 318">
                            <a:extLst>
                              <a:ext uri="{FF2B5EF4-FFF2-40B4-BE49-F238E27FC236}">
                                <a16:creationId xmlns:a16="http://schemas.microsoft.com/office/drawing/2014/main" id="{B6BEE7B4-166B-44F7-8EAF-49BBC2B5D92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826174" y="3995106"/>
                            <a:ext cx="3085768" cy="896243"/>
                            <a:chOff x="9271791" y="4913759"/>
                            <a:chExt cx="3085768" cy="896243"/>
                          </a:xfrm>
                        </p:grpSpPr>
                        <p:pic>
                          <p:nvPicPr>
                            <p:cNvPr id="325" name="Gráfico 324" descr="Usuario">
                              <a:extLst>
                                <a:ext uri="{FF2B5EF4-FFF2-40B4-BE49-F238E27FC236}">
                                  <a16:creationId xmlns:a16="http://schemas.microsoft.com/office/drawing/2014/main" id="{68446820-DEC8-4EC4-9EC5-F9AA86B0A81D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1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443159" y="4913759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26" name="Gráfico 325" descr="Usuario">
                              <a:extLst>
                                <a:ext uri="{FF2B5EF4-FFF2-40B4-BE49-F238E27FC236}">
                                  <a16:creationId xmlns:a16="http://schemas.microsoft.com/office/drawing/2014/main" id="{E84D02A6-29B0-4C28-8CA0-39135AACDEF5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3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717508" y="4913759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27" name="Gráfico 326" descr="Usuario">
                              <a:extLst>
                                <a:ext uri="{FF2B5EF4-FFF2-40B4-BE49-F238E27FC236}">
                                  <a16:creationId xmlns:a16="http://schemas.microsoft.com/office/drawing/2014/main" id="{FC064F70-4B4C-40E6-B2C2-AC77DA1C6DDE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1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92827" y="4913759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28" name="Gráfico 327" descr="Usuario">
                              <a:extLst>
                                <a:ext uri="{FF2B5EF4-FFF2-40B4-BE49-F238E27FC236}">
                                  <a16:creationId xmlns:a16="http://schemas.microsoft.com/office/drawing/2014/main" id="{02CFF4B8-4355-4A5F-8901-50D1A81417E5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3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271791" y="4913759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grpSp>
                        <p:nvGrpSpPr>
                          <p:cNvPr id="320" name="Grupo 319">
                            <a:extLst>
                              <a:ext uri="{FF2B5EF4-FFF2-40B4-BE49-F238E27FC236}">
                                <a16:creationId xmlns:a16="http://schemas.microsoft.com/office/drawing/2014/main" id="{35BEE859-722F-44F1-A124-EA1954FBCA3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638097" y="4791131"/>
                            <a:ext cx="3426240" cy="927452"/>
                            <a:chOff x="8684103" y="5571400"/>
                            <a:chExt cx="3426240" cy="927452"/>
                          </a:xfrm>
                        </p:grpSpPr>
                        <p:pic>
                          <p:nvPicPr>
                            <p:cNvPr id="321" name="Gráfico 320" descr="Usuario">
                              <a:extLst>
                                <a:ext uri="{FF2B5EF4-FFF2-40B4-BE49-F238E27FC236}">
                                  <a16:creationId xmlns:a16="http://schemas.microsoft.com/office/drawing/2014/main" id="{E8DFF580-983B-4373-816C-A3F1757CCE87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3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195943" y="5571400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22" name="Gráfico 321" descr="Usuario">
                              <a:extLst>
                                <a:ext uri="{FF2B5EF4-FFF2-40B4-BE49-F238E27FC236}">
                                  <a16:creationId xmlns:a16="http://schemas.microsoft.com/office/drawing/2014/main" id="{CC108A54-B0F4-43CD-AF8B-66F0BB4D77FE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1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426965" y="5571400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23" name="Gráfico 322" descr="Usuario">
                              <a:extLst>
                                <a:ext uri="{FF2B5EF4-FFF2-40B4-BE49-F238E27FC236}">
                                  <a16:creationId xmlns:a16="http://schemas.microsoft.com/office/drawing/2014/main" id="{74FFBAC2-5AB5-4934-8382-C21F8479E2BA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3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556129" y="5601031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24" name="Gráfico 323" descr="Usuario">
                              <a:extLst>
                                <a:ext uri="{FF2B5EF4-FFF2-40B4-BE49-F238E27FC236}">
                                  <a16:creationId xmlns:a16="http://schemas.microsoft.com/office/drawing/2014/main" id="{5D4388C6-DBB2-41E8-91D8-9244446975C5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1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684103" y="5602609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  <p:pic>
                      <p:nvPicPr>
                        <p:cNvPr id="3" name="Imagen 2" descr="Un hombre con traje y corbata sonriendo&#10;&#10;Descripción generada automáticamente">
                          <a:extLst>
                            <a:ext uri="{FF2B5EF4-FFF2-40B4-BE49-F238E27FC236}">
                              <a16:creationId xmlns:a16="http://schemas.microsoft.com/office/drawing/2014/main" id="{E47B0595-82D8-4DCF-AFAE-F898CD8D3C7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0021721" y="2989391"/>
                          <a:ext cx="1348980" cy="1348980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6" name="Rectángulo 5">
                          <a:extLst>
                            <a:ext uri="{FF2B5EF4-FFF2-40B4-BE49-F238E27FC236}">
                              <a16:creationId xmlns:a16="http://schemas.microsoft.com/office/drawing/2014/main" id="{F10868C3-4C44-4E67-81E1-6058DC9400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353900" y="4308582"/>
                          <a:ext cx="2483132" cy="861774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/>
                          <a:r>
                            <a:rPr lang="es-CO" b="1" dirty="0">
                              <a:solidFill>
                                <a:schemeClr val="bg1"/>
                              </a:solidFill>
                              <a:latin typeface="Tw Cen MT" panose="020B0602020104020603" pitchFamily="34" charset="0"/>
                            </a:rPr>
                            <a:t>Alex Gorsky</a:t>
                          </a:r>
                        </a:p>
                        <a:p>
                          <a:pPr algn="ctr"/>
                          <a:r>
                            <a:rPr lang="es-CO" sz="1600" b="1" dirty="0">
                              <a:solidFill>
                                <a:srgbClr val="C1D72F"/>
                              </a:solidFill>
                              <a:latin typeface="Tw Cen MT" panose="020B0602020104020603" pitchFamily="34" charset="0"/>
                            </a:rPr>
                            <a:t>Presidente, Junta Directiva</a:t>
                          </a:r>
                        </a:p>
                        <a:p>
                          <a:pPr algn="ctr"/>
                          <a:r>
                            <a:rPr lang="es-CO" sz="1600" b="1" dirty="0">
                              <a:solidFill>
                                <a:srgbClr val="C1D72F"/>
                              </a:solidFill>
                              <a:latin typeface="Tw Cen MT" panose="020B0602020104020603" pitchFamily="34" charset="0"/>
                            </a:rPr>
                            <a:t>Director Ejecutivo</a:t>
                          </a:r>
                        </a:p>
                      </p:txBody>
                    </p:sp>
                    <p:sp>
                      <p:nvSpPr>
                        <p:cNvPr id="332" name="CuadroTexto 331">
                          <a:extLst>
                            <a:ext uri="{FF2B5EF4-FFF2-40B4-BE49-F238E27FC236}">
                              <a16:creationId xmlns:a16="http://schemas.microsoft.com/office/drawing/2014/main" id="{732A5453-439C-47C7-A412-3A7BAD000E8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143076" y="6314157"/>
                          <a:ext cx="2968937" cy="80021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s-CO" dirty="0">
                              <a:solidFill>
                                <a:schemeClr val="bg2"/>
                              </a:solidFill>
                              <a:latin typeface="Tw Cen MT" panose="020B0602020104020603" pitchFamily="34" charset="0"/>
                            </a:rPr>
                            <a:t>MIEMBROS 11</a:t>
                          </a:r>
                        </a:p>
                        <a:p>
                          <a:pPr algn="ctr"/>
                          <a:r>
                            <a:rPr lang="es-CO" b="1" dirty="0">
                              <a:solidFill>
                                <a:schemeClr val="bg1"/>
                              </a:solidFill>
                              <a:latin typeface="Tw Cen MT" panose="020B0602020104020603" pitchFamily="34" charset="0"/>
                            </a:rPr>
                            <a:t>Miembros independientes</a:t>
                          </a:r>
                          <a:r>
                            <a:rPr lang="es-CO" sz="2800" b="1" dirty="0">
                              <a:solidFill>
                                <a:schemeClr val="bg1"/>
                              </a:solidFill>
                              <a:latin typeface="Tw Cen MT" panose="020B0602020104020603" pitchFamily="34" charset="0"/>
                            </a:rPr>
                            <a:t> 6</a:t>
                          </a:r>
                          <a:r>
                            <a:rPr lang="es-CO" sz="2800" dirty="0">
                              <a:solidFill>
                                <a:srgbClr val="FF0000"/>
                              </a:solidFill>
                              <a:latin typeface="Tw Cen MT" panose="020B0602020104020603" pitchFamily="34" charset="0"/>
                            </a:rPr>
                            <a:t> </a:t>
                          </a:r>
                          <a:endParaRPr lang="es-CO" dirty="0">
                            <a:solidFill>
                              <a:srgbClr val="FF0000"/>
                            </a:solidFill>
                            <a:latin typeface="Tw Cen MT" panose="020B0602020104020603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3" name="Grupo 32">
                    <a:extLst>
                      <a:ext uri="{FF2B5EF4-FFF2-40B4-BE49-F238E27FC236}">
                        <a16:creationId xmlns:a16="http://schemas.microsoft.com/office/drawing/2014/main" id="{86BC3AB8-06F9-4D12-9B83-CEE92767541E}"/>
                      </a:ext>
                    </a:extLst>
                  </p:cNvPr>
                  <p:cNvGrpSpPr/>
                  <p:nvPr/>
                </p:nvGrpSpPr>
                <p:grpSpPr>
                  <a:xfrm>
                    <a:off x="664129" y="2718588"/>
                    <a:ext cx="7735593" cy="4337641"/>
                    <a:chOff x="664129" y="2718588"/>
                    <a:chExt cx="7735593" cy="4337641"/>
                  </a:xfrm>
                </p:grpSpPr>
                <p:grpSp>
                  <p:nvGrpSpPr>
                    <p:cNvPr id="85" name="Grupo 84">
                      <a:extLst>
                        <a:ext uri="{FF2B5EF4-FFF2-40B4-BE49-F238E27FC236}">
                          <a16:creationId xmlns:a16="http://schemas.microsoft.com/office/drawing/2014/main" id="{A7F43E76-6C43-4690-969D-3CC64A857A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39163" y="2718588"/>
                      <a:ext cx="2200851" cy="2470710"/>
                      <a:chOff x="3448788" y="2917140"/>
                      <a:chExt cx="2200851" cy="2470710"/>
                    </a:xfrm>
                  </p:grpSpPr>
                  <p:pic>
                    <p:nvPicPr>
                      <p:cNvPr id="19" name="Imagen 18" descr="Una mujer sonriendo&#10;&#10;Descripción generada automáticamente">
                        <a:extLst>
                          <a:ext uri="{FF2B5EF4-FFF2-40B4-BE49-F238E27FC236}">
                            <a16:creationId xmlns:a16="http://schemas.microsoft.com/office/drawing/2014/main" id="{A2535CEE-2BC0-4E35-8DCD-C9BA2AC3624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90669" y="2917140"/>
                        <a:ext cx="1418374" cy="1418374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33" name="CuadroTexto 332">
                        <a:extLst>
                          <a:ext uri="{FF2B5EF4-FFF2-40B4-BE49-F238E27FC236}">
                            <a16:creationId xmlns:a16="http://schemas.microsoft.com/office/drawing/2014/main" id="{0B30447F-7BE4-4EB8-A102-27D77973545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48788" y="4310632"/>
                        <a:ext cx="2200851" cy="107721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CO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Ashley McEvoy</a:t>
                        </a:r>
                      </a:p>
                      <a:p>
                        <a:pPr algn="ctr"/>
                        <a:r>
                          <a:rPr lang="es-CO" sz="1400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Presidenta Mundial dispositivos médicos</a:t>
                        </a:r>
                      </a:p>
                      <a:p>
                        <a:pPr algn="ctr"/>
                        <a:endParaRPr lang="es-CO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4" name="Grupo 83">
                      <a:extLst>
                        <a:ext uri="{FF2B5EF4-FFF2-40B4-BE49-F238E27FC236}">
                          <a16:creationId xmlns:a16="http://schemas.microsoft.com/office/drawing/2014/main" id="{29A8E464-DABD-40A6-B78C-24DE11255B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4129" y="2799287"/>
                      <a:ext cx="2200851" cy="1936324"/>
                      <a:chOff x="673754" y="2997839"/>
                      <a:chExt cx="2200851" cy="1936324"/>
                    </a:xfrm>
                  </p:grpSpPr>
                  <p:pic>
                    <p:nvPicPr>
                      <p:cNvPr id="56" name="Imagen 55" descr="Un hombre con traje sonriendo&#10;&#10;Descripción generada automáticamente">
                        <a:extLst>
                          <a:ext uri="{FF2B5EF4-FFF2-40B4-BE49-F238E27FC236}">
                            <a16:creationId xmlns:a16="http://schemas.microsoft.com/office/drawing/2014/main" id="{EC0C3787-D36B-4BE3-9CD6-6113D3AC61D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19526" y="2997839"/>
                        <a:ext cx="1411852" cy="141185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34" name="CuadroTexto 333">
                        <a:extLst>
                          <a:ext uri="{FF2B5EF4-FFF2-40B4-BE49-F238E27FC236}">
                            <a16:creationId xmlns:a16="http://schemas.microsoft.com/office/drawing/2014/main" id="{607B388A-B9D9-4FE6-AC8B-EBDE15E2E3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3754" y="4380165"/>
                        <a:ext cx="2200851" cy="5539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CO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Peter Fasolo, Ph.D. </a:t>
                        </a:r>
                      </a:p>
                      <a:p>
                        <a:pPr algn="ctr"/>
                        <a:r>
                          <a:rPr lang="es-CO" sz="1200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Director de Recursos Humanos</a:t>
                        </a:r>
                        <a:endParaRPr lang="es-CO" sz="1400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86" name="Grupo 85">
                      <a:extLst>
                        <a:ext uri="{FF2B5EF4-FFF2-40B4-BE49-F238E27FC236}">
                          <a16:creationId xmlns:a16="http://schemas.microsoft.com/office/drawing/2014/main" id="{B466E422-97FE-42CD-80FF-A80A5E38D6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98871" y="2986532"/>
                      <a:ext cx="2200851" cy="2029507"/>
                      <a:chOff x="6208496" y="3185084"/>
                      <a:chExt cx="2200851" cy="2029507"/>
                    </a:xfrm>
                  </p:grpSpPr>
                  <p:pic>
                    <p:nvPicPr>
                      <p:cNvPr id="54" name="Imagen 53" descr="Un hombre con traje y corbata sonriendo&#10;&#10;Descripción generada automáticamente">
                        <a:extLst>
                          <a:ext uri="{FF2B5EF4-FFF2-40B4-BE49-F238E27FC236}">
                            <a16:creationId xmlns:a16="http://schemas.microsoft.com/office/drawing/2014/main" id="{16F04690-14F6-4D5E-AC56-71457EB7F9F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734894" y="3185084"/>
                        <a:ext cx="1243839" cy="124383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35" name="CuadroTexto 334">
                        <a:extLst>
                          <a:ext uri="{FF2B5EF4-FFF2-40B4-BE49-F238E27FC236}">
                            <a16:creationId xmlns:a16="http://schemas.microsoft.com/office/drawing/2014/main" id="{DEB4E8F0-5B73-40B9-B0C6-F3594CA60D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208496" y="4414372"/>
                        <a:ext cx="2200851" cy="8002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CO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Thibaut Mongon</a:t>
                        </a:r>
                      </a:p>
                      <a:p>
                        <a:pPr algn="ctr"/>
                        <a:r>
                          <a:rPr lang="es-CO" sz="1400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Presidente Mundial Salud del consumidor</a:t>
                        </a:r>
                      </a:p>
                    </p:txBody>
                  </p:sp>
                </p:grpSp>
                <p:grpSp>
                  <p:nvGrpSpPr>
                    <p:cNvPr id="24" name="Grupo 23">
                      <a:extLst>
                        <a:ext uri="{FF2B5EF4-FFF2-40B4-BE49-F238E27FC236}">
                          <a16:creationId xmlns:a16="http://schemas.microsoft.com/office/drawing/2014/main" id="{FC09EDE3-FF86-4878-93AB-9CB4CC02A6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17808" y="4748920"/>
                      <a:ext cx="2200851" cy="2307309"/>
                      <a:chOff x="4917808" y="4748920"/>
                      <a:chExt cx="2200851" cy="2307309"/>
                    </a:xfrm>
                  </p:grpSpPr>
                  <p:pic>
                    <p:nvPicPr>
                      <p:cNvPr id="23" name="Imagen 22" descr="Una mujer con pelo largo&#10;&#10;Descripción generada automáticamente">
                        <a:extLst>
                          <a:ext uri="{FF2B5EF4-FFF2-40B4-BE49-F238E27FC236}">
                            <a16:creationId xmlns:a16="http://schemas.microsoft.com/office/drawing/2014/main" id="{302315D6-C47F-4EA8-A290-7852AAE92FD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8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22637" y="4748920"/>
                        <a:ext cx="1490096" cy="149009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37" name="CuadroTexto 336">
                        <a:extLst>
                          <a:ext uri="{FF2B5EF4-FFF2-40B4-BE49-F238E27FC236}">
                            <a16:creationId xmlns:a16="http://schemas.microsoft.com/office/drawing/2014/main" id="{EC7ED07E-DF59-47BF-A179-13894733B1B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17808" y="6256010"/>
                        <a:ext cx="2200851" cy="8002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CO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Jennifer Taubert</a:t>
                        </a:r>
                      </a:p>
                      <a:p>
                        <a:pPr algn="ctr"/>
                        <a:r>
                          <a:rPr lang="es-CO" sz="1400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Presidenta Mundial Productos farmacéuticos</a:t>
                        </a:r>
                      </a:p>
                    </p:txBody>
                  </p:sp>
                </p:grpSp>
              </p:grpSp>
              <p:sp>
                <p:nvSpPr>
                  <p:cNvPr id="371" name="CuadroTexto 370">
                    <a:extLst>
                      <a:ext uri="{FF2B5EF4-FFF2-40B4-BE49-F238E27FC236}">
                        <a16:creationId xmlns:a16="http://schemas.microsoft.com/office/drawing/2014/main" id="{BDEE48F9-62BA-4D92-856B-8983EA3FA6E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1499352" y="4506814"/>
                    <a:ext cx="36476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2400" b="1" dirty="0">
                        <a:solidFill>
                          <a:srgbClr val="C1D72F"/>
                        </a:solidFill>
                        <a:latin typeface="Tw Cen MT" panose="020B0602020104020603" pitchFamily="34" charset="0"/>
                      </a:rPr>
                      <a:t>EQUIPO DIRECTIVO</a:t>
                    </a:r>
                  </a:p>
                </p:txBody>
              </p:sp>
            </p:grpSp>
            <p:cxnSp>
              <p:nvCxnSpPr>
                <p:cNvPr id="12" name="Conector recto 11">
                  <a:extLst>
                    <a:ext uri="{FF2B5EF4-FFF2-40B4-BE49-F238E27FC236}">
                      <a16:creationId xmlns:a16="http://schemas.microsoft.com/office/drawing/2014/main" id="{99CB0B9E-C12A-4061-8039-1DB880D9EC6B}"/>
                    </a:ext>
                  </a:extLst>
                </p:cNvPr>
                <p:cNvCxnSpPr/>
                <p:nvPr/>
              </p:nvCxnSpPr>
              <p:spPr>
                <a:xfrm>
                  <a:off x="8349546" y="3035496"/>
                  <a:ext cx="38551" cy="4048222"/>
                </a:xfrm>
                <a:prstGeom prst="line">
                  <a:avLst/>
                </a:prstGeom>
                <a:ln w="19050" cap="flat" cmpd="sng" algn="ctr">
                  <a:solidFill>
                    <a:srgbClr val="C1D72F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9" name="Imagen 48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0535" y="4178792"/>
                <a:ext cx="1326770" cy="1326770"/>
              </a:xfrm>
              <a:prstGeom prst="rect">
                <a:avLst/>
              </a:prstGeom>
            </p:spPr>
          </p:pic>
          <p:sp>
            <p:nvSpPr>
              <p:cNvPr id="148" name="CuadroTexto 147">
                <a:extLst>
                  <a:ext uri="{FF2B5EF4-FFF2-40B4-BE49-F238E27FC236}">
                    <a16:creationId xmlns:a16="http://schemas.microsoft.com/office/drawing/2014/main" id="{EC7ED07E-DF59-47BF-A179-13894733B1B4}"/>
                  </a:ext>
                </a:extLst>
              </p:cNvPr>
              <p:cNvSpPr txBox="1"/>
              <p:nvPr/>
            </p:nvSpPr>
            <p:spPr>
              <a:xfrm>
                <a:off x="2311508" y="5487689"/>
                <a:ext cx="22008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Joseph J. Wolk</a:t>
                </a:r>
              </a:p>
              <a:p>
                <a:pPr algn="ctr"/>
                <a:r>
                  <a:rPr lang="es-MX" sz="1400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Director Financiero</a:t>
                </a:r>
                <a:endParaRPr lang="es-CO" sz="1400" dirty="0">
                  <a:solidFill>
                    <a:schemeClr val="bg1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153" name="Gráfico 152" descr="Usuario">
              <a:extLst>
                <a:ext uri="{FF2B5EF4-FFF2-40B4-BE49-F238E27FC236}">
                  <a16:creationId xmlns:a16="http://schemas.microsoft.com/office/drawing/2014/main" id="{39DD4B78-1A51-4A2C-943B-D69752916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54377" y="5591996"/>
              <a:ext cx="519646" cy="501265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7E65215B-9D96-4D08-9A1A-C21CEE7B608F}"/>
              </a:ext>
            </a:extLst>
          </p:cNvPr>
          <p:cNvGrpSpPr/>
          <p:nvPr/>
        </p:nvGrpSpPr>
        <p:grpSpPr>
          <a:xfrm>
            <a:off x="-225085" y="-3137541"/>
            <a:ext cx="12442106" cy="5272979"/>
            <a:chOff x="-217651" y="1138761"/>
            <a:chExt cx="12400022" cy="527297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7EFCB28-6AD3-4A47-9A81-8250DB71504D}"/>
                </a:ext>
              </a:extLst>
            </p:cNvPr>
            <p:cNvGrpSpPr/>
            <p:nvPr/>
          </p:nvGrpSpPr>
          <p:grpSpPr>
            <a:xfrm>
              <a:off x="-217651" y="1138761"/>
              <a:ext cx="12400022" cy="5272979"/>
              <a:chOff x="-189251" y="1225312"/>
              <a:chExt cx="12400022" cy="5272979"/>
            </a:xfrm>
          </p:grpSpPr>
          <p:grpSp>
            <p:nvGrpSpPr>
              <p:cNvPr id="122" name="Grupo 121"/>
              <p:cNvGrpSpPr/>
              <p:nvPr/>
            </p:nvGrpSpPr>
            <p:grpSpPr>
              <a:xfrm>
                <a:off x="18771" y="1225312"/>
                <a:ext cx="12192000" cy="5272979"/>
                <a:chOff x="25309" y="-2057014"/>
                <a:chExt cx="12192000" cy="5272979"/>
              </a:xfrm>
            </p:grpSpPr>
            <p:grpSp>
              <p:nvGrpSpPr>
                <p:cNvPr id="173" name="Grupo 172">
                  <a:extLst>
                    <a:ext uri="{FF2B5EF4-FFF2-40B4-BE49-F238E27FC236}">
                      <a16:creationId xmlns:a16="http://schemas.microsoft.com/office/drawing/2014/main" id="{7E1B3A18-C693-48FD-8BC8-E4D02E6DF4E8}"/>
                    </a:ext>
                  </a:extLst>
                </p:cNvPr>
                <p:cNvGrpSpPr/>
                <p:nvPr/>
              </p:nvGrpSpPr>
              <p:grpSpPr>
                <a:xfrm>
                  <a:off x="25309" y="-2057014"/>
                  <a:ext cx="12192000" cy="5272979"/>
                  <a:chOff x="-19250" y="-3296279"/>
                  <a:chExt cx="12192000" cy="5272979"/>
                </a:xfrm>
              </p:grpSpPr>
              <p:grpSp>
                <p:nvGrpSpPr>
                  <p:cNvPr id="183" name="Grupo 182"/>
                  <p:cNvGrpSpPr/>
                  <p:nvPr/>
                </p:nvGrpSpPr>
                <p:grpSpPr>
                  <a:xfrm>
                    <a:off x="-19250" y="-3296279"/>
                    <a:ext cx="12192000" cy="5272979"/>
                    <a:chOff x="-9625" y="1624469"/>
                    <a:chExt cx="12192000" cy="5272979"/>
                  </a:xfrm>
                </p:grpSpPr>
                <p:grpSp>
                  <p:nvGrpSpPr>
                    <p:cNvPr id="188" name="Grupo 187">
                      <a:extLst>
                        <a:ext uri="{FF2B5EF4-FFF2-40B4-BE49-F238E27FC236}">
                          <a16:creationId xmlns:a16="http://schemas.microsoft.com/office/drawing/2014/main" id="{AB2F245C-53D8-4D75-91AC-9247D9521A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9625" y="1624469"/>
                      <a:ext cx="12192000" cy="5272979"/>
                      <a:chOff x="-27191" y="1593777"/>
                      <a:chExt cx="12192000" cy="5272979"/>
                    </a:xfrm>
                  </p:grpSpPr>
                  <p:sp>
                    <p:nvSpPr>
                      <p:cNvPr id="198" name="Rectángulo 197">
                        <a:extLst>
                          <a:ext uri="{FF2B5EF4-FFF2-40B4-BE49-F238E27FC236}">
                            <a16:creationId xmlns:a16="http://schemas.microsoft.com/office/drawing/2014/main" id="{7F0EA051-4317-1B40-8B27-28D865BD1E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7191" y="1593777"/>
                        <a:ext cx="12192000" cy="4903067"/>
                      </a:xfrm>
                      <a:prstGeom prst="rect">
                        <a:avLst/>
                      </a:prstGeom>
                      <a:solidFill>
                        <a:srgbClr val="5D87A1"/>
                      </a:solidFill>
                      <a:ln>
                        <a:solidFill>
                          <a:srgbClr val="5D87A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 dirty="0">
                          <a:latin typeface="Franklin Gothic Book" panose="020B0503020102020204" pitchFamily="34" charset="0"/>
                        </a:endParaRPr>
                      </a:p>
                    </p:txBody>
                  </p:sp>
                  <p:sp>
                    <p:nvSpPr>
                      <p:cNvPr id="202" name="CuadroTexto 201">
                        <a:extLst>
                          <a:ext uri="{FF2B5EF4-FFF2-40B4-BE49-F238E27FC236}">
                            <a16:creationId xmlns:a16="http://schemas.microsoft.com/office/drawing/2014/main" id="{B6958025-67E6-7D4C-BE35-4EFB54A222C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26371" y="6466646"/>
                        <a:ext cx="2794958" cy="400110"/>
                      </a:xfrm>
                      <a:prstGeom prst="rect">
                        <a:avLst/>
                      </a:prstGeom>
                      <a:solidFill>
                        <a:srgbClr val="5D87A1"/>
                      </a:solidFill>
                      <a:ln>
                        <a:solidFill>
                          <a:srgbClr val="5D87A1"/>
                        </a:solidFill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CO" sz="2000" b="1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BURSÁTIL</a:t>
                        </a:r>
                      </a:p>
                    </p:txBody>
                  </p:sp>
                </p:grpSp>
                <p:cxnSp>
                  <p:nvCxnSpPr>
                    <p:cNvPr id="194" name="Conector recto 193">
                      <a:extLst>
                        <a:ext uri="{FF2B5EF4-FFF2-40B4-BE49-F238E27FC236}">
                          <a16:creationId xmlns:a16="http://schemas.microsoft.com/office/drawing/2014/main" id="{880A8E3C-9474-B94F-B5F6-76C5BE5E652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029484" y="2143720"/>
                      <a:ext cx="12339" cy="408737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5" name="CuadroTexto 174">
                    <a:extLst>
                      <a:ext uri="{FF2B5EF4-FFF2-40B4-BE49-F238E27FC236}">
                        <a16:creationId xmlns:a16="http://schemas.microsoft.com/office/drawing/2014/main" id="{E64805F5-87C4-42AF-8DDA-1F6FEE1C04D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0318318" y="-941704"/>
                    <a:ext cx="25843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400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rPr>
                      <a:t>Base de datos Bloomberg.com</a:t>
                    </a:r>
                    <a:endParaRPr lang="es-CO" sz="1600" dirty="0">
                      <a:solidFill>
                        <a:schemeClr val="bg1"/>
                      </a:solidFill>
                      <a:latin typeface="Tw Cen MT" panose="020B0602020104020603" pitchFamily="34" charset="0"/>
                    </a:endParaRPr>
                  </a:p>
                </p:txBody>
              </p:sp>
            </p:grpSp>
            <p:sp>
              <p:nvSpPr>
                <p:cNvPr id="221" name="CuadroTexto 220">
                  <a:extLst>
                    <a:ext uri="{FF2B5EF4-FFF2-40B4-BE49-F238E27FC236}">
                      <a16:creationId xmlns:a16="http://schemas.microsoft.com/office/drawing/2014/main" id="{E64805F5-87C4-42AF-8DDA-1F6FEE1C04DB}"/>
                    </a:ext>
                  </a:extLst>
                </p:cNvPr>
                <p:cNvSpPr txBox="1"/>
                <p:nvPr/>
              </p:nvSpPr>
              <p:spPr>
                <a:xfrm>
                  <a:off x="1509333" y="2042585"/>
                  <a:ext cx="332168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dirty="0">
                      <a:solidFill>
                        <a:schemeClr val="bg1"/>
                      </a:solidFill>
                      <a:latin typeface="Tw Cen MT" panose="020B0602020104020603" pitchFamily="34" charset="0"/>
                    </a:rPr>
                    <a:t>Información Recuperada Bloomberg.com</a:t>
                  </a:r>
                  <a:endParaRPr lang="es-CO" sz="1400" dirty="0">
                    <a:solidFill>
                      <a:schemeClr val="bg1"/>
                    </a:solidFill>
                    <a:latin typeface="Tw Cen MT" panose="020B0602020104020603" pitchFamily="34" charset="0"/>
                  </a:endParaRPr>
                </a:p>
              </p:txBody>
            </p:sp>
          </p:grp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673B706E-00E1-4D01-84BB-2496548AF013}"/>
                  </a:ext>
                </a:extLst>
              </p:cNvPr>
              <p:cNvSpPr/>
              <p:nvPr/>
            </p:nvSpPr>
            <p:spPr>
              <a:xfrm>
                <a:off x="1542042" y="1718136"/>
                <a:ext cx="324319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2400" b="1" dirty="0">
                    <a:ln w="0"/>
                    <a:solidFill>
                      <a:schemeClr val="bg1"/>
                    </a:solidFill>
                    <a:latin typeface="Tw Cen MT" panose="020B0602020104020603" pitchFamily="34" charset="0"/>
                  </a:rPr>
                  <a:t>Composición accionaria</a:t>
                </a:r>
                <a:endParaRPr lang="es-ES" sz="2400" b="1" cap="none" spc="0" dirty="0">
                  <a:ln w="0"/>
                  <a:solidFill>
                    <a:schemeClr val="bg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157" name="Rectángulo 156">
                <a:extLst>
                  <a:ext uri="{FF2B5EF4-FFF2-40B4-BE49-F238E27FC236}">
                    <a16:creationId xmlns:a16="http://schemas.microsoft.com/office/drawing/2014/main" id="{2666E7B4-7518-4686-936D-8AF82A9F1C9E}"/>
                  </a:ext>
                </a:extLst>
              </p:cNvPr>
              <p:cNvSpPr/>
              <p:nvPr/>
            </p:nvSpPr>
            <p:spPr>
              <a:xfrm>
                <a:off x="315042" y="2088196"/>
                <a:ext cx="2991909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2400" b="1" cap="none" spc="0" dirty="0">
                    <a:ln w="0"/>
                    <a:solidFill>
                      <a:schemeClr val="bg1"/>
                    </a:solidFill>
                    <a:latin typeface="Tw Cen MT" panose="020B0602020104020603" pitchFamily="34" charset="0"/>
                  </a:rPr>
                  <a:t>Johnson and Johnson</a:t>
                </a:r>
              </a:p>
            </p:txBody>
          </p:sp>
          <p:graphicFrame>
            <p:nvGraphicFramePr>
              <p:cNvPr id="158" name="Gráfico 157">
                <a:extLst>
                  <a:ext uri="{FF2B5EF4-FFF2-40B4-BE49-F238E27FC236}">
                    <a16:creationId xmlns:a16="http://schemas.microsoft.com/office/drawing/2014/main" id="{F800337F-F21C-41AD-9AAF-6CA1437D9344}"/>
                  </a:ext>
                </a:extLst>
              </p:cNvPr>
              <p:cNvGraphicFramePr/>
              <p:nvPr/>
            </p:nvGraphicFramePr>
            <p:xfrm>
              <a:off x="-189251" y="2509571"/>
              <a:ext cx="4000495" cy="288745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0"/>
              </a:graphicData>
            </a:graphic>
          </p:graphicFrame>
          <p:sp>
            <p:nvSpPr>
              <p:cNvPr id="159" name="Rectángulo 158">
                <a:extLst>
                  <a:ext uri="{FF2B5EF4-FFF2-40B4-BE49-F238E27FC236}">
                    <a16:creationId xmlns:a16="http://schemas.microsoft.com/office/drawing/2014/main" id="{D09FF793-D430-4F9C-9AAB-83837463FE49}"/>
                  </a:ext>
                </a:extLst>
              </p:cNvPr>
              <p:cNvSpPr/>
              <p:nvPr/>
            </p:nvSpPr>
            <p:spPr>
              <a:xfrm>
                <a:off x="3304159" y="2841208"/>
                <a:ext cx="241123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b="1" cap="none" spc="0" dirty="0">
                    <a:ln w="0"/>
                    <a:solidFill>
                      <a:schemeClr val="bg1"/>
                    </a:solidFill>
                    <a:latin typeface="Tw Cen MT" panose="020B0602020104020603" pitchFamily="34" charset="0"/>
                  </a:rPr>
                  <a:t>Acciones en circulación</a:t>
                </a:r>
              </a:p>
            </p:txBody>
          </p:sp>
          <p:sp>
            <p:nvSpPr>
              <p:cNvPr id="160" name="Rectángulo 159">
                <a:extLst>
                  <a:ext uri="{FF2B5EF4-FFF2-40B4-BE49-F238E27FC236}">
                    <a16:creationId xmlns:a16="http://schemas.microsoft.com/office/drawing/2014/main" id="{23C20E0B-A702-40B3-A2D4-1F02D6ACD4DC}"/>
                  </a:ext>
                </a:extLst>
              </p:cNvPr>
              <p:cNvSpPr/>
              <p:nvPr/>
            </p:nvSpPr>
            <p:spPr>
              <a:xfrm>
                <a:off x="3725711" y="3152031"/>
                <a:ext cx="160492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dirty="0">
                    <a:ln w="0"/>
                    <a:latin typeface="Tw Cen MT" panose="020B0602020104020603" pitchFamily="34" charset="0"/>
                  </a:rPr>
                  <a:t>2.671.000.000</a:t>
                </a:r>
                <a:endParaRPr lang="es-ES" cap="none" spc="0" dirty="0">
                  <a:ln w="0"/>
                  <a:latin typeface="Tw Cen MT" panose="020B0602020104020603" pitchFamily="34" charset="0"/>
                </a:endParaRPr>
              </a:p>
            </p:txBody>
          </p:sp>
          <p:sp>
            <p:nvSpPr>
              <p:cNvPr id="161" name="Rectángulo 160">
                <a:extLst>
                  <a:ext uri="{FF2B5EF4-FFF2-40B4-BE49-F238E27FC236}">
                    <a16:creationId xmlns:a16="http://schemas.microsoft.com/office/drawing/2014/main" id="{3322EDF9-2442-4E26-BE84-313CB9A93FC5}"/>
                  </a:ext>
                </a:extLst>
              </p:cNvPr>
              <p:cNvSpPr/>
              <p:nvPr/>
            </p:nvSpPr>
            <p:spPr>
              <a:xfrm>
                <a:off x="3495809" y="3530451"/>
                <a:ext cx="1955343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b="1" cap="none" spc="0" dirty="0">
                    <a:ln w="0"/>
                    <a:solidFill>
                      <a:schemeClr val="bg1"/>
                    </a:solidFill>
                    <a:latin typeface="Tw Cen MT" panose="020B0602020104020603" pitchFamily="34" charset="0"/>
                  </a:rPr>
                  <a:t>Acciones Inactivas</a:t>
                </a:r>
              </a:p>
            </p:txBody>
          </p:sp>
          <p:sp>
            <p:nvSpPr>
              <p:cNvPr id="162" name="Rectángulo 161">
                <a:extLst>
                  <a:ext uri="{FF2B5EF4-FFF2-40B4-BE49-F238E27FC236}">
                    <a16:creationId xmlns:a16="http://schemas.microsoft.com/office/drawing/2014/main" id="{3D414D3B-5F7A-4934-8524-471C7AA772CB}"/>
                  </a:ext>
                </a:extLst>
              </p:cNvPr>
              <p:cNvSpPr/>
              <p:nvPr/>
            </p:nvSpPr>
            <p:spPr>
              <a:xfrm>
                <a:off x="3706192" y="3806640"/>
                <a:ext cx="160492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cap="none" spc="0" dirty="0">
                    <a:ln w="0"/>
                    <a:latin typeface="Tw Cen MT" panose="020B0602020104020603" pitchFamily="34" charset="0"/>
                  </a:rPr>
                  <a:t>1.760.189.000</a:t>
                </a:r>
              </a:p>
            </p:txBody>
          </p:sp>
          <p:sp>
            <p:nvSpPr>
              <p:cNvPr id="164" name="Rectángulo 163">
                <a:extLst>
                  <a:ext uri="{FF2B5EF4-FFF2-40B4-BE49-F238E27FC236}">
                    <a16:creationId xmlns:a16="http://schemas.microsoft.com/office/drawing/2014/main" id="{27E38718-F87E-405C-80DC-56B1D164F596}"/>
                  </a:ext>
                </a:extLst>
              </p:cNvPr>
              <p:cNvSpPr/>
              <p:nvPr/>
            </p:nvSpPr>
            <p:spPr>
              <a:xfrm>
                <a:off x="3907650" y="4176603"/>
                <a:ext cx="1131656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b="1" cap="none" spc="0" dirty="0">
                    <a:ln w="0"/>
                    <a:solidFill>
                      <a:schemeClr val="bg1"/>
                    </a:solidFill>
                    <a:latin typeface="Tw Cen MT" panose="020B0602020104020603" pitchFamily="34" charset="0"/>
                  </a:rPr>
                  <a:t>Free Float</a:t>
                </a:r>
              </a:p>
            </p:txBody>
          </p:sp>
          <p:sp>
            <p:nvSpPr>
              <p:cNvPr id="165" name="Rectángulo 164">
                <a:extLst>
                  <a:ext uri="{FF2B5EF4-FFF2-40B4-BE49-F238E27FC236}">
                    <a16:creationId xmlns:a16="http://schemas.microsoft.com/office/drawing/2014/main" id="{091C07CA-C466-4BB8-9136-DDFAF9A8C0BB}"/>
                  </a:ext>
                </a:extLst>
              </p:cNvPr>
              <p:cNvSpPr/>
              <p:nvPr/>
            </p:nvSpPr>
            <p:spPr>
              <a:xfrm>
                <a:off x="3725709" y="4542278"/>
                <a:ext cx="160492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dirty="0">
                    <a:ln w="0"/>
                    <a:latin typeface="Tw Cen MT" panose="020B0602020104020603" pitchFamily="34" charset="0"/>
                  </a:rPr>
                  <a:t>2.027.289.000</a:t>
                </a:r>
                <a:endParaRPr lang="es-ES" cap="none" spc="0" dirty="0">
                  <a:ln w="0"/>
                  <a:latin typeface="Tw Cen MT" panose="020B0602020104020603" pitchFamily="34" charset="0"/>
                </a:endParaRPr>
              </a:p>
            </p:txBody>
          </p:sp>
        </p:grpSp>
        <p:sp>
          <p:nvSpPr>
            <p:cNvPr id="168" name="Rectángulo 167">
              <a:extLst>
                <a:ext uri="{FF2B5EF4-FFF2-40B4-BE49-F238E27FC236}">
                  <a16:creationId xmlns:a16="http://schemas.microsoft.com/office/drawing/2014/main" id="{E47A21B3-D331-464A-B1A3-37F0BEDE89D9}"/>
                </a:ext>
              </a:extLst>
            </p:cNvPr>
            <p:cNvSpPr/>
            <p:nvPr/>
          </p:nvSpPr>
          <p:spPr>
            <a:xfrm>
              <a:off x="7421773" y="1916209"/>
              <a:ext cx="283423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b="1" dirty="0">
                  <a:ln w="0"/>
                  <a:solidFill>
                    <a:schemeClr val="bg1"/>
                  </a:solidFill>
                  <a:latin typeface="Tw Cen MT" panose="020B0602020104020603" pitchFamily="34" charset="0"/>
                </a:rPr>
                <a:t>Estructura accionaria</a:t>
              </a:r>
              <a:endParaRPr lang="es-ES" sz="2400" b="1" cap="none" spc="0" dirty="0">
                <a:ln w="0"/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318" name="Apuntador">
            <a:extLst>
              <a:ext uri="{FF2B5EF4-FFF2-40B4-BE49-F238E27FC236}">
                <a16:creationId xmlns:a16="http://schemas.microsoft.com/office/drawing/2014/main" id="{706C1D70-4688-FF4B-ABA7-D35CA93B3841}"/>
              </a:ext>
            </a:extLst>
          </p:cNvPr>
          <p:cNvSpPr/>
          <p:nvPr/>
        </p:nvSpPr>
        <p:spPr>
          <a:xfrm>
            <a:off x="516239" y="1"/>
            <a:ext cx="3295005" cy="1362974"/>
          </a:xfrm>
          <a:prstGeom prst="rect">
            <a:avLst/>
          </a:prstGeom>
          <a:solidFill>
            <a:srgbClr val="5F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7824198-4AAA-420C-80C2-9C3ECD25A2A6}"/>
              </a:ext>
            </a:extLst>
          </p:cNvPr>
          <p:cNvGrpSpPr/>
          <p:nvPr/>
        </p:nvGrpSpPr>
        <p:grpSpPr>
          <a:xfrm>
            <a:off x="-16357" y="-3185349"/>
            <a:ext cx="12192000" cy="5288627"/>
            <a:chOff x="-16357" y="1162855"/>
            <a:chExt cx="12192000" cy="5288627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064FC9FE-54DD-4B60-AAE9-698D79CAB710}"/>
                </a:ext>
              </a:extLst>
            </p:cNvPr>
            <p:cNvGrpSpPr/>
            <p:nvPr/>
          </p:nvGrpSpPr>
          <p:grpSpPr>
            <a:xfrm>
              <a:off x="-16357" y="1162855"/>
              <a:ext cx="12192000" cy="5288627"/>
              <a:chOff x="-16357" y="1162855"/>
              <a:chExt cx="12192000" cy="5288627"/>
            </a:xfrm>
          </p:grpSpPr>
          <p:grpSp>
            <p:nvGrpSpPr>
              <p:cNvPr id="87" name="Imagen">
                <a:extLst>
                  <a:ext uri="{FF2B5EF4-FFF2-40B4-BE49-F238E27FC236}">
                    <a16:creationId xmlns:a16="http://schemas.microsoft.com/office/drawing/2014/main" id="{5B55AFC2-8951-4605-84F6-B7A229A47F34}"/>
                  </a:ext>
                </a:extLst>
              </p:cNvPr>
              <p:cNvGrpSpPr/>
              <p:nvPr/>
            </p:nvGrpSpPr>
            <p:grpSpPr>
              <a:xfrm>
                <a:off x="-16357" y="1162855"/>
                <a:ext cx="12192000" cy="5288627"/>
                <a:chOff x="324464" y="993938"/>
                <a:chExt cx="12192000" cy="4896919"/>
              </a:xfrm>
            </p:grpSpPr>
            <p:grpSp>
              <p:nvGrpSpPr>
                <p:cNvPr id="15" name="Grupo 14">
                  <a:extLst>
                    <a:ext uri="{FF2B5EF4-FFF2-40B4-BE49-F238E27FC236}">
                      <a16:creationId xmlns:a16="http://schemas.microsoft.com/office/drawing/2014/main" id="{FAE6223B-90A5-4C6B-8D7A-60C29FFC66CF}"/>
                    </a:ext>
                  </a:extLst>
                </p:cNvPr>
                <p:cNvGrpSpPr/>
                <p:nvPr/>
              </p:nvGrpSpPr>
              <p:grpSpPr>
                <a:xfrm>
                  <a:off x="324464" y="993938"/>
                  <a:ext cx="12192000" cy="4896919"/>
                  <a:chOff x="6674" y="2122878"/>
                  <a:chExt cx="12192000" cy="4896919"/>
                </a:xfrm>
              </p:grpSpPr>
              <p:sp>
                <p:nvSpPr>
                  <p:cNvPr id="9" name="Rectángulo 8">
                    <a:extLst>
                      <a:ext uri="{FF2B5EF4-FFF2-40B4-BE49-F238E27FC236}">
                        <a16:creationId xmlns:a16="http://schemas.microsoft.com/office/drawing/2014/main" id="{E1F61C7E-5517-CC4B-A097-6C75465809EE}"/>
                      </a:ext>
                    </a:extLst>
                  </p:cNvPr>
                  <p:cNvSpPr/>
                  <p:nvPr/>
                </p:nvSpPr>
                <p:spPr>
                  <a:xfrm>
                    <a:off x="6674" y="2122878"/>
                    <a:ext cx="12192000" cy="4516906"/>
                  </a:xfrm>
                  <a:prstGeom prst="rect">
                    <a:avLst/>
                  </a:prstGeom>
                  <a:solidFill>
                    <a:srgbClr val="C7D2DB"/>
                  </a:solidFill>
                  <a:ln>
                    <a:solidFill>
                      <a:srgbClr val="C7D2DB"/>
                    </a:solidFill>
                  </a:ln>
                  <a:effectLst>
                    <a:outerShdw blurRad="254000" dist="76200" dir="5400000" algn="ctr" rotWithShape="0">
                      <a:srgbClr val="000000">
                        <a:alpha val="51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10" name="CuadroTexto 9">
                    <a:extLst>
                      <a:ext uri="{FF2B5EF4-FFF2-40B4-BE49-F238E27FC236}">
                        <a16:creationId xmlns:a16="http://schemas.microsoft.com/office/drawing/2014/main" id="{0C9E8CE9-486D-D943-9FBB-1667C6CF577D}"/>
                      </a:ext>
                    </a:extLst>
                  </p:cNvPr>
                  <p:cNvSpPr txBox="1"/>
                  <p:nvPr/>
                </p:nvSpPr>
                <p:spPr>
                  <a:xfrm>
                    <a:off x="9027872" y="6649322"/>
                    <a:ext cx="2794958" cy="370475"/>
                  </a:xfrm>
                  <a:prstGeom prst="rect">
                    <a:avLst/>
                  </a:prstGeom>
                  <a:solidFill>
                    <a:srgbClr val="C7D2DB"/>
                  </a:solidFill>
                  <a:ln>
                    <a:solidFill>
                      <a:srgbClr val="C7D2DB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2000" b="1" dirty="0">
                        <a:solidFill>
                          <a:srgbClr val="002D6A"/>
                        </a:solidFill>
                        <a:latin typeface="Tw Cen MT" panose="020B0602020104020603" pitchFamily="34" charset="0"/>
                      </a:rPr>
                      <a:t>INDICADORES</a:t>
                    </a:r>
                  </a:p>
                </p:txBody>
              </p:sp>
            </p:grpSp>
            <p:cxnSp>
              <p:nvCxnSpPr>
                <p:cNvPr id="282" name="Conector recto 281">
                  <a:extLst>
                    <a:ext uri="{FF2B5EF4-FFF2-40B4-BE49-F238E27FC236}">
                      <a16:creationId xmlns:a16="http://schemas.microsoft.com/office/drawing/2014/main" id="{0FD61C66-19D7-3944-AD68-9D4A0A5636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11841" y="1657773"/>
                  <a:ext cx="35265" cy="3433860"/>
                </a:xfrm>
                <a:prstGeom prst="line">
                  <a:avLst/>
                </a:prstGeom>
                <a:ln cmpd="dbl">
                  <a:solidFill>
                    <a:srgbClr val="5F606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7" name="Rectángulo 116">
                <a:extLst>
                  <a:ext uri="{FF2B5EF4-FFF2-40B4-BE49-F238E27FC236}">
                    <a16:creationId xmlns:a16="http://schemas.microsoft.com/office/drawing/2014/main" id="{37594A35-8E28-4E4A-95E2-5A75BC8AF1B4}"/>
                  </a:ext>
                </a:extLst>
              </p:cNvPr>
              <p:cNvSpPr/>
              <p:nvPr/>
            </p:nvSpPr>
            <p:spPr>
              <a:xfrm>
                <a:off x="2663725" y="1609824"/>
                <a:ext cx="18421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MX" sz="2400" b="1" dirty="0">
                    <a:latin typeface="Tw Cen MT" panose="020B0602020104020603" pitchFamily="34" charset="0"/>
                  </a:rPr>
                  <a:t>Price to book</a:t>
                </a:r>
                <a:endParaRPr lang="es-CO" sz="2400" dirty="0">
                  <a:latin typeface="Tw Cen MT" panose="020B0602020104020603" pitchFamily="34" charset="0"/>
                </a:endParaRPr>
              </a:p>
            </p:txBody>
          </p:sp>
          <p:sp>
            <p:nvSpPr>
              <p:cNvPr id="118" name="Subtitle 2">
                <a:extLst>
                  <a:ext uri="{FF2B5EF4-FFF2-40B4-BE49-F238E27FC236}">
                    <a16:creationId xmlns:a16="http://schemas.microsoft.com/office/drawing/2014/main" id="{B48D2354-4C47-4B00-83FE-0E68AD4750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9328" y="5373456"/>
                <a:ext cx="3660047" cy="4616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noProof="1">
                    <a:latin typeface="Tw Cen MT" panose="020B0602020104020603" pitchFamily="34" charset="0"/>
                  </a:rPr>
                  <a:t>Información tomada de Bloomberg.com</a:t>
                </a:r>
              </a:p>
            </p:txBody>
          </p:sp>
          <p:graphicFrame>
            <p:nvGraphicFramePr>
              <p:cNvPr id="119" name="Gráfico 118">
                <a:extLst>
                  <a:ext uri="{FF2B5EF4-FFF2-40B4-BE49-F238E27FC236}">
                    <a16:creationId xmlns:a16="http://schemas.microsoft.com/office/drawing/2014/main" id="{AFFBDA09-567F-4508-9323-4876DF5A5FEA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427785100"/>
                  </p:ext>
                </p:extLst>
              </p:nvPr>
            </p:nvGraphicFramePr>
            <p:xfrm>
              <a:off x="475544" y="1958584"/>
              <a:ext cx="5739996" cy="32895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1"/>
              </a:graphicData>
            </a:graphic>
          </p:graphicFrame>
        </p:grpSp>
        <p:sp>
          <p:nvSpPr>
            <p:cNvPr id="120" name="Rectángulo 119">
              <a:extLst>
                <a:ext uri="{FF2B5EF4-FFF2-40B4-BE49-F238E27FC236}">
                  <a16:creationId xmlns:a16="http://schemas.microsoft.com/office/drawing/2014/main" id="{1C4E2493-5148-43D3-B4C6-B972FA92C756}"/>
                </a:ext>
              </a:extLst>
            </p:cNvPr>
            <p:cNvSpPr/>
            <p:nvPr/>
          </p:nvSpPr>
          <p:spPr>
            <a:xfrm>
              <a:off x="7758258" y="1607143"/>
              <a:ext cx="25748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2400" b="1" dirty="0">
                  <a:latin typeface="Tw Cen MT" panose="020B0602020104020603" pitchFamily="34" charset="0"/>
                </a:rPr>
                <a:t>Earnings Per Share</a:t>
              </a:r>
              <a:endParaRPr lang="es-CO" sz="2400" dirty="0">
                <a:latin typeface="Tw Cen MT" panose="020B0602020104020603" pitchFamily="34" charset="0"/>
              </a:endParaRPr>
            </a:p>
          </p:txBody>
        </p:sp>
        <p:graphicFrame>
          <p:nvGraphicFramePr>
            <p:cNvPr id="123" name="Gráfico 122">
              <a:extLst>
                <a:ext uri="{FF2B5EF4-FFF2-40B4-BE49-F238E27FC236}">
                  <a16:creationId xmlns:a16="http://schemas.microsoft.com/office/drawing/2014/main" id="{93B1DB53-A7AC-4281-950C-1E0FE29E429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23089208"/>
                </p:ext>
              </p:extLst>
            </p:nvPr>
          </p:nvGraphicFramePr>
          <p:xfrm>
            <a:off x="6633508" y="2127783"/>
            <a:ext cx="5338098" cy="30806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  <p:sp>
          <p:nvSpPr>
            <p:cNvPr id="124" name="Subtitle 2">
              <a:extLst>
                <a:ext uri="{FF2B5EF4-FFF2-40B4-BE49-F238E27FC236}">
                  <a16:creationId xmlns:a16="http://schemas.microsoft.com/office/drawing/2014/main" id="{7C6E9CDE-CA9C-43EA-A535-479A9C0C38F9}"/>
                </a:ext>
              </a:extLst>
            </p:cNvPr>
            <p:cNvSpPr txBox="1">
              <a:spLocks/>
            </p:cNvSpPr>
            <p:nvPr/>
          </p:nvSpPr>
          <p:spPr>
            <a:xfrm>
              <a:off x="7584908" y="5262515"/>
              <a:ext cx="3660047" cy="4616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noProof="1">
                  <a:latin typeface="Tw Cen MT" panose="020B0602020104020603" pitchFamily="34" charset="0"/>
                </a:rPr>
                <a:t>Información tomada de Macrotrends.net</a:t>
              </a: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F8F29DC9-1A57-0A4B-9F82-64080CA912D6}"/>
              </a:ext>
            </a:extLst>
          </p:cNvPr>
          <p:cNvSpPr/>
          <p:nvPr/>
        </p:nvSpPr>
        <p:spPr>
          <a:xfrm>
            <a:off x="0" y="0"/>
            <a:ext cx="12231954" cy="136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98D8ABED-8E65-A44C-AF75-A8A56801A398}"/>
              </a:ext>
            </a:extLst>
          </p:cNvPr>
          <p:cNvSpPr txBox="1"/>
          <p:nvPr/>
        </p:nvSpPr>
        <p:spPr>
          <a:xfrm>
            <a:off x="11459319" y="6390679"/>
            <a:ext cx="88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11</a:t>
            </a:r>
            <a:endParaRPr lang="es-CO" dirty="0"/>
          </a:p>
        </p:txBody>
      </p:sp>
      <p:graphicFrame>
        <p:nvGraphicFramePr>
          <p:cNvPr id="125" name="Tabla 21">
            <a:extLst>
              <a:ext uri="{FF2B5EF4-FFF2-40B4-BE49-F238E27FC236}">
                <a16:creationId xmlns:a16="http://schemas.microsoft.com/office/drawing/2014/main" id="{9D3C9955-CAF8-4727-BFD9-66F55D936E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22838"/>
              </p:ext>
            </p:extLst>
          </p:nvPr>
        </p:nvGraphicFramePr>
        <p:xfrm>
          <a:off x="6280108" y="2695305"/>
          <a:ext cx="5037664" cy="29260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18832">
                  <a:extLst>
                    <a:ext uri="{9D8B030D-6E8A-4147-A177-3AD203B41FA5}">
                      <a16:colId xmlns:a16="http://schemas.microsoft.com/office/drawing/2014/main" val="1635791975"/>
                    </a:ext>
                  </a:extLst>
                </a:gridCol>
                <a:gridCol w="2518832">
                  <a:extLst>
                    <a:ext uri="{9D8B030D-6E8A-4147-A177-3AD203B41FA5}">
                      <a16:colId xmlns:a16="http://schemas.microsoft.com/office/drawing/2014/main" val="3882987344"/>
                    </a:ext>
                  </a:extLst>
                </a:gridCol>
              </a:tblGrid>
              <a:tr h="266453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Top Holders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Participación Accionaria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855041"/>
                  </a:ext>
                </a:extLst>
              </a:tr>
              <a:tr h="266453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Vanguard Group  Inc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</a:rPr>
                        <a:t>8,66%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202662"/>
                  </a:ext>
                </a:extLst>
              </a:tr>
              <a:tr h="266453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Blackrock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</a:rPr>
                        <a:t>7,32%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616495"/>
                  </a:ext>
                </a:extLst>
              </a:tr>
              <a:tr h="266453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State Street Corp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</a:rPr>
                        <a:t>5,76%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746541"/>
                  </a:ext>
                </a:extLst>
              </a:tr>
              <a:tr h="128564">
                <a:tc>
                  <a:txBody>
                    <a:bodyPr/>
                    <a:lstStyle/>
                    <a:p>
                      <a:pPr algn="ctr"/>
                      <a:r>
                        <a:rPr lang="es-CO" sz="1500" dirty="0">
                          <a:solidFill>
                            <a:schemeClr val="bg1"/>
                          </a:solidFill>
                        </a:rPr>
                        <a:t>State Farm Mutual Automovil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</a:rPr>
                        <a:t>2,33%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848664"/>
                  </a:ext>
                </a:extLst>
              </a:tr>
              <a:tr h="266453">
                <a:tc>
                  <a:txBody>
                    <a:bodyPr/>
                    <a:lstStyle/>
                    <a:p>
                      <a:pPr algn="ctr"/>
                      <a:r>
                        <a:rPr lang="es-CO" sz="1500" dirty="0">
                          <a:solidFill>
                            <a:schemeClr val="bg1"/>
                          </a:solidFill>
                        </a:rPr>
                        <a:t>Geode  Capital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</a:rPr>
                        <a:t>1,46%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19770"/>
                  </a:ext>
                </a:extLst>
              </a:tr>
              <a:tr h="266453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</a:rPr>
                        <a:t>Bank of America Corp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</a:rPr>
                        <a:t>1,30%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505511"/>
                  </a:ext>
                </a:extLst>
              </a:tr>
              <a:tr h="266453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</a:rPr>
                        <a:t>Northern Trust Corp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solidFill>
                            <a:schemeClr val="bg1"/>
                          </a:solidFill>
                        </a:rPr>
                        <a:t>1,29%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610197"/>
                  </a:ext>
                </a:extLst>
              </a:tr>
            </a:tbl>
          </a:graphicData>
        </a:graphic>
      </p:graphicFrame>
      <p:sp>
        <p:nvSpPr>
          <p:cNvPr id="126" name="Flecha: cheurón 125">
            <a:extLst>
              <a:ext uri="{FF2B5EF4-FFF2-40B4-BE49-F238E27FC236}">
                <a16:creationId xmlns:a16="http://schemas.microsoft.com/office/drawing/2014/main" id="{D403F42E-7035-4045-8894-9E84C2BC5F41}"/>
              </a:ext>
            </a:extLst>
          </p:cNvPr>
          <p:cNvSpPr/>
          <p:nvPr/>
        </p:nvSpPr>
        <p:spPr>
          <a:xfrm>
            <a:off x="1042774" y="155180"/>
            <a:ext cx="2667465" cy="942368"/>
          </a:xfrm>
          <a:prstGeom prst="chevr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Tw Cen MT" panose="020B0602020104020603" pitchFamily="34" charset="0"/>
              </a:rPr>
              <a:t>Fuerte Posición Competitiva</a:t>
            </a:r>
          </a:p>
        </p:txBody>
      </p:sp>
      <p:sp>
        <p:nvSpPr>
          <p:cNvPr id="127" name="Flecha: cheurón 126">
            <a:extLst>
              <a:ext uri="{FF2B5EF4-FFF2-40B4-BE49-F238E27FC236}">
                <a16:creationId xmlns:a16="http://schemas.microsoft.com/office/drawing/2014/main" id="{925CCDAF-5ACD-40CD-89A3-9AB94FF896E8}"/>
              </a:ext>
            </a:extLst>
          </p:cNvPr>
          <p:cNvSpPr/>
          <p:nvPr/>
        </p:nvSpPr>
        <p:spPr>
          <a:xfrm>
            <a:off x="3448717" y="154251"/>
            <a:ext cx="2630312" cy="926924"/>
          </a:xfrm>
          <a:prstGeom prst="chevr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  <a:latin typeface="Tw Cen MT" panose="020B0602020104020603" pitchFamily="34" charset="0"/>
              </a:rPr>
              <a:t>Análisis Bursátil</a:t>
            </a:r>
          </a:p>
        </p:txBody>
      </p:sp>
      <p:sp>
        <p:nvSpPr>
          <p:cNvPr id="128" name="Flecha: cheurón 127">
            <a:extLst>
              <a:ext uri="{FF2B5EF4-FFF2-40B4-BE49-F238E27FC236}">
                <a16:creationId xmlns:a16="http://schemas.microsoft.com/office/drawing/2014/main" id="{4907306B-6660-4ECC-8C83-E7BD89F8C971}"/>
              </a:ext>
            </a:extLst>
          </p:cNvPr>
          <p:cNvSpPr/>
          <p:nvPr/>
        </p:nvSpPr>
        <p:spPr>
          <a:xfrm>
            <a:off x="5782006" y="134873"/>
            <a:ext cx="2734015" cy="949015"/>
          </a:xfrm>
          <a:prstGeom prst="chevr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Tw Cen MT" panose="020B0602020104020603" pitchFamily="34" charset="0"/>
              </a:rPr>
              <a:t>Análisis Fundamental</a:t>
            </a:r>
          </a:p>
        </p:txBody>
      </p:sp>
    </p:spTree>
    <p:extLst>
      <p:ext uri="{BB962C8B-B14F-4D97-AF65-F5344CB8AC3E}">
        <p14:creationId xmlns:p14="http://schemas.microsoft.com/office/powerpoint/2010/main" val="165098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3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3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5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16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3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58333E-6 -2.22222E-6 L 0.00313 0.63403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" y="31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-8.33333E-7 -3.33333E-6 L -0.00078 0.63287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1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6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4.44444E-6 L 0.32422 -0.00255 " pathEditMode="relative" rAng="0" ptsTypes="AA">
                                          <p:cBhvr>
                                            <p:cTn id="26" dur="3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11" y="-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-3.33333E-6 L 0.00013 0.63334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81481E-6 L 0.00247 0.63936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" y="319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xit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4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4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4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2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-4.58333E-6 -2.22222E-6 L 0.00313 0.63403 " pathEditMode="relative" rAng="0" ptsTypes="AA">
                                          <p:cBhvr>
                                            <p:cTn id="2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" y="3169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42" presetClass="path" presetSubtype="0" accel="50000" decel="50000" fill="hold" nodeType="withEffect">
                                      <p:stCondLst>
                                        <p:cond delay="2500"/>
                                      </p:stCondLst>
                                      <p:childTnLst>
                                        <p:animMotion origin="layout" path="M -8.33333E-7 -3.33333E-6 L -0.00078 0.63287 " pathEditMode="relative" rAng="0" ptsTypes="AA">
                                          <p:cBhvr>
                                            <p:cTn id="2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9" y="3164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63" presetClass="path" presetSubtype="0" accel="50000" de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95833E-6 4.44444E-6 L 0.32422 -0.00255 " pathEditMode="relative" rAng="0" ptsTypes="AA">
                                          <p:cBhvr>
                                            <p:cTn id="26" dur="3000" fill="hold"/>
                                            <p:tgtEl>
                                              <p:spTgt spid="3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211" y="-13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125E-6 -3.33333E-6 L 0.00013 0.63334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3166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08333E-6 -4.81481E-6 L 0.00247 0.63936 " pathEditMode="relative" rAng="0" ptsTypes="AA">
                                          <p:cBhvr>
                                            <p:cTn id="3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7" y="3196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" presetClass="exit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2" presetClass="exit" presetSubtype="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6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000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9" presetID="2" presetClass="exit" presetSubtype="8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0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xit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54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1000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18" grpId="0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Historia"/>
          <p:cNvGrpSpPr/>
          <p:nvPr/>
        </p:nvGrpSpPr>
        <p:grpSpPr>
          <a:xfrm>
            <a:off x="-41617" y="-3942617"/>
            <a:ext cx="12192000" cy="6045895"/>
            <a:chOff x="-9625" y="956261"/>
            <a:chExt cx="12192000" cy="6045895"/>
          </a:xfrm>
        </p:grpSpPr>
        <p:grpSp>
          <p:nvGrpSpPr>
            <p:cNvPr id="94" name="HISTORIA">
              <a:extLst>
                <a:ext uri="{FF2B5EF4-FFF2-40B4-BE49-F238E27FC236}">
                  <a16:creationId xmlns:a16="http://schemas.microsoft.com/office/drawing/2014/main" id="{9E5CD0F7-AC6D-AD43-AFFE-36A10F3EB2DB}"/>
                </a:ext>
              </a:extLst>
            </p:cNvPr>
            <p:cNvGrpSpPr/>
            <p:nvPr/>
          </p:nvGrpSpPr>
          <p:grpSpPr>
            <a:xfrm>
              <a:off x="-9625" y="956261"/>
              <a:ext cx="12192000" cy="6045895"/>
              <a:chOff x="0" y="-4026862"/>
              <a:chExt cx="12192000" cy="6045895"/>
            </a:xfrm>
            <a:solidFill>
              <a:srgbClr val="6CA87A"/>
            </a:solidFill>
          </p:grpSpPr>
          <p:grpSp>
            <p:nvGrpSpPr>
              <p:cNvPr id="20" name="Grupo 19">
                <a:extLst>
                  <a:ext uri="{FF2B5EF4-FFF2-40B4-BE49-F238E27FC236}">
                    <a16:creationId xmlns:a16="http://schemas.microsoft.com/office/drawing/2014/main" id="{8F59DC97-9C04-064A-927D-39044E26D35A}"/>
                  </a:ext>
                </a:extLst>
              </p:cNvPr>
              <p:cNvGrpSpPr/>
              <p:nvPr/>
            </p:nvGrpSpPr>
            <p:grpSpPr>
              <a:xfrm>
                <a:off x="0" y="-4026862"/>
                <a:ext cx="12192000" cy="6045895"/>
                <a:chOff x="0" y="0"/>
                <a:chExt cx="12192000" cy="6541624"/>
              </a:xfrm>
              <a:grpFill/>
              <a:effectLst>
                <a:outerShdw blurRad="127000" dist="76200" dir="5400000" algn="ctr" rotWithShape="0">
                  <a:srgbClr val="000000">
                    <a:alpha val="51000"/>
                  </a:srgbClr>
                </a:outerShdw>
              </a:effectLst>
            </p:grpSpPr>
            <p:sp>
              <p:nvSpPr>
                <p:cNvPr id="5" name="Rectángulo 4">
                  <a:extLst>
                    <a:ext uri="{FF2B5EF4-FFF2-40B4-BE49-F238E27FC236}">
                      <a16:creationId xmlns:a16="http://schemas.microsoft.com/office/drawing/2014/main" id="{62C77F4B-DB61-BA4E-B9C9-59579DBB2508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12192000" cy="614200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18" name="CuadroTexto 17">
                  <a:extLst>
                    <a:ext uri="{FF2B5EF4-FFF2-40B4-BE49-F238E27FC236}">
                      <a16:creationId xmlns:a16="http://schemas.microsoft.com/office/drawing/2014/main" id="{8F338885-AC6E-5742-9CD6-0046DFE5CD2D}"/>
                    </a:ext>
                  </a:extLst>
                </p:cNvPr>
                <p:cNvSpPr txBox="1"/>
                <p:nvPr/>
              </p:nvSpPr>
              <p:spPr>
                <a:xfrm>
                  <a:off x="59507" y="6142009"/>
                  <a:ext cx="2794958" cy="399615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b="1" dirty="0">
                      <a:solidFill>
                        <a:srgbClr val="002D6A"/>
                      </a:solidFill>
                      <a:latin typeface="Tw Cen MT" panose="020B0602020104020603" pitchFamily="34" charset="0"/>
                    </a:rPr>
                    <a:t>HISTORIA</a:t>
                  </a:r>
                </a:p>
              </p:txBody>
            </p:sp>
          </p:grpSp>
          <p:grpSp>
            <p:nvGrpSpPr>
              <p:cNvPr id="60" name="Grupo 59">
                <a:extLst>
                  <a:ext uri="{FF2B5EF4-FFF2-40B4-BE49-F238E27FC236}">
                    <a16:creationId xmlns:a16="http://schemas.microsoft.com/office/drawing/2014/main" id="{157A8B21-61EF-CA41-A42C-35BF00D8D523}"/>
                  </a:ext>
                </a:extLst>
              </p:cNvPr>
              <p:cNvGrpSpPr/>
              <p:nvPr/>
            </p:nvGrpSpPr>
            <p:grpSpPr>
              <a:xfrm>
                <a:off x="343712" y="-1986900"/>
                <a:ext cx="11438626" cy="3000425"/>
                <a:chOff x="224287" y="1932266"/>
                <a:chExt cx="11438626" cy="3000425"/>
              </a:xfrm>
              <a:grpFill/>
            </p:grpSpPr>
            <p:cxnSp>
              <p:nvCxnSpPr>
                <p:cNvPr id="61" name="Conector recto de flecha 60">
                  <a:extLst>
                    <a:ext uri="{FF2B5EF4-FFF2-40B4-BE49-F238E27FC236}">
                      <a16:creationId xmlns:a16="http://schemas.microsoft.com/office/drawing/2014/main" id="{D2A9D328-2BEA-CB4F-AE72-7B13F063565B}"/>
                    </a:ext>
                  </a:extLst>
                </p:cNvPr>
                <p:cNvCxnSpPr/>
                <p:nvPr/>
              </p:nvCxnSpPr>
              <p:spPr>
                <a:xfrm>
                  <a:off x="224287" y="3774050"/>
                  <a:ext cx="11438626" cy="0"/>
                </a:xfrm>
                <a:prstGeom prst="straightConnector1">
                  <a:avLst/>
                </a:prstGeom>
                <a:grpFill/>
                <a:ln w="47625">
                  <a:noFill/>
                  <a:prstDash val="solid"/>
                  <a:bevel/>
                  <a:headEnd type="none"/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Grupo 61">
                  <a:extLst>
                    <a:ext uri="{FF2B5EF4-FFF2-40B4-BE49-F238E27FC236}">
                      <a16:creationId xmlns:a16="http://schemas.microsoft.com/office/drawing/2014/main" id="{F9AD8C94-A52B-3443-8558-EFFECA997994}"/>
                    </a:ext>
                  </a:extLst>
                </p:cNvPr>
                <p:cNvGrpSpPr/>
                <p:nvPr/>
              </p:nvGrpSpPr>
              <p:grpSpPr>
                <a:xfrm>
                  <a:off x="289423" y="1932266"/>
                  <a:ext cx="1593012" cy="2995777"/>
                  <a:chOff x="289423" y="2329085"/>
                  <a:chExt cx="1593012" cy="2995777"/>
                </a:xfrm>
                <a:grpFill/>
              </p:grpSpPr>
              <p:grpSp>
                <p:nvGrpSpPr>
                  <p:cNvPr id="90" name="Grupo 89">
                    <a:extLst>
                      <a:ext uri="{FF2B5EF4-FFF2-40B4-BE49-F238E27FC236}">
                        <a16:creationId xmlns:a16="http://schemas.microsoft.com/office/drawing/2014/main" id="{E46A6D0D-CE5A-6E45-8A92-4EBD8421902D}"/>
                      </a:ext>
                    </a:extLst>
                  </p:cNvPr>
                  <p:cNvGrpSpPr/>
                  <p:nvPr/>
                </p:nvGrpSpPr>
                <p:grpSpPr>
                  <a:xfrm>
                    <a:off x="637359" y="3877573"/>
                    <a:ext cx="897141" cy="1447289"/>
                    <a:chOff x="378564" y="3515268"/>
                    <a:chExt cx="897141" cy="1447289"/>
                  </a:xfrm>
                  <a:grpFill/>
                </p:grpSpPr>
                <p:cxnSp>
                  <p:nvCxnSpPr>
                    <p:cNvPr id="92" name="Conector recto 91">
                      <a:extLst>
                        <a:ext uri="{FF2B5EF4-FFF2-40B4-BE49-F238E27FC236}">
                          <a16:creationId xmlns:a16="http://schemas.microsoft.com/office/drawing/2014/main" id="{B8883E73-13D0-7142-AB4B-E47F8275A689}"/>
                        </a:ext>
                      </a:extLst>
                    </p:cNvPr>
                    <p:cNvCxnSpPr/>
                    <p:nvPr/>
                  </p:nvCxnSpPr>
                  <p:spPr>
                    <a:xfrm flipV="1">
                      <a:off x="552090" y="3515268"/>
                      <a:ext cx="0" cy="360000"/>
                    </a:xfrm>
                    <a:prstGeom prst="line">
                      <a:avLst/>
                    </a:prstGeom>
                    <a:grpFill/>
                    <a:ln w="50800">
                      <a:noFill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3" name="CuadroTexto 92">
                      <a:extLst>
                        <a:ext uri="{FF2B5EF4-FFF2-40B4-BE49-F238E27FC236}">
                          <a16:creationId xmlns:a16="http://schemas.microsoft.com/office/drawing/2014/main" id="{53CE351A-AF34-C042-BE23-E7621963C1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8564" y="4593225"/>
                      <a:ext cx="897141" cy="369332"/>
                    </a:xfrm>
                    <a:prstGeom prst="rect">
                      <a:avLst/>
                    </a:prstGeom>
                    <a:grpFill/>
                    <a:ln>
                      <a:noFill/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1886</a:t>
                      </a:r>
                    </a:p>
                  </p:txBody>
                </p:sp>
              </p:grpSp>
              <p:sp>
                <p:nvSpPr>
                  <p:cNvPr id="89" name="CuadroTexto 88">
                    <a:extLst>
                      <a:ext uri="{FF2B5EF4-FFF2-40B4-BE49-F238E27FC236}">
                        <a16:creationId xmlns:a16="http://schemas.microsoft.com/office/drawing/2014/main" id="{54812A8E-6EBD-C148-9EE0-6B180A1F89BF}"/>
                      </a:ext>
                    </a:extLst>
                  </p:cNvPr>
                  <p:cNvSpPr txBox="1"/>
                  <p:nvPr/>
                </p:nvSpPr>
                <p:spPr>
                  <a:xfrm>
                    <a:off x="289423" y="2329085"/>
                    <a:ext cx="1593012" cy="64633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Tw Cen MT" panose="020B0602020104020603" pitchFamily="34" charset="0"/>
                      </a:rPr>
                      <a:t>Nace Johnson &amp; Johnson</a:t>
                    </a:r>
                  </a:p>
                </p:txBody>
              </p:sp>
            </p:grpSp>
            <p:grpSp>
              <p:nvGrpSpPr>
                <p:cNvPr id="63" name="Grupo 62">
                  <a:extLst>
                    <a:ext uri="{FF2B5EF4-FFF2-40B4-BE49-F238E27FC236}">
                      <a16:creationId xmlns:a16="http://schemas.microsoft.com/office/drawing/2014/main" id="{1B8B8AAA-9D2C-704E-9245-B71FD7EE2A41}"/>
                    </a:ext>
                  </a:extLst>
                </p:cNvPr>
                <p:cNvGrpSpPr/>
                <p:nvPr/>
              </p:nvGrpSpPr>
              <p:grpSpPr>
                <a:xfrm>
                  <a:off x="2455713" y="2013662"/>
                  <a:ext cx="2697192" cy="2911457"/>
                  <a:chOff x="2818026" y="2048168"/>
                  <a:chExt cx="2697192" cy="2911457"/>
                </a:xfrm>
                <a:grpFill/>
              </p:grpSpPr>
              <p:cxnSp>
                <p:nvCxnSpPr>
                  <p:cNvPr id="80" name="Conector recto 79">
                    <a:extLst>
                      <a:ext uri="{FF2B5EF4-FFF2-40B4-BE49-F238E27FC236}">
                        <a16:creationId xmlns:a16="http://schemas.microsoft.com/office/drawing/2014/main" id="{38FEFC36-9D44-B245-A825-00CE21C0472C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4054132" y="3609290"/>
                    <a:ext cx="0" cy="360000"/>
                  </a:xfrm>
                  <a:prstGeom prst="line">
                    <a:avLst/>
                  </a:prstGeom>
                  <a:grpFill/>
                  <a:ln w="508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CuadroTexto 80">
                    <a:extLst>
                      <a:ext uri="{FF2B5EF4-FFF2-40B4-BE49-F238E27FC236}">
                        <a16:creationId xmlns:a16="http://schemas.microsoft.com/office/drawing/2014/main" id="{E64EC356-3895-2C4E-891C-108221006E7E}"/>
                      </a:ext>
                    </a:extLst>
                  </p:cNvPr>
                  <p:cNvSpPr txBox="1"/>
                  <p:nvPr/>
                </p:nvSpPr>
                <p:spPr>
                  <a:xfrm>
                    <a:off x="3151859" y="4590293"/>
                    <a:ext cx="1653706" cy="36933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Tw Cen MT" panose="020B0602020104020603" pitchFamily="34" charset="0"/>
                      </a:rPr>
                      <a:t>1888 -  1898</a:t>
                    </a:r>
                  </a:p>
                </p:txBody>
              </p:sp>
              <p:sp>
                <p:nvSpPr>
                  <p:cNvPr id="83" name="CuadroTexto 82">
                    <a:extLst>
                      <a:ext uri="{FF2B5EF4-FFF2-40B4-BE49-F238E27FC236}">
                        <a16:creationId xmlns:a16="http://schemas.microsoft.com/office/drawing/2014/main" id="{B5DE25BA-8962-134A-82B4-6D76AE557FC3}"/>
                      </a:ext>
                    </a:extLst>
                  </p:cNvPr>
                  <p:cNvSpPr txBox="1"/>
                  <p:nvPr/>
                </p:nvSpPr>
                <p:spPr>
                  <a:xfrm>
                    <a:off x="2818026" y="2048168"/>
                    <a:ext cx="2697192" cy="36933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dirty="0">
                        <a:latin typeface="Tw Cen MT" panose="020B0602020104020603" pitchFamily="34" charset="0"/>
                      </a:rPr>
                      <a:t>Primeros lanzamientos</a:t>
                    </a:r>
                    <a:endParaRPr lang="es-CO" dirty="0">
                      <a:latin typeface="Tw Cen MT" panose="020B0602020104020603" pitchFamily="34" charset="0"/>
                    </a:endParaRPr>
                  </a:p>
                </p:txBody>
              </p:sp>
            </p:grpSp>
            <p:grpSp>
              <p:nvGrpSpPr>
                <p:cNvPr id="64" name="Grupo 63">
                  <a:extLst>
                    <a:ext uri="{FF2B5EF4-FFF2-40B4-BE49-F238E27FC236}">
                      <a16:creationId xmlns:a16="http://schemas.microsoft.com/office/drawing/2014/main" id="{BB3B3152-6E75-5A47-8024-4C2440B2765D}"/>
                    </a:ext>
                  </a:extLst>
                </p:cNvPr>
                <p:cNvGrpSpPr/>
                <p:nvPr/>
              </p:nvGrpSpPr>
              <p:grpSpPr>
                <a:xfrm>
                  <a:off x="5073155" y="2021104"/>
                  <a:ext cx="1784950" cy="2911587"/>
                  <a:chOff x="5073155" y="2021104"/>
                  <a:chExt cx="1784950" cy="2911587"/>
                </a:xfrm>
                <a:grpFill/>
              </p:grpSpPr>
              <p:cxnSp>
                <p:nvCxnSpPr>
                  <p:cNvPr id="75" name="Conector recto 74">
                    <a:extLst>
                      <a:ext uri="{FF2B5EF4-FFF2-40B4-BE49-F238E27FC236}">
                        <a16:creationId xmlns:a16="http://schemas.microsoft.com/office/drawing/2014/main" id="{C760E090-53F1-0341-8554-6DF562ED7F38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6026154" y="3636201"/>
                    <a:ext cx="0" cy="360000"/>
                  </a:xfrm>
                  <a:prstGeom prst="line">
                    <a:avLst/>
                  </a:prstGeom>
                  <a:grpFill/>
                  <a:ln w="508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CuadroTexto 75">
                    <a:extLst>
                      <a:ext uri="{FF2B5EF4-FFF2-40B4-BE49-F238E27FC236}">
                        <a16:creationId xmlns:a16="http://schemas.microsoft.com/office/drawing/2014/main" id="{B88FF016-B102-EF4B-8CEE-FF6B6E81C83F}"/>
                      </a:ext>
                    </a:extLst>
                  </p:cNvPr>
                  <p:cNvSpPr txBox="1"/>
                  <p:nvPr/>
                </p:nvSpPr>
                <p:spPr>
                  <a:xfrm>
                    <a:off x="5444149" y="4563359"/>
                    <a:ext cx="897141" cy="36933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dirty="0">
                        <a:latin typeface="Tw Cen MT" panose="020B0602020104020603" pitchFamily="34" charset="0"/>
                      </a:rPr>
                      <a:t>1924</a:t>
                    </a:r>
                    <a:endParaRPr lang="es-CO" dirty="0">
                      <a:latin typeface="Tw Cen MT" panose="020B0602020104020603" pitchFamily="34" charset="0"/>
                    </a:endParaRPr>
                  </a:p>
                </p:txBody>
              </p:sp>
              <p:sp>
                <p:nvSpPr>
                  <p:cNvPr id="77" name="CuadroTexto 76">
                    <a:extLst>
                      <a:ext uri="{FF2B5EF4-FFF2-40B4-BE49-F238E27FC236}">
                        <a16:creationId xmlns:a16="http://schemas.microsoft.com/office/drawing/2014/main" id="{E5D988D9-9884-B54D-8C8B-36D978EC6518}"/>
                      </a:ext>
                    </a:extLst>
                  </p:cNvPr>
                  <p:cNvSpPr txBox="1"/>
                  <p:nvPr/>
                </p:nvSpPr>
                <p:spPr>
                  <a:xfrm>
                    <a:off x="5073155" y="2021104"/>
                    <a:ext cx="1784950" cy="64633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dirty="0">
                        <a:latin typeface="Tw Cen MT" panose="020B0602020104020603" pitchFamily="34" charset="0"/>
                      </a:rPr>
                      <a:t>Llegada a Reino Unido</a:t>
                    </a:r>
                    <a:endParaRPr lang="es-CO" dirty="0">
                      <a:latin typeface="Tw Cen MT" panose="020B0602020104020603" pitchFamily="34" charset="0"/>
                    </a:endParaRPr>
                  </a:p>
                </p:txBody>
              </p:sp>
            </p:grpSp>
            <p:grpSp>
              <p:nvGrpSpPr>
                <p:cNvPr id="65" name="Grupo 64">
                  <a:extLst>
                    <a:ext uri="{FF2B5EF4-FFF2-40B4-BE49-F238E27FC236}">
                      <a16:creationId xmlns:a16="http://schemas.microsoft.com/office/drawing/2014/main" id="{AAC80AEA-9604-4C45-8EB3-56AB41CD53D4}"/>
                    </a:ext>
                  </a:extLst>
                </p:cNvPr>
                <p:cNvGrpSpPr/>
                <p:nvPr/>
              </p:nvGrpSpPr>
              <p:grpSpPr>
                <a:xfrm>
                  <a:off x="6905990" y="2070766"/>
                  <a:ext cx="2697192" cy="2854582"/>
                  <a:chOff x="6905990" y="2070766"/>
                  <a:chExt cx="2697192" cy="2854582"/>
                </a:xfrm>
                <a:grpFill/>
              </p:grpSpPr>
              <p:cxnSp>
                <p:nvCxnSpPr>
                  <p:cNvPr id="71" name="Conector recto 70">
                    <a:extLst>
                      <a:ext uri="{FF2B5EF4-FFF2-40B4-BE49-F238E27FC236}">
                        <a16:creationId xmlns:a16="http://schemas.microsoft.com/office/drawing/2014/main" id="{57EE41B6-1698-CF4A-88D2-F634CBE1F72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41659" y="3623454"/>
                    <a:ext cx="0" cy="360000"/>
                  </a:xfrm>
                  <a:prstGeom prst="line">
                    <a:avLst/>
                  </a:prstGeom>
                  <a:grpFill/>
                  <a:ln w="508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" name="CuadroTexto 71">
                    <a:extLst>
                      <a:ext uri="{FF2B5EF4-FFF2-40B4-BE49-F238E27FC236}">
                        <a16:creationId xmlns:a16="http://schemas.microsoft.com/office/drawing/2014/main" id="{3A1C8B97-72FE-6D44-B090-439F8A568A66}"/>
                      </a:ext>
                    </a:extLst>
                  </p:cNvPr>
                  <p:cNvSpPr txBox="1"/>
                  <p:nvPr/>
                </p:nvSpPr>
                <p:spPr>
                  <a:xfrm>
                    <a:off x="7727950" y="4556016"/>
                    <a:ext cx="897141" cy="36933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dirty="0">
                        <a:latin typeface="Tw Cen MT" panose="020B0602020104020603" pitchFamily="34" charset="0"/>
                      </a:rPr>
                      <a:t>1944</a:t>
                    </a:r>
                    <a:endParaRPr lang="es-CO" dirty="0">
                      <a:latin typeface="Tw Cen MT" panose="020B0602020104020603" pitchFamily="34" charset="0"/>
                    </a:endParaRPr>
                  </a:p>
                </p:txBody>
              </p:sp>
              <p:sp>
                <p:nvSpPr>
                  <p:cNvPr id="73" name="CuadroTexto 72">
                    <a:extLst>
                      <a:ext uri="{FF2B5EF4-FFF2-40B4-BE49-F238E27FC236}">
                        <a16:creationId xmlns:a16="http://schemas.microsoft.com/office/drawing/2014/main" id="{BD41A2DC-7510-184C-B92A-7E40595E8A5A}"/>
                      </a:ext>
                    </a:extLst>
                  </p:cNvPr>
                  <p:cNvSpPr txBox="1"/>
                  <p:nvPr/>
                </p:nvSpPr>
                <p:spPr>
                  <a:xfrm>
                    <a:off x="6905990" y="2070766"/>
                    <a:ext cx="2697192" cy="36933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Tw Cen MT" panose="020B0602020104020603" pitchFamily="34" charset="0"/>
                      </a:rPr>
                      <a:t>Llegada a la Bolsa NYSE</a:t>
                    </a:r>
                  </a:p>
                </p:txBody>
              </p:sp>
            </p:grpSp>
            <p:grpSp>
              <p:nvGrpSpPr>
                <p:cNvPr id="66" name="Grupo 65">
                  <a:extLst>
                    <a:ext uri="{FF2B5EF4-FFF2-40B4-BE49-F238E27FC236}">
                      <a16:creationId xmlns:a16="http://schemas.microsoft.com/office/drawing/2014/main" id="{E56DCF3B-0143-A747-8D40-790416D9E49D}"/>
                    </a:ext>
                  </a:extLst>
                </p:cNvPr>
                <p:cNvGrpSpPr/>
                <p:nvPr/>
              </p:nvGrpSpPr>
              <p:grpSpPr>
                <a:xfrm>
                  <a:off x="9463905" y="2055050"/>
                  <a:ext cx="2125806" cy="2861576"/>
                  <a:chOff x="9463905" y="2055050"/>
                  <a:chExt cx="2125806" cy="2861576"/>
                </a:xfrm>
                <a:grpFill/>
              </p:grpSpPr>
              <p:cxnSp>
                <p:nvCxnSpPr>
                  <p:cNvPr id="67" name="Conector recto 66">
                    <a:extLst>
                      <a:ext uri="{FF2B5EF4-FFF2-40B4-BE49-F238E27FC236}">
                        <a16:creationId xmlns:a16="http://schemas.microsoft.com/office/drawing/2014/main" id="{B415165B-3E36-6242-B4A3-3EA632E9B10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10323559" y="3594633"/>
                    <a:ext cx="0" cy="360000"/>
                  </a:xfrm>
                  <a:prstGeom prst="line">
                    <a:avLst/>
                  </a:prstGeom>
                  <a:grpFill/>
                  <a:ln w="50800">
                    <a:noFill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8" name="CuadroTexto 67">
                    <a:extLst>
                      <a:ext uri="{FF2B5EF4-FFF2-40B4-BE49-F238E27FC236}">
                        <a16:creationId xmlns:a16="http://schemas.microsoft.com/office/drawing/2014/main" id="{B22C0075-34FF-B94D-B695-B7E7BDCCBC81}"/>
                      </a:ext>
                    </a:extLst>
                  </p:cNvPr>
                  <p:cNvSpPr txBox="1"/>
                  <p:nvPr/>
                </p:nvSpPr>
                <p:spPr>
                  <a:xfrm>
                    <a:off x="10137841" y="4547294"/>
                    <a:ext cx="897141" cy="36933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Tw Cen MT" panose="020B0602020104020603" pitchFamily="34" charset="0"/>
                      </a:rPr>
                      <a:t>2006</a:t>
                    </a:r>
                  </a:p>
                </p:txBody>
              </p:sp>
              <p:sp>
                <p:nvSpPr>
                  <p:cNvPr id="69" name="CuadroTexto 68">
                    <a:extLst>
                      <a:ext uri="{FF2B5EF4-FFF2-40B4-BE49-F238E27FC236}">
                        <a16:creationId xmlns:a16="http://schemas.microsoft.com/office/drawing/2014/main" id="{9F62CE19-E7B8-9C41-9622-744E1B6FD82E}"/>
                      </a:ext>
                    </a:extLst>
                  </p:cNvPr>
                  <p:cNvSpPr txBox="1"/>
                  <p:nvPr/>
                </p:nvSpPr>
                <p:spPr>
                  <a:xfrm>
                    <a:off x="9463905" y="2055050"/>
                    <a:ext cx="2125806" cy="646331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dirty="0">
                        <a:latin typeface="Tw Cen MT" panose="020B0602020104020603" pitchFamily="34" charset="0"/>
                      </a:rPr>
                      <a:t>Adquiere Porcentaje de Pfizer</a:t>
                    </a:r>
                  </a:p>
                </p:txBody>
              </p:sp>
            </p:grpSp>
          </p:grpSp>
        </p:grpSp>
        <p:cxnSp>
          <p:nvCxnSpPr>
            <p:cNvPr id="11" name="Conector recto 10"/>
            <p:cNvCxnSpPr/>
            <p:nvPr/>
          </p:nvCxnSpPr>
          <p:spPr>
            <a:xfrm flipV="1">
              <a:off x="239508" y="5470766"/>
              <a:ext cx="11246041" cy="57324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pic>
          <p:nvPicPr>
            <p:cNvPr id="1028" name="Picture 4" descr="Resultado de imagen de johnson and johnson histor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V="1">
              <a:off x="239508" y="3872063"/>
              <a:ext cx="1882306" cy="1229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jnj.ch/fileadmin/templates/history/img/1888-2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464" b="94953" l="3683" r="898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004044" y="3698880"/>
              <a:ext cx="1625289" cy="1456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Resultado de imagen de united kingdom fla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3278" y="3923552"/>
              <a:ext cx="1714701" cy="11764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Resultado de imagen de bolsa de nueva york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172" y="3887178"/>
              <a:ext cx="1919843" cy="1212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Resultado de imagen de listerine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412" b="95059" l="23059" r="72941">
                          <a14:foregroundMark x1="52471" y1="8706" x2="52941" y2="77412"/>
                          <a14:foregroundMark x1="47059" y1="10353" x2="48000" y2="49176"/>
                          <a14:foregroundMark x1="35529" y1="51765" x2="63765" y2="49647"/>
                          <a14:foregroundMark x1="34588" y1="48000" x2="65882" y2="58118"/>
                          <a14:foregroundMark x1="63294" y1="46353" x2="53412" y2="48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0853" y="3902086"/>
              <a:ext cx="1326094" cy="1326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F91D7012-815F-43C2-9871-576F446856E2}"/>
              </a:ext>
            </a:extLst>
          </p:cNvPr>
          <p:cNvGrpSpPr/>
          <p:nvPr/>
        </p:nvGrpSpPr>
        <p:grpSpPr>
          <a:xfrm>
            <a:off x="7044" y="-3532142"/>
            <a:ext cx="12192000" cy="5635420"/>
            <a:chOff x="19977" y="881671"/>
            <a:chExt cx="12192000" cy="5635420"/>
          </a:xfrm>
        </p:grpSpPr>
        <p:grpSp>
          <p:nvGrpSpPr>
            <p:cNvPr id="55" name="Grupo 54"/>
            <p:cNvGrpSpPr/>
            <p:nvPr/>
          </p:nvGrpSpPr>
          <p:grpSpPr>
            <a:xfrm>
              <a:off x="19977" y="881671"/>
              <a:ext cx="12192000" cy="5635420"/>
              <a:chOff x="9625" y="1201894"/>
              <a:chExt cx="12192000" cy="5635420"/>
            </a:xfrm>
          </p:grpSpPr>
          <p:grpSp>
            <p:nvGrpSpPr>
              <p:cNvPr id="35" name="Equipo">
                <a:extLst>
                  <a:ext uri="{FF2B5EF4-FFF2-40B4-BE49-F238E27FC236}">
                    <a16:creationId xmlns:a16="http://schemas.microsoft.com/office/drawing/2014/main" id="{D7A30814-BC38-46B8-9A39-3F1C077076F4}"/>
                  </a:ext>
                </a:extLst>
              </p:cNvPr>
              <p:cNvGrpSpPr/>
              <p:nvPr/>
            </p:nvGrpSpPr>
            <p:grpSpPr>
              <a:xfrm>
                <a:off x="9625" y="1201894"/>
                <a:ext cx="12192000" cy="5635420"/>
                <a:chOff x="-9625" y="1848050"/>
                <a:chExt cx="12192000" cy="5635420"/>
              </a:xfrm>
            </p:grpSpPr>
            <p:grpSp>
              <p:nvGrpSpPr>
                <p:cNvPr id="34" name="Grupo 33">
                  <a:extLst>
                    <a:ext uri="{FF2B5EF4-FFF2-40B4-BE49-F238E27FC236}">
                      <a16:creationId xmlns:a16="http://schemas.microsoft.com/office/drawing/2014/main" id="{A9E78717-330B-470E-9FD7-14A2C9EA71A4}"/>
                    </a:ext>
                  </a:extLst>
                </p:cNvPr>
                <p:cNvGrpSpPr/>
                <p:nvPr/>
              </p:nvGrpSpPr>
              <p:grpSpPr>
                <a:xfrm>
                  <a:off x="-9625" y="1848050"/>
                  <a:ext cx="12192000" cy="5635420"/>
                  <a:chOff x="-9625" y="1848050"/>
                  <a:chExt cx="12192000" cy="5635420"/>
                </a:xfrm>
              </p:grpSpPr>
              <p:grpSp>
                <p:nvGrpSpPr>
                  <p:cNvPr id="30" name="Grupo 29">
                    <a:extLst>
                      <a:ext uri="{FF2B5EF4-FFF2-40B4-BE49-F238E27FC236}">
                        <a16:creationId xmlns:a16="http://schemas.microsoft.com/office/drawing/2014/main" id="{4806F19F-CC4D-4726-AF39-0E582612DEA4}"/>
                      </a:ext>
                    </a:extLst>
                  </p:cNvPr>
                  <p:cNvGrpSpPr/>
                  <p:nvPr/>
                </p:nvGrpSpPr>
                <p:grpSpPr>
                  <a:xfrm>
                    <a:off x="-9625" y="1848050"/>
                    <a:ext cx="12192000" cy="5635420"/>
                    <a:chOff x="-9625" y="1848050"/>
                    <a:chExt cx="12192000" cy="5635420"/>
                  </a:xfrm>
                </p:grpSpPr>
                <p:sp>
                  <p:nvSpPr>
                    <p:cNvPr id="14" name="CuadroTexto 13">
                      <a:extLst>
                        <a:ext uri="{FF2B5EF4-FFF2-40B4-BE49-F238E27FC236}">
                          <a16:creationId xmlns:a16="http://schemas.microsoft.com/office/drawing/2014/main" id="{038617B0-BCBD-D640-8C64-B65ECF7BCFC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59333" y="7114138"/>
                      <a:ext cx="2794958" cy="369332"/>
                    </a:xfrm>
                    <a:prstGeom prst="rect">
                      <a:avLst/>
                    </a:prstGeom>
                    <a:solidFill>
                      <a:srgbClr val="5F6062"/>
                    </a:solidFill>
                    <a:ln>
                      <a:solidFill>
                        <a:srgbClr val="5F6062"/>
                      </a:solidFill>
                    </a:ln>
                    <a:effectLst>
                      <a:outerShdw blurRad="50800" dist="38100" dir="5400000" sx="102000" sy="102000" algn="t" rotWithShape="0">
                        <a:prstClr val="black">
                          <a:alpha val="40000"/>
                        </a:prstClr>
                      </a:outerShdw>
                    </a:effectLst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CO" b="1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rPr>
                        <a:t>EQUIPO</a:t>
                      </a:r>
                    </a:p>
                  </p:txBody>
                </p:sp>
                <p:grpSp>
                  <p:nvGrpSpPr>
                    <p:cNvPr id="27" name="Grupo 26">
                      <a:extLst>
                        <a:ext uri="{FF2B5EF4-FFF2-40B4-BE49-F238E27FC236}">
                          <a16:creationId xmlns:a16="http://schemas.microsoft.com/office/drawing/2014/main" id="{66AA3117-CCDD-41CB-A951-BB3367C783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9625" y="1848050"/>
                      <a:ext cx="12192000" cy="5273380"/>
                      <a:chOff x="-9625" y="1848050"/>
                      <a:chExt cx="12192000" cy="5273380"/>
                    </a:xfrm>
                  </p:grpSpPr>
                  <p:sp>
                    <p:nvSpPr>
                      <p:cNvPr id="7" name="Rectángulo 6">
                        <a:extLst>
                          <a:ext uri="{FF2B5EF4-FFF2-40B4-BE49-F238E27FC236}">
                            <a16:creationId xmlns:a16="http://schemas.microsoft.com/office/drawing/2014/main" id="{FAAB738C-9363-A44D-BEFC-C56127EFEBB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9625" y="1848050"/>
                        <a:ext cx="12192000" cy="5273380"/>
                      </a:xfrm>
                      <a:prstGeom prst="rect">
                        <a:avLst/>
                      </a:prstGeom>
                      <a:solidFill>
                        <a:srgbClr val="5F6062"/>
                      </a:solidFill>
                      <a:ln>
                        <a:solidFill>
                          <a:srgbClr val="5F6062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 dirty="0"/>
                      </a:p>
                    </p:txBody>
                  </p:sp>
                  <p:grpSp>
                    <p:nvGrpSpPr>
                      <p:cNvPr id="26" name="Grupo 25">
                        <a:extLst>
                          <a:ext uri="{FF2B5EF4-FFF2-40B4-BE49-F238E27FC236}">
                            <a16:creationId xmlns:a16="http://schemas.microsoft.com/office/drawing/2014/main" id="{36319B19-2497-470A-B77D-6376834C48F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8995910" y="2989391"/>
                        <a:ext cx="3116103" cy="4124985"/>
                        <a:chOff x="8995910" y="2989391"/>
                        <a:chExt cx="3116103" cy="4124985"/>
                      </a:xfrm>
                    </p:grpSpPr>
                    <p:sp>
                      <p:nvSpPr>
                        <p:cNvPr id="280" name="CuadroTexto 279">
                          <a:extLst>
                            <a:ext uri="{FF2B5EF4-FFF2-40B4-BE49-F238E27FC236}">
                              <a16:creationId xmlns:a16="http://schemas.microsoft.com/office/drawing/2014/main" id="{1C87151C-208A-4D68-A0DF-D84B2BB00E6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 rot="16200000">
                          <a:off x="7868220" y="4524026"/>
                          <a:ext cx="2624712" cy="369332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s-CO" b="1" dirty="0">
                              <a:solidFill>
                                <a:srgbClr val="C7D2DB"/>
                              </a:solidFill>
                              <a:latin typeface="Tw Cen MT" panose="020B0602020104020603" pitchFamily="34" charset="0"/>
                            </a:rPr>
                            <a:t>JUNTA DIRECTIVA</a:t>
                          </a:r>
                        </a:p>
                      </p:txBody>
                    </p:sp>
                    <p:grpSp>
                      <p:nvGrpSpPr>
                        <p:cNvPr id="313" name="Grupo 312">
                          <a:extLst>
                            <a:ext uri="{FF2B5EF4-FFF2-40B4-BE49-F238E27FC236}">
                              <a16:creationId xmlns:a16="http://schemas.microsoft.com/office/drawing/2014/main" id="{AF654AD0-FB68-4113-A302-BF54AEBBF4B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9612334" y="5059607"/>
                          <a:ext cx="1947105" cy="1397622"/>
                          <a:chOff x="4638097" y="3219687"/>
                          <a:chExt cx="3426240" cy="2498896"/>
                        </a:xfrm>
                      </p:grpSpPr>
                      <p:grpSp>
                        <p:nvGrpSpPr>
                          <p:cNvPr id="317" name="Grupo 316">
                            <a:extLst>
                              <a:ext uri="{FF2B5EF4-FFF2-40B4-BE49-F238E27FC236}">
                                <a16:creationId xmlns:a16="http://schemas.microsoft.com/office/drawing/2014/main" id="{B5747A6A-09BD-41E6-95E1-D3F7FB5CBED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5077070" y="3219687"/>
                            <a:ext cx="2532681" cy="902098"/>
                            <a:chOff x="9522687" y="4138340"/>
                            <a:chExt cx="2532681" cy="902098"/>
                          </a:xfrm>
                        </p:grpSpPr>
                        <p:pic>
                          <p:nvPicPr>
                            <p:cNvPr id="329" name="Gráfico 328" descr="Usuario">
                              <a:extLst>
                                <a:ext uri="{FF2B5EF4-FFF2-40B4-BE49-F238E27FC236}">
                                  <a16:creationId xmlns:a16="http://schemas.microsoft.com/office/drawing/2014/main" id="{D19B9DAB-B398-4E3B-AF04-7AB530A57AD1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1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140968" y="4140008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30" name="Gráfico 329" descr="Usuario">
                              <a:extLst>
                                <a:ext uri="{FF2B5EF4-FFF2-40B4-BE49-F238E27FC236}">
                                  <a16:creationId xmlns:a16="http://schemas.microsoft.com/office/drawing/2014/main" id="{8E0284C3-3DA2-4415-980D-B23B2C589215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3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343488" y="4138340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31" name="Gráfico 330" descr="Usuario">
                              <a:extLst>
                                <a:ext uri="{FF2B5EF4-FFF2-40B4-BE49-F238E27FC236}">
                                  <a16:creationId xmlns:a16="http://schemas.microsoft.com/office/drawing/2014/main" id="{854773AF-88A0-4170-AF37-7642AB04FA67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1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522687" y="4144195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grpSp>
                        <p:nvGrpSpPr>
                          <p:cNvPr id="319" name="Grupo 318">
                            <a:extLst>
                              <a:ext uri="{FF2B5EF4-FFF2-40B4-BE49-F238E27FC236}">
                                <a16:creationId xmlns:a16="http://schemas.microsoft.com/office/drawing/2014/main" id="{B6BEE7B4-166B-44F7-8EAF-49BBC2B5D92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826174" y="3995106"/>
                            <a:ext cx="3085768" cy="896243"/>
                            <a:chOff x="9271791" y="4913759"/>
                            <a:chExt cx="3085768" cy="896243"/>
                          </a:xfrm>
                        </p:grpSpPr>
                        <p:pic>
                          <p:nvPicPr>
                            <p:cNvPr id="325" name="Gráfico 324" descr="Usuario">
                              <a:extLst>
                                <a:ext uri="{FF2B5EF4-FFF2-40B4-BE49-F238E27FC236}">
                                  <a16:creationId xmlns:a16="http://schemas.microsoft.com/office/drawing/2014/main" id="{68446820-DEC8-4EC4-9EC5-F9AA86B0A81D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1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443159" y="4913759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26" name="Gráfico 325" descr="Usuario">
                              <a:extLst>
                                <a:ext uri="{FF2B5EF4-FFF2-40B4-BE49-F238E27FC236}">
                                  <a16:creationId xmlns:a16="http://schemas.microsoft.com/office/drawing/2014/main" id="{E84D02A6-29B0-4C28-8CA0-39135AACDEF5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3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717508" y="4913759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27" name="Gráfico 326" descr="Usuario">
                              <a:extLst>
                                <a:ext uri="{FF2B5EF4-FFF2-40B4-BE49-F238E27FC236}">
                                  <a16:creationId xmlns:a16="http://schemas.microsoft.com/office/drawing/2014/main" id="{FC064F70-4B4C-40E6-B2C2-AC77DA1C6DDE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1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992827" y="4913759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28" name="Gráfico 327" descr="Usuario">
                              <a:extLst>
                                <a:ext uri="{FF2B5EF4-FFF2-40B4-BE49-F238E27FC236}">
                                  <a16:creationId xmlns:a16="http://schemas.microsoft.com/office/drawing/2014/main" id="{02CFF4B8-4355-4A5F-8901-50D1A81417E5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3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271791" y="4913759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  <p:grpSp>
                        <p:nvGrpSpPr>
                          <p:cNvPr id="320" name="Grupo 319">
                            <a:extLst>
                              <a:ext uri="{FF2B5EF4-FFF2-40B4-BE49-F238E27FC236}">
                                <a16:creationId xmlns:a16="http://schemas.microsoft.com/office/drawing/2014/main" id="{35BEE859-722F-44F1-A124-EA1954FBCA3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638097" y="4791131"/>
                            <a:ext cx="3426240" cy="927452"/>
                            <a:chOff x="8684103" y="5571400"/>
                            <a:chExt cx="3426240" cy="927452"/>
                          </a:xfrm>
                        </p:grpSpPr>
                        <p:pic>
                          <p:nvPicPr>
                            <p:cNvPr id="321" name="Gráfico 320" descr="Usuario">
                              <a:extLst>
                                <a:ext uri="{FF2B5EF4-FFF2-40B4-BE49-F238E27FC236}">
                                  <a16:creationId xmlns:a16="http://schemas.microsoft.com/office/drawing/2014/main" id="{E8DFF580-983B-4373-816C-A3F1757CCE87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3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1195943" y="5571400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22" name="Gráfico 321" descr="Usuario">
                              <a:extLst>
                                <a:ext uri="{FF2B5EF4-FFF2-40B4-BE49-F238E27FC236}">
                                  <a16:creationId xmlns:a16="http://schemas.microsoft.com/office/drawing/2014/main" id="{CC108A54-B0F4-43CD-AF8B-66F0BB4D77FE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1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10426965" y="5571400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23" name="Gráfico 322" descr="Usuario">
                              <a:extLst>
                                <a:ext uri="{FF2B5EF4-FFF2-40B4-BE49-F238E27FC236}">
                                  <a16:creationId xmlns:a16="http://schemas.microsoft.com/office/drawing/2014/main" id="{74FFBAC2-5AB5-4934-8382-C21F8479E2BA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2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3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556129" y="5601031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  <p:pic>
                          <p:nvPicPr>
                            <p:cNvPr id="324" name="Gráfico 323" descr="Usuario">
                              <a:extLst>
                                <a:ext uri="{FF2B5EF4-FFF2-40B4-BE49-F238E27FC236}">
                                  <a16:creationId xmlns:a16="http://schemas.microsoft.com/office/drawing/2014/main" id="{5D4388C6-DBB2-41E8-91D8-9244446975C5}"/>
                                </a:ext>
                              </a:extLst>
                            </p:cNvPr>
                            <p:cNvPicPr>
                              <a:picLocks noChangeAspect="1"/>
                            </p:cNvPicPr>
                            <p:nvPr/>
                          </p:nvPicPr>
                          <p:blipFill>
                            <a:blip r:embed="rId10" cstate="email">
                              <a:extLst>
                                <a:ext uri="{28A0092B-C50C-407E-A947-70E740481C1C}">
                                  <a14:useLocalDpi xmlns:a14="http://schemas.microsoft.com/office/drawing/2010/main"/>
                                </a:ext>
                                <a:ext uri="{96DAC541-7B7A-43D3-8B79-37D633B846F1}">
                                  <asvg:svgBlip xmlns:asvg="http://schemas.microsoft.com/office/drawing/2016/SVG/main" r:embed="rId11"/>
                                </a:ext>
                              </a:extLst>
                            </a:blip>
                            <a:stretch>
                              <a:fillRect/>
                            </a:stretch>
                          </p:blipFill>
                          <p:spPr>
                            <a:xfrm>
                              <a:off x="8684103" y="5602609"/>
                              <a:ext cx="914400" cy="896243"/>
                            </a:xfrm>
                            <a:prstGeom prst="rect">
                              <a:avLst/>
                            </a:prstGeom>
                          </p:spPr>
                        </p:pic>
                      </p:grpSp>
                    </p:grpSp>
                    <p:pic>
                      <p:nvPicPr>
                        <p:cNvPr id="3" name="Imagen 2" descr="Un hombre con traje y corbata sonriendo&#10;&#10;Descripción generada automáticamente">
                          <a:extLst>
                            <a:ext uri="{FF2B5EF4-FFF2-40B4-BE49-F238E27FC236}">
                              <a16:creationId xmlns:a16="http://schemas.microsoft.com/office/drawing/2014/main" id="{E47B0595-82D8-4DCF-AFAE-F898CD8D3C71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14" cstate="email">
                          <a:extLst>
                            <a:ext uri="{28A0092B-C50C-407E-A947-70E740481C1C}">
                              <a14:useLocalDpi xmlns:a14="http://schemas.microsoft.com/office/drawing/2010/main"/>
                            </a:ext>
                          </a:extLst>
                        </a:blip>
                        <a:stretch>
                          <a:fillRect/>
                        </a:stretch>
                      </p:blipFill>
                      <p:spPr>
                        <a:xfrm>
                          <a:off x="10021721" y="2989391"/>
                          <a:ext cx="1348980" cy="1348980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6" name="Rectángulo 5">
                          <a:extLst>
                            <a:ext uri="{FF2B5EF4-FFF2-40B4-BE49-F238E27FC236}">
                              <a16:creationId xmlns:a16="http://schemas.microsoft.com/office/drawing/2014/main" id="{F10868C3-4C44-4E67-81E1-6058DC94000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9353900" y="4308582"/>
                          <a:ext cx="2483132" cy="861774"/>
                        </a:xfrm>
                        <a:prstGeom prst="rect">
                          <a:avLst/>
                        </a:prstGeom>
                      </p:spPr>
                      <p:txBody>
                        <a:bodyPr wrap="square">
                          <a:spAutoFit/>
                        </a:bodyPr>
                        <a:lstStyle/>
                        <a:p>
                          <a:pPr algn="ctr"/>
                          <a:r>
                            <a:rPr lang="es-CO" b="1" dirty="0">
                              <a:solidFill>
                                <a:schemeClr val="bg1"/>
                              </a:solidFill>
                              <a:latin typeface="Tw Cen MT" panose="020B0602020104020603" pitchFamily="34" charset="0"/>
                            </a:rPr>
                            <a:t>Alex Gorsky</a:t>
                          </a:r>
                        </a:p>
                        <a:p>
                          <a:pPr algn="ctr"/>
                          <a:r>
                            <a:rPr lang="es-CO" sz="1600" b="1" dirty="0">
                              <a:solidFill>
                                <a:srgbClr val="C1D72F"/>
                              </a:solidFill>
                              <a:latin typeface="Tw Cen MT" panose="020B0602020104020603" pitchFamily="34" charset="0"/>
                            </a:rPr>
                            <a:t>Presidente, Junta Directiva</a:t>
                          </a:r>
                        </a:p>
                        <a:p>
                          <a:pPr algn="ctr"/>
                          <a:r>
                            <a:rPr lang="es-CO" sz="1600" b="1" dirty="0">
                              <a:solidFill>
                                <a:srgbClr val="C1D72F"/>
                              </a:solidFill>
                              <a:latin typeface="Tw Cen MT" panose="020B0602020104020603" pitchFamily="34" charset="0"/>
                            </a:rPr>
                            <a:t>Director Ejecutivo</a:t>
                          </a:r>
                        </a:p>
                      </p:txBody>
                    </p:sp>
                    <p:sp>
                      <p:nvSpPr>
                        <p:cNvPr id="332" name="CuadroTexto 331">
                          <a:extLst>
                            <a:ext uri="{FF2B5EF4-FFF2-40B4-BE49-F238E27FC236}">
                              <a16:creationId xmlns:a16="http://schemas.microsoft.com/office/drawing/2014/main" id="{732A5453-439C-47C7-A412-3A7BAD000E8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143076" y="6314157"/>
                          <a:ext cx="2968937" cy="80021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es-CO" dirty="0">
                              <a:solidFill>
                                <a:schemeClr val="bg2"/>
                              </a:solidFill>
                              <a:latin typeface="Tw Cen MT" panose="020B0602020104020603" pitchFamily="34" charset="0"/>
                            </a:rPr>
                            <a:t>MIEMBROS 11</a:t>
                          </a:r>
                        </a:p>
                        <a:p>
                          <a:pPr algn="ctr"/>
                          <a:r>
                            <a:rPr lang="es-CO" b="1" dirty="0">
                              <a:solidFill>
                                <a:schemeClr val="bg1"/>
                              </a:solidFill>
                              <a:latin typeface="Tw Cen MT" panose="020B0602020104020603" pitchFamily="34" charset="0"/>
                            </a:rPr>
                            <a:t>Miembros independientes</a:t>
                          </a:r>
                          <a:r>
                            <a:rPr lang="es-CO" sz="2800" b="1" dirty="0">
                              <a:solidFill>
                                <a:schemeClr val="bg1"/>
                              </a:solidFill>
                              <a:latin typeface="Tw Cen MT" panose="020B0602020104020603" pitchFamily="34" charset="0"/>
                            </a:rPr>
                            <a:t> 6</a:t>
                          </a:r>
                          <a:r>
                            <a:rPr lang="es-CO" sz="2800" dirty="0">
                              <a:solidFill>
                                <a:srgbClr val="FF0000"/>
                              </a:solidFill>
                              <a:latin typeface="Tw Cen MT" panose="020B0602020104020603" pitchFamily="34" charset="0"/>
                            </a:rPr>
                            <a:t> </a:t>
                          </a:r>
                          <a:endParaRPr lang="es-CO" dirty="0">
                            <a:solidFill>
                              <a:srgbClr val="FF0000"/>
                            </a:solidFill>
                            <a:latin typeface="Tw Cen MT" panose="020B0602020104020603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33" name="Grupo 32">
                    <a:extLst>
                      <a:ext uri="{FF2B5EF4-FFF2-40B4-BE49-F238E27FC236}">
                        <a16:creationId xmlns:a16="http://schemas.microsoft.com/office/drawing/2014/main" id="{86BC3AB8-06F9-4D12-9B83-CEE92767541E}"/>
                      </a:ext>
                    </a:extLst>
                  </p:cNvPr>
                  <p:cNvGrpSpPr/>
                  <p:nvPr/>
                </p:nvGrpSpPr>
                <p:grpSpPr>
                  <a:xfrm>
                    <a:off x="664129" y="2718588"/>
                    <a:ext cx="7735593" cy="4337641"/>
                    <a:chOff x="664129" y="2718588"/>
                    <a:chExt cx="7735593" cy="4337641"/>
                  </a:xfrm>
                </p:grpSpPr>
                <p:grpSp>
                  <p:nvGrpSpPr>
                    <p:cNvPr id="85" name="Grupo 84">
                      <a:extLst>
                        <a:ext uri="{FF2B5EF4-FFF2-40B4-BE49-F238E27FC236}">
                          <a16:creationId xmlns:a16="http://schemas.microsoft.com/office/drawing/2014/main" id="{A7F43E76-6C43-4690-969D-3CC64A857A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39163" y="2718588"/>
                      <a:ext cx="2200851" cy="2470710"/>
                      <a:chOff x="3448788" y="2917140"/>
                      <a:chExt cx="2200851" cy="2470710"/>
                    </a:xfrm>
                  </p:grpSpPr>
                  <p:pic>
                    <p:nvPicPr>
                      <p:cNvPr id="19" name="Imagen 18" descr="Una mujer sonriendo&#10;&#10;Descripción generada automáticamente">
                        <a:extLst>
                          <a:ext uri="{FF2B5EF4-FFF2-40B4-BE49-F238E27FC236}">
                            <a16:creationId xmlns:a16="http://schemas.microsoft.com/office/drawing/2014/main" id="{A2535CEE-2BC0-4E35-8DCD-C9BA2AC36249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5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3990669" y="2917140"/>
                        <a:ext cx="1418374" cy="1418374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33" name="CuadroTexto 332">
                        <a:extLst>
                          <a:ext uri="{FF2B5EF4-FFF2-40B4-BE49-F238E27FC236}">
                            <a16:creationId xmlns:a16="http://schemas.microsoft.com/office/drawing/2014/main" id="{0B30447F-7BE4-4EB8-A102-27D77973545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448788" y="4310632"/>
                        <a:ext cx="2200851" cy="107721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CO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Ashley McEvoy</a:t>
                        </a:r>
                      </a:p>
                      <a:p>
                        <a:pPr algn="ctr"/>
                        <a:r>
                          <a:rPr lang="es-CO" sz="1400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Presidenta Mundial dispositivos médicos</a:t>
                        </a:r>
                      </a:p>
                      <a:p>
                        <a:pPr algn="ctr"/>
                        <a:endParaRPr lang="es-CO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endParaRPr>
                      </a:p>
                    </p:txBody>
                  </p:sp>
                </p:grpSp>
                <p:grpSp>
                  <p:nvGrpSpPr>
                    <p:cNvPr id="84" name="Grupo 83">
                      <a:extLst>
                        <a:ext uri="{FF2B5EF4-FFF2-40B4-BE49-F238E27FC236}">
                          <a16:creationId xmlns:a16="http://schemas.microsoft.com/office/drawing/2014/main" id="{29A8E464-DABD-40A6-B78C-24DE11255B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4129" y="2799287"/>
                      <a:ext cx="2200851" cy="1936324"/>
                      <a:chOff x="673754" y="2997839"/>
                      <a:chExt cx="2200851" cy="1936324"/>
                    </a:xfrm>
                  </p:grpSpPr>
                  <p:pic>
                    <p:nvPicPr>
                      <p:cNvPr id="56" name="Imagen 55" descr="Un hombre con traje sonriendo&#10;&#10;Descripción generada automáticamente">
                        <a:extLst>
                          <a:ext uri="{FF2B5EF4-FFF2-40B4-BE49-F238E27FC236}">
                            <a16:creationId xmlns:a16="http://schemas.microsoft.com/office/drawing/2014/main" id="{EC0C3787-D36B-4BE3-9CD6-6113D3AC61D2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219526" y="2997839"/>
                        <a:ext cx="1411852" cy="1411852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34" name="CuadroTexto 333">
                        <a:extLst>
                          <a:ext uri="{FF2B5EF4-FFF2-40B4-BE49-F238E27FC236}">
                            <a16:creationId xmlns:a16="http://schemas.microsoft.com/office/drawing/2014/main" id="{607B388A-B9D9-4FE6-AC8B-EBDE15E2E3E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3754" y="4380165"/>
                        <a:ext cx="2200851" cy="553998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CO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Peter Fasolo, Ph.D. </a:t>
                        </a:r>
                      </a:p>
                      <a:p>
                        <a:pPr algn="ctr"/>
                        <a:r>
                          <a:rPr lang="es-CO" sz="1200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Director de Recursos Humanos</a:t>
                        </a:r>
                        <a:endParaRPr lang="es-CO" sz="1400" dirty="0">
                          <a:solidFill>
                            <a:schemeClr val="bg1"/>
                          </a:solidFill>
                          <a:latin typeface="Tw Cen MT" panose="020B0602020104020603" pitchFamily="34" charset="0"/>
                        </a:endParaRPr>
                      </a:p>
                    </p:txBody>
                  </p:sp>
                </p:grpSp>
                <p:grpSp>
                  <p:nvGrpSpPr>
                    <p:cNvPr id="86" name="Grupo 85">
                      <a:extLst>
                        <a:ext uri="{FF2B5EF4-FFF2-40B4-BE49-F238E27FC236}">
                          <a16:creationId xmlns:a16="http://schemas.microsoft.com/office/drawing/2014/main" id="{B466E422-97FE-42CD-80FF-A80A5E38D6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198871" y="2986532"/>
                      <a:ext cx="2200851" cy="2029507"/>
                      <a:chOff x="6208496" y="3185084"/>
                      <a:chExt cx="2200851" cy="2029507"/>
                    </a:xfrm>
                  </p:grpSpPr>
                  <p:pic>
                    <p:nvPicPr>
                      <p:cNvPr id="54" name="Imagen 53" descr="Un hombre con traje y corbata sonriendo&#10;&#10;Descripción generada automáticamente">
                        <a:extLst>
                          <a:ext uri="{FF2B5EF4-FFF2-40B4-BE49-F238E27FC236}">
                            <a16:creationId xmlns:a16="http://schemas.microsoft.com/office/drawing/2014/main" id="{16F04690-14F6-4D5E-AC56-71457EB7F9F6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7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6734894" y="3185084"/>
                        <a:ext cx="1243839" cy="124383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35" name="CuadroTexto 334">
                        <a:extLst>
                          <a:ext uri="{FF2B5EF4-FFF2-40B4-BE49-F238E27FC236}">
                            <a16:creationId xmlns:a16="http://schemas.microsoft.com/office/drawing/2014/main" id="{DEB4E8F0-5B73-40B9-B0C6-F3594CA60D8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208496" y="4414372"/>
                        <a:ext cx="2200851" cy="8002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CO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Thibaut Mongon</a:t>
                        </a:r>
                      </a:p>
                      <a:p>
                        <a:pPr algn="ctr"/>
                        <a:r>
                          <a:rPr lang="es-CO" sz="1400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Presidente Mundial Salud del consumidor</a:t>
                        </a:r>
                      </a:p>
                    </p:txBody>
                  </p:sp>
                </p:grpSp>
                <p:grpSp>
                  <p:nvGrpSpPr>
                    <p:cNvPr id="24" name="Grupo 23">
                      <a:extLst>
                        <a:ext uri="{FF2B5EF4-FFF2-40B4-BE49-F238E27FC236}">
                          <a16:creationId xmlns:a16="http://schemas.microsoft.com/office/drawing/2014/main" id="{FC09EDE3-FF86-4878-93AB-9CB4CC02A67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917808" y="4748920"/>
                      <a:ext cx="2200851" cy="2307309"/>
                      <a:chOff x="4917808" y="4748920"/>
                      <a:chExt cx="2200851" cy="2307309"/>
                    </a:xfrm>
                  </p:grpSpPr>
                  <p:pic>
                    <p:nvPicPr>
                      <p:cNvPr id="23" name="Imagen 22" descr="Una mujer con pelo largo&#10;&#10;Descripción generada automáticamente">
                        <a:extLst>
                          <a:ext uri="{FF2B5EF4-FFF2-40B4-BE49-F238E27FC236}">
                            <a16:creationId xmlns:a16="http://schemas.microsoft.com/office/drawing/2014/main" id="{302315D6-C47F-4EA8-A290-7852AAE92FD3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>
                      <a:blip r:embed="rId18" cstate="screen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222637" y="4748920"/>
                        <a:ext cx="1490096" cy="1490096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337" name="CuadroTexto 336">
                        <a:extLst>
                          <a:ext uri="{FF2B5EF4-FFF2-40B4-BE49-F238E27FC236}">
                            <a16:creationId xmlns:a16="http://schemas.microsoft.com/office/drawing/2014/main" id="{EC7ED07E-DF59-47BF-A179-13894733B1B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917808" y="6256010"/>
                        <a:ext cx="2200851" cy="80021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CO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Jennifer Taubert</a:t>
                        </a:r>
                      </a:p>
                      <a:p>
                        <a:pPr algn="ctr"/>
                        <a:r>
                          <a:rPr lang="es-CO" sz="1400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Presidenta Mundial Productos farmacéuticos</a:t>
                        </a:r>
                      </a:p>
                    </p:txBody>
                  </p:sp>
                </p:grpSp>
              </p:grpSp>
              <p:sp>
                <p:nvSpPr>
                  <p:cNvPr id="371" name="CuadroTexto 370">
                    <a:extLst>
                      <a:ext uri="{FF2B5EF4-FFF2-40B4-BE49-F238E27FC236}">
                        <a16:creationId xmlns:a16="http://schemas.microsoft.com/office/drawing/2014/main" id="{BDEE48F9-62BA-4D92-856B-8983EA3FA6E0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-1499352" y="4506814"/>
                    <a:ext cx="364763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2400" b="1" dirty="0">
                        <a:solidFill>
                          <a:srgbClr val="C1D72F"/>
                        </a:solidFill>
                        <a:latin typeface="Tw Cen MT" panose="020B0602020104020603" pitchFamily="34" charset="0"/>
                      </a:rPr>
                      <a:t>EQUIPO DIRECTIVO</a:t>
                    </a:r>
                  </a:p>
                </p:txBody>
              </p:sp>
            </p:grpSp>
            <p:cxnSp>
              <p:nvCxnSpPr>
                <p:cNvPr id="12" name="Conector recto 11">
                  <a:extLst>
                    <a:ext uri="{FF2B5EF4-FFF2-40B4-BE49-F238E27FC236}">
                      <a16:creationId xmlns:a16="http://schemas.microsoft.com/office/drawing/2014/main" id="{99CB0B9E-C12A-4061-8039-1DB880D9EC6B}"/>
                    </a:ext>
                  </a:extLst>
                </p:cNvPr>
                <p:cNvCxnSpPr/>
                <p:nvPr/>
              </p:nvCxnSpPr>
              <p:spPr>
                <a:xfrm>
                  <a:off x="8349546" y="3035496"/>
                  <a:ext cx="38551" cy="4048222"/>
                </a:xfrm>
                <a:prstGeom prst="line">
                  <a:avLst/>
                </a:prstGeom>
                <a:ln w="19050" cap="flat" cmpd="sng" algn="ctr">
                  <a:solidFill>
                    <a:srgbClr val="C1D72F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49" name="Imagen 48"/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70535" y="4178792"/>
                <a:ext cx="1326770" cy="1326770"/>
              </a:xfrm>
              <a:prstGeom prst="rect">
                <a:avLst/>
              </a:prstGeom>
            </p:spPr>
          </p:pic>
          <p:sp>
            <p:nvSpPr>
              <p:cNvPr id="148" name="CuadroTexto 147">
                <a:extLst>
                  <a:ext uri="{FF2B5EF4-FFF2-40B4-BE49-F238E27FC236}">
                    <a16:creationId xmlns:a16="http://schemas.microsoft.com/office/drawing/2014/main" id="{EC7ED07E-DF59-47BF-A179-13894733B1B4}"/>
                  </a:ext>
                </a:extLst>
              </p:cNvPr>
              <p:cNvSpPr txBox="1"/>
              <p:nvPr/>
            </p:nvSpPr>
            <p:spPr>
              <a:xfrm>
                <a:off x="2311508" y="5487689"/>
                <a:ext cx="2200851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Joseph J. Wolk</a:t>
                </a:r>
              </a:p>
              <a:p>
                <a:pPr algn="ctr"/>
                <a:r>
                  <a:rPr lang="es-MX" sz="1400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Director Financiero</a:t>
                </a:r>
                <a:endParaRPr lang="es-CO" sz="1400" dirty="0">
                  <a:solidFill>
                    <a:schemeClr val="bg1"/>
                  </a:solidFill>
                  <a:latin typeface="Tw Cen MT" panose="020B0602020104020603" pitchFamily="34" charset="0"/>
                </a:endParaRPr>
              </a:p>
            </p:txBody>
          </p:sp>
        </p:grpSp>
        <p:pic>
          <p:nvPicPr>
            <p:cNvPr id="153" name="Gráfico 152" descr="Usuario">
              <a:extLst>
                <a:ext uri="{FF2B5EF4-FFF2-40B4-BE49-F238E27FC236}">
                  <a16:creationId xmlns:a16="http://schemas.microsoft.com/office/drawing/2014/main" id="{39DD4B78-1A51-4A2C-943B-D69752916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754377" y="5591996"/>
              <a:ext cx="519646" cy="501265"/>
            </a:xfrm>
            <a:prstGeom prst="rect">
              <a:avLst/>
            </a:prstGeom>
          </p:spPr>
        </p:pic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7E65215B-9D96-4D08-9A1A-C21CEE7B608F}"/>
              </a:ext>
            </a:extLst>
          </p:cNvPr>
          <p:cNvGrpSpPr/>
          <p:nvPr/>
        </p:nvGrpSpPr>
        <p:grpSpPr>
          <a:xfrm>
            <a:off x="-225085" y="-3137541"/>
            <a:ext cx="12442106" cy="5272979"/>
            <a:chOff x="-217651" y="1138761"/>
            <a:chExt cx="12400022" cy="5272979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E7EFCB28-6AD3-4A47-9A81-8250DB71504D}"/>
                </a:ext>
              </a:extLst>
            </p:cNvPr>
            <p:cNvGrpSpPr/>
            <p:nvPr/>
          </p:nvGrpSpPr>
          <p:grpSpPr>
            <a:xfrm>
              <a:off x="-217651" y="1138761"/>
              <a:ext cx="12400022" cy="5272979"/>
              <a:chOff x="-189251" y="1225312"/>
              <a:chExt cx="12400022" cy="5272979"/>
            </a:xfrm>
          </p:grpSpPr>
          <p:grpSp>
            <p:nvGrpSpPr>
              <p:cNvPr id="122" name="Grupo 121"/>
              <p:cNvGrpSpPr/>
              <p:nvPr/>
            </p:nvGrpSpPr>
            <p:grpSpPr>
              <a:xfrm>
                <a:off x="18771" y="1225312"/>
                <a:ext cx="12192000" cy="5272979"/>
                <a:chOff x="25309" y="-2057014"/>
                <a:chExt cx="12192000" cy="5272979"/>
              </a:xfrm>
            </p:grpSpPr>
            <p:grpSp>
              <p:nvGrpSpPr>
                <p:cNvPr id="173" name="Grupo 172">
                  <a:extLst>
                    <a:ext uri="{FF2B5EF4-FFF2-40B4-BE49-F238E27FC236}">
                      <a16:creationId xmlns:a16="http://schemas.microsoft.com/office/drawing/2014/main" id="{7E1B3A18-C693-48FD-8BC8-E4D02E6DF4E8}"/>
                    </a:ext>
                  </a:extLst>
                </p:cNvPr>
                <p:cNvGrpSpPr/>
                <p:nvPr/>
              </p:nvGrpSpPr>
              <p:grpSpPr>
                <a:xfrm>
                  <a:off x="25309" y="-2057014"/>
                  <a:ext cx="12192000" cy="5272979"/>
                  <a:chOff x="-19250" y="-3296279"/>
                  <a:chExt cx="12192000" cy="5272979"/>
                </a:xfrm>
              </p:grpSpPr>
              <p:grpSp>
                <p:nvGrpSpPr>
                  <p:cNvPr id="183" name="Grupo 182"/>
                  <p:cNvGrpSpPr/>
                  <p:nvPr/>
                </p:nvGrpSpPr>
                <p:grpSpPr>
                  <a:xfrm>
                    <a:off x="-19250" y="-3296279"/>
                    <a:ext cx="12192000" cy="5272979"/>
                    <a:chOff x="-9625" y="1624469"/>
                    <a:chExt cx="12192000" cy="5272979"/>
                  </a:xfrm>
                </p:grpSpPr>
                <p:grpSp>
                  <p:nvGrpSpPr>
                    <p:cNvPr id="188" name="Grupo 187">
                      <a:extLst>
                        <a:ext uri="{FF2B5EF4-FFF2-40B4-BE49-F238E27FC236}">
                          <a16:creationId xmlns:a16="http://schemas.microsoft.com/office/drawing/2014/main" id="{AB2F245C-53D8-4D75-91AC-9247D9521A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9625" y="1624469"/>
                      <a:ext cx="12192000" cy="5272979"/>
                      <a:chOff x="-27191" y="1593777"/>
                      <a:chExt cx="12192000" cy="5272979"/>
                    </a:xfrm>
                  </p:grpSpPr>
                  <p:sp>
                    <p:nvSpPr>
                      <p:cNvPr id="198" name="Rectángulo 197">
                        <a:extLst>
                          <a:ext uri="{FF2B5EF4-FFF2-40B4-BE49-F238E27FC236}">
                            <a16:creationId xmlns:a16="http://schemas.microsoft.com/office/drawing/2014/main" id="{7F0EA051-4317-1B40-8B27-28D865BD1E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-27191" y="1593777"/>
                        <a:ext cx="12192000" cy="4903067"/>
                      </a:xfrm>
                      <a:prstGeom prst="rect">
                        <a:avLst/>
                      </a:prstGeom>
                      <a:solidFill>
                        <a:srgbClr val="5D87A1"/>
                      </a:solidFill>
                      <a:ln>
                        <a:solidFill>
                          <a:srgbClr val="5D87A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CO" dirty="0">
                          <a:latin typeface="Franklin Gothic Book" panose="020B0503020102020204" pitchFamily="34" charset="0"/>
                        </a:endParaRPr>
                      </a:p>
                    </p:txBody>
                  </p:sp>
                  <p:sp>
                    <p:nvSpPr>
                      <p:cNvPr id="202" name="CuadroTexto 201">
                        <a:extLst>
                          <a:ext uri="{FF2B5EF4-FFF2-40B4-BE49-F238E27FC236}">
                            <a16:creationId xmlns:a16="http://schemas.microsoft.com/office/drawing/2014/main" id="{B6958025-67E6-7D4C-BE35-4EFB54A222C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26371" y="6466646"/>
                        <a:ext cx="2794958" cy="400110"/>
                      </a:xfrm>
                      <a:prstGeom prst="rect">
                        <a:avLst/>
                      </a:prstGeom>
                      <a:solidFill>
                        <a:srgbClr val="5D87A1"/>
                      </a:solidFill>
                      <a:ln>
                        <a:solidFill>
                          <a:srgbClr val="5D87A1"/>
                        </a:solidFill>
                      </a:ln>
                      <a:effectLst>
                        <a:outerShdw blurRad="50800" dist="38100" dir="5400000" algn="t" rotWithShape="0">
                          <a:prstClr val="black">
                            <a:alpha val="40000"/>
                          </a:prstClr>
                        </a:outerShdw>
                      </a:effectLst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 algn="ctr"/>
                        <a:r>
                          <a:rPr lang="es-CO" sz="2000" b="1" dirty="0">
                            <a:solidFill>
                              <a:schemeClr val="bg1"/>
                            </a:solidFill>
                            <a:latin typeface="Tw Cen MT" panose="020B0602020104020603" pitchFamily="34" charset="0"/>
                          </a:rPr>
                          <a:t>BURSÁTIL</a:t>
                        </a:r>
                      </a:p>
                    </p:txBody>
                  </p:sp>
                </p:grpSp>
                <p:cxnSp>
                  <p:nvCxnSpPr>
                    <p:cNvPr id="194" name="Conector recto 193">
                      <a:extLst>
                        <a:ext uri="{FF2B5EF4-FFF2-40B4-BE49-F238E27FC236}">
                          <a16:creationId xmlns:a16="http://schemas.microsoft.com/office/drawing/2014/main" id="{880A8E3C-9474-B94F-B5F6-76C5BE5E652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6029484" y="2143720"/>
                      <a:ext cx="12339" cy="4087370"/>
                    </a:xfrm>
                    <a:prstGeom prst="line">
                      <a:avLst/>
                    </a:prstGeom>
                    <a:ln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75" name="CuadroTexto 174">
                    <a:extLst>
                      <a:ext uri="{FF2B5EF4-FFF2-40B4-BE49-F238E27FC236}">
                        <a16:creationId xmlns:a16="http://schemas.microsoft.com/office/drawing/2014/main" id="{E64805F5-87C4-42AF-8DDA-1F6FEE1C04DB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10318318" y="-941704"/>
                    <a:ext cx="258433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1400" dirty="0">
                        <a:solidFill>
                          <a:schemeClr val="bg1"/>
                        </a:solidFill>
                        <a:latin typeface="Tw Cen MT" panose="020B0602020104020603" pitchFamily="34" charset="0"/>
                      </a:rPr>
                      <a:t>Base de datos Bloomberg.com</a:t>
                    </a:r>
                    <a:endParaRPr lang="es-CO" sz="1600" dirty="0">
                      <a:solidFill>
                        <a:schemeClr val="bg1"/>
                      </a:solidFill>
                      <a:latin typeface="Tw Cen MT" panose="020B0602020104020603" pitchFamily="34" charset="0"/>
                    </a:endParaRPr>
                  </a:p>
                </p:txBody>
              </p:sp>
            </p:grpSp>
            <p:sp>
              <p:nvSpPr>
                <p:cNvPr id="221" name="CuadroTexto 220">
                  <a:extLst>
                    <a:ext uri="{FF2B5EF4-FFF2-40B4-BE49-F238E27FC236}">
                      <a16:creationId xmlns:a16="http://schemas.microsoft.com/office/drawing/2014/main" id="{E64805F5-87C4-42AF-8DDA-1F6FEE1C04DB}"/>
                    </a:ext>
                  </a:extLst>
                </p:cNvPr>
                <p:cNvSpPr txBox="1"/>
                <p:nvPr/>
              </p:nvSpPr>
              <p:spPr>
                <a:xfrm>
                  <a:off x="1509333" y="2042585"/>
                  <a:ext cx="332168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1400" dirty="0">
                      <a:solidFill>
                        <a:schemeClr val="bg1"/>
                      </a:solidFill>
                      <a:latin typeface="Tw Cen MT" panose="020B0602020104020603" pitchFamily="34" charset="0"/>
                    </a:rPr>
                    <a:t>Información Recuperada Bloomberg.com</a:t>
                  </a:r>
                  <a:endParaRPr lang="es-CO" sz="1400" dirty="0">
                    <a:solidFill>
                      <a:schemeClr val="bg1"/>
                    </a:solidFill>
                    <a:latin typeface="Tw Cen MT" panose="020B0602020104020603" pitchFamily="34" charset="0"/>
                  </a:endParaRPr>
                </a:p>
              </p:txBody>
            </p:sp>
          </p:grpSp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673B706E-00E1-4D01-84BB-2496548AF013}"/>
                  </a:ext>
                </a:extLst>
              </p:cNvPr>
              <p:cNvSpPr/>
              <p:nvPr/>
            </p:nvSpPr>
            <p:spPr>
              <a:xfrm>
                <a:off x="1542042" y="1718136"/>
                <a:ext cx="3243197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2400" b="1" dirty="0">
                    <a:ln w="0"/>
                    <a:solidFill>
                      <a:schemeClr val="bg1"/>
                    </a:solidFill>
                    <a:latin typeface="Tw Cen MT" panose="020B0602020104020603" pitchFamily="34" charset="0"/>
                  </a:rPr>
                  <a:t>Composición accionaria</a:t>
                </a:r>
                <a:endParaRPr lang="es-ES" sz="2400" b="1" cap="none" spc="0" dirty="0">
                  <a:ln w="0"/>
                  <a:solidFill>
                    <a:schemeClr val="bg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157" name="Rectángulo 156">
                <a:extLst>
                  <a:ext uri="{FF2B5EF4-FFF2-40B4-BE49-F238E27FC236}">
                    <a16:creationId xmlns:a16="http://schemas.microsoft.com/office/drawing/2014/main" id="{2666E7B4-7518-4686-936D-8AF82A9F1C9E}"/>
                  </a:ext>
                </a:extLst>
              </p:cNvPr>
              <p:cNvSpPr/>
              <p:nvPr/>
            </p:nvSpPr>
            <p:spPr>
              <a:xfrm>
                <a:off x="315042" y="2088196"/>
                <a:ext cx="2991909" cy="46166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2400" b="1" cap="none" spc="0" dirty="0">
                    <a:ln w="0"/>
                    <a:solidFill>
                      <a:schemeClr val="bg1"/>
                    </a:solidFill>
                    <a:latin typeface="Tw Cen MT" panose="020B0602020104020603" pitchFamily="34" charset="0"/>
                  </a:rPr>
                  <a:t>Johnson and Johnson</a:t>
                </a:r>
              </a:p>
            </p:txBody>
          </p:sp>
          <p:graphicFrame>
            <p:nvGraphicFramePr>
              <p:cNvPr id="158" name="Gráfico 157">
                <a:extLst>
                  <a:ext uri="{FF2B5EF4-FFF2-40B4-BE49-F238E27FC236}">
                    <a16:creationId xmlns:a16="http://schemas.microsoft.com/office/drawing/2014/main" id="{F800337F-F21C-41AD-9AAF-6CA1437D9344}"/>
                  </a:ext>
                </a:extLst>
              </p:cNvPr>
              <p:cNvGraphicFramePr/>
              <p:nvPr/>
            </p:nvGraphicFramePr>
            <p:xfrm>
              <a:off x="-189251" y="2509571"/>
              <a:ext cx="4000495" cy="2887457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0"/>
              </a:graphicData>
            </a:graphic>
          </p:graphicFrame>
          <p:sp>
            <p:nvSpPr>
              <p:cNvPr id="159" name="Rectángulo 158">
                <a:extLst>
                  <a:ext uri="{FF2B5EF4-FFF2-40B4-BE49-F238E27FC236}">
                    <a16:creationId xmlns:a16="http://schemas.microsoft.com/office/drawing/2014/main" id="{D09FF793-D430-4F9C-9AAB-83837463FE49}"/>
                  </a:ext>
                </a:extLst>
              </p:cNvPr>
              <p:cNvSpPr/>
              <p:nvPr/>
            </p:nvSpPr>
            <p:spPr>
              <a:xfrm>
                <a:off x="3304159" y="2841208"/>
                <a:ext cx="241123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b="1" cap="none" spc="0" dirty="0">
                    <a:ln w="0"/>
                    <a:solidFill>
                      <a:schemeClr val="bg1"/>
                    </a:solidFill>
                    <a:latin typeface="Tw Cen MT" panose="020B0602020104020603" pitchFamily="34" charset="0"/>
                  </a:rPr>
                  <a:t>Acciones en circulación</a:t>
                </a:r>
              </a:p>
            </p:txBody>
          </p:sp>
          <p:sp>
            <p:nvSpPr>
              <p:cNvPr id="160" name="Rectángulo 159">
                <a:extLst>
                  <a:ext uri="{FF2B5EF4-FFF2-40B4-BE49-F238E27FC236}">
                    <a16:creationId xmlns:a16="http://schemas.microsoft.com/office/drawing/2014/main" id="{23C20E0B-A702-40B3-A2D4-1F02D6ACD4DC}"/>
                  </a:ext>
                </a:extLst>
              </p:cNvPr>
              <p:cNvSpPr/>
              <p:nvPr/>
            </p:nvSpPr>
            <p:spPr>
              <a:xfrm>
                <a:off x="3725711" y="3152031"/>
                <a:ext cx="160492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dirty="0">
                    <a:ln w="0"/>
                    <a:latin typeface="Tw Cen MT" panose="020B0602020104020603" pitchFamily="34" charset="0"/>
                  </a:rPr>
                  <a:t>2.671.000.000</a:t>
                </a:r>
                <a:endParaRPr lang="es-ES" cap="none" spc="0" dirty="0">
                  <a:ln w="0"/>
                  <a:latin typeface="Tw Cen MT" panose="020B0602020104020603" pitchFamily="34" charset="0"/>
                </a:endParaRPr>
              </a:p>
            </p:txBody>
          </p:sp>
          <p:sp>
            <p:nvSpPr>
              <p:cNvPr id="161" name="Rectángulo 160">
                <a:extLst>
                  <a:ext uri="{FF2B5EF4-FFF2-40B4-BE49-F238E27FC236}">
                    <a16:creationId xmlns:a16="http://schemas.microsoft.com/office/drawing/2014/main" id="{3322EDF9-2442-4E26-BE84-313CB9A93FC5}"/>
                  </a:ext>
                </a:extLst>
              </p:cNvPr>
              <p:cNvSpPr/>
              <p:nvPr/>
            </p:nvSpPr>
            <p:spPr>
              <a:xfrm>
                <a:off x="3495809" y="3530451"/>
                <a:ext cx="1955343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b="1" cap="none" spc="0" dirty="0">
                    <a:ln w="0"/>
                    <a:solidFill>
                      <a:schemeClr val="bg1"/>
                    </a:solidFill>
                    <a:latin typeface="Tw Cen MT" panose="020B0602020104020603" pitchFamily="34" charset="0"/>
                  </a:rPr>
                  <a:t>Acciones Inactivas</a:t>
                </a:r>
              </a:p>
            </p:txBody>
          </p:sp>
          <p:sp>
            <p:nvSpPr>
              <p:cNvPr id="162" name="Rectángulo 161">
                <a:extLst>
                  <a:ext uri="{FF2B5EF4-FFF2-40B4-BE49-F238E27FC236}">
                    <a16:creationId xmlns:a16="http://schemas.microsoft.com/office/drawing/2014/main" id="{3D414D3B-5F7A-4934-8524-471C7AA772CB}"/>
                  </a:ext>
                </a:extLst>
              </p:cNvPr>
              <p:cNvSpPr/>
              <p:nvPr/>
            </p:nvSpPr>
            <p:spPr>
              <a:xfrm>
                <a:off x="3706192" y="3806640"/>
                <a:ext cx="160492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cap="none" spc="0" dirty="0">
                    <a:ln w="0"/>
                    <a:latin typeface="Tw Cen MT" panose="020B0602020104020603" pitchFamily="34" charset="0"/>
                  </a:rPr>
                  <a:t>1.760.189.000</a:t>
                </a:r>
              </a:p>
            </p:txBody>
          </p:sp>
          <p:sp>
            <p:nvSpPr>
              <p:cNvPr id="164" name="Rectángulo 163">
                <a:extLst>
                  <a:ext uri="{FF2B5EF4-FFF2-40B4-BE49-F238E27FC236}">
                    <a16:creationId xmlns:a16="http://schemas.microsoft.com/office/drawing/2014/main" id="{27E38718-F87E-405C-80DC-56B1D164F596}"/>
                  </a:ext>
                </a:extLst>
              </p:cNvPr>
              <p:cNvSpPr/>
              <p:nvPr/>
            </p:nvSpPr>
            <p:spPr>
              <a:xfrm>
                <a:off x="3907650" y="4176603"/>
                <a:ext cx="1131656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b="1" cap="none" spc="0" dirty="0">
                    <a:ln w="0"/>
                    <a:solidFill>
                      <a:schemeClr val="bg1"/>
                    </a:solidFill>
                    <a:latin typeface="Tw Cen MT" panose="020B0602020104020603" pitchFamily="34" charset="0"/>
                  </a:rPr>
                  <a:t>Free Float</a:t>
                </a:r>
              </a:p>
            </p:txBody>
          </p:sp>
          <p:sp>
            <p:nvSpPr>
              <p:cNvPr id="165" name="Rectángulo 164">
                <a:extLst>
                  <a:ext uri="{FF2B5EF4-FFF2-40B4-BE49-F238E27FC236}">
                    <a16:creationId xmlns:a16="http://schemas.microsoft.com/office/drawing/2014/main" id="{091C07CA-C466-4BB8-9136-DDFAF9A8C0BB}"/>
                  </a:ext>
                </a:extLst>
              </p:cNvPr>
              <p:cNvSpPr/>
              <p:nvPr/>
            </p:nvSpPr>
            <p:spPr>
              <a:xfrm>
                <a:off x="3725709" y="4542278"/>
                <a:ext cx="1604928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dirty="0">
                    <a:ln w="0"/>
                    <a:latin typeface="Tw Cen MT" panose="020B0602020104020603" pitchFamily="34" charset="0"/>
                  </a:rPr>
                  <a:t>2.027.289.000</a:t>
                </a:r>
                <a:endParaRPr lang="es-ES" cap="none" spc="0" dirty="0">
                  <a:ln w="0"/>
                  <a:latin typeface="Tw Cen MT" panose="020B0602020104020603" pitchFamily="34" charset="0"/>
                </a:endParaRPr>
              </a:p>
            </p:txBody>
          </p:sp>
        </p:grpSp>
        <p:sp>
          <p:nvSpPr>
            <p:cNvPr id="168" name="Rectángulo 167">
              <a:extLst>
                <a:ext uri="{FF2B5EF4-FFF2-40B4-BE49-F238E27FC236}">
                  <a16:creationId xmlns:a16="http://schemas.microsoft.com/office/drawing/2014/main" id="{E47A21B3-D331-464A-B1A3-37F0BEDE89D9}"/>
                </a:ext>
              </a:extLst>
            </p:cNvPr>
            <p:cNvSpPr/>
            <p:nvPr/>
          </p:nvSpPr>
          <p:spPr>
            <a:xfrm>
              <a:off x="7421773" y="1916209"/>
              <a:ext cx="2834237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2400" b="1" dirty="0">
                  <a:ln w="0"/>
                  <a:solidFill>
                    <a:schemeClr val="bg1"/>
                  </a:solidFill>
                  <a:latin typeface="Tw Cen MT" panose="020B0602020104020603" pitchFamily="34" charset="0"/>
                </a:rPr>
                <a:t>Estructura accionaria</a:t>
              </a:r>
              <a:endParaRPr lang="es-ES" sz="2400" b="1" cap="none" spc="0" dirty="0">
                <a:ln w="0"/>
                <a:solidFill>
                  <a:schemeClr val="bg1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318" name="Apuntador">
            <a:extLst>
              <a:ext uri="{FF2B5EF4-FFF2-40B4-BE49-F238E27FC236}">
                <a16:creationId xmlns:a16="http://schemas.microsoft.com/office/drawing/2014/main" id="{706C1D70-4688-FF4B-ABA7-D35CA93B3841}"/>
              </a:ext>
            </a:extLst>
          </p:cNvPr>
          <p:cNvSpPr/>
          <p:nvPr/>
        </p:nvSpPr>
        <p:spPr>
          <a:xfrm>
            <a:off x="516239" y="1"/>
            <a:ext cx="3295005" cy="1362974"/>
          </a:xfrm>
          <a:prstGeom prst="rect">
            <a:avLst/>
          </a:prstGeom>
          <a:solidFill>
            <a:srgbClr val="5F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F7824198-4AAA-420C-80C2-9C3ECD25A2A6}"/>
              </a:ext>
            </a:extLst>
          </p:cNvPr>
          <p:cNvGrpSpPr/>
          <p:nvPr/>
        </p:nvGrpSpPr>
        <p:grpSpPr>
          <a:xfrm>
            <a:off x="-16357" y="-3185349"/>
            <a:ext cx="12192000" cy="5288627"/>
            <a:chOff x="-16357" y="1162855"/>
            <a:chExt cx="12192000" cy="5288627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064FC9FE-54DD-4B60-AAE9-698D79CAB710}"/>
                </a:ext>
              </a:extLst>
            </p:cNvPr>
            <p:cNvGrpSpPr/>
            <p:nvPr/>
          </p:nvGrpSpPr>
          <p:grpSpPr>
            <a:xfrm>
              <a:off x="-16357" y="1162855"/>
              <a:ext cx="12192000" cy="5288627"/>
              <a:chOff x="-16357" y="1162855"/>
              <a:chExt cx="12192000" cy="5288627"/>
            </a:xfrm>
          </p:grpSpPr>
          <p:grpSp>
            <p:nvGrpSpPr>
              <p:cNvPr id="87" name="Imagen">
                <a:extLst>
                  <a:ext uri="{FF2B5EF4-FFF2-40B4-BE49-F238E27FC236}">
                    <a16:creationId xmlns:a16="http://schemas.microsoft.com/office/drawing/2014/main" id="{5B55AFC2-8951-4605-84F6-B7A229A47F34}"/>
                  </a:ext>
                </a:extLst>
              </p:cNvPr>
              <p:cNvGrpSpPr/>
              <p:nvPr/>
            </p:nvGrpSpPr>
            <p:grpSpPr>
              <a:xfrm>
                <a:off x="-16357" y="1162855"/>
                <a:ext cx="12192000" cy="5288627"/>
                <a:chOff x="324464" y="993938"/>
                <a:chExt cx="12192000" cy="4896919"/>
              </a:xfrm>
            </p:grpSpPr>
            <p:grpSp>
              <p:nvGrpSpPr>
                <p:cNvPr id="15" name="Grupo 14">
                  <a:extLst>
                    <a:ext uri="{FF2B5EF4-FFF2-40B4-BE49-F238E27FC236}">
                      <a16:creationId xmlns:a16="http://schemas.microsoft.com/office/drawing/2014/main" id="{FAE6223B-90A5-4C6B-8D7A-60C29FFC66CF}"/>
                    </a:ext>
                  </a:extLst>
                </p:cNvPr>
                <p:cNvGrpSpPr/>
                <p:nvPr/>
              </p:nvGrpSpPr>
              <p:grpSpPr>
                <a:xfrm>
                  <a:off x="324464" y="993938"/>
                  <a:ext cx="12192000" cy="4896919"/>
                  <a:chOff x="6674" y="2122878"/>
                  <a:chExt cx="12192000" cy="4896919"/>
                </a:xfrm>
              </p:grpSpPr>
              <p:sp>
                <p:nvSpPr>
                  <p:cNvPr id="9" name="Rectángulo 8">
                    <a:extLst>
                      <a:ext uri="{FF2B5EF4-FFF2-40B4-BE49-F238E27FC236}">
                        <a16:creationId xmlns:a16="http://schemas.microsoft.com/office/drawing/2014/main" id="{E1F61C7E-5517-CC4B-A097-6C75465809EE}"/>
                      </a:ext>
                    </a:extLst>
                  </p:cNvPr>
                  <p:cNvSpPr/>
                  <p:nvPr/>
                </p:nvSpPr>
                <p:spPr>
                  <a:xfrm>
                    <a:off x="6674" y="2122878"/>
                    <a:ext cx="12192000" cy="4516906"/>
                  </a:xfrm>
                  <a:prstGeom prst="rect">
                    <a:avLst/>
                  </a:prstGeom>
                  <a:solidFill>
                    <a:srgbClr val="C7D2DB"/>
                  </a:solidFill>
                  <a:ln>
                    <a:solidFill>
                      <a:srgbClr val="C7D2DB"/>
                    </a:solidFill>
                  </a:ln>
                  <a:effectLst>
                    <a:outerShdw blurRad="254000" dist="76200" dir="5400000" algn="ctr" rotWithShape="0">
                      <a:srgbClr val="000000">
                        <a:alpha val="51000"/>
                      </a:srgb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CO" dirty="0"/>
                  </a:p>
                </p:txBody>
              </p:sp>
              <p:sp>
                <p:nvSpPr>
                  <p:cNvPr id="10" name="CuadroTexto 9">
                    <a:extLst>
                      <a:ext uri="{FF2B5EF4-FFF2-40B4-BE49-F238E27FC236}">
                        <a16:creationId xmlns:a16="http://schemas.microsoft.com/office/drawing/2014/main" id="{0C9E8CE9-486D-D943-9FBB-1667C6CF577D}"/>
                      </a:ext>
                    </a:extLst>
                  </p:cNvPr>
                  <p:cNvSpPr txBox="1"/>
                  <p:nvPr/>
                </p:nvSpPr>
                <p:spPr>
                  <a:xfrm>
                    <a:off x="9027872" y="6649322"/>
                    <a:ext cx="2794958" cy="370475"/>
                  </a:xfrm>
                  <a:prstGeom prst="rect">
                    <a:avLst/>
                  </a:prstGeom>
                  <a:solidFill>
                    <a:srgbClr val="C7D2DB"/>
                  </a:solidFill>
                  <a:ln>
                    <a:solidFill>
                      <a:srgbClr val="C7D2DB"/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CO" sz="2000" b="1" dirty="0">
                        <a:solidFill>
                          <a:srgbClr val="002D6A"/>
                        </a:solidFill>
                        <a:latin typeface="Tw Cen MT" panose="020B0602020104020603" pitchFamily="34" charset="0"/>
                      </a:rPr>
                      <a:t>INDICADORES</a:t>
                    </a:r>
                  </a:p>
                </p:txBody>
              </p:sp>
            </p:grpSp>
            <p:cxnSp>
              <p:nvCxnSpPr>
                <p:cNvPr id="282" name="Conector recto 281">
                  <a:extLst>
                    <a:ext uri="{FF2B5EF4-FFF2-40B4-BE49-F238E27FC236}">
                      <a16:creationId xmlns:a16="http://schemas.microsoft.com/office/drawing/2014/main" id="{0FD61C66-19D7-3944-AD68-9D4A0A56362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711841" y="1657773"/>
                  <a:ext cx="35265" cy="3433860"/>
                </a:xfrm>
                <a:prstGeom prst="line">
                  <a:avLst/>
                </a:prstGeom>
                <a:ln cmpd="dbl">
                  <a:solidFill>
                    <a:srgbClr val="5F6062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7" name="Rectángulo 116">
                <a:extLst>
                  <a:ext uri="{FF2B5EF4-FFF2-40B4-BE49-F238E27FC236}">
                    <a16:creationId xmlns:a16="http://schemas.microsoft.com/office/drawing/2014/main" id="{37594A35-8E28-4E4A-95E2-5A75BC8AF1B4}"/>
                  </a:ext>
                </a:extLst>
              </p:cNvPr>
              <p:cNvSpPr/>
              <p:nvPr/>
            </p:nvSpPr>
            <p:spPr>
              <a:xfrm>
                <a:off x="2663725" y="1609824"/>
                <a:ext cx="184217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MX" sz="2400" b="1" dirty="0">
                    <a:latin typeface="Tw Cen MT" panose="020B0602020104020603" pitchFamily="34" charset="0"/>
                  </a:rPr>
                  <a:t>Price to book</a:t>
                </a:r>
                <a:endParaRPr lang="es-CO" sz="2400" dirty="0">
                  <a:latin typeface="Tw Cen MT" panose="020B0602020104020603" pitchFamily="34" charset="0"/>
                </a:endParaRPr>
              </a:p>
            </p:txBody>
          </p:sp>
          <p:sp>
            <p:nvSpPr>
              <p:cNvPr id="118" name="Subtitle 2">
                <a:extLst>
                  <a:ext uri="{FF2B5EF4-FFF2-40B4-BE49-F238E27FC236}">
                    <a16:creationId xmlns:a16="http://schemas.microsoft.com/office/drawing/2014/main" id="{B48D2354-4C47-4B00-83FE-0E68AD47509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79328" y="5373456"/>
                <a:ext cx="3660047" cy="4616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800" noProof="1">
                    <a:latin typeface="Tw Cen MT" panose="020B0602020104020603" pitchFamily="34" charset="0"/>
                  </a:rPr>
                  <a:t>Información tomada de Bloomberg.com</a:t>
                </a:r>
              </a:p>
            </p:txBody>
          </p:sp>
          <p:graphicFrame>
            <p:nvGraphicFramePr>
              <p:cNvPr id="119" name="Gráfico 118">
                <a:extLst>
                  <a:ext uri="{FF2B5EF4-FFF2-40B4-BE49-F238E27FC236}">
                    <a16:creationId xmlns:a16="http://schemas.microsoft.com/office/drawing/2014/main" id="{AFFBDA09-567F-4508-9323-4876DF5A5FEA}"/>
                  </a:ext>
                </a:extLst>
              </p:cNvPr>
              <p:cNvGraphicFramePr>
                <a:graphicFrameLocks/>
              </p:cNvGraphicFramePr>
              <p:nvPr/>
            </p:nvGraphicFramePr>
            <p:xfrm>
              <a:off x="475544" y="1958584"/>
              <a:ext cx="5739996" cy="32895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1"/>
              </a:graphicData>
            </a:graphic>
          </p:graphicFrame>
        </p:grpSp>
        <p:sp>
          <p:nvSpPr>
            <p:cNvPr id="120" name="Rectángulo 119">
              <a:extLst>
                <a:ext uri="{FF2B5EF4-FFF2-40B4-BE49-F238E27FC236}">
                  <a16:creationId xmlns:a16="http://schemas.microsoft.com/office/drawing/2014/main" id="{1C4E2493-5148-43D3-B4C6-B972FA92C756}"/>
                </a:ext>
              </a:extLst>
            </p:cNvPr>
            <p:cNvSpPr/>
            <p:nvPr/>
          </p:nvSpPr>
          <p:spPr>
            <a:xfrm>
              <a:off x="7758258" y="1607143"/>
              <a:ext cx="257480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MX" sz="2400" b="1" dirty="0">
                  <a:latin typeface="Tw Cen MT" panose="020B0602020104020603" pitchFamily="34" charset="0"/>
                </a:rPr>
                <a:t>Earnings Per Share</a:t>
              </a:r>
              <a:endParaRPr lang="es-CO" sz="2400" dirty="0">
                <a:latin typeface="Tw Cen MT" panose="020B0602020104020603" pitchFamily="34" charset="0"/>
              </a:endParaRPr>
            </a:p>
          </p:txBody>
        </p:sp>
        <p:graphicFrame>
          <p:nvGraphicFramePr>
            <p:cNvPr id="123" name="Gráfico 122">
              <a:extLst>
                <a:ext uri="{FF2B5EF4-FFF2-40B4-BE49-F238E27FC236}">
                  <a16:creationId xmlns:a16="http://schemas.microsoft.com/office/drawing/2014/main" id="{93B1DB53-A7AC-4281-950C-1E0FE29E429F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6633508" y="2127783"/>
            <a:ext cx="5338098" cy="30806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2"/>
            </a:graphicData>
          </a:graphic>
        </p:graphicFrame>
        <p:sp>
          <p:nvSpPr>
            <p:cNvPr id="124" name="Subtitle 2">
              <a:extLst>
                <a:ext uri="{FF2B5EF4-FFF2-40B4-BE49-F238E27FC236}">
                  <a16:creationId xmlns:a16="http://schemas.microsoft.com/office/drawing/2014/main" id="{7C6E9CDE-CA9C-43EA-A535-479A9C0C38F9}"/>
                </a:ext>
              </a:extLst>
            </p:cNvPr>
            <p:cNvSpPr txBox="1">
              <a:spLocks/>
            </p:cNvSpPr>
            <p:nvPr/>
          </p:nvSpPr>
          <p:spPr>
            <a:xfrm>
              <a:off x="7584908" y="5262515"/>
              <a:ext cx="3660047" cy="46166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noProof="1">
                  <a:latin typeface="Tw Cen MT" panose="020B0602020104020603" pitchFamily="34" charset="0"/>
                </a:rPr>
                <a:t>Información tomada de Macrotrends.net</a:t>
              </a:r>
            </a:p>
          </p:txBody>
        </p:sp>
      </p:grpSp>
      <p:sp>
        <p:nvSpPr>
          <p:cNvPr id="4" name="Rectángulo 3">
            <a:extLst>
              <a:ext uri="{FF2B5EF4-FFF2-40B4-BE49-F238E27FC236}">
                <a16:creationId xmlns:a16="http://schemas.microsoft.com/office/drawing/2014/main" id="{F8F29DC9-1A57-0A4B-9F82-64080CA912D6}"/>
              </a:ext>
            </a:extLst>
          </p:cNvPr>
          <p:cNvSpPr/>
          <p:nvPr/>
        </p:nvSpPr>
        <p:spPr>
          <a:xfrm>
            <a:off x="0" y="0"/>
            <a:ext cx="12231954" cy="13629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9" name="CuadroTexto 168">
            <a:extLst>
              <a:ext uri="{FF2B5EF4-FFF2-40B4-BE49-F238E27FC236}">
                <a16:creationId xmlns:a16="http://schemas.microsoft.com/office/drawing/2014/main" id="{98D8ABED-8E65-A44C-AF75-A8A56801A398}"/>
              </a:ext>
            </a:extLst>
          </p:cNvPr>
          <p:cNvSpPr txBox="1"/>
          <p:nvPr/>
        </p:nvSpPr>
        <p:spPr>
          <a:xfrm>
            <a:off x="11459319" y="6390679"/>
            <a:ext cx="88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12</a:t>
            </a:r>
            <a:endParaRPr lang="es-CO" dirty="0"/>
          </a:p>
        </p:txBody>
      </p:sp>
      <p:sp>
        <p:nvSpPr>
          <p:cNvPr id="126" name="Flecha: cheurón 125">
            <a:extLst>
              <a:ext uri="{FF2B5EF4-FFF2-40B4-BE49-F238E27FC236}">
                <a16:creationId xmlns:a16="http://schemas.microsoft.com/office/drawing/2014/main" id="{D403F42E-7035-4045-8894-9E84C2BC5F41}"/>
              </a:ext>
            </a:extLst>
          </p:cNvPr>
          <p:cNvSpPr/>
          <p:nvPr/>
        </p:nvSpPr>
        <p:spPr>
          <a:xfrm>
            <a:off x="1042774" y="155180"/>
            <a:ext cx="2667465" cy="942368"/>
          </a:xfrm>
          <a:prstGeom prst="chevr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>
                <a:solidFill>
                  <a:schemeClr val="tx1"/>
                </a:solidFill>
                <a:latin typeface="Tw Cen MT" panose="020B0602020104020603" pitchFamily="34" charset="0"/>
              </a:rPr>
              <a:t>Fuerte Posición Competitiva</a:t>
            </a:r>
          </a:p>
        </p:txBody>
      </p:sp>
      <p:sp>
        <p:nvSpPr>
          <p:cNvPr id="127" name="Flecha: cheurón 126">
            <a:extLst>
              <a:ext uri="{FF2B5EF4-FFF2-40B4-BE49-F238E27FC236}">
                <a16:creationId xmlns:a16="http://schemas.microsoft.com/office/drawing/2014/main" id="{925CCDAF-5ACD-40CD-89A3-9AB94FF896E8}"/>
              </a:ext>
            </a:extLst>
          </p:cNvPr>
          <p:cNvSpPr/>
          <p:nvPr/>
        </p:nvSpPr>
        <p:spPr>
          <a:xfrm>
            <a:off x="3448717" y="154251"/>
            <a:ext cx="2630312" cy="926924"/>
          </a:xfrm>
          <a:prstGeom prst="chevr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  <a:latin typeface="Tw Cen MT" panose="020B0602020104020603" pitchFamily="34" charset="0"/>
              </a:rPr>
              <a:t>Análisis Bursátil</a:t>
            </a:r>
          </a:p>
        </p:txBody>
      </p:sp>
      <p:sp>
        <p:nvSpPr>
          <p:cNvPr id="128" name="Flecha: cheurón 127">
            <a:extLst>
              <a:ext uri="{FF2B5EF4-FFF2-40B4-BE49-F238E27FC236}">
                <a16:creationId xmlns:a16="http://schemas.microsoft.com/office/drawing/2014/main" id="{4907306B-6660-4ECC-8C83-E7BD89F8C971}"/>
              </a:ext>
            </a:extLst>
          </p:cNvPr>
          <p:cNvSpPr/>
          <p:nvPr/>
        </p:nvSpPr>
        <p:spPr>
          <a:xfrm>
            <a:off x="5782006" y="134873"/>
            <a:ext cx="2734015" cy="949015"/>
          </a:xfrm>
          <a:prstGeom prst="chevr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bg1"/>
                </a:solidFill>
                <a:latin typeface="Tw Cen MT" panose="020B0602020104020603" pitchFamily="34" charset="0"/>
              </a:rPr>
              <a:t>Análisis Fundamental</a:t>
            </a:r>
          </a:p>
        </p:txBody>
      </p:sp>
    </p:spTree>
    <p:extLst>
      <p:ext uri="{BB962C8B-B14F-4D97-AF65-F5344CB8AC3E}">
        <p14:creationId xmlns:p14="http://schemas.microsoft.com/office/powerpoint/2010/main" val="124965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EV/EBITDA">
            <a:extLst>
              <a:ext uri="{FF2B5EF4-FFF2-40B4-BE49-F238E27FC236}">
                <a16:creationId xmlns:a16="http://schemas.microsoft.com/office/drawing/2014/main" id="{0FC72F4C-EEF3-475C-B745-E86811EE33EC}"/>
              </a:ext>
            </a:extLst>
          </p:cNvPr>
          <p:cNvGraphicFramePr>
            <a:graphicFrameLocks/>
          </p:cNvGraphicFramePr>
          <p:nvPr/>
        </p:nvGraphicFramePr>
        <p:xfrm>
          <a:off x="2296228" y="1959575"/>
          <a:ext cx="7540430" cy="4303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7" name="ROS T4 2019">
            <a:extLst>
              <a:ext uri="{FF2B5EF4-FFF2-40B4-BE49-F238E27FC236}">
                <a16:creationId xmlns:a16="http://schemas.microsoft.com/office/drawing/2014/main" id="{97F00C3B-9E53-413D-861B-3F4C240FD2FA}"/>
              </a:ext>
            </a:extLst>
          </p:cNvPr>
          <p:cNvGraphicFramePr>
            <a:graphicFrameLocks/>
          </p:cNvGraphicFramePr>
          <p:nvPr/>
        </p:nvGraphicFramePr>
        <p:xfrm>
          <a:off x="2342647" y="1965762"/>
          <a:ext cx="7021227" cy="428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6" name="ROS T3 2019">
            <a:extLst>
              <a:ext uri="{FF2B5EF4-FFF2-40B4-BE49-F238E27FC236}">
                <a16:creationId xmlns:a16="http://schemas.microsoft.com/office/drawing/2014/main" id="{8C33C09A-DEE9-4DC8-9135-1B279093D978}"/>
              </a:ext>
            </a:extLst>
          </p:cNvPr>
          <p:cNvGraphicFramePr>
            <a:graphicFrameLocks/>
          </p:cNvGraphicFramePr>
          <p:nvPr/>
        </p:nvGraphicFramePr>
        <p:xfrm>
          <a:off x="2327945" y="1974663"/>
          <a:ext cx="7021227" cy="428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5" name="ROS T2 2019">
            <a:extLst>
              <a:ext uri="{FF2B5EF4-FFF2-40B4-BE49-F238E27FC236}">
                <a16:creationId xmlns:a16="http://schemas.microsoft.com/office/drawing/2014/main" id="{79ABC51F-D17C-4D9E-BFC1-492531314200}"/>
              </a:ext>
            </a:extLst>
          </p:cNvPr>
          <p:cNvGraphicFramePr>
            <a:graphicFrameLocks/>
          </p:cNvGraphicFramePr>
          <p:nvPr/>
        </p:nvGraphicFramePr>
        <p:xfrm>
          <a:off x="2342647" y="1974665"/>
          <a:ext cx="7021227" cy="4288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2" name="Gráf R&amp;D">
            <a:extLst>
              <a:ext uri="{FF2B5EF4-FFF2-40B4-BE49-F238E27FC236}">
                <a16:creationId xmlns:a16="http://schemas.microsoft.com/office/drawing/2014/main" id="{0986A205-996D-43BC-97E9-63818D09E248}"/>
              </a:ext>
            </a:extLst>
          </p:cNvPr>
          <p:cNvGraphicFramePr>
            <a:graphicFrameLocks/>
          </p:cNvGraphicFramePr>
          <p:nvPr/>
        </p:nvGraphicFramePr>
        <p:xfrm>
          <a:off x="1797083" y="1965763"/>
          <a:ext cx="8720919" cy="4462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3" name="ROS T1 2019">
            <a:extLst>
              <a:ext uri="{FF2B5EF4-FFF2-40B4-BE49-F238E27FC236}">
                <a16:creationId xmlns:a16="http://schemas.microsoft.com/office/drawing/2014/main" id="{7C9C20A8-117F-4C28-9B32-1ABFCE3F6CA8}"/>
              </a:ext>
            </a:extLst>
          </p:cNvPr>
          <p:cNvGraphicFramePr>
            <a:graphicFrameLocks/>
          </p:cNvGraphicFramePr>
          <p:nvPr/>
        </p:nvGraphicFramePr>
        <p:xfrm>
          <a:off x="2327945" y="1974664"/>
          <a:ext cx="7021227" cy="428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id="{7EEA72B5-DDC5-4EC6-A968-3E9B2BA57177}"/>
              </a:ext>
            </a:extLst>
          </p:cNvPr>
          <p:cNvGrpSpPr/>
          <p:nvPr/>
        </p:nvGrpSpPr>
        <p:grpSpPr>
          <a:xfrm>
            <a:off x="-1" y="0"/>
            <a:ext cx="12192000" cy="1362974"/>
            <a:chOff x="-598" y="2870362"/>
            <a:chExt cx="12192000" cy="1362974"/>
          </a:xfrm>
          <a:solidFill>
            <a:srgbClr val="002060"/>
          </a:solidFill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2DE0E6D1-0D3D-418F-9AC7-BD41AB1C3F6B}"/>
                </a:ext>
              </a:extLst>
            </p:cNvPr>
            <p:cNvSpPr/>
            <p:nvPr/>
          </p:nvSpPr>
          <p:spPr>
            <a:xfrm>
              <a:off x="-598" y="2870362"/>
              <a:ext cx="12192000" cy="136297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78C3A87C-1532-4B9F-872A-3FA51C44B4FA}"/>
                </a:ext>
              </a:extLst>
            </p:cNvPr>
            <p:cNvSpPr txBox="1"/>
            <p:nvPr/>
          </p:nvSpPr>
          <p:spPr>
            <a:xfrm>
              <a:off x="4706230" y="2940701"/>
              <a:ext cx="2866102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endParaRPr lang="es-MX" sz="2800" b="1" dirty="0">
                <a:solidFill>
                  <a:schemeClr val="bg1"/>
                </a:solidFill>
                <a:latin typeface="Franklin Gothic Demi" panose="020B0603020102020204" pitchFamily="34" charset="0"/>
              </a:endParaRPr>
            </a:p>
          </p:txBody>
        </p:sp>
      </p:grpSp>
      <p:grpSp>
        <p:nvGrpSpPr>
          <p:cNvPr id="24" name="Cuadro conven">
            <a:extLst>
              <a:ext uri="{FF2B5EF4-FFF2-40B4-BE49-F238E27FC236}">
                <a16:creationId xmlns:a16="http://schemas.microsoft.com/office/drawing/2014/main" id="{9D9BAEBF-0B26-49BA-85F8-B9C377185DF9}"/>
              </a:ext>
            </a:extLst>
          </p:cNvPr>
          <p:cNvGrpSpPr/>
          <p:nvPr/>
        </p:nvGrpSpPr>
        <p:grpSpPr>
          <a:xfrm>
            <a:off x="9703606" y="4197172"/>
            <a:ext cx="970350" cy="911282"/>
            <a:chOff x="9883036" y="4207029"/>
            <a:chExt cx="1653435" cy="1575506"/>
          </a:xfrm>
        </p:grpSpPr>
        <p:sp>
          <p:nvSpPr>
            <p:cNvPr id="2" name="Rectángulo 1">
              <a:extLst>
                <a:ext uri="{FF2B5EF4-FFF2-40B4-BE49-F238E27FC236}">
                  <a16:creationId xmlns:a16="http://schemas.microsoft.com/office/drawing/2014/main" id="{9AE60A49-0D66-4C0D-B0AB-646BA19A19EA}"/>
                </a:ext>
              </a:extLst>
            </p:cNvPr>
            <p:cNvSpPr/>
            <p:nvPr/>
          </p:nvSpPr>
          <p:spPr>
            <a:xfrm>
              <a:off x="9883036" y="4797468"/>
              <a:ext cx="338202" cy="313151"/>
            </a:xfrm>
            <a:prstGeom prst="rect">
              <a:avLst/>
            </a:prstGeom>
            <a:solidFill>
              <a:srgbClr val="059ED4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2F2EB082-09E9-4D6D-A29F-B7B3771CF2BD}"/>
                </a:ext>
              </a:extLst>
            </p:cNvPr>
            <p:cNvSpPr txBox="1"/>
            <p:nvPr/>
          </p:nvSpPr>
          <p:spPr>
            <a:xfrm>
              <a:off x="10271342" y="4769376"/>
              <a:ext cx="1265129" cy="478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/>
                <a:t>Pfizer</a:t>
              </a:r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C377E396-E071-4E9A-A84C-01BC734517FA}"/>
                </a:ext>
              </a:extLst>
            </p:cNvPr>
            <p:cNvSpPr/>
            <p:nvPr/>
          </p:nvSpPr>
          <p:spPr>
            <a:xfrm>
              <a:off x="9883036" y="5331726"/>
              <a:ext cx="338202" cy="313151"/>
            </a:xfrm>
            <a:prstGeom prst="rect">
              <a:avLst/>
            </a:prstGeom>
            <a:solidFill>
              <a:srgbClr val="9CDC57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3BE5F399-84A0-4FF6-8DCF-6E8C71C24BC1}"/>
                </a:ext>
              </a:extLst>
            </p:cNvPr>
            <p:cNvSpPr txBox="1"/>
            <p:nvPr/>
          </p:nvSpPr>
          <p:spPr>
            <a:xfrm>
              <a:off x="10271342" y="5303634"/>
              <a:ext cx="1265129" cy="478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/>
                <a:t>Merck</a:t>
              </a:r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F62C8432-9EAA-43FF-8217-9468A6DC3591}"/>
                </a:ext>
              </a:extLst>
            </p:cNvPr>
            <p:cNvSpPr/>
            <p:nvPr/>
          </p:nvSpPr>
          <p:spPr>
            <a:xfrm>
              <a:off x="9883036" y="4235120"/>
              <a:ext cx="338202" cy="313151"/>
            </a:xfrm>
            <a:prstGeom prst="rect">
              <a:avLst/>
            </a:prstGeom>
            <a:solidFill>
              <a:srgbClr val="DC0505"/>
            </a:solidFill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A1203B56-AA8A-454C-9FF6-DCDDF73A6AEA}"/>
                </a:ext>
              </a:extLst>
            </p:cNvPr>
            <p:cNvSpPr txBox="1"/>
            <p:nvPr/>
          </p:nvSpPr>
          <p:spPr>
            <a:xfrm>
              <a:off x="10271342" y="4207029"/>
              <a:ext cx="1265129" cy="478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/>
                <a:t>J&amp;J</a:t>
              </a:r>
            </a:p>
          </p:txBody>
        </p:sp>
      </p:grpSp>
      <p:sp>
        <p:nvSpPr>
          <p:cNvPr id="33" name="Gris1">
            <a:extLst>
              <a:ext uri="{FF2B5EF4-FFF2-40B4-BE49-F238E27FC236}">
                <a16:creationId xmlns:a16="http://schemas.microsoft.com/office/drawing/2014/main" id="{81E23912-F39D-4DF0-89BC-C5A47833DDE4}"/>
              </a:ext>
            </a:extLst>
          </p:cNvPr>
          <p:cNvSpPr/>
          <p:nvPr/>
        </p:nvSpPr>
        <p:spPr>
          <a:xfrm>
            <a:off x="451560" y="0"/>
            <a:ext cx="2618582" cy="1369212"/>
          </a:xfrm>
          <a:prstGeom prst="rect">
            <a:avLst/>
          </a:prstGeom>
          <a:solidFill>
            <a:srgbClr val="5F6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Texto1">
            <a:extLst>
              <a:ext uri="{FF2B5EF4-FFF2-40B4-BE49-F238E27FC236}">
                <a16:creationId xmlns:a16="http://schemas.microsoft.com/office/drawing/2014/main" id="{849255A9-E588-4D7D-8F6B-8B7CFF99CDF5}"/>
              </a:ext>
            </a:extLst>
          </p:cNvPr>
          <p:cNvSpPr txBox="1"/>
          <p:nvPr/>
        </p:nvSpPr>
        <p:spPr>
          <a:xfrm>
            <a:off x="451561" y="221168"/>
            <a:ext cx="26185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dirty="0">
                <a:solidFill>
                  <a:schemeClr val="bg1"/>
                </a:solidFill>
                <a:latin typeface="Franklin Gothic Demi" panose="020B0703020102020204" pitchFamily="34" charset="0"/>
              </a:rPr>
              <a:t>Baja inversión en investigación </a:t>
            </a:r>
          </a:p>
        </p:txBody>
      </p:sp>
      <p:sp>
        <p:nvSpPr>
          <p:cNvPr id="64" name="texto2">
            <a:extLst>
              <a:ext uri="{FF2B5EF4-FFF2-40B4-BE49-F238E27FC236}">
                <a16:creationId xmlns:a16="http://schemas.microsoft.com/office/drawing/2014/main" id="{60EFA1BA-C28A-45AD-98D6-462E7C041414}"/>
              </a:ext>
            </a:extLst>
          </p:cNvPr>
          <p:cNvSpPr txBox="1"/>
          <p:nvPr/>
        </p:nvSpPr>
        <p:spPr>
          <a:xfrm>
            <a:off x="3397536" y="247481"/>
            <a:ext cx="26185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dirty="0">
                <a:solidFill>
                  <a:schemeClr val="bg1"/>
                </a:solidFill>
                <a:latin typeface="Franklin Gothic Demi" panose="020B0703020102020204" pitchFamily="34" charset="0"/>
              </a:rPr>
              <a:t>Menor endeudamiento</a:t>
            </a:r>
          </a:p>
        </p:txBody>
      </p:sp>
      <p:sp>
        <p:nvSpPr>
          <p:cNvPr id="71" name="Texto3">
            <a:extLst>
              <a:ext uri="{FF2B5EF4-FFF2-40B4-BE49-F238E27FC236}">
                <a16:creationId xmlns:a16="http://schemas.microsoft.com/office/drawing/2014/main" id="{BE9A2B6A-ADAD-4E82-954A-238E17E25155}"/>
              </a:ext>
            </a:extLst>
          </p:cNvPr>
          <p:cNvSpPr txBox="1"/>
          <p:nvPr/>
        </p:nvSpPr>
        <p:spPr>
          <a:xfrm>
            <a:off x="6357716" y="86870"/>
            <a:ext cx="261858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dirty="0">
                <a:solidFill>
                  <a:schemeClr val="bg1"/>
                </a:solidFill>
                <a:latin typeface="Franklin Gothic Demi" panose="020B0703020102020204" pitchFamily="34" charset="0"/>
              </a:rPr>
              <a:t>Rentabilidades similares con el mercado</a:t>
            </a:r>
          </a:p>
        </p:txBody>
      </p:sp>
      <p:sp>
        <p:nvSpPr>
          <p:cNvPr id="72" name="Texto4">
            <a:extLst>
              <a:ext uri="{FF2B5EF4-FFF2-40B4-BE49-F238E27FC236}">
                <a16:creationId xmlns:a16="http://schemas.microsoft.com/office/drawing/2014/main" id="{0ECEF2D3-F7C3-4ADA-8BB2-5C2AD16394EE}"/>
              </a:ext>
            </a:extLst>
          </p:cNvPr>
          <p:cNvSpPr txBox="1"/>
          <p:nvPr/>
        </p:nvSpPr>
        <p:spPr>
          <a:xfrm>
            <a:off x="9303692" y="245601"/>
            <a:ext cx="261858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500" dirty="0">
                <a:solidFill>
                  <a:schemeClr val="bg1"/>
                </a:solidFill>
                <a:latin typeface="Franklin Gothic Demi" panose="020B0703020102020204" pitchFamily="34" charset="0"/>
              </a:rPr>
              <a:t>Valorización en el mercado</a:t>
            </a:r>
          </a:p>
        </p:txBody>
      </p:sp>
      <p:sp>
        <p:nvSpPr>
          <p:cNvPr id="84" name="Rectángulo 83">
            <a:extLst>
              <a:ext uri="{FF2B5EF4-FFF2-40B4-BE49-F238E27FC236}">
                <a16:creationId xmlns:a16="http://schemas.microsoft.com/office/drawing/2014/main" id="{ED055113-3679-4068-A6A4-FFDC6A5FF0C3}"/>
              </a:ext>
            </a:extLst>
          </p:cNvPr>
          <p:cNvSpPr/>
          <p:nvPr/>
        </p:nvSpPr>
        <p:spPr>
          <a:xfrm>
            <a:off x="1706607" y="7157177"/>
            <a:ext cx="8920707" cy="50756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amaño">
            <a:extLst>
              <a:ext uri="{FF2B5EF4-FFF2-40B4-BE49-F238E27FC236}">
                <a16:creationId xmlns:a16="http://schemas.microsoft.com/office/drawing/2014/main" id="{345DE439-AF84-451A-A30E-46E50B4E07AE}"/>
              </a:ext>
            </a:extLst>
          </p:cNvPr>
          <p:cNvSpPr txBox="1"/>
          <p:nvPr/>
        </p:nvSpPr>
        <p:spPr>
          <a:xfrm>
            <a:off x="8243705" y="5632039"/>
            <a:ext cx="192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chemeClr val="bg2">
                    <a:lumMod val="25000"/>
                  </a:schemeClr>
                </a:solidFill>
              </a:rPr>
              <a:t>Tamaño de la burbuja:</a:t>
            </a:r>
          </a:p>
          <a:p>
            <a:pPr algn="ctr"/>
            <a:r>
              <a:rPr lang="es-CO" sz="1200" dirty="0">
                <a:solidFill>
                  <a:schemeClr val="bg2">
                    <a:lumMod val="25000"/>
                  </a:schemeClr>
                </a:solidFill>
              </a:rPr>
              <a:t>Margen EBITDA</a:t>
            </a:r>
          </a:p>
        </p:txBody>
      </p:sp>
      <p:sp>
        <p:nvSpPr>
          <p:cNvPr id="28" name="Elaboración">
            <a:extLst>
              <a:ext uri="{FF2B5EF4-FFF2-40B4-BE49-F238E27FC236}">
                <a16:creationId xmlns:a16="http://schemas.microsoft.com/office/drawing/2014/main" id="{AC8DED8F-20D7-4CAB-9C78-58101AA98D13}"/>
              </a:ext>
            </a:extLst>
          </p:cNvPr>
          <p:cNvSpPr txBox="1"/>
          <p:nvPr/>
        </p:nvSpPr>
        <p:spPr>
          <a:xfrm>
            <a:off x="5671682" y="6290884"/>
            <a:ext cx="4846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/>
              <a:t>Elaboración a partir de datos de Bloomberg</a:t>
            </a:r>
          </a:p>
        </p:txBody>
      </p:sp>
      <p:graphicFrame>
        <p:nvGraphicFramePr>
          <p:cNvPr id="25" name="Gráf deuda">
            <a:extLst>
              <a:ext uri="{FF2B5EF4-FFF2-40B4-BE49-F238E27FC236}">
                <a16:creationId xmlns:a16="http://schemas.microsoft.com/office/drawing/2014/main" id="{EEA65439-6CBD-485E-9809-22ECD1026D35}"/>
              </a:ext>
            </a:extLst>
          </p:cNvPr>
          <p:cNvGraphicFramePr>
            <a:graphicFrameLocks/>
          </p:cNvGraphicFramePr>
          <p:nvPr/>
        </p:nvGraphicFramePr>
        <p:xfrm>
          <a:off x="2357349" y="1956601"/>
          <a:ext cx="7418188" cy="4288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7624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48148E-6 L 0.24167 -0.00301 " pathEditMode="relative" rAng="0" ptsTypes="AA">
                                      <p:cBhvr>
                                        <p:cTn id="23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-16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167 -0.00301 L 0.49245 -0.00301 " pathEditMode="relative" rAng="0" ptsTypes="AA">
                                      <p:cBhvr>
                                        <p:cTn id="39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245 -0.00301 L 0.72721 -0.00301 " pathEditMode="relative" rAng="0" ptsTypes="AA">
                                      <p:cBhvr>
                                        <p:cTn id="85" dur="1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35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Graphic spid="87" grpId="0">
        <p:bldAsOne/>
      </p:bldGraphic>
      <p:bldGraphic spid="87" grpId="1">
        <p:bldAsOne/>
      </p:bldGraphic>
      <p:bldGraphic spid="86" grpId="0">
        <p:bldAsOne/>
      </p:bldGraphic>
      <p:bldGraphic spid="86" grpId="1">
        <p:bldAsOne/>
      </p:bldGraphic>
      <p:bldGraphic spid="85" grpId="0">
        <p:bldAsOne/>
      </p:bldGraphic>
      <p:bldGraphic spid="85" grpId="1">
        <p:bldAsOne/>
      </p:bldGraphic>
      <p:bldGraphic spid="62" grpId="0">
        <p:bldAsOne/>
      </p:bldGraphic>
      <p:bldGraphic spid="62" grpId="1">
        <p:bldAsOne/>
      </p:bldGraphic>
      <p:bldGraphic spid="83" grpId="0">
        <p:bldAsOne/>
      </p:bldGraphic>
      <p:bldGraphic spid="83" grpId="1">
        <p:bldAsOne/>
      </p:bldGraphic>
      <p:bldP spid="33" grpId="0" animBg="1"/>
      <p:bldP spid="33" grpId="1" animBg="1"/>
      <p:bldP spid="33" grpId="2" animBg="1"/>
      <p:bldP spid="16" grpId="0"/>
      <p:bldP spid="64" grpId="0"/>
      <p:bldP spid="64" grpId="1"/>
      <p:bldP spid="64" grpId="2"/>
      <p:bldP spid="71" grpId="0"/>
      <p:bldP spid="71" grpId="1"/>
      <p:bldP spid="71" grpId="2"/>
      <p:bldP spid="72" grpId="0"/>
      <p:bldP spid="72" grpId="1"/>
      <p:bldP spid="4" grpId="0"/>
      <p:bldP spid="4" grpId="1"/>
      <p:bldP spid="28" grpId="0"/>
      <p:bldGraphic spid="25" grpId="0">
        <p:bldAsOne/>
      </p:bldGraphic>
      <p:bldGraphic spid="25" grpI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D9713388-BD4F-4473-9144-5E0084789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4" y="885371"/>
            <a:ext cx="11790512" cy="5613901"/>
          </a:xfrm>
          <a:prstGeom prst="rect">
            <a:avLst/>
          </a:prstGeom>
        </p:spPr>
      </p:pic>
      <p:sp>
        <p:nvSpPr>
          <p:cNvPr id="6" name="Elaboración">
            <a:extLst>
              <a:ext uri="{FF2B5EF4-FFF2-40B4-BE49-F238E27FC236}">
                <a16:creationId xmlns:a16="http://schemas.microsoft.com/office/drawing/2014/main" id="{1779BD9F-17F8-4DED-8C36-01FFBD5E3B3C}"/>
              </a:ext>
            </a:extLst>
          </p:cNvPr>
          <p:cNvSpPr txBox="1"/>
          <p:nvPr/>
        </p:nvSpPr>
        <p:spPr>
          <a:xfrm>
            <a:off x="6310310" y="6499272"/>
            <a:ext cx="4846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>
                <a:latin typeface="Tw Cen MT" panose="020B0602020104020603" pitchFamily="34" charset="0"/>
              </a:rPr>
              <a:t>Elaboración a partir de datos de Bloomberg.com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E7E9DC-895F-487A-A9C6-F2429CAA8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095" y="103131"/>
            <a:ext cx="7200430" cy="5852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noProof="1">
                <a:solidFill>
                  <a:srgbClr val="002060"/>
                </a:solidFill>
                <a:latin typeface="Tw Cen MT" panose="020B0602020104020603" pitchFamily="34" charset="0"/>
              </a:rPr>
              <a:t>Análisis Técnico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9CD50F6-2CD9-453F-B16F-45B5BB82129B}"/>
              </a:ext>
            </a:extLst>
          </p:cNvPr>
          <p:cNvSpPr/>
          <p:nvPr/>
        </p:nvSpPr>
        <p:spPr>
          <a:xfrm rot="18947904">
            <a:off x="6798798" y="2002200"/>
            <a:ext cx="3555136" cy="865142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3E40F34-0CFF-47FE-8556-97CCF731EAD1}"/>
              </a:ext>
            </a:extLst>
          </p:cNvPr>
          <p:cNvSpPr/>
          <p:nvPr/>
        </p:nvSpPr>
        <p:spPr>
          <a:xfrm rot="168562">
            <a:off x="9664505" y="1153551"/>
            <a:ext cx="984738" cy="3098802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579CEB58-2B2F-42F5-BC8E-461B65ECEF00}"/>
              </a:ext>
            </a:extLst>
          </p:cNvPr>
          <p:cNvCxnSpPr/>
          <p:nvPr/>
        </p:nvCxnSpPr>
        <p:spPr>
          <a:xfrm>
            <a:off x="10152271" y="2166425"/>
            <a:ext cx="1004359" cy="0"/>
          </a:xfrm>
          <a:prstGeom prst="line">
            <a:avLst/>
          </a:prstGeom>
          <a:ln w="3810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2" name="Elipse 11">
            <a:extLst>
              <a:ext uri="{FF2B5EF4-FFF2-40B4-BE49-F238E27FC236}">
                <a16:creationId xmlns:a16="http://schemas.microsoft.com/office/drawing/2014/main" id="{27177FEC-5DE3-46C3-A0AC-18804ACA803F}"/>
              </a:ext>
            </a:extLst>
          </p:cNvPr>
          <p:cNvSpPr/>
          <p:nvPr/>
        </p:nvSpPr>
        <p:spPr>
          <a:xfrm>
            <a:off x="9361858" y="4502750"/>
            <a:ext cx="1580826" cy="1614038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685EB71-F7EB-4328-903B-F85E8C7FD498}"/>
              </a:ext>
            </a:extLst>
          </p:cNvPr>
          <p:cNvSpPr txBox="1"/>
          <p:nvPr/>
        </p:nvSpPr>
        <p:spPr>
          <a:xfrm>
            <a:off x="11459319" y="6390679"/>
            <a:ext cx="88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13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0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aboración">
            <a:extLst>
              <a:ext uri="{FF2B5EF4-FFF2-40B4-BE49-F238E27FC236}">
                <a16:creationId xmlns:a16="http://schemas.microsoft.com/office/drawing/2014/main" id="{1779BD9F-17F8-4DED-8C36-01FFBD5E3B3C}"/>
              </a:ext>
            </a:extLst>
          </p:cNvPr>
          <p:cNvSpPr txBox="1"/>
          <p:nvPr/>
        </p:nvSpPr>
        <p:spPr>
          <a:xfrm>
            <a:off x="6450987" y="6232959"/>
            <a:ext cx="4846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600" dirty="0">
                <a:latin typeface="Tw Cen MT" panose="020B0602020104020603" pitchFamily="34" charset="0"/>
              </a:rPr>
              <a:t>Elaboración a partir de datos de Bloomberg.com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E7E9DC-895F-487A-A9C6-F2429CAA8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0095" y="293521"/>
            <a:ext cx="7200430" cy="5852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noProof="1">
                <a:solidFill>
                  <a:srgbClr val="002060"/>
                </a:solidFill>
                <a:latin typeface="Tw Cen MT" panose="020B0602020104020603" pitchFamily="34" charset="0"/>
              </a:rPr>
              <a:t>Análisis Técnico</a:t>
            </a:r>
          </a:p>
        </p:txBody>
      </p:sp>
      <p:pic>
        <p:nvPicPr>
          <p:cNvPr id="3" name="Imagen 2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B9E01021-3BDC-48AE-A7CE-D6224FDA2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8" y="787792"/>
            <a:ext cx="11682244" cy="5345722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679C2E4-9A61-411B-A4B7-0C51E39524B7}"/>
              </a:ext>
            </a:extLst>
          </p:cNvPr>
          <p:cNvSpPr txBox="1"/>
          <p:nvPr/>
        </p:nvSpPr>
        <p:spPr>
          <a:xfrm>
            <a:off x="11459319" y="6390679"/>
            <a:ext cx="88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14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461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D22B904-424F-4786-A7F1-EB17CD9F7980}"/>
              </a:ext>
            </a:extLst>
          </p:cNvPr>
          <p:cNvSpPr txBox="1"/>
          <p:nvPr/>
        </p:nvSpPr>
        <p:spPr>
          <a:xfrm>
            <a:off x="11459319" y="6390679"/>
            <a:ext cx="88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15</a:t>
            </a:r>
            <a:endParaRPr lang="es-CO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C20F67D-BFB4-4881-ACF9-01438059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785" y="243946"/>
            <a:ext cx="7200430" cy="5852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noProof="1">
                <a:solidFill>
                  <a:srgbClr val="002060"/>
                </a:solidFill>
                <a:latin typeface="Tw Cen MT" panose="020B0602020104020603" pitchFamily="34" charset="0"/>
              </a:rPr>
              <a:t>CALIFICACIÓN DE INVERSIÓN</a:t>
            </a:r>
          </a:p>
        </p:txBody>
      </p:sp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id="{42EBD518-0101-4FA5-AA5F-D5706B24A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67254"/>
              </p:ext>
            </p:extLst>
          </p:nvPr>
        </p:nvGraphicFramePr>
        <p:xfrm>
          <a:off x="414216" y="958816"/>
          <a:ext cx="11318238" cy="554371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57582">
                  <a:extLst>
                    <a:ext uri="{9D8B030D-6E8A-4147-A177-3AD203B41FA5}">
                      <a16:colId xmlns:a16="http://schemas.microsoft.com/office/drawing/2014/main" val="1817039449"/>
                    </a:ext>
                  </a:extLst>
                </a:gridCol>
                <a:gridCol w="1465297">
                  <a:extLst>
                    <a:ext uri="{9D8B030D-6E8A-4147-A177-3AD203B41FA5}">
                      <a16:colId xmlns:a16="http://schemas.microsoft.com/office/drawing/2014/main" val="3014256038"/>
                    </a:ext>
                  </a:extLst>
                </a:gridCol>
                <a:gridCol w="1069145">
                  <a:extLst>
                    <a:ext uri="{9D8B030D-6E8A-4147-A177-3AD203B41FA5}">
                      <a16:colId xmlns:a16="http://schemas.microsoft.com/office/drawing/2014/main" val="2496325675"/>
                    </a:ext>
                  </a:extLst>
                </a:gridCol>
                <a:gridCol w="1238304">
                  <a:extLst>
                    <a:ext uri="{9D8B030D-6E8A-4147-A177-3AD203B41FA5}">
                      <a16:colId xmlns:a16="http://schemas.microsoft.com/office/drawing/2014/main" val="3091781065"/>
                    </a:ext>
                  </a:extLst>
                </a:gridCol>
                <a:gridCol w="970324">
                  <a:extLst>
                    <a:ext uri="{9D8B030D-6E8A-4147-A177-3AD203B41FA5}">
                      <a16:colId xmlns:a16="http://schemas.microsoft.com/office/drawing/2014/main" val="608120720"/>
                    </a:ext>
                  </a:extLst>
                </a:gridCol>
                <a:gridCol w="1544840">
                  <a:extLst>
                    <a:ext uri="{9D8B030D-6E8A-4147-A177-3AD203B41FA5}">
                      <a16:colId xmlns:a16="http://schemas.microsoft.com/office/drawing/2014/main" val="1156437664"/>
                    </a:ext>
                  </a:extLst>
                </a:gridCol>
                <a:gridCol w="1257582">
                  <a:extLst>
                    <a:ext uri="{9D8B030D-6E8A-4147-A177-3AD203B41FA5}">
                      <a16:colId xmlns:a16="http://schemas.microsoft.com/office/drawing/2014/main" val="614316705"/>
                    </a:ext>
                  </a:extLst>
                </a:gridCol>
                <a:gridCol w="1257582">
                  <a:extLst>
                    <a:ext uri="{9D8B030D-6E8A-4147-A177-3AD203B41FA5}">
                      <a16:colId xmlns:a16="http://schemas.microsoft.com/office/drawing/2014/main" val="1794529532"/>
                    </a:ext>
                  </a:extLst>
                </a:gridCol>
                <a:gridCol w="1257582">
                  <a:extLst>
                    <a:ext uri="{9D8B030D-6E8A-4147-A177-3AD203B41FA5}">
                      <a16:colId xmlns:a16="http://schemas.microsoft.com/office/drawing/2014/main" val="3838773469"/>
                    </a:ext>
                  </a:extLst>
                </a:gridCol>
              </a:tblGrid>
              <a:tr h="532944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</a:rPr>
                        <a:t>Paso 1: Análisis Fundamental y Bursátil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0" kern="1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Paso 2: 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0" kern="1200" dirty="0">
                          <a:solidFill>
                            <a:schemeClr val="tx1"/>
                          </a:solidFill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b="0" dirty="0">
                          <a:latin typeface="Tw Cen MT" panose="020B0602020104020603" pitchFamily="34" charset="0"/>
                        </a:rPr>
                        <a:t>10%</a:t>
                      </a:r>
                    </a:p>
                    <a:p>
                      <a:pPr algn="ctr"/>
                      <a:endParaRPr lang="es-CO" b="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604819"/>
                  </a:ext>
                </a:extLst>
              </a:tr>
              <a:tr h="532944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Outlook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12 meses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Precio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Market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Retroceso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Límite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6784837"/>
                  </a:ext>
                </a:extLst>
              </a:tr>
              <a:tr h="532944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Positivo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Negativo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Neutral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SI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SI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8828080"/>
                  </a:ext>
                </a:extLst>
              </a:tr>
              <a:tr h="532944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Geografía</a:t>
                      </a:r>
                    </a:p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Operación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7" gridSpan="4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8507044"/>
                  </a:ext>
                </a:extLst>
              </a:tr>
              <a:tr h="532944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Ingresos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7521438"/>
                  </a:ext>
                </a:extLst>
              </a:tr>
              <a:tr h="532944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970694"/>
                  </a:ext>
                </a:extLst>
              </a:tr>
              <a:tr h="532944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Competencia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7804281"/>
                  </a:ext>
                </a:extLst>
              </a:tr>
              <a:tr h="532944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Price To Book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O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076252"/>
                  </a:ext>
                </a:extLst>
              </a:tr>
              <a:tr h="532944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EV/EBITDA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536932"/>
                  </a:ext>
                </a:extLst>
              </a:tr>
              <a:tr h="532944"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>
                          <a:latin typeface="Tw Cen MT" panose="020B0602020104020603" pitchFamily="34" charset="0"/>
                        </a:rPr>
                        <a:t>R&amp;D/FCF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451721"/>
                  </a:ext>
                </a:extLst>
              </a:tr>
            </a:tbl>
          </a:graphicData>
        </a:graphic>
      </p:graphicFrame>
      <p:pic>
        <p:nvPicPr>
          <p:cNvPr id="2050" name="Picture 2" descr="Johnson &amp; Johnson, la farmacéutica “más admirada” del mundo ...">
            <a:extLst>
              <a:ext uri="{FF2B5EF4-FFF2-40B4-BE49-F238E27FC236}">
                <a16:creationId xmlns:a16="http://schemas.microsoft.com/office/drawing/2014/main" id="{91F9635B-395C-4FCE-94CD-280C25028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15" y="1603716"/>
            <a:ext cx="2722879" cy="10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BE9555A0-D0A1-4A0E-B7CA-EFFA82951111}"/>
              </a:ext>
            </a:extLst>
          </p:cNvPr>
          <p:cNvGrpSpPr/>
          <p:nvPr/>
        </p:nvGrpSpPr>
        <p:grpSpPr>
          <a:xfrm>
            <a:off x="6891770" y="3457136"/>
            <a:ext cx="1966244" cy="1665723"/>
            <a:chOff x="667247" y="4162443"/>
            <a:chExt cx="3497179" cy="3541663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0D6EDDFD-FBB0-4EB9-A238-475AD13CCEAF}"/>
                </a:ext>
              </a:extLst>
            </p:cNvPr>
            <p:cNvPicPr/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448" b="100000" l="15203" r="93919">
                          <a14:foregroundMark x1="50676" y1="12587" x2="61149" y2="16434"/>
                          <a14:backgroundMark x1="28716" y1="10839" x2="21284" y2="49650"/>
                          <a14:backgroundMark x1="85473" y1="13287" x2="85811" y2="57692"/>
                          <a14:backgroundMark x1="80743" y1="94056" x2="81081" y2="98252"/>
                          <a14:backgroundMark x1="28041" y1="94056" x2="28378" y2="986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9857" y="4162443"/>
              <a:ext cx="2185670" cy="2112010"/>
            </a:xfrm>
            <a:prstGeom prst="rect">
              <a:avLst/>
            </a:prstGeom>
          </p:spPr>
        </p:pic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94E182FA-C301-4443-80E2-9C617FFEB105}"/>
                </a:ext>
              </a:extLst>
            </p:cNvPr>
            <p:cNvSpPr txBox="1"/>
            <p:nvPr/>
          </p:nvSpPr>
          <p:spPr>
            <a:xfrm>
              <a:off x="667247" y="6329876"/>
              <a:ext cx="3497179" cy="137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rgbClr val="002D6A"/>
                  </a:solidFill>
                  <a:latin typeface="Tw Cen MT" panose="020B0602020104020603" pitchFamily="34" charset="0"/>
                </a:rPr>
                <a:t>Andrés Camilio Chacón Briceño</a:t>
              </a: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F4595AC3-F598-4444-8D61-DC994066CE25}"/>
              </a:ext>
            </a:extLst>
          </p:cNvPr>
          <p:cNvGrpSpPr/>
          <p:nvPr/>
        </p:nvGrpSpPr>
        <p:grpSpPr>
          <a:xfrm>
            <a:off x="9424057" y="3484301"/>
            <a:ext cx="1742354" cy="1610422"/>
            <a:chOff x="8447444" y="4200478"/>
            <a:chExt cx="2664828" cy="3093340"/>
          </a:xfrm>
        </p:grpSpPr>
        <p:pic>
          <p:nvPicPr>
            <p:cNvPr id="13" name="Picture 2" descr="Resultado de imagen de mujer ejecutiva animada">
              <a:extLst>
                <a:ext uri="{FF2B5EF4-FFF2-40B4-BE49-F238E27FC236}">
                  <a16:creationId xmlns:a16="http://schemas.microsoft.com/office/drawing/2014/main" id="{12AAC382-4969-474C-84C5-A3E9AE4F0AA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095" b="100000" l="4121" r="96841">
                          <a14:foregroundMark x1="52610" y1="98839" x2="52610" y2="98839"/>
                          <a14:foregroundMark x1="54121" y1="85300" x2="52473" y2="99807"/>
                          <a14:foregroundMark x1="63049" y1="16441" x2="42720" y2="14700"/>
                          <a14:foregroundMark x1="55495" y1="3675" x2="45604" y2="3095"/>
                          <a14:foregroundMark x1="91209" y1="84720" x2="91209" y2="84720"/>
                          <a14:foregroundMark x1="96978" y1="67311" x2="96978" y2="67311"/>
                          <a14:foregroundMark x1="4121" y1="91103" x2="4121" y2="91103"/>
                          <a14:foregroundMark x1="15797" y1="90522" x2="15797" y2="905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91033" y="4200478"/>
              <a:ext cx="2621239" cy="1860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D7217249-5DF4-470A-BB27-7CE63ABD7AE2}"/>
                </a:ext>
              </a:extLst>
            </p:cNvPr>
            <p:cNvSpPr txBox="1"/>
            <p:nvPr/>
          </p:nvSpPr>
          <p:spPr>
            <a:xfrm>
              <a:off x="8447444" y="6052329"/>
              <a:ext cx="2584581" cy="124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002060"/>
                  </a:solidFill>
                  <a:latin typeface="Tw Cen MT" panose="020B0602020104020603" pitchFamily="34" charset="0"/>
                </a:rPr>
                <a:t>María Gabriela </a:t>
              </a:r>
            </a:p>
            <a:p>
              <a:pPr algn="ctr"/>
              <a:r>
                <a:rPr lang="es-MX" b="1" dirty="0">
                  <a:solidFill>
                    <a:srgbClr val="002060"/>
                  </a:solidFill>
                  <a:latin typeface="Tw Cen MT" panose="020B0602020104020603" pitchFamily="34" charset="0"/>
                </a:rPr>
                <a:t>Ruge Ortega</a:t>
              </a:r>
              <a:endParaRPr lang="es-CO" b="1" dirty="0">
                <a:solidFill>
                  <a:srgbClr val="002060"/>
                </a:solidFill>
                <a:latin typeface="Tw Cen MT" panose="020B06020201040206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5298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CD80E157-D6BA-42D9-BF8A-D8AF2F64BBC2}"/>
              </a:ext>
            </a:extLst>
          </p:cNvPr>
          <p:cNvGrpSpPr/>
          <p:nvPr/>
        </p:nvGrpSpPr>
        <p:grpSpPr>
          <a:xfrm>
            <a:off x="391169" y="1589236"/>
            <a:ext cx="2176463" cy="3265488"/>
            <a:chOff x="1331862" y="1522490"/>
            <a:chExt cx="2176463" cy="3265488"/>
          </a:xfrm>
        </p:grpSpPr>
        <p:sp>
          <p:nvSpPr>
            <p:cNvPr id="4" name="Freeform 8">
              <a:extLst>
                <a:ext uri="{FF2B5EF4-FFF2-40B4-BE49-F238E27FC236}">
                  <a16:creationId xmlns:a16="http://schemas.microsoft.com/office/drawing/2014/main" id="{7485BD7E-BD07-49A3-9D17-CB00BA2AE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1862" y="1522490"/>
              <a:ext cx="2176463" cy="3265488"/>
            </a:xfrm>
            <a:custGeom>
              <a:avLst/>
              <a:gdLst>
                <a:gd name="connsiteX0" fmla="*/ 2176463 w 2176463"/>
                <a:gd name="connsiteY0" fmla="*/ 0 h 3265488"/>
                <a:gd name="connsiteX1" fmla="*/ 2176463 w 2176463"/>
                <a:gd name="connsiteY1" fmla="*/ 1147103 h 3265488"/>
                <a:gd name="connsiteX2" fmla="*/ 1278357 w 2176463"/>
                <a:gd name="connsiteY2" fmla="*/ 2695562 h 3265488"/>
                <a:gd name="connsiteX3" fmla="*/ 291306 w 2176463"/>
                <a:gd name="connsiteY3" fmla="*/ 3265488 h 3265488"/>
                <a:gd name="connsiteX4" fmla="*/ 255588 w 2176463"/>
                <a:gd name="connsiteY4" fmla="*/ 3202767 h 3265488"/>
                <a:gd name="connsiteX5" fmla="*/ 223838 w 2176463"/>
                <a:gd name="connsiteY5" fmla="*/ 3138457 h 3265488"/>
                <a:gd name="connsiteX6" fmla="*/ 193675 w 2176463"/>
                <a:gd name="connsiteY6" fmla="*/ 3074942 h 3265488"/>
                <a:gd name="connsiteX7" fmla="*/ 164306 w 2176463"/>
                <a:gd name="connsiteY7" fmla="*/ 3009045 h 3265488"/>
                <a:gd name="connsiteX8" fmla="*/ 138906 w 2176463"/>
                <a:gd name="connsiteY8" fmla="*/ 2943147 h 3265488"/>
                <a:gd name="connsiteX9" fmla="*/ 115888 w 2176463"/>
                <a:gd name="connsiteY9" fmla="*/ 2876456 h 3265488"/>
                <a:gd name="connsiteX10" fmla="*/ 92869 w 2176463"/>
                <a:gd name="connsiteY10" fmla="*/ 2808177 h 3265488"/>
                <a:gd name="connsiteX11" fmla="*/ 74613 w 2176463"/>
                <a:gd name="connsiteY11" fmla="*/ 2740692 h 3265488"/>
                <a:gd name="connsiteX12" fmla="*/ 56356 w 2176463"/>
                <a:gd name="connsiteY12" fmla="*/ 2670825 h 3265488"/>
                <a:gd name="connsiteX13" fmla="*/ 41275 w 2176463"/>
                <a:gd name="connsiteY13" fmla="*/ 2601752 h 3265488"/>
                <a:gd name="connsiteX14" fmla="*/ 28575 w 2176463"/>
                <a:gd name="connsiteY14" fmla="*/ 2531885 h 3265488"/>
                <a:gd name="connsiteX15" fmla="*/ 18256 w 2176463"/>
                <a:gd name="connsiteY15" fmla="*/ 2462018 h 3265488"/>
                <a:gd name="connsiteX16" fmla="*/ 10319 w 2176463"/>
                <a:gd name="connsiteY16" fmla="*/ 2390563 h 3265488"/>
                <a:gd name="connsiteX17" fmla="*/ 4763 w 2176463"/>
                <a:gd name="connsiteY17" fmla="*/ 2319902 h 3265488"/>
                <a:gd name="connsiteX18" fmla="*/ 1588 w 2176463"/>
                <a:gd name="connsiteY18" fmla="*/ 2248447 h 3265488"/>
                <a:gd name="connsiteX19" fmla="*/ 0 w 2176463"/>
                <a:gd name="connsiteY19" fmla="*/ 2176992 h 3265488"/>
                <a:gd name="connsiteX20" fmla="*/ 3175 w 2176463"/>
                <a:gd name="connsiteY20" fmla="*/ 2064252 h 3265488"/>
                <a:gd name="connsiteX21" fmla="*/ 10319 w 2176463"/>
                <a:gd name="connsiteY21" fmla="*/ 1953894 h 3265488"/>
                <a:gd name="connsiteX22" fmla="*/ 24606 w 2176463"/>
                <a:gd name="connsiteY22" fmla="*/ 1845918 h 3265488"/>
                <a:gd name="connsiteX23" fmla="*/ 44450 w 2176463"/>
                <a:gd name="connsiteY23" fmla="*/ 1737942 h 3265488"/>
                <a:gd name="connsiteX24" fmla="*/ 68263 w 2176463"/>
                <a:gd name="connsiteY24" fmla="*/ 1632347 h 3265488"/>
                <a:gd name="connsiteX25" fmla="*/ 97631 w 2176463"/>
                <a:gd name="connsiteY25" fmla="*/ 1529135 h 3265488"/>
                <a:gd name="connsiteX26" fmla="*/ 130969 w 2176463"/>
                <a:gd name="connsiteY26" fmla="*/ 1428304 h 3265488"/>
                <a:gd name="connsiteX27" fmla="*/ 170656 w 2176463"/>
                <a:gd name="connsiteY27" fmla="*/ 1329061 h 3265488"/>
                <a:gd name="connsiteX28" fmla="*/ 215106 w 2176463"/>
                <a:gd name="connsiteY28" fmla="*/ 1232994 h 3265488"/>
                <a:gd name="connsiteX29" fmla="*/ 261938 w 2176463"/>
                <a:gd name="connsiteY29" fmla="*/ 1138515 h 3265488"/>
                <a:gd name="connsiteX30" fmla="*/ 315119 w 2176463"/>
                <a:gd name="connsiteY30" fmla="*/ 1048799 h 3265488"/>
                <a:gd name="connsiteX31" fmla="*/ 371475 w 2176463"/>
                <a:gd name="connsiteY31" fmla="*/ 960671 h 3265488"/>
                <a:gd name="connsiteX32" fmla="*/ 431006 w 2176463"/>
                <a:gd name="connsiteY32" fmla="*/ 874925 h 3265488"/>
                <a:gd name="connsiteX33" fmla="*/ 496888 w 2176463"/>
                <a:gd name="connsiteY33" fmla="*/ 792355 h 3265488"/>
                <a:gd name="connsiteX34" fmla="*/ 565150 w 2176463"/>
                <a:gd name="connsiteY34" fmla="*/ 713755 h 3265488"/>
                <a:gd name="connsiteX35" fmla="*/ 637382 w 2176463"/>
                <a:gd name="connsiteY35" fmla="*/ 637536 h 3265488"/>
                <a:gd name="connsiteX36" fmla="*/ 713582 w 2176463"/>
                <a:gd name="connsiteY36" fmla="*/ 565288 h 3265488"/>
                <a:gd name="connsiteX37" fmla="*/ 790575 w 2176463"/>
                <a:gd name="connsiteY37" fmla="*/ 497008 h 3265488"/>
                <a:gd name="connsiteX38" fmla="*/ 873125 w 2176463"/>
                <a:gd name="connsiteY38" fmla="*/ 432699 h 3265488"/>
                <a:gd name="connsiteX39" fmla="*/ 958850 w 2176463"/>
                <a:gd name="connsiteY39" fmla="*/ 371565 h 3265488"/>
                <a:gd name="connsiteX40" fmla="*/ 1046957 w 2176463"/>
                <a:gd name="connsiteY40" fmla="*/ 315195 h 3265488"/>
                <a:gd name="connsiteX41" fmla="*/ 1138238 w 2176463"/>
                <a:gd name="connsiteY41" fmla="*/ 263589 h 3265488"/>
                <a:gd name="connsiteX42" fmla="*/ 1232694 w 2176463"/>
                <a:gd name="connsiteY42" fmla="*/ 215159 h 3265488"/>
                <a:gd name="connsiteX43" fmla="*/ 1328738 w 2176463"/>
                <a:gd name="connsiteY43" fmla="*/ 172286 h 3265488"/>
                <a:gd name="connsiteX44" fmla="*/ 1427957 w 2176463"/>
                <a:gd name="connsiteY44" fmla="*/ 132589 h 3265488"/>
                <a:gd name="connsiteX45" fmla="*/ 1528763 w 2176463"/>
                <a:gd name="connsiteY45" fmla="*/ 99243 h 3265488"/>
                <a:gd name="connsiteX46" fmla="*/ 1631951 w 2176463"/>
                <a:gd name="connsiteY46" fmla="*/ 68279 h 3265488"/>
                <a:gd name="connsiteX47" fmla="*/ 1737519 w 2176463"/>
                <a:gd name="connsiteY47" fmla="*/ 44461 h 3265488"/>
                <a:gd name="connsiteX48" fmla="*/ 1843882 w 2176463"/>
                <a:gd name="connsiteY48" fmla="*/ 26200 h 3265488"/>
                <a:gd name="connsiteX49" fmla="*/ 1954213 w 2176463"/>
                <a:gd name="connsiteY49" fmla="*/ 11909 h 3265488"/>
                <a:gd name="connsiteX50" fmla="*/ 2063751 w 2176463"/>
                <a:gd name="connsiteY50" fmla="*/ 3176 h 326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76463" h="3265488">
                  <a:moveTo>
                    <a:pt x="2176463" y="0"/>
                  </a:moveTo>
                  <a:lnTo>
                    <a:pt x="2176463" y="1147103"/>
                  </a:lnTo>
                  <a:lnTo>
                    <a:pt x="1278357" y="2695562"/>
                  </a:lnTo>
                  <a:lnTo>
                    <a:pt x="291306" y="3265488"/>
                  </a:lnTo>
                  <a:lnTo>
                    <a:pt x="255588" y="3202767"/>
                  </a:lnTo>
                  <a:lnTo>
                    <a:pt x="223838" y="3138457"/>
                  </a:lnTo>
                  <a:lnTo>
                    <a:pt x="193675" y="3074942"/>
                  </a:lnTo>
                  <a:lnTo>
                    <a:pt x="164306" y="3009045"/>
                  </a:lnTo>
                  <a:lnTo>
                    <a:pt x="138906" y="2943147"/>
                  </a:lnTo>
                  <a:lnTo>
                    <a:pt x="115888" y="2876456"/>
                  </a:lnTo>
                  <a:lnTo>
                    <a:pt x="92869" y="2808177"/>
                  </a:lnTo>
                  <a:lnTo>
                    <a:pt x="74613" y="2740692"/>
                  </a:lnTo>
                  <a:lnTo>
                    <a:pt x="56356" y="2670825"/>
                  </a:lnTo>
                  <a:lnTo>
                    <a:pt x="41275" y="2601752"/>
                  </a:lnTo>
                  <a:lnTo>
                    <a:pt x="28575" y="2531885"/>
                  </a:lnTo>
                  <a:lnTo>
                    <a:pt x="18256" y="2462018"/>
                  </a:lnTo>
                  <a:lnTo>
                    <a:pt x="10319" y="2390563"/>
                  </a:lnTo>
                  <a:lnTo>
                    <a:pt x="4763" y="2319902"/>
                  </a:lnTo>
                  <a:lnTo>
                    <a:pt x="1588" y="2248447"/>
                  </a:lnTo>
                  <a:lnTo>
                    <a:pt x="0" y="2176992"/>
                  </a:lnTo>
                  <a:lnTo>
                    <a:pt x="3175" y="2064252"/>
                  </a:lnTo>
                  <a:lnTo>
                    <a:pt x="10319" y="1953894"/>
                  </a:lnTo>
                  <a:lnTo>
                    <a:pt x="24606" y="1845918"/>
                  </a:lnTo>
                  <a:lnTo>
                    <a:pt x="44450" y="1737942"/>
                  </a:lnTo>
                  <a:lnTo>
                    <a:pt x="68263" y="1632347"/>
                  </a:lnTo>
                  <a:lnTo>
                    <a:pt x="97631" y="1529135"/>
                  </a:lnTo>
                  <a:lnTo>
                    <a:pt x="130969" y="1428304"/>
                  </a:lnTo>
                  <a:lnTo>
                    <a:pt x="170656" y="1329061"/>
                  </a:lnTo>
                  <a:lnTo>
                    <a:pt x="215106" y="1232994"/>
                  </a:lnTo>
                  <a:lnTo>
                    <a:pt x="261938" y="1138515"/>
                  </a:lnTo>
                  <a:lnTo>
                    <a:pt x="315119" y="1048799"/>
                  </a:lnTo>
                  <a:lnTo>
                    <a:pt x="371475" y="960671"/>
                  </a:lnTo>
                  <a:lnTo>
                    <a:pt x="431006" y="874925"/>
                  </a:lnTo>
                  <a:lnTo>
                    <a:pt x="496888" y="792355"/>
                  </a:lnTo>
                  <a:lnTo>
                    <a:pt x="565150" y="713755"/>
                  </a:lnTo>
                  <a:lnTo>
                    <a:pt x="637382" y="637536"/>
                  </a:lnTo>
                  <a:lnTo>
                    <a:pt x="713582" y="565288"/>
                  </a:lnTo>
                  <a:lnTo>
                    <a:pt x="790575" y="497008"/>
                  </a:lnTo>
                  <a:lnTo>
                    <a:pt x="873125" y="432699"/>
                  </a:lnTo>
                  <a:lnTo>
                    <a:pt x="958850" y="371565"/>
                  </a:lnTo>
                  <a:lnTo>
                    <a:pt x="1046957" y="315195"/>
                  </a:lnTo>
                  <a:lnTo>
                    <a:pt x="1138238" y="263589"/>
                  </a:lnTo>
                  <a:lnTo>
                    <a:pt x="1232694" y="215159"/>
                  </a:lnTo>
                  <a:lnTo>
                    <a:pt x="1328738" y="172286"/>
                  </a:lnTo>
                  <a:lnTo>
                    <a:pt x="1427957" y="132589"/>
                  </a:lnTo>
                  <a:lnTo>
                    <a:pt x="1528763" y="99243"/>
                  </a:lnTo>
                  <a:lnTo>
                    <a:pt x="1631951" y="68279"/>
                  </a:lnTo>
                  <a:lnTo>
                    <a:pt x="1737519" y="44461"/>
                  </a:lnTo>
                  <a:lnTo>
                    <a:pt x="1843882" y="26200"/>
                  </a:lnTo>
                  <a:lnTo>
                    <a:pt x="1954213" y="11909"/>
                  </a:lnTo>
                  <a:lnTo>
                    <a:pt x="2063751" y="3176"/>
                  </a:lnTo>
                  <a:close/>
                </a:path>
              </a:pathLst>
            </a:custGeom>
            <a:solidFill>
              <a:srgbClr val="F4CF3B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cap="small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endParaRPr>
            </a:p>
          </p:txBody>
        </p:sp>
        <p:sp>
          <p:nvSpPr>
            <p:cNvPr id="7" name="Oval 14">
              <a:extLst>
                <a:ext uri="{FF2B5EF4-FFF2-40B4-BE49-F238E27FC236}">
                  <a16:creationId xmlns:a16="http://schemas.microsoft.com/office/drawing/2014/main" id="{AD1DCF40-FEAF-4FF5-95E8-3352251A9CC8}"/>
                </a:ext>
              </a:extLst>
            </p:cNvPr>
            <p:cNvSpPr/>
            <p:nvPr/>
          </p:nvSpPr>
          <p:spPr>
            <a:xfrm>
              <a:off x="3052053" y="1666326"/>
              <a:ext cx="341752" cy="341752"/>
            </a:xfrm>
            <a:prstGeom prst="ellipse">
              <a:avLst/>
            </a:prstGeom>
            <a:solidFill>
              <a:srgbClr val="B2920A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Tw Cen MT" panose="020B0602020104020603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8" name="TextBox 13">
              <a:extLst>
                <a:ext uri="{FF2B5EF4-FFF2-40B4-BE49-F238E27FC236}">
                  <a16:creationId xmlns:a16="http://schemas.microsoft.com/office/drawing/2014/main" id="{29AFADC6-3FA7-4098-8172-414F7A45EC85}"/>
                </a:ext>
              </a:extLst>
            </p:cNvPr>
            <p:cNvSpPr txBox="1"/>
            <p:nvPr/>
          </p:nvSpPr>
          <p:spPr>
            <a:xfrm>
              <a:off x="1593452" y="2693771"/>
              <a:ext cx="16281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967B08"/>
                  </a:solidFill>
                  <a:latin typeface="Tw Cen MT" panose="020B0602020104020603" pitchFamily="34" charset="0"/>
                </a:rPr>
                <a:t>Análisis Técnico</a:t>
              </a:r>
            </a:p>
          </p:txBody>
        </p:sp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29A75ADA-B130-462E-90D1-97BFDB43E421}"/>
              </a:ext>
            </a:extLst>
          </p:cNvPr>
          <p:cNvGrpSpPr/>
          <p:nvPr/>
        </p:nvGrpSpPr>
        <p:grpSpPr>
          <a:xfrm>
            <a:off x="2807371" y="1536110"/>
            <a:ext cx="2174875" cy="3265488"/>
            <a:chOff x="3621037" y="1522490"/>
            <a:chExt cx="2174875" cy="3265488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86F752E-52EA-4D3C-BE3B-6BE9644DE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1037" y="1522490"/>
              <a:ext cx="2174875" cy="3265488"/>
            </a:xfrm>
            <a:custGeom>
              <a:avLst/>
              <a:gdLst>
                <a:gd name="connsiteX0" fmla="*/ 0 w 2174875"/>
                <a:gd name="connsiteY0" fmla="*/ 0 h 3265488"/>
                <a:gd name="connsiteX1" fmla="*/ 71438 w 2174875"/>
                <a:gd name="connsiteY1" fmla="*/ 1588 h 3265488"/>
                <a:gd name="connsiteX2" fmla="*/ 142081 w 2174875"/>
                <a:gd name="connsiteY2" fmla="*/ 4764 h 3265488"/>
                <a:gd name="connsiteX3" fmla="*/ 213519 w 2174875"/>
                <a:gd name="connsiteY3" fmla="*/ 10321 h 3265488"/>
                <a:gd name="connsiteX4" fmla="*/ 283369 w 2174875"/>
                <a:gd name="connsiteY4" fmla="*/ 19849 h 3265488"/>
                <a:gd name="connsiteX5" fmla="*/ 354806 w 2174875"/>
                <a:gd name="connsiteY5" fmla="*/ 28582 h 3265488"/>
                <a:gd name="connsiteX6" fmla="*/ 425450 w 2174875"/>
                <a:gd name="connsiteY6" fmla="*/ 42873 h 3265488"/>
                <a:gd name="connsiteX7" fmla="*/ 493713 w 2174875"/>
                <a:gd name="connsiteY7" fmla="*/ 57958 h 3265488"/>
                <a:gd name="connsiteX8" fmla="*/ 562769 w 2174875"/>
                <a:gd name="connsiteY8" fmla="*/ 74631 h 3265488"/>
                <a:gd name="connsiteX9" fmla="*/ 631031 w 2174875"/>
                <a:gd name="connsiteY9" fmla="*/ 94479 h 3265488"/>
                <a:gd name="connsiteX10" fmla="*/ 697706 w 2174875"/>
                <a:gd name="connsiteY10" fmla="*/ 115916 h 3265488"/>
                <a:gd name="connsiteX11" fmla="*/ 765175 w 2174875"/>
                <a:gd name="connsiteY11" fmla="*/ 140528 h 3265488"/>
                <a:gd name="connsiteX12" fmla="*/ 831850 w 2174875"/>
                <a:gd name="connsiteY12" fmla="*/ 165934 h 3265488"/>
                <a:gd name="connsiteX13" fmla="*/ 897731 w 2174875"/>
                <a:gd name="connsiteY13" fmla="*/ 193722 h 3265488"/>
                <a:gd name="connsiteX14" fmla="*/ 962025 w 2174875"/>
                <a:gd name="connsiteY14" fmla="*/ 223892 h 3265488"/>
                <a:gd name="connsiteX15" fmla="*/ 1025525 w 2174875"/>
                <a:gd name="connsiteY15" fmla="*/ 257238 h 3265488"/>
                <a:gd name="connsiteX16" fmla="*/ 1088231 w 2174875"/>
                <a:gd name="connsiteY16" fmla="*/ 292965 h 3265488"/>
                <a:gd name="connsiteX17" fmla="*/ 1182688 w 2174875"/>
                <a:gd name="connsiteY17" fmla="*/ 350923 h 3265488"/>
                <a:gd name="connsiteX18" fmla="*/ 1273969 w 2174875"/>
                <a:gd name="connsiteY18" fmla="*/ 412851 h 3265488"/>
                <a:gd name="connsiteX19" fmla="*/ 1362869 w 2174875"/>
                <a:gd name="connsiteY19" fmla="*/ 480336 h 3265488"/>
                <a:gd name="connsiteX20" fmla="*/ 1444625 w 2174875"/>
                <a:gd name="connsiteY20" fmla="*/ 550203 h 3265488"/>
                <a:gd name="connsiteX21" fmla="*/ 1524000 w 2174875"/>
                <a:gd name="connsiteY21" fmla="*/ 623245 h 3265488"/>
                <a:gd name="connsiteX22" fmla="*/ 1598613 w 2174875"/>
                <a:gd name="connsiteY22" fmla="*/ 699464 h 3265488"/>
                <a:gd name="connsiteX23" fmla="*/ 1669256 w 2174875"/>
                <a:gd name="connsiteY23" fmla="*/ 780446 h 3265488"/>
                <a:gd name="connsiteX24" fmla="*/ 1735931 w 2174875"/>
                <a:gd name="connsiteY24" fmla="*/ 864604 h 3265488"/>
                <a:gd name="connsiteX25" fmla="*/ 1797050 w 2174875"/>
                <a:gd name="connsiteY25" fmla="*/ 949556 h 3265488"/>
                <a:gd name="connsiteX26" fmla="*/ 1854994 w 2174875"/>
                <a:gd name="connsiteY26" fmla="*/ 1037684 h 3265488"/>
                <a:gd name="connsiteX27" fmla="*/ 1906588 w 2174875"/>
                <a:gd name="connsiteY27" fmla="*/ 1129781 h 3265488"/>
                <a:gd name="connsiteX28" fmla="*/ 1955800 w 2174875"/>
                <a:gd name="connsiteY28" fmla="*/ 1222673 h 3265488"/>
                <a:gd name="connsiteX29" fmla="*/ 1999456 w 2174875"/>
                <a:gd name="connsiteY29" fmla="*/ 1317152 h 3265488"/>
                <a:gd name="connsiteX30" fmla="*/ 2037556 w 2174875"/>
                <a:gd name="connsiteY30" fmla="*/ 1414807 h 3265488"/>
                <a:gd name="connsiteX31" fmla="*/ 2072481 w 2174875"/>
                <a:gd name="connsiteY31" fmla="*/ 1514050 h 3265488"/>
                <a:gd name="connsiteX32" fmla="*/ 2101850 w 2174875"/>
                <a:gd name="connsiteY32" fmla="*/ 1612499 h 3265488"/>
                <a:gd name="connsiteX33" fmla="*/ 2126456 w 2174875"/>
                <a:gd name="connsiteY33" fmla="*/ 1714917 h 3265488"/>
                <a:gd name="connsiteX34" fmla="*/ 2146300 w 2174875"/>
                <a:gd name="connsiteY34" fmla="*/ 1817336 h 3265488"/>
                <a:gd name="connsiteX35" fmla="*/ 2161381 w 2174875"/>
                <a:gd name="connsiteY35" fmla="*/ 1920549 h 3265488"/>
                <a:gd name="connsiteX36" fmla="*/ 2170113 w 2174875"/>
                <a:gd name="connsiteY36" fmla="*/ 2026143 h 3265488"/>
                <a:gd name="connsiteX37" fmla="*/ 2174875 w 2174875"/>
                <a:gd name="connsiteY37" fmla="*/ 2129356 h 3265488"/>
                <a:gd name="connsiteX38" fmla="*/ 2174875 w 2174875"/>
                <a:gd name="connsiteY38" fmla="*/ 2234950 h 3265488"/>
                <a:gd name="connsiteX39" fmla="*/ 2170113 w 2174875"/>
                <a:gd name="connsiteY39" fmla="*/ 2339750 h 3265488"/>
                <a:gd name="connsiteX40" fmla="*/ 2159794 w 2174875"/>
                <a:gd name="connsiteY40" fmla="*/ 2445345 h 3265488"/>
                <a:gd name="connsiteX41" fmla="*/ 2144713 w 2174875"/>
                <a:gd name="connsiteY41" fmla="*/ 2550145 h 3265488"/>
                <a:gd name="connsiteX42" fmla="*/ 2123281 w 2174875"/>
                <a:gd name="connsiteY42" fmla="*/ 2655740 h 3265488"/>
                <a:gd name="connsiteX43" fmla="*/ 2097088 w 2174875"/>
                <a:gd name="connsiteY43" fmla="*/ 2758952 h 3265488"/>
                <a:gd name="connsiteX44" fmla="*/ 2065338 w 2174875"/>
                <a:gd name="connsiteY44" fmla="*/ 2862959 h 3265488"/>
                <a:gd name="connsiteX45" fmla="*/ 2028825 w 2174875"/>
                <a:gd name="connsiteY45" fmla="*/ 2964584 h 3265488"/>
                <a:gd name="connsiteX46" fmla="*/ 1985963 w 2174875"/>
                <a:gd name="connsiteY46" fmla="*/ 3067002 h 3265488"/>
                <a:gd name="connsiteX47" fmla="*/ 1937544 w 2174875"/>
                <a:gd name="connsiteY47" fmla="*/ 3166245 h 3265488"/>
                <a:gd name="connsiteX48" fmla="*/ 1883569 w 2174875"/>
                <a:gd name="connsiteY48" fmla="*/ 3265488 h 3265488"/>
                <a:gd name="connsiteX49" fmla="*/ 885771 w 2174875"/>
                <a:gd name="connsiteY49" fmla="*/ 2688870 h 3265488"/>
                <a:gd name="connsiteX50" fmla="*/ 0 w 2174875"/>
                <a:gd name="connsiteY50" fmla="*/ 1161679 h 3265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74875" h="3265488">
                  <a:moveTo>
                    <a:pt x="0" y="0"/>
                  </a:moveTo>
                  <a:lnTo>
                    <a:pt x="71438" y="1588"/>
                  </a:lnTo>
                  <a:lnTo>
                    <a:pt x="142081" y="4764"/>
                  </a:lnTo>
                  <a:lnTo>
                    <a:pt x="213519" y="10321"/>
                  </a:lnTo>
                  <a:lnTo>
                    <a:pt x="283369" y="19849"/>
                  </a:lnTo>
                  <a:lnTo>
                    <a:pt x="354806" y="28582"/>
                  </a:lnTo>
                  <a:lnTo>
                    <a:pt x="425450" y="42873"/>
                  </a:lnTo>
                  <a:lnTo>
                    <a:pt x="493713" y="57958"/>
                  </a:lnTo>
                  <a:lnTo>
                    <a:pt x="562769" y="74631"/>
                  </a:lnTo>
                  <a:lnTo>
                    <a:pt x="631031" y="94479"/>
                  </a:lnTo>
                  <a:lnTo>
                    <a:pt x="697706" y="115916"/>
                  </a:lnTo>
                  <a:lnTo>
                    <a:pt x="765175" y="140528"/>
                  </a:lnTo>
                  <a:lnTo>
                    <a:pt x="831850" y="165934"/>
                  </a:lnTo>
                  <a:lnTo>
                    <a:pt x="897731" y="193722"/>
                  </a:lnTo>
                  <a:lnTo>
                    <a:pt x="962025" y="223892"/>
                  </a:lnTo>
                  <a:lnTo>
                    <a:pt x="1025525" y="257238"/>
                  </a:lnTo>
                  <a:lnTo>
                    <a:pt x="1088231" y="292965"/>
                  </a:lnTo>
                  <a:lnTo>
                    <a:pt x="1182688" y="350923"/>
                  </a:lnTo>
                  <a:lnTo>
                    <a:pt x="1273969" y="412851"/>
                  </a:lnTo>
                  <a:lnTo>
                    <a:pt x="1362869" y="480336"/>
                  </a:lnTo>
                  <a:lnTo>
                    <a:pt x="1444625" y="550203"/>
                  </a:lnTo>
                  <a:lnTo>
                    <a:pt x="1524000" y="623245"/>
                  </a:lnTo>
                  <a:lnTo>
                    <a:pt x="1598613" y="699464"/>
                  </a:lnTo>
                  <a:lnTo>
                    <a:pt x="1669256" y="780446"/>
                  </a:lnTo>
                  <a:lnTo>
                    <a:pt x="1735931" y="864604"/>
                  </a:lnTo>
                  <a:lnTo>
                    <a:pt x="1797050" y="949556"/>
                  </a:lnTo>
                  <a:lnTo>
                    <a:pt x="1854994" y="1037684"/>
                  </a:lnTo>
                  <a:lnTo>
                    <a:pt x="1906588" y="1129781"/>
                  </a:lnTo>
                  <a:lnTo>
                    <a:pt x="1955800" y="1222673"/>
                  </a:lnTo>
                  <a:lnTo>
                    <a:pt x="1999456" y="1317152"/>
                  </a:lnTo>
                  <a:lnTo>
                    <a:pt x="2037556" y="1414807"/>
                  </a:lnTo>
                  <a:lnTo>
                    <a:pt x="2072481" y="1514050"/>
                  </a:lnTo>
                  <a:lnTo>
                    <a:pt x="2101850" y="1612499"/>
                  </a:lnTo>
                  <a:lnTo>
                    <a:pt x="2126456" y="1714917"/>
                  </a:lnTo>
                  <a:lnTo>
                    <a:pt x="2146300" y="1817336"/>
                  </a:lnTo>
                  <a:lnTo>
                    <a:pt x="2161381" y="1920549"/>
                  </a:lnTo>
                  <a:lnTo>
                    <a:pt x="2170113" y="2026143"/>
                  </a:lnTo>
                  <a:lnTo>
                    <a:pt x="2174875" y="2129356"/>
                  </a:lnTo>
                  <a:lnTo>
                    <a:pt x="2174875" y="2234950"/>
                  </a:lnTo>
                  <a:lnTo>
                    <a:pt x="2170113" y="2339750"/>
                  </a:lnTo>
                  <a:lnTo>
                    <a:pt x="2159794" y="2445345"/>
                  </a:lnTo>
                  <a:lnTo>
                    <a:pt x="2144713" y="2550145"/>
                  </a:lnTo>
                  <a:lnTo>
                    <a:pt x="2123281" y="2655740"/>
                  </a:lnTo>
                  <a:lnTo>
                    <a:pt x="2097088" y="2758952"/>
                  </a:lnTo>
                  <a:lnTo>
                    <a:pt x="2065338" y="2862959"/>
                  </a:lnTo>
                  <a:lnTo>
                    <a:pt x="2028825" y="2964584"/>
                  </a:lnTo>
                  <a:lnTo>
                    <a:pt x="1985963" y="3067002"/>
                  </a:lnTo>
                  <a:lnTo>
                    <a:pt x="1937544" y="3166245"/>
                  </a:lnTo>
                  <a:lnTo>
                    <a:pt x="1883569" y="3265488"/>
                  </a:lnTo>
                  <a:lnTo>
                    <a:pt x="885771" y="2688870"/>
                  </a:lnTo>
                  <a:lnTo>
                    <a:pt x="0" y="1161679"/>
                  </a:lnTo>
                  <a:close/>
                </a:path>
              </a:pathLst>
            </a:custGeom>
            <a:solidFill>
              <a:srgbClr val="EC6E6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cap="small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endParaRPr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BF0E5505-1D06-47EF-A6DD-F3A006058FD7}"/>
                </a:ext>
              </a:extLst>
            </p:cNvPr>
            <p:cNvSpPr txBox="1"/>
            <p:nvPr/>
          </p:nvSpPr>
          <p:spPr>
            <a:xfrm>
              <a:off x="3883532" y="2405778"/>
              <a:ext cx="16745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AF2415"/>
                  </a:solidFill>
                  <a:latin typeface="Tw Cen MT" panose="020B0602020104020603" pitchFamily="34" charset="0"/>
                </a:rPr>
                <a:t>Análisis  Fundamental</a:t>
              </a:r>
            </a:p>
          </p:txBody>
        </p:sp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317480BA-1BA9-44FE-94C1-0325442F6776}"/>
                </a:ext>
              </a:extLst>
            </p:cNvPr>
            <p:cNvSpPr/>
            <p:nvPr/>
          </p:nvSpPr>
          <p:spPr>
            <a:xfrm>
              <a:off x="5216306" y="4130168"/>
              <a:ext cx="341752" cy="341752"/>
            </a:xfrm>
            <a:prstGeom prst="ellipse">
              <a:avLst/>
            </a:prstGeom>
            <a:solidFill>
              <a:srgbClr val="AF2415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Tw Cen MT" panose="020B0602020104020603" pitchFamily="34" charset="0"/>
                  <a:cs typeface="Arial" pitchFamily="34" charset="0"/>
                </a:rPr>
                <a:t>1</a:t>
              </a: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DC298432-6183-441E-929D-A3F1BB37937D}"/>
              </a:ext>
            </a:extLst>
          </p:cNvPr>
          <p:cNvGrpSpPr/>
          <p:nvPr/>
        </p:nvGrpSpPr>
        <p:grpSpPr>
          <a:xfrm>
            <a:off x="864505" y="4466818"/>
            <a:ext cx="3768725" cy="1637399"/>
            <a:chOff x="1679525" y="4336442"/>
            <a:chExt cx="3768725" cy="1637399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C395B89-E7EE-4F20-B989-0BADF8C4E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525" y="4336442"/>
              <a:ext cx="3768725" cy="1637399"/>
            </a:xfrm>
            <a:custGeom>
              <a:avLst/>
              <a:gdLst>
                <a:gd name="connsiteX0" fmla="*/ 950989 w 3768725"/>
                <a:gd name="connsiteY0" fmla="*/ 0 h 1637399"/>
                <a:gd name="connsiteX1" fmla="*/ 2818537 w 3768725"/>
                <a:gd name="connsiteY1" fmla="*/ 0 h 1637399"/>
                <a:gd name="connsiteX2" fmla="*/ 3768725 w 3768725"/>
                <a:gd name="connsiteY2" fmla="*/ 548771 h 1637399"/>
                <a:gd name="connsiteX3" fmla="*/ 3732213 w 3768725"/>
                <a:gd name="connsiteY3" fmla="*/ 609912 h 1637399"/>
                <a:gd name="connsiteX4" fmla="*/ 3694113 w 3768725"/>
                <a:gd name="connsiteY4" fmla="*/ 671053 h 1637399"/>
                <a:gd name="connsiteX5" fmla="*/ 3652838 w 3768725"/>
                <a:gd name="connsiteY5" fmla="*/ 729018 h 1637399"/>
                <a:gd name="connsiteX6" fmla="*/ 3610769 w 3768725"/>
                <a:gd name="connsiteY6" fmla="*/ 786983 h 1637399"/>
                <a:gd name="connsiteX7" fmla="*/ 3566319 w 3768725"/>
                <a:gd name="connsiteY7" fmla="*/ 841771 h 1637399"/>
                <a:gd name="connsiteX8" fmla="*/ 3520281 w 3768725"/>
                <a:gd name="connsiteY8" fmla="*/ 896560 h 1637399"/>
                <a:gd name="connsiteX9" fmla="*/ 3473450 w 3768725"/>
                <a:gd name="connsiteY9" fmla="*/ 948967 h 1637399"/>
                <a:gd name="connsiteX10" fmla="*/ 3422650 w 3768725"/>
                <a:gd name="connsiteY10" fmla="*/ 1000579 h 1637399"/>
                <a:gd name="connsiteX11" fmla="*/ 3372644 w 3768725"/>
                <a:gd name="connsiteY11" fmla="*/ 1049016 h 1637399"/>
                <a:gd name="connsiteX12" fmla="*/ 3319463 w 3768725"/>
                <a:gd name="connsiteY12" fmla="*/ 1098246 h 1637399"/>
                <a:gd name="connsiteX13" fmla="*/ 3266281 w 3768725"/>
                <a:gd name="connsiteY13" fmla="*/ 1143506 h 1637399"/>
                <a:gd name="connsiteX14" fmla="*/ 3209925 w 3768725"/>
                <a:gd name="connsiteY14" fmla="*/ 1187973 h 1637399"/>
                <a:gd name="connsiteX15" fmla="*/ 3153569 w 3768725"/>
                <a:gd name="connsiteY15" fmla="*/ 1230851 h 1637399"/>
                <a:gd name="connsiteX16" fmla="*/ 3094038 w 3768725"/>
                <a:gd name="connsiteY16" fmla="*/ 1270553 h 1637399"/>
                <a:gd name="connsiteX17" fmla="*/ 3034506 w 3768725"/>
                <a:gd name="connsiteY17" fmla="*/ 1310255 h 1637399"/>
                <a:gd name="connsiteX18" fmla="*/ 2971800 w 3768725"/>
                <a:gd name="connsiteY18" fmla="*/ 1346781 h 1637399"/>
                <a:gd name="connsiteX19" fmla="*/ 2874169 w 3768725"/>
                <a:gd name="connsiteY19" fmla="*/ 1399981 h 1637399"/>
                <a:gd name="connsiteX20" fmla="*/ 2773363 w 3768725"/>
                <a:gd name="connsiteY20" fmla="*/ 1446830 h 1637399"/>
                <a:gd name="connsiteX21" fmla="*/ 2673350 w 3768725"/>
                <a:gd name="connsiteY21" fmla="*/ 1489708 h 1637399"/>
                <a:gd name="connsiteX22" fmla="*/ 2570956 w 3768725"/>
                <a:gd name="connsiteY22" fmla="*/ 1526234 h 1637399"/>
                <a:gd name="connsiteX23" fmla="*/ 2466975 w 3768725"/>
                <a:gd name="connsiteY23" fmla="*/ 1558789 h 1637399"/>
                <a:gd name="connsiteX24" fmla="*/ 2363788 w 3768725"/>
                <a:gd name="connsiteY24" fmla="*/ 1584198 h 1637399"/>
                <a:gd name="connsiteX25" fmla="*/ 2258219 w 3768725"/>
                <a:gd name="connsiteY25" fmla="*/ 1605638 h 1637399"/>
                <a:gd name="connsiteX26" fmla="*/ 2153444 w 3768725"/>
                <a:gd name="connsiteY26" fmla="*/ 1620724 h 1637399"/>
                <a:gd name="connsiteX27" fmla="*/ 2047875 w 3768725"/>
                <a:gd name="connsiteY27" fmla="*/ 1631841 h 1637399"/>
                <a:gd name="connsiteX28" fmla="*/ 1943100 w 3768725"/>
                <a:gd name="connsiteY28" fmla="*/ 1637399 h 1637399"/>
                <a:gd name="connsiteX29" fmla="*/ 1837531 w 3768725"/>
                <a:gd name="connsiteY29" fmla="*/ 1637399 h 1637399"/>
                <a:gd name="connsiteX30" fmla="*/ 1732756 w 3768725"/>
                <a:gd name="connsiteY30" fmla="*/ 1633429 h 1637399"/>
                <a:gd name="connsiteX31" fmla="*/ 1628775 w 3768725"/>
                <a:gd name="connsiteY31" fmla="*/ 1622312 h 1637399"/>
                <a:gd name="connsiteX32" fmla="*/ 1525588 w 3768725"/>
                <a:gd name="connsiteY32" fmla="*/ 1607226 h 1637399"/>
                <a:gd name="connsiteX33" fmla="*/ 1423194 w 3768725"/>
                <a:gd name="connsiteY33" fmla="*/ 1587375 h 1637399"/>
                <a:gd name="connsiteX34" fmla="*/ 1320800 w 3768725"/>
                <a:gd name="connsiteY34" fmla="*/ 1562759 h 1637399"/>
                <a:gd name="connsiteX35" fmla="*/ 1220788 w 3768725"/>
                <a:gd name="connsiteY35" fmla="*/ 1534174 h 1637399"/>
                <a:gd name="connsiteX36" fmla="*/ 1123156 w 3768725"/>
                <a:gd name="connsiteY36" fmla="*/ 1500824 h 1637399"/>
                <a:gd name="connsiteX37" fmla="*/ 1025525 w 3768725"/>
                <a:gd name="connsiteY37" fmla="*/ 1461122 h 1637399"/>
                <a:gd name="connsiteX38" fmla="*/ 929481 w 3768725"/>
                <a:gd name="connsiteY38" fmla="*/ 1416656 h 1637399"/>
                <a:gd name="connsiteX39" fmla="*/ 836613 w 3768725"/>
                <a:gd name="connsiteY39" fmla="*/ 1369014 h 1637399"/>
                <a:gd name="connsiteX40" fmla="*/ 746919 w 3768725"/>
                <a:gd name="connsiteY40" fmla="*/ 1315813 h 1637399"/>
                <a:gd name="connsiteX41" fmla="*/ 658019 w 3768725"/>
                <a:gd name="connsiteY41" fmla="*/ 1259436 h 1637399"/>
                <a:gd name="connsiteX42" fmla="*/ 571500 w 3768725"/>
                <a:gd name="connsiteY42" fmla="*/ 1196707 h 1637399"/>
                <a:gd name="connsiteX43" fmla="*/ 488950 w 3768725"/>
                <a:gd name="connsiteY43" fmla="*/ 1131596 h 1637399"/>
                <a:gd name="connsiteX44" fmla="*/ 407988 w 3768725"/>
                <a:gd name="connsiteY44" fmla="*/ 1061720 h 1637399"/>
                <a:gd name="connsiteX45" fmla="*/ 331788 w 3768725"/>
                <a:gd name="connsiteY45" fmla="*/ 987081 h 1637399"/>
                <a:gd name="connsiteX46" fmla="*/ 257175 w 3768725"/>
                <a:gd name="connsiteY46" fmla="*/ 907677 h 1637399"/>
                <a:gd name="connsiteX47" fmla="*/ 187325 w 3768725"/>
                <a:gd name="connsiteY47" fmla="*/ 823508 h 1637399"/>
                <a:gd name="connsiteX48" fmla="*/ 121444 w 3768725"/>
                <a:gd name="connsiteY48" fmla="*/ 736958 h 1637399"/>
                <a:gd name="connsiteX49" fmla="*/ 59531 w 3768725"/>
                <a:gd name="connsiteY49" fmla="*/ 644849 h 1637399"/>
                <a:gd name="connsiteX50" fmla="*/ 0 w 3768725"/>
                <a:gd name="connsiteY50" fmla="*/ 548771 h 1637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68725" h="1637399">
                  <a:moveTo>
                    <a:pt x="950989" y="0"/>
                  </a:moveTo>
                  <a:lnTo>
                    <a:pt x="2818537" y="0"/>
                  </a:lnTo>
                  <a:lnTo>
                    <a:pt x="3768725" y="548771"/>
                  </a:lnTo>
                  <a:lnTo>
                    <a:pt x="3732213" y="609912"/>
                  </a:lnTo>
                  <a:lnTo>
                    <a:pt x="3694113" y="671053"/>
                  </a:lnTo>
                  <a:lnTo>
                    <a:pt x="3652838" y="729018"/>
                  </a:lnTo>
                  <a:lnTo>
                    <a:pt x="3610769" y="786983"/>
                  </a:lnTo>
                  <a:lnTo>
                    <a:pt x="3566319" y="841771"/>
                  </a:lnTo>
                  <a:lnTo>
                    <a:pt x="3520281" y="896560"/>
                  </a:lnTo>
                  <a:lnTo>
                    <a:pt x="3473450" y="948967"/>
                  </a:lnTo>
                  <a:lnTo>
                    <a:pt x="3422650" y="1000579"/>
                  </a:lnTo>
                  <a:lnTo>
                    <a:pt x="3372644" y="1049016"/>
                  </a:lnTo>
                  <a:lnTo>
                    <a:pt x="3319463" y="1098246"/>
                  </a:lnTo>
                  <a:lnTo>
                    <a:pt x="3266281" y="1143506"/>
                  </a:lnTo>
                  <a:lnTo>
                    <a:pt x="3209925" y="1187973"/>
                  </a:lnTo>
                  <a:lnTo>
                    <a:pt x="3153569" y="1230851"/>
                  </a:lnTo>
                  <a:lnTo>
                    <a:pt x="3094038" y="1270553"/>
                  </a:lnTo>
                  <a:lnTo>
                    <a:pt x="3034506" y="1310255"/>
                  </a:lnTo>
                  <a:lnTo>
                    <a:pt x="2971800" y="1346781"/>
                  </a:lnTo>
                  <a:lnTo>
                    <a:pt x="2874169" y="1399981"/>
                  </a:lnTo>
                  <a:lnTo>
                    <a:pt x="2773363" y="1446830"/>
                  </a:lnTo>
                  <a:lnTo>
                    <a:pt x="2673350" y="1489708"/>
                  </a:lnTo>
                  <a:lnTo>
                    <a:pt x="2570956" y="1526234"/>
                  </a:lnTo>
                  <a:lnTo>
                    <a:pt x="2466975" y="1558789"/>
                  </a:lnTo>
                  <a:lnTo>
                    <a:pt x="2363788" y="1584198"/>
                  </a:lnTo>
                  <a:lnTo>
                    <a:pt x="2258219" y="1605638"/>
                  </a:lnTo>
                  <a:lnTo>
                    <a:pt x="2153444" y="1620724"/>
                  </a:lnTo>
                  <a:lnTo>
                    <a:pt x="2047875" y="1631841"/>
                  </a:lnTo>
                  <a:lnTo>
                    <a:pt x="1943100" y="1637399"/>
                  </a:lnTo>
                  <a:lnTo>
                    <a:pt x="1837531" y="1637399"/>
                  </a:lnTo>
                  <a:lnTo>
                    <a:pt x="1732756" y="1633429"/>
                  </a:lnTo>
                  <a:lnTo>
                    <a:pt x="1628775" y="1622312"/>
                  </a:lnTo>
                  <a:lnTo>
                    <a:pt x="1525588" y="1607226"/>
                  </a:lnTo>
                  <a:lnTo>
                    <a:pt x="1423194" y="1587375"/>
                  </a:lnTo>
                  <a:lnTo>
                    <a:pt x="1320800" y="1562759"/>
                  </a:lnTo>
                  <a:lnTo>
                    <a:pt x="1220788" y="1534174"/>
                  </a:lnTo>
                  <a:lnTo>
                    <a:pt x="1123156" y="1500824"/>
                  </a:lnTo>
                  <a:lnTo>
                    <a:pt x="1025525" y="1461122"/>
                  </a:lnTo>
                  <a:lnTo>
                    <a:pt x="929481" y="1416656"/>
                  </a:lnTo>
                  <a:lnTo>
                    <a:pt x="836613" y="1369014"/>
                  </a:lnTo>
                  <a:lnTo>
                    <a:pt x="746919" y="1315813"/>
                  </a:lnTo>
                  <a:lnTo>
                    <a:pt x="658019" y="1259436"/>
                  </a:lnTo>
                  <a:lnTo>
                    <a:pt x="571500" y="1196707"/>
                  </a:lnTo>
                  <a:lnTo>
                    <a:pt x="488950" y="1131596"/>
                  </a:lnTo>
                  <a:lnTo>
                    <a:pt x="407988" y="1061720"/>
                  </a:lnTo>
                  <a:lnTo>
                    <a:pt x="331788" y="987081"/>
                  </a:lnTo>
                  <a:lnTo>
                    <a:pt x="257175" y="907677"/>
                  </a:lnTo>
                  <a:lnTo>
                    <a:pt x="187325" y="823508"/>
                  </a:lnTo>
                  <a:lnTo>
                    <a:pt x="121444" y="736958"/>
                  </a:lnTo>
                  <a:lnTo>
                    <a:pt x="59531" y="644849"/>
                  </a:lnTo>
                  <a:lnTo>
                    <a:pt x="0" y="548771"/>
                  </a:lnTo>
                  <a:close/>
                </a:path>
              </a:pathLst>
            </a:custGeom>
            <a:solidFill>
              <a:srgbClr val="5FABD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latin typeface="Tw Cen MT" panose="020B0602020104020603" pitchFamily="34" charset="0"/>
              </a:endParaRPr>
            </a:p>
          </p:txBody>
        </p:sp>
        <p:sp>
          <p:nvSpPr>
            <p:cNvPr id="17" name="Oval 15">
              <a:extLst>
                <a:ext uri="{FF2B5EF4-FFF2-40B4-BE49-F238E27FC236}">
                  <a16:creationId xmlns:a16="http://schemas.microsoft.com/office/drawing/2014/main" id="{22E73E2B-711A-4F56-8E3D-714206E5D8AC}"/>
                </a:ext>
              </a:extLst>
            </p:cNvPr>
            <p:cNvSpPr/>
            <p:nvPr/>
          </p:nvSpPr>
          <p:spPr>
            <a:xfrm>
              <a:off x="1939130" y="4830400"/>
              <a:ext cx="341752" cy="341752"/>
            </a:xfrm>
            <a:prstGeom prst="ellipse">
              <a:avLst/>
            </a:prstGeom>
            <a:solidFill>
              <a:srgbClr val="216A97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cap="small" dirty="0"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latin typeface="Tw Cen MT" panose="020B0602020104020603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31033A2-2EC0-4AAF-9EEB-1CB8C8BBE711}"/>
                </a:ext>
              </a:extLst>
            </p:cNvPr>
            <p:cNvSpPr txBox="1"/>
            <p:nvPr/>
          </p:nvSpPr>
          <p:spPr>
            <a:xfrm>
              <a:off x="2743038" y="4805671"/>
              <a:ext cx="18162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>
                <a:defRPr b="1">
                  <a:solidFill>
                    <a:srgbClr val="216A97"/>
                  </a:solidFill>
                  <a:latin typeface="Calibri Light" panose="020F0302020204030204" pitchFamily="34" charset="0"/>
                </a:defRPr>
              </a:lvl1pPr>
            </a:lstStyle>
            <a:p>
              <a:pPr algn="ctr"/>
              <a:r>
                <a:rPr lang="en-US" sz="2400" dirty="0">
                  <a:latin typeface="Tw Cen MT" panose="020B0602020104020603" pitchFamily="34" charset="0"/>
                </a:rPr>
                <a:t>Análisis Bursátil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125DA21-3168-449B-9A03-26695490661D}"/>
              </a:ext>
            </a:extLst>
          </p:cNvPr>
          <p:cNvSpPr/>
          <p:nvPr/>
        </p:nvSpPr>
        <p:spPr>
          <a:xfrm>
            <a:off x="5965742" y="1207879"/>
            <a:ext cx="216024" cy="1651056"/>
          </a:xfrm>
          <a:prstGeom prst="rect">
            <a:avLst/>
          </a:prstGeom>
          <a:solidFill>
            <a:srgbClr val="EC6E6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21" name="Rectangle 22">
            <a:extLst>
              <a:ext uri="{FF2B5EF4-FFF2-40B4-BE49-F238E27FC236}">
                <a16:creationId xmlns:a16="http://schemas.microsoft.com/office/drawing/2014/main" id="{078D60E1-35E0-47F9-9772-2DCA46859AC4}"/>
              </a:ext>
            </a:extLst>
          </p:cNvPr>
          <p:cNvSpPr/>
          <p:nvPr/>
        </p:nvSpPr>
        <p:spPr>
          <a:xfrm>
            <a:off x="5965742" y="3263834"/>
            <a:ext cx="216024" cy="1392137"/>
          </a:xfrm>
          <a:prstGeom prst="rect">
            <a:avLst/>
          </a:prstGeom>
          <a:solidFill>
            <a:srgbClr val="5FABDC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D24CFDB3-5398-45B9-ADB3-442F129D07BB}"/>
              </a:ext>
            </a:extLst>
          </p:cNvPr>
          <p:cNvSpPr/>
          <p:nvPr/>
        </p:nvSpPr>
        <p:spPr>
          <a:xfrm>
            <a:off x="5965742" y="5063420"/>
            <a:ext cx="216024" cy="1392137"/>
          </a:xfrm>
          <a:prstGeom prst="rect">
            <a:avLst/>
          </a:prstGeom>
          <a:solidFill>
            <a:srgbClr val="F4CF3B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cap="small">
              <a:solidFill>
                <a:prstClr val="white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23" name="Oval 21">
            <a:extLst>
              <a:ext uri="{FF2B5EF4-FFF2-40B4-BE49-F238E27FC236}">
                <a16:creationId xmlns:a16="http://schemas.microsoft.com/office/drawing/2014/main" id="{246FA1BC-507E-4E0A-B8DB-BFB8E9651CC1}"/>
              </a:ext>
            </a:extLst>
          </p:cNvPr>
          <p:cNvSpPr/>
          <p:nvPr/>
        </p:nvSpPr>
        <p:spPr>
          <a:xfrm>
            <a:off x="5902878" y="1418360"/>
            <a:ext cx="341752" cy="341752"/>
          </a:xfrm>
          <a:prstGeom prst="ellipse">
            <a:avLst/>
          </a:prstGeom>
          <a:solidFill>
            <a:srgbClr val="AF241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86D0EE2D-F25E-4265-BAE1-FE368D4FC0E1}"/>
              </a:ext>
            </a:extLst>
          </p:cNvPr>
          <p:cNvSpPr/>
          <p:nvPr/>
        </p:nvSpPr>
        <p:spPr>
          <a:xfrm>
            <a:off x="5902878" y="3204617"/>
            <a:ext cx="341752" cy="341752"/>
          </a:xfrm>
          <a:prstGeom prst="ellipse">
            <a:avLst/>
          </a:prstGeom>
          <a:solidFill>
            <a:srgbClr val="216A97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2</a:t>
            </a:r>
          </a:p>
        </p:txBody>
      </p:sp>
      <p:sp>
        <p:nvSpPr>
          <p:cNvPr id="26" name="Oval 27">
            <a:extLst>
              <a:ext uri="{FF2B5EF4-FFF2-40B4-BE49-F238E27FC236}">
                <a16:creationId xmlns:a16="http://schemas.microsoft.com/office/drawing/2014/main" id="{4BC5FEDB-0CA2-4D8F-9FB7-456A8483D479}"/>
              </a:ext>
            </a:extLst>
          </p:cNvPr>
          <p:cNvSpPr/>
          <p:nvPr/>
        </p:nvSpPr>
        <p:spPr>
          <a:xfrm>
            <a:off x="5902878" y="4997538"/>
            <a:ext cx="341752" cy="341752"/>
          </a:xfrm>
          <a:prstGeom prst="ellipse">
            <a:avLst/>
          </a:prstGeom>
          <a:solidFill>
            <a:srgbClr val="B2920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cap="small" dirty="0"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3</a:t>
            </a:r>
          </a:p>
        </p:txBody>
      </p:sp>
      <p:sp>
        <p:nvSpPr>
          <p:cNvPr id="27" name="Rectangle 20">
            <a:extLst>
              <a:ext uri="{FF2B5EF4-FFF2-40B4-BE49-F238E27FC236}">
                <a16:creationId xmlns:a16="http://schemas.microsoft.com/office/drawing/2014/main" id="{CF29586F-7E75-47D8-83CC-A8445BF7A245}"/>
              </a:ext>
            </a:extLst>
          </p:cNvPr>
          <p:cNvSpPr/>
          <p:nvPr/>
        </p:nvSpPr>
        <p:spPr>
          <a:xfrm>
            <a:off x="6457070" y="1209409"/>
            <a:ext cx="4840411" cy="1651056"/>
          </a:xfrm>
          <a:prstGeom prst="rect">
            <a:avLst/>
          </a:prstGeom>
          <a:noFill/>
          <a:ln w="38100" cap="flat" cmpd="sng" algn="ctr">
            <a:solidFill>
              <a:srgbClr val="EC6E6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cap="small" dirty="0" err="1">
                <a:latin typeface="Tw Cen MT" panose="020B0602020104020603" pitchFamily="34" charset="0"/>
                <a:cs typeface="Arial" pitchFamily="34" charset="0"/>
              </a:rPr>
              <a:t>Menor</a:t>
            </a:r>
            <a:r>
              <a:rPr lang="en-US" sz="2000" cap="small" dirty="0">
                <a:latin typeface="Tw Cen MT" panose="020B0602020104020603" pitchFamily="34" charset="0"/>
                <a:cs typeface="Arial" pitchFamily="34" charset="0"/>
              </a:rPr>
              <a:t> </a:t>
            </a:r>
            <a:r>
              <a:rPr lang="en-US" sz="2000" cap="small" dirty="0" err="1">
                <a:latin typeface="Tw Cen MT" panose="020B0602020104020603" pitchFamily="34" charset="0"/>
                <a:cs typeface="Arial" pitchFamily="34" charset="0"/>
              </a:rPr>
              <a:t>nivel</a:t>
            </a:r>
            <a:r>
              <a:rPr lang="en-US" sz="2000" cap="small" dirty="0">
                <a:latin typeface="Tw Cen MT" panose="020B0602020104020603" pitchFamily="34" charset="0"/>
                <a:cs typeface="Arial" pitchFamily="34" charset="0"/>
              </a:rPr>
              <a:t> de </a:t>
            </a:r>
            <a:r>
              <a:rPr lang="en-US" sz="2000" cap="small" dirty="0" err="1">
                <a:latin typeface="Tw Cen MT" panose="020B0602020104020603" pitchFamily="34" charset="0"/>
                <a:cs typeface="Arial" pitchFamily="34" charset="0"/>
              </a:rPr>
              <a:t>endeudamiento</a:t>
            </a:r>
            <a:endParaRPr lang="en-US" sz="2000" cap="small" dirty="0">
              <a:latin typeface="Tw Cen MT" panose="020B0602020104020603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cap="small" dirty="0">
                <a:latin typeface="Tw Cen MT" panose="020B0602020104020603" pitchFamily="34" charset="0"/>
                <a:cs typeface="Arial" pitchFamily="34" charset="0"/>
              </a:rPr>
              <a:t>		</a:t>
            </a:r>
            <a:r>
              <a:rPr lang="en-US" sz="2000" b="1" cap="small" dirty="0">
                <a:solidFill>
                  <a:srgbClr val="00B050"/>
                </a:solidFill>
                <a:latin typeface="Tw Cen MT" panose="020B0602020104020603" pitchFamily="34" charset="0"/>
                <a:cs typeface="Arial" pitchFamily="34" charset="0"/>
              </a:rPr>
              <a:t>0,5 x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cap="small" dirty="0" err="1">
                <a:latin typeface="Tw Cen MT" panose="020B0602020104020603" pitchFamily="34" charset="0"/>
                <a:cs typeface="Arial" pitchFamily="34" charset="0"/>
              </a:rPr>
              <a:t>Aumento</a:t>
            </a:r>
            <a:r>
              <a:rPr lang="en-US" sz="2000" cap="small" dirty="0">
                <a:latin typeface="Tw Cen MT" panose="020B0602020104020603" pitchFamily="34" charset="0"/>
                <a:cs typeface="Arial" pitchFamily="34" charset="0"/>
              </a:rPr>
              <a:t> del </a:t>
            </a:r>
            <a:r>
              <a:rPr lang="en-US" sz="2000" cap="small" dirty="0" err="1">
                <a:latin typeface="Tw Cen MT" panose="020B0602020104020603" pitchFamily="34" charset="0"/>
                <a:cs typeface="Arial" pitchFamily="34" charset="0"/>
              </a:rPr>
              <a:t>ev</a:t>
            </a:r>
            <a:r>
              <a:rPr lang="en-US" sz="2000" cap="small" dirty="0">
                <a:latin typeface="Tw Cen MT" panose="020B0602020104020603" pitchFamily="34" charset="0"/>
                <a:cs typeface="Arial" pitchFamily="34" charset="0"/>
              </a:rPr>
              <a:t>/</a:t>
            </a:r>
            <a:r>
              <a:rPr lang="en-US" sz="2000" cap="small" dirty="0" err="1">
                <a:latin typeface="Tw Cen MT" panose="020B0602020104020603" pitchFamily="34" charset="0"/>
                <a:cs typeface="Arial" pitchFamily="34" charset="0"/>
              </a:rPr>
              <a:t>ebitda</a:t>
            </a:r>
            <a:r>
              <a:rPr lang="en-US" sz="2000" cap="small" dirty="0">
                <a:latin typeface="Tw Cen MT" panose="020B0602020104020603" pitchFamily="34" charset="0"/>
                <a:cs typeface="Arial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cap="small" dirty="0">
                <a:latin typeface="Tw Cen MT" panose="020B0602020104020603" pitchFamily="34" charset="0"/>
                <a:cs typeface="Arial" pitchFamily="34" charset="0"/>
              </a:rPr>
              <a:t>		</a:t>
            </a:r>
            <a:r>
              <a:rPr lang="en-US" sz="2000" b="1" cap="small" dirty="0">
                <a:solidFill>
                  <a:srgbClr val="00B050"/>
                </a:solidFill>
                <a:latin typeface="Tw Cen MT" panose="020B0602020104020603" pitchFamily="34" charset="0"/>
                <a:cs typeface="Arial" pitchFamily="34" charset="0"/>
              </a:rPr>
              <a:t>14,3 x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cap="small" dirty="0">
                <a:latin typeface="Tw Cen MT" panose="020B0602020104020603" pitchFamily="34" charset="0"/>
                <a:cs typeface="Arial" pitchFamily="34" charset="0"/>
              </a:rPr>
              <a:t>ROS </a:t>
            </a:r>
            <a:r>
              <a:rPr lang="en-US" sz="2000" cap="small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cs typeface="Arial" pitchFamily="34" charset="0"/>
              </a:rPr>
              <a:t>(19,3%) </a:t>
            </a:r>
            <a:r>
              <a:rPr lang="en-US" sz="2000" cap="small" dirty="0">
                <a:latin typeface="Tw Cen MT" panose="020B0602020104020603" pitchFamily="34" charset="0"/>
                <a:cs typeface="Arial" pitchFamily="34" charset="0"/>
              </a:rPr>
              <a:t>Y </a:t>
            </a:r>
            <a:r>
              <a:rPr lang="en-US" sz="2000" cap="small" dirty="0" err="1">
                <a:latin typeface="Tw Cen MT" panose="020B0602020104020603" pitchFamily="34" charset="0"/>
                <a:cs typeface="Arial" pitchFamily="34" charset="0"/>
              </a:rPr>
              <a:t>Margen</a:t>
            </a:r>
            <a:r>
              <a:rPr lang="en-US" sz="2000" cap="small" dirty="0">
                <a:latin typeface="Tw Cen MT" panose="020B0602020104020603" pitchFamily="34" charset="0"/>
                <a:cs typeface="Arial" pitchFamily="34" charset="0"/>
              </a:rPr>
              <a:t> </a:t>
            </a:r>
            <a:r>
              <a:rPr lang="en-US" sz="2000" cap="small" dirty="0" err="1">
                <a:latin typeface="Tw Cen MT" panose="020B0602020104020603" pitchFamily="34" charset="0"/>
                <a:cs typeface="Arial" pitchFamily="34" charset="0"/>
              </a:rPr>
              <a:t>Ebitda</a:t>
            </a:r>
            <a:r>
              <a:rPr lang="en-US" sz="2000" cap="small" dirty="0">
                <a:latin typeface="Tw Cen MT" panose="020B0602020104020603" pitchFamily="34" charset="0"/>
                <a:cs typeface="Arial" pitchFamily="34" charset="0"/>
              </a:rPr>
              <a:t> </a:t>
            </a:r>
            <a:r>
              <a:rPr lang="en-US" sz="2000" cap="small" dirty="0">
                <a:solidFill>
                  <a:schemeClr val="bg2">
                    <a:lumMod val="50000"/>
                  </a:schemeClr>
                </a:solidFill>
                <a:latin typeface="Tw Cen MT" panose="020B0602020104020603" pitchFamily="34" charset="0"/>
                <a:cs typeface="Arial" pitchFamily="34" charset="0"/>
              </a:rPr>
              <a:t>(30,1%)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000" cap="small" dirty="0">
              <a:solidFill>
                <a:srgbClr val="EC6E62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28" name="Rectangle 23">
            <a:extLst>
              <a:ext uri="{FF2B5EF4-FFF2-40B4-BE49-F238E27FC236}">
                <a16:creationId xmlns:a16="http://schemas.microsoft.com/office/drawing/2014/main" id="{2C9A29E7-79EC-41C6-B49D-FD5D121EEC6F}"/>
              </a:ext>
            </a:extLst>
          </p:cNvPr>
          <p:cNvSpPr/>
          <p:nvPr/>
        </p:nvSpPr>
        <p:spPr>
          <a:xfrm>
            <a:off x="6457071" y="3267914"/>
            <a:ext cx="4840411" cy="1392137"/>
          </a:xfrm>
          <a:prstGeom prst="rect">
            <a:avLst/>
          </a:prstGeom>
          <a:noFill/>
          <a:ln w="38100" cap="flat" cmpd="sng" algn="ctr">
            <a:solidFill>
              <a:srgbClr val="5FABD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171450" indent="-1714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cap="small" dirty="0">
                <a:latin typeface="Tw Cen MT" panose="020B0602020104020603" pitchFamily="34" charset="0"/>
                <a:cs typeface="Arial" pitchFamily="34" charset="0"/>
              </a:rPr>
              <a:t>Mayor Earnings per share annual 2019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cap="small" dirty="0"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		</a:t>
            </a:r>
            <a:r>
              <a:rPr lang="en-US" sz="2000" cap="small" dirty="0">
                <a:solidFill>
                  <a:srgbClr val="00B050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$5,63</a:t>
            </a:r>
          </a:p>
          <a:p>
            <a:pPr marL="342900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000" cap="small" dirty="0" err="1">
                <a:latin typeface="Tw Cen MT" panose="020B0602020104020603" pitchFamily="34" charset="0"/>
                <a:cs typeface="Arial" pitchFamily="34" charset="0"/>
              </a:rPr>
              <a:t>Aumento</a:t>
            </a:r>
            <a:r>
              <a:rPr lang="en-US" sz="2000" cap="small" dirty="0">
                <a:latin typeface="Tw Cen MT" panose="020B0602020104020603" pitchFamily="34" charset="0"/>
                <a:cs typeface="Arial" pitchFamily="34" charset="0"/>
              </a:rPr>
              <a:t> de </a:t>
            </a:r>
            <a:r>
              <a:rPr lang="en-US" sz="2000" cap="small" dirty="0" err="1">
                <a:latin typeface="Tw Cen MT" panose="020B0602020104020603" pitchFamily="34" charset="0"/>
                <a:cs typeface="Arial" pitchFamily="34" charset="0"/>
              </a:rPr>
              <a:t>dividendos</a:t>
            </a:r>
            <a:endParaRPr lang="en-US" sz="2000" cap="small" dirty="0">
              <a:latin typeface="Tw Cen MT" panose="020B0602020104020603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cap="small" dirty="0"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		</a:t>
            </a:r>
            <a:r>
              <a:rPr lang="en-US" sz="2000" cap="small" dirty="0">
                <a:solidFill>
                  <a:srgbClr val="00B050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6,3 %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cap="small" dirty="0"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latin typeface="Tw Cen MT" panose="020B0602020104020603" pitchFamily="34" charset="0"/>
                <a:cs typeface="Arial" pitchFamily="34" charset="0"/>
              </a:rPr>
              <a:t> </a:t>
            </a:r>
          </a:p>
        </p:txBody>
      </p:sp>
      <p:sp>
        <p:nvSpPr>
          <p:cNvPr id="29" name="Rectangle 26">
            <a:extLst>
              <a:ext uri="{FF2B5EF4-FFF2-40B4-BE49-F238E27FC236}">
                <a16:creationId xmlns:a16="http://schemas.microsoft.com/office/drawing/2014/main" id="{491CBEA2-571B-41C0-9D46-D08B5D436B33}"/>
              </a:ext>
            </a:extLst>
          </p:cNvPr>
          <p:cNvSpPr/>
          <p:nvPr/>
        </p:nvSpPr>
        <p:spPr>
          <a:xfrm>
            <a:off x="6457071" y="5067500"/>
            <a:ext cx="4840411" cy="1392137"/>
          </a:xfrm>
          <a:prstGeom prst="rect">
            <a:avLst/>
          </a:prstGeom>
          <a:noFill/>
          <a:ln w="38100" cap="flat" cmpd="sng" algn="ctr">
            <a:solidFill>
              <a:srgbClr val="F4CF3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rgbClr val="967B08"/>
                </a:solidFill>
                <a:latin typeface="Tw Cen MT" panose="020B0602020104020603" pitchFamily="34" charset="0"/>
              </a:rPr>
              <a:t>.</a:t>
            </a:r>
            <a:endParaRPr lang="en-US" sz="1100" cap="small" dirty="0">
              <a:solidFill>
                <a:srgbClr val="967B08"/>
              </a:solidFill>
              <a:effectLst>
                <a:outerShdw blurRad="25400" dist="38100" dir="2700000" algn="tl">
                  <a:srgbClr val="000000">
                    <a:alpha val="70000"/>
                  </a:srgbClr>
                </a:outerShdw>
              </a:effectLst>
              <a:latin typeface="Tw Cen MT" panose="020B0602020104020603" pitchFamily="34" charset="0"/>
              <a:cs typeface="Arial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2AA0115-94E7-4232-8BA4-1FE1F28CA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4" y="201743"/>
            <a:ext cx="7200430" cy="585216"/>
          </a:xfrm>
        </p:spPr>
        <p:txBody>
          <a:bodyPr>
            <a:normAutofit fontScale="90000"/>
          </a:bodyPr>
          <a:lstStyle/>
          <a:p>
            <a:r>
              <a:rPr lang="en-US" b="1" noProof="1">
                <a:solidFill>
                  <a:srgbClr val="002060"/>
                </a:solidFill>
                <a:latin typeface="Tw Cen MT" panose="020B0602020104020603" pitchFamily="34" charset="0"/>
              </a:rPr>
              <a:t>Conclusiones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11236DE-52FD-4829-AFCB-63285249EB62}"/>
              </a:ext>
            </a:extLst>
          </p:cNvPr>
          <p:cNvSpPr txBox="1">
            <a:spLocks/>
          </p:cNvSpPr>
          <p:nvPr/>
        </p:nvSpPr>
        <p:spPr>
          <a:xfrm>
            <a:off x="1534673" y="810683"/>
            <a:ext cx="2065918" cy="585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noProof="1">
                <a:solidFill>
                  <a:srgbClr val="002060"/>
                </a:solidFill>
                <a:latin typeface="Tw Cen MT" panose="020B0602020104020603" pitchFamily="34" charset="0"/>
              </a:rPr>
              <a:t>Mapa de Calor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0FB8ABEF-D480-43D3-9C0B-F51C264E419E}"/>
              </a:ext>
            </a:extLst>
          </p:cNvPr>
          <p:cNvSpPr txBox="1"/>
          <p:nvPr/>
        </p:nvSpPr>
        <p:spPr>
          <a:xfrm>
            <a:off x="11459319" y="6390679"/>
            <a:ext cx="88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15</a:t>
            </a:r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5E3CDBB-146C-40FD-A214-06C7E5E5AE55}"/>
              </a:ext>
            </a:extLst>
          </p:cNvPr>
          <p:cNvSpPr/>
          <p:nvPr/>
        </p:nvSpPr>
        <p:spPr>
          <a:xfrm>
            <a:off x="9425887" y="5196679"/>
            <a:ext cx="187159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dirty="0">
                <a:ln w="0"/>
                <a:latin typeface="Tw Cen MT" panose="020B0602020104020603" pitchFamily="34" charset="0"/>
              </a:rPr>
              <a:t>Momentum </a:t>
            </a:r>
            <a:r>
              <a:rPr lang="es-CO" sz="2000" b="1" dirty="0">
                <a:solidFill>
                  <a:srgbClr val="00B050"/>
                </a:solidFill>
              </a:rPr>
              <a:t>✔</a:t>
            </a:r>
            <a:endParaRPr lang="es-ES" sz="2000" dirty="0">
              <a:ln w="0"/>
              <a:latin typeface="Tw Cen MT" panose="020B0602020104020603" pitchFamily="34" charset="0"/>
            </a:endParaRPr>
          </a:p>
          <a:p>
            <a:r>
              <a:rPr lang="es-ES" sz="2000" b="0" cap="none" spc="0" dirty="0">
                <a:ln w="0"/>
                <a:solidFill>
                  <a:schemeClr val="tx1"/>
                </a:solidFill>
                <a:latin typeface="Tw Cen MT" panose="020B0602020104020603" pitchFamily="34" charset="0"/>
              </a:rPr>
              <a:t>Dinámica </a:t>
            </a:r>
            <a:r>
              <a:rPr lang="es-CO" b="1" dirty="0">
                <a:solidFill>
                  <a:schemeClr val="bg2">
                    <a:lumMod val="50000"/>
                  </a:schemeClr>
                </a:solidFill>
              </a:rPr>
              <a:t>----</a:t>
            </a:r>
            <a:endParaRPr lang="es-ES" sz="2000" b="0" cap="none" spc="0" dirty="0">
              <a:ln w="0"/>
              <a:solidFill>
                <a:schemeClr val="bg2">
                  <a:lumMod val="50000"/>
                </a:schemeClr>
              </a:solidFill>
              <a:latin typeface="Tw Cen MT" panose="020B0602020104020603" pitchFamily="34" charset="0"/>
            </a:endParaRPr>
          </a:p>
          <a:p>
            <a:r>
              <a:rPr lang="es-ES" sz="2000" dirty="0">
                <a:ln w="0"/>
                <a:latin typeface="Tw Cen MT" panose="020B0602020104020603" pitchFamily="34" charset="0"/>
              </a:rPr>
              <a:t>Fluidez </a:t>
            </a:r>
            <a:r>
              <a:rPr lang="es-CO" sz="2000" b="1" dirty="0">
                <a:solidFill>
                  <a:srgbClr val="00B050"/>
                </a:solidFill>
              </a:rPr>
              <a:t>✔</a:t>
            </a:r>
            <a:endParaRPr lang="es-ES" sz="2000" b="0" cap="none" spc="0" dirty="0">
              <a:ln w="0"/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8207836-0187-4D8A-8C14-B8AED4D8081C}"/>
              </a:ext>
            </a:extLst>
          </p:cNvPr>
          <p:cNvSpPr/>
          <p:nvPr/>
        </p:nvSpPr>
        <p:spPr>
          <a:xfrm>
            <a:off x="6693276" y="5219236"/>
            <a:ext cx="250301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>
                <a:ln w="0"/>
                <a:latin typeface="Tw Cen MT" panose="020B0602020104020603" pitchFamily="34" charset="0"/>
              </a:rPr>
              <a:t>RSI en niveles de compra, pero con </a:t>
            </a:r>
            <a:r>
              <a:rPr lang="es-ES" sz="2000" dirty="0">
                <a:ln w="0"/>
                <a:solidFill>
                  <a:srgbClr val="BB2E3B"/>
                </a:solidFill>
                <a:latin typeface="Tw Cen MT" panose="020B0602020104020603" pitchFamily="34" charset="0"/>
              </a:rPr>
              <a:t>pendiente negativa</a:t>
            </a:r>
            <a:endParaRPr lang="es-ES" sz="2000" dirty="0">
              <a:ln w="0"/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6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04" y="-21471"/>
            <a:ext cx="12234204" cy="6865404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71C30BA-D73B-EC44-B50F-FBA66502F4D2}"/>
              </a:ext>
            </a:extLst>
          </p:cNvPr>
          <p:cNvSpPr/>
          <p:nvPr/>
        </p:nvSpPr>
        <p:spPr>
          <a:xfrm rot="16200000">
            <a:off x="-2404182" y="2343663"/>
            <a:ext cx="6865405" cy="213513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CD6C76E-4198-2846-810F-C3ADD22D60B4}"/>
              </a:ext>
            </a:extLst>
          </p:cNvPr>
          <p:cNvGrpSpPr/>
          <p:nvPr/>
        </p:nvGrpSpPr>
        <p:grpSpPr>
          <a:xfrm>
            <a:off x="-51951" y="1590760"/>
            <a:ext cx="1966244" cy="1665723"/>
            <a:chOff x="667247" y="4162443"/>
            <a:chExt cx="3497179" cy="354166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2E4D37E-FDB6-204D-95F0-64F0FDC5B257}"/>
                </a:ext>
              </a:extLst>
            </p:cNvPr>
            <p:cNvPicPr/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48" b="100000" l="15203" r="93919">
                          <a14:foregroundMark x1="50676" y1="12587" x2="61149" y2="16434"/>
                          <a14:backgroundMark x1="28716" y1="10839" x2="21284" y2="49650"/>
                          <a14:backgroundMark x1="85473" y1="13287" x2="85811" y2="57692"/>
                          <a14:backgroundMark x1="80743" y1="94056" x2="81081" y2="98252"/>
                          <a14:backgroundMark x1="28041" y1="94056" x2="28378" y2="986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9857" y="4162443"/>
              <a:ext cx="2185670" cy="2112010"/>
            </a:xfrm>
            <a:prstGeom prst="rect">
              <a:avLst/>
            </a:prstGeom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7E6AF619-A617-3B4E-B17B-FFEF2A881FA1}"/>
                </a:ext>
              </a:extLst>
            </p:cNvPr>
            <p:cNvSpPr txBox="1"/>
            <p:nvPr/>
          </p:nvSpPr>
          <p:spPr>
            <a:xfrm>
              <a:off x="667247" y="6329876"/>
              <a:ext cx="3497179" cy="137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rgbClr val="002D6A"/>
                  </a:solidFill>
                  <a:latin typeface="Tw Cen MT" panose="020B0602020104020603" pitchFamily="34" charset="0"/>
                </a:rPr>
                <a:t>Andrés Camilio Chacón Briceño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C58F9431-E230-894F-A1F7-D4CB7E3B76F8}"/>
              </a:ext>
            </a:extLst>
          </p:cNvPr>
          <p:cNvSpPr txBox="1"/>
          <p:nvPr/>
        </p:nvSpPr>
        <p:spPr>
          <a:xfrm>
            <a:off x="-506899" y="5969406"/>
            <a:ext cx="307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Tw Cen MT" panose="020B0602020104020603" pitchFamily="34" charset="0"/>
              </a:rPr>
              <a:t>23 de mayo 2020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-39047" y="3795003"/>
            <a:ext cx="1742354" cy="1610422"/>
            <a:chOff x="8447444" y="4200478"/>
            <a:chExt cx="2664828" cy="3093340"/>
          </a:xfrm>
        </p:grpSpPr>
        <p:pic>
          <p:nvPicPr>
            <p:cNvPr id="1026" name="Picture 2" descr="Resultado de imagen de mujer ejecutiva animada">
              <a:extLst>
                <a:ext uri="{FF2B5EF4-FFF2-40B4-BE49-F238E27FC236}">
                  <a16:creationId xmlns:a16="http://schemas.microsoft.com/office/drawing/2014/main" id="{5B077224-0025-4A39-8DD2-6FB0FFB9E3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95" b="100000" l="4121" r="96841">
                          <a14:foregroundMark x1="52610" y1="98839" x2="52610" y2="98839"/>
                          <a14:foregroundMark x1="54121" y1="85300" x2="52473" y2="99807"/>
                          <a14:foregroundMark x1="63049" y1="16441" x2="42720" y2="14700"/>
                          <a14:foregroundMark x1="55495" y1="3675" x2="45604" y2="3095"/>
                          <a14:foregroundMark x1="91209" y1="84720" x2="91209" y2="84720"/>
                          <a14:foregroundMark x1="96978" y1="67311" x2="96978" y2="67311"/>
                          <a14:foregroundMark x1="4121" y1="91103" x2="4121" y2="91103"/>
                          <a14:foregroundMark x1="15797" y1="90522" x2="15797" y2="905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91033" y="4200478"/>
              <a:ext cx="2621239" cy="1860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/>
            <p:cNvSpPr txBox="1"/>
            <p:nvPr/>
          </p:nvSpPr>
          <p:spPr>
            <a:xfrm>
              <a:off x="8447444" y="6052329"/>
              <a:ext cx="2584581" cy="124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002060"/>
                  </a:solidFill>
                  <a:latin typeface="Tw Cen MT" panose="020B0602020104020603" pitchFamily="34" charset="0"/>
                </a:rPr>
                <a:t>María Gabriela </a:t>
              </a:r>
            </a:p>
            <a:p>
              <a:pPr algn="ctr"/>
              <a:r>
                <a:rPr lang="es-MX" b="1" dirty="0">
                  <a:solidFill>
                    <a:srgbClr val="002060"/>
                  </a:solidFill>
                  <a:latin typeface="Tw Cen MT" panose="020B0602020104020603" pitchFamily="34" charset="0"/>
                </a:rPr>
                <a:t>Ruge Ortega</a:t>
              </a:r>
              <a:endParaRPr lang="es-CO" b="1" dirty="0">
                <a:solidFill>
                  <a:srgbClr val="00206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950568" y="0"/>
            <a:ext cx="2804747" cy="1094757"/>
            <a:chOff x="8536146" y="-17608"/>
            <a:chExt cx="3180948" cy="1213485"/>
          </a:xfrm>
        </p:grpSpPr>
        <p:pic>
          <p:nvPicPr>
            <p:cNvPr id="12" name="Imagen 11" descr="Resultado de imagen para iconos de personas animados"/>
            <p:cNvPicPr/>
            <p:nvPr/>
          </p:nvPicPr>
          <p:blipFill rotWithShape="1">
            <a:blip r:embed="rId8" cstate="email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822" b="94863" l="0" r="100000">
                          <a14:foregroundMark x1="45622" y1="17808" x2="45622" y2="17808"/>
                          <a14:foregroundMark x1="72350" y1="24315" x2="72350" y2="24315"/>
                          <a14:foregroundMark x1="75115" y1="48973" x2="75115" y2="48973"/>
                          <a14:foregroundMark x1="35945" y1="68493" x2="35945" y2="68493"/>
                          <a14:foregroundMark x1="29493" y1="83219" x2="29493" y2="83219"/>
                        </a14:backgroundRemoval>
                      </a14:imgEffect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536146" y="-17608"/>
              <a:ext cx="904875" cy="12134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ectángulo 7"/>
            <p:cNvSpPr/>
            <p:nvPr/>
          </p:nvSpPr>
          <p:spPr>
            <a:xfrm>
              <a:off x="9316010" y="371742"/>
              <a:ext cx="1842171" cy="4698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MX" sz="2400" b="1" dirty="0">
                  <a:latin typeface="Arial Black" panose="020B0A04020102020204" pitchFamily="34" charset="0"/>
                </a:rPr>
                <a:t>Consilium</a:t>
              </a:r>
              <a:endParaRPr lang="es-CO" sz="1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9370682" y="720313"/>
              <a:ext cx="2346412" cy="3429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dirty="0"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High Human Performance</a:t>
              </a:r>
              <a:endParaRPr lang="es-C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0698ABD3-9AAA-4153-8934-784FF4258851}"/>
              </a:ext>
            </a:extLst>
          </p:cNvPr>
          <p:cNvGrpSpPr/>
          <p:nvPr/>
        </p:nvGrpSpPr>
        <p:grpSpPr>
          <a:xfrm>
            <a:off x="-83129" y="2026953"/>
            <a:ext cx="11739595" cy="2883488"/>
            <a:chOff x="-83129" y="2026953"/>
            <a:chExt cx="11739595" cy="2883488"/>
          </a:xfrm>
        </p:grpSpPr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E112CCCD-F1A0-4DED-910E-AC41D0ACADF5}"/>
                </a:ext>
              </a:extLst>
            </p:cNvPr>
            <p:cNvSpPr/>
            <p:nvPr/>
          </p:nvSpPr>
          <p:spPr>
            <a:xfrm>
              <a:off x="-83129" y="3266620"/>
              <a:ext cx="10803989" cy="404154"/>
            </a:xfrm>
            <a:prstGeom prst="rect">
              <a:avLst/>
            </a:prstGeom>
            <a:gradFill flip="none" rotWithShape="1">
              <a:gsLst>
                <a:gs pos="9800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</a:schemeClr>
                </a:gs>
                <a:gs pos="31000">
                  <a:srgbClr val="666666">
                    <a:tint val="44500"/>
                    <a:satMod val="160000"/>
                  </a:srgbClr>
                </a:gs>
                <a:gs pos="55000">
                  <a:srgbClr val="6666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28220BF7-0CA5-4171-9D99-486ABD89381F}"/>
                </a:ext>
              </a:extLst>
            </p:cNvPr>
            <p:cNvSpPr/>
            <p:nvPr/>
          </p:nvSpPr>
          <p:spPr>
            <a:xfrm>
              <a:off x="2474302" y="2663935"/>
              <a:ext cx="5734461" cy="1769986"/>
            </a:xfrm>
            <a:prstGeom prst="roundRect">
              <a:avLst>
                <a:gd name="adj" fmla="val 6322"/>
              </a:avLst>
            </a:prstGeom>
            <a:solidFill>
              <a:srgbClr val="1665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w Cen MT" panose="020B0602020104020603" pitchFamily="34" charset="0"/>
                </a:rPr>
                <a:t>SUGERENCIA DE INVERSIÓN</a:t>
              </a:r>
            </a:p>
          </p:txBody>
        </p:sp>
        <p:sp>
          <p:nvSpPr>
            <p:cNvPr id="36" name="Rounded Rectangle 4">
              <a:extLst>
                <a:ext uri="{FF2B5EF4-FFF2-40B4-BE49-F238E27FC236}">
                  <a16:creationId xmlns:a16="http://schemas.microsoft.com/office/drawing/2014/main" id="{55B0198F-46C4-4997-8F28-6E8140FB87E3}"/>
                </a:ext>
              </a:extLst>
            </p:cNvPr>
            <p:cNvSpPr/>
            <p:nvPr/>
          </p:nvSpPr>
          <p:spPr>
            <a:xfrm>
              <a:off x="2581099" y="2725393"/>
              <a:ext cx="5490688" cy="1619501"/>
            </a:xfrm>
            <a:prstGeom prst="roundRect">
              <a:avLst>
                <a:gd name="adj" fmla="val 2965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38" name="Group 28">
              <a:extLst>
                <a:ext uri="{FF2B5EF4-FFF2-40B4-BE49-F238E27FC236}">
                  <a16:creationId xmlns:a16="http://schemas.microsoft.com/office/drawing/2014/main" id="{16E9B437-BEBC-4380-B14B-715D230BF78A}"/>
                </a:ext>
              </a:extLst>
            </p:cNvPr>
            <p:cNvGrpSpPr/>
            <p:nvPr/>
          </p:nvGrpSpPr>
          <p:grpSpPr>
            <a:xfrm>
              <a:off x="8693774" y="2026953"/>
              <a:ext cx="2962692" cy="2883488"/>
              <a:chOff x="3132153" y="3403957"/>
              <a:chExt cx="1620670" cy="2399993"/>
            </a:xfrm>
          </p:grpSpPr>
          <p:grpSp>
            <p:nvGrpSpPr>
              <p:cNvPr id="39" name="Group 29">
                <a:extLst>
                  <a:ext uri="{FF2B5EF4-FFF2-40B4-BE49-F238E27FC236}">
                    <a16:creationId xmlns:a16="http://schemas.microsoft.com/office/drawing/2014/main" id="{9A209C58-B7EF-463E-82F3-8B43640C1EC6}"/>
                  </a:ext>
                </a:extLst>
              </p:cNvPr>
              <p:cNvGrpSpPr/>
              <p:nvPr/>
            </p:nvGrpSpPr>
            <p:grpSpPr>
              <a:xfrm>
                <a:off x="4418954" y="3565145"/>
                <a:ext cx="333869" cy="1829815"/>
                <a:chOff x="4418954" y="3565145"/>
                <a:chExt cx="333869" cy="1829815"/>
              </a:xfrm>
            </p:grpSpPr>
            <p:sp>
              <p:nvSpPr>
                <p:cNvPr id="62" name="Freeform 52">
                  <a:extLst>
                    <a:ext uri="{FF2B5EF4-FFF2-40B4-BE49-F238E27FC236}">
                      <a16:creationId xmlns:a16="http://schemas.microsoft.com/office/drawing/2014/main" id="{443C4656-6A85-42B8-8998-E46BA6005628}"/>
                    </a:ext>
                  </a:extLst>
                </p:cNvPr>
                <p:cNvSpPr/>
                <p:nvPr/>
              </p:nvSpPr>
              <p:spPr>
                <a:xfrm>
                  <a:off x="4418954" y="4966519"/>
                  <a:ext cx="328306" cy="428441"/>
                </a:xfrm>
                <a:custGeom>
                  <a:avLst/>
                  <a:gdLst>
                    <a:gd name="connsiteX0" fmla="*/ 0 w 328306"/>
                    <a:gd name="connsiteY0" fmla="*/ 0 h 428441"/>
                    <a:gd name="connsiteX1" fmla="*/ 328306 w 328306"/>
                    <a:gd name="connsiteY1" fmla="*/ 0 h 428441"/>
                    <a:gd name="connsiteX2" fmla="*/ 328306 w 328306"/>
                    <a:gd name="connsiteY2" fmla="*/ 58638 h 428441"/>
                    <a:gd name="connsiteX3" fmla="*/ 267004 w 328306"/>
                    <a:gd name="connsiteY3" fmla="*/ 77667 h 428441"/>
                    <a:gd name="connsiteX4" fmla="*/ 64557 w 328306"/>
                    <a:gd name="connsiteY4" fmla="*/ 383088 h 428441"/>
                    <a:gd name="connsiteX5" fmla="*/ 69129 w 328306"/>
                    <a:gd name="connsiteY5" fmla="*/ 428441 h 428441"/>
                    <a:gd name="connsiteX6" fmla="*/ 0 w 328306"/>
                    <a:gd name="connsiteY6" fmla="*/ 428441 h 428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8306" h="428441">
                      <a:moveTo>
                        <a:pt x="0" y="0"/>
                      </a:moveTo>
                      <a:lnTo>
                        <a:pt x="328306" y="0"/>
                      </a:lnTo>
                      <a:lnTo>
                        <a:pt x="328306" y="58638"/>
                      </a:lnTo>
                      <a:lnTo>
                        <a:pt x="267004" y="77667"/>
                      </a:lnTo>
                      <a:cubicBezTo>
                        <a:pt x="148035" y="127987"/>
                        <a:pt x="64557" y="245789"/>
                        <a:pt x="64557" y="383088"/>
                      </a:cubicBezTo>
                      <a:lnTo>
                        <a:pt x="69129" y="428441"/>
                      </a:lnTo>
                      <a:lnTo>
                        <a:pt x="0" y="428441"/>
                      </a:lnTo>
                      <a:close/>
                    </a:path>
                  </a:pathLst>
                </a:custGeom>
                <a:solidFill>
                  <a:srgbClr val="4341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53">
                  <a:extLst>
                    <a:ext uri="{FF2B5EF4-FFF2-40B4-BE49-F238E27FC236}">
                      <a16:creationId xmlns:a16="http://schemas.microsoft.com/office/drawing/2014/main" id="{11FF3B16-A945-4FEA-80AA-7E67E7DCDECF}"/>
                    </a:ext>
                  </a:extLst>
                </p:cNvPr>
                <p:cNvSpPr/>
                <p:nvPr/>
              </p:nvSpPr>
              <p:spPr>
                <a:xfrm>
                  <a:off x="4422441" y="3565145"/>
                  <a:ext cx="328306" cy="428441"/>
                </a:xfrm>
                <a:custGeom>
                  <a:avLst/>
                  <a:gdLst>
                    <a:gd name="connsiteX0" fmla="*/ 0 w 328306"/>
                    <a:gd name="connsiteY0" fmla="*/ 0 h 428441"/>
                    <a:gd name="connsiteX1" fmla="*/ 328306 w 328306"/>
                    <a:gd name="connsiteY1" fmla="*/ 0 h 428441"/>
                    <a:gd name="connsiteX2" fmla="*/ 328306 w 328306"/>
                    <a:gd name="connsiteY2" fmla="*/ 58638 h 428441"/>
                    <a:gd name="connsiteX3" fmla="*/ 267004 w 328306"/>
                    <a:gd name="connsiteY3" fmla="*/ 77667 h 428441"/>
                    <a:gd name="connsiteX4" fmla="*/ 64557 w 328306"/>
                    <a:gd name="connsiteY4" fmla="*/ 383088 h 428441"/>
                    <a:gd name="connsiteX5" fmla="*/ 69129 w 328306"/>
                    <a:gd name="connsiteY5" fmla="*/ 428441 h 428441"/>
                    <a:gd name="connsiteX6" fmla="*/ 0 w 328306"/>
                    <a:gd name="connsiteY6" fmla="*/ 428441 h 428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8306" h="428441">
                      <a:moveTo>
                        <a:pt x="0" y="0"/>
                      </a:moveTo>
                      <a:lnTo>
                        <a:pt x="328306" y="0"/>
                      </a:lnTo>
                      <a:lnTo>
                        <a:pt x="328306" y="58638"/>
                      </a:lnTo>
                      <a:lnTo>
                        <a:pt x="267004" y="77667"/>
                      </a:lnTo>
                      <a:cubicBezTo>
                        <a:pt x="148035" y="127987"/>
                        <a:pt x="64557" y="245789"/>
                        <a:pt x="64557" y="383088"/>
                      </a:cubicBezTo>
                      <a:lnTo>
                        <a:pt x="69129" y="428441"/>
                      </a:lnTo>
                      <a:lnTo>
                        <a:pt x="0" y="428441"/>
                      </a:lnTo>
                      <a:close/>
                    </a:path>
                  </a:pathLst>
                </a:custGeom>
                <a:solidFill>
                  <a:srgbClr val="4341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54">
                  <a:extLst>
                    <a:ext uri="{FF2B5EF4-FFF2-40B4-BE49-F238E27FC236}">
                      <a16:creationId xmlns:a16="http://schemas.microsoft.com/office/drawing/2014/main" id="{6DC9D885-9BFF-4C9C-ABC8-0BEEE3F7E0AC}"/>
                    </a:ext>
                  </a:extLst>
                </p:cNvPr>
                <p:cNvSpPr/>
                <p:nvPr/>
              </p:nvSpPr>
              <p:spPr>
                <a:xfrm>
                  <a:off x="4424517" y="4265832"/>
                  <a:ext cx="328306" cy="428441"/>
                </a:xfrm>
                <a:custGeom>
                  <a:avLst/>
                  <a:gdLst>
                    <a:gd name="connsiteX0" fmla="*/ 0 w 328306"/>
                    <a:gd name="connsiteY0" fmla="*/ 0 h 428441"/>
                    <a:gd name="connsiteX1" fmla="*/ 328306 w 328306"/>
                    <a:gd name="connsiteY1" fmla="*/ 0 h 428441"/>
                    <a:gd name="connsiteX2" fmla="*/ 328306 w 328306"/>
                    <a:gd name="connsiteY2" fmla="*/ 58638 h 428441"/>
                    <a:gd name="connsiteX3" fmla="*/ 267004 w 328306"/>
                    <a:gd name="connsiteY3" fmla="*/ 77667 h 428441"/>
                    <a:gd name="connsiteX4" fmla="*/ 64557 w 328306"/>
                    <a:gd name="connsiteY4" fmla="*/ 383088 h 428441"/>
                    <a:gd name="connsiteX5" fmla="*/ 69129 w 328306"/>
                    <a:gd name="connsiteY5" fmla="*/ 428441 h 428441"/>
                    <a:gd name="connsiteX6" fmla="*/ 0 w 328306"/>
                    <a:gd name="connsiteY6" fmla="*/ 428441 h 428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8306" h="428441">
                      <a:moveTo>
                        <a:pt x="0" y="0"/>
                      </a:moveTo>
                      <a:lnTo>
                        <a:pt x="328306" y="0"/>
                      </a:lnTo>
                      <a:lnTo>
                        <a:pt x="328306" y="58638"/>
                      </a:lnTo>
                      <a:lnTo>
                        <a:pt x="267004" y="77667"/>
                      </a:lnTo>
                      <a:cubicBezTo>
                        <a:pt x="148035" y="127987"/>
                        <a:pt x="64557" y="245789"/>
                        <a:pt x="64557" y="383088"/>
                      </a:cubicBezTo>
                      <a:lnTo>
                        <a:pt x="69129" y="428441"/>
                      </a:lnTo>
                      <a:lnTo>
                        <a:pt x="0" y="428441"/>
                      </a:lnTo>
                      <a:close/>
                    </a:path>
                  </a:pathLst>
                </a:custGeom>
                <a:solidFill>
                  <a:srgbClr val="4341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0">
                <a:extLst>
                  <a:ext uri="{FF2B5EF4-FFF2-40B4-BE49-F238E27FC236}">
                    <a16:creationId xmlns:a16="http://schemas.microsoft.com/office/drawing/2014/main" id="{CF157936-11F3-4DD3-9C82-D6403AF773E5}"/>
                  </a:ext>
                </a:extLst>
              </p:cNvPr>
              <p:cNvGrpSpPr/>
              <p:nvPr/>
            </p:nvGrpSpPr>
            <p:grpSpPr>
              <a:xfrm>
                <a:off x="3132153" y="3565145"/>
                <a:ext cx="338328" cy="1829815"/>
                <a:chOff x="3132153" y="3565145"/>
                <a:chExt cx="338328" cy="1829815"/>
              </a:xfrm>
            </p:grpSpPr>
            <p:sp>
              <p:nvSpPr>
                <p:cNvPr id="59" name="Freeform 49">
                  <a:extLst>
                    <a:ext uri="{FF2B5EF4-FFF2-40B4-BE49-F238E27FC236}">
                      <a16:creationId xmlns:a16="http://schemas.microsoft.com/office/drawing/2014/main" id="{74FAE1F3-B37F-44EE-8DDA-8BF657DABD59}"/>
                    </a:ext>
                  </a:extLst>
                </p:cNvPr>
                <p:cNvSpPr/>
                <p:nvPr/>
              </p:nvSpPr>
              <p:spPr>
                <a:xfrm flipH="1">
                  <a:off x="3137790" y="4966519"/>
                  <a:ext cx="332691" cy="428441"/>
                </a:xfrm>
                <a:custGeom>
                  <a:avLst/>
                  <a:gdLst>
                    <a:gd name="connsiteX0" fmla="*/ 0 w 328306"/>
                    <a:gd name="connsiteY0" fmla="*/ 0 h 428441"/>
                    <a:gd name="connsiteX1" fmla="*/ 328306 w 328306"/>
                    <a:gd name="connsiteY1" fmla="*/ 0 h 428441"/>
                    <a:gd name="connsiteX2" fmla="*/ 328306 w 328306"/>
                    <a:gd name="connsiteY2" fmla="*/ 58638 h 428441"/>
                    <a:gd name="connsiteX3" fmla="*/ 267004 w 328306"/>
                    <a:gd name="connsiteY3" fmla="*/ 77667 h 428441"/>
                    <a:gd name="connsiteX4" fmla="*/ 64557 w 328306"/>
                    <a:gd name="connsiteY4" fmla="*/ 383088 h 428441"/>
                    <a:gd name="connsiteX5" fmla="*/ 69129 w 328306"/>
                    <a:gd name="connsiteY5" fmla="*/ 428441 h 428441"/>
                    <a:gd name="connsiteX6" fmla="*/ 0 w 328306"/>
                    <a:gd name="connsiteY6" fmla="*/ 428441 h 428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8306" h="428441">
                      <a:moveTo>
                        <a:pt x="0" y="0"/>
                      </a:moveTo>
                      <a:lnTo>
                        <a:pt x="328306" y="0"/>
                      </a:lnTo>
                      <a:lnTo>
                        <a:pt x="328306" y="58638"/>
                      </a:lnTo>
                      <a:lnTo>
                        <a:pt x="267004" y="77667"/>
                      </a:lnTo>
                      <a:cubicBezTo>
                        <a:pt x="148035" y="127987"/>
                        <a:pt x="64557" y="245789"/>
                        <a:pt x="64557" y="383088"/>
                      </a:cubicBezTo>
                      <a:lnTo>
                        <a:pt x="69129" y="428441"/>
                      </a:lnTo>
                      <a:lnTo>
                        <a:pt x="0" y="428441"/>
                      </a:lnTo>
                      <a:close/>
                    </a:path>
                  </a:pathLst>
                </a:custGeom>
                <a:solidFill>
                  <a:srgbClr val="4341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50">
                  <a:extLst>
                    <a:ext uri="{FF2B5EF4-FFF2-40B4-BE49-F238E27FC236}">
                      <a16:creationId xmlns:a16="http://schemas.microsoft.com/office/drawing/2014/main" id="{3DF8D774-425F-4801-A7C7-FFC68B04D635}"/>
                    </a:ext>
                  </a:extLst>
                </p:cNvPr>
                <p:cNvSpPr/>
                <p:nvPr/>
              </p:nvSpPr>
              <p:spPr>
                <a:xfrm flipH="1">
                  <a:off x="3134257" y="3565145"/>
                  <a:ext cx="332691" cy="428441"/>
                </a:xfrm>
                <a:custGeom>
                  <a:avLst/>
                  <a:gdLst>
                    <a:gd name="connsiteX0" fmla="*/ 0 w 328306"/>
                    <a:gd name="connsiteY0" fmla="*/ 0 h 428441"/>
                    <a:gd name="connsiteX1" fmla="*/ 328306 w 328306"/>
                    <a:gd name="connsiteY1" fmla="*/ 0 h 428441"/>
                    <a:gd name="connsiteX2" fmla="*/ 328306 w 328306"/>
                    <a:gd name="connsiteY2" fmla="*/ 58638 h 428441"/>
                    <a:gd name="connsiteX3" fmla="*/ 267004 w 328306"/>
                    <a:gd name="connsiteY3" fmla="*/ 77667 h 428441"/>
                    <a:gd name="connsiteX4" fmla="*/ 64557 w 328306"/>
                    <a:gd name="connsiteY4" fmla="*/ 383088 h 428441"/>
                    <a:gd name="connsiteX5" fmla="*/ 69129 w 328306"/>
                    <a:gd name="connsiteY5" fmla="*/ 428441 h 428441"/>
                    <a:gd name="connsiteX6" fmla="*/ 0 w 328306"/>
                    <a:gd name="connsiteY6" fmla="*/ 428441 h 428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8306" h="428441">
                      <a:moveTo>
                        <a:pt x="0" y="0"/>
                      </a:moveTo>
                      <a:lnTo>
                        <a:pt x="328306" y="0"/>
                      </a:lnTo>
                      <a:lnTo>
                        <a:pt x="328306" y="58638"/>
                      </a:lnTo>
                      <a:lnTo>
                        <a:pt x="267004" y="77667"/>
                      </a:lnTo>
                      <a:cubicBezTo>
                        <a:pt x="148035" y="127987"/>
                        <a:pt x="64557" y="245789"/>
                        <a:pt x="64557" y="383088"/>
                      </a:cubicBezTo>
                      <a:lnTo>
                        <a:pt x="69129" y="428441"/>
                      </a:lnTo>
                      <a:lnTo>
                        <a:pt x="0" y="428441"/>
                      </a:lnTo>
                      <a:close/>
                    </a:path>
                  </a:pathLst>
                </a:custGeom>
                <a:solidFill>
                  <a:srgbClr val="4341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51">
                  <a:extLst>
                    <a:ext uri="{FF2B5EF4-FFF2-40B4-BE49-F238E27FC236}">
                      <a16:creationId xmlns:a16="http://schemas.microsoft.com/office/drawing/2014/main" id="{5DA81EA5-590F-4C68-8631-0309FE3E4C93}"/>
                    </a:ext>
                  </a:extLst>
                </p:cNvPr>
                <p:cNvSpPr/>
                <p:nvPr/>
              </p:nvSpPr>
              <p:spPr>
                <a:xfrm flipH="1">
                  <a:off x="3132153" y="4265832"/>
                  <a:ext cx="332691" cy="428441"/>
                </a:xfrm>
                <a:custGeom>
                  <a:avLst/>
                  <a:gdLst>
                    <a:gd name="connsiteX0" fmla="*/ 0 w 328306"/>
                    <a:gd name="connsiteY0" fmla="*/ 0 h 428441"/>
                    <a:gd name="connsiteX1" fmla="*/ 328306 w 328306"/>
                    <a:gd name="connsiteY1" fmla="*/ 0 h 428441"/>
                    <a:gd name="connsiteX2" fmla="*/ 328306 w 328306"/>
                    <a:gd name="connsiteY2" fmla="*/ 58638 h 428441"/>
                    <a:gd name="connsiteX3" fmla="*/ 267004 w 328306"/>
                    <a:gd name="connsiteY3" fmla="*/ 77667 h 428441"/>
                    <a:gd name="connsiteX4" fmla="*/ 64557 w 328306"/>
                    <a:gd name="connsiteY4" fmla="*/ 383088 h 428441"/>
                    <a:gd name="connsiteX5" fmla="*/ 69129 w 328306"/>
                    <a:gd name="connsiteY5" fmla="*/ 428441 h 428441"/>
                    <a:gd name="connsiteX6" fmla="*/ 0 w 328306"/>
                    <a:gd name="connsiteY6" fmla="*/ 428441 h 428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8306" h="428441">
                      <a:moveTo>
                        <a:pt x="0" y="0"/>
                      </a:moveTo>
                      <a:lnTo>
                        <a:pt x="328306" y="0"/>
                      </a:lnTo>
                      <a:lnTo>
                        <a:pt x="328306" y="58638"/>
                      </a:lnTo>
                      <a:lnTo>
                        <a:pt x="267004" y="77667"/>
                      </a:lnTo>
                      <a:cubicBezTo>
                        <a:pt x="148035" y="127987"/>
                        <a:pt x="64557" y="245789"/>
                        <a:pt x="64557" y="383088"/>
                      </a:cubicBezTo>
                      <a:lnTo>
                        <a:pt x="69129" y="428441"/>
                      </a:lnTo>
                      <a:lnTo>
                        <a:pt x="0" y="428441"/>
                      </a:lnTo>
                      <a:close/>
                    </a:path>
                  </a:pathLst>
                </a:custGeom>
                <a:solidFill>
                  <a:srgbClr val="4341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31">
                <a:extLst>
                  <a:ext uri="{FF2B5EF4-FFF2-40B4-BE49-F238E27FC236}">
                    <a16:creationId xmlns:a16="http://schemas.microsoft.com/office/drawing/2014/main" id="{EE51D8C6-957A-49F6-B15B-E76F4C064F56}"/>
                  </a:ext>
                </a:extLst>
              </p:cNvPr>
              <p:cNvGrpSpPr/>
              <p:nvPr/>
            </p:nvGrpSpPr>
            <p:grpSpPr>
              <a:xfrm>
                <a:off x="3487364" y="3403957"/>
                <a:ext cx="914706" cy="2399993"/>
                <a:chOff x="3490146" y="3403957"/>
                <a:chExt cx="914706" cy="2399993"/>
              </a:xfrm>
            </p:grpSpPr>
            <p:sp>
              <p:nvSpPr>
                <p:cNvPr id="42" name="Rounded Rectangle 32">
                  <a:extLst>
                    <a:ext uri="{FF2B5EF4-FFF2-40B4-BE49-F238E27FC236}">
                      <a16:creationId xmlns:a16="http://schemas.microsoft.com/office/drawing/2014/main" id="{6ECBF8F3-6A64-4F30-BF6D-5FF8DB3FD040}"/>
                    </a:ext>
                  </a:extLst>
                </p:cNvPr>
                <p:cNvSpPr/>
                <p:nvPr/>
              </p:nvSpPr>
              <p:spPr>
                <a:xfrm>
                  <a:off x="3490146" y="3403957"/>
                  <a:ext cx="914706" cy="2399993"/>
                </a:xfrm>
                <a:prstGeom prst="roundRect">
                  <a:avLst/>
                </a:prstGeom>
                <a:solidFill>
                  <a:srgbClr val="666666"/>
                </a:solidFill>
                <a:ln w="57150">
                  <a:solidFill>
                    <a:srgbClr val="CACCC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" name="Group 33">
                  <a:extLst>
                    <a:ext uri="{FF2B5EF4-FFF2-40B4-BE49-F238E27FC236}">
                      <a16:creationId xmlns:a16="http://schemas.microsoft.com/office/drawing/2014/main" id="{7F4AF3B5-4D0B-4B79-8BF3-5BE92B1C2A93}"/>
                    </a:ext>
                  </a:extLst>
                </p:cNvPr>
                <p:cNvGrpSpPr/>
                <p:nvPr/>
              </p:nvGrpSpPr>
              <p:grpSpPr>
                <a:xfrm>
                  <a:off x="3641470" y="4987181"/>
                  <a:ext cx="612058" cy="621890"/>
                  <a:chOff x="3641470" y="4987181"/>
                  <a:chExt cx="612058" cy="621890"/>
                </a:xfrm>
              </p:grpSpPr>
              <p:sp>
                <p:nvSpPr>
                  <p:cNvPr id="55" name="Oval 45">
                    <a:extLst>
                      <a:ext uri="{FF2B5EF4-FFF2-40B4-BE49-F238E27FC236}">
                        <a16:creationId xmlns:a16="http://schemas.microsoft.com/office/drawing/2014/main" id="{D83951F7-98F7-4866-8B03-49DE62C12845}"/>
                      </a:ext>
                    </a:extLst>
                  </p:cNvPr>
                  <p:cNvSpPr/>
                  <p:nvPr/>
                </p:nvSpPr>
                <p:spPr>
                  <a:xfrm>
                    <a:off x="3641470" y="4987181"/>
                    <a:ext cx="612058" cy="612058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46">
                    <a:extLst>
                      <a:ext uri="{FF2B5EF4-FFF2-40B4-BE49-F238E27FC236}">
                        <a16:creationId xmlns:a16="http://schemas.microsoft.com/office/drawing/2014/main" id="{792EB71C-C6BF-4C4F-9CCA-91EA952729B5}"/>
                      </a:ext>
                    </a:extLst>
                  </p:cNvPr>
                  <p:cNvSpPr/>
                  <p:nvPr/>
                </p:nvSpPr>
                <p:spPr>
                  <a:xfrm>
                    <a:off x="3691861" y="5038799"/>
                    <a:ext cx="511277" cy="511277"/>
                  </a:xfrm>
                  <a:prstGeom prst="ellipse">
                    <a:avLst/>
                  </a:prstGeom>
                  <a:solidFill>
                    <a:srgbClr val="05050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47">
                    <a:extLst>
                      <a:ext uri="{FF2B5EF4-FFF2-40B4-BE49-F238E27FC236}">
                        <a16:creationId xmlns:a16="http://schemas.microsoft.com/office/drawing/2014/main" id="{52E7B7A2-AAF7-4392-94B0-B91CE2AEED45}"/>
                      </a:ext>
                    </a:extLst>
                  </p:cNvPr>
                  <p:cNvSpPr/>
                  <p:nvPr/>
                </p:nvSpPr>
                <p:spPr>
                  <a:xfrm>
                    <a:off x="3691861" y="5097794"/>
                    <a:ext cx="511277" cy="511277"/>
                  </a:xfrm>
                  <a:prstGeom prst="ellipse">
                    <a:avLst/>
                  </a:prstGeom>
                  <a:solidFill>
                    <a:srgbClr val="8DCC3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Freeform 48">
                    <a:extLst>
                      <a:ext uri="{FF2B5EF4-FFF2-40B4-BE49-F238E27FC236}">
                        <a16:creationId xmlns:a16="http://schemas.microsoft.com/office/drawing/2014/main" id="{E078307B-9A43-40A7-95EA-35C9BA460E1B}"/>
                      </a:ext>
                    </a:extLst>
                  </p:cNvPr>
                  <p:cNvSpPr/>
                  <p:nvPr/>
                </p:nvSpPr>
                <p:spPr>
                  <a:xfrm>
                    <a:off x="3734723" y="5140656"/>
                    <a:ext cx="333442" cy="363643"/>
                  </a:xfrm>
                  <a:custGeom>
                    <a:avLst/>
                    <a:gdLst>
                      <a:gd name="connsiteX0" fmla="*/ 236589 w 361322"/>
                      <a:gd name="connsiteY0" fmla="*/ 0 h 394048"/>
                      <a:gd name="connsiteX1" fmla="*/ 328680 w 361322"/>
                      <a:gd name="connsiteY1" fmla="*/ 18593 h 394048"/>
                      <a:gd name="connsiteX2" fmla="*/ 361322 w 361322"/>
                      <a:gd name="connsiteY2" fmla="*/ 36310 h 394048"/>
                      <a:gd name="connsiteX3" fmla="*/ 345601 w 361322"/>
                      <a:gd name="connsiteY3" fmla="*/ 31430 h 394048"/>
                      <a:gd name="connsiteX4" fmla="*/ 293624 w 361322"/>
                      <a:gd name="connsiteY4" fmla="*/ 26190 h 394048"/>
                      <a:gd name="connsiteX5" fmla="*/ 35721 w 361322"/>
                      <a:gd name="connsiteY5" fmla="*/ 284093 h 394048"/>
                      <a:gd name="connsiteX6" fmla="*/ 55989 w 361322"/>
                      <a:gd name="connsiteY6" fmla="*/ 384481 h 394048"/>
                      <a:gd name="connsiteX7" fmla="*/ 61182 w 361322"/>
                      <a:gd name="connsiteY7" fmla="*/ 394048 h 394048"/>
                      <a:gd name="connsiteX8" fmla="*/ 40406 w 361322"/>
                      <a:gd name="connsiteY8" fmla="*/ 368868 h 394048"/>
                      <a:gd name="connsiteX9" fmla="*/ 0 w 361322"/>
                      <a:gd name="connsiteY9" fmla="*/ 236589 h 394048"/>
                      <a:gd name="connsiteX10" fmla="*/ 236589 w 361322"/>
                      <a:gd name="connsiteY10" fmla="*/ 0 h 394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61322" h="394048">
                        <a:moveTo>
                          <a:pt x="236589" y="0"/>
                        </a:moveTo>
                        <a:cubicBezTo>
                          <a:pt x="269255" y="0"/>
                          <a:pt x="300375" y="6621"/>
                          <a:pt x="328680" y="18593"/>
                        </a:cubicBezTo>
                        <a:lnTo>
                          <a:pt x="361322" y="36310"/>
                        </a:lnTo>
                        <a:lnTo>
                          <a:pt x="345601" y="31430"/>
                        </a:lnTo>
                        <a:cubicBezTo>
                          <a:pt x="328812" y="27994"/>
                          <a:pt x="311429" y="26190"/>
                          <a:pt x="293624" y="26190"/>
                        </a:cubicBezTo>
                        <a:cubicBezTo>
                          <a:pt x="151188" y="26190"/>
                          <a:pt x="35721" y="141657"/>
                          <a:pt x="35721" y="284093"/>
                        </a:cubicBezTo>
                        <a:cubicBezTo>
                          <a:pt x="35721" y="319702"/>
                          <a:pt x="42938" y="353626"/>
                          <a:pt x="55989" y="384481"/>
                        </a:cubicBezTo>
                        <a:lnTo>
                          <a:pt x="61182" y="394048"/>
                        </a:lnTo>
                        <a:lnTo>
                          <a:pt x="40406" y="368868"/>
                        </a:lnTo>
                        <a:cubicBezTo>
                          <a:pt x="14896" y="331108"/>
                          <a:pt x="0" y="285588"/>
                          <a:pt x="0" y="236589"/>
                        </a:cubicBezTo>
                        <a:cubicBezTo>
                          <a:pt x="0" y="105925"/>
                          <a:pt x="105925" y="0"/>
                          <a:pt x="236589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" name="Group 34">
                  <a:extLst>
                    <a:ext uri="{FF2B5EF4-FFF2-40B4-BE49-F238E27FC236}">
                      <a16:creationId xmlns:a16="http://schemas.microsoft.com/office/drawing/2014/main" id="{601AA726-A065-4474-83E1-88BBA3411FD8}"/>
                    </a:ext>
                  </a:extLst>
                </p:cNvPr>
                <p:cNvGrpSpPr/>
                <p:nvPr/>
              </p:nvGrpSpPr>
              <p:grpSpPr>
                <a:xfrm>
                  <a:off x="3641470" y="4293008"/>
                  <a:ext cx="612058" cy="621890"/>
                  <a:chOff x="3641470" y="4293008"/>
                  <a:chExt cx="612058" cy="621890"/>
                </a:xfrm>
              </p:grpSpPr>
              <p:sp>
                <p:nvSpPr>
                  <p:cNvPr id="50" name="Oval 40">
                    <a:extLst>
                      <a:ext uri="{FF2B5EF4-FFF2-40B4-BE49-F238E27FC236}">
                        <a16:creationId xmlns:a16="http://schemas.microsoft.com/office/drawing/2014/main" id="{E52C4FB5-6D20-4995-8F6F-81DA4C68B800}"/>
                      </a:ext>
                    </a:extLst>
                  </p:cNvPr>
                  <p:cNvSpPr/>
                  <p:nvPr/>
                </p:nvSpPr>
                <p:spPr>
                  <a:xfrm>
                    <a:off x="3641470" y="4293008"/>
                    <a:ext cx="612058" cy="612058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41">
                    <a:extLst>
                      <a:ext uri="{FF2B5EF4-FFF2-40B4-BE49-F238E27FC236}">
                        <a16:creationId xmlns:a16="http://schemas.microsoft.com/office/drawing/2014/main" id="{F015D35E-9CB4-47B4-BC19-D6E9DD7F7ACD}"/>
                      </a:ext>
                    </a:extLst>
                  </p:cNvPr>
                  <p:cNvSpPr/>
                  <p:nvPr/>
                </p:nvSpPr>
                <p:spPr>
                  <a:xfrm>
                    <a:off x="3691861" y="4344626"/>
                    <a:ext cx="511277" cy="511277"/>
                  </a:xfrm>
                  <a:prstGeom prst="ellipse">
                    <a:avLst/>
                  </a:prstGeom>
                  <a:solidFill>
                    <a:srgbClr val="05050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" name="Group 42">
                    <a:extLst>
                      <a:ext uri="{FF2B5EF4-FFF2-40B4-BE49-F238E27FC236}">
                        <a16:creationId xmlns:a16="http://schemas.microsoft.com/office/drawing/2014/main" id="{593DC2C9-BFF3-4D94-9E89-F3DDF6B019EC}"/>
                      </a:ext>
                    </a:extLst>
                  </p:cNvPr>
                  <p:cNvGrpSpPr/>
                  <p:nvPr/>
                </p:nvGrpSpPr>
                <p:grpSpPr>
                  <a:xfrm>
                    <a:off x="3691861" y="4403621"/>
                    <a:ext cx="511277" cy="511277"/>
                    <a:chOff x="4839624" y="5660921"/>
                    <a:chExt cx="511277" cy="511277"/>
                  </a:xfrm>
                </p:grpSpPr>
                <p:sp>
                  <p:nvSpPr>
                    <p:cNvPr id="53" name="Oval 43">
                      <a:extLst>
                        <a:ext uri="{FF2B5EF4-FFF2-40B4-BE49-F238E27FC236}">
                          <a16:creationId xmlns:a16="http://schemas.microsoft.com/office/drawing/2014/main" id="{A0EA40A1-0D7E-4F58-88D1-5EB542BD50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9624" y="5660921"/>
                      <a:ext cx="511277" cy="511277"/>
                    </a:xfrm>
                    <a:prstGeom prst="ellipse">
                      <a:avLst/>
                    </a:prstGeom>
                    <a:solidFill>
                      <a:srgbClr val="F9992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Freeform 44">
                      <a:extLst>
                        <a:ext uri="{FF2B5EF4-FFF2-40B4-BE49-F238E27FC236}">
                          <a16:creationId xmlns:a16="http://schemas.microsoft.com/office/drawing/2014/main" id="{6854019D-9313-4A6E-A881-D9D6DD0309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2486" y="5703783"/>
                      <a:ext cx="333442" cy="363643"/>
                    </a:xfrm>
                    <a:custGeom>
                      <a:avLst/>
                      <a:gdLst>
                        <a:gd name="connsiteX0" fmla="*/ 236589 w 361322"/>
                        <a:gd name="connsiteY0" fmla="*/ 0 h 394048"/>
                        <a:gd name="connsiteX1" fmla="*/ 328680 w 361322"/>
                        <a:gd name="connsiteY1" fmla="*/ 18593 h 394048"/>
                        <a:gd name="connsiteX2" fmla="*/ 361322 w 361322"/>
                        <a:gd name="connsiteY2" fmla="*/ 36310 h 394048"/>
                        <a:gd name="connsiteX3" fmla="*/ 345601 w 361322"/>
                        <a:gd name="connsiteY3" fmla="*/ 31430 h 394048"/>
                        <a:gd name="connsiteX4" fmla="*/ 293624 w 361322"/>
                        <a:gd name="connsiteY4" fmla="*/ 26190 h 394048"/>
                        <a:gd name="connsiteX5" fmla="*/ 35721 w 361322"/>
                        <a:gd name="connsiteY5" fmla="*/ 284093 h 394048"/>
                        <a:gd name="connsiteX6" fmla="*/ 55989 w 361322"/>
                        <a:gd name="connsiteY6" fmla="*/ 384481 h 394048"/>
                        <a:gd name="connsiteX7" fmla="*/ 61182 w 361322"/>
                        <a:gd name="connsiteY7" fmla="*/ 394048 h 394048"/>
                        <a:gd name="connsiteX8" fmla="*/ 40406 w 361322"/>
                        <a:gd name="connsiteY8" fmla="*/ 368868 h 394048"/>
                        <a:gd name="connsiteX9" fmla="*/ 0 w 361322"/>
                        <a:gd name="connsiteY9" fmla="*/ 236589 h 394048"/>
                        <a:gd name="connsiteX10" fmla="*/ 236589 w 361322"/>
                        <a:gd name="connsiteY10" fmla="*/ 0 h 3940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61322" h="394048">
                          <a:moveTo>
                            <a:pt x="236589" y="0"/>
                          </a:moveTo>
                          <a:cubicBezTo>
                            <a:pt x="269255" y="0"/>
                            <a:pt x="300375" y="6621"/>
                            <a:pt x="328680" y="18593"/>
                          </a:cubicBezTo>
                          <a:lnTo>
                            <a:pt x="361322" y="36310"/>
                          </a:lnTo>
                          <a:lnTo>
                            <a:pt x="345601" y="31430"/>
                          </a:lnTo>
                          <a:cubicBezTo>
                            <a:pt x="328812" y="27994"/>
                            <a:pt x="311429" y="26190"/>
                            <a:pt x="293624" y="26190"/>
                          </a:cubicBezTo>
                          <a:cubicBezTo>
                            <a:pt x="151188" y="26190"/>
                            <a:pt x="35721" y="141657"/>
                            <a:pt x="35721" y="284093"/>
                          </a:cubicBezTo>
                          <a:cubicBezTo>
                            <a:pt x="35721" y="319702"/>
                            <a:pt x="42938" y="353626"/>
                            <a:pt x="55989" y="384481"/>
                          </a:cubicBezTo>
                          <a:lnTo>
                            <a:pt x="61182" y="394048"/>
                          </a:lnTo>
                          <a:lnTo>
                            <a:pt x="40406" y="368868"/>
                          </a:lnTo>
                          <a:cubicBezTo>
                            <a:pt x="14896" y="331108"/>
                            <a:pt x="0" y="285588"/>
                            <a:pt x="0" y="236589"/>
                          </a:cubicBezTo>
                          <a:cubicBezTo>
                            <a:pt x="0" y="105925"/>
                            <a:pt x="105925" y="0"/>
                            <a:pt x="236589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" name="Group 35">
                  <a:extLst>
                    <a:ext uri="{FF2B5EF4-FFF2-40B4-BE49-F238E27FC236}">
                      <a16:creationId xmlns:a16="http://schemas.microsoft.com/office/drawing/2014/main" id="{7F87AE28-F7C9-437F-976A-DBA0A43DFCBA}"/>
                    </a:ext>
                  </a:extLst>
                </p:cNvPr>
                <p:cNvGrpSpPr/>
                <p:nvPr/>
              </p:nvGrpSpPr>
              <p:grpSpPr>
                <a:xfrm>
                  <a:off x="3641470" y="3598835"/>
                  <a:ext cx="612058" cy="621890"/>
                  <a:chOff x="3641470" y="3598835"/>
                  <a:chExt cx="612058" cy="621890"/>
                </a:xfrm>
              </p:grpSpPr>
              <p:sp>
                <p:nvSpPr>
                  <p:cNvPr id="46" name="Oval 36">
                    <a:extLst>
                      <a:ext uri="{FF2B5EF4-FFF2-40B4-BE49-F238E27FC236}">
                        <a16:creationId xmlns:a16="http://schemas.microsoft.com/office/drawing/2014/main" id="{C798B5D5-6924-4384-BB55-759A7BE87104}"/>
                      </a:ext>
                    </a:extLst>
                  </p:cNvPr>
                  <p:cNvSpPr/>
                  <p:nvPr/>
                </p:nvSpPr>
                <p:spPr>
                  <a:xfrm>
                    <a:off x="3641470" y="3598835"/>
                    <a:ext cx="612058" cy="612058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37">
                    <a:extLst>
                      <a:ext uri="{FF2B5EF4-FFF2-40B4-BE49-F238E27FC236}">
                        <a16:creationId xmlns:a16="http://schemas.microsoft.com/office/drawing/2014/main" id="{42C883C0-E1B1-4223-A0BA-63E897854241}"/>
                      </a:ext>
                    </a:extLst>
                  </p:cNvPr>
                  <p:cNvSpPr/>
                  <p:nvPr/>
                </p:nvSpPr>
                <p:spPr>
                  <a:xfrm>
                    <a:off x="3691861" y="3650453"/>
                    <a:ext cx="511277" cy="511277"/>
                  </a:xfrm>
                  <a:prstGeom prst="ellipse">
                    <a:avLst/>
                  </a:prstGeom>
                  <a:solidFill>
                    <a:srgbClr val="05050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38">
                    <a:extLst>
                      <a:ext uri="{FF2B5EF4-FFF2-40B4-BE49-F238E27FC236}">
                        <a16:creationId xmlns:a16="http://schemas.microsoft.com/office/drawing/2014/main" id="{407CCC52-0AA8-461D-804A-076F9CFB7EFB}"/>
                      </a:ext>
                    </a:extLst>
                  </p:cNvPr>
                  <p:cNvSpPr/>
                  <p:nvPr/>
                </p:nvSpPr>
                <p:spPr>
                  <a:xfrm>
                    <a:off x="3691861" y="3709448"/>
                    <a:ext cx="511277" cy="511277"/>
                  </a:xfrm>
                  <a:prstGeom prst="ellipse">
                    <a:avLst/>
                  </a:prstGeom>
                  <a:solidFill>
                    <a:srgbClr val="D92B2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Freeform 39">
                    <a:extLst>
                      <a:ext uri="{FF2B5EF4-FFF2-40B4-BE49-F238E27FC236}">
                        <a16:creationId xmlns:a16="http://schemas.microsoft.com/office/drawing/2014/main" id="{6FEF230D-9CB4-4482-8E5A-A99AFEABF295}"/>
                      </a:ext>
                    </a:extLst>
                  </p:cNvPr>
                  <p:cNvSpPr/>
                  <p:nvPr/>
                </p:nvSpPr>
                <p:spPr>
                  <a:xfrm>
                    <a:off x="3734723" y="3752310"/>
                    <a:ext cx="333442" cy="363643"/>
                  </a:xfrm>
                  <a:custGeom>
                    <a:avLst/>
                    <a:gdLst>
                      <a:gd name="connsiteX0" fmla="*/ 236589 w 361322"/>
                      <a:gd name="connsiteY0" fmla="*/ 0 h 394048"/>
                      <a:gd name="connsiteX1" fmla="*/ 328680 w 361322"/>
                      <a:gd name="connsiteY1" fmla="*/ 18593 h 394048"/>
                      <a:gd name="connsiteX2" fmla="*/ 361322 w 361322"/>
                      <a:gd name="connsiteY2" fmla="*/ 36310 h 394048"/>
                      <a:gd name="connsiteX3" fmla="*/ 345601 w 361322"/>
                      <a:gd name="connsiteY3" fmla="*/ 31430 h 394048"/>
                      <a:gd name="connsiteX4" fmla="*/ 293624 w 361322"/>
                      <a:gd name="connsiteY4" fmla="*/ 26190 h 394048"/>
                      <a:gd name="connsiteX5" fmla="*/ 35721 w 361322"/>
                      <a:gd name="connsiteY5" fmla="*/ 284093 h 394048"/>
                      <a:gd name="connsiteX6" fmla="*/ 55989 w 361322"/>
                      <a:gd name="connsiteY6" fmla="*/ 384481 h 394048"/>
                      <a:gd name="connsiteX7" fmla="*/ 61182 w 361322"/>
                      <a:gd name="connsiteY7" fmla="*/ 394048 h 394048"/>
                      <a:gd name="connsiteX8" fmla="*/ 40406 w 361322"/>
                      <a:gd name="connsiteY8" fmla="*/ 368868 h 394048"/>
                      <a:gd name="connsiteX9" fmla="*/ 0 w 361322"/>
                      <a:gd name="connsiteY9" fmla="*/ 236589 h 394048"/>
                      <a:gd name="connsiteX10" fmla="*/ 236589 w 361322"/>
                      <a:gd name="connsiteY10" fmla="*/ 0 h 394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61322" h="394048">
                        <a:moveTo>
                          <a:pt x="236589" y="0"/>
                        </a:moveTo>
                        <a:cubicBezTo>
                          <a:pt x="269255" y="0"/>
                          <a:pt x="300375" y="6621"/>
                          <a:pt x="328680" y="18593"/>
                        </a:cubicBezTo>
                        <a:lnTo>
                          <a:pt x="361322" y="36310"/>
                        </a:lnTo>
                        <a:lnTo>
                          <a:pt x="345601" y="31430"/>
                        </a:lnTo>
                        <a:cubicBezTo>
                          <a:pt x="328812" y="27994"/>
                          <a:pt x="311429" y="26190"/>
                          <a:pt x="293624" y="26190"/>
                        </a:cubicBezTo>
                        <a:cubicBezTo>
                          <a:pt x="151188" y="26190"/>
                          <a:pt x="35721" y="141657"/>
                          <a:pt x="35721" y="284093"/>
                        </a:cubicBezTo>
                        <a:cubicBezTo>
                          <a:pt x="35721" y="319702"/>
                          <a:pt x="42938" y="353626"/>
                          <a:pt x="55989" y="384481"/>
                        </a:cubicBezTo>
                        <a:lnTo>
                          <a:pt x="61182" y="394048"/>
                        </a:lnTo>
                        <a:lnTo>
                          <a:pt x="40406" y="368868"/>
                        </a:lnTo>
                        <a:cubicBezTo>
                          <a:pt x="14896" y="331108"/>
                          <a:pt x="0" y="285588"/>
                          <a:pt x="0" y="236589"/>
                        </a:cubicBezTo>
                        <a:cubicBezTo>
                          <a:pt x="0" y="105925"/>
                          <a:pt x="105925" y="0"/>
                          <a:pt x="236589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65" name="Group 24">
            <a:extLst>
              <a:ext uri="{FF2B5EF4-FFF2-40B4-BE49-F238E27FC236}">
                <a16:creationId xmlns:a16="http://schemas.microsoft.com/office/drawing/2014/main" id="{0E8EC5F4-58EC-4856-B5CD-A47CFB27CD5D}"/>
              </a:ext>
            </a:extLst>
          </p:cNvPr>
          <p:cNvGrpSpPr/>
          <p:nvPr/>
        </p:nvGrpSpPr>
        <p:grpSpPr>
          <a:xfrm>
            <a:off x="8704079" y="2025289"/>
            <a:ext cx="2965407" cy="2885152"/>
            <a:chOff x="3132153" y="3403957"/>
            <a:chExt cx="1620670" cy="2399993"/>
          </a:xfrm>
        </p:grpSpPr>
        <p:grpSp>
          <p:nvGrpSpPr>
            <p:cNvPr id="66" name="Group 25">
              <a:extLst>
                <a:ext uri="{FF2B5EF4-FFF2-40B4-BE49-F238E27FC236}">
                  <a16:creationId xmlns:a16="http://schemas.microsoft.com/office/drawing/2014/main" id="{FAE6B627-6AC2-4199-BA14-1EEA789F950F}"/>
                </a:ext>
              </a:extLst>
            </p:cNvPr>
            <p:cNvGrpSpPr/>
            <p:nvPr/>
          </p:nvGrpSpPr>
          <p:grpSpPr>
            <a:xfrm>
              <a:off x="4418954" y="3565145"/>
              <a:ext cx="333869" cy="1829815"/>
              <a:chOff x="4418954" y="3565145"/>
              <a:chExt cx="333869" cy="1829815"/>
            </a:xfrm>
          </p:grpSpPr>
          <p:sp>
            <p:nvSpPr>
              <p:cNvPr id="89" name="Freeform 48">
                <a:extLst>
                  <a:ext uri="{FF2B5EF4-FFF2-40B4-BE49-F238E27FC236}">
                    <a16:creationId xmlns:a16="http://schemas.microsoft.com/office/drawing/2014/main" id="{5ADBA95E-5FB5-4C46-AF66-B7585AEF4D94}"/>
                  </a:ext>
                </a:extLst>
              </p:cNvPr>
              <p:cNvSpPr/>
              <p:nvPr/>
            </p:nvSpPr>
            <p:spPr>
              <a:xfrm>
                <a:off x="4418954" y="4966519"/>
                <a:ext cx="328306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49">
                <a:extLst>
                  <a:ext uri="{FF2B5EF4-FFF2-40B4-BE49-F238E27FC236}">
                    <a16:creationId xmlns:a16="http://schemas.microsoft.com/office/drawing/2014/main" id="{2C59A205-A623-43C3-9575-FE06B655ACE2}"/>
                  </a:ext>
                </a:extLst>
              </p:cNvPr>
              <p:cNvSpPr/>
              <p:nvPr/>
            </p:nvSpPr>
            <p:spPr>
              <a:xfrm>
                <a:off x="4422441" y="3565145"/>
                <a:ext cx="328306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50">
                <a:extLst>
                  <a:ext uri="{FF2B5EF4-FFF2-40B4-BE49-F238E27FC236}">
                    <a16:creationId xmlns:a16="http://schemas.microsoft.com/office/drawing/2014/main" id="{FCA03C83-F882-470F-92ED-B0D8E14D37CF}"/>
                  </a:ext>
                </a:extLst>
              </p:cNvPr>
              <p:cNvSpPr/>
              <p:nvPr/>
            </p:nvSpPr>
            <p:spPr>
              <a:xfrm>
                <a:off x="4424517" y="4265832"/>
                <a:ext cx="328306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26">
              <a:extLst>
                <a:ext uri="{FF2B5EF4-FFF2-40B4-BE49-F238E27FC236}">
                  <a16:creationId xmlns:a16="http://schemas.microsoft.com/office/drawing/2014/main" id="{EF28B5CB-070F-4354-B7AA-BBED2CE585C9}"/>
                </a:ext>
              </a:extLst>
            </p:cNvPr>
            <p:cNvGrpSpPr/>
            <p:nvPr/>
          </p:nvGrpSpPr>
          <p:grpSpPr>
            <a:xfrm>
              <a:off x="3132153" y="3565145"/>
              <a:ext cx="338328" cy="1829815"/>
              <a:chOff x="3132153" y="3565145"/>
              <a:chExt cx="338328" cy="1829815"/>
            </a:xfrm>
          </p:grpSpPr>
          <p:sp>
            <p:nvSpPr>
              <p:cNvPr id="86" name="Freeform 45">
                <a:extLst>
                  <a:ext uri="{FF2B5EF4-FFF2-40B4-BE49-F238E27FC236}">
                    <a16:creationId xmlns:a16="http://schemas.microsoft.com/office/drawing/2014/main" id="{32E7F1A5-7E66-4D2C-B384-FA4DD3ABF971}"/>
                  </a:ext>
                </a:extLst>
              </p:cNvPr>
              <p:cNvSpPr/>
              <p:nvPr/>
            </p:nvSpPr>
            <p:spPr>
              <a:xfrm flipH="1">
                <a:off x="3137790" y="4966519"/>
                <a:ext cx="332691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46">
                <a:extLst>
                  <a:ext uri="{FF2B5EF4-FFF2-40B4-BE49-F238E27FC236}">
                    <a16:creationId xmlns:a16="http://schemas.microsoft.com/office/drawing/2014/main" id="{C5C42CA1-CD94-41A7-976B-7026CCC43DB7}"/>
                  </a:ext>
                </a:extLst>
              </p:cNvPr>
              <p:cNvSpPr/>
              <p:nvPr/>
            </p:nvSpPr>
            <p:spPr>
              <a:xfrm flipH="1">
                <a:off x="3134257" y="3565145"/>
                <a:ext cx="332691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47">
                <a:extLst>
                  <a:ext uri="{FF2B5EF4-FFF2-40B4-BE49-F238E27FC236}">
                    <a16:creationId xmlns:a16="http://schemas.microsoft.com/office/drawing/2014/main" id="{57EBBC5F-5C02-4107-8320-F198DB822551}"/>
                  </a:ext>
                </a:extLst>
              </p:cNvPr>
              <p:cNvSpPr/>
              <p:nvPr/>
            </p:nvSpPr>
            <p:spPr>
              <a:xfrm flipH="1">
                <a:off x="3132153" y="4265832"/>
                <a:ext cx="332691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27">
              <a:extLst>
                <a:ext uri="{FF2B5EF4-FFF2-40B4-BE49-F238E27FC236}">
                  <a16:creationId xmlns:a16="http://schemas.microsoft.com/office/drawing/2014/main" id="{FD1B7C11-572D-4B23-A77F-D1458E8A4E19}"/>
                </a:ext>
              </a:extLst>
            </p:cNvPr>
            <p:cNvGrpSpPr/>
            <p:nvPr/>
          </p:nvGrpSpPr>
          <p:grpSpPr>
            <a:xfrm>
              <a:off x="3487364" y="3403957"/>
              <a:ext cx="914706" cy="2399993"/>
              <a:chOff x="3490146" y="3403957"/>
              <a:chExt cx="914706" cy="2399993"/>
            </a:xfrm>
          </p:grpSpPr>
          <p:sp>
            <p:nvSpPr>
              <p:cNvPr id="69" name="Rounded Rectangle 28">
                <a:extLst>
                  <a:ext uri="{FF2B5EF4-FFF2-40B4-BE49-F238E27FC236}">
                    <a16:creationId xmlns:a16="http://schemas.microsoft.com/office/drawing/2014/main" id="{45C9288B-BE47-4B73-ADD2-822998080FDC}"/>
                  </a:ext>
                </a:extLst>
              </p:cNvPr>
              <p:cNvSpPr/>
              <p:nvPr/>
            </p:nvSpPr>
            <p:spPr>
              <a:xfrm>
                <a:off x="3490146" y="3403957"/>
                <a:ext cx="914706" cy="2399993"/>
              </a:xfrm>
              <a:prstGeom prst="roundRect">
                <a:avLst/>
              </a:prstGeom>
              <a:solidFill>
                <a:srgbClr val="666666"/>
              </a:solidFill>
              <a:ln w="57150">
                <a:solidFill>
                  <a:srgbClr val="CACC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29">
                <a:extLst>
                  <a:ext uri="{FF2B5EF4-FFF2-40B4-BE49-F238E27FC236}">
                    <a16:creationId xmlns:a16="http://schemas.microsoft.com/office/drawing/2014/main" id="{7BB3B37E-8FB1-488B-9B59-34085A4F2E9E}"/>
                  </a:ext>
                </a:extLst>
              </p:cNvPr>
              <p:cNvGrpSpPr/>
              <p:nvPr/>
            </p:nvGrpSpPr>
            <p:grpSpPr>
              <a:xfrm>
                <a:off x="3641470" y="4987181"/>
                <a:ext cx="612058" cy="621890"/>
                <a:chOff x="3641470" y="4987181"/>
                <a:chExt cx="612058" cy="621890"/>
              </a:xfrm>
            </p:grpSpPr>
            <p:sp>
              <p:nvSpPr>
                <p:cNvPr id="82" name="Oval 41">
                  <a:extLst>
                    <a:ext uri="{FF2B5EF4-FFF2-40B4-BE49-F238E27FC236}">
                      <a16:creationId xmlns:a16="http://schemas.microsoft.com/office/drawing/2014/main" id="{172B13BE-0A95-45CD-9313-4490C341543C}"/>
                    </a:ext>
                  </a:extLst>
                </p:cNvPr>
                <p:cNvSpPr/>
                <p:nvPr/>
              </p:nvSpPr>
              <p:spPr>
                <a:xfrm>
                  <a:off x="3641470" y="4987181"/>
                  <a:ext cx="612058" cy="6120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42">
                  <a:extLst>
                    <a:ext uri="{FF2B5EF4-FFF2-40B4-BE49-F238E27FC236}">
                      <a16:creationId xmlns:a16="http://schemas.microsoft.com/office/drawing/2014/main" id="{68025FC4-83F4-4611-8602-85E5B76D34EB}"/>
                    </a:ext>
                  </a:extLst>
                </p:cNvPr>
                <p:cNvSpPr/>
                <p:nvPr/>
              </p:nvSpPr>
              <p:spPr>
                <a:xfrm>
                  <a:off x="3691861" y="5038799"/>
                  <a:ext cx="511277" cy="511277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43">
                  <a:extLst>
                    <a:ext uri="{FF2B5EF4-FFF2-40B4-BE49-F238E27FC236}">
                      <a16:creationId xmlns:a16="http://schemas.microsoft.com/office/drawing/2014/main" id="{32C6B6CD-9832-4587-8AB9-1667A2F3A090}"/>
                    </a:ext>
                  </a:extLst>
                </p:cNvPr>
                <p:cNvSpPr/>
                <p:nvPr/>
              </p:nvSpPr>
              <p:spPr>
                <a:xfrm>
                  <a:off x="3691861" y="5097794"/>
                  <a:ext cx="511277" cy="51127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44">
                  <a:extLst>
                    <a:ext uri="{FF2B5EF4-FFF2-40B4-BE49-F238E27FC236}">
                      <a16:creationId xmlns:a16="http://schemas.microsoft.com/office/drawing/2014/main" id="{945B04AB-FF10-4F6A-BA1C-FDE07F005921}"/>
                    </a:ext>
                  </a:extLst>
                </p:cNvPr>
                <p:cNvSpPr/>
                <p:nvPr/>
              </p:nvSpPr>
              <p:spPr>
                <a:xfrm>
                  <a:off x="3734723" y="5140656"/>
                  <a:ext cx="333442" cy="363643"/>
                </a:xfrm>
                <a:custGeom>
                  <a:avLst/>
                  <a:gdLst>
                    <a:gd name="connsiteX0" fmla="*/ 236589 w 361322"/>
                    <a:gd name="connsiteY0" fmla="*/ 0 h 394048"/>
                    <a:gd name="connsiteX1" fmla="*/ 328680 w 361322"/>
                    <a:gd name="connsiteY1" fmla="*/ 18593 h 394048"/>
                    <a:gd name="connsiteX2" fmla="*/ 361322 w 361322"/>
                    <a:gd name="connsiteY2" fmla="*/ 36310 h 394048"/>
                    <a:gd name="connsiteX3" fmla="*/ 345601 w 361322"/>
                    <a:gd name="connsiteY3" fmla="*/ 31430 h 394048"/>
                    <a:gd name="connsiteX4" fmla="*/ 293624 w 361322"/>
                    <a:gd name="connsiteY4" fmla="*/ 26190 h 394048"/>
                    <a:gd name="connsiteX5" fmla="*/ 35721 w 361322"/>
                    <a:gd name="connsiteY5" fmla="*/ 284093 h 394048"/>
                    <a:gd name="connsiteX6" fmla="*/ 55989 w 361322"/>
                    <a:gd name="connsiteY6" fmla="*/ 384481 h 394048"/>
                    <a:gd name="connsiteX7" fmla="*/ 61182 w 361322"/>
                    <a:gd name="connsiteY7" fmla="*/ 394048 h 394048"/>
                    <a:gd name="connsiteX8" fmla="*/ 40406 w 361322"/>
                    <a:gd name="connsiteY8" fmla="*/ 368868 h 394048"/>
                    <a:gd name="connsiteX9" fmla="*/ 0 w 361322"/>
                    <a:gd name="connsiteY9" fmla="*/ 236589 h 394048"/>
                    <a:gd name="connsiteX10" fmla="*/ 236589 w 361322"/>
                    <a:gd name="connsiteY10" fmla="*/ 0 h 394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322" h="394048">
                      <a:moveTo>
                        <a:pt x="236589" y="0"/>
                      </a:moveTo>
                      <a:cubicBezTo>
                        <a:pt x="269255" y="0"/>
                        <a:pt x="300375" y="6621"/>
                        <a:pt x="328680" y="18593"/>
                      </a:cubicBezTo>
                      <a:lnTo>
                        <a:pt x="361322" y="36310"/>
                      </a:lnTo>
                      <a:lnTo>
                        <a:pt x="345601" y="31430"/>
                      </a:lnTo>
                      <a:cubicBezTo>
                        <a:pt x="328812" y="27994"/>
                        <a:pt x="311429" y="26190"/>
                        <a:pt x="293624" y="26190"/>
                      </a:cubicBezTo>
                      <a:cubicBezTo>
                        <a:pt x="151188" y="26190"/>
                        <a:pt x="35721" y="141657"/>
                        <a:pt x="35721" y="284093"/>
                      </a:cubicBezTo>
                      <a:cubicBezTo>
                        <a:pt x="35721" y="319702"/>
                        <a:pt x="42938" y="353626"/>
                        <a:pt x="55989" y="384481"/>
                      </a:cubicBezTo>
                      <a:lnTo>
                        <a:pt x="61182" y="394048"/>
                      </a:lnTo>
                      <a:lnTo>
                        <a:pt x="40406" y="368868"/>
                      </a:lnTo>
                      <a:cubicBezTo>
                        <a:pt x="14896" y="331108"/>
                        <a:pt x="0" y="285588"/>
                        <a:pt x="0" y="236589"/>
                      </a:cubicBezTo>
                      <a:cubicBezTo>
                        <a:pt x="0" y="105925"/>
                        <a:pt x="105925" y="0"/>
                        <a:pt x="2365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30">
                <a:extLst>
                  <a:ext uri="{FF2B5EF4-FFF2-40B4-BE49-F238E27FC236}">
                    <a16:creationId xmlns:a16="http://schemas.microsoft.com/office/drawing/2014/main" id="{A2D17969-53FD-4737-8684-6533AD4044C2}"/>
                  </a:ext>
                </a:extLst>
              </p:cNvPr>
              <p:cNvGrpSpPr/>
              <p:nvPr/>
            </p:nvGrpSpPr>
            <p:grpSpPr>
              <a:xfrm>
                <a:off x="3641470" y="4293008"/>
                <a:ext cx="612058" cy="621890"/>
                <a:chOff x="3641470" y="4293008"/>
                <a:chExt cx="612058" cy="621890"/>
              </a:xfrm>
            </p:grpSpPr>
            <p:sp>
              <p:nvSpPr>
                <p:cNvPr id="77" name="Oval 36">
                  <a:extLst>
                    <a:ext uri="{FF2B5EF4-FFF2-40B4-BE49-F238E27FC236}">
                      <a16:creationId xmlns:a16="http://schemas.microsoft.com/office/drawing/2014/main" id="{78FFFDD4-E64C-4880-BEFD-4AB778D174ED}"/>
                    </a:ext>
                  </a:extLst>
                </p:cNvPr>
                <p:cNvSpPr/>
                <p:nvPr/>
              </p:nvSpPr>
              <p:spPr>
                <a:xfrm>
                  <a:off x="3641470" y="4293008"/>
                  <a:ext cx="612058" cy="6120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37">
                  <a:extLst>
                    <a:ext uri="{FF2B5EF4-FFF2-40B4-BE49-F238E27FC236}">
                      <a16:creationId xmlns:a16="http://schemas.microsoft.com/office/drawing/2014/main" id="{2855614C-2DA6-41F0-AC97-0955D988F845}"/>
                    </a:ext>
                  </a:extLst>
                </p:cNvPr>
                <p:cNvSpPr/>
                <p:nvPr/>
              </p:nvSpPr>
              <p:spPr>
                <a:xfrm>
                  <a:off x="3691861" y="4344626"/>
                  <a:ext cx="511277" cy="511277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9" name="Group 38">
                  <a:extLst>
                    <a:ext uri="{FF2B5EF4-FFF2-40B4-BE49-F238E27FC236}">
                      <a16:creationId xmlns:a16="http://schemas.microsoft.com/office/drawing/2014/main" id="{8A0868DA-CFCB-4085-B171-CDB9E3E355E2}"/>
                    </a:ext>
                  </a:extLst>
                </p:cNvPr>
                <p:cNvGrpSpPr/>
                <p:nvPr/>
              </p:nvGrpSpPr>
              <p:grpSpPr>
                <a:xfrm>
                  <a:off x="3691861" y="4403621"/>
                  <a:ext cx="511277" cy="511277"/>
                  <a:chOff x="4839624" y="5660921"/>
                  <a:chExt cx="511277" cy="511277"/>
                </a:xfrm>
              </p:grpSpPr>
              <p:sp>
                <p:nvSpPr>
                  <p:cNvPr id="80" name="Oval 39">
                    <a:extLst>
                      <a:ext uri="{FF2B5EF4-FFF2-40B4-BE49-F238E27FC236}">
                        <a16:creationId xmlns:a16="http://schemas.microsoft.com/office/drawing/2014/main" id="{AFCE930B-7D4E-4B1B-B49C-7A54DD1E11E6}"/>
                      </a:ext>
                    </a:extLst>
                  </p:cNvPr>
                  <p:cNvSpPr/>
                  <p:nvPr/>
                </p:nvSpPr>
                <p:spPr>
                  <a:xfrm>
                    <a:off x="4839624" y="5660921"/>
                    <a:ext cx="511277" cy="511277"/>
                  </a:xfrm>
                  <a:prstGeom prst="ellipse">
                    <a:avLst/>
                  </a:prstGeom>
                  <a:solidFill>
                    <a:srgbClr val="F9992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Freeform 40">
                    <a:extLst>
                      <a:ext uri="{FF2B5EF4-FFF2-40B4-BE49-F238E27FC236}">
                        <a16:creationId xmlns:a16="http://schemas.microsoft.com/office/drawing/2014/main" id="{F151E4E2-A3E0-4E31-B414-5E297458A235}"/>
                      </a:ext>
                    </a:extLst>
                  </p:cNvPr>
                  <p:cNvSpPr/>
                  <p:nvPr/>
                </p:nvSpPr>
                <p:spPr>
                  <a:xfrm>
                    <a:off x="4882486" y="5703783"/>
                    <a:ext cx="333442" cy="363643"/>
                  </a:xfrm>
                  <a:custGeom>
                    <a:avLst/>
                    <a:gdLst>
                      <a:gd name="connsiteX0" fmla="*/ 236589 w 361322"/>
                      <a:gd name="connsiteY0" fmla="*/ 0 h 394048"/>
                      <a:gd name="connsiteX1" fmla="*/ 328680 w 361322"/>
                      <a:gd name="connsiteY1" fmla="*/ 18593 h 394048"/>
                      <a:gd name="connsiteX2" fmla="*/ 361322 w 361322"/>
                      <a:gd name="connsiteY2" fmla="*/ 36310 h 394048"/>
                      <a:gd name="connsiteX3" fmla="*/ 345601 w 361322"/>
                      <a:gd name="connsiteY3" fmla="*/ 31430 h 394048"/>
                      <a:gd name="connsiteX4" fmla="*/ 293624 w 361322"/>
                      <a:gd name="connsiteY4" fmla="*/ 26190 h 394048"/>
                      <a:gd name="connsiteX5" fmla="*/ 35721 w 361322"/>
                      <a:gd name="connsiteY5" fmla="*/ 284093 h 394048"/>
                      <a:gd name="connsiteX6" fmla="*/ 55989 w 361322"/>
                      <a:gd name="connsiteY6" fmla="*/ 384481 h 394048"/>
                      <a:gd name="connsiteX7" fmla="*/ 61182 w 361322"/>
                      <a:gd name="connsiteY7" fmla="*/ 394048 h 394048"/>
                      <a:gd name="connsiteX8" fmla="*/ 40406 w 361322"/>
                      <a:gd name="connsiteY8" fmla="*/ 368868 h 394048"/>
                      <a:gd name="connsiteX9" fmla="*/ 0 w 361322"/>
                      <a:gd name="connsiteY9" fmla="*/ 236589 h 394048"/>
                      <a:gd name="connsiteX10" fmla="*/ 236589 w 361322"/>
                      <a:gd name="connsiteY10" fmla="*/ 0 h 394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61322" h="394048">
                        <a:moveTo>
                          <a:pt x="236589" y="0"/>
                        </a:moveTo>
                        <a:cubicBezTo>
                          <a:pt x="269255" y="0"/>
                          <a:pt x="300375" y="6621"/>
                          <a:pt x="328680" y="18593"/>
                        </a:cubicBezTo>
                        <a:lnTo>
                          <a:pt x="361322" y="36310"/>
                        </a:lnTo>
                        <a:lnTo>
                          <a:pt x="345601" y="31430"/>
                        </a:lnTo>
                        <a:cubicBezTo>
                          <a:pt x="328812" y="27994"/>
                          <a:pt x="311429" y="26190"/>
                          <a:pt x="293624" y="26190"/>
                        </a:cubicBezTo>
                        <a:cubicBezTo>
                          <a:pt x="151188" y="26190"/>
                          <a:pt x="35721" y="141657"/>
                          <a:pt x="35721" y="284093"/>
                        </a:cubicBezTo>
                        <a:cubicBezTo>
                          <a:pt x="35721" y="319702"/>
                          <a:pt x="42938" y="353626"/>
                          <a:pt x="55989" y="384481"/>
                        </a:cubicBezTo>
                        <a:lnTo>
                          <a:pt x="61182" y="394048"/>
                        </a:lnTo>
                        <a:lnTo>
                          <a:pt x="40406" y="368868"/>
                        </a:lnTo>
                        <a:cubicBezTo>
                          <a:pt x="14896" y="331108"/>
                          <a:pt x="0" y="285588"/>
                          <a:pt x="0" y="236589"/>
                        </a:cubicBezTo>
                        <a:cubicBezTo>
                          <a:pt x="0" y="105925"/>
                          <a:pt x="105925" y="0"/>
                          <a:pt x="236589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" name="Group 31">
                <a:extLst>
                  <a:ext uri="{FF2B5EF4-FFF2-40B4-BE49-F238E27FC236}">
                    <a16:creationId xmlns:a16="http://schemas.microsoft.com/office/drawing/2014/main" id="{85AC7ED2-5C08-44D8-9575-BF2761D12ABE}"/>
                  </a:ext>
                </a:extLst>
              </p:cNvPr>
              <p:cNvGrpSpPr/>
              <p:nvPr/>
            </p:nvGrpSpPr>
            <p:grpSpPr>
              <a:xfrm>
                <a:off x="3641470" y="3598835"/>
                <a:ext cx="612058" cy="621890"/>
                <a:chOff x="3641470" y="3598835"/>
                <a:chExt cx="612058" cy="621890"/>
              </a:xfrm>
            </p:grpSpPr>
            <p:sp>
              <p:nvSpPr>
                <p:cNvPr id="73" name="Oval 32">
                  <a:extLst>
                    <a:ext uri="{FF2B5EF4-FFF2-40B4-BE49-F238E27FC236}">
                      <a16:creationId xmlns:a16="http://schemas.microsoft.com/office/drawing/2014/main" id="{83CE27EB-2AD2-4763-BAC8-637955F4FEFF}"/>
                    </a:ext>
                  </a:extLst>
                </p:cNvPr>
                <p:cNvSpPr/>
                <p:nvPr/>
              </p:nvSpPr>
              <p:spPr>
                <a:xfrm>
                  <a:off x="3641470" y="3598835"/>
                  <a:ext cx="612058" cy="6120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33">
                  <a:extLst>
                    <a:ext uri="{FF2B5EF4-FFF2-40B4-BE49-F238E27FC236}">
                      <a16:creationId xmlns:a16="http://schemas.microsoft.com/office/drawing/2014/main" id="{DA889CFC-4198-4FF3-BB69-28675D003101}"/>
                    </a:ext>
                  </a:extLst>
                </p:cNvPr>
                <p:cNvSpPr/>
                <p:nvPr/>
              </p:nvSpPr>
              <p:spPr>
                <a:xfrm>
                  <a:off x="3691861" y="3650453"/>
                  <a:ext cx="511277" cy="511277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34">
                  <a:extLst>
                    <a:ext uri="{FF2B5EF4-FFF2-40B4-BE49-F238E27FC236}">
                      <a16:creationId xmlns:a16="http://schemas.microsoft.com/office/drawing/2014/main" id="{0EA209FE-050C-4A27-AE2C-EB18F8BF09CA}"/>
                    </a:ext>
                  </a:extLst>
                </p:cNvPr>
                <p:cNvSpPr/>
                <p:nvPr/>
              </p:nvSpPr>
              <p:spPr>
                <a:xfrm>
                  <a:off x="3691861" y="3709448"/>
                  <a:ext cx="511277" cy="51127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35">
                  <a:extLst>
                    <a:ext uri="{FF2B5EF4-FFF2-40B4-BE49-F238E27FC236}">
                      <a16:creationId xmlns:a16="http://schemas.microsoft.com/office/drawing/2014/main" id="{8E63FA20-7D6E-40CF-AD86-35FC59381125}"/>
                    </a:ext>
                  </a:extLst>
                </p:cNvPr>
                <p:cNvSpPr/>
                <p:nvPr/>
              </p:nvSpPr>
              <p:spPr>
                <a:xfrm>
                  <a:off x="3734723" y="3752310"/>
                  <a:ext cx="333442" cy="363643"/>
                </a:xfrm>
                <a:custGeom>
                  <a:avLst/>
                  <a:gdLst>
                    <a:gd name="connsiteX0" fmla="*/ 236589 w 361322"/>
                    <a:gd name="connsiteY0" fmla="*/ 0 h 394048"/>
                    <a:gd name="connsiteX1" fmla="*/ 328680 w 361322"/>
                    <a:gd name="connsiteY1" fmla="*/ 18593 h 394048"/>
                    <a:gd name="connsiteX2" fmla="*/ 361322 w 361322"/>
                    <a:gd name="connsiteY2" fmla="*/ 36310 h 394048"/>
                    <a:gd name="connsiteX3" fmla="*/ 345601 w 361322"/>
                    <a:gd name="connsiteY3" fmla="*/ 31430 h 394048"/>
                    <a:gd name="connsiteX4" fmla="*/ 293624 w 361322"/>
                    <a:gd name="connsiteY4" fmla="*/ 26190 h 394048"/>
                    <a:gd name="connsiteX5" fmla="*/ 35721 w 361322"/>
                    <a:gd name="connsiteY5" fmla="*/ 284093 h 394048"/>
                    <a:gd name="connsiteX6" fmla="*/ 55989 w 361322"/>
                    <a:gd name="connsiteY6" fmla="*/ 384481 h 394048"/>
                    <a:gd name="connsiteX7" fmla="*/ 61182 w 361322"/>
                    <a:gd name="connsiteY7" fmla="*/ 394048 h 394048"/>
                    <a:gd name="connsiteX8" fmla="*/ 40406 w 361322"/>
                    <a:gd name="connsiteY8" fmla="*/ 368868 h 394048"/>
                    <a:gd name="connsiteX9" fmla="*/ 0 w 361322"/>
                    <a:gd name="connsiteY9" fmla="*/ 236589 h 394048"/>
                    <a:gd name="connsiteX10" fmla="*/ 236589 w 361322"/>
                    <a:gd name="connsiteY10" fmla="*/ 0 h 394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322" h="394048">
                      <a:moveTo>
                        <a:pt x="236589" y="0"/>
                      </a:moveTo>
                      <a:cubicBezTo>
                        <a:pt x="269255" y="0"/>
                        <a:pt x="300375" y="6621"/>
                        <a:pt x="328680" y="18593"/>
                      </a:cubicBezTo>
                      <a:lnTo>
                        <a:pt x="361322" y="36310"/>
                      </a:lnTo>
                      <a:lnTo>
                        <a:pt x="345601" y="31430"/>
                      </a:lnTo>
                      <a:cubicBezTo>
                        <a:pt x="328812" y="27994"/>
                        <a:pt x="311429" y="26190"/>
                        <a:pt x="293624" y="26190"/>
                      </a:cubicBezTo>
                      <a:cubicBezTo>
                        <a:pt x="151188" y="26190"/>
                        <a:pt x="35721" y="141657"/>
                        <a:pt x="35721" y="284093"/>
                      </a:cubicBezTo>
                      <a:cubicBezTo>
                        <a:pt x="35721" y="319702"/>
                        <a:pt x="42938" y="353626"/>
                        <a:pt x="55989" y="384481"/>
                      </a:cubicBezTo>
                      <a:lnTo>
                        <a:pt x="61182" y="394048"/>
                      </a:lnTo>
                      <a:lnTo>
                        <a:pt x="40406" y="368868"/>
                      </a:lnTo>
                      <a:cubicBezTo>
                        <a:pt x="14896" y="331108"/>
                        <a:pt x="0" y="285588"/>
                        <a:pt x="0" y="236589"/>
                      </a:cubicBezTo>
                      <a:cubicBezTo>
                        <a:pt x="0" y="105925"/>
                        <a:pt x="105925" y="0"/>
                        <a:pt x="2365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92" name="Rounded Rectangle 3">
            <a:extLst>
              <a:ext uri="{FF2B5EF4-FFF2-40B4-BE49-F238E27FC236}">
                <a16:creationId xmlns:a16="http://schemas.microsoft.com/office/drawing/2014/main" id="{AF713DC7-1EB9-4A78-AD78-2B2036193EEA}"/>
              </a:ext>
            </a:extLst>
          </p:cNvPr>
          <p:cNvSpPr/>
          <p:nvPr/>
        </p:nvSpPr>
        <p:spPr>
          <a:xfrm>
            <a:off x="2453936" y="2645543"/>
            <a:ext cx="5754827" cy="1784456"/>
          </a:xfrm>
          <a:prstGeom prst="roundRect">
            <a:avLst>
              <a:gd name="adj" fmla="val 6322"/>
            </a:avLst>
          </a:prstGeom>
          <a:solidFill>
            <a:srgbClr val="166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w Cen MT" panose="020B0602020104020603" pitchFamily="34" charset="0"/>
              </a:rPr>
              <a:t>MANTENER</a:t>
            </a:r>
          </a:p>
        </p:txBody>
      </p:sp>
      <p:sp>
        <p:nvSpPr>
          <p:cNvPr id="94" name="Rounded Rectangle 4">
            <a:extLst>
              <a:ext uri="{FF2B5EF4-FFF2-40B4-BE49-F238E27FC236}">
                <a16:creationId xmlns:a16="http://schemas.microsoft.com/office/drawing/2014/main" id="{99EC6514-74A7-4956-9313-60861A36E2A4}"/>
              </a:ext>
            </a:extLst>
          </p:cNvPr>
          <p:cNvSpPr/>
          <p:nvPr/>
        </p:nvSpPr>
        <p:spPr>
          <a:xfrm>
            <a:off x="2520612" y="2731188"/>
            <a:ext cx="5627458" cy="1632741"/>
          </a:xfrm>
          <a:prstGeom prst="roundRect">
            <a:avLst>
              <a:gd name="adj" fmla="val 296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38996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813 0.01574 L 6.25E-7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06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DF0F9E-E12F-497E-8940-F1C3850D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785" y="243946"/>
            <a:ext cx="7200430" cy="5852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noProof="1">
                <a:solidFill>
                  <a:srgbClr val="002060"/>
                </a:solidFill>
                <a:latin typeface="Tw Cen MT" panose="020B0602020104020603" pitchFamily="34" charset="0"/>
              </a:rPr>
              <a:t>PERSPECTIVA DE INVERSIÓN</a:t>
            </a:r>
          </a:p>
        </p:txBody>
      </p:sp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3A35C4E7-BC63-4B8E-8843-D7E407EA9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8" y="787792"/>
            <a:ext cx="11682244" cy="53457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2095595-B982-430B-B801-CA1A8A6C5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0097" y="1773631"/>
            <a:ext cx="1690433" cy="70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9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204" y="-21471"/>
            <a:ext cx="12234204" cy="6865404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71C30BA-D73B-EC44-B50F-FBA66502F4D2}"/>
              </a:ext>
            </a:extLst>
          </p:cNvPr>
          <p:cNvSpPr/>
          <p:nvPr/>
        </p:nvSpPr>
        <p:spPr>
          <a:xfrm rot="16200000">
            <a:off x="-2404182" y="2343663"/>
            <a:ext cx="6865405" cy="213513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CD6C76E-4198-2846-810F-C3ADD22D60B4}"/>
              </a:ext>
            </a:extLst>
          </p:cNvPr>
          <p:cNvGrpSpPr/>
          <p:nvPr/>
        </p:nvGrpSpPr>
        <p:grpSpPr>
          <a:xfrm>
            <a:off x="-51951" y="1590760"/>
            <a:ext cx="1966244" cy="1665723"/>
            <a:chOff x="667247" y="4162443"/>
            <a:chExt cx="3497179" cy="3541663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2E4D37E-FDB6-204D-95F0-64F0FDC5B257}"/>
                </a:ext>
              </a:extLst>
            </p:cNvPr>
            <p:cNvPicPr/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48" b="100000" l="15203" r="93919">
                          <a14:foregroundMark x1="50676" y1="12587" x2="61149" y2="16434"/>
                          <a14:backgroundMark x1="28716" y1="10839" x2="21284" y2="49650"/>
                          <a14:backgroundMark x1="85473" y1="13287" x2="85811" y2="57692"/>
                          <a14:backgroundMark x1="80743" y1="94056" x2="81081" y2="98252"/>
                          <a14:backgroundMark x1="28041" y1="94056" x2="28378" y2="986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9857" y="4162443"/>
              <a:ext cx="2185670" cy="2112010"/>
            </a:xfrm>
            <a:prstGeom prst="rect">
              <a:avLst/>
            </a:prstGeom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7E6AF619-A617-3B4E-B17B-FFEF2A881FA1}"/>
                </a:ext>
              </a:extLst>
            </p:cNvPr>
            <p:cNvSpPr txBox="1"/>
            <p:nvPr/>
          </p:nvSpPr>
          <p:spPr>
            <a:xfrm>
              <a:off x="667247" y="6329876"/>
              <a:ext cx="3497179" cy="13742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b="1" dirty="0">
                  <a:solidFill>
                    <a:srgbClr val="002D6A"/>
                  </a:solidFill>
                  <a:latin typeface="Tw Cen MT" panose="020B0602020104020603" pitchFamily="34" charset="0"/>
                </a:rPr>
                <a:t>Andrés Camilio Chacón Briceño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C58F9431-E230-894F-A1F7-D4CB7E3B76F8}"/>
              </a:ext>
            </a:extLst>
          </p:cNvPr>
          <p:cNvSpPr txBox="1"/>
          <p:nvPr/>
        </p:nvSpPr>
        <p:spPr>
          <a:xfrm>
            <a:off x="-506899" y="5969406"/>
            <a:ext cx="3070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dirty="0">
                <a:latin typeface="Tw Cen MT" panose="020B0602020104020603" pitchFamily="34" charset="0"/>
              </a:rPr>
              <a:t>23 de mayo 2020</a:t>
            </a:r>
          </a:p>
        </p:txBody>
      </p:sp>
      <p:grpSp>
        <p:nvGrpSpPr>
          <p:cNvPr id="7" name="Grupo 6"/>
          <p:cNvGrpSpPr/>
          <p:nvPr/>
        </p:nvGrpSpPr>
        <p:grpSpPr>
          <a:xfrm>
            <a:off x="-39047" y="3795003"/>
            <a:ext cx="1742354" cy="1610422"/>
            <a:chOff x="8447444" y="4200478"/>
            <a:chExt cx="2664828" cy="3093340"/>
          </a:xfrm>
        </p:grpSpPr>
        <p:pic>
          <p:nvPicPr>
            <p:cNvPr id="1026" name="Picture 2" descr="Resultado de imagen de mujer ejecutiva animada">
              <a:extLst>
                <a:ext uri="{FF2B5EF4-FFF2-40B4-BE49-F238E27FC236}">
                  <a16:creationId xmlns:a16="http://schemas.microsoft.com/office/drawing/2014/main" id="{5B077224-0025-4A39-8DD2-6FB0FFB9E3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95" b="100000" l="4121" r="96841">
                          <a14:foregroundMark x1="52610" y1="98839" x2="52610" y2="98839"/>
                          <a14:foregroundMark x1="54121" y1="85300" x2="52473" y2="99807"/>
                          <a14:foregroundMark x1="63049" y1="16441" x2="42720" y2="14700"/>
                          <a14:foregroundMark x1="55495" y1="3675" x2="45604" y2="3095"/>
                          <a14:foregroundMark x1="91209" y1="84720" x2="91209" y2="84720"/>
                          <a14:foregroundMark x1="96978" y1="67311" x2="96978" y2="67311"/>
                          <a14:foregroundMark x1="4121" y1="91103" x2="4121" y2="91103"/>
                          <a14:foregroundMark x1="15797" y1="90522" x2="15797" y2="905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91033" y="4200478"/>
              <a:ext cx="2621239" cy="1860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/>
            <p:cNvSpPr txBox="1"/>
            <p:nvPr/>
          </p:nvSpPr>
          <p:spPr>
            <a:xfrm>
              <a:off x="8447444" y="6052329"/>
              <a:ext cx="2584581" cy="12414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b="1" dirty="0">
                  <a:solidFill>
                    <a:srgbClr val="002060"/>
                  </a:solidFill>
                  <a:latin typeface="Tw Cen MT" panose="020B0602020104020603" pitchFamily="34" charset="0"/>
                </a:rPr>
                <a:t>María Gabriela </a:t>
              </a:r>
            </a:p>
            <a:p>
              <a:pPr algn="ctr"/>
              <a:r>
                <a:rPr lang="es-MX" b="1" dirty="0">
                  <a:solidFill>
                    <a:srgbClr val="002060"/>
                  </a:solidFill>
                  <a:latin typeface="Tw Cen MT" panose="020B0602020104020603" pitchFamily="34" charset="0"/>
                </a:rPr>
                <a:t>Ruge Ortega</a:t>
              </a:r>
              <a:endParaRPr lang="es-CO" b="1" dirty="0">
                <a:solidFill>
                  <a:srgbClr val="002060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950568" y="0"/>
            <a:ext cx="2804747" cy="1094757"/>
            <a:chOff x="8536146" y="-17608"/>
            <a:chExt cx="3180948" cy="1213485"/>
          </a:xfrm>
        </p:grpSpPr>
        <p:pic>
          <p:nvPicPr>
            <p:cNvPr id="12" name="Imagen 11" descr="Resultado de imagen para iconos de personas animados"/>
            <p:cNvPicPr/>
            <p:nvPr/>
          </p:nvPicPr>
          <p:blipFill rotWithShape="1">
            <a:blip r:embed="rId8" cstate="email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5822" b="94863" l="0" r="100000">
                          <a14:foregroundMark x1="45622" y1="17808" x2="45622" y2="17808"/>
                          <a14:foregroundMark x1="72350" y1="24315" x2="72350" y2="24315"/>
                          <a14:foregroundMark x1="75115" y1="48973" x2="75115" y2="48973"/>
                          <a14:foregroundMark x1="35945" y1="68493" x2="35945" y2="68493"/>
                          <a14:foregroundMark x1="29493" y1="83219" x2="29493" y2="83219"/>
                        </a14:backgroundRemoval>
                      </a14:imgEffect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536146" y="-17608"/>
              <a:ext cx="904875" cy="12134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ectángulo 7"/>
            <p:cNvSpPr/>
            <p:nvPr/>
          </p:nvSpPr>
          <p:spPr>
            <a:xfrm>
              <a:off x="9316010" y="371742"/>
              <a:ext cx="1842171" cy="4698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MX" sz="2400" b="1" dirty="0">
                  <a:latin typeface="Arial Black" panose="020B0A04020102020204" pitchFamily="34" charset="0"/>
                </a:rPr>
                <a:t>Consilium</a:t>
              </a:r>
              <a:endParaRPr lang="es-CO" sz="1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9370682" y="720313"/>
              <a:ext cx="2346412" cy="3429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dirty="0"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High Human Performance</a:t>
              </a:r>
              <a:endParaRPr lang="es-C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id="{0698ABD3-9AAA-4153-8934-784FF4258851}"/>
              </a:ext>
            </a:extLst>
          </p:cNvPr>
          <p:cNvGrpSpPr/>
          <p:nvPr/>
        </p:nvGrpSpPr>
        <p:grpSpPr>
          <a:xfrm>
            <a:off x="-83129" y="2026953"/>
            <a:ext cx="11739595" cy="2883488"/>
            <a:chOff x="-83129" y="2026953"/>
            <a:chExt cx="11739595" cy="2883488"/>
          </a:xfrm>
        </p:grpSpPr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E112CCCD-F1A0-4DED-910E-AC41D0ACADF5}"/>
                </a:ext>
              </a:extLst>
            </p:cNvPr>
            <p:cNvSpPr/>
            <p:nvPr/>
          </p:nvSpPr>
          <p:spPr>
            <a:xfrm>
              <a:off x="-83129" y="3266620"/>
              <a:ext cx="10803989" cy="404154"/>
            </a:xfrm>
            <a:prstGeom prst="rect">
              <a:avLst/>
            </a:prstGeom>
            <a:gradFill flip="none" rotWithShape="1">
              <a:gsLst>
                <a:gs pos="9800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</a:schemeClr>
                </a:gs>
                <a:gs pos="31000">
                  <a:srgbClr val="666666">
                    <a:tint val="44500"/>
                    <a:satMod val="160000"/>
                  </a:srgbClr>
                </a:gs>
                <a:gs pos="55000">
                  <a:srgbClr val="66666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">
              <a:extLst>
                <a:ext uri="{FF2B5EF4-FFF2-40B4-BE49-F238E27FC236}">
                  <a16:creationId xmlns:a16="http://schemas.microsoft.com/office/drawing/2014/main" id="{28220BF7-0CA5-4171-9D99-486ABD89381F}"/>
                </a:ext>
              </a:extLst>
            </p:cNvPr>
            <p:cNvSpPr/>
            <p:nvPr/>
          </p:nvSpPr>
          <p:spPr>
            <a:xfrm>
              <a:off x="2474302" y="2663935"/>
              <a:ext cx="5734461" cy="1769986"/>
            </a:xfrm>
            <a:prstGeom prst="roundRect">
              <a:avLst>
                <a:gd name="adj" fmla="val 6322"/>
              </a:avLst>
            </a:prstGeom>
            <a:solidFill>
              <a:srgbClr val="1665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Tw Cen MT" panose="020B0602020104020603" pitchFamily="34" charset="0"/>
                </a:rPr>
                <a:t>SUGERENCIA DE INVERSIÓN</a:t>
              </a:r>
            </a:p>
          </p:txBody>
        </p:sp>
        <p:sp>
          <p:nvSpPr>
            <p:cNvPr id="36" name="Rounded Rectangle 4">
              <a:extLst>
                <a:ext uri="{FF2B5EF4-FFF2-40B4-BE49-F238E27FC236}">
                  <a16:creationId xmlns:a16="http://schemas.microsoft.com/office/drawing/2014/main" id="{55B0198F-46C4-4997-8F28-6E8140FB87E3}"/>
                </a:ext>
              </a:extLst>
            </p:cNvPr>
            <p:cNvSpPr/>
            <p:nvPr/>
          </p:nvSpPr>
          <p:spPr>
            <a:xfrm>
              <a:off x="2581099" y="2725393"/>
              <a:ext cx="5490688" cy="1619501"/>
            </a:xfrm>
            <a:prstGeom prst="roundRect">
              <a:avLst>
                <a:gd name="adj" fmla="val 2965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grpSp>
          <p:nvGrpSpPr>
            <p:cNvPr id="38" name="Group 28">
              <a:extLst>
                <a:ext uri="{FF2B5EF4-FFF2-40B4-BE49-F238E27FC236}">
                  <a16:creationId xmlns:a16="http://schemas.microsoft.com/office/drawing/2014/main" id="{16E9B437-BEBC-4380-B14B-715D230BF78A}"/>
                </a:ext>
              </a:extLst>
            </p:cNvPr>
            <p:cNvGrpSpPr/>
            <p:nvPr/>
          </p:nvGrpSpPr>
          <p:grpSpPr>
            <a:xfrm>
              <a:off x="8693774" y="2026953"/>
              <a:ext cx="2962692" cy="2883488"/>
              <a:chOff x="3132153" y="3403957"/>
              <a:chExt cx="1620670" cy="2399993"/>
            </a:xfrm>
          </p:grpSpPr>
          <p:grpSp>
            <p:nvGrpSpPr>
              <p:cNvPr id="39" name="Group 29">
                <a:extLst>
                  <a:ext uri="{FF2B5EF4-FFF2-40B4-BE49-F238E27FC236}">
                    <a16:creationId xmlns:a16="http://schemas.microsoft.com/office/drawing/2014/main" id="{9A209C58-B7EF-463E-82F3-8B43640C1EC6}"/>
                  </a:ext>
                </a:extLst>
              </p:cNvPr>
              <p:cNvGrpSpPr/>
              <p:nvPr/>
            </p:nvGrpSpPr>
            <p:grpSpPr>
              <a:xfrm>
                <a:off x="4418954" y="3565145"/>
                <a:ext cx="333869" cy="1829815"/>
                <a:chOff x="4418954" y="3565145"/>
                <a:chExt cx="333869" cy="1829815"/>
              </a:xfrm>
            </p:grpSpPr>
            <p:sp>
              <p:nvSpPr>
                <p:cNvPr id="62" name="Freeform 52">
                  <a:extLst>
                    <a:ext uri="{FF2B5EF4-FFF2-40B4-BE49-F238E27FC236}">
                      <a16:creationId xmlns:a16="http://schemas.microsoft.com/office/drawing/2014/main" id="{443C4656-6A85-42B8-8998-E46BA6005628}"/>
                    </a:ext>
                  </a:extLst>
                </p:cNvPr>
                <p:cNvSpPr/>
                <p:nvPr/>
              </p:nvSpPr>
              <p:spPr>
                <a:xfrm>
                  <a:off x="4418954" y="4966519"/>
                  <a:ext cx="328306" cy="428441"/>
                </a:xfrm>
                <a:custGeom>
                  <a:avLst/>
                  <a:gdLst>
                    <a:gd name="connsiteX0" fmla="*/ 0 w 328306"/>
                    <a:gd name="connsiteY0" fmla="*/ 0 h 428441"/>
                    <a:gd name="connsiteX1" fmla="*/ 328306 w 328306"/>
                    <a:gd name="connsiteY1" fmla="*/ 0 h 428441"/>
                    <a:gd name="connsiteX2" fmla="*/ 328306 w 328306"/>
                    <a:gd name="connsiteY2" fmla="*/ 58638 h 428441"/>
                    <a:gd name="connsiteX3" fmla="*/ 267004 w 328306"/>
                    <a:gd name="connsiteY3" fmla="*/ 77667 h 428441"/>
                    <a:gd name="connsiteX4" fmla="*/ 64557 w 328306"/>
                    <a:gd name="connsiteY4" fmla="*/ 383088 h 428441"/>
                    <a:gd name="connsiteX5" fmla="*/ 69129 w 328306"/>
                    <a:gd name="connsiteY5" fmla="*/ 428441 h 428441"/>
                    <a:gd name="connsiteX6" fmla="*/ 0 w 328306"/>
                    <a:gd name="connsiteY6" fmla="*/ 428441 h 428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8306" h="428441">
                      <a:moveTo>
                        <a:pt x="0" y="0"/>
                      </a:moveTo>
                      <a:lnTo>
                        <a:pt x="328306" y="0"/>
                      </a:lnTo>
                      <a:lnTo>
                        <a:pt x="328306" y="58638"/>
                      </a:lnTo>
                      <a:lnTo>
                        <a:pt x="267004" y="77667"/>
                      </a:lnTo>
                      <a:cubicBezTo>
                        <a:pt x="148035" y="127987"/>
                        <a:pt x="64557" y="245789"/>
                        <a:pt x="64557" y="383088"/>
                      </a:cubicBezTo>
                      <a:lnTo>
                        <a:pt x="69129" y="428441"/>
                      </a:lnTo>
                      <a:lnTo>
                        <a:pt x="0" y="428441"/>
                      </a:lnTo>
                      <a:close/>
                    </a:path>
                  </a:pathLst>
                </a:custGeom>
                <a:solidFill>
                  <a:srgbClr val="4341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53">
                  <a:extLst>
                    <a:ext uri="{FF2B5EF4-FFF2-40B4-BE49-F238E27FC236}">
                      <a16:creationId xmlns:a16="http://schemas.microsoft.com/office/drawing/2014/main" id="{11FF3B16-A945-4FEA-80AA-7E67E7DCDECF}"/>
                    </a:ext>
                  </a:extLst>
                </p:cNvPr>
                <p:cNvSpPr/>
                <p:nvPr/>
              </p:nvSpPr>
              <p:spPr>
                <a:xfrm>
                  <a:off x="4422441" y="3565145"/>
                  <a:ext cx="328306" cy="428441"/>
                </a:xfrm>
                <a:custGeom>
                  <a:avLst/>
                  <a:gdLst>
                    <a:gd name="connsiteX0" fmla="*/ 0 w 328306"/>
                    <a:gd name="connsiteY0" fmla="*/ 0 h 428441"/>
                    <a:gd name="connsiteX1" fmla="*/ 328306 w 328306"/>
                    <a:gd name="connsiteY1" fmla="*/ 0 h 428441"/>
                    <a:gd name="connsiteX2" fmla="*/ 328306 w 328306"/>
                    <a:gd name="connsiteY2" fmla="*/ 58638 h 428441"/>
                    <a:gd name="connsiteX3" fmla="*/ 267004 w 328306"/>
                    <a:gd name="connsiteY3" fmla="*/ 77667 h 428441"/>
                    <a:gd name="connsiteX4" fmla="*/ 64557 w 328306"/>
                    <a:gd name="connsiteY4" fmla="*/ 383088 h 428441"/>
                    <a:gd name="connsiteX5" fmla="*/ 69129 w 328306"/>
                    <a:gd name="connsiteY5" fmla="*/ 428441 h 428441"/>
                    <a:gd name="connsiteX6" fmla="*/ 0 w 328306"/>
                    <a:gd name="connsiteY6" fmla="*/ 428441 h 428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8306" h="428441">
                      <a:moveTo>
                        <a:pt x="0" y="0"/>
                      </a:moveTo>
                      <a:lnTo>
                        <a:pt x="328306" y="0"/>
                      </a:lnTo>
                      <a:lnTo>
                        <a:pt x="328306" y="58638"/>
                      </a:lnTo>
                      <a:lnTo>
                        <a:pt x="267004" y="77667"/>
                      </a:lnTo>
                      <a:cubicBezTo>
                        <a:pt x="148035" y="127987"/>
                        <a:pt x="64557" y="245789"/>
                        <a:pt x="64557" y="383088"/>
                      </a:cubicBezTo>
                      <a:lnTo>
                        <a:pt x="69129" y="428441"/>
                      </a:lnTo>
                      <a:lnTo>
                        <a:pt x="0" y="428441"/>
                      </a:lnTo>
                      <a:close/>
                    </a:path>
                  </a:pathLst>
                </a:custGeom>
                <a:solidFill>
                  <a:srgbClr val="4341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 54">
                  <a:extLst>
                    <a:ext uri="{FF2B5EF4-FFF2-40B4-BE49-F238E27FC236}">
                      <a16:creationId xmlns:a16="http://schemas.microsoft.com/office/drawing/2014/main" id="{6DC9D885-9BFF-4C9C-ABC8-0BEEE3F7E0AC}"/>
                    </a:ext>
                  </a:extLst>
                </p:cNvPr>
                <p:cNvSpPr/>
                <p:nvPr/>
              </p:nvSpPr>
              <p:spPr>
                <a:xfrm>
                  <a:off x="4424517" y="4265832"/>
                  <a:ext cx="328306" cy="428441"/>
                </a:xfrm>
                <a:custGeom>
                  <a:avLst/>
                  <a:gdLst>
                    <a:gd name="connsiteX0" fmla="*/ 0 w 328306"/>
                    <a:gd name="connsiteY0" fmla="*/ 0 h 428441"/>
                    <a:gd name="connsiteX1" fmla="*/ 328306 w 328306"/>
                    <a:gd name="connsiteY1" fmla="*/ 0 h 428441"/>
                    <a:gd name="connsiteX2" fmla="*/ 328306 w 328306"/>
                    <a:gd name="connsiteY2" fmla="*/ 58638 h 428441"/>
                    <a:gd name="connsiteX3" fmla="*/ 267004 w 328306"/>
                    <a:gd name="connsiteY3" fmla="*/ 77667 h 428441"/>
                    <a:gd name="connsiteX4" fmla="*/ 64557 w 328306"/>
                    <a:gd name="connsiteY4" fmla="*/ 383088 h 428441"/>
                    <a:gd name="connsiteX5" fmla="*/ 69129 w 328306"/>
                    <a:gd name="connsiteY5" fmla="*/ 428441 h 428441"/>
                    <a:gd name="connsiteX6" fmla="*/ 0 w 328306"/>
                    <a:gd name="connsiteY6" fmla="*/ 428441 h 428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8306" h="428441">
                      <a:moveTo>
                        <a:pt x="0" y="0"/>
                      </a:moveTo>
                      <a:lnTo>
                        <a:pt x="328306" y="0"/>
                      </a:lnTo>
                      <a:lnTo>
                        <a:pt x="328306" y="58638"/>
                      </a:lnTo>
                      <a:lnTo>
                        <a:pt x="267004" y="77667"/>
                      </a:lnTo>
                      <a:cubicBezTo>
                        <a:pt x="148035" y="127987"/>
                        <a:pt x="64557" y="245789"/>
                        <a:pt x="64557" y="383088"/>
                      </a:cubicBezTo>
                      <a:lnTo>
                        <a:pt x="69129" y="428441"/>
                      </a:lnTo>
                      <a:lnTo>
                        <a:pt x="0" y="428441"/>
                      </a:lnTo>
                      <a:close/>
                    </a:path>
                  </a:pathLst>
                </a:custGeom>
                <a:solidFill>
                  <a:srgbClr val="4341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0" name="Group 30">
                <a:extLst>
                  <a:ext uri="{FF2B5EF4-FFF2-40B4-BE49-F238E27FC236}">
                    <a16:creationId xmlns:a16="http://schemas.microsoft.com/office/drawing/2014/main" id="{CF157936-11F3-4DD3-9C82-D6403AF773E5}"/>
                  </a:ext>
                </a:extLst>
              </p:cNvPr>
              <p:cNvGrpSpPr/>
              <p:nvPr/>
            </p:nvGrpSpPr>
            <p:grpSpPr>
              <a:xfrm>
                <a:off x="3132153" y="3565145"/>
                <a:ext cx="338328" cy="1829815"/>
                <a:chOff x="3132153" y="3565145"/>
                <a:chExt cx="338328" cy="1829815"/>
              </a:xfrm>
            </p:grpSpPr>
            <p:sp>
              <p:nvSpPr>
                <p:cNvPr id="59" name="Freeform 49">
                  <a:extLst>
                    <a:ext uri="{FF2B5EF4-FFF2-40B4-BE49-F238E27FC236}">
                      <a16:creationId xmlns:a16="http://schemas.microsoft.com/office/drawing/2014/main" id="{74FAE1F3-B37F-44EE-8DDA-8BF657DABD59}"/>
                    </a:ext>
                  </a:extLst>
                </p:cNvPr>
                <p:cNvSpPr/>
                <p:nvPr/>
              </p:nvSpPr>
              <p:spPr>
                <a:xfrm flipH="1">
                  <a:off x="3137790" y="4966519"/>
                  <a:ext cx="332691" cy="428441"/>
                </a:xfrm>
                <a:custGeom>
                  <a:avLst/>
                  <a:gdLst>
                    <a:gd name="connsiteX0" fmla="*/ 0 w 328306"/>
                    <a:gd name="connsiteY0" fmla="*/ 0 h 428441"/>
                    <a:gd name="connsiteX1" fmla="*/ 328306 w 328306"/>
                    <a:gd name="connsiteY1" fmla="*/ 0 h 428441"/>
                    <a:gd name="connsiteX2" fmla="*/ 328306 w 328306"/>
                    <a:gd name="connsiteY2" fmla="*/ 58638 h 428441"/>
                    <a:gd name="connsiteX3" fmla="*/ 267004 w 328306"/>
                    <a:gd name="connsiteY3" fmla="*/ 77667 h 428441"/>
                    <a:gd name="connsiteX4" fmla="*/ 64557 w 328306"/>
                    <a:gd name="connsiteY4" fmla="*/ 383088 h 428441"/>
                    <a:gd name="connsiteX5" fmla="*/ 69129 w 328306"/>
                    <a:gd name="connsiteY5" fmla="*/ 428441 h 428441"/>
                    <a:gd name="connsiteX6" fmla="*/ 0 w 328306"/>
                    <a:gd name="connsiteY6" fmla="*/ 428441 h 428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8306" h="428441">
                      <a:moveTo>
                        <a:pt x="0" y="0"/>
                      </a:moveTo>
                      <a:lnTo>
                        <a:pt x="328306" y="0"/>
                      </a:lnTo>
                      <a:lnTo>
                        <a:pt x="328306" y="58638"/>
                      </a:lnTo>
                      <a:lnTo>
                        <a:pt x="267004" y="77667"/>
                      </a:lnTo>
                      <a:cubicBezTo>
                        <a:pt x="148035" y="127987"/>
                        <a:pt x="64557" y="245789"/>
                        <a:pt x="64557" y="383088"/>
                      </a:cubicBezTo>
                      <a:lnTo>
                        <a:pt x="69129" y="428441"/>
                      </a:lnTo>
                      <a:lnTo>
                        <a:pt x="0" y="428441"/>
                      </a:lnTo>
                      <a:close/>
                    </a:path>
                  </a:pathLst>
                </a:custGeom>
                <a:solidFill>
                  <a:srgbClr val="4341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 50">
                  <a:extLst>
                    <a:ext uri="{FF2B5EF4-FFF2-40B4-BE49-F238E27FC236}">
                      <a16:creationId xmlns:a16="http://schemas.microsoft.com/office/drawing/2014/main" id="{3DF8D774-425F-4801-A7C7-FFC68B04D635}"/>
                    </a:ext>
                  </a:extLst>
                </p:cNvPr>
                <p:cNvSpPr/>
                <p:nvPr/>
              </p:nvSpPr>
              <p:spPr>
                <a:xfrm flipH="1">
                  <a:off x="3134257" y="3565145"/>
                  <a:ext cx="332691" cy="428441"/>
                </a:xfrm>
                <a:custGeom>
                  <a:avLst/>
                  <a:gdLst>
                    <a:gd name="connsiteX0" fmla="*/ 0 w 328306"/>
                    <a:gd name="connsiteY0" fmla="*/ 0 h 428441"/>
                    <a:gd name="connsiteX1" fmla="*/ 328306 w 328306"/>
                    <a:gd name="connsiteY1" fmla="*/ 0 h 428441"/>
                    <a:gd name="connsiteX2" fmla="*/ 328306 w 328306"/>
                    <a:gd name="connsiteY2" fmla="*/ 58638 h 428441"/>
                    <a:gd name="connsiteX3" fmla="*/ 267004 w 328306"/>
                    <a:gd name="connsiteY3" fmla="*/ 77667 h 428441"/>
                    <a:gd name="connsiteX4" fmla="*/ 64557 w 328306"/>
                    <a:gd name="connsiteY4" fmla="*/ 383088 h 428441"/>
                    <a:gd name="connsiteX5" fmla="*/ 69129 w 328306"/>
                    <a:gd name="connsiteY5" fmla="*/ 428441 h 428441"/>
                    <a:gd name="connsiteX6" fmla="*/ 0 w 328306"/>
                    <a:gd name="connsiteY6" fmla="*/ 428441 h 428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8306" h="428441">
                      <a:moveTo>
                        <a:pt x="0" y="0"/>
                      </a:moveTo>
                      <a:lnTo>
                        <a:pt x="328306" y="0"/>
                      </a:lnTo>
                      <a:lnTo>
                        <a:pt x="328306" y="58638"/>
                      </a:lnTo>
                      <a:lnTo>
                        <a:pt x="267004" y="77667"/>
                      </a:lnTo>
                      <a:cubicBezTo>
                        <a:pt x="148035" y="127987"/>
                        <a:pt x="64557" y="245789"/>
                        <a:pt x="64557" y="383088"/>
                      </a:cubicBezTo>
                      <a:lnTo>
                        <a:pt x="69129" y="428441"/>
                      </a:lnTo>
                      <a:lnTo>
                        <a:pt x="0" y="428441"/>
                      </a:lnTo>
                      <a:close/>
                    </a:path>
                  </a:pathLst>
                </a:custGeom>
                <a:solidFill>
                  <a:srgbClr val="4341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Freeform 51">
                  <a:extLst>
                    <a:ext uri="{FF2B5EF4-FFF2-40B4-BE49-F238E27FC236}">
                      <a16:creationId xmlns:a16="http://schemas.microsoft.com/office/drawing/2014/main" id="{5DA81EA5-590F-4C68-8631-0309FE3E4C93}"/>
                    </a:ext>
                  </a:extLst>
                </p:cNvPr>
                <p:cNvSpPr/>
                <p:nvPr/>
              </p:nvSpPr>
              <p:spPr>
                <a:xfrm flipH="1">
                  <a:off x="3132153" y="4265832"/>
                  <a:ext cx="332691" cy="428441"/>
                </a:xfrm>
                <a:custGeom>
                  <a:avLst/>
                  <a:gdLst>
                    <a:gd name="connsiteX0" fmla="*/ 0 w 328306"/>
                    <a:gd name="connsiteY0" fmla="*/ 0 h 428441"/>
                    <a:gd name="connsiteX1" fmla="*/ 328306 w 328306"/>
                    <a:gd name="connsiteY1" fmla="*/ 0 h 428441"/>
                    <a:gd name="connsiteX2" fmla="*/ 328306 w 328306"/>
                    <a:gd name="connsiteY2" fmla="*/ 58638 h 428441"/>
                    <a:gd name="connsiteX3" fmla="*/ 267004 w 328306"/>
                    <a:gd name="connsiteY3" fmla="*/ 77667 h 428441"/>
                    <a:gd name="connsiteX4" fmla="*/ 64557 w 328306"/>
                    <a:gd name="connsiteY4" fmla="*/ 383088 h 428441"/>
                    <a:gd name="connsiteX5" fmla="*/ 69129 w 328306"/>
                    <a:gd name="connsiteY5" fmla="*/ 428441 h 428441"/>
                    <a:gd name="connsiteX6" fmla="*/ 0 w 328306"/>
                    <a:gd name="connsiteY6" fmla="*/ 428441 h 4284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8306" h="428441">
                      <a:moveTo>
                        <a:pt x="0" y="0"/>
                      </a:moveTo>
                      <a:lnTo>
                        <a:pt x="328306" y="0"/>
                      </a:lnTo>
                      <a:lnTo>
                        <a:pt x="328306" y="58638"/>
                      </a:lnTo>
                      <a:lnTo>
                        <a:pt x="267004" y="77667"/>
                      </a:lnTo>
                      <a:cubicBezTo>
                        <a:pt x="148035" y="127987"/>
                        <a:pt x="64557" y="245789"/>
                        <a:pt x="64557" y="383088"/>
                      </a:cubicBezTo>
                      <a:lnTo>
                        <a:pt x="69129" y="428441"/>
                      </a:lnTo>
                      <a:lnTo>
                        <a:pt x="0" y="428441"/>
                      </a:lnTo>
                      <a:close/>
                    </a:path>
                  </a:pathLst>
                </a:custGeom>
                <a:solidFill>
                  <a:srgbClr val="43414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" name="Group 31">
                <a:extLst>
                  <a:ext uri="{FF2B5EF4-FFF2-40B4-BE49-F238E27FC236}">
                    <a16:creationId xmlns:a16="http://schemas.microsoft.com/office/drawing/2014/main" id="{EE51D8C6-957A-49F6-B15B-E76F4C064F56}"/>
                  </a:ext>
                </a:extLst>
              </p:cNvPr>
              <p:cNvGrpSpPr/>
              <p:nvPr/>
            </p:nvGrpSpPr>
            <p:grpSpPr>
              <a:xfrm>
                <a:off x="3487364" y="3403957"/>
                <a:ext cx="914706" cy="2399993"/>
                <a:chOff x="3490146" y="3403957"/>
                <a:chExt cx="914706" cy="2399993"/>
              </a:xfrm>
            </p:grpSpPr>
            <p:sp>
              <p:nvSpPr>
                <p:cNvPr id="42" name="Rounded Rectangle 32">
                  <a:extLst>
                    <a:ext uri="{FF2B5EF4-FFF2-40B4-BE49-F238E27FC236}">
                      <a16:creationId xmlns:a16="http://schemas.microsoft.com/office/drawing/2014/main" id="{6ECBF8F3-6A64-4F30-BF6D-5FF8DB3FD040}"/>
                    </a:ext>
                  </a:extLst>
                </p:cNvPr>
                <p:cNvSpPr/>
                <p:nvPr/>
              </p:nvSpPr>
              <p:spPr>
                <a:xfrm>
                  <a:off x="3490146" y="3403957"/>
                  <a:ext cx="914706" cy="2399993"/>
                </a:xfrm>
                <a:prstGeom prst="roundRect">
                  <a:avLst/>
                </a:prstGeom>
                <a:solidFill>
                  <a:srgbClr val="666666"/>
                </a:solidFill>
                <a:ln w="57150">
                  <a:solidFill>
                    <a:srgbClr val="CACCC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43" name="Group 33">
                  <a:extLst>
                    <a:ext uri="{FF2B5EF4-FFF2-40B4-BE49-F238E27FC236}">
                      <a16:creationId xmlns:a16="http://schemas.microsoft.com/office/drawing/2014/main" id="{7F4AF3B5-4D0B-4B79-8BF3-5BE92B1C2A93}"/>
                    </a:ext>
                  </a:extLst>
                </p:cNvPr>
                <p:cNvGrpSpPr/>
                <p:nvPr/>
              </p:nvGrpSpPr>
              <p:grpSpPr>
                <a:xfrm>
                  <a:off x="3641470" y="4987181"/>
                  <a:ext cx="612058" cy="621890"/>
                  <a:chOff x="3641470" y="4987181"/>
                  <a:chExt cx="612058" cy="621890"/>
                </a:xfrm>
              </p:grpSpPr>
              <p:sp>
                <p:nvSpPr>
                  <p:cNvPr id="55" name="Oval 45">
                    <a:extLst>
                      <a:ext uri="{FF2B5EF4-FFF2-40B4-BE49-F238E27FC236}">
                        <a16:creationId xmlns:a16="http://schemas.microsoft.com/office/drawing/2014/main" id="{D83951F7-98F7-4866-8B03-49DE62C12845}"/>
                      </a:ext>
                    </a:extLst>
                  </p:cNvPr>
                  <p:cNvSpPr/>
                  <p:nvPr/>
                </p:nvSpPr>
                <p:spPr>
                  <a:xfrm>
                    <a:off x="3641470" y="4987181"/>
                    <a:ext cx="612058" cy="612058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Oval 46">
                    <a:extLst>
                      <a:ext uri="{FF2B5EF4-FFF2-40B4-BE49-F238E27FC236}">
                        <a16:creationId xmlns:a16="http://schemas.microsoft.com/office/drawing/2014/main" id="{792EB71C-C6BF-4C4F-9CCA-91EA952729B5}"/>
                      </a:ext>
                    </a:extLst>
                  </p:cNvPr>
                  <p:cNvSpPr/>
                  <p:nvPr/>
                </p:nvSpPr>
                <p:spPr>
                  <a:xfrm>
                    <a:off x="3691861" y="5038799"/>
                    <a:ext cx="511277" cy="511277"/>
                  </a:xfrm>
                  <a:prstGeom prst="ellipse">
                    <a:avLst/>
                  </a:prstGeom>
                  <a:solidFill>
                    <a:srgbClr val="05050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Oval 47">
                    <a:extLst>
                      <a:ext uri="{FF2B5EF4-FFF2-40B4-BE49-F238E27FC236}">
                        <a16:creationId xmlns:a16="http://schemas.microsoft.com/office/drawing/2014/main" id="{52E7B7A2-AAF7-4392-94B0-B91CE2AEED45}"/>
                      </a:ext>
                    </a:extLst>
                  </p:cNvPr>
                  <p:cNvSpPr/>
                  <p:nvPr/>
                </p:nvSpPr>
                <p:spPr>
                  <a:xfrm>
                    <a:off x="3691861" y="5097794"/>
                    <a:ext cx="511277" cy="511277"/>
                  </a:xfrm>
                  <a:prstGeom prst="ellipse">
                    <a:avLst/>
                  </a:prstGeom>
                  <a:solidFill>
                    <a:srgbClr val="8DCC3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Freeform 48">
                    <a:extLst>
                      <a:ext uri="{FF2B5EF4-FFF2-40B4-BE49-F238E27FC236}">
                        <a16:creationId xmlns:a16="http://schemas.microsoft.com/office/drawing/2014/main" id="{E078307B-9A43-40A7-95EA-35C9BA460E1B}"/>
                      </a:ext>
                    </a:extLst>
                  </p:cNvPr>
                  <p:cNvSpPr/>
                  <p:nvPr/>
                </p:nvSpPr>
                <p:spPr>
                  <a:xfrm>
                    <a:off x="3734723" y="5140656"/>
                    <a:ext cx="333442" cy="363643"/>
                  </a:xfrm>
                  <a:custGeom>
                    <a:avLst/>
                    <a:gdLst>
                      <a:gd name="connsiteX0" fmla="*/ 236589 w 361322"/>
                      <a:gd name="connsiteY0" fmla="*/ 0 h 394048"/>
                      <a:gd name="connsiteX1" fmla="*/ 328680 w 361322"/>
                      <a:gd name="connsiteY1" fmla="*/ 18593 h 394048"/>
                      <a:gd name="connsiteX2" fmla="*/ 361322 w 361322"/>
                      <a:gd name="connsiteY2" fmla="*/ 36310 h 394048"/>
                      <a:gd name="connsiteX3" fmla="*/ 345601 w 361322"/>
                      <a:gd name="connsiteY3" fmla="*/ 31430 h 394048"/>
                      <a:gd name="connsiteX4" fmla="*/ 293624 w 361322"/>
                      <a:gd name="connsiteY4" fmla="*/ 26190 h 394048"/>
                      <a:gd name="connsiteX5" fmla="*/ 35721 w 361322"/>
                      <a:gd name="connsiteY5" fmla="*/ 284093 h 394048"/>
                      <a:gd name="connsiteX6" fmla="*/ 55989 w 361322"/>
                      <a:gd name="connsiteY6" fmla="*/ 384481 h 394048"/>
                      <a:gd name="connsiteX7" fmla="*/ 61182 w 361322"/>
                      <a:gd name="connsiteY7" fmla="*/ 394048 h 394048"/>
                      <a:gd name="connsiteX8" fmla="*/ 40406 w 361322"/>
                      <a:gd name="connsiteY8" fmla="*/ 368868 h 394048"/>
                      <a:gd name="connsiteX9" fmla="*/ 0 w 361322"/>
                      <a:gd name="connsiteY9" fmla="*/ 236589 h 394048"/>
                      <a:gd name="connsiteX10" fmla="*/ 236589 w 361322"/>
                      <a:gd name="connsiteY10" fmla="*/ 0 h 394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61322" h="394048">
                        <a:moveTo>
                          <a:pt x="236589" y="0"/>
                        </a:moveTo>
                        <a:cubicBezTo>
                          <a:pt x="269255" y="0"/>
                          <a:pt x="300375" y="6621"/>
                          <a:pt x="328680" y="18593"/>
                        </a:cubicBezTo>
                        <a:lnTo>
                          <a:pt x="361322" y="36310"/>
                        </a:lnTo>
                        <a:lnTo>
                          <a:pt x="345601" y="31430"/>
                        </a:lnTo>
                        <a:cubicBezTo>
                          <a:pt x="328812" y="27994"/>
                          <a:pt x="311429" y="26190"/>
                          <a:pt x="293624" y="26190"/>
                        </a:cubicBezTo>
                        <a:cubicBezTo>
                          <a:pt x="151188" y="26190"/>
                          <a:pt x="35721" y="141657"/>
                          <a:pt x="35721" y="284093"/>
                        </a:cubicBezTo>
                        <a:cubicBezTo>
                          <a:pt x="35721" y="319702"/>
                          <a:pt x="42938" y="353626"/>
                          <a:pt x="55989" y="384481"/>
                        </a:cubicBezTo>
                        <a:lnTo>
                          <a:pt x="61182" y="394048"/>
                        </a:lnTo>
                        <a:lnTo>
                          <a:pt x="40406" y="368868"/>
                        </a:lnTo>
                        <a:cubicBezTo>
                          <a:pt x="14896" y="331108"/>
                          <a:pt x="0" y="285588"/>
                          <a:pt x="0" y="236589"/>
                        </a:cubicBezTo>
                        <a:cubicBezTo>
                          <a:pt x="0" y="105925"/>
                          <a:pt x="105925" y="0"/>
                          <a:pt x="236589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4" name="Group 34">
                  <a:extLst>
                    <a:ext uri="{FF2B5EF4-FFF2-40B4-BE49-F238E27FC236}">
                      <a16:creationId xmlns:a16="http://schemas.microsoft.com/office/drawing/2014/main" id="{601AA726-A065-4474-83E1-88BBA3411FD8}"/>
                    </a:ext>
                  </a:extLst>
                </p:cNvPr>
                <p:cNvGrpSpPr/>
                <p:nvPr/>
              </p:nvGrpSpPr>
              <p:grpSpPr>
                <a:xfrm>
                  <a:off x="3641470" y="4293008"/>
                  <a:ext cx="612058" cy="621890"/>
                  <a:chOff x="3641470" y="4293008"/>
                  <a:chExt cx="612058" cy="621890"/>
                </a:xfrm>
              </p:grpSpPr>
              <p:sp>
                <p:nvSpPr>
                  <p:cNvPr id="50" name="Oval 40">
                    <a:extLst>
                      <a:ext uri="{FF2B5EF4-FFF2-40B4-BE49-F238E27FC236}">
                        <a16:creationId xmlns:a16="http://schemas.microsoft.com/office/drawing/2014/main" id="{E52C4FB5-6D20-4995-8F6F-81DA4C68B800}"/>
                      </a:ext>
                    </a:extLst>
                  </p:cNvPr>
                  <p:cNvSpPr/>
                  <p:nvPr/>
                </p:nvSpPr>
                <p:spPr>
                  <a:xfrm>
                    <a:off x="3641470" y="4293008"/>
                    <a:ext cx="612058" cy="612058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1" name="Oval 41">
                    <a:extLst>
                      <a:ext uri="{FF2B5EF4-FFF2-40B4-BE49-F238E27FC236}">
                        <a16:creationId xmlns:a16="http://schemas.microsoft.com/office/drawing/2014/main" id="{F015D35E-9CB4-47B4-BC19-D6E9DD7F7ACD}"/>
                      </a:ext>
                    </a:extLst>
                  </p:cNvPr>
                  <p:cNvSpPr/>
                  <p:nvPr/>
                </p:nvSpPr>
                <p:spPr>
                  <a:xfrm>
                    <a:off x="3691861" y="4344626"/>
                    <a:ext cx="511277" cy="511277"/>
                  </a:xfrm>
                  <a:prstGeom prst="ellipse">
                    <a:avLst/>
                  </a:prstGeom>
                  <a:solidFill>
                    <a:srgbClr val="05050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52" name="Group 42">
                    <a:extLst>
                      <a:ext uri="{FF2B5EF4-FFF2-40B4-BE49-F238E27FC236}">
                        <a16:creationId xmlns:a16="http://schemas.microsoft.com/office/drawing/2014/main" id="{593DC2C9-BFF3-4D94-9E89-F3DDF6B019EC}"/>
                      </a:ext>
                    </a:extLst>
                  </p:cNvPr>
                  <p:cNvGrpSpPr/>
                  <p:nvPr/>
                </p:nvGrpSpPr>
                <p:grpSpPr>
                  <a:xfrm>
                    <a:off x="3691861" y="4403621"/>
                    <a:ext cx="511277" cy="511277"/>
                    <a:chOff x="4839624" y="5660921"/>
                    <a:chExt cx="511277" cy="511277"/>
                  </a:xfrm>
                </p:grpSpPr>
                <p:sp>
                  <p:nvSpPr>
                    <p:cNvPr id="53" name="Oval 43">
                      <a:extLst>
                        <a:ext uri="{FF2B5EF4-FFF2-40B4-BE49-F238E27FC236}">
                          <a16:creationId xmlns:a16="http://schemas.microsoft.com/office/drawing/2014/main" id="{A0EA40A1-0D7E-4F58-88D1-5EB542BD50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39624" y="5660921"/>
                      <a:ext cx="511277" cy="511277"/>
                    </a:xfrm>
                    <a:prstGeom prst="ellipse">
                      <a:avLst/>
                    </a:prstGeom>
                    <a:solidFill>
                      <a:srgbClr val="F99923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4" name="Freeform 44">
                      <a:extLst>
                        <a:ext uri="{FF2B5EF4-FFF2-40B4-BE49-F238E27FC236}">
                          <a16:creationId xmlns:a16="http://schemas.microsoft.com/office/drawing/2014/main" id="{6854019D-9313-4A6E-A881-D9D6DD03098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882486" y="5703783"/>
                      <a:ext cx="333442" cy="363643"/>
                    </a:xfrm>
                    <a:custGeom>
                      <a:avLst/>
                      <a:gdLst>
                        <a:gd name="connsiteX0" fmla="*/ 236589 w 361322"/>
                        <a:gd name="connsiteY0" fmla="*/ 0 h 394048"/>
                        <a:gd name="connsiteX1" fmla="*/ 328680 w 361322"/>
                        <a:gd name="connsiteY1" fmla="*/ 18593 h 394048"/>
                        <a:gd name="connsiteX2" fmla="*/ 361322 w 361322"/>
                        <a:gd name="connsiteY2" fmla="*/ 36310 h 394048"/>
                        <a:gd name="connsiteX3" fmla="*/ 345601 w 361322"/>
                        <a:gd name="connsiteY3" fmla="*/ 31430 h 394048"/>
                        <a:gd name="connsiteX4" fmla="*/ 293624 w 361322"/>
                        <a:gd name="connsiteY4" fmla="*/ 26190 h 394048"/>
                        <a:gd name="connsiteX5" fmla="*/ 35721 w 361322"/>
                        <a:gd name="connsiteY5" fmla="*/ 284093 h 394048"/>
                        <a:gd name="connsiteX6" fmla="*/ 55989 w 361322"/>
                        <a:gd name="connsiteY6" fmla="*/ 384481 h 394048"/>
                        <a:gd name="connsiteX7" fmla="*/ 61182 w 361322"/>
                        <a:gd name="connsiteY7" fmla="*/ 394048 h 394048"/>
                        <a:gd name="connsiteX8" fmla="*/ 40406 w 361322"/>
                        <a:gd name="connsiteY8" fmla="*/ 368868 h 394048"/>
                        <a:gd name="connsiteX9" fmla="*/ 0 w 361322"/>
                        <a:gd name="connsiteY9" fmla="*/ 236589 h 394048"/>
                        <a:gd name="connsiteX10" fmla="*/ 236589 w 361322"/>
                        <a:gd name="connsiteY10" fmla="*/ 0 h 3940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361322" h="394048">
                          <a:moveTo>
                            <a:pt x="236589" y="0"/>
                          </a:moveTo>
                          <a:cubicBezTo>
                            <a:pt x="269255" y="0"/>
                            <a:pt x="300375" y="6621"/>
                            <a:pt x="328680" y="18593"/>
                          </a:cubicBezTo>
                          <a:lnTo>
                            <a:pt x="361322" y="36310"/>
                          </a:lnTo>
                          <a:lnTo>
                            <a:pt x="345601" y="31430"/>
                          </a:lnTo>
                          <a:cubicBezTo>
                            <a:pt x="328812" y="27994"/>
                            <a:pt x="311429" y="26190"/>
                            <a:pt x="293624" y="26190"/>
                          </a:cubicBezTo>
                          <a:cubicBezTo>
                            <a:pt x="151188" y="26190"/>
                            <a:pt x="35721" y="141657"/>
                            <a:pt x="35721" y="284093"/>
                          </a:cubicBezTo>
                          <a:cubicBezTo>
                            <a:pt x="35721" y="319702"/>
                            <a:pt x="42938" y="353626"/>
                            <a:pt x="55989" y="384481"/>
                          </a:cubicBezTo>
                          <a:lnTo>
                            <a:pt x="61182" y="394048"/>
                          </a:lnTo>
                          <a:lnTo>
                            <a:pt x="40406" y="368868"/>
                          </a:lnTo>
                          <a:cubicBezTo>
                            <a:pt x="14896" y="331108"/>
                            <a:pt x="0" y="285588"/>
                            <a:pt x="0" y="236589"/>
                          </a:cubicBezTo>
                          <a:cubicBezTo>
                            <a:pt x="0" y="105925"/>
                            <a:pt x="105925" y="0"/>
                            <a:pt x="236589" y="0"/>
                          </a:cubicBez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45" name="Group 35">
                  <a:extLst>
                    <a:ext uri="{FF2B5EF4-FFF2-40B4-BE49-F238E27FC236}">
                      <a16:creationId xmlns:a16="http://schemas.microsoft.com/office/drawing/2014/main" id="{7F87AE28-F7C9-437F-976A-DBA0A43DFCBA}"/>
                    </a:ext>
                  </a:extLst>
                </p:cNvPr>
                <p:cNvGrpSpPr/>
                <p:nvPr/>
              </p:nvGrpSpPr>
              <p:grpSpPr>
                <a:xfrm>
                  <a:off x="3641470" y="3598835"/>
                  <a:ext cx="612058" cy="621890"/>
                  <a:chOff x="3641470" y="3598835"/>
                  <a:chExt cx="612058" cy="621890"/>
                </a:xfrm>
              </p:grpSpPr>
              <p:sp>
                <p:nvSpPr>
                  <p:cNvPr id="46" name="Oval 36">
                    <a:extLst>
                      <a:ext uri="{FF2B5EF4-FFF2-40B4-BE49-F238E27FC236}">
                        <a16:creationId xmlns:a16="http://schemas.microsoft.com/office/drawing/2014/main" id="{C798B5D5-6924-4384-BB55-759A7BE87104}"/>
                      </a:ext>
                    </a:extLst>
                  </p:cNvPr>
                  <p:cNvSpPr/>
                  <p:nvPr/>
                </p:nvSpPr>
                <p:spPr>
                  <a:xfrm>
                    <a:off x="3641470" y="3598835"/>
                    <a:ext cx="612058" cy="612058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" name="Oval 37">
                    <a:extLst>
                      <a:ext uri="{FF2B5EF4-FFF2-40B4-BE49-F238E27FC236}">
                        <a16:creationId xmlns:a16="http://schemas.microsoft.com/office/drawing/2014/main" id="{42C883C0-E1B1-4223-A0BA-63E897854241}"/>
                      </a:ext>
                    </a:extLst>
                  </p:cNvPr>
                  <p:cNvSpPr/>
                  <p:nvPr/>
                </p:nvSpPr>
                <p:spPr>
                  <a:xfrm>
                    <a:off x="3691861" y="3650453"/>
                    <a:ext cx="511277" cy="511277"/>
                  </a:xfrm>
                  <a:prstGeom prst="ellipse">
                    <a:avLst/>
                  </a:prstGeom>
                  <a:solidFill>
                    <a:srgbClr val="05050A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" name="Oval 38">
                    <a:extLst>
                      <a:ext uri="{FF2B5EF4-FFF2-40B4-BE49-F238E27FC236}">
                        <a16:creationId xmlns:a16="http://schemas.microsoft.com/office/drawing/2014/main" id="{407CCC52-0AA8-461D-804A-076F9CFB7EFB}"/>
                      </a:ext>
                    </a:extLst>
                  </p:cNvPr>
                  <p:cNvSpPr/>
                  <p:nvPr/>
                </p:nvSpPr>
                <p:spPr>
                  <a:xfrm>
                    <a:off x="3691861" y="3709448"/>
                    <a:ext cx="511277" cy="511277"/>
                  </a:xfrm>
                  <a:prstGeom prst="ellipse">
                    <a:avLst/>
                  </a:prstGeom>
                  <a:solidFill>
                    <a:srgbClr val="D92B2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9" name="Freeform 39">
                    <a:extLst>
                      <a:ext uri="{FF2B5EF4-FFF2-40B4-BE49-F238E27FC236}">
                        <a16:creationId xmlns:a16="http://schemas.microsoft.com/office/drawing/2014/main" id="{6FEF230D-9CB4-4482-8E5A-A99AFEABF295}"/>
                      </a:ext>
                    </a:extLst>
                  </p:cNvPr>
                  <p:cNvSpPr/>
                  <p:nvPr/>
                </p:nvSpPr>
                <p:spPr>
                  <a:xfrm>
                    <a:off x="3734723" y="3752310"/>
                    <a:ext cx="333442" cy="363643"/>
                  </a:xfrm>
                  <a:custGeom>
                    <a:avLst/>
                    <a:gdLst>
                      <a:gd name="connsiteX0" fmla="*/ 236589 w 361322"/>
                      <a:gd name="connsiteY0" fmla="*/ 0 h 394048"/>
                      <a:gd name="connsiteX1" fmla="*/ 328680 w 361322"/>
                      <a:gd name="connsiteY1" fmla="*/ 18593 h 394048"/>
                      <a:gd name="connsiteX2" fmla="*/ 361322 w 361322"/>
                      <a:gd name="connsiteY2" fmla="*/ 36310 h 394048"/>
                      <a:gd name="connsiteX3" fmla="*/ 345601 w 361322"/>
                      <a:gd name="connsiteY3" fmla="*/ 31430 h 394048"/>
                      <a:gd name="connsiteX4" fmla="*/ 293624 w 361322"/>
                      <a:gd name="connsiteY4" fmla="*/ 26190 h 394048"/>
                      <a:gd name="connsiteX5" fmla="*/ 35721 w 361322"/>
                      <a:gd name="connsiteY5" fmla="*/ 284093 h 394048"/>
                      <a:gd name="connsiteX6" fmla="*/ 55989 w 361322"/>
                      <a:gd name="connsiteY6" fmla="*/ 384481 h 394048"/>
                      <a:gd name="connsiteX7" fmla="*/ 61182 w 361322"/>
                      <a:gd name="connsiteY7" fmla="*/ 394048 h 394048"/>
                      <a:gd name="connsiteX8" fmla="*/ 40406 w 361322"/>
                      <a:gd name="connsiteY8" fmla="*/ 368868 h 394048"/>
                      <a:gd name="connsiteX9" fmla="*/ 0 w 361322"/>
                      <a:gd name="connsiteY9" fmla="*/ 236589 h 394048"/>
                      <a:gd name="connsiteX10" fmla="*/ 236589 w 361322"/>
                      <a:gd name="connsiteY10" fmla="*/ 0 h 394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61322" h="394048">
                        <a:moveTo>
                          <a:pt x="236589" y="0"/>
                        </a:moveTo>
                        <a:cubicBezTo>
                          <a:pt x="269255" y="0"/>
                          <a:pt x="300375" y="6621"/>
                          <a:pt x="328680" y="18593"/>
                        </a:cubicBezTo>
                        <a:lnTo>
                          <a:pt x="361322" y="36310"/>
                        </a:lnTo>
                        <a:lnTo>
                          <a:pt x="345601" y="31430"/>
                        </a:lnTo>
                        <a:cubicBezTo>
                          <a:pt x="328812" y="27994"/>
                          <a:pt x="311429" y="26190"/>
                          <a:pt x="293624" y="26190"/>
                        </a:cubicBezTo>
                        <a:cubicBezTo>
                          <a:pt x="151188" y="26190"/>
                          <a:pt x="35721" y="141657"/>
                          <a:pt x="35721" y="284093"/>
                        </a:cubicBezTo>
                        <a:cubicBezTo>
                          <a:pt x="35721" y="319702"/>
                          <a:pt x="42938" y="353626"/>
                          <a:pt x="55989" y="384481"/>
                        </a:cubicBezTo>
                        <a:lnTo>
                          <a:pt x="61182" y="394048"/>
                        </a:lnTo>
                        <a:lnTo>
                          <a:pt x="40406" y="368868"/>
                        </a:lnTo>
                        <a:cubicBezTo>
                          <a:pt x="14896" y="331108"/>
                          <a:pt x="0" y="285588"/>
                          <a:pt x="0" y="236589"/>
                        </a:cubicBezTo>
                        <a:cubicBezTo>
                          <a:pt x="0" y="105925"/>
                          <a:pt x="105925" y="0"/>
                          <a:pt x="236589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grpSp>
        <p:nvGrpSpPr>
          <p:cNvPr id="65" name="Group 24">
            <a:extLst>
              <a:ext uri="{FF2B5EF4-FFF2-40B4-BE49-F238E27FC236}">
                <a16:creationId xmlns:a16="http://schemas.microsoft.com/office/drawing/2014/main" id="{0E8EC5F4-58EC-4856-B5CD-A47CFB27CD5D}"/>
              </a:ext>
            </a:extLst>
          </p:cNvPr>
          <p:cNvGrpSpPr/>
          <p:nvPr/>
        </p:nvGrpSpPr>
        <p:grpSpPr>
          <a:xfrm>
            <a:off x="8704079" y="2025289"/>
            <a:ext cx="2965407" cy="2885152"/>
            <a:chOff x="3132153" y="3403957"/>
            <a:chExt cx="1620670" cy="2399993"/>
          </a:xfrm>
        </p:grpSpPr>
        <p:grpSp>
          <p:nvGrpSpPr>
            <p:cNvPr id="66" name="Group 25">
              <a:extLst>
                <a:ext uri="{FF2B5EF4-FFF2-40B4-BE49-F238E27FC236}">
                  <a16:creationId xmlns:a16="http://schemas.microsoft.com/office/drawing/2014/main" id="{FAE6B627-6AC2-4199-BA14-1EEA789F950F}"/>
                </a:ext>
              </a:extLst>
            </p:cNvPr>
            <p:cNvGrpSpPr/>
            <p:nvPr/>
          </p:nvGrpSpPr>
          <p:grpSpPr>
            <a:xfrm>
              <a:off x="4418954" y="3565145"/>
              <a:ext cx="333869" cy="1829815"/>
              <a:chOff x="4418954" y="3565145"/>
              <a:chExt cx="333869" cy="1829815"/>
            </a:xfrm>
          </p:grpSpPr>
          <p:sp>
            <p:nvSpPr>
              <p:cNvPr id="89" name="Freeform 48">
                <a:extLst>
                  <a:ext uri="{FF2B5EF4-FFF2-40B4-BE49-F238E27FC236}">
                    <a16:creationId xmlns:a16="http://schemas.microsoft.com/office/drawing/2014/main" id="{5ADBA95E-5FB5-4C46-AF66-B7585AEF4D94}"/>
                  </a:ext>
                </a:extLst>
              </p:cNvPr>
              <p:cNvSpPr/>
              <p:nvPr/>
            </p:nvSpPr>
            <p:spPr>
              <a:xfrm>
                <a:off x="4418954" y="4966519"/>
                <a:ext cx="328306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Freeform 49">
                <a:extLst>
                  <a:ext uri="{FF2B5EF4-FFF2-40B4-BE49-F238E27FC236}">
                    <a16:creationId xmlns:a16="http://schemas.microsoft.com/office/drawing/2014/main" id="{2C59A205-A623-43C3-9575-FE06B655ACE2}"/>
                  </a:ext>
                </a:extLst>
              </p:cNvPr>
              <p:cNvSpPr/>
              <p:nvPr/>
            </p:nvSpPr>
            <p:spPr>
              <a:xfrm>
                <a:off x="4422441" y="3565145"/>
                <a:ext cx="328306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Freeform 50">
                <a:extLst>
                  <a:ext uri="{FF2B5EF4-FFF2-40B4-BE49-F238E27FC236}">
                    <a16:creationId xmlns:a16="http://schemas.microsoft.com/office/drawing/2014/main" id="{FCA03C83-F882-470F-92ED-B0D8E14D37CF}"/>
                  </a:ext>
                </a:extLst>
              </p:cNvPr>
              <p:cNvSpPr/>
              <p:nvPr/>
            </p:nvSpPr>
            <p:spPr>
              <a:xfrm>
                <a:off x="4424517" y="4265832"/>
                <a:ext cx="328306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7" name="Group 26">
              <a:extLst>
                <a:ext uri="{FF2B5EF4-FFF2-40B4-BE49-F238E27FC236}">
                  <a16:creationId xmlns:a16="http://schemas.microsoft.com/office/drawing/2014/main" id="{EF28B5CB-070F-4354-B7AA-BBED2CE585C9}"/>
                </a:ext>
              </a:extLst>
            </p:cNvPr>
            <p:cNvGrpSpPr/>
            <p:nvPr/>
          </p:nvGrpSpPr>
          <p:grpSpPr>
            <a:xfrm>
              <a:off x="3132153" y="3565145"/>
              <a:ext cx="338328" cy="1829815"/>
              <a:chOff x="3132153" y="3565145"/>
              <a:chExt cx="338328" cy="1829815"/>
            </a:xfrm>
          </p:grpSpPr>
          <p:sp>
            <p:nvSpPr>
              <p:cNvPr id="86" name="Freeform 45">
                <a:extLst>
                  <a:ext uri="{FF2B5EF4-FFF2-40B4-BE49-F238E27FC236}">
                    <a16:creationId xmlns:a16="http://schemas.microsoft.com/office/drawing/2014/main" id="{32E7F1A5-7E66-4D2C-B384-FA4DD3ABF971}"/>
                  </a:ext>
                </a:extLst>
              </p:cNvPr>
              <p:cNvSpPr/>
              <p:nvPr/>
            </p:nvSpPr>
            <p:spPr>
              <a:xfrm flipH="1">
                <a:off x="3137790" y="4966519"/>
                <a:ext cx="332691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Freeform 46">
                <a:extLst>
                  <a:ext uri="{FF2B5EF4-FFF2-40B4-BE49-F238E27FC236}">
                    <a16:creationId xmlns:a16="http://schemas.microsoft.com/office/drawing/2014/main" id="{C5C42CA1-CD94-41A7-976B-7026CCC43DB7}"/>
                  </a:ext>
                </a:extLst>
              </p:cNvPr>
              <p:cNvSpPr/>
              <p:nvPr/>
            </p:nvSpPr>
            <p:spPr>
              <a:xfrm flipH="1">
                <a:off x="3134257" y="3565145"/>
                <a:ext cx="332691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Freeform 47">
                <a:extLst>
                  <a:ext uri="{FF2B5EF4-FFF2-40B4-BE49-F238E27FC236}">
                    <a16:creationId xmlns:a16="http://schemas.microsoft.com/office/drawing/2014/main" id="{57EBBC5F-5C02-4107-8320-F198DB822551}"/>
                  </a:ext>
                </a:extLst>
              </p:cNvPr>
              <p:cNvSpPr/>
              <p:nvPr/>
            </p:nvSpPr>
            <p:spPr>
              <a:xfrm flipH="1">
                <a:off x="3132153" y="4265832"/>
                <a:ext cx="332691" cy="428441"/>
              </a:xfrm>
              <a:custGeom>
                <a:avLst/>
                <a:gdLst>
                  <a:gd name="connsiteX0" fmla="*/ 0 w 328306"/>
                  <a:gd name="connsiteY0" fmla="*/ 0 h 428441"/>
                  <a:gd name="connsiteX1" fmla="*/ 328306 w 328306"/>
                  <a:gd name="connsiteY1" fmla="*/ 0 h 428441"/>
                  <a:gd name="connsiteX2" fmla="*/ 328306 w 328306"/>
                  <a:gd name="connsiteY2" fmla="*/ 58638 h 428441"/>
                  <a:gd name="connsiteX3" fmla="*/ 267004 w 328306"/>
                  <a:gd name="connsiteY3" fmla="*/ 77667 h 428441"/>
                  <a:gd name="connsiteX4" fmla="*/ 64557 w 328306"/>
                  <a:gd name="connsiteY4" fmla="*/ 383088 h 428441"/>
                  <a:gd name="connsiteX5" fmla="*/ 69129 w 328306"/>
                  <a:gd name="connsiteY5" fmla="*/ 428441 h 428441"/>
                  <a:gd name="connsiteX6" fmla="*/ 0 w 328306"/>
                  <a:gd name="connsiteY6" fmla="*/ 428441 h 428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306" h="428441">
                    <a:moveTo>
                      <a:pt x="0" y="0"/>
                    </a:moveTo>
                    <a:lnTo>
                      <a:pt x="328306" y="0"/>
                    </a:lnTo>
                    <a:lnTo>
                      <a:pt x="328306" y="58638"/>
                    </a:lnTo>
                    <a:lnTo>
                      <a:pt x="267004" y="77667"/>
                    </a:lnTo>
                    <a:cubicBezTo>
                      <a:pt x="148035" y="127987"/>
                      <a:pt x="64557" y="245789"/>
                      <a:pt x="64557" y="383088"/>
                    </a:cubicBezTo>
                    <a:lnTo>
                      <a:pt x="69129" y="428441"/>
                    </a:lnTo>
                    <a:lnTo>
                      <a:pt x="0" y="428441"/>
                    </a:lnTo>
                    <a:close/>
                  </a:path>
                </a:pathLst>
              </a:custGeom>
              <a:solidFill>
                <a:srgbClr val="43414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8" name="Group 27">
              <a:extLst>
                <a:ext uri="{FF2B5EF4-FFF2-40B4-BE49-F238E27FC236}">
                  <a16:creationId xmlns:a16="http://schemas.microsoft.com/office/drawing/2014/main" id="{FD1B7C11-572D-4B23-A77F-D1458E8A4E19}"/>
                </a:ext>
              </a:extLst>
            </p:cNvPr>
            <p:cNvGrpSpPr/>
            <p:nvPr/>
          </p:nvGrpSpPr>
          <p:grpSpPr>
            <a:xfrm>
              <a:off x="3487364" y="3403957"/>
              <a:ext cx="914706" cy="2399993"/>
              <a:chOff x="3490146" y="3403957"/>
              <a:chExt cx="914706" cy="2399993"/>
            </a:xfrm>
          </p:grpSpPr>
          <p:sp>
            <p:nvSpPr>
              <p:cNvPr id="69" name="Rounded Rectangle 28">
                <a:extLst>
                  <a:ext uri="{FF2B5EF4-FFF2-40B4-BE49-F238E27FC236}">
                    <a16:creationId xmlns:a16="http://schemas.microsoft.com/office/drawing/2014/main" id="{45C9288B-BE47-4B73-ADD2-822998080FDC}"/>
                  </a:ext>
                </a:extLst>
              </p:cNvPr>
              <p:cNvSpPr/>
              <p:nvPr/>
            </p:nvSpPr>
            <p:spPr>
              <a:xfrm>
                <a:off x="3490146" y="3403957"/>
                <a:ext cx="914706" cy="2399993"/>
              </a:xfrm>
              <a:prstGeom prst="roundRect">
                <a:avLst/>
              </a:prstGeom>
              <a:solidFill>
                <a:srgbClr val="666666"/>
              </a:solidFill>
              <a:ln w="57150">
                <a:solidFill>
                  <a:srgbClr val="CACCC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29">
                <a:extLst>
                  <a:ext uri="{FF2B5EF4-FFF2-40B4-BE49-F238E27FC236}">
                    <a16:creationId xmlns:a16="http://schemas.microsoft.com/office/drawing/2014/main" id="{7BB3B37E-8FB1-488B-9B59-34085A4F2E9E}"/>
                  </a:ext>
                </a:extLst>
              </p:cNvPr>
              <p:cNvGrpSpPr/>
              <p:nvPr/>
            </p:nvGrpSpPr>
            <p:grpSpPr>
              <a:xfrm>
                <a:off x="3641470" y="4987181"/>
                <a:ext cx="612058" cy="621890"/>
                <a:chOff x="3641470" y="4987181"/>
                <a:chExt cx="612058" cy="621890"/>
              </a:xfrm>
            </p:grpSpPr>
            <p:sp>
              <p:nvSpPr>
                <p:cNvPr id="82" name="Oval 41">
                  <a:extLst>
                    <a:ext uri="{FF2B5EF4-FFF2-40B4-BE49-F238E27FC236}">
                      <a16:creationId xmlns:a16="http://schemas.microsoft.com/office/drawing/2014/main" id="{172B13BE-0A95-45CD-9313-4490C341543C}"/>
                    </a:ext>
                  </a:extLst>
                </p:cNvPr>
                <p:cNvSpPr/>
                <p:nvPr/>
              </p:nvSpPr>
              <p:spPr>
                <a:xfrm>
                  <a:off x="3641470" y="4987181"/>
                  <a:ext cx="612058" cy="6120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Oval 42">
                  <a:extLst>
                    <a:ext uri="{FF2B5EF4-FFF2-40B4-BE49-F238E27FC236}">
                      <a16:creationId xmlns:a16="http://schemas.microsoft.com/office/drawing/2014/main" id="{68025FC4-83F4-4611-8602-85E5B76D34EB}"/>
                    </a:ext>
                  </a:extLst>
                </p:cNvPr>
                <p:cNvSpPr/>
                <p:nvPr/>
              </p:nvSpPr>
              <p:spPr>
                <a:xfrm>
                  <a:off x="3691861" y="5038799"/>
                  <a:ext cx="511277" cy="511277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Oval 43">
                  <a:extLst>
                    <a:ext uri="{FF2B5EF4-FFF2-40B4-BE49-F238E27FC236}">
                      <a16:creationId xmlns:a16="http://schemas.microsoft.com/office/drawing/2014/main" id="{32C6B6CD-9832-4587-8AB9-1667A2F3A090}"/>
                    </a:ext>
                  </a:extLst>
                </p:cNvPr>
                <p:cNvSpPr/>
                <p:nvPr/>
              </p:nvSpPr>
              <p:spPr>
                <a:xfrm>
                  <a:off x="3691861" y="5097794"/>
                  <a:ext cx="511277" cy="51127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 44">
                  <a:extLst>
                    <a:ext uri="{FF2B5EF4-FFF2-40B4-BE49-F238E27FC236}">
                      <a16:creationId xmlns:a16="http://schemas.microsoft.com/office/drawing/2014/main" id="{945B04AB-FF10-4F6A-BA1C-FDE07F005921}"/>
                    </a:ext>
                  </a:extLst>
                </p:cNvPr>
                <p:cNvSpPr/>
                <p:nvPr/>
              </p:nvSpPr>
              <p:spPr>
                <a:xfrm>
                  <a:off x="3734723" y="5140656"/>
                  <a:ext cx="333442" cy="363643"/>
                </a:xfrm>
                <a:custGeom>
                  <a:avLst/>
                  <a:gdLst>
                    <a:gd name="connsiteX0" fmla="*/ 236589 w 361322"/>
                    <a:gd name="connsiteY0" fmla="*/ 0 h 394048"/>
                    <a:gd name="connsiteX1" fmla="*/ 328680 w 361322"/>
                    <a:gd name="connsiteY1" fmla="*/ 18593 h 394048"/>
                    <a:gd name="connsiteX2" fmla="*/ 361322 w 361322"/>
                    <a:gd name="connsiteY2" fmla="*/ 36310 h 394048"/>
                    <a:gd name="connsiteX3" fmla="*/ 345601 w 361322"/>
                    <a:gd name="connsiteY3" fmla="*/ 31430 h 394048"/>
                    <a:gd name="connsiteX4" fmla="*/ 293624 w 361322"/>
                    <a:gd name="connsiteY4" fmla="*/ 26190 h 394048"/>
                    <a:gd name="connsiteX5" fmla="*/ 35721 w 361322"/>
                    <a:gd name="connsiteY5" fmla="*/ 284093 h 394048"/>
                    <a:gd name="connsiteX6" fmla="*/ 55989 w 361322"/>
                    <a:gd name="connsiteY6" fmla="*/ 384481 h 394048"/>
                    <a:gd name="connsiteX7" fmla="*/ 61182 w 361322"/>
                    <a:gd name="connsiteY7" fmla="*/ 394048 h 394048"/>
                    <a:gd name="connsiteX8" fmla="*/ 40406 w 361322"/>
                    <a:gd name="connsiteY8" fmla="*/ 368868 h 394048"/>
                    <a:gd name="connsiteX9" fmla="*/ 0 w 361322"/>
                    <a:gd name="connsiteY9" fmla="*/ 236589 h 394048"/>
                    <a:gd name="connsiteX10" fmla="*/ 236589 w 361322"/>
                    <a:gd name="connsiteY10" fmla="*/ 0 h 394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322" h="394048">
                      <a:moveTo>
                        <a:pt x="236589" y="0"/>
                      </a:moveTo>
                      <a:cubicBezTo>
                        <a:pt x="269255" y="0"/>
                        <a:pt x="300375" y="6621"/>
                        <a:pt x="328680" y="18593"/>
                      </a:cubicBezTo>
                      <a:lnTo>
                        <a:pt x="361322" y="36310"/>
                      </a:lnTo>
                      <a:lnTo>
                        <a:pt x="345601" y="31430"/>
                      </a:lnTo>
                      <a:cubicBezTo>
                        <a:pt x="328812" y="27994"/>
                        <a:pt x="311429" y="26190"/>
                        <a:pt x="293624" y="26190"/>
                      </a:cubicBezTo>
                      <a:cubicBezTo>
                        <a:pt x="151188" y="26190"/>
                        <a:pt x="35721" y="141657"/>
                        <a:pt x="35721" y="284093"/>
                      </a:cubicBezTo>
                      <a:cubicBezTo>
                        <a:pt x="35721" y="319702"/>
                        <a:pt x="42938" y="353626"/>
                        <a:pt x="55989" y="384481"/>
                      </a:cubicBezTo>
                      <a:lnTo>
                        <a:pt x="61182" y="394048"/>
                      </a:lnTo>
                      <a:lnTo>
                        <a:pt x="40406" y="368868"/>
                      </a:lnTo>
                      <a:cubicBezTo>
                        <a:pt x="14896" y="331108"/>
                        <a:pt x="0" y="285588"/>
                        <a:pt x="0" y="236589"/>
                      </a:cubicBezTo>
                      <a:cubicBezTo>
                        <a:pt x="0" y="105925"/>
                        <a:pt x="105925" y="0"/>
                        <a:pt x="2365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30">
                <a:extLst>
                  <a:ext uri="{FF2B5EF4-FFF2-40B4-BE49-F238E27FC236}">
                    <a16:creationId xmlns:a16="http://schemas.microsoft.com/office/drawing/2014/main" id="{A2D17969-53FD-4737-8684-6533AD4044C2}"/>
                  </a:ext>
                </a:extLst>
              </p:cNvPr>
              <p:cNvGrpSpPr/>
              <p:nvPr/>
            </p:nvGrpSpPr>
            <p:grpSpPr>
              <a:xfrm>
                <a:off x="3641470" y="4293008"/>
                <a:ext cx="612058" cy="621890"/>
                <a:chOff x="3641470" y="4293008"/>
                <a:chExt cx="612058" cy="621890"/>
              </a:xfrm>
            </p:grpSpPr>
            <p:sp>
              <p:nvSpPr>
                <p:cNvPr id="77" name="Oval 36">
                  <a:extLst>
                    <a:ext uri="{FF2B5EF4-FFF2-40B4-BE49-F238E27FC236}">
                      <a16:creationId xmlns:a16="http://schemas.microsoft.com/office/drawing/2014/main" id="{78FFFDD4-E64C-4880-BEFD-4AB778D174ED}"/>
                    </a:ext>
                  </a:extLst>
                </p:cNvPr>
                <p:cNvSpPr/>
                <p:nvPr/>
              </p:nvSpPr>
              <p:spPr>
                <a:xfrm>
                  <a:off x="3641470" y="4293008"/>
                  <a:ext cx="612058" cy="6120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37">
                  <a:extLst>
                    <a:ext uri="{FF2B5EF4-FFF2-40B4-BE49-F238E27FC236}">
                      <a16:creationId xmlns:a16="http://schemas.microsoft.com/office/drawing/2014/main" id="{2855614C-2DA6-41F0-AC97-0955D988F845}"/>
                    </a:ext>
                  </a:extLst>
                </p:cNvPr>
                <p:cNvSpPr/>
                <p:nvPr/>
              </p:nvSpPr>
              <p:spPr>
                <a:xfrm>
                  <a:off x="3691861" y="4344626"/>
                  <a:ext cx="511277" cy="511277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9" name="Group 38">
                  <a:extLst>
                    <a:ext uri="{FF2B5EF4-FFF2-40B4-BE49-F238E27FC236}">
                      <a16:creationId xmlns:a16="http://schemas.microsoft.com/office/drawing/2014/main" id="{8A0868DA-CFCB-4085-B171-CDB9E3E355E2}"/>
                    </a:ext>
                  </a:extLst>
                </p:cNvPr>
                <p:cNvGrpSpPr/>
                <p:nvPr/>
              </p:nvGrpSpPr>
              <p:grpSpPr>
                <a:xfrm>
                  <a:off x="3691861" y="4403621"/>
                  <a:ext cx="511277" cy="511277"/>
                  <a:chOff x="4839624" y="5660921"/>
                  <a:chExt cx="511277" cy="511277"/>
                </a:xfrm>
              </p:grpSpPr>
              <p:sp>
                <p:nvSpPr>
                  <p:cNvPr id="80" name="Oval 39">
                    <a:extLst>
                      <a:ext uri="{FF2B5EF4-FFF2-40B4-BE49-F238E27FC236}">
                        <a16:creationId xmlns:a16="http://schemas.microsoft.com/office/drawing/2014/main" id="{AFCE930B-7D4E-4B1B-B49C-7A54DD1E11E6}"/>
                      </a:ext>
                    </a:extLst>
                  </p:cNvPr>
                  <p:cNvSpPr/>
                  <p:nvPr/>
                </p:nvSpPr>
                <p:spPr>
                  <a:xfrm>
                    <a:off x="4839624" y="5660921"/>
                    <a:ext cx="511277" cy="511277"/>
                  </a:xfrm>
                  <a:prstGeom prst="ellipse">
                    <a:avLst/>
                  </a:prstGeom>
                  <a:solidFill>
                    <a:srgbClr val="F9992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Freeform 40">
                    <a:extLst>
                      <a:ext uri="{FF2B5EF4-FFF2-40B4-BE49-F238E27FC236}">
                        <a16:creationId xmlns:a16="http://schemas.microsoft.com/office/drawing/2014/main" id="{F151E4E2-A3E0-4E31-B414-5E297458A235}"/>
                      </a:ext>
                    </a:extLst>
                  </p:cNvPr>
                  <p:cNvSpPr/>
                  <p:nvPr/>
                </p:nvSpPr>
                <p:spPr>
                  <a:xfrm>
                    <a:off x="4882486" y="5703783"/>
                    <a:ext cx="333442" cy="363643"/>
                  </a:xfrm>
                  <a:custGeom>
                    <a:avLst/>
                    <a:gdLst>
                      <a:gd name="connsiteX0" fmla="*/ 236589 w 361322"/>
                      <a:gd name="connsiteY0" fmla="*/ 0 h 394048"/>
                      <a:gd name="connsiteX1" fmla="*/ 328680 w 361322"/>
                      <a:gd name="connsiteY1" fmla="*/ 18593 h 394048"/>
                      <a:gd name="connsiteX2" fmla="*/ 361322 w 361322"/>
                      <a:gd name="connsiteY2" fmla="*/ 36310 h 394048"/>
                      <a:gd name="connsiteX3" fmla="*/ 345601 w 361322"/>
                      <a:gd name="connsiteY3" fmla="*/ 31430 h 394048"/>
                      <a:gd name="connsiteX4" fmla="*/ 293624 w 361322"/>
                      <a:gd name="connsiteY4" fmla="*/ 26190 h 394048"/>
                      <a:gd name="connsiteX5" fmla="*/ 35721 w 361322"/>
                      <a:gd name="connsiteY5" fmla="*/ 284093 h 394048"/>
                      <a:gd name="connsiteX6" fmla="*/ 55989 w 361322"/>
                      <a:gd name="connsiteY6" fmla="*/ 384481 h 394048"/>
                      <a:gd name="connsiteX7" fmla="*/ 61182 w 361322"/>
                      <a:gd name="connsiteY7" fmla="*/ 394048 h 394048"/>
                      <a:gd name="connsiteX8" fmla="*/ 40406 w 361322"/>
                      <a:gd name="connsiteY8" fmla="*/ 368868 h 394048"/>
                      <a:gd name="connsiteX9" fmla="*/ 0 w 361322"/>
                      <a:gd name="connsiteY9" fmla="*/ 236589 h 394048"/>
                      <a:gd name="connsiteX10" fmla="*/ 236589 w 361322"/>
                      <a:gd name="connsiteY10" fmla="*/ 0 h 3940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61322" h="394048">
                        <a:moveTo>
                          <a:pt x="236589" y="0"/>
                        </a:moveTo>
                        <a:cubicBezTo>
                          <a:pt x="269255" y="0"/>
                          <a:pt x="300375" y="6621"/>
                          <a:pt x="328680" y="18593"/>
                        </a:cubicBezTo>
                        <a:lnTo>
                          <a:pt x="361322" y="36310"/>
                        </a:lnTo>
                        <a:lnTo>
                          <a:pt x="345601" y="31430"/>
                        </a:lnTo>
                        <a:cubicBezTo>
                          <a:pt x="328812" y="27994"/>
                          <a:pt x="311429" y="26190"/>
                          <a:pt x="293624" y="26190"/>
                        </a:cubicBezTo>
                        <a:cubicBezTo>
                          <a:pt x="151188" y="26190"/>
                          <a:pt x="35721" y="141657"/>
                          <a:pt x="35721" y="284093"/>
                        </a:cubicBezTo>
                        <a:cubicBezTo>
                          <a:pt x="35721" y="319702"/>
                          <a:pt x="42938" y="353626"/>
                          <a:pt x="55989" y="384481"/>
                        </a:cubicBezTo>
                        <a:lnTo>
                          <a:pt x="61182" y="394048"/>
                        </a:lnTo>
                        <a:lnTo>
                          <a:pt x="40406" y="368868"/>
                        </a:lnTo>
                        <a:cubicBezTo>
                          <a:pt x="14896" y="331108"/>
                          <a:pt x="0" y="285588"/>
                          <a:pt x="0" y="236589"/>
                        </a:cubicBezTo>
                        <a:cubicBezTo>
                          <a:pt x="0" y="105925"/>
                          <a:pt x="105925" y="0"/>
                          <a:pt x="236589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72" name="Group 31">
                <a:extLst>
                  <a:ext uri="{FF2B5EF4-FFF2-40B4-BE49-F238E27FC236}">
                    <a16:creationId xmlns:a16="http://schemas.microsoft.com/office/drawing/2014/main" id="{85AC7ED2-5C08-44D8-9575-BF2761D12ABE}"/>
                  </a:ext>
                </a:extLst>
              </p:cNvPr>
              <p:cNvGrpSpPr/>
              <p:nvPr/>
            </p:nvGrpSpPr>
            <p:grpSpPr>
              <a:xfrm>
                <a:off x="3641470" y="3598835"/>
                <a:ext cx="612058" cy="621890"/>
                <a:chOff x="3641470" y="3598835"/>
                <a:chExt cx="612058" cy="621890"/>
              </a:xfrm>
            </p:grpSpPr>
            <p:sp>
              <p:nvSpPr>
                <p:cNvPr id="73" name="Oval 32">
                  <a:extLst>
                    <a:ext uri="{FF2B5EF4-FFF2-40B4-BE49-F238E27FC236}">
                      <a16:creationId xmlns:a16="http://schemas.microsoft.com/office/drawing/2014/main" id="{83CE27EB-2AD2-4763-BAC8-637955F4FEFF}"/>
                    </a:ext>
                  </a:extLst>
                </p:cNvPr>
                <p:cNvSpPr/>
                <p:nvPr/>
              </p:nvSpPr>
              <p:spPr>
                <a:xfrm>
                  <a:off x="3641470" y="3598835"/>
                  <a:ext cx="612058" cy="61205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Oval 33">
                  <a:extLst>
                    <a:ext uri="{FF2B5EF4-FFF2-40B4-BE49-F238E27FC236}">
                      <a16:creationId xmlns:a16="http://schemas.microsoft.com/office/drawing/2014/main" id="{DA889CFC-4198-4FF3-BB69-28675D003101}"/>
                    </a:ext>
                  </a:extLst>
                </p:cNvPr>
                <p:cNvSpPr/>
                <p:nvPr/>
              </p:nvSpPr>
              <p:spPr>
                <a:xfrm>
                  <a:off x="3691861" y="3650453"/>
                  <a:ext cx="511277" cy="511277"/>
                </a:xfrm>
                <a:prstGeom prst="ellipse">
                  <a:avLst/>
                </a:prstGeom>
                <a:solidFill>
                  <a:srgbClr val="05050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34">
                  <a:extLst>
                    <a:ext uri="{FF2B5EF4-FFF2-40B4-BE49-F238E27FC236}">
                      <a16:creationId xmlns:a16="http://schemas.microsoft.com/office/drawing/2014/main" id="{0EA209FE-050C-4A27-AE2C-EB18F8BF09CA}"/>
                    </a:ext>
                  </a:extLst>
                </p:cNvPr>
                <p:cNvSpPr/>
                <p:nvPr/>
              </p:nvSpPr>
              <p:spPr>
                <a:xfrm>
                  <a:off x="3691861" y="3709448"/>
                  <a:ext cx="511277" cy="511277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 35">
                  <a:extLst>
                    <a:ext uri="{FF2B5EF4-FFF2-40B4-BE49-F238E27FC236}">
                      <a16:creationId xmlns:a16="http://schemas.microsoft.com/office/drawing/2014/main" id="{8E63FA20-7D6E-40CF-AD86-35FC59381125}"/>
                    </a:ext>
                  </a:extLst>
                </p:cNvPr>
                <p:cNvSpPr/>
                <p:nvPr/>
              </p:nvSpPr>
              <p:spPr>
                <a:xfrm>
                  <a:off x="3734723" y="3752310"/>
                  <a:ext cx="333442" cy="363643"/>
                </a:xfrm>
                <a:custGeom>
                  <a:avLst/>
                  <a:gdLst>
                    <a:gd name="connsiteX0" fmla="*/ 236589 w 361322"/>
                    <a:gd name="connsiteY0" fmla="*/ 0 h 394048"/>
                    <a:gd name="connsiteX1" fmla="*/ 328680 w 361322"/>
                    <a:gd name="connsiteY1" fmla="*/ 18593 h 394048"/>
                    <a:gd name="connsiteX2" fmla="*/ 361322 w 361322"/>
                    <a:gd name="connsiteY2" fmla="*/ 36310 h 394048"/>
                    <a:gd name="connsiteX3" fmla="*/ 345601 w 361322"/>
                    <a:gd name="connsiteY3" fmla="*/ 31430 h 394048"/>
                    <a:gd name="connsiteX4" fmla="*/ 293624 w 361322"/>
                    <a:gd name="connsiteY4" fmla="*/ 26190 h 394048"/>
                    <a:gd name="connsiteX5" fmla="*/ 35721 w 361322"/>
                    <a:gd name="connsiteY5" fmla="*/ 284093 h 394048"/>
                    <a:gd name="connsiteX6" fmla="*/ 55989 w 361322"/>
                    <a:gd name="connsiteY6" fmla="*/ 384481 h 394048"/>
                    <a:gd name="connsiteX7" fmla="*/ 61182 w 361322"/>
                    <a:gd name="connsiteY7" fmla="*/ 394048 h 394048"/>
                    <a:gd name="connsiteX8" fmla="*/ 40406 w 361322"/>
                    <a:gd name="connsiteY8" fmla="*/ 368868 h 394048"/>
                    <a:gd name="connsiteX9" fmla="*/ 0 w 361322"/>
                    <a:gd name="connsiteY9" fmla="*/ 236589 h 394048"/>
                    <a:gd name="connsiteX10" fmla="*/ 236589 w 361322"/>
                    <a:gd name="connsiteY10" fmla="*/ 0 h 3940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61322" h="394048">
                      <a:moveTo>
                        <a:pt x="236589" y="0"/>
                      </a:moveTo>
                      <a:cubicBezTo>
                        <a:pt x="269255" y="0"/>
                        <a:pt x="300375" y="6621"/>
                        <a:pt x="328680" y="18593"/>
                      </a:cubicBezTo>
                      <a:lnTo>
                        <a:pt x="361322" y="36310"/>
                      </a:lnTo>
                      <a:lnTo>
                        <a:pt x="345601" y="31430"/>
                      </a:lnTo>
                      <a:cubicBezTo>
                        <a:pt x="328812" y="27994"/>
                        <a:pt x="311429" y="26190"/>
                        <a:pt x="293624" y="26190"/>
                      </a:cubicBezTo>
                      <a:cubicBezTo>
                        <a:pt x="151188" y="26190"/>
                        <a:pt x="35721" y="141657"/>
                        <a:pt x="35721" y="284093"/>
                      </a:cubicBezTo>
                      <a:cubicBezTo>
                        <a:pt x="35721" y="319702"/>
                        <a:pt x="42938" y="353626"/>
                        <a:pt x="55989" y="384481"/>
                      </a:cubicBezTo>
                      <a:lnTo>
                        <a:pt x="61182" y="394048"/>
                      </a:lnTo>
                      <a:lnTo>
                        <a:pt x="40406" y="368868"/>
                      </a:lnTo>
                      <a:cubicBezTo>
                        <a:pt x="14896" y="331108"/>
                        <a:pt x="0" y="285588"/>
                        <a:pt x="0" y="236589"/>
                      </a:cubicBezTo>
                      <a:cubicBezTo>
                        <a:pt x="0" y="105925"/>
                        <a:pt x="105925" y="0"/>
                        <a:pt x="23658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92" name="Rounded Rectangle 3">
            <a:extLst>
              <a:ext uri="{FF2B5EF4-FFF2-40B4-BE49-F238E27FC236}">
                <a16:creationId xmlns:a16="http://schemas.microsoft.com/office/drawing/2014/main" id="{AF713DC7-1EB9-4A78-AD78-2B2036193EEA}"/>
              </a:ext>
            </a:extLst>
          </p:cNvPr>
          <p:cNvSpPr/>
          <p:nvPr/>
        </p:nvSpPr>
        <p:spPr>
          <a:xfrm>
            <a:off x="2453936" y="2645543"/>
            <a:ext cx="5754827" cy="1784456"/>
          </a:xfrm>
          <a:prstGeom prst="roundRect">
            <a:avLst>
              <a:gd name="adj" fmla="val 6322"/>
            </a:avLst>
          </a:prstGeom>
          <a:solidFill>
            <a:srgbClr val="166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Tw Cen MT" panose="020B0602020104020603" pitchFamily="34" charset="0"/>
              </a:rPr>
              <a:t>MANTENER</a:t>
            </a:r>
          </a:p>
        </p:txBody>
      </p:sp>
      <p:sp>
        <p:nvSpPr>
          <p:cNvPr id="94" name="Rounded Rectangle 4">
            <a:extLst>
              <a:ext uri="{FF2B5EF4-FFF2-40B4-BE49-F238E27FC236}">
                <a16:creationId xmlns:a16="http://schemas.microsoft.com/office/drawing/2014/main" id="{99EC6514-74A7-4956-9313-60861A36E2A4}"/>
              </a:ext>
            </a:extLst>
          </p:cNvPr>
          <p:cNvSpPr/>
          <p:nvPr/>
        </p:nvSpPr>
        <p:spPr>
          <a:xfrm>
            <a:off x="2520612" y="2731188"/>
            <a:ext cx="5627458" cy="1632741"/>
          </a:xfrm>
          <a:prstGeom prst="roundRect">
            <a:avLst>
              <a:gd name="adj" fmla="val 2965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70757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813 0.01574 L 6.25E-7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906" y="-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9DF0F9E-E12F-497E-8940-F1C3850D0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5785" y="243946"/>
            <a:ext cx="7200430" cy="5852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noProof="1">
                <a:solidFill>
                  <a:srgbClr val="002060"/>
                </a:solidFill>
                <a:latin typeface="Tw Cen MT" panose="020B0602020104020603" pitchFamily="34" charset="0"/>
              </a:rPr>
              <a:t>PERSPECTIVA DE INVERSIÓN</a:t>
            </a:r>
          </a:p>
        </p:txBody>
      </p:sp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3A35C4E7-BC63-4B8E-8843-D7E407EA9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78" y="787792"/>
            <a:ext cx="11682244" cy="534572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B2EA079-B7B3-4716-AF96-A0883CB37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5182" y="1401144"/>
            <a:ext cx="1447492" cy="87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48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04"/>
            <a:ext cx="12192000" cy="6865404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371C30BA-D73B-EC44-B50F-FBA66502F4D2}"/>
              </a:ext>
            </a:extLst>
          </p:cNvPr>
          <p:cNvSpPr/>
          <p:nvPr/>
        </p:nvSpPr>
        <p:spPr>
          <a:xfrm>
            <a:off x="0" y="5130800"/>
            <a:ext cx="12192000" cy="174286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E422928-B23B-D14D-86EC-768A97503F61}"/>
              </a:ext>
            </a:extLst>
          </p:cNvPr>
          <p:cNvSpPr txBox="1"/>
          <p:nvPr/>
        </p:nvSpPr>
        <p:spPr>
          <a:xfrm>
            <a:off x="11445820" y="6385299"/>
            <a:ext cx="88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1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CD6C76E-4198-2846-810F-C3ADD22D60B4}"/>
              </a:ext>
            </a:extLst>
          </p:cNvPr>
          <p:cNvGrpSpPr/>
          <p:nvPr/>
        </p:nvGrpSpPr>
        <p:grpSpPr>
          <a:xfrm>
            <a:off x="419100" y="4348782"/>
            <a:ext cx="3305606" cy="2220692"/>
            <a:chOff x="667247" y="4162443"/>
            <a:chExt cx="3497179" cy="2536765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52E4D37E-FDB6-204D-95F0-64F0FDC5B257}"/>
                </a:ext>
              </a:extLst>
            </p:cNvPr>
            <p:cNvPicPr/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448" b="100000" l="15203" r="93919">
                          <a14:foregroundMark x1="50676" y1="12587" x2="61149" y2="16434"/>
                          <a14:backgroundMark x1="28716" y1="10839" x2="21284" y2="49650"/>
                          <a14:backgroundMark x1="85473" y1="13287" x2="85811" y2="57692"/>
                          <a14:backgroundMark x1="80743" y1="94056" x2="81081" y2="98252"/>
                          <a14:backgroundMark x1="28041" y1="94056" x2="28378" y2="9860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9857" y="4162443"/>
              <a:ext cx="2185670" cy="2112010"/>
            </a:xfrm>
            <a:prstGeom prst="rect">
              <a:avLst/>
            </a:prstGeom>
          </p:spPr>
        </p:pic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7E6AF619-A617-3B4E-B17B-FFEF2A881FA1}"/>
                </a:ext>
              </a:extLst>
            </p:cNvPr>
            <p:cNvSpPr txBox="1"/>
            <p:nvPr/>
          </p:nvSpPr>
          <p:spPr>
            <a:xfrm>
              <a:off x="667247" y="6329876"/>
              <a:ext cx="3497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>
                  <a:solidFill>
                    <a:srgbClr val="002D6A"/>
                  </a:solidFill>
                  <a:latin typeface="Franklin Gothic Medium" panose="020B0603020102020204" pitchFamily="34" charset="0"/>
                </a:rPr>
                <a:t>Andrés Camilio Chacón Briceño</a:t>
              </a:r>
            </a:p>
          </p:txBody>
        </p:sp>
      </p:grpSp>
      <p:sp>
        <p:nvSpPr>
          <p:cNvPr id="9" name="CuadroTexto 8">
            <a:extLst>
              <a:ext uri="{FF2B5EF4-FFF2-40B4-BE49-F238E27FC236}">
                <a16:creationId xmlns:a16="http://schemas.microsoft.com/office/drawing/2014/main" id="{C58F9431-E230-894F-A1F7-D4CB7E3B76F8}"/>
              </a:ext>
            </a:extLst>
          </p:cNvPr>
          <p:cNvSpPr txBox="1"/>
          <p:nvPr/>
        </p:nvSpPr>
        <p:spPr>
          <a:xfrm>
            <a:off x="4533508" y="5158539"/>
            <a:ext cx="30708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latin typeface="Franklin Gothic Medium" panose="020B0603020102020204" pitchFamily="34" charset="0"/>
              </a:rPr>
              <a:t>Grupo:</a:t>
            </a:r>
          </a:p>
          <a:p>
            <a:pPr algn="ctr"/>
            <a:r>
              <a:rPr lang="es-CO" sz="4800" b="1" dirty="0">
                <a:solidFill>
                  <a:srgbClr val="002D6A"/>
                </a:solidFill>
                <a:latin typeface="Franklin Gothic Demi" panose="020B0603020102020204" pitchFamily="34" charset="0"/>
              </a:rPr>
              <a:t>3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D8A7F03-5BAD-8A47-98FC-EEFACC7A46F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3" y="85982"/>
            <a:ext cx="2946401" cy="88392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8413148" y="4348782"/>
            <a:ext cx="2842766" cy="2221183"/>
            <a:chOff x="8465831" y="4200478"/>
            <a:chExt cx="2842766" cy="2221183"/>
          </a:xfrm>
        </p:grpSpPr>
        <p:pic>
          <p:nvPicPr>
            <p:cNvPr id="1026" name="Picture 2" descr="Resultado de imagen de mujer ejecutiva animada">
              <a:extLst>
                <a:ext uri="{FF2B5EF4-FFF2-40B4-BE49-F238E27FC236}">
                  <a16:creationId xmlns:a16="http://schemas.microsoft.com/office/drawing/2014/main" id="{5B077224-0025-4A39-8DD2-6FB0FFB9E3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095" b="100000" l="4121" r="96841">
                          <a14:foregroundMark x1="52610" y1="98839" x2="52610" y2="98839"/>
                          <a14:foregroundMark x1="54121" y1="85300" x2="52473" y2="99807"/>
                          <a14:foregroundMark x1="63049" y1="16441" x2="42720" y2="14700"/>
                          <a14:foregroundMark x1="55495" y1="3675" x2="45604" y2="3095"/>
                          <a14:foregroundMark x1="91209" y1="84720" x2="91209" y2="84720"/>
                          <a14:foregroundMark x1="96978" y1="67311" x2="96978" y2="67311"/>
                          <a14:foregroundMark x1="4121" y1="91103" x2="4121" y2="91103"/>
                          <a14:foregroundMark x1="15797" y1="90522" x2="15797" y2="905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91033" y="4200478"/>
              <a:ext cx="2621239" cy="1860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uadroTexto 5"/>
            <p:cNvSpPr txBox="1"/>
            <p:nvPr/>
          </p:nvSpPr>
          <p:spPr>
            <a:xfrm>
              <a:off x="8465831" y="6052329"/>
              <a:ext cx="28427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b="1" dirty="0">
                  <a:solidFill>
                    <a:srgbClr val="002060"/>
                  </a:solidFill>
                </a:rPr>
                <a:t>María Gabriela Ruge Ortega</a:t>
              </a:r>
              <a:endParaRPr lang="es-CO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8950568" y="-42203"/>
            <a:ext cx="2804747" cy="1094757"/>
            <a:chOff x="8536146" y="-17608"/>
            <a:chExt cx="3180948" cy="1213485"/>
          </a:xfrm>
        </p:grpSpPr>
        <p:pic>
          <p:nvPicPr>
            <p:cNvPr id="12" name="Imagen 11" descr="Resultado de imagen para iconos de personas animados"/>
            <p:cNvPicPr/>
            <p:nvPr/>
          </p:nvPicPr>
          <p:blipFill rotWithShape="1">
            <a:blip r:embed="rId9" cstate="email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5822" b="94863" l="0" r="100000">
                          <a14:foregroundMark x1="45622" y1="17808" x2="45622" y2="17808"/>
                          <a14:foregroundMark x1="72350" y1="24315" x2="72350" y2="24315"/>
                          <a14:foregroundMark x1="75115" y1="48973" x2="75115" y2="48973"/>
                          <a14:foregroundMark x1="35945" y1="68493" x2="35945" y2="68493"/>
                          <a14:foregroundMark x1="29493" y1="83219" x2="29493" y2="83219"/>
                        </a14:backgroundRemoval>
                      </a14:imgEffect>
                      <a14:imgEffect>
                        <a14:artisticPlasticWrap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536146" y="-17608"/>
              <a:ext cx="904875" cy="121348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8" name="Rectángulo 7"/>
            <p:cNvSpPr/>
            <p:nvPr/>
          </p:nvSpPr>
          <p:spPr>
            <a:xfrm>
              <a:off x="9316010" y="371742"/>
              <a:ext cx="1842171" cy="4698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MX" sz="2400" b="1" dirty="0">
                  <a:latin typeface="Arial Black" panose="020B0A04020102020204" pitchFamily="34" charset="0"/>
                </a:rPr>
                <a:t>Consilium</a:t>
              </a:r>
              <a:endParaRPr lang="es-CO" sz="1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ángulo 9"/>
            <p:cNvSpPr/>
            <p:nvPr/>
          </p:nvSpPr>
          <p:spPr>
            <a:xfrm>
              <a:off x="9370682" y="720313"/>
              <a:ext cx="2346412" cy="3429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s-MX" sz="1600" dirty="0">
                  <a:latin typeface="Gill Sans MT" panose="020B0502020104020203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High Human Performance</a:t>
              </a:r>
              <a:endParaRPr lang="es-CO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-27074" y="2184203"/>
            <a:ext cx="12219073" cy="2044966"/>
            <a:chOff x="-27073" y="2184203"/>
            <a:chExt cx="12192000" cy="2224418"/>
          </a:xfrm>
        </p:grpSpPr>
        <p:sp>
          <p:nvSpPr>
            <p:cNvPr id="18" name="Rectángulo 17"/>
            <p:cNvSpPr/>
            <p:nvPr/>
          </p:nvSpPr>
          <p:spPr>
            <a:xfrm>
              <a:off x="-27073" y="2184203"/>
              <a:ext cx="12192000" cy="2224418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grpSp>
          <p:nvGrpSpPr>
            <p:cNvPr id="28" name="Grupo 27"/>
            <p:cNvGrpSpPr/>
            <p:nvPr/>
          </p:nvGrpSpPr>
          <p:grpSpPr>
            <a:xfrm>
              <a:off x="116799" y="2890298"/>
              <a:ext cx="2804747" cy="1094757"/>
              <a:chOff x="8536146" y="-17608"/>
              <a:chExt cx="3180948" cy="1213485"/>
            </a:xfrm>
          </p:grpSpPr>
          <p:pic>
            <p:nvPicPr>
              <p:cNvPr id="29" name="Imagen 28" descr="Resultado de imagen para iconos de personas animados"/>
              <p:cNvPicPr/>
              <p:nvPr/>
            </p:nvPicPr>
            <p:blipFill rotWithShape="1">
              <a:blip r:embed="rId11" cstate="print">
                <a:duotone>
                  <a:prstClr val="black"/>
                  <a:srgbClr val="00B050">
                    <a:tint val="45000"/>
                    <a:satMod val="400000"/>
                  </a:srgb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5909" b="95000" l="10000" r="90000">
                            <a14:foregroundMark x1="45781" y1="17955" x2="45781" y2="17955"/>
                            <a14:foregroundMark x1="59531" y1="24318" x2="59531" y2="24318"/>
                            <a14:foregroundMark x1="60938" y1="49091" x2="60938" y2="49091"/>
                            <a14:foregroundMark x1="40938" y1="68636" x2="40938" y2="68636"/>
                            <a14:foregroundMark x1="37656" y1="83182" x2="37656" y2="83182"/>
                          </a14:backgroundRemoval>
                        </a14:imgEffect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00" r="26250"/>
              <a:stretch/>
            </p:blipFill>
            <p:spPr bwMode="auto">
              <a:xfrm>
                <a:off x="8536146" y="-17608"/>
                <a:ext cx="904875" cy="1213485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30" name="Rectángulo 29"/>
              <p:cNvSpPr/>
              <p:nvPr/>
            </p:nvSpPr>
            <p:spPr>
              <a:xfrm>
                <a:off x="9316010" y="371742"/>
                <a:ext cx="1842171" cy="469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2400" b="1" dirty="0">
                    <a:latin typeface="Arial Black" panose="020B0A04020102020204" pitchFamily="34" charset="0"/>
                  </a:rPr>
                  <a:t>Consilium</a:t>
                </a:r>
                <a:endParaRPr lang="es-CO" sz="1000" dirty="0">
                  <a:effectLst/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Rectángulo 30"/>
              <p:cNvSpPr/>
              <p:nvPr/>
            </p:nvSpPr>
            <p:spPr>
              <a:xfrm>
                <a:off x="9370682" y="720313"/>
                <a:ext cx="2346412" cy="3429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s-MX" sz="1600" dirty="0">
                    <a:latin typeface="Gill Sans MT" panose="020B0502020104020203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High Human Performance</a:t>
                </a:r>
                <a:endParaRPr lang="es-CO" sz="1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3" name="Rectángulo 22"/>
            <p:cNvSpPr/>
            <p:nvPr/>
          </p:nvSpPr>
          <p:spPr>
            <a:xfrm>
              <a:off x="3180086" y="2579080"/>
              <a:ext cx="5831827" cy="100435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spc="50" dirty="0">
                  <a:ln w="0"/>
                  <a:solidFill>
                    <a:srgbClr val="416D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MUCHAS GRACIAS</a:t>
              </a:r>
              <a:endParaRPr lang="es-ES" sz="5400" b="1" cap="none" spc="50" dirty="0">
                <a:ln w="0"/>
                <a:solidFill>
                  <a:srgbClr val="416D4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endParaRPr>
            </a:p>
          </p:txBody>
        </p:sp>
        <p:grpSp>
          <p:nvGrpSpPr>
            <p:cNvPr id="15" name="Grupo 14"/>
            <p:cNvGrpSpPr/>
            <p:nvPr/>
          </p:nvGrpSpPr>
          <p:grpSpPr>
            <a:xfrm>
              <a:off x="9501897" y="3378925"/>
              <a:ext cx="2659545" cy="562999"/>
              <a:chOff x="9501897" y="3378925"/>
              <a:chExt cx="2659545" cy="562999"/>
            </a:xfrm>
          </p:grpSpPr>
          <p:pic>
            <p:nvPicPr>
              <p:cNvPr id="33" name="Picture 4" descr="Resultado de imagen de johnson &amp; johnson LOGO">
                <a:extLst>
                  <a:ext uri="{FF2B5EF4-FFF2-40B4-BE49-F238E27FC236}">
                    <a16:creationId xmlns:a16="http://schemas.microsoft.com/office/drawing/2014/main" id="{1230E24D-C54D-41AF-9654-E1AACE8F83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10000" b="90000" l="3000" r="95111">
                            <a14:foregroundMark x1="91667" y1="47500" x2="91667" y2="47500"/>
                            <a14:foregroundMark x1="95333" y1="48500" x2="95333" y2="48500"/>
                            <a14:foregroundMark x1="44222" y1="46500" x2="44222" y2="46500"/>
                            <a14:foregroundMark x1="31444" y1="49500" x2="31444" y2="49500"/>
                            <a14:foregroundMark x1="7333" y1="50500" x2="7333" y2="50500"/>
                            <a14:foregroundMark x1="3000" y1="36500" x2="3000" y2="36500"/>
                            <a14:foregroundMark x1="34111" y1="54000" x2="34111" y2="54000"/>
                            <a14:foregroundMark x1="41556" y1="52000" x2="41556" y2="5200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48426" y="3378925"/>
                <a:ext cx="2146671" cy="4770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5C7410D6-41A9-4212-94D0-7483E5D027F5}"/>
                  </a:ext>
                </a:extLst>
              </p:cNvPr>
              <p:cNvSpPr txBox="1"/>
              <p:nvPr/>
            </p:nvSpPr>
            <p:spPr>
              <a:xfrm>
                <a:off x="9501897" y="3711092"/>
                <a:ext cx="265954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900" b="1" i="1" dirty="0">
                    <a:latin typeface="Gill Sans MT" panose="020B0502020104020203" pitchFamily="34" charset="0"/>
                  </a:rPr>
                  <a:t>A Family Company on Work for a Better World</a:t>
                </a:r>
                <a:endParaRPr lang="es-CO" sz="900" b="1" i="1" dirty="0">
                  <a:latin typeface="Gill Sans MT" panose="020B0502020104020203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60397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1436470" y="1688699"/>
          <a:ext cx="9319059" cy="402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upo 2">
            <a:extLst>
              <a:ext uri="{FF2B5EF4-FFF2-40B4-BE49-F238E27FC236}">
                <a16:creationId xmlns:a16="http://schemas.microsoft.com/office/drawing/2014/main" id="{4A9F9A00-AA49-412B-95A4-283AABEDBA01}"/>
              </a:ext>
            </a:extLst>
          </p:cNvPr>
          <p:cNvGrpSpPr/>
          <p:nvPr/>
        </p:nvGrpSpPr>
        <p:grpSpPr>
          <a:xfrm>
            <a:off x="0" y="0"/>
            <a:ext cx="12192000" cy="1281102"/>
            <a:chOff x="0" y="0"/>
            <a:chExt cx="12192000" cy="128110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FCA378AD-E9B9-474E-B2A3-7F6092EF6496}"/>
                </a:ext>
              </a:extLst>
            </p:cNvPr>
            <p:cNvSpPr/>
            <p:nvPr/>
          </p:nvSpPr>
          <p:spPr>
            <a:xfrm>
              <a:off x="0" y="0"/>
              <a:ext cx="12192000" cy="1281102"/>
            </a:xfrm>
            <a:prstGeom prst="rect">
              <a:avLst/>
            </a:prstGeom>
            <a:solidFill>
              <a:srgbClr val="416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B9FFE84F-F3DF-4607-A685-02D931C144F6}"/>
                </a:ext>
              </a:extLst>
            </p:cNvPr>
            <p:cNvSpPr txBox="1"/>
            <p:nvPr/>
          </p:nvSpPr>
          <p:spPr>
            <a:xfrm>
              <a:off x="2809549" y="163497"/>
              <a:ext cx="65728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latin typeface="Franklin Gothic Demi" panose="020B0603020102020204" pitchFamily="34" charset="0"/>
                </a:rPr>
                <a:t>Porcentaje de consumo en la industria de la salud respecto al PIB</a:t>
              </a:r>
              <a:endParaRPr lang="es-CO" sz="2800" b="1" dirty="0">
                <a:solidFill>
                  <a:schemeClr val="bg1"/>
                </a:solidFill>
                <a:latin typeface="Franklin Gothic Demi" panose="020B06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8582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CFF4C7EE-A0E8-431A-886E-A5D98CB34273}"/>
              </a:ext>
            </a:extLst>
          </p:cNvPr>
          <p:cNvGrpSpPr/>
          <p:nvPr/>
        </p:nvGrpSpPr>
        <p:grpSpPr>
          <a:xfrm>
            <a:off x="-17462" y="0"/>
            <a:ext cx="12192000" cy="1281102"/>
            <a:chOff x="0" y="0"/>
            <a:chExt cx="12192000" cy="128110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D296D79E-A1F9-46B2-B62B-019B03D7E7CA}"/>
                </a:ext>
              </a:extLst>
            </p:cNvPr>
            <p:cNvSpPr/>
            <p:nvPr/>
          </p:nvSpPr>
          <p:spPr>
            <a:xfrm>
              <a:off x="0" y="0"/>
              <a:ext cx="12192000" cy="1281102"/>
            </a:xfrm>
            <a:prstGeom prst="rect">
              <a:avLst/>
            </a:prstGeom>
            <a:solidFill>
              <a:srgbClr val="416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8F312818-E557-43A9-B9B2-CCD51E86ECA9}"/>
                </a:ext>
              </a:extLst>
            </p:cNvPr>
            <p:cNvSpPr txBox="1"/>
            <p:nvPr/>
          </p:nvSpPr>
          <p:spPr>
            <a:xfrm>
              <a:off x="2809549" y="163497"/>
              <a:ext cx="65728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latin typeface="Franklin Gothic Demi" panose="020B0603020102020204" pitchFamily="34" charset="0"/>
                </a:rPr>
                <a:t>Porcentaje de consumo en la industria de la salud respecto al PIB</a:t>
              </a:r>
              <a:endParaRPr lang="es-CO" sz="2800" b="1" dirty="0">
                <a:solidFill>
                  <a:schemeClr val="bg1"/>
                </a:solidFill>
                <a:latin typeface="Franklin Gothic Demi" panose="020B0603020102020204" pitchFamily="34" charset="0"/>
              </a:endParaRPr>
            </a:p>
          </p:txBody>
        </p:sp>
      </p:grp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BEF76A91-D690-45D0-9D82-9B5E72EAACB8}"/>
              </a:ext>
            </a:extLst>
          </p:cNvPr>
          <p:cNvGraphicFramePr>
            <a:graphicFrameLocks/>
          </p:cNvGraphicFramePr>
          <p:nvPr/>
        </p:nvGraphicFramePr>
        <p:xfrm>
          <a:off x="150312" y="1313189"/>
          <a:ext cx="11959126" cy="3040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29A134E-7E2F-4BBD-A9DE-6CDFCBBC8595}"/>
              </a:ext>
            </a:extLst>
          </p:cNvPr>
          <p:cNvGraphicFramePr>
            <a:graphicFrameLocks noGrp="1"/>
          </p:cNvGraphicFramePr>
          <p:nvPr/>
        </p:nvGraphicFramePr>
        <p:xfrm>
          <a:off x="229958" y="4474654"/>
          <a:ext cx="11732083" cy="2315892"/>
        </p:xfrm>
        <a:graphic>
          <a:graphicData uri="http://schemas.openxmlformats.org/drawingml/2006/table">
            <a:tbl>
              <a:tblPr bandRow="1">
                <a:tableStyleId>{3B4B98B0-60AC-42C2-AFA5-B58CD77FA1E5}</a:tableStyleId>
              </a:tblPr>
              <a:tblGrid>
                <a:gridCol w="1676011">
                  <a:extLst>
                    <a:ext uri="{9D8B030D-6E8A-4147-A177-3AD203B41FA5}">
                      <a16:colId xmlns:a16="http://schemas.microsoft.com/office/drawing/2014/main" val="3851283294"/>
                    </a:ext>
                  </a:extLst>
                </a:gridCol>
                <a:gridCol w="1623224">
                  <a:extLst>
                    <a:ext uri="{9D8B030D-6E8A-4147-A177-3AD203B41FA5}">
                      <a16:colId xmlns:a16="http://schemas.microsoft.com/office/drawing/2014/main" val="776717324"/>
                    </a:ext>
                  </a:extLst>
                </a:gridCol>
                <a:gridCol w="2863737">
                  <a:extLst>
                    <a:ext uri="{9D8B030D-6E8A-4147-A177-3AD203B41FA5}">
                      <a16:colId xmlns:a16="http://schemas.microsoft.com/office/drawing/2014/main" val="631239575"/>
                    </a:ext>
                  </a:extLst>
                </a:gridCol>
                <a:gridCol w="2283072">
                  <a:extLst>
                    <a:ext uri="{9D8B030D-6E8A-4147-A177-3AD203B41FA5}">
                      <a16:colId xmlns:a16="http://schemas.microsoft.com/office/drawing/2014/main" val="1221131147"/>
                    </a:ext>
                  </a:extLst>
                </a:gridCol>
                <a:gridCol w="3286039">
                  <a:extLst>
                    <a:ext uri="{9D8B030D-6E8A-4147-A177-3AD203B41FA5}">
                      <a16:colId xmlns:a16="http://schemas.microsoft.com/office/drawing/2014/main" val="4015470558"/>
                    </a:ext>
                  </a:extLst>
                </a:gridCol>
              </a:tblGrid>
              <a:tr h="167230"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Franklin Gothic Book" panose="020B0503020102020204" pitchFamily="34" charset="0"/>
                        </a:rPr>
                        <a:t>Trimestre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Franklin Gothic Book" panose="020B0503020102020204" pitchFamily="34" charset="0"/>
                        </a:rPr>
                        <a:t>PIB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Franklin Gothic Book" panose="020B0503020102020204" pitchFamily="34" charset="0"/>
                        </a:rPr>
                        <a:t>Industria financiera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Franklin Gothic Book" panose="020B0503020102020204" pitchFamily="34" charset="0"/>
                        </a:rPr>
                        <a:t>Industria salud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200" b="1" u="none" strike="noStrike" dirty="0">
                          <a:effectLst/>
                          <a:latin typeface="Franklin Gothic Book" panose="020B0503020102020204" pitchFamily="34" charset="0"/>
                        </a:rPr>
                        <a:t>Industria de transporte</a:t>
                      </a:r>
                      <a:endParaRPr lang="es-CO" sz="1200" b="1" i="0" u="none" strike="noStrike" dirty="0">
                        <a:solidFill>
                          <a:srgbClr val="FFFFFF"/>
                        </a:solidFill>
                        <a:effectLst/>
                        <a:latin typeface="Franklin Gothic Book" panose="020B0503020102020204" pitchFamily="34" charset="0"/>
                      </a:endParaRPr>
                    </a:p>
                  </a:txBody>
                  <a:tcPr marL="10111" marR="10111" marT="10111" marB="0" anchor="b"/>
                </a:tc>
                <a:extLst>
                  <a:ext uri="{0D108BD9-81ED-4DB2-BD59-A6C34878D82A}">
                    <a16:rowId xmlns:a16="http://schemas.microsoft.com/office/drawing/2014/main" val="4222189087"/>
                  </a:ext>
                </a:extLst>
              </a:tr>
              <a:tr h="16723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2017 I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2,3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0,11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0,22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0,14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extLst>
                  <a:ext uri="{0D108BD9-81ED-4DB2-BD59-A6C34878D82A}">
                    <a16:rowId xmlns:a16="http://schemas.microsoft.com/office/drawing/2014/main" val="3550263453"/>
                  </a:ext>
                </a:extLst>
              </a:tr>
              <a:tr h="16723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2017 II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2,2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-0,4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0,14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extLst>
                  <a:ext uri="{0D108BD9-81ED-4DB2-BD59-A6C34878D82A}">
                    <a16:rowId xmlns:a16="http://schemas.microsoft.com/office/drawing/2014/main" val="4206971307"/>
                  </a:ext>
                </a:extLst>
              </a:tr>
              <a:tr h="16723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2017 III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3,2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0,57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0,13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0,09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extLst>
                  <a:ext uri="{0D108BD9-81ED-4DB2-BD59-A6C34878D82A}">
                    <a16:rowId xmlns:a16="http://schemas.microsoft.com/office/drawing/2014/main" val="3264298845"/>
                  </a:ext>
                </a:extLst>
              </a:tr>
              <a:tr h="16723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2017 IV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3,5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-0,02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0,22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0,12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extLst>
                  <a:ext uri="{0D108BD9-81ED-4DB2-BD59-A6C34878D82A}">
                    <a16:rowId xmlns:a16="http://schemas.microsoft.com/office/drawing/2014/main" val="3457979519"/>
                  </a:ext>
                </a:extLst>
              </a:tr>
              <a:tr h="16723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2018 I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2,5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0,27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0,47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0,28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extLst>
                  <a:ext uri="{0D108BD9-81ED-4DB2-BD59-A6C34878D82A}">
                    <a16:rowId xmlns:a16="http://schemas.microsoft.com/office/drawing/2014/main" val="738047804"/>
                  </a:ext>
                </a:extLst>
              </a:tr>
              <a:tr h="16723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2018 II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3,5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0,7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0,17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extLst>
                  <a:ext uri="{0D108BD9-81ED-4DB2-BD59-A6C34878D82A}">
                    <a16:rowId xmlns:a16="http://schemas.microsoft.com/office/drawing/2014/main" val="542988399"/>
                  </a:ext>
                </a:extLst>
              </a:tr>
              <a:tr h="16723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2018 III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2,9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0,39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0,24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0,11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extLst>
                  <a:ext uri="{0D108BD9-81ED-4DB2-BD59-A6C34878D82A}">
                    <a16:rowId xmlns:a16="http://schemas.microsoft.com/office/drawing/2014/main" val="904478110"/>
                  </a:ext>
                </a:extLst>
              </a:tr>
              <a:tr h="16723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2018 IV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1,1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-0,54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0,19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0,05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extLst>
                  <a:ext uri="{0D108BD9-81ED-4DB2-BD59-A6C34878D82A}">
                    <a16:rowId xmlns:a16="http://schemas.microsoft.com/office/drawing/2014/main" val="1594592650"/>
                  </a:ext>
                </a:extLst>
              </a:tr>
              <a:tr h="16723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2019 I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3,1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1,55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0,39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-0,02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extLst>
                  <a:ext uri="{0D108BD9-81ED-4DB2-BD59-A6C34878D82A}">
                    <a16:rowId xmlns:a16="http://schemas.microsoft.com/office/drawing/2014/main" val="2391547867"/>
                  </a:ext>
                </a:extLst>
              </a:tr>
              <a:tr h="16723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 dirty="0">
                          <a:effectLst/>
                        </a:rPr>
                        <a:t>2019 II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2,0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0,51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0,12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-0,09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extLst>
                  <a:ext uri="{0D108BD9-81ED-4DB2-BD59-A6C34878D82A}">
                    <a16:rowId xmlns:a16="http://schemas.microsoft.com/office/drawing/2014/main" val="66651609"/>
                  </a:ext>
                </a:extLst>
              </a:tr>
              <a:tr h="167230">
                <a:tc>
                  <a:txBody>
                    <a:bodyPr/>
                    <a:lstStyle/>
                    <a:p>
                      <a:pPr algn="l" fontAlgn="b"/>
                      <a:r>
                        <a:rPr lang="es-CO" sz="1200" u="none" strike="noStrike">
                          <a:effectLst/>
                        </a:rPr>
                        <a:t>2019 III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2,1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-0,31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>
                          <a:effectLst/>
                        </a:rPr>
                        <a:t>0,19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200" u="none" strike="noStrike" dirty="0">
                          <a:effectLst/>
                        </a:rPr>
                        <a:t>-0,03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0111" marR="10111" marT="10111" marB="0" anchor="b"/>
                </a:tc>
                <a:extLst>
                  <a:ext uri="{0D108BD9-81ED-4DB2-BD59-A6C34878D82A}">
                    <a16:rowId xmlns:a16="http://schemas.microsoft.com/office/drawing/2014/main" val="3318813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888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00000000-0008-0000-0200-000004000000}"/>
              </a:ext>
            </a:extLst>
          </p:cNvPr>
          <p:cNvGraphicFramePr>
            <a:graphicFrameLocks/>
          </p:cNvGraphicFramePr>
          <p:nvPr/>
        </p:nvGraphicFramePr>
        <p:xfrm>
          <a:off x="-1" y="1748641"/>
          <a:ext cx="6864264" cy="4927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B816C27-9C8B-4A1B-8A45-0CFF6ED1CE49}"/>
              </a:ext>
            </a:extLst>
          </p:cNvPr>
          <p:cNvGraphicFramePr>
            <a:graphicFrameLocks noGrp="1"/>
          </p:cNvGraphicFramePr>
          <p:nvPr/>
        </p:nvGraphicFramePr>
        <p:xfrm>
          <a:off x="6989524" y="3055704"/>
          <a:ext cx="5202476" cy="1739899"/>
        </p:xfrm>
        <a:graphic>
          <a:graphicData uri="http://schemas.openxmlformats.org/drawingml/2006/table">
            <a:tbl>
              <a:tblPr/>
              <a:tblGrid>
                <a:gridCol w="2564601">
                  <a:extLst>
                    <a:ext uri="{9D8B030D-6E8A-4147-A177-3AD203B41FA5}">
                      <a16:colId xmlns:a16="http://schemas.microsoft.com/office/drawing/2014/main" val="826151410"/>
                    </a:ext>
                  </a:extLst>
                </a:gridCol>
                <a:gridCol w="1287534">
                  <a:extLst>
                    <a:ext uri="{9D8B030D-6E8A-4147-A177-3AD203B41FA5}">
                      <a16:colId xmlns:a16="http://schemas.microsoft.com/office/drawing/2014/main" val="2882056945"/>
                    </a:ext>
                  </a:extLst>
                </a:gridCol>
                <a:gridCol w="1350341">
                  <a:extLst>
                    <a:ext uri="{9D8B030D-6E8A-4147-A177-3AD203B41FA5}">
                      <a16:colId xmlns:a16="http://schemas.microsoft.com/office/drawing/2014/main" val="751368230"/>
                    </a:ext>
                  </a:extLst>
                </a:gridCol>
              </a:tblGrid>
              <a:tr h="24855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Compañía</a:t>
                      </a:r>
                    </a:p>
                  </a:txBody>
                  <a:tcPr marL="11077" marR="11077" marT="11077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Billones</a:t>
                      </a:r>
                    </a:p>
                  </a:txBody>
                  <a:tcPr marL="11077" marR="11077" marT="110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Participación</a:t>
                      </a:r>
                    </a:p>
                  </a:txBody>
                  <a:tcPr marL="11077" marR="11077" marT="11077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294175"/>
                  </a:ext>
                </a:extLst>
              </a:tr>
              <a:tr h="24855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Johnson &amp; Johnson</a:t>
                      </a:r>
                    </a:p>
                  </a:txBody>
                  <a:tcPr marL="11077" marR="11077" marT="11077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42,20</a:t>
                      </a:r>
                    </a:p>
                  </a:txBody>
                  <a:tcPr marL="11077" marR="11077" marT="110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18,73%</a:t>
                      </a:r>
                    </a:p>
                  </a:txBody>
                  <a:tcPr marL="11077" marR="11077" marT="11077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5190492"/>
                  </a:ext>
                </a:extLst>
              </a:tr>
              <a:tr h="24855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Merk &amp; Co</a:t>
                      </a:r>
                    </a:p>
                  </a:txBody>
                  <a:tcPr marL="11077" marR="11077" marT="11077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42,29</a:t>
                      </a:r>
                    </a:p>
                  </a:txBody>
                  <a:tcPr marL="11077" marR="11077" marT="110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18,77%</a:t>
                      </a:r>
                    </a:p>
                  </a:txBody>
                  <a:tcPr marL="11077" marR="11077" marT="11077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6881000"/>
                  </a:ext>
                </a:extLst>
              </a:tr>
              <a:tr h="24855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Pfizer Inc</a:t>
                      </a:r>
                    </a:p>
                  </a:txBody>
                  <a:tcPr marL="11077" marR="11077" marT="11077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53,65</a:t>
                      </a:r>
                    </a:p>
                  </a:txBody>
                  <a:tcPr marL="11077" marR="11077" marT="110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23,81%</a:t>
                      </a:r>
                    </a:p>
                  </a:txBody>
                  <a:tcPr marL="11077" marR="11077" marT="11077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402045"/>
                  </a:ext>
                </a:extLst>
              </a:tr>
              <a:tr h="24855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Roche Hild-Genus</a:t>
                      </a:r>
                    </a:p>
                  </a:txBody>
                  <a:tcPr marL="11077" marR="11077" marT="11077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48,82</a:t>
                      </a:r>
                    </a:p>
                  </a:txBody>
                  <a:tcPr marL="11077" marR="11077" marT="110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21,67%</a:t>
                      </a:r>
                    </a:p>
                  </a:txBody>
                  <a:tcPr marL="11077" marR="11077" marT="11077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246530"/>
                  </a:ext>
                </a:extLst>
              </a:tr>
              <a:tr h="24855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Sanofi</a:t>
                      </a:r>
                    </a:p>
                  </a:txBody>
                  <a:tcPr marL="11077" marR="11077" marT="11077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38,36</a:t>
                      </a:r>
                    </a:p>
                  </a:txBody>
                  <a:tcPr marL="11077" marR="11077" marT="110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17,02%</a:t>
                      </a:r>
                    </a:p>
                  </a:txBody>
                  <a:tcPr marL="11077" marR="11077" marT="11077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54533"/>
                  </a:ext>
                </a:extLst>
              </a:tr>
              <a:tr h="248557">
                <a:tc>
                  <a:txBody>
                    <a:bodyPr/>
                    <a:lstStyle/>
                    <a:p>
                      <a:pPr algn="l" fontAlgn="b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1077" marR="11077" marT="11077" marB="0" anchor="b">
                    <a:lnL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225,32</a:t>
                      </a:r>
                    </a:p>
                  </a:txBody>
                  <a:tcPr marL="11077" marR="11077" marT="1107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100,00%</a:t>
                      </a:r>
                    </a:p>
                  </a:txBody>
                  <a:tcPr marL="11077" marR="11077" marT="11077" marB="0" anchor="b">
                    <a:lnL>
                      <a:noFill/>
                    </a:lnL>
                    <a:lnR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BC2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8570595"/>
                  </a:ext>
                </a:extLst>
              </a:tr>
            </a:tbl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D616FF4E-1A5B-4CD1-BD2B-7DB1C094A217}"/>
              </a:ext>
            </a:extLst>
          </p:cNvPr>
          <p:cNvGrpSpPr/>
          <p:nvPr/>
        </p:nvGrpSpPr>
        <p:grpSpPr>
          <a:xfrm>
            <a:off x="0" y="0"/>
            <a:ext cx="12192000" cy="1281102"/>
            <a:chOff x="0" y="0"/>
            <a:chExt cx="12192000" cy="128110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6D070AE2-D4F5-4A38-8EF5-57E0DB9FEDB8}"/>
                </a:ext>
              </a:extLst>
            </p:cNvPr>
            <p:cNvSpPr/>
            <p:nvPr/>
          </p:nvSpPr>
          <p:spPr>
            <a:xfrm>
              <a:off x="0" y="0"/>
              <a:ext cx="12192000" cy="1281102"/>
            </a:xfrm>
            <a:prstGeom prst="rect">
              <a:avLst/>
            </a:prstGeom>
            <a:solidFill>
              <a:srgbClr val="416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5531F14A-71F6-433A-B020-1500950704F1}"/>
                </a:ext>
              </a:extLst>
            </p:cNvPr>
            <p:cNvSpPr txBox="1"/>
            <p:nvPr/>
          </p:nvSpPr>
          <p:spPr>
            <a:xfrm>
              <a:off x="2809549" y="378941"/>
              <a:ext cx="65728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 err="1">
                  <a:solidFill>
                    <a:schemeClr val="bg1"/>
                  </a:solidFill>
                  <a:latin typeface="Franklin Gothic Demi" panose="020B0603020102020204" pitchFamily="34" charset="0"/>
                </a:rPr>
                <a:t>Market</a:t>
              </a:r>
              <a:r>
                <a:rPr lang="es-MX" sz="2800" b="1" dirty="0">
                  <a:solidFill>
                    <a:schemeClr val="bg1"/>
                  </a:solidFill>
                  <a:latin typeface="Franklin Gothic Demi" panose="020B0603020102020204" pitchFamily="34" charset="0"/>
                </a:rPr>
                <a:t> Share</a:t>
              </a:r>
              <a:endParaRPr lang="es-CO" sz="2800" b="1" dirty="0">
                <a:solidFill>
                  <a:schemeClr val="bg1"/>
                </a:solidFill>
                <a:latin typeface="Franklin Gothic Demi" panose="020B06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805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4727C870-BDF9-4D29-B2D0-C9AF08E2BE89}"/>
              </a:ext>
            </a:extLst>
          </p:cNvPr>
          <p:cNvGraphicFramePr>
            <a:graphicFrameLocks noGrp="1"/>
          </p:cNvGraphicFramePr>
          <p:nvPr/>
        </p:nvGraphicFramePr>
        <p:xfrm>
          <a:off x="643465" y="2150370"/>
          <a:ext cx="10905070" cy="255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7020">
                  <a:extLst>
                    <a:ext uri="{9D8B030D-6E8A-4147-A177-3AD203B41FA5}">
                      <a16:colId xmlns:a16="http://schemas.microsoft.com/office/drawing/2014/main" val="473188441"/>
                    </a:ext>
                  </a:extLst>
                </a:gridCol>
                <a:gridCol w="872034">
                  <a:extLst>
                    <a:ext uri="{9D8B030D-6E8A-4147-A177-3AD203B41FA5}">
                      <a16:colId xmlns:a16="http://schemas.microsoft.com/office/drawing/2014/main" val="1491683141"/>
                    </a:ext>
                  </a:extLst>
                </a:gridCol>
                <a:gridCol w="775953">
                  <a:extLst>
                    <a:ext uri="{9D8B030D-6E8A-4147-A177-3AD203B41FA5}">
                      <a16:colId xmlns:a16="http://schemas.microsoft.com/office/drawing/2014/main" val="2917686205"/>
                    </a:ext>
                  </a:extLst>
                </a:gridCol>
                <a:gridCol w="775953">
                  <a:extLst>
                    <a:ext uri="{9D8B030D-6E8A-4147-A177-3AD203B41FA5}">
                      <a16:colId xmlns:a16="http://schemas.microsoft.com/office/drawing/2014/main" val="1639168887"/>
                    </a:ext>
                  </a:extLst>
                </a:gridCol>
                <a:gridCol w="872034">
                  <a:extLst>
                    <a:ext uri="{9D8B030D-6E8A-4147-A177-3AD203B41FA5}">
                      <a16:colId xmlns:a16="http://schemas.microsoft.com/office/drawing/2014/main" val="3455551902"/>
                    </a:ext>
                  </a:extLst>
                </a:gridCol>
                <a:gridCol w="872034">
                  <a:extLst>
                    <a:ext uri="{9D8B030D-6E8A-4147-A177-3AD203B41FA5}">
                      <a16:colId xmlns:a16="http://schemas.microsoft.com/office/drawing/2014/main" val="2345089913"/>
                    </a:ext>
                  </a:extLst>
                </a:gridCol>
                <a:gridCol w="775953">
                  <a:extLst>
                    <a:ext uri="{9D8B030D-6E8A-4147-A177-3AD203B41FA5}">
                      <a16:colId xmlns:a16="http://schemas.microsoft.com/office/drawing/2014/main" val="2775250192"/>
                    </a:ext>
                  </a:extLst>
                </a:gridCol>
                <a:gridCol w="775953">
                  <a:extLst>
                    <a:ext uri="{9D8B030D-6E8A-4147-A177-3AD203B41FA5}">
                      <a16:colId xmlns:a16="http://schemas.microsoft.com/office/drawing/2014/main" val="2473489252"/>
                    </a:ext>
                  </a:extLst>
                </a:gridCol>
                <a:gridCol w="872034">
                  <a:extLst>
                    <a:ext uri="{9D8B030D-6E8A-4147-A177-3AD203B41FA5}">
                      <a16:colId xmlns:a16="http://schemas.microsoft.com/office/drawing/2014/main" val="694511196"/>
                    </a:ext>
                  </a:extLst>
                </a:gridCol>
                <a:gridCol w="872034">
                  <a:extLst>
                    <a:ext uri="{9D8B030D-6E8A-4147-A177-3AD203B41FA5}">
                      <a16:colId xmlns:a16="http://schemas.microsoft.com/office/drawing/2014/main" val="187659875"/>
                    </a:ext>
                  </a:extLst>
                </a:gridCol>
                <a:gridCol w="872034">
                  <a:extLst>
                    <a:ext uri="{9D8B030D-6E8A-4147-A177-3AD203B41FA5}">
                      <a16:colId xmlns:a16="http://schemas.microsoft.com/office/drawing/2014/main" val="407826201"/>
                    </a:ext>
                  </a:extLst>
                </a:gridCol>
                <a:gridCol w="872034">
                  <a:extLst>
                    <a:ext uri="{9D8B030D-6E8A-4147-A177-3AD203B41FA5}">
                      <a16:colId xmlns:a16="http://schemas.microsoft.com/office/drawing/2014/main" val="4132648541"/>
                    </a:ext>
                  </a:extLst>
                </a:gridCol>
              </a:tblGrid>
              <a:tr h="426210">
                <a:tc>
                  <a:txBody>
                    <a:bodyPr/>
                    <a:lstStyle/>
                    <a:p>
                      <a:pPr algn="l" fontAlgn="b"/>
                      <a:endParaRPr lang="es-CO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 dirty="0">
                          <a:effectLst/>
                        </a:rPr>
                        <a:t>2017</a:t>
                      </a:r>
                      <a:endParaRPr lang="es-CO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416D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 dirty="0">
                          <a:effectLst/>
                        </a:rPr>
                        <a:t>2018</a:t>
                      </a:r>
                      <a:endParaRPr lang="es-CO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416D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 dirty="0">
                          <a:effectLst/>
                        </a:rPr>
                        <a:t>2019</a:t>
                      </a:r>
                      <a:endParaRPr lang="es-CO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416D4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204754"/>
                  </a:ext>
                </a:extLst>
              </a:tr>
              <a:tr h="426210">
                <a:tc>
                  <a:txBody>
                    <a:bodyPr/>
                    <a:lstStyle/>
                    <a:p>
                      <a:pPr algn="l" fontAlgn="b"/>
                      <a:endParaRPr lang="es-CO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 dirty="0">
                          <a:effectLst/>
                        </a:rPr>
                        <a:t>T1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2AA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 dirty="0">
                          <a:effectLst/>
                        </a:rPr>
                        <a:t>T2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2AA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 dirty="0">
                          <a:effectLst/>
                        </a:rPr>
                        <a:t>T3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2AA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 dirty="0">
                          <a:effectLst/>
                        </a:rPr>
                        <a:t>T4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2AA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 dirty="0">
                          <a:effectLst/>
                        </a:rPr>
                        <a:t>T1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2AA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 dirty="0">
                          <a:effectLst/>
                        </a:rPr>
                        <a:t>T2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2AA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 dirty="0">
                          <a:effectLst/>
                        </a:rPr>
                        <a:t>T3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2AA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 dirty="0">
                          <a:effectLst/>
                        </a:rPr>
                        <a:t>T4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2AA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 dirty="0">
                          <a:effectLst/>
                        </a:rPr>
                        <a:t>T1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2AA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 dirty="0">
                          <a:effectLst/>
                        </a:rPr>
                        <a:t>T2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2AA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 dirty="0">
                          <a:effectLst/>
                        </a:rPr>
                        <a:t>T3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72AA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85161"/>
                  </a:ext>
                </a:extLst>
              </a:tr>
              <a:tr h="42621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 dirty="0">
                          <a:effectLst/>
                        </a:rPr>
                        <a:t>PIB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 dirty="0">
                          <a:effectLst/>
                        </a:rPr>
                        <a:t>2,3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>
                          <a:effectLst/>
                        </a:rPr>
                        <a:t>2,2</a:t>
                      </a:r>
                      <a:endParaRPr lang="es-CO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 dirty="0">
                          <a:effectLst/>
                        </a:rPr>
                        <a:t>3,2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 dirty="0">
                          <a:effectLst/>
                        </a:rPr>
                        <a:t>3,5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 dirty="0">
                          <a:effectLst/>
                        </a:rPr>
                        <a:t>2,5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>
                          <a:effectLst/>
                        </a:rPr>
                        <a:t>3,5</a:t>
                      </a:r>
                      <a:endParaRPr lang="es-CO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>
                          <a:effectLst/>
                        </a:rPr>
                        <a:t>2,9</a:t>
                      </a:r>
                      <a:endParaRPr lang="es-CO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>
                          <a:effectLst/>
                        </a:rPr>
                        <a:t>1,1</a:t>
                      </a:r>
                      <a:endParaRPr lang="es-CO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>
                          <a:effectLst/>
                        </a:rPr>
                        <a:t>3,1</a:t>
                      </a:r>
                      <a:endParaRPr lang="es-CO" sz="23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 dirty="0">
                          <a:effectLst/>
                        </a:rPr>
                        <a:t>2,0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b="1" u="none" strike="noStrike" dirty="0">
                          <a:effectLst/>
                        </a:rPr>
                        <a:t>2,1</a:t>
                      </a:r>
                      <a:endParaRPr lang="es-CO" sz="2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6884068"/>
                  </a:ext>
                </a:extLst>
              </a:tr>
              <a:tr h="42621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Transporte 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0,14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0,1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0,09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0,12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 dirty="0">
                          <a:effectLst/>
                        </a:rPr>
                        <a:t>0,28</a:t>
                      </a:r>
                      <a:endParaRPr lang="es-CO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0,11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0,05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-0,02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 dirty="0">
                          <a:effectLst/>
                        </a:rPr>
                        <a:t>-0,09</a:t>
                      </a:r>
                      <a:endParaRPr lang="es-CO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-0,03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7855204"/>
                  </a:ext>
                </a:extLst>
              </a:tr>
              <a:tr h="42621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Financiero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-0,43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-0,7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0,33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-0,36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-0,28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0,04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0,35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-0,83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1,45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0,16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-0,42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175971410"/>
                  </a:ext>
                </a:extLst>
              </a:tr>
              <a:tr h="426210"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Salud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0,22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0,14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0,13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0,22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0,47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0,17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0,24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0,19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0,39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>
                          <a:effectLst/>
                        </a:rPr>
                        <a:t>0,12</a:t>
                      </a:r>
                      <a:endParaRPr lang="es-CO" sz="23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2300" u="none" strike="noStrike" dirty="0">
                          <a:effectLst/>
                        </a:rPr>
                        <a:t>0,19</a:t>
                      </a:r>
                      <a:endParaRPr lang="es-CO" sz="2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56685651"/>
                  </a:ext>
                </a:extLst>
              </a:tr>
            </a:tbl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FB68542C-9321-4AFA-A176-0B55D1AD40F3}"/>
              </a:ext>
            </a:extLst>
          </p:cNvPr>
          <p:cNvGrpSpPr/>
          <p:nvPr/>
        </p:nvGrpSpPr>
        <p:grpSpPr>
          <a:xfrm>
            <a:off x="0" y="0"/>
            <a:ext cx="12192000" cy="1281102"/>
            <a:chOff x="0" y="0"/>
            <a:chExt cx="12192000" cy="1281102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4E060DD-BEB4-4070-9DC0-40F4F9D0576F}"/>
                </a:ext>
              </a:extLst>
            </p:cNvPr>
            <p:cNvSpPr/>
            <p:nvPr/>
          </p:nvSpPr>
          <p:spPr>
            <a:xfrm>
              <a:off x="0" y="0"/>
              <a:ext cx="12192000" cy="1281102"/>
            </a:xfrm>
            <a:prstGeom prst="rect">
              <a:avLst/>
            </a:prstGeom>
            <a:solidFill>
              <a:srgbClr val="416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B44FA7FE-8CA3-474A-9C8E-1772C98CEF6E}"/>
                </a:ext>
              </a:extLst>
            </p:cNvPr>
            <p:cNvSpPr txBox="1"/>
            <p:nvPr/>
          </p:nvSpPr>
          <p:spPr>
            <a:xfrm>
              <a:off x="3761074" y="212804"/>
              <a:ext cx="43683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latin typeface="Franklin Gothic Demi" panose="020B0603020102020204" pitchFamily="34" charset="0"/>
                </a:rPr>
                <a:t>Contribución al PIB por industria</a:t>
              </a:r>
              <a:endParaRPr lang="es-CO" sz="2800" b="1" dirty="0">
                <a:solidFill>
                  <a:schemeClr val="bg1"/>
                </a:solidFill>
                <a:latin typeface="Franklin Gothic Demi" panose="020B06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5350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CB20CDF3-2695-477F-9E73-5EDB467A116B}"/>
              </a:ext>
            </a:extLst>
          </p:cNvPr>
          <p:cNvGrpSpPr/>
          <p:nvPr/>
        </p:nvGrpSpPr>
        <p:grpSpPr>
          <a:xfrm>
            <a:off x="0" y="0"/>
            <a:ext cx="12192000" cy="1281102"/>
            <a:chOff x="0" y="0"/>
            <a:chExt cx="12192000" cy="1281102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07CA7224-F172-448E-AB2C-C9AC72DEB8FD}"/>
                </a:ext>
              </a:extLst>
            </p:cNvPr>
            <p:cNvSpPr/>
            <p:nvPr/>
          </p:nvSpPr>
          <p:spPr>
            <a:xfrm>
              <a:off x="0" y="0"/>
              <a:ext cx="12192000" cy="1281102"/>
            </a:xfrm>
            <a:prstGeom prst="rect">
              <a:avLst/>
            </a:prstGeom>
            <a:solidFill>
              <a:srgbClr val="416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9D6AF797-6BD8-4D4B-A41B-21C107C1F617}"/>
                </a:ext>
              </a:extLst>
            </p:cNvPr>
            <p:cNvSpPr txBox="1"/>
            <p:nvPr/>
          </p:nvSpPr>
          <p:spPr>
            <a:xfrm>
              <a:off x="3761074" y="212804"/>
              <a:ext cx="436831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solidFill>
                    <a:schemeClr val="bg1"/>
                  </a:solidFill>
                  <a:latin typeface="Franklin Gothic Demi" panose="020B0603020102020204" pitchFamily="34" charset="0"/>
                </a:rPr>
                <a:t>Ingresos de J&amp;J por línea de producto</a:t>
              </a:r>
              <a:endParaRPr lang="es-CO" sz="2800" b="1" dirty="0">
                <a:solidFill>
                  <a:schemeClr val="bg1"/>
                </a:solidFill>
                <a:latin typeface="Franklin Gothic Demi" panose="020B0603020102020204" pitchFamily="34" charset="0"/>
              </a:endParaRPr>
            </a:p>
          </p:txBody>
        </p:sp>
      </p:grpSp>
      <p:pic>
        <p:nvPicPr>
          <p:cNvPr id="8" name="Pharma">
            <a:extLst>
              <a:ext uri="{FF2B5EF4-FFF2-40B4-BE49-F238E27FC236}">
                <a16:creationId xmlns:a16="http://schemas.microsoft.com/office/drawing/2014/main" id="{920CD498-A33A-41B4-89CC-1F923CA3B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041" y="1595176"/>
            <a:ext cx="8354097" cy="5050020"/>
          </a:xfrm>
          <a:prstGeom prst="rect">
            <a:avLst/>
          </a:prstGeom>
        </p:spPr>
      </p:pic>
      <p:pic>
        <p:nvPicPr>
          <p:cNvPr id="9" name="Medical">
            <a:extLst>
              <a:ext uri="{FF2B5EF4-FFF2-40B4-BE49-F238E27FC236}">
                <a16:creationId xmlns:a16="http://schemas.microsoft.com/office/drawing/2014/main" id="{883E8380-5D4E-4807-AE3E-62498BE10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860" y="1595176"/>
            <a:ext cx="8156644" cy="3816891"/>
          </a:xfrm>
          <a:prstGeom prst="rect">
            <a:avLst/>
          </a:prstGeom>
        </p:spPr>
      </p:pic>
      <p:pic>
        <p:nvPicPr>
          <p:cNvPr id="10" name="Consumer">
            <a:extLst>
              <a:ext uri="{FF2B5EF4-FFF2-40B4-BE49-F238E27FC236}">
                <a16:creationId xmlns:a16="http://schemas.microsoft.com/office/drawing/2014/main" id="{81938C3F-D4FC-492B-85DF-D1BBAF8419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1861" y="2839359"/>
            <a:ext cx="8156643" cy="173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1718D390-FC67-47D2-93A0-FF343B0A5D07}"/>
              </a:ext>
            </a:extLst>
          </p:cNvPr>
          <p:cNvGrpSpPr/>
          <p:nvPr/>
        </p:nvGrpSpPr>
        <p:grpSpPr>
          <a:xfrm>
            <a:off x="0" y="0"/>
            <a:ext cx="12192000" cy="1281102"/>
            <a:chOff x="0" y="0"/>
            <a:chExt cx="12192000" cy="1281102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9BA842C3-2198-402F-88FC-4E77A291CB22}"/>
                </a:ext>
              </a:extLst>
            </p:cNvPr>
            <p:cNvSpPr/>
            <p:nvPr/>
          </p:nvSpPr>
          <p:spPr>
            <a:xfrm>
              <a:off x="0" y="0"/>
              <a:ext cx="12192000" cy="1281102"/>
            </a:xfrm>
            <a:prstGeom prst="rect">
              <a:avLst/>
            </a:prstGeom>
            <a:solidFill>
              <a:srgbClr val="416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E270CA2F-6C5F-4E2F-B6E6-9DF5C6C4651E}"/>
                </a:ext>
              </a:extLst>
            </p:cNvPr>
            <p:cNvSpPr txBox="1"/>
            <p:nvPr/>
          </p:nvSpPr>
          <p:spPr>
            <a:xfrm>
              <a:off x="2571102" y="163497"/>
              <a:ext cx="63975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 err="1">
                  <a:solidFill>
                    <a:schemeClr val="bg1"/>
                  </a:solidFill>
                  <a:latin typeface="Franklin Gothic Demi" panose="020B0703020102020204" pitchFamily="34" charset="0"/>
                </a:rPr>
                <a:t>Environmental</a:t>
              </a:r>
              <a:r>
                <a:rPr lang="es-CO" sz="2800" b="1" dirty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, Social and </a:t>
              </a:r>
              <a:r>
                <a:rPr lang="es-CO" sz="2800" b="1" dirty="0" err="1">
                  <a:solidFill>
                    <a:schemeClr val="bg1"/>
                  </a:solidFill>
                  <a:latin typeface="Franklin Gothic Demi" panose="020B0703020102020204" pitchFamily="34" charset="0"/>
                </a:rPr>
                <a:t>Governance</a:t>
              </a:r>
              <a:endParaRPr lang="es-CO" sz="2800" b="1" dirty="0">
                <a:solidFill>
                  <a:schemeClr val="bg1"/>
                </a:solidFill>
                <a:latin typeface="Franklin Gothic Demi" panose="020B0703020102020204" pitchFamily="34" charset="0"/>
              </a:endParaRPr>
            </a:p>
            <a:p>
              <a:pPr algn="ctr"/>
              <a:r>
                <a:rPr lang="es-CO" sz="2800" b="1" dirty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(ESG)</a:t>
              </a:r>
            </a:p>
          </p:txBody>
        </p:sp>
      </p:grpSp>
      <p:pic>
        <p:nvPicPr>
          <p:cNvPr id="6" name="Imagen 5" descr="Una captura de pantalla de una red social&#10;&#10;Descripción generada automáticamente">
            <a:extLst>
              <a:ext uri="{FF2B5EF4-FFF2-40B4-BE49-F238E27FC236}">
                <a16:creationId xmlns:a16="http://schemas.microsoft.com/office/drawing/2014/main" id="{8CAF7B1A-E995-4A38-937C-BE80AABA7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45" y="1444599"/>
            <a:ext cx="9633469" cy="4943675"/>
          </a:xfrm>
          <a:prstGeom prst="rect">
            <a:avLst/>
          </a:prstGeom>
          <a:ln w="76200">
            <a:solidFill>
              <a:srgbClr val="416D4B"/>
            </a:solidFill>
          </a:ln>
        </p:spPr>
      </p:pic>
      <p:sp>
        <p:nvSpPr>
          <p:cNvPr id="7" name="Elaboración">
            <a:extLst>
              <a:ext uri="{FF2B5EF4-FFF2-40B4-BE49-F238E27FC236}">
                <a16:creationId xmlns:a16="http://schemas.microsoft.com/office/drawing/2014/main" id="{FB2C22FD-1FA3-4805-9789-B71AFEF203BB}"/>
              </a:ext>
            </a:extLst>
          </p:cNvPr>
          <p:cNvSpPr txBox="1"/>
          <p:nvPr/>
        </p:nvSpPr>
        <p:spPr>
          <a:xfrm>
            <a:off x="6023300" y="6386726"/>
            <a:ext cx="4846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400" dirty="0"/>
              <a:t>Fuente: Bloomberg</a:t>
            </a:r>
          </a:p>
        </p:txBody>
      </p:sp>
    </p:spTree>
    <p:extLst>
      <p:ext uri="{BB962C8B-B14F-4D97-AF65-F5344CB8AC3E}">
        <p14:creationId xmlns:p14="http://schemas.microsoft.com/office/powerpoint/2010/main" val="175928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55648"/>
            <a:ext cx="10515600" cy="4351338"/>
          </a:xfrm>
        </p:spPr>
        <p:txBody>
          <a:bodyPr>
            <a:normAutofit/>
          </a:bodyPr>
          <a:lstStyle/>
          <a:p>
            <a:r>
              <a:rPr lang="es-MX" sz="2600" dirty="0">
                <a:latin typeface="Franklin Gothic Book" panose="020B0503020102020204" pitchFamily="34" charset="0"/>
              </a:rPr>
              <a:t>Estatuto federal antidumping de los EE. UU.</a:t>
            </a:r>
          </a:p>
          <a:p>
            <a:r>
              <a:rPr lang="es-MX" sz="2600" dirty="0">
                <a:latin typeface="Franklin Gothic Book" panose="020B0503020102020204" pitchFamily="34" charset="0"/>
              </a:rPr>
              <a:t>Ley Federal de Reclamos Falsos de EE. UU.</a:t>
            </a:r>
          </a:p>
          <a:p>
            <a:r>
              <a:rPr lang="es-MX" sz="2600" dirty="0">
                <a:latin typeface="Franklin Gothic Book" panose="020B0503020102020204" pitchFamily="34" charset="0"/>
              </a:rPr>
              <a:t>La Ley Federal de Alimentos, Medicamentos y Cosméticos de EE. UU.</a:t>
            </a:r>
          </a:p>
          <a:p>
            <a:r>
              <a:rPr lang="es-MX" sz="2600" dirty="0">
                <a:latin typeface="Franklin Gothic Book" panose="020B0503020102020204" pitchFamily="34" charset="0"/>
              </a:rPr>
              <a:t>Ley de Prácticas Corruptas en el Extranjero (FCPA) de EE. UU</a:t>
            </a:r>
          </a:p>
          <a:p>
            <a:r>
              <a:rPr lang="es-MX" sz="2600" dirty="0">
                <a:latin typeface="Franklin Gothic Book" panose="020B0503020102020204" pitchFamily="34" charset="0"/>
              </a:rPr>
              <a:t>Ley Sunshine.</a:t>
            </a:r>
          </a:p>
          <a:p>
            <a:r>
              <a:rPr lang="es-MX" sz="2600" dirty="0">
                <a:latin typeface="Franklin Gothic Book" panose="020B0503020102020204" pitchFamily="34" charset="0"/>
              </a:rPr>
              <a:t>Ley de Protección al Paciente y Cuidado de Salud Asequible.</a:t>
            </a:r>
          </a:p>
          <a:p>
            <a:r>
              <a:rPr lang="es-MX" sz="2600" dirty="0">
                <a:latin typeface="Franklin Gothic Book" panose="020B0503020102020204" pitchFamily="34" charset="0"/>
              </a:rPr>
              <a:t>Leyes nacionales que rigen la publicidad y promoción de medicamentos y dispositivos médicos.</a:t>
            </a:r>
            <a:endParaRPr lang="es-CO" sz="2600" dirty="0">
              <a:latin typeface="Franklin Gothic Book" panose="020B050302010202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1A04317-69D8-49A9-A6A3-A92597198AC8}"/>
              </a:ext>
            </a:extLst>
          </p:cNvPr>
          <p:cNvGrpSpPr/>
          <p:nvPr/>
        </p:nvGrpSpPr>
        <p:grpSpPr>
          <a:xfrm>
            <a:off x="0" y="0"/>
            <a:ext cx="12192000" cy="1281102"/>
            <a:chOff x="0" y="0"/>
            <a:chExt cx="12192000" cy="1281102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A152866-75BD-46AE-836F-CB3DA5BE32AF}"/>
                </a:ext>
              </a:extLst>
            </p:cNvPr>
            <p:cNvSpPr/>
            <p:nvPr/>
          </p:nvSpPr>
          <p:spPr>
            <a:xfrm>
              <a:off x="0" y="0"/>
              <a:ext cx="12192000" cy="1281102"/>
            </a:xfrm>
            <a:prstGeom prst="rect">
              <a:avLst/>
            </a:prstGeom>
            <a:solidFill>
              <a:srgbClr val="416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D3A56E85-EC01-404D-8ACF-4CA9FE3F7C90}"/>
                </a:ext>
              </a:extLst>
            </p:cNvPr>
            <p:cNvSpPr txBox="1"/>
            <p:nvPr/>
          </p:nvSpPr>
          <p:spPr>
            <a:xfrm>
              <a:off x="3761074" y="325080"/>
              <a:ext cx="4368317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500" b="1" dirty="0">
                  <a:solidFill>
                    <a:schemeClr val="bg1"/>
                  </a:solidFill>
                  <a:latin typeface="Franklin Gothic Demi" panose="020B0603020102020204" pitchFamily="34" charset="0"/>
                </a:rPr>
                <a:t>Leyes de regulación</a:t>
              </a:r>
              <a:endParaRPr lang="es-CO" sz="3500" b="1" dirty="0">
                <a:solidFill>
                  <a:schemeClr val="bg1"/>
                </a:solidFill>
                <a:latin typeface="Franklin Gothic Demi" panose="020B0603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7620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C29A11-EDE8-4350-84D5-009BD52C1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500" dirty="0">
                <a:latin typeface="Franklin Gothic Book" panose="020B0503020102020204" pitchFamily="34" charset="0"/>
              </a:rPr>
              <a:t>1. Pruebas con animales:</a:t>
            </a:r>
          </a:p>
          <a:p>
            <a:pPr marL="0" indent="0">
              <a:buNone/>
            </a:pPr>
            <a:r>
              <a:rPr lang="es-MX" sz="2500" dirty="0">
                <a:latin typeface="Franklin Gothic Book" panose="020B0503020102020204" pitchFamily="34" charset="0"/>
              </a:rPr>
              <a:t>Solicitud IND (para la investigación de un nuevo medicamento)</a:t>
            </a:r>
          </a:p>
          <a:p>
            <a:pPr marL="0" indent="0">
              <a:buNone/>
            </a:pPr>
            <a:r>
              <a:rPr lang="es-MX" sz="2500" dirty="0">
                <a:latin typeface="Franklin Gothic Book" panose="020B0503020102020204" pitchFamily="34" charset="0"/>
              </a:rPr>
              <a:t>2. Ensayos clínicos</a:t>
            </a:r>
          </a:p>
          <a:p>
            <a:pPr marL="0" indent="0">
              <a:buNone/>
            </a:pPr>
            <a:r>
              <a:rPr lang="es-MX" sz="2500" dirty="0">
                <a:latin typeface="Franklin Gothic Book" panose="020B0503020102020204" pitchFamily="34" charset="0"/>
              </a:rPr>
              <a:t>3. Solicitud para un nuevo medicamento (NDA)</a:t>
            </a:r>
          </a:p>
          <a:p>
            <a:pPr marL="0" indent="0">
              <a:buNone/>
            </a:pPr>
            <a:r>
              <a:rPr lang="es-MX" sz="2500" dirty="0">
                <a:latin typeface="Franklin Gothic Book" panose="020B0503020102020204" pitchFamily="34" charset="0"/>
              </a:rPr>
              <a:t>4. Etiquetado de los medicamentos</a:t>
            </a:r>
          </a:p>
          <a:p>
            <a:pPr marL="0" indent="0">
              <a:buNone/>
            </a:pPr>
            <a:r>
              <a:rPr lang="es-MX" sz="2500" dirty="0">
                <a:latin typeface="Franklin Gothic Book" panose="020B0503020102020204" pitchFamily="34" charset="0"/>
              </a:rPr>
              <a:t>5. Inspección de instalaciones</a:t>
            </a:r>
          </a:p>
          <a:p>
            <a:pPr marL="0" indent="0">
              <a:buNone/>
            </a:pPr>
            <a:r>
              <a:rPr lang="es-MX" sz="2500" dirty="0">
                <a:latin typeface="Franklin Gothic Book" panose="020B0503020102020204" pitchFamily="34" charset="0"/>
              </a:rPr>
              <a:t>6. Aprobación de medicamentos</a:t>
            </a:r>
          </a:p>
          <a:p>
            <a:pPr marL="0" indent="0">
              <a:buNone/>
            </a:pPr>
            <a:r>
              <a:rPr lang="es-MX" sz="2500" dirty="0">
                <a:latin typeface="Franklin Gothic Book" panose="020B0503020102020204" pitchFamily="34" charset="0"/>
              </a:rPr>
              <a:t>7. Monitoreo pos-comercialización</a:t>
            </a:r>
            <a:endParaRPr lang="es-CO" sz="2500" dirty="0">
              <a:latin typeface="Franklin Gothic Book" panose="020B0503020102020204" pitchFamily="34" charset="0"/>
            </a:endParaRP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F70D0E7-B673-40F0-9DB4-14F101813D15}"/>
              </a:ext>
            </a:extLst>
          </p:cNvPr>
          <p:cNvGrpSpPr/>
          <p:nvPr/>
        </p:nvGrpSpPr>
        <p:grpSpPr>
          <a:xfrm>
            <a:off x="0" y="0"/>
            <a:ext cx="12192000" cy="1281102"/>
            <a:chOff x="0" y="0"/>
            <a:chExt cx="12192000" cy="1281102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15225CE1-9D3F-4274-83A5-A31283586330}"/>
                </a:ext>
              </a:extLst>
            </p:cNvPr>
            <p:cNvSpPr/>
            <p:nvPr/>
          </p:nvSpPr>
          <p:spPr>
            <a:xfrm>
              <a:off x="0" y="0"/>
              <a:ext cx="12192000" cy="1281102"/>
            </a:xfrm>
            <a:prstGeom prst="rect">
              <a:avLst/>
            </a:prstGeom>
            <a:solidFill>
              <a:srgbClr val="416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679D7AF-EF04-421C-962B-7379EE4DC7E1}"/>
                </a:ext>
              </a:extLst>
            </p:cNvPr>
            <p:cNvSpPr txBox="1"/>
            <p:nvPr/>
          </p:nvSpPr>
          <p:spPr>
            <a:xfrm>
              <a:off x="2609134" y="163497"/>
              <a:ext cx="69737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800" b="1" dirty="0">
                  <a:solidFill>
                    <a:schemeClr val="bg1"/>
                  </a:solidFill>
                  <a:latin typeface="Franklin Gothic Demi" panose="020B0703020102020204" pitchFamily="34" charset="0"/>
                </a:rPr>
                <a:t>Pasos para la comercialización de un medicamento: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0098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o 28">
            <a:extLst>
              <a:ext uri="{FF2B5EF4-FFF2-40B4-BE49-F238E27FC236}">
                <a16:creationId xmlns:a16="http://schemas.microsoft.com/office/drawing/2014/main" id="{D5DD7EA0-449A-475A-AF66-4FDCACB48645}"/>
              </a:ext>
            </a:extLst>
          </p:cNvPr>
          <p:cNvGrpSpPr/>
          <p:nvPr/>
        </p:nvGrpSpPr>
        <p:grpSpPr>
          <a:xfrm>
            <a:off x="9126047" y="0"/>
            <a:ext cx="11202561" cy="6858000"/>
            <a:chOff x="989438" y="-3377"/>
            <a:chExt cx="11202561" cy="6858000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BB59645E-FE07-487F-B038-DB5418FA011E}"/>
                </a:ext>
              </a:extLst>
            </p:cNvPr>
            <p:cNvGrpSpPr/>
            <p:nvPr/>
          </p:nvGrpSpPr>
          <p:grpSpPr>
            <a:xfrm>
              <a:off x="989438" y="-3377"/>
              <a:ext cx="11202561" cy="6858000"/>
              <a:chOff x="2278965" y="-14514"/>
              <a:chExt cx="9913034" cy="6858000"/>
            </a:xfrm>
          </p:grpSpPr>
          <p:grpSp>
            <p:nvGrpSpPr>
              <p:cNvPr id="10" name="Grupo 9">
                <a:extLst>
                  <a:ext uri="{FF2B5EF4-FFF2-40B4-BE49-F238E27FC236}">
                    <a16:creationId xmlns:a16="http://schemas.microsoft.com/office/drawing/2014/main" id="{E5A56F89-B294-4CFD-9557-1848A9D8FAD8}"/>
                  </a:ext>
                </a:extLst>
              </p:cNvPr>
              <p:cNvGrpSpPr/>
              <p:nvPr/>
            </p:nvGrpSpPr>
            <p:grpSpPr>
              <a:xfrm>
                <a:off x="2278965" y="-14514"/>
                <a:ext cx="9913034" cy="6858000"/>
                <a:chOff x="1631851" y="-14514"/>
                <a:chExt cx="10560149" cy="6858000"/>
              </a:xfrm>
            </p:grpSpPr>
            <p:sp>
              <p:nvSpPr>
                <p:cNvPr id="5" name="Rectángulo 4">
                  <a:extLst>
                    <a:ext uri="{FF2B5EF4-FFF2-40B4-BE49-F238E27FC236}">
                      <a16:creationId xmlns:a16="http://schemas.microsoft.com/office/drawing/2014/main" id="{E7E2D01E-D8BB-44F2-9852-8E2779A7C229}"/>
                    </a:ext>
                  </a:extLst>
                </p:cNvPr>
                <p:cNvSpPr/>
                <p:nvPr/>
              </p:nvSpPr>
              <p:spPr>
                <a:xfrm>
                  <a:off x="1955409" y="-14514"/>
                  <a:ext cx="10236591" cy="6858000"/>
                </a:xfrm>
                <a:prstGeom prst="rect">
                  <a:avLst/>
                </a:prstGeom>
                <a:solidFill>
                  <a:srgbClr val="FDBD0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 dirty="0"/>
                </a:p>
              </p:txBody>
            </p:sp>
            <p:sp>
              <p:nvSpPr>
                <p:cNvPr id="7" name="Rectángulo: esquinas superiores redondeadas 6">
                  <a:extLst>
                    <a:ext uri="{FF2B5EF4-FFF2-40B4-BE49-F238E27FC236}">
                      <a16:creationId xmlns:a16="http://schemas.microsoft.com/office/drawing/2014/main" id="{0D3B6069-EE1A-4806-848C-A21C5C9A3B33}"/>
                    </a:ext>
                  </a:extLst>
                </p:cNvPr>
                <p:cNvSpPr/>
                <p:nvPr/>
              </p:nvSpPr>
              <p:spPr>
                <a:xfrm rot="16200000">
                  <a:off x="365761" y="2461847"/>
                  <a:ext cx="3179296" cy="647115"/>
                </a:xfrm>
                <a:prstGeom prst="round2SameRect">
                  <a:avLst/>
                </a:prstGeom>
                <a:solidFill>
                  <a:srgbClr val="FDBD02"/>
                </a:solidFill>
                <a:ln>
                  <a:noFill/>
                </a:ln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s-CO" sz="2800" b="1" dirty="0">
                      <a:solidFill>
                        <a:schemeClr val="bg1"/>
                      </a:solidFill>
                      <a:latin typeface="Tw Cen MT" panose="020B0602020104020603" pitchFamily="34" charset="0"/>
                    </a:rPr>
                    <a:t>EXPECTATIVA</a:t>
                  </a:r>
                </a:p>
              </p:txBody>
            </p:sp>
            <p:sp>
              <p:nvSpPr>
                <p:cNvPr id="8" name="Triángulo rectángulo 7">
                  <a:extLst>
                    <a:ext uri="{FF2B5EF4-FFF2-40B4-BE49-F238E27FC236}">
                      <a16:creationId xmlns:a16="http://schemas.microsoft.com/office/drawing/2014/main" id="{9817BF11-8347-485C-95AB-570638EEB82F}"/>
                    </a:ext>
                  </a:extLst>
                </p:cNvPr>
                <p:cNvSpPr/>
                <p:nvPr/>
              </p:nvSpPr>
              <p:spPr>
                <a:xfrm rot="16200000">
                  <a:off x="1660434" y="900332"/>
                  <a:ext cx="323557" cy="281355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" name="Triángulo rectángulo 8">
                  <a:extLst>
                    <a:ext uri="{FF2B5EF4-FFF2-40B4-BE49-F238E27FC236}">
                      <a16:creationId xmlns:a16="http://schemas.microsoft.com/office/drawing/2014/main" id="{25FE7244-3485-4F46-81C9-586F1E567245}"/>
                    </a:ext>
                  </a:extLst>
                </p:cNvPr>
                <p:cNvSpPr/>
                <p:nvPr/>
              </p:nvSpPr>
              <p:spPr>
                <a:xfrm rot="5400000" flipV="1">
                  <a:off x="1671710" y="4382085"/>
                  <a:ext cx="323557" cy="281355"/>
                </a:xfrm>
                <a:prstGeom prst="rtTriangl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11" name="Forma libre: forma 10">
                <a:extLst>
                  <a:ext uri="{FF2B5EF4-FFF2-40B4-BE49-F238E27FC236}">
                    <a16:creationId xmlns:a16="http://schemas.microsoft.com/office/drawing/2014/main" id="{A2F2FECD-14C1-488E-8D63-387E478658EA}"/>
                  </a:ext>
                </a:extLst>
              </p:cNvPr>
              <p:cNvSpPr/>
              <p:nvPr/>
            </p:nvSpPr>
            <p:spPr>
              <a:xfrm rot="2674270">
                <a:off x="3635758" y="2333667"/>
                <a:ext cx="3036428" cy="3354360"/>
              </a:xfrm>
              <a:custGeom>
                <a:avLst/>
                <a:gdLst>
                  <a:gd name="connsiteX0" fmla="*/ 1334085 w 3906127"/>
                  <a:gd name="connsiteY0" fmla="*/ 2649410 h 3887367"/>
                  <a:gd name="connsiteX1" fmla="*/ 2572042 w 3906127"/>
                  <a:gd name="connsiteY1" fmla="*/ 2649410 h 3887367"/>
                  <a:gd name="connsiteX2" fmla="*/ 2572042 w 3906127"/>
                  <a:gd name="connsiteY2" fmla="*/ 3887367 h 3887367"/>
                  <a:gd name="connsiteX3" fmla="*/ 1334085 w 3906127"/>
                  <a:gd name="connsiteY3" fmla="*/ 3887367 h 3887367"/>
                  <a:gd name="connsiteX4" fmla="*/ 349346 w 3906127"/>
                  <a:gd name="connsiteY4" fmla="*/ 2649410 h 3887367"/>
                  <a:gd name="connsiteX5" fmla="*/ 1237955 w 3906127"/>
                  <a:gd name="connsiteY5" fmla="*/ 2649410 h 3887367"/>
                  <a:gd name="connsiteX6" fmla="*/ 1237955 w 3906127"/>
                  <a:gd name="connsiteY6" fmla="*/ 3538019 h 3887367"/>
                  <a:gd name="connsiteX7" fmla="*/ 349346 w 3906127"/>
                  <a:gd name="connsiteY7" fmla="*/ 3538019 h 3887367"/>
                  <a:gd name="connsiteX8" fmla="*/ 2668170 w 3906127"/>
                  <a:gd name="connsiteY8" fmla="*/ 2649408 h 3887367"/>
                  <a:gd name="connsiteX9" fmla="*/ 3556779 w 3906127"/>
                  <a:gd name="connsiteY9" fmla="*/ 2649408 h 3887367"/>
                  <a:gd name="connsiteX10" fmla="*/ 3556779 w 3906127"/>
                  <a:gd name="connsiteY10" fmla="*/ 3538017 h 3887367"/>
                  <a:gd name="connsiteX11" fmla="*/ 2668170 w 3906127"/>
                  <a:gd name="connsiteY11" fmla="*/ 3538017 h 3887367"/>
                  <a:gd name="connsiteX12" fmla="*/ 1334085 w 3906127"/>
                  <a:gd name="connsiteY12" fmla="*/ 1324705 h 3887367"/>
                  <a:gd name="connsiteX13" fmla="*/ 2572042 w 3906127"/>
                  <a:gd name="connsiteY13" fmla="*/ 1324705 h 3887367"/>
                  <a:gd name="connsiteX14" fmla="*/ 2572042 w 3906127"/>
                  <a:gd name="connsiteY14" fmla="*/ 2562662 h 3887367"/>
                  <a:gd name="connsiteX15" fmla="*/ 1334085 w 3906127"/>
                  <a:gd name="connsiteY15" fmla="*/ 2562662 h 3887367"/>
                  <a:gd name="connsiteX16" fmla="*/ 2668170 w 3906127"/>
                  <a:gd name="connsiteY16" fmla="*/ 1324704 h 3887367"/>
                  <a:gd name="connsiteX17" fmla="*/ 3906127 w 3906127"/>
                  <a:gd name="connsiteY17" fmla="*/ 1324704 h 3887367"/>
                  <a:gd name="connsiteX18" fmla="*/ 3906127 w 3906127"/>
                  <a:gd name="connsiteY18" fmla="*/ 2562661 h 3887367"/>
                  <a:gd name="connsiteX19" fmla="*/ 2668170 w 3906127"/>
                  <a:gd name="connsiteY19" fmla="*/ 2562661 h 3887367"/>
                  <a:gd name="connsiteX20" fmla="*/ 0 w 3906127"/>
                  <a:gd name="connsiteY20" fmla="*/ 1324703 h 3887367"/>
                  <a:gd name="connsiteX21" fmla="*/ 1237957 w 3906127"/>
                  <a:gd name="connsiteY21" fmla="*/ 1324703 h 3887367"/>
                  <a:gd name="connsiteX22" fmla="*/ 1237957 w 3906127"/>
                  <a:gd name="connsiteY22" fmla="*/ 2562660 h 3887367"/>
                  <a:gd name="connsiteX23" fmla="*/ 0 w 3906127"/>
                  <a:gd name="connsiteY23" fmla="*/ 2562660 h 3887367"/>
                  <a:gd name="connsiteX24" fmla="*/ 349347 w 3906127"/>
                  <a:gd name="connsiteY24" fmla="*/ 349348 h 3887367"/>
                  <a:gd name="connsiteX25" fmla="*/ 1237956 w 3906127"/>
                  <a:gd name="connsiteY25" fmla="*/ 349348 h 3887367"/>
                  <a:gd name="connsiteX26" fmla="*/ 1237956 w 3906127"/>
                  <a:gd name="connsiteY26" fmla="*/ 1237957 h 3887367"/>
                  <a:gd name="connsiteX27" fmla="*/ 349347 w 3906127"/>
                  <a:gd name="connsiteY27" fmla="*/ 1237957 h 3887367"/>
                  <a:gd name="connsiteX28" fmla="*/ 2668170 w 3906127"/>
                  <a:gd name="connsiteY28" fmla="*/ 349347 h 3887367"/>
                  <a:gd name="connsiteX29" fmla="*/ 3556779 w 3906127"/>
                  <a:gd name="connsiteY29" fmla="*/ 349347 h 3887367"/>
                  <a:gd name="connsiteX30" fmla="*/ 3556779 w 3906127"/>
                  <a:gd name="connsiteY30" fmla="*/ 1237956 h 3887367"/>
                  <a:gd name="connsiteX31" fmla="*/ 2668170 w 3906127"/>
                  <a:gd name="connsiteY31" fmla="*/ 1237956 h 3887367"/>
                  <a:gd name="connsiteX32" fmla="*/ 1334085 w 3906127"/>
                  <a:gd name="connsiteY32" fmla="*/ 0 h 3887367"/>
                  <a:gd name="connsiteX33" fmla="*/ 2572042 w 3906127"/>
                  <a:gd name="connsiteY33" fmla="*/ 0 h 3887367"/>
                  <a:gd name="connsiteX34" fmla="*/ 2572042 w 3906127"/>
                  <a:gd name="connsiteY34" fmla="*/ 1237957 h 3887367"/>
                  <a:gd name="connsiteX35" fmla="*/ 1334085 w 3906127"/>
                  <a:gd name="connsiteY35" fmla="*/ 1237957 h 3887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6127" h="3887367">
                    <a:moveTo>
                      <a:pt x="1334085" y="2649410"/>
                    </a:moveTo>
                    <a:lnTo>
                      <a:pt x="2572042" y="2649410"/>
                    </a:lnTo>
                    <a:lnTo>
                      <a:pt x="2572042" y="3887367"/>
                    </a:lnTo>
                    <a:lnTo>
                      <a:pt x="1334085" y="3887367"/>
                    </a:lnTo>
                    <a:close/>
                    <a:moveTo>
                      <a:pt x="349346" y="2649410"/>
                    </a:moveTo>
                    <a:lnTo>
                      <a:pt x="1237955" y="2649410"/>
                    </a:lnTo>
                    <a:lnTo>
                      <a:pt x="1237955" y="3538019"/>
                    </a:lnTo>
                    <a:lnTo>
                      <a:pt x="349346" y="3538019"/>
                    </a:lnTo>
                    <a:close/>
                    <a:moveTo>
                      <a:pt x="2668170" y="2649408"/>
                    </a:moveTo>
                    <a:lnTo>
                      <a:pt x="3556779" y="2649408"/>
                    </a:lnTo>
                    <a:lnTo>
                      <a:pt x="3556779" y="3538017"/>
                    </a:lnTo>
                    <a:lnTo>
                      <a:pt x="2668170" y="3538017"/>
                    </a:lnTo>
                    <a:close/>
                    <a:moveTo>
                      <a:pt x="1334085" y="1324705"/>
                    </a:moveTo>
                    <a:lnTo>
                      <a:pt x="2572042" y="1324705"/>
                    </a:lnTo>
                    <a:lnTo>
                      <a:pt x="2572042" y="2562662"/>
                    </a:lnTo>
                    <a:lnTo>
                      <a:pt x="1334085" y="2562662"/>
                    </a:lnTo>
                    <a:close/>
                    <a:moveTo>
                      <a:pt x="2668170" y="1324704"/>
                    </a:moveTo>
                    <a:lnTo>
                      <a:pt x="3906127" y="1324704"/>
                    </a:lnTo>
                    <a:lnTo>
                      <a:pt x="3906127" y="2562661"/>
                    </a:lnTo>
                    <a:lnTo>
                      <a:pt x="2668170" y="2562661"/>
                    </a:lnTo>
                    <a:close/>
                    <a:moveTo>
                      <a:pt x="0" y="1324703"/>
                    </a:moveTo>
                    <a:lnTo>
                      <a:pt x="1237957" y="1324703"/>
                    </a:lnTo>
                    <a:lnTo>
                      <a:pt x="1237957" y="2562660"/>
                    </a:lnTo>
                    <a:lnTo>
                      <a:pt x="0" y="2562660"/>
                    </a:lnTo>
                    <a:close/>
                    <a:moveTo>
                      <a:pt x="349347" y="349348"/>
                    </a:moveTo>
                    <a:lnTo>
                      <a:pt x="1237956" y="349348"/>
                    </a:lnTo>
                    <a:lnTo>
                      <a:pt x="1237956" y="1237957"/>
                    </a:lnTo>
                    <a:lnTo>
                      <a:pt x="349347" y="1237957"/>
                    </a:lnTo>
                    <a:close/>
                    <a:moveTo>
                      <a:pt x="2668170" y="349347"/>
                    </a:moveTo>
                    <a:lnTo>
                      <a:pt x="3556779" y="349347"/>
                    </a:lnTo>
                    <a:lnTo>
                      <a:pt x="3556779" y="1237956"/>
                    </a:lnTo>
                    <a:lnTo>
                      <a:pt x="2668170" y="1237956"/>
                    </a:lnTo>
                    <a:close/>
                    <a:moveTo>
                      <a:pt x="1334085" y="0"/>
                    </a:moveTo>
                    <a:lnTo>
                      <a:pt x="2572042" y="0"/>
                    </a:lnTo>
                    <a:lnTo>
                      <a:pt x="2572042" y="1237957"/>
                    </a:lnTo>
                    <a:lnTo>
                      <a:pt x="1334085" y="123795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3" name="Forma libre: forma 12">
                <a:extLst>
                  <a:ext uri="{FF2B5EF4-FFF2-40B4-BE49-F238E27FC236}">
                    <a16:creationId xmlns:a16="http://schemas.microsoft.com/office/drawing/2014/main" id="{7FAEB416-F823-4B2F-A878-05FF44A948E2}"/>
                  </a:ext>
                </a:extLst>
              </p:cNvPr>
              <p:cNvSpPr/>
              <p:nvPr/>
            </p:nvSpPr>
            <p:spPr>
              <a:xfrm rot="2674270">
                <a:off x="6806965" y="1737306"/>
                <a:ext cx="3036428" cy="3354360"/>
              </a:xfrm>
              <a:custGeom>
                <a:avLst/>
                <a:gdLst>
                  <a:gd name="connsiteX0" fmla="*/ 1334085 w 3906127"/>
                  <a:gd name="connsiteY0" fmla="*/ 2649410 h 3887367"/>
                  <a:gd name="connsiteX1" fmla="*/ 2572042 w 3906127"/>
                  <a:gd name="connsiteY1" fmla="*/ 2649410 h 3887367"/>
                  <a:gd name="connsiteX2" fmla="*/ 2572042 w 3906127"/>
                  <a:gd name="connsiteY2" fmla="*/ 3887367 h 3887367"/>
                  <a:gd name="connsiteX3" fmla="*/ 1334085 w 3906127"/>
                  <a:gd name="connsiteY3" fmla="*/ 3887367 h 3887367"/>
                  <a:gd name="connsiteX4" fmla="*/ 349346 w 3906127"/>
                  <a:gd name="connsiteY4" fmla="*/ 2649410 h 3887367"/>
                  <a:gd name="connsiteX5" fmla="*/ 1237955 w 3906127"/>
                  <a:gd name="connsiteY5" fmla="*/ 2649410 h 3887367"/>
                  <a:gd name="connsiteX6" fmla="*/ 1237955 w 3906127"/>
                  <a:gd name="connsiteY6" fmla="*/ 3538019 h 3887367"/>
                  <a:gd name="connsiteX7" fmla="*/ 349346 w 3906127"/>
                  <a:gd name="connsiteY7" fmla="*/ 3538019 h 3887367"/>
                  <a:gd name="connsiteX8" fmla="*/ 2668170 w 3906127"/>
                  <a:gd name="connsiteY8" fmla="*/ 2649408 h 3887367"/>
                  <a:gd name="connsiteX9" fmla="*/ 3556779 w 3906127"/>
                  <a:gd name="connsiteY9" fmla="*/ 2649408 h 3887367"/>
                  <a:gd name="connsiteX10" fmla="*/ 3556779 w 3906127"/>
                  <a:gd name="connsiteY10" fmla="*/ 3538017 h 3887367"/>
                  <a:gd name="connsiteX11" fmla="*/ 2668170 w 3906127"/>
                  <a:gd name="connsiteY11" fmla="*/ 3538017 h 3887367"/>
                  <a:gd name="connsiteX12" fmla="*/ 1334085 w 3906127"/>
                  <a:gd name="connsiteY12" fmla="*/ 1324705 h 3887367"/>
                  <a:gd name="connsiteX13" fmla="*/ 2572042 w 3906127"/>
                  <a:gd name="connsiteY13" fmla="*/ 1324705 h 3887367"/>
                  <a:gd name="connsiteX14" fmla="*/ 2572042 w 3906127"/>
                  <a:gd name="connsiteY14" fmla="*/ 2562662 h 3887367"/>
                  <a:gd name="connsiteX15" fmla="*/ 1334085 w 3906127"/>
                  <a:gd name="connsiteY15" fmla="*/ 2562662 h 3887367"/>
                  <a:gd name="connsiteX16" fmla="*/ 2668170 w 3906127"/>
                  <a:gd name="connsiteY16" fmla="*/ 1324704 h 3887367"/>
                  <a:gd name="connsiteX17" fmla="*/ 3906127 w 3906127"/>
                  <a:gd name="connsiteY17" fmla="*/ 1324704 h 3887367"/>
                  <a:gd name="connsiteX18" fmla="*/ 3906127 w 3906127"/>
                  <a:gd name="connsiteY18" fmla="*/ 2562661 h 3887367"/>
                  <a:gd name="connsiteX19" fmla="*/ 2668170 w 3906127"/>
                  <a:gd name="connsiteY19" fmla="*/ 2562661 h 3887367"/>
                  <a:gd name="connsiteX20" fmla="*/ 0 w 3906127"/>
                  <a:gd name="connsiteY20" fmla="*/ 1324703 h 3887367"/>
                  <a:gd name="connsiteX21" fmla="*/ 1237957 w 3906127"/>
                  <a:gd name="connsiteY21" fmla="*/ 1324703 h 3887367"/>
                  <a:gd name="connsiteX22" fmla="*/ 1237957 w 3906127"/>
                  <a:gd name="connsiteY22" fmla="*/ 2562660 h 3887367"/>
                  <a:gd name="connsiteX23" fmla="*/ 0 w 3906127"/>
                  <a:gd name="connsiteY23" fmla="*/ 2562660 h 3887367"/>
                  <a:gd name="connsiteX24" fmla="*/ 349347 w 3906127"/>
                  <a:gd name="connsiteY24" fmla="*/ 349348 h 3887367"/>
                  <a:gd name="connsiteX25" fmla="*/ 1237956 w 3906127"/>
                  <a:gd name="connsiteY25" fmla="*/ 349348 h 3887367"/>
                  <a:gd name="connsiteX26" fmla="*/ 1237956 w 3906127"/>
                  <a:gd name="connsiteY26" fmla="*/ 1237957 h 3887367"/>
                  <a:gd name="connsiteX27" fmla="*/ 349347 w 3906127"/>
                  <a:gd name="connsiteY27" fmla="*/ 1237957 h 3887367"/>
                  <a:gd name="connsiteX28" fmla="*/ 2668170 w 3906127"/>
                  <a:gd name="connsiteY28" fmla="*/ 349347 h 3887367"/>
                  <a:gd name="connsiteX29" fmla="*/ 3556779 w 3906127"/>
                  <a:gd name="connsiteY29" fmla="*/ 349347 h 3887367"/>
                  <a:gd name="connsiteX30" fmla="*/ 3556779 w 3906127"/>
                  <a:gd name="connsiteY30" fmla="*/ 1237956 h 3887367"/>
                  <a:gd name="connsiteX31" fmla="*/ 2668170 w 3906127"/>
                  <a:gd name="connsiteY31" fmla="*/ 1237956 h 3887367"/>
                  <a:gd name="connsiteX32" fmla="*/ 1334085 w 3906127"/>
                  <a:gd name="connsiteY32" fmla="*/ 0 h 3887367"/>
                  <a:gd name="connsiteX33" fmla="*/ 2572042 w 3906127"/>
                  <a:gd name="connsiteY33" fmla="*/ 0 h 3887367"/>
                  <a:gd name="connsiteX34" fmla="*/ 2572042 w 3906127"/>
                  <a:gd name="connsiteY34" fmla="*/ 1237957 h 3887367"/>
                  <a:gd name="connsiteX35" fmla="*/ 1334085 w 3906127"/>
                  <a:gd name="connsiteY35" fmla="*/ 1237957 h 3887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3906127" h="3887367">
                    <a:moveTo>
                      <a:pt x="1334085" y="2649410"/>
                    </a:moveTo>
                    <a:lnTo>
                      <a:pt x="2572042" y="2649410"/>
                    </a:lnTo>
                    <a:lnTo>
                      <a:pt x="2572042" y="3887367"/>
                    </a:lnTo>
                    <a:lnTo>
                      <a:pt x="1334085" y="3887367"/>
                    </a:lnTo>
                    <a:close/>
                    <a:moveTo>
                      <a:pt x="349346" y="2649410"/>
                    </a:moveTo>
                    <a:lnTo>
                      <a:pt x="1237955" y="2649410"/>
                    </a:lnTo>
                    <a:lnTo>
                      <a:pt x="1237955" y="3538019"/>
                    </a:lnTo>
                    <a:lnTo>
                      <a:pt x="349346" y="3538019"/>
                    </a:lnTo>
                    <a:close/>
                    <a:moveTo>
                      <a:pt x="2668170" y="2649408"/>
                    </a:moveTo>
                    <a:lnTo>
                      <a:pt x="3556779" y="2649408"/>
                    </a:lnTo>
                    <a:lnTo>
                      <a:pt x="3556779" y="3538017"/>
                    </a:lnTo>
                    <a:lnTo>
                      <a:pt x="2668170" y="3538017"/>
                    </a:lnTo>
                    <a:close/>
                    <a:moveTo>
                      <a:pt x="1334085" y="1324705"/>
                    </a:moveTo>
                    <a:lnTo>
                      <a:pt x="2572042" y="1324705"/>
                    </a:lnTo>
                    <a:lnTo>
                      <a:pt x="2572042" y="2562662"/>
                    </a:lnTo>
                    <a:lnTo>
                      <a:pt x="1334085" y="2562662"/>
                    </a:lnTo>
                    <a:close/>
                    <a:moveTo>
                      <a:pt x="2668170" y="1324704"/>
                    </a:moveTo>
                    <a:lnTo>
                      <a:pt x="3906127" y="1324704"/>
                    </a:lnTo>
                    <a:lnTo>
                      <a:pt x="3906127" y="2562661"/>
                    </a:lnTo>
                    <a:lnTo>
                      <a:pt x="2668170" y="2562661"/>
                    </a:lnTo>
                    <a:close/>
                    <a:moveTo>
                      <a:pt x="0" y="1324703"/>
                    </a:moveTo>
                    <a:lnTo>
                      <a:pt x="1237957" y="1324703"/>
                    </a:lnTo>
                    <a:lnTo>
                      <a:pt x="1237957" y="2562660"/>
                    </a:lnTo>
                    <a:lnTo>
                      <a:pt x="0" y="2562660"/>
                    </a:lnTo>
                    <a:close/>
                    <a:moveTo>
                      <a:pt x="349347" y="349348"/>
                    </a:moveTo>
                    <a:lnTo>
                      <a:pt x="1237956" y="349348"/>
                    </a:lnTo>
                    <a:lnTo>
                      <a:pt x="1237956" y="1237957"/>
                    </a:lnTo>
                    <a:lnTo>
                      <a:pt x="349347" y="1237957"/>
                    </a:lnTo>
                    <a:close/>
                    <a:moveTo>
                      <a:pt x="2668170" y="349347"/>
                    </a:moveTo>
                    <a:lnTo>
                      <a:pt x="3556779" y="349347"/>
                    </a:lnTo>
                    <a:lnTo>
                      <a:pt x="3556779" y="1237956"/>
                    </a:lnTo>
                    <a:lnTo>
                      <a:pt x="2668170" y="1237956"/>
                    </a:lnTo>
                    <a:close/>
                    <a:moveTo>
                      <a:pt x="1334085" y="0"/>
                    </a:moveTo>
                    <a:lnTo>
                      <a:pt x="2572042" y="0"/>
                    </a:lnTo>
                    <a:lnTo>
                      <a:pt x="2572042" y="1237957"/>
                    </a:lnTo>
                    <a:lnTo>
                      <a:pt x="1334085" y="1237957"/>
                    </a:lnTo>
                    <a:close/>
                  </a:path>
                </a:pathLst>
              </a:custGeom>
              <a:blipFill dpi="0" rotWithShape="0">
                <a:blip r:embed="rId3"/>
                <a:srcRect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</p:grpSp>
        <p:sp>
          <p:nvSpPr>
            <p:cNvPr id="15" name="TextBox 3">
              <a:extLst>
                <a:ext uri="{FF2B5EF4-FFF2-40B4-BE49-F238E27FC236}">
                  <a16:creationId xmlns:a16="http://schemas.microsoft.com/office/drawing/2014/main" id="{EEB1B5AA-131D-41AB-A63E-132CFE4207FD}"/>
                </a:ext>
              </a:extLst>
            </p:cNvPr>
            <p:cNvSpPr txBox="1"/>
            <p:nvPr/>
          </p:nvSpPr>
          <p:spPr>
            <a:xfrm>
              <a:off x="1476188" y="5861708"/>
              <a:ext cx="912642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Tw Cen MT" panose="020B0602020104020603" pitchFamily="34" charset="0"/>
                </a:rPr>
                <a:t>Compañía concentrada en el cuidado personal y belleza</a:t>
              </a:r>
              <a:r>
                <a:rPr lang="en-US" sz="3000" dirty="0">
                  <a:latin typeface="Tw Cen MT" panose="020B0602020104020603" pitchFamily="34" charset="0"/>
                </a:rPr>
                <a:t> </a:t>
              </a: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3E5F87C-1C93-4313-AF3E-0D697ED84264}"/>
              </a:ext>
            </a:extLst>
          </p:cNvPr>
          <p:cNvGrpSpPr/>
          <p:nvPr/>
        </p:nvGrpSpPr>
        <p:grpSpPr>
          <a:xfrm>
            <a:off x="9748594" y="0"/>
            <a:ext cx="11079405" cy="6858000"/>
            <a:chOff x="2187932" y="-6754"/>
            <a:chExt cx="10004068" cy="6858000"/>
          </a:xfrm>
        </p:grpSpPr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id="{F66A850C-D8E5-48AC-8EA3-F2BD1CCC29EC}"/>
                </a:ext>
              </a:extLst>
            </p:cNvPr>
            <p:cNvGrpSpPr/>
            <p:nvPr/>
          </p:nvGrpSpPr>
          <p:grpSpPr>
            <a:xfrm>
              <a:off x="2187932" y="-6754"/>
              <a:ext cx="10004068" cy="6858000"/>
              <a:chOff x="1549158" y="192930"/>
              <a:chExt cx="10657125" cy="6858000"/>
            </a:xfrm>
            <a:solidFill>
              <a:srgbClr val="2F75B6"/>
            </a:solidFill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48BA8A1D-1BA6-43E4-A769-3FBC9C992548}"/>
                  </a:ext>
                </a:extLst>
              </p:cNvPr>
              <p:cNvSpPr/>
              <p:nvPr/>
            </p:nvSpPr>
            <p:spPr>
              <a:xfrm>
                <a:off x="1969692" y="192930"/>
                <a:ext cx="10236591" cy="685800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21" name="Rectángulo: esquinas superiores redondeadas 20">
                <a:extLst>
                  <a:ext uri="{FF2B5EF4-FFF2-40B4-BE49-F238E27FC236}">
                    <a16:creationId xmlns:a16="http://schemas.microsoft.com/office/drawing/2014/main" id="{519CE912-B876-4E91-B107-BB5E5BDAD4B2}"/>
                  </a:ext>
                </a:extLst>
              </p:cNvPr>
              <p:cNvSpPr/>
              <p:nvPr/>
            </p:nvSpPr>
            <p:spPr>
              <a:xfrm rot="16200000">
                <a:off x="283067" y="3362625"/>
                <a:ext cx="3179296" cy="647114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CO" sz="2800" b="1" dirty="0">
                    <a:solidFill>
                      <a:schemeClr val="bg1"/>
                    </a:solidFill>
                    <a:latin typeface="Tw Cen MT" panose="020B0602020104020603" pitchFamily="34" charset="0"/>
                  </a:rPr>
                  <a:t>REALIDAD</a:t>
                </a:r>
              </a:p>
            </p:txBody>
          </p:sp>
          <p:sp>
            <p:nvSpPr>
              <p:cNvPr id="22" name="Triángulo rectángulo 21">
                <a:extLst>
                  <a:ext uri="{FF2B5EF4-FFF2-40B4-BE49-F238E27FC236}">
                    <a16:creationId xmlns:a16="http://schemas.microsoft.com/office/drawing/2014/main" id="{31E06B42-84A8-413F-B24B-3A433E5109BD}"/>
                  </a:ext>
                </a:extLst>
              </p:cNvPr>
              <p:cNvSpPr/>
              <p:nvPr/>
            </p:nvSpPr>
            <p:spPr>
              <a:xfrm rot="16200000">
                <a:off x="1665158" y="1790445"/>
                <a:ext cx="309490" cy="316753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23" name="Triángulo rectángulo 22">
                <a:extLst>
                  <a:ext uri="{FF2B5EF4-FFF2-40B4-BE49-F238E27FC236}">
                    <a16:creationId xmlns:a16="http://schemas.microsoft.com/office/drawing/2014/main" id="{F303BF63-B4BA-4AF9-838B-FF96ED637477}"/>
                  </a:ext>
                </a:extLst>
              </p:cNvPr>
              <p:cNvSpPr/>
              <p:nvPr/>
            </p:nvSpPr>
            <p:spPr>
              <a:xfrm rot="5400000" flipV="1">
                <a:off x="1660119" y="5264241"/>
                <a:ext cx="302458" cy="325641"/>
              </a:xfrm>
              <a:prstGeom prst="rt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A94E8543-F85D-46D1-8435-863F68CEA38D}"/>
                </a:ext>
              </a:extLst>
            </p:cNvPr>
            <p:cNvSpPr/>
            <p:nvPr/>
          </p:nvSpPr>
          <p:spPr>
            <a:xfrm rot="2684988">
              <a:off x="4747470" y="1588252"/>
              <a:ext cx="3085818" cy="3727549"/>
            </a:xfrm>
            <a:custGeom>
              <a:avLst/>
              <a:gdLst>
                <a:gd name="connsiteX0" fmla="*/ 1334085 w 3906127"/>
                <a:gd name="connsiteY0" fmla="*/ 2649410 h 3887367"/>
                <a:gd name="connsiteX1" fmla="*/ 2572042 w 3906127"/>
                <a:gd name="connsiteY1" fmla="*/ 2649410 h 3887367"/>
                <a:gd name="connsiteX2" fmla="*/ 2572042 w 3906127"/>
                <a:gd name="connsiteY2" fmla="*/ 3887367 h 3887367"/>
                <a:gd name="connsiteX3" fmla="*/ 1334085 w 3906127"/>
                <a:gd name="connsiteY3" fmla="*/ 3887367 h 3887367"/>
                <a:gd name="connsiteX4" fmla="*/ 349346 w 3906127"/>
                <a:gd name="connsiteY4" fmla="*/ 2649410 h 3887367"/>
                <a:gd name="connsiteX5" fmla="*/ 1237955 w 3906127"/>
                <a:gd name="connsiteY5" fmla="*/ 2649410 h 3887367"/>
                <a:gd name="connsiteX6" fmla="*/ 1237955 w 3906127"/>
                <a:gd name="connsiteY6" fmla="*/ 3538019 h 3887367"/>
                <a:gd name="connsiteX7" fmla="*/ 349346 w 3906127"/>
                <a:gd name="connsiteY7" fmla="*/ 3538019 h 3887367"/>
                <a:gd name="connsiteX8" fmla="*/ 2668170 w 3906127"/>
                <a:gd name="connsiteY8" fmla="*/ 2649408 h 3887367"/>
                <a:gd name="connsiteX9" fmla="*/ 3556779 w 3906127"/>
                <a:gd name="connsiteY9" fmla="*/ 2649408 h 3887367"/>
                <a:gd name="connsiteX10" fmla="*/ 3556779 w 3906127"/>
                <a:gd name="connsiteY10" fmla="*/ 3538017 h 3887367"/>
                <a:gd name="connsiteX11" fmla="*/ 2668170 w 3906127"/>
                <a:gd name="connsiteY11" fmla="*/ 3538017 h 3887367"/>
                <a:gd name="connsiteX12" fmla="*/ 1334085 w 3906127"/>
                <a:gd name="connsiteY12" fmla="*/ 1324705 h 3887367"/>
                <a:gd name="connsiteX13" fmla="*/ 2572042 w 3906127"/>
                <a:gd name="connsiteY13" fmla="*/ 1324705 h 3887367"/>
                <a:gd name="connsiteX14" fmla="*/ 2572042 w 3906127"/>
                <a:gd name="connsiteY14" fmla="*/ 2562662 h 3887367"/>
                <a:gd name="connsiteX15" fmla="*/ 1334085 w 3906127"/>
                <a:gd name="connsiteY15" fmla="*/ 2562662 h 3887367"/>
                <a:gd name="connsiteX16" fmla="*/ 2668170 w 3906127"/>
                <a:gd name="connsiteY16" fmla="*/ 1324704 h 3887367"/>
                <a:gd name="connsiteX17" fmla="*/ 3906127 w 3906127"/>
                <a:gd name="connsiteY17" fmla="*/ 1324704 h 3887367"/>
                <a:gd name="connsiteX18" fmla="*/ 3906127 w 3906127"/>
                <a:gd name="connsiteY18" fmla="*/ 2562661 h 3887367"/>
                <a:gd name="connsiteX19" fmla="*/ 2668170 w 3906127"/>
                <a:gd name="connsiteY19" fmla="*/ 2562661 h 3887367"/>
                <a:gd name="connsiteX20" fmla="*/ 0 w 3906127"/>
                <a:gd name="connsiteY20" fmla="*/ 1324703 h 3887367"/>
                <a:gd name="connsiteX21" fmla="*/ 1237957 w 3906127"/>
                <a:gd name="connsiteY21" fmla="*/ 1324703 h 3887367"/>
                <a:gd name="connsiteX22" fmla="*/ 1237957 w 3906127"/>
                <a:gd name="connsiteY22" fmla="*/ 2562660 h 3887367"/>
                <a:gd name="connsiteX23" fmla="*/ 0 w 3906127"/>
                <a:gd name="connsiteY23" fmla="*/ 2562660 h 3887367"/>
                <a:gd name="connsiteX24" fmla="*/ 349347 w 3906127"/>
                <a:gd name="connsiteY24" fmla="*/ 349348 h 3887367"/>
                <a:gd name="connsiteX25" fmla="*/ 1237956 w 3906127"/>
                <a:gd name="connsiteY25" fmla="*/ 349348 h 3887367"/>
                <a:gd name="connsiteX26" fmla="*/ 1237956 w 3906127"/>
                <a:gd name="connsiteY26" fmla="*/ 1237957 h 3887367"/>
                <a:gd name="connsiteX27" fmla="*/ 349347 w 3906127"/>
                <a:gd name="connsiteY27" fmla="*/ 1237957 h 3887367"/>
                <a:gd name="connsiteX28" fmla="*/ 2668170 w 3906127"/>
                <a:gd name="connsiteY28" fmla="*/ 349347 h 3887367"/>
                <a:gd name="connsiteX29" fmla="*/ 3556779 w 3906127"/>
                <a:gd name="connsiteY29" fmla="*/ 349347 h 3887367"/>
                <a:gd name="connsiteX30" fmla="*/ 3556779 w 3906127"/>
                <a:gd name="connsiteY30" fmla="*/ 1237956 h 3887367"/>
                <a:gd name="connsiteX31" fmla="*/ 2668170 w 3906127"/>
                <a:gd name="connsiteY31" fmla="*/ 1237956 h 3887367"/>
                <a:gd name="connsiteX32" fmla="*/ 1334085 w 3906127"/>
                <a:gd name="connsiteY32" fmla="*/ 0 h 3887367"/>
                <a:gd name="connsiteX33" fmla="*/ 2572042 w 3906127"/>
                <a:gd name="connsiteY33" fmla="*/ 0 h 3887367"/>
                <a:gd name="connsiteX34" fmla="*/ 2572042 w 3906127"/>
                <a:gd name="connsiteY34" fmla="*/ 1237957 h 3887367"/>
                <a:gd name="connsiteX35" fmla="*/ 1334085 w 3906127"/>
                <a:gd name="connsiteY35" fmla="*/ 1237957 h 388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906127" h="3887367">
                  <a:moveTo>
                    <a:pt x="1334085" y="2649410"/>
                  </a:moveTo>
                  <a:lnTo>
                    <a:pt x="2572042" y="2649410"/>
                  </a:lnTo>
                  <a:lnTo>
                    <a:pt x="2572042" y="3887367"/>
                  </a:lnTo>
                  <a:lnTo>
                    <a:pt x="1334085" y="3887367"/>
                  </a:lnTo>
                  <a:close/>
                  <a:moveTo>
                    <a:pt x="349346" y="2649410"/>
                  </a:moveTo>
                  <a:lnTo>
                    <a:pt x="1237955" y="2649410"/>
                  </a:lnTo>
                  <a:lnTo>
                    <a:pt x="1237955" y="3538019"/>
                  </a:lnTo>
                  <a:lnTo>
                    <a:pt x="349346" y="3538019"/>
                  </a:lnTo>
                  <a:close/>
                  <a:moveTo>
                    <a:pt x="2668170" y="2649408"/>
                  </a:moveTo>
                  <a:lnTo>
                    <a:pt x="3556779" y="2649408"/>
                  </a:lnTo>
                  <a:lnTo>
                    <a:pt x="3556779" y="3538017"/>
                  </a:lnTo>
                  <a:lnTo>
                    <a:pt x="2668170" y="3538017"/>
                  </a:lnTo>
                  <a:close/>
                  <a:moveTo>
                    <a:pt x="1334085" y="1324705"/>
                  </a:moveTo>
                  <a:lnTo>
                    <a:pt x="2572042" y="1324705"/>
                  </a:lnTo>
                  <a:lnTo>
                    <a:pt x="2572042" y="2562662"/>
                  </a:lnTo>
                  <a:lnTo>
                    <a:pt x="1334085" y="2562662"/>
                  </a:lnTo>
                  <a:close/>
                  <a:moveTo>
                    <a:pt x="2668170" y="1324704"/>
                  </a:moveTo>
                  <a:lnTo>
                    <a:pt x="3906127" y="1324704"/>
                  </a:lnTo>
                  <a:lnTo>
                    <a:pt x="3906127" y="2562661"/>
                  </a:lnTo>
                  <a:lnTo>
                    <a:pt x="2668170" y="2562661"/>
                  </a:lnTo>
                  <a:close/>
                  <a:moveTo>
                    <a:pt x="0" y="1324703"/>
                  </a:moveTo>
                  <a:lnTo>
                    <a:pt x="1237957" y="1324703"/>
                  </a:lnTo>
                  <a:lnTo>
                    <a:pt x="1237957" y="2562660"/>
                  </a:lnTo>
                  <a:lnTo>
                    <a:pt x="0" y="2562660"/>
                  </a:lnTo>
                  <a:close/>
                  <a:moveTo>
                    <a:pt x="349347" y="349348"/>
                  </a:moveTo>
                  <a:lnTo>
                    <a:pt x="1237956" y="349348"/>
                  </a:lnTo>
                  <a:lnTo>
                    <a:pt x="1237956" y="1237957"/>
                  </a:lnTo>
                  <a:lnTo>
                    <a:pt x="349347" y="1237957"/>
                  </a:lnTo>
                  <a:close/>
                  <a:moveTo>
                    <a:pt x="2668170" y="349347"/>
                  </a:moveTo>
                  <a:lnTo>
                    <a:pt x="3556779" y="349347"/>
                  </a:lnTo>
                  <a:lnTo>
                    <a:pt x="3556779" y="1237956"/>
                  </a:lnTo>
                  <a:lnTo>
                    <a:pt x="2668170" y="1237956"/>
                  </a:lnTo>
                  <a:close/>
                  <a:moveTo>
                    <a:pt x="1334085" y="0"/>
                  </a:moveTo>
                  <a:lnTo>
                    <a:pt x="2572042" y="0"/>
                  </a:lnTo>
                  <a:lnTo>
                    <a:pt x="2572042" y="1237957"/>
                  </a:lnTo>
                  <a:lnTo>
                    <a:pt x="1334085" y="1237957"/>
                  </a:lnTo>
                  <a:close/>
                </a:path>
              </a:pathLst>
            </a:custGeom>
            <a:blipFill dpi="0" rotWithShape="0">
              <a:blip r:embed="rId4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DE8DC5A0-A677-44E5-9BC6-FB762D745C68}"/>
                </a:ext>
              </a:extLst>
            </p:cNvPr>
            <p:cNvSpPr/>
            <p:nvPr/>
          </p:nvSpPr>
          <p:spPr>
            <a:xfrm rot="2684988">
              <a:off x="7987580" y="681724"/>
              <a:ext cx="3735964" cy="4087263"/>
            </a:xfrm>
            <a:custGeom>
              <a:avLst/>
              <a:gdLst>
                <a:gd name="connsiteX0" fmla="*/ 1334085 w 3906127"/>
                <a:gd name="connsiteY0" fmla="*/ 2649410 h 3887367"/>
                <a:gd name="connsiteX1" fmla="*/ 2572042 w 3906127"/>
                <a:gd name="connsiteY1" fmla="*/ 2649410 h 3887367"/>
                <a:gd name="connsiteX2" fmla="*/ 2572042 w 3906127"/>
                <a:gd name="connsiteY2" fmla="*/ 3887367 h 3887367"/>
                <a:gd name="connsiteX3" fmla="*/ 1334085 w 3906127"/>
                <a:gd name="connsiteY3" fmla="*/ 3887367 h 3887367"/>
                <a:gd name="connsiteX4" fmla="*/ 349346 w 3906127"/>
                <a:gd name="connsiteY4" fmla="*/ 2649410 h 3887367"/>
                <a:gd name="connsiteX5" fmla="*/ 1237955 w 3906127"/>
                <a:gd name="connsiteY5" fmla="*/ 2649410 h 3887367"/>
                <a:gd name="connsiteX6" fmla="*/ 1237955 w 3906127"/>
                <a:gd name="connsiteY6" fmla="*/ 3538019 h 3887367"/>
                <a:gd name="connsiteX7" fmla="*/ 349346 w 3906127"/>
                <a:gd name="connsiteY7" fmla="*/ 3538019 h 3887367"/>
                <a:gd name="connsiteX8" fmla="*/ 2668170 w 3906127"/>
                <a:gd name="connsiteY8" fmla="*/ 2649408 h 3887367"/>
                <a:gd name="connsiteX9" fmla="*/ 3556779 w 3906127"/>
                <a:gd name="connsiteY9" fmla="*/ 2649408 h 3887367"/>
                <a:gd name="connsiteX10" fmla="*/ 3556779 w 3906127"/>
                <a:gd name="connsiteY10" fmla="*/ 3538017 h 3887367"/>
                <a:gd name="connsiteX11" fmla="*/ 2668170 w 3906127"/>
                <a:gd name="connsiteY11" fmla="*/ 3538017 h 3887367"/>
                <a:gd name="connsiteX12" fmla="*/ 1334085 w 3906127"/>
                <a:gd name="connsiteY12" fmla="*/ 1324705 h 3887367"/>
                <a:gd name="connsiteX13" fmla="*/ 2572042 w 3906127"/>
                <a:gd name="connsiteY13" fmla="*/ 1324705 h 3887367"/>
                <a:gd name="connsiteX14" fmla="*/ 2572042 w 3906127"/>
                <a:gd name="connsiteY14" fmla="*/ 2562662 h 3887367"/>
                <a:gd name="connsiteX15" fmla="*/ 1334085 w 3906127"/>
                <a:gd name="connsiteY15" fmla="*/ 2562662 h 3887367"/>
                <a:gd name="connsiteX16" fmla="*/ 2668170 w 3906127"/>
                <a:gd name="connsiteY16" fmla="*/ 1324704 h 3887367"/>
                <a:gd name="connsiteX17" fmla="*/ 3906127 w 3906127"/>
                <a:gd name="connsiteY17" fmla="*/ 1324704 h 3887367"/>
                <a:gd name="connsiteX18" fmla="*/ 3906127 w 3906127"/>
                <a:gd name="connsiteY18" fmla="*/ 2562661 h 3887367"/>
                <a:gd name="connsiteX19" fmla="*/ 2668170 w 3906127"/>
                <a:gd name="connsiteY19" fmla="*/ 2562661 h 3887367"/>
                <a:gd name="connsiteX20" fmla="*/ 0 w 3906127"/>
                <a:gd name="connsiteY20" fmla="*/ 1324703 h 3887367"/>
                <a:gd name="connsiteX21" fmla="*/ 1237957 w 3906127"/>
                <a:gd name="connsiteY21" fmla="*/ 1324703 h 3887367"/>
                <a:gd name="connsiteX22" fmla="*/ 1237957 w 3906127"/>
                <a:gd name="connsiteY22" fmla="*/ 2562660 h 3887367"/>
                <a:gd name="connsiteX23" fmla="*/ 0 w 3906127"/>
                <a:gd name="connsiteY23" fmla="*/ 2562660 h 3887367"/>
                <a:gd name="connsiteX24" fmla="*/ 349347 w 3906127"/>
                <a:gd name="connsiteY24" fmla="*/ 349348 h 3887367"/>
                <a:gd name="connsiteX25" fmla="*/ 1237956 w 3906127"/>
                <a:gd name="connsiteY25" fmla="*/ 349348 h 3887367"/>
                <a:gd name="connsiteX26" fmla="*/ 1237956 w 3906127"/>
                <a:gd name="connsiteY26" fmla="*/ 1237957 h 3887367"/>
                <a:gd name="connsiteX27" fmla="*/ 349347 w 3906127"/>
                <a:gd name="connsiteY27" fmla="*/ 1237957 h 3887367"/>
                <a:gd name="connsiteX28" fmla="*/ 2668170 w 3906127"/>
                <a:gd name="connsiteY28" fmla="*/ 349347 h 3887367"/>
                <a:gd name="connsiteX29" fmla="*/ 3556779 w 3906127"/>
                <a:gd name="connsiteY29" fmla="*/ 349347 h 3887367"/>
                <a:gd name="connsiteX30" fmla="*/ 3556779 w 3906127"/>
                <a:gd name="connsiteY30" fmla="*/ 1237956 h 3887367"/>
                <a:gd name="connsiteX31" fmla="*/ 2668170 w 3906127"/>
                <a:gd name="connsiteY31" fmla="*/ 1237956 h 3887367"/>
                <a:gd name="connsiteX32" fmla="*/ 1334085 w 3906127"/>
                <a:gd name="connsiteY32" fmla="*/ 0 h 3887367"/>
                <a:gd name="connsiteX33" fmla="*/ 2572042 w 3906127"/>
                <a:gd name="connsiteY33" fmla="*/ 0 h 3887367"/>
                <a:gd name="connsiteX34" fmla="*/ 2572042 w 3906127"/>
                <a:gd name="connsiteY34" fmla="*/ 1237957 h 3887367"/>
                <a:gd name="connsiteX35" fmla="*/ 1334085 w 3906127"/>
                <a:gd name="connsiteY35" fmla="*/ 1237957 h 3887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906127" h="3887367">
                  <a:moveTo>
                    <a:pt x="1334085" y="2649410"/>
                  </a:moveTo>
                  <a:lnTo>
                    <a:pt x="2572042" y="2649410"/>
                  </a:lnTo>
                  <a:lnTo>
                    <a:pt x="2572042" y="3887367"/>
                  </a:lnTo>
                  <a:lnTo>
                    <a:pt x="1334085" y="3887367"/>
                  </a:lnTo>
                  <a:close/>
                  <a:moveTo>
                    <a:pt x="349346" y="2649410"/>
                  </a:moveTo>
                  <a:lnTo>
                    <a:pt x="1237955" y="2649410"/>
                  </a:lnTo>
                  <a:lnTo>
                    <a:pt x="1237955" y="3538019"/>
                  </a:lnTo>
                  <a:lnTo>
                    <a:pt x="349346" y="3538019"/>
                  </a:lnTo>
                  <a:close/>
                  <a:moveTo>
                    <a:pt x="2668170" y="2649408"/>
                  </a:moveTo>
                  <a:lnTo>
                    <a:pt x="3556779" y="2649408"/>
                  </a:lnTo>
                  <a:lnTo>
                    <a:pt x="3556779" y="3538017"/>
                  </a:lnTo>
                  <a:lnTo>
                    <a:pt x="2668170" y="3538017"/>
                  </a:lnTo>
                  <a:close/>
                  <a:moveTo>
                    <a:pt x="1334085" y="1324705"/>
                  </a:moveTo>
                  <a:lnTo>
                    <a:pt x="2572042" y="1324705"/>
                  </a:lnTo>
                  <a:lnTo>
                    <a:pt x="2572042" y="2562662"/>
                  </a:lnTo>
                  <a:lnTo>
                    <a:pt x="1334085" y="2562662"/>
                  </a:lnTo>
                  <a:close/>
                  <a:moveTo>
                    <a:pt x="2668170" y="1324704"/>
                  </a:moveTo>
                  <a:lnTo>
                    <a:pt x="3906127" y="1324704"/>
                  </a:lnTo>
                  <a:lnTo>
                    <a:pt x="3906127" y="2562661"/>
                  </a:lnTo>
                  <a:lnTo>
                    <a:pt x="2668170" y="2562661"/>
                  </a:lnTo>
                  <a:close/>
                  <a:moveTo>
                    <a:pt x="0" y="1324703"/>
                  </a:moveTo>
                  <a:lnTo>
                    <a:pt x="1237957" y="1324703"/>
                  </a:lnTo>
                  <a:lnTo>
                    <a:pt x="1237957" y="2562660"/>
                  </a:lnTo>
                  <a:lnTo>
                    <a:pt x="0" y="2562660"/>
                  </a:lnTo>
                  <a:close/>
                  <a:moveTo>
                    <a:pt x="349347" y="349348"/>
                  </a:moveTo>
                  <a:lnTo>
                    <a:pt x="1237956" y="349348"/>
                  </a:lnTo>
                  <a:lnTo>
                    <a:pt x="1237956" y="1237957"/>
                  </a:lnTo>
                  <a:lnTo>
                    <a:pt x="349347" y="1237957"/>
                  </a:lnTo>
                  <a:close/>
                  <a:moveTo>
                    <a:pt x="2668170" y="349347"/>
                  </a:moveTo>
                  <a:lnTo>
                    <a:pt x="3556779" y="349347"/>
                  </a:lnTo>
                  <a:lnTo>
                    <a:pt x="3556779" y="1237956"/>
                  </a:lnTo>
                  <a:lnTo>
                    <a:pt x="2668170" y="1237956"/>
                  </a:lnTo>
                  <a:close/>
                  <a:moveTo>
                    <a:pt x="1334085" y="0"/>
                  </a:moveTo>
                  <a:lnTo>
                    <a:pt x="2572042" y="0"/>
                  </a:lnTo>
                  <a:lnTo>
                    <a:pt x="2572042" y="1237957"/>
                  </a:lnTo>
                  <a:lnTo>
                    <a:pt x="1334085" y="1237957"/>
                  </a:lnTo>
                  <a:close/>
                </a:path>
              </a:pathLst>
            </a:custGeom>
            <a:blipFill dpi="0" rotWithShape="0">
              <a:blip r:embed="rId5"/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7" name="TextBox 3">
              <a:extLst>
                <a:ext uri="{FF2B5EF4-FFF2-40B4-BE49-F238E27FC236}">
                  <a16:creationId xmlns:a16="http://schemas.microsoft.com/office/drawing/2014/main" id="{04DD4719-FAA0-4644-9326-919E184FAF9C}"/>
                </a:ext>
              </a:extLst>
            </p:cNvPr>
            <p:cNvSpPr txBox="1"/>
            <p:nvPr/>
          </p:nvSpPr>
          <p:spPr>
            <a:xfrm>
              <a:off x="4496163" y="5596819"/>
              <a:ext cx="724491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Tw Cen MT" panose="020B0602020104020603" pitchFamily="34" charset="0"/>
                </a:rPr>
                <a:t>Compañía enfocada en tres segmentos, príncipalmente el de productos farmacéuticos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824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 L -0.69817 0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-0.69453 0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7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708BE1D3-07BD-4187-B6EB-EAB854300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44"/>
          <a:stretch/>
        </p:blipFill>
        <p:spPr>
          <a:xfrm>
            <a:off x="3995225" y="0"/>
            <a:ext cx="8653975" cy="68580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9CD67F91-65A2-460B-994F-6414D2447F01}"/>
              </a:ext>
            </a:extLst>
          </p:cNvPr>
          <p:cNvGrpSpPr/>
          <p:nvPr/>
        </p:nvGrpSpPr>
        <p:grpSpPr>
          <a:xfrm>
            <a:off x="4988623" y="3912691"/>
            <a:ext cx="2366183" cy="1576375"/>
            <a:chOff x="4981928" y="3038622"/>
            <a:chExt cx="2296965" cy="1631853"/>
          </a:xfrm>
        </p:grpSpPr>
        <p:grpSp>
          <p:nvGrpSpPr>
            <p:cNvPr id="19" name="Grupo 18">
              <a:extLst>
                <a:ext uri="{FF2B5EF4-FFF2-40B4-BE49-F238E27FC236}">
                  <a16:creationId xmlns:a16="http://schemas.microsoft.com/office/drawing/2014/main" id="{D8378799-E135-4077-AE86-F25EF148FD80}"/>
                </a:ext>
              </a:extLst>
            </p:cNvPr>
            <p:cNvGrpSpPr/>
            <p:nvPr/>
          </p:nvGrpSpPr>
          <p:grpSpPr>
            <a:xfrm>
              <a:off x="4981928" y="3038622"/>
              <a:ext cx="2296965" cy="1631853"/>
              <a:chOff x="4947517" y="1406769"/>
              <a:chExt cx="2296965" cy="1631853"/>
            </a:xfrm>
            <a:solidFill>
              <a:srgbClr val="416D4B"/>
            </a:solidFill>
            <a:effectLst>
              <a:outerShdw blurRad="50800" dist="38100" dir="5400000" sx="102000" sy="102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Diagrama de flujo: proceso alternativo 16">
                <a:extLst>
                  <a:ext uri="{FF2B5EF4-FFF2-40B4-BE49-F238E27FC236}">
                    <a16:creationId xmlns:a16="http://schemas.microsoft.com/office/drawing/2014/main" id="{E5FCD4AF-5645-4894-B610-77B64ADFE9B6}"/>
                  </a:ext>
                </a:extLst>
              </p:cNvPr>
              <p:cNvSpPr/>
              <p:nvPr/>
            </p:nvSpPr>
            <p:spPr>
              <a:xfrm>
                <a:off x="4947517" y="1406769"/>
                <a:ext cx="2296965" cy="129422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18" name="Elipse 17">
                <a:extLst>
                  <a:ext uri="{FF2B5EF4-FFF2-40B4-BE49-F238E27FC236}">
                    <a16:creationId xmlns:a16="http://schemas.microsoft.com/office/drawing/2014/main" id="{3FEC2AB8-55D3-43A2-8FC2-74D673C2750B}"/>
                  </a:ext>
                </a:extLst>
              </p:cNvPr>
              <p:cNvSpPr/>
              <p:nvPr/>
            </p:nvSpPr>
            <p:spPr>
              <a:xfrm>
                <a:off x="5617697" y="2067951"/>
                <a:ext cx="956603" cy="9706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0E9B823B-633F-451A-82F2-662492E05D20}"/>
                </a:ext>
              </a:extLst>
            </p:cNvPr>
            <p:cNvSpPr txBox="1"/>
            <p:nvPr/>
          </p:nvSpPr>
          <p:spPr>
            <a:xfrm>
              <a:off x="5448890" y="3131346"/>
              <a:ext cx="144812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0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31,6%</a:t>
              </a:r>
              <a:endParaRPr lang="es-CO" sz="30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5" name="Grupo 4">
            <a:extLst>
              <a:ext uri="{FF2B5EF4-FFF2-40B4-BE49-F238E27FC236}">
                <a16:creationId xmlns:a16="http://schemas.microsoft.com/office/drawing/2014/main" id="{FAC0452B-E628-4D9C-BA4C-0F5BBD53EC8F}"/>
              </a:ext>
            </a:extLst>
          </p:cNvPr>
          <p:cNvGrpSpPr/>
          <p:nvPr/>
        </p:nvGrpSpPr>
        <p:grpSpPr>
          <a:xfrm>
            <a:off x="8871651" y="4653027"/>
            <a:ext cx="2134806" cy="876874"/>
            <a:chOff x="8676024" y="2983750"/>
            <a:chExt cx="2296965" cy="1689393"/>
          </a:xfrm>
        </p:grpSpPr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F79CAB6A-185C-49DA-B891-C91B79F9A152}"/>
                </a:ext>
              </a:extLst>
            </p:cNvPr>
            <p:cNvGrpSpPr/>
            <p:nvPr/>
          </p:nvGrpSpPr>
          <p:grpSpPr>
            <a:xfrm>
              <a:off x="8676024" y="3041290"/>
              <a:ext cx="2296965" cy="1631853"/>
              <a:chOff x="4947517" y="1406769"/>
              <a:chExt cx="2296965" cy="1631853"/>
            </a:xfrm>
            <a:solidFill>
              <a:srgbClr val="5D87A1"/>
            </a:solidFill>
            <a:effectLst>
              <a:outerShdw blurRad="50800" dist="38100" dir="5400000" sx="102000" sy="102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Diagrama de flujo: proceso alternativo 29">
                <a:extLst>
                  <a:ext uri="{FF2B5EF4-FFF2-40B4-BE49-F238E27FC236}">
                    <a16:creationId xmlns:a16="http://schemas.microsoft.com/office/drawing/2014/main" id="{EDC44FD3-E360-42F3-A0AE-7C7BBF4D7139}"/>
                  </a:ext>
                </a:extLst>
              </p:cNvPr>
              <p:cNvSpPr/>
              <p:nvPr/>
            </p:nvSpPr>
            <p:spPr>
              <a:xfrm>
                <a:off x="4947517" y="1406769"/>
                <a:ext cx="2296965" cy="129422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31" name="Elipse 30">
                <a:extLst>
                  <a:ext uri="{FF2B5EF4-FFF2-40B4-BE49-F238E27FC236}">
                    <a16:creationId xmlns:a16="http://schemas.microsoft.com/office/drawing/2014/main" id="{6DDCD4FE-19DF-4883-A119-245A8DF73E66}"/>
                  </a:ext>
                </a:extLst>
              </p:cNvPr>
              <p:cNvSpPr/>
              <p:nvPr/>
            </p:nvSpPr>
            <p:spPr>
              <a:xfrm>
                <a:off x="5617697" y="2067951"/>
                <a:ext cx="956603" cy="9706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D7656654-DF69-4279-80E0-ADCC4F1E04A3}"/>
                </a:ext>
              </a:extLst>
            </p:cNvPr>
            <p:cNvSpPr txBox="1"/>
            <p:nvPr/>
          </p:nvSpPr>
          <p:spPr>
            <a:xfrm>
              <a:off x="8892442" y="2983750"/>
              <a:ext cx="18915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16,9%</a:t>
              </a:r>
              <a:endParaRPr lang="es-CO" sz="20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pic>
        <p:nvPicPr>
          <p:cNvPr id="16" name="Imagen 15" descr="Un edificio blanco&#10;&#10;Descripción generada automáticamente">
            <a:extLst>
              <a:ext uri="{FF2B5EF4-FFF2-40B4-BE49-F238E27FC236}">
                <a16:creationId xmlns:a16="http://schemas.microsoft.com/office/drawing/2014/main" id="{3E680321-E500-4D6A-A66F-02436B2345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0338" r="54708"/>
          <a:stretch/>
        </p:blipFill>
        <p:spPr>
          <a:xfrm>
            <a:off x="0" y="0"/>
            <a:ext cx="3995225" cy="6858000"/>
          </a:xfrm>
          <a:prstGeom prst="rect">
            <a:avLst/>
          </a:prstGeom>
        </p:spPr>
      </p:pic>
      <p:grpSp>
        <p:nvGrpSpPr>
          <p:cNvPr id="3" name="Grupo 2">
            <a:extLst>
              <a:ext uri="{FF2B5EF4-FFF2-40B4-BE49-F238E27FC236}">
                <a16:creationId xmlns:a16="http://schemas.microsoft.com/office/drawing/2014/main" id="{A683B9A6-E9AC-4847-9F1F-1EDB31AFC7E7}"/>
              </a:ext>
            </a:extLst>
          </p:cNvPr>
          <p:cNvGrpSpPr/>
          <p:nvPr/>
        </p:nvGrpSpPr>
        <p:grpSpPr>
          <a:xfrm>
            <a:off x="1302741" y="2990672"/>
            <a:ext cx="2296965" cy="1631853"/>
            <a:chOff x="1253421" y="3038622"/>
            <a:chExt cx="2296965" cy="1631853"/>
          </a:xfrm>
        </p:grpSpPr>
        <p:grpSp>
          <p:nvGrpSpPr>
            <p:cNvPr id="33" name="Grupo 32">
              <a:extLst>
                <a:ext uri="{FF2B5EF4-FFF2-40B4-BE49-F238E27FC236}">
                  <a16:creationId xmlns:a16="http://schemas.microsoft.com/office/drawing/2014/main" id="{C2F91EA3-0E63-44B3-8CD9-755C3CB87B91}"/>
                </a:ext>
              </a:extLst>
            </p:cNvPr>
            <p:cNvGrpSpPr/>
            <p:nvPr/>
          </p:nvGrpSpPr>
          <p:grpSpPr>
            <a:xfrm>
              <a:off x="1253421" y="3038622"/>
              <a:ext cx="2296965" cy="1631853"/>
              <a:chOff x="4947517" y="1406769"/>
              <a:chExt cx="2296965" cy="1631853"/>
            </a:xfrm>
            <a:solidFill>
              <a:srgbClr val="605A52"/>
            </a:solidFill>
            <a:effectLst>
              <a:outerShdw blurRad="50800" dist="38100" dir="5400000" sx="102000" sy="102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34" name="Diagrama de flujo: proceso alternativo 33">
                <a:extLst>
                  <a:ext uri="{FF2B5EF4-FFF2-40B4-BE49-F238E27FC236}">
                    <a16:creationId xmlns:a16="http://schemas.microsoft.com/office/drawing/2014/main" id="{845D0374-164A-4D27-AEE7-479DD8501443}"/>
                  </a:ext>
                </a:extLst>
              </p:cNvPr>
              <p:cNvSpPr/>
              <p:nvPr/>
            </p:nvSpPr>
            <p:spPr>
              <a:xfrm>
                <a:off x="4947517" y="1406769"/>
                <a:ext cx="2296965" cy="1294228"/>
              </a:xfrm>
              <a:prstGeom prst="flowChartAlternateProcess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35" name="Elipse 34">
                <a:extLst>
                  <a:ext uri="{FF2B5EF4-FFF2-40B4-BE49-F238E27FC236}">
                    <a16:creationId xmlns:a16="http://schemas.microsoft.com/office/drawing/2014/main" id="{7B70E2D7-570A-46AE-8647-82386534879B}"/>
                  </a:ext>
                </a:extLst>
              </p:cNvPr>
              <p:cNvSpPr/>
              <p:nvPr/>
            </p:nvSpPr>
            <p:spPr>
              <a:xfrm>
                <a:off x="5617697" y="2067951"/>
                <a:ext cx="956603" cy="97067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031D13F8-7D33-476A-B40F-312270B4B7EE}"/>
                </a:ext>
              </a:extLst>
            </p:cNvPr>
            <p:cNvSpPr txBox="1"/>
            <p:nvPr/>
          </p:nvSpPr>
          <p:spPr>
            <a:xfrm>
              <a:off x="1536418" y="3234065"/>
              <a:ext cx="18915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4800" dirty="0">
                  <a:solidFill>
                    <a:schemeClr val="bg1"/>
                  </a:solidFill>
                  <a:latin typeface="Franklin Gothic Book" panose="020B0503020102020204" pitchFamily="34" charset="0"/>
                </a:rPr>
                <a:t>51,4%</a:t>
              </a:r>
              <a:endParaRPr lang="es-CO" sz="4800" dirty="0">
                <a:solidFill>
                  <a:schemeClr val="bg1"/>
                </a:solidFill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A8D4648-D88D-4D4D-A238-5D7619EEBD95}"/>
              </a:ext>
            </a:extLst>
          </p:cNvPr>
          <p:cNvGrpSpPr/>
          <p:nvPr/>
        </p:nvGrpSpPr>
        <p:grpSpPr>
          <a:xfrm>
            <a:off x="1219460" y="2321169"/>
            <a:ext cx="2433711" cy="3657600"/>
            <a:chOff x="1219460" y="2321169"/>
            <a:chExt cx="2433711" cy="3657600"/>
          </a:xfrm>
        </p:grpSpPr>
        <p:sp>
          <p:nvSpPr>
            <p:cNvPr id="32" name="Rectángulo: esquinas redondeadas 31">
              <a:extLst>
                <a:ext uri="{FF2B5EF4-FFF2-40B4-BE49-F238E27FC236}">
                  <a16:creationId xmlns:a16="http://schemas.microsoft.com/office/drawing/2014/main" id="{1CBD4F1D-9049-49A5-9532-F9060FECAE36}"/>
                </a:ext>
              </a:extLst>
            </p:cNvPr>
            <p:cNvSpPr/>
            <p:nvPr/>
          </p:nvSpPr>
          <p:spPr>
            <a:xfrm>
              <a:off x="1219460" y="2321169"/>
              <a:ext cx="2433711" cy="3657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AB202624-FE98-43C7-B81F-E9FC414DBC04}"/>
                </a:ext>
              </a:extLst>
            </p:cNvPr>
            <p:cNvSpPr txBox="1"/>
            <p:nvPr/>
          </p:nvSpPr>
          <p:spPr>
            <a:xfrm>
              <a:off x="1385009" y="2972165"/>
              <a:ext cx="21026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400" b="1" dirty="0">
                  <a:solidFill>
                    <a:srgbClr val="002D6A"/>
                  </a:solidFill>
                  <a:latin typeface="Tw Cen MT" panose="020B0602020104020603" pitchFamily="34" charset="0"/>
                </a:rPr>
                <a:t>Productos Farmacéuticos</a:t>
              </a:r>
              <a:endParaRPr lang="es-CO" sz="2400" b="1" dirty="0">
                <a:solidFill>
                  <a:srgbClr val="002D6A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" name="Gráfico 7" descr="Medicamento">
              <a:extLst>
                <a:ext uri="{FF2B5EF4-FFF2-40B4-BE49-F238E27FC236}">
                  <a16:creationId xmlns:a16="http://schemas.microsoft.com/office/drawing/2014/main" id="{417A97BA-16F6-4AB2-BDE2-F985021B7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047702" y="4685830"/>
              <a:ext cx="914400" cy="914400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5BE9CE41-6048-48AB-8968-1F6CE6B9A9D2}"/>
                </a:ext>
              </a:extLst>
            </p:cNvPr>
            <p:cNvSpPr txBox="1"/>
            <p:nvPr/>
          </p:nvSpPr>
          <p:spPr>
            <a:xfrm>
              <a:off x="1398531" y="3749176"/>
              <a:ext cx="205215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latin typeface="Tw Cen MT" panose="020B0602020104020603" pitchFamily="34" charset="0"/>
                </a:rPr>
                <a:t>Área tratamiento de enfermedades</a:t>
              </a:r>
              <a:endParaRPr lang="es-CO" sz="2000" b="1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13A334F1-AA10-495E-9D00-DCC57AFE5338}"/>
              </a:ext>
            </a:extLst>
          </p:cNvPr>
          <p:cNvGrpSpPr/>
          <p:nvPr/>
        </p:nvGrpSpPr>
        <p:grpSpPr>
          <a:xfrm>
            <a:off x="4915197" y="3032876"/>
            <a:ext cx="2538797" cy="2960449"/>
            <a:chOff x="4913556" y="2321169"/>
            <a:chExt cx="2433711" cy="3657600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33E85F1A-2DB2-4721-90E4-561D3EB0AB4B}"/>
                </a:ext>
              </a:extLst>
            </p:cNvPr>
            <p:cNvSpPr/>
            <p:nvPr/>
          </p:nvSpPr>
          <p:spPr>
            <a:xfrm>
              <a:off x="4913556" y="2321169"/>
              <a:ext cx="2433711" cy="3657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CuadroTexto 26">
              <a:extLst>
                <a:ext uri="{FF2B5EF4-FFF2-40B4-BE49-F238E27FC236}">
                  <a16:creationId xmlns:a16="http://schemas.microsoft.com/office/drawing/2014/main" id="{E4FABE63-0F77-4200-B272-C650972035D3}"/>
                </a:ext>
              </a:extLst>
            </p:cNvPr>
            <p:cNvSpPr txBox="1"/>
            <p:nvPr/>
          </p:nvSpPr>
          <p:spPr>
            <a:xfrm>
              <a:off x="5227437" y="2679763"/>
              <a:ext cx="1864543" cy="11787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800" b="1" dirty="0">
                  <a:solidFill>
                    <a:srgbClr val="5D87A1"/>
                  </a:solidFill>
                  <a:latin typeface="Tw Cen MT" panose="020B0602020104020603" pitchFamily="34" charset="0"/>
                </a:rPr>
                <a:t>Equipos Médicos </a:t>
              </a:r>
              <a:endParaRPr lang="es-CO" sz="2800" b="1" dirty="0">
                <a:solidFill>
                  <a:srgbClr val="5D87A1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3" name="Gráfico 12" descr="Botiquín de primeros auxilios">
              <a:extLst>
                <a:ext uri="{FF2B5EF4-FFF2-40B4-BE49-F238E27FC236}">
                  <a16:creationId xmlns:a16="http://schemas.microsoft.com/office/drawing/2014/main" id="{E726EAC2-1622-4455-80A3-571A05391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73209" y="4698609"/>
              <a:ext cx="914400" cy="914400"/>
            </a:xfrm>
            <a:prstGeom prst="rect">
              <a:avLst/>
            </a:prstGeom>
          </p:spPr>
        </p:pic>
        <p:sp>
          <p:nvSpPr>
            <p:cNvPr id="36" name="CuadroTexto 35">
              <a:extLst>
                <a:ext uri="{FF2B5EF4-FFF2-40B4-BE49-F238E27FC236}">
                  <a16:creationId xmlns:a16="http://schemas.microsoft.com/office/drawing/2014/main" id="{474501C8-C181-488C-9D07-987C3BDCD404}"/>
                </a:ext>
              </a:extLst>
            </p:cNvPr>
            <p:cNvSpPr txBox="1"/>
            <p:nvPr/>
          </p:nvSpPr>
          <p:spPr>
            <a:xfrm>
              <a:off x="5138665" y="3749175"/>
              <a:ext cx="2022564" cy="1026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latin typeface="Tw Cen MT" panose="020B0602020104020603" pitchFamily="34" charset="0"/>
                </a:rPr>
                <a:t>Productos para procedimientos médicos</a:t>
              </a:r>
              <a:endParaRPr lang="es-CO" sz="1600" b="1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DA8CECCE-87C3-41EE-B962-27B18D059E0F}"/>
              </a:ext>
            </a:extLst>
          </p:cNvPr>
          <p:cNvGrpSpPr/>
          <p:nvPr/>
        </p:nvGrpSpPr>
        <p:grpSpPr>
          <a:xfrm>
            <a:off x="8806079" y="3912691"/>
            <a:ext cx="2296965" cy="2066078"/>
            <a:chOff x="8607652" y="2321169"/>
            <a:chExt cx="2433711" cy="3657600"/>
          </a:xfrm>
        </p:grpSpPr>
        <p:sp>
          <p:nvSpPr>
            <p:cNvPr id="28" name="Rectángulo: esquinas redondeadas 27">
              <a:extLst>
                <a:ext uri="{FF2B5EF4-FFF2-40B4-BE49-F238E27FC236}">
                  <a16:creationId xmlns:a16="http://schemas.microsoft.com/office/drawing/2014/main" id="{BA1885C7-E42E-4B93-85C2-C0B2BCC06EEF}"/>
                </a:ext>
              </a:extLst>
            </p:cNvPr>
            <p:cNvSpPr/>
            <p:nvPr/>
          </p:nvSpPr>
          <p:spPr>
            <a:xfrm>
              <a:off x="8607652" y="2321169"/>
              <a:ext cx="2433711" cy="36576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sx="103000" sy="103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4443E14E-BE6A-44E0-B392-A4B4B5025327}"/>
                </a:ext>
              </a:extLst>
            </p:cNvPr>
            <p:cNvSpPr txBox="1"/>
            <p:nvPr/>
          </p:nvSpPr>
          <p:spPr>
            <a:xfrm>
              <a:off x="8916919" y="2435345"/>
              <a:ext cx="1905481" cy="1798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>
                  <a:solidFill>
                    <a:srgbClr val="416D4B"/>
                  </a:solidFill>
                  <a:latin typeface="Tw Cen MT" panose="020B0602020104020603" pitchFamily="34" charset="0"/>
                </a:rPr>
                <a:t>Productos cuidado personal</a:t>
              </a:r>
              <a:endParaRPr lang="es-CO" sz="2000" b="1" dirty="0">
                <a:solidFill>
                  <a:srgbClr val="416D4B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CAC22337-F172-4D85-8590-421E5583C5BE}"/>
                </a:ext>
              </a:extLst>
            </p:cNvPr>
            <p:cNvSpPr txBox="1"/>
            <p:nvPr/>
          </p:nvSpPr>
          <p:spPr>
            <a:xfrm>
              <a:off x="8846233" y="4001677"/>
              <a:ext cx="1924051" cy="11442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b="1" dirty="0">
                  <a:latin typeface="Tw Cen MT" panose="020B0602020104020603" pitchFamily="34" charset="0"/>
                </a:rPr>
                <a:t>Cuidado cabello y  piel</a:t>
              </a:r>
              <a:endParaRPr lang="es-CO" b="1" dirty="0">
                <a:latin typeface="Tw Cen MT" panose="020B0602020104020603" pitchFamily="34" charset="0"/>
              </a:endParaRPr>
            </a:p>
          </p:txBody>
        </p:sp>
        <p:pic>
          <p:nvPicPr>
            <p:cNvPr id="26" name="Gráfico 25" descr="Pestañas">
              <a:extLst>
                <a:ext uri="{FF2B5EF4-FFF2-40B4-BE49-F238E27FC236}">
                  <a16:creationId xmlns:a16="http://schemas.microsoft.com/office/drawing/2014/main" id="{4F3E0E6A-9D23-4175-A43D-F6613215A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67305" y="4827081"/>
              <a:ext cx="914400" cy="914401"/>
            </a:xfrm>
            <a:prstGeom prst="rect">
              <a:avLst/>
            </a:prstGeom>
          </p:spPr>
        </p:pic>
      </p:grp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93B141B-34D9-4BE5-8385-3FAE551231B2}"/>
              </a:ext>
            </a:extLst>
          </p:cNvPr>
          <p:cNvSpPr txBox="1"/>
          <p:nvPr/>
        </p:nvSpPr>
        <p:spPr>
          <a:xfrm>
            <a:off x="11445820" y="6385299"/>
            <a:ext cx="88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s-CO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F49F6E74-FAD9-4AF5-A14E-C07DD3C87F6B}"/>
              </a:ext>
            </a:extLst>
          </p:cNvPr>
          <p:cNvSpPr txBox="1"/>
          <p:nvPr/>
        </p:nvSpPr>
        <p:spPr>
          <a:xfrm>
            <a:off x="3653170" y="6045119"/>
            <a:ext cx="4543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w Cen MT" panose="020B0602020104020603" pitchFamily="34" charset="0"/>
              </a:rPr>
              <a:t>Fuente Johnson and Johnson anual report 2018</a:t>
            </a:r>
            <a:endParaRPr lang="es-CO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650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6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6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6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6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5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1.66667E-6 -0.25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5047 L -0.00039 -0.21343 " pathEditMode="relative" rAng="0" ptsTypes="AA">
                                      <p:cBhvr>
                                        <p:cTn id="46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8773 L 0.00352 -0.16227 " pathEditMode="relative" rAng="0" ptsTypes="AA">
                                      <p:cBhvr>
                                        <p:cTn id="58" dur="1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5E566E1-6A62-46F3-9F82-3A042B951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4" y="304508"/>
            <a:ext cx="7200430" cy="585216"/>
          </a:xfrm>
        </p:spPr>
        <p:txBody>
          <a:bodyPr>
            <a:normAutofit fontScale="90000"/>
          </a:bodyPr>
          <a:lstStyle/>
          <a:p>
            <a:r>
              <a:rPr lang="en-US" b="1" noProof="1">
                <a:solidFill>
                  <a:srgbClr val="002060"/>
                </a:solidFill>
                <a:latin typeface="Tw Cen MT" panose="020B0602020104020603" pitchFamily="34" charset="0"/>
              </a:rPr>
              <a:t>Health Care Sector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1A240F9-9546-4B8A-824D-52C08A57322E}"/>
              </a:ext>
            </a:extLst>
          </p:cNvPr>
          <p:cNvSpPr txBox="1">
            <a:spLocks/>
          </p:cNvSpPr>
          <p:nvPr/>
        </p:nvSpPr>
        <p:spPr>
          <a:xfrm>
            <a:off x="467914" y="862554"/>
            <a:ext cx="7200430" cy="4616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1">
                <a:latin typeface="Tw Cen MT" panose="020B0602020104020603" pitchFamily="34" charset="0"/>
              </a:rPr>
              <a:t>6 Segmentos</a:t>
            </a:r>
          </a:p>
        </p:txBody>
      </p:sp>
      <p:grpSp>
        <p:nvGrpSpPr>
          <p:cNvPr id="6" name="Group 40">
            <a:extLst>
              <a:ext uri="{FF2B5EF4-FFF2-40B4-BE49-F238E27FC236}">
                <a16:creationId xmlns:a16="http://schemas.microsoft.com/office/drawing/2014/main" id="{463F45B6-EEA3-4AD7-BA7A-3ACCAE279C2A}"/>
              </a:ext>
            </a:extLst>
          </p:cNvPr>
          <p:cNvGrpSpPr>
            <a:grpSpLocks noChangeAspect="1"/>
          </p:cNvGrpSpPr>
          <p:nvPr/>
        </p:nvGrpSpPr>
        <p:grpSpPr>
          <a:xfrm>
            <a:off x="2509266" y="1882265"/>
            <a:ext cx="7173468" cy="3586734"/>
            <a:chOff x="5915728" y="-339687"/>
            <a:chExt cx="7467600" cy="3733800"/>
          </a:xfrm>
        </p:grpSpPr>
        <p:sp>
          <p:nvSpPr>
            <p:cNvPr id="7" name="Freeform: Shape 41">
              <a:extLst>
                <a:ext uri="{FF2B5EF4-FFF2-40B4-BE49-F238E27FC236}">
                  <a16:creationId xmlns:a16="http://schemas.microsoft.com/office/drawing/2014/main" id="{3235FEBD-F9DC-4C4F-8AB5-AD884C8046E2}"/>
                </a:ext>
              </a:extLst>
            </p:cNvPr>
            <p:cNvSpPr/>
            <p:nvPr/>
          </p:nvSpPr>
          <p:spPr>
            <a:xfrm>
              <a:off x="5915728" y="-339687"/>
              <a:ext cx="7467600" cy="3733800"/>
            </a:xfrm>
            <a:custGeom>
              <a:avLst/>
              <a:gdLst>
                <a:gd name="connsiteX0" fmla="*/ 3733800 w 7467600"/>
                <a:gd name="connsiteY0" fmla="*/ 0 h 3733800"/>
                <a:gd name="connsiteX1" fmla="*/ 7467600 w 7467600"/>
                <a:gd name="connsiteY1" fmla="*/ 3733800 h 3733800"/>
                <a:gd name="connsiteX2" fmla="*/ 0 w 7467600"/>
                <a:gd name="connsiteY2" fmla="*/ 3733800 h 3733800"/>
                <a:gd name="connsiteX3" fmla="*/ 3733800 w 7467600"/>
                <a:gd name="connsiteY3" fmla="*/ 0 h 373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67600" h="3733800">
                  <a:moveTo>
                    <a:pt x="3733800" y="0"/>
                  </a:moveTo>
                  <a:cubicBezTo>
                    <a:pt x="5795921" y="0"/>
                    <a:pt x="7467600" y="1671679"/>
                    <a:pt x="7467600" y="3733800"/>
                  </a:cubicBezTo>
                  <a:lnTo>
                    <a:pt x="0" y="3733800"/>
                  </a:lnTo>
                  <a:cubicBezTo>
                    <a:pt x="0" y="1671679"/>
                    <a:pt x="1671679" y="0"/>
                    <a:pt x="373380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8" name="Freeform: Shape 42">
              <a:extLst>
                <a:ext uri="{FF2B5EF4-FFF2-40B4-BE49-F238E27FC236}">
                  <a16:creationId xmlns:a16="http://schemas.microsoft.com/office/drawing/2014/main" id="{85D96C92-415C-4847-9ED1-76F94F94E79C}"/>
                </a:ext>
              </a:extLst>
            </p:cNvPr>
            <p:cNvSpPr/>
            <p:nvPr/>
          </p:nvSpPr>
          <p:spPr>
            <a:xfrm>
              <a:off x="6413568" y="158153"/>
              <a:ext cx="6471920" cy="3235960"/>
            </a:xfrm>
            <a:custGeom>
              <a:avLst/>
              <a:gdLst>
                <a:gd name="connsiteX0" fmla="*/ 3235960 w 6471920"/>
                <a:gd name="connsiteY0" fmla="*/ 0 h 3235960"/>
                <a:gd name="connsiteX1" fmla="*/ 6471920 w 6471920"/>
                <a:gd name="connsiteY1" fmla="*/ 3235960 h 3235960"/>
                <a:gd name="connsiteX2" fmla="*/ 0 w 6471920"/>
                <a:gd name="connsiteY2" fmla="*/ 3235960 h 3235960"/>
                <a:gd name="connsiteX3" fmla="*/ 3235960 w 6471920"/>
                <a:gd name="connsiteY3" fmla="*/ 0 h 3235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1920" h="3235960">
                  <a:moveTo>
                    <a:pt x="3235960" y="0"/>
                  </a:moveTo>
                  <a:cubicBezTo>
                    <a:pt x="5023131" y="0"/>
                    <a:pt x="6471920" y="1448789"/>
                    <a:pt x="6471920" y="3235960"/>
                  </a:cubicBezTo>
                  <a:lnTo>
                    <a:pt x="0" y="3235960"/>
                  </a:lnTo>
                  <a:cubicBezTo>
                    <a:pt x="0" y="1448789"/>
                    <a:pt x="1448790" y="0"/>
                    <a:pt x="323596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9" name="Freeform: Shape 43">
              <a:extLst>
                <a:ext uri="{FF2B5EF4-FFF2-40B4-BE49-F238E27FC236}">
                  <a16:creationId xmlns:a16="http://schemas.microsoft.com/office/drawing/2014/main" id="{803B5EC4-E469-43B5-A83B-ED35C00E0C92}"/>
                </a:ext>
              </a:extLst>
            </p:cNvPr>
            <p:cNvSpPr/>
            <p:nvPr/>
          </p:nvSpPr>
          <p:spPr>
            <a:xfrm>
              <a:off x="6911408" y="655993"/>
              <a:ext cx="5476240" cy="2738120"/>
            </a:xfrm>
            <a:custGeom>
              <a:avLst/>
              <a:gdLst>
                <a:gd name="connsiteX0" fmla="*/ 2738120 w 5476240"/>
                <a:gd name="connsiteY0" fmla="*/ 0 h 2738120"/>
                <a:gd name="connsiteX1" fmla="*/ 5476240 w 5476240"/>
                <a:gd name="connsiteY1" fmla="*/ 2738120 h 2738120"/>
                <a:gd name="connsiteX2" fmla="*/ 0 w 5476240"/>
                <a:gd name="connsiteY2" fmla="*/ 2738120 h 2738120"/>
                <a:gd name="connsiteX3" fmla="*/ 2738120 w 5476240"/>
                <a:gd name="connsiteY3" fmla="*/ 0 h 2738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6240" h="2738120">
                  <a:moveTo>
                    <a:pt x="2738120" y="0"/>
                  </a:moveTo>
                  <a:cubicBezTo>
                    <a:pt x="4250342" y="0"/>
                    <a:pt x="5476240" y="1225898"/>
                    <a:pt x="5476240" y="2738120"/>
                  </a:cubicBezTo>
                  <a:lnTo>
                    <a:pt x="0" y="2738120"/>
                  </a:lnTo>
                  <a:cubicBezTo>
                    <a:pt x="0" y="1225898"/>
                    <a:pt x="1225899" y="0"/>
                    <a:pt x="273812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0" name="Freeform: Shape 44">
              <a:extLst>
                <a:ext uri="{FF2B5EF4-FFF2-40B4-BE49-F238E27FC236}">
                  <a16:creationId xmlns:a16="http://schemas.microsoft.com/office/drawing/2014/main" id="{2E6A6759-9A47-4EB6-818C-D1A8C9666680}"/>
                </a:ext>
              </a:extLst>
            </p:cNvPr>
            <p:cNvSpPr/>
            <p:nvPr/>
          </p:nvSpPr>
          <p:spPr>
            <a:xfrm>
              <a:off x="7409248" y="1153833"/>
              <a:ext cx="4480560" cy="2240280"/>
            </a:xfrm>
            <a:custGeom>
              <a:avLst/>
              <a:gdLst>
                <a:gd name="connsiteX0" fmla="*/ 2240280 w 4480560"/>
                <a:gd name="connsiteY0" fmla="*/ 0 h 2240280"/>
                <a:gd name="connsiteX1" fmla="*/ 4480560 w 4480560"/>
                <a:gd name="connsiteY1" fmla="*/ 2240280 h 2240280"/>
                <a:gd name="connsiteX2" fmla="*/ 0 w 4480560"/>
                <a:gd name="connsiteY2" fmla="*/ 2240280 h 2240280"/>
                <a:gd name="connsiteX3" fmla="*/ 2240280 w 4480560"/>
                <a:gd name="connsiteY3" fmla="*/ 0 h 22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80560" h="2240280">
                  <a:moveTo>
                    <a:pt x="2240280" y="0"/>
                  </a:moveTo>
                  <a:cubicBezTo>
                    <a:pt x="3477552" y="0"/>
                    <a:pt x="4480560" y="1003008"/>
                    <a:pt x="4480560" y="2240280"/>
                  </a:cubicBezTo>
                  <a:lnTo>
                    <a:pt x="0" y="2240280"/>
                  </a:lnTo>
                  <a:cubicBezTo>
                    <a:pt x="0" y="1003008"/>
                    <a:pt x="1003008" y="0"/>
                    <a:pt x="224028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1" name="Freeform: Shape 45">
              <a:extLst>
                <a:ext uri="{FF2B5EF4-FFF2-40B4-BE49-F238E27FC236}">
                  <a16:creationId xmlns:a16="http://schemas.microsoft.com/office/drawing/2014/main" id="{046C4B4F-3A42-467C-9A3B-9493EC7949F4}"/>
                </a:ext>
              </a:extLst>
            </p:cNvPr>
            <p:cNvSpPr/>
            <p:nvPr/>
          </p:nvSpPr>
          <p:spPr>
            <a:xfrm>
              <a:off x="7907088" y="1651673"/>
              <a:ext cx="3484880" cy="1742440"/>
            </a:xfrm>
            <a:custGeom>
              <a:avLst/>
              <a:gdLst>
                <a:gd name="connsiteX0" fmla="*/ 1742440 w 3484880"/>
                <a:gd name="connsiteY0" fmla="*/ 0 h 1742440"/>
                <a:gd name="connsiteX1" fmla="*/ 3484880 w 3484880"/>
                <a:gd name="connsiteY1" fmla="*/ 1742440 h 1742440"/>
                <a:gd name="connsiteX2" fmla="*/ 0 w 3484880"/>
                <a:gd name="connsiteY2" fmla="*/ 1742440 h 1742440"/>
                <a:gd name="connsiteX3" fmla="*/ 1742440 w 3484880"/>
                <a:gd name="connsiteY3" fmla="*/ 0 h 174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84880" h="1742440">
                  <a:moveTo>
                    <a:pt x="1742440" y="0"/>
                  </a:moveTo>
                  <a:cubicBezTo>
                    <a:pt x="2704763" y="0"/>
                    <a:pt x="3484880" y="780117"/>
                    <a:pt x="3484880" y="1742440"/>
                  </a:cubicBezTo>
                  <a:lnTo>
                    <a:pt x="0" y="1742440"/>
                  </a:lnTo>
                  <a:cubicBezTo>
                    <a:pt x="0" y="780117"/>
                    <a:pt x="780117" y="0"/>
                    <a:pt x="174244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2" name="Freeform: Shape 46">
              <a:extLst>
                <a:ext uri="{FF2B5EF4-FFF2-40B4-BE49-F238E27FC236}">
                  <a16:creationId xmlns:a16="http://schemas.microsoft.com/office/drawing/2014/main" id="{A0686BC4-B8A5-4556-82F4-96C64D890742}"/>
                </a:ext>
              </a:extLst>
            </p:cNvPr>
            <p:cNvSpPr/>
            <p:nvPr/>
          </p:nvSpPr>
          <p:spPr>
            <a:xfrm>
              <a:off x="8405819" y="2150403"/>
              <a:ext cx="2487419" cy="1243710"/>
            </a:xfrm>
            <a:custGeom>
              <a:avLst/>
              <a:gdLst>
                <a:gd name="connsiteX0" fmla="*/ 1243709 w 2487419"/>
                <a:gd name="connsiteY0" fmla="*/ 0 h 1243710"/>
                <a:gd name="connsiteX1" fmla="*/ 2487419 w 2487419"/>
                <a:gd name="connsiteY1" fmla="*/ 1243710 h 1243710"/>
                <a:gd name="connsiteX2" fmla="*/ 0 w 2487419"/>
                <a:gd name="connsiteY2" fmla="*/ 1243710 h 1243710"/>
                <a:gd name="connsiteX3" fmla="*/ 1243709 w 2487419"/>
                <a:gd name="connsiteY3" fmla="*/ 0 h 124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7419" h="1243710">
                  <a:moveTo>
                    <a:pt x="1243709" y="0"/>
                  </a:moveTo>
                  <a:cubicBezTo>
                    <a:pt x="1930591" y="0"/>
                    <a:pt x="2487419" y="556828"/>
                    <a:pt x="2487419" y="1243710"/>
                  </a:cubicBezTo>
                  <a:lnTo>
                    <a:pt x="0" y="1243710"/>
                  </a:lnTo>
                  <a:cubicBezTo>
                    <a:pt x="0" y="556828"/>
                    <a:pt x="556827" y="0"/>
                    <a:pt x="1243709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13" name="Freeform: Shape 47">
              <a:extLst>
                <a:ext uri="{FF2B5EF4-FFF2-40B4-BE49-F238E27FC236}">
                  <a16:creationId xmlns:a16="http://schemas.microsoft.com/office/drawing/2014/main" id="{E4225617-50E0-4E1F-AB50-73275FC701E1}"/>
                </a:ext>
              </a:extLst>
            </p:cNvPr>
            <p:cNvSpPr/>
            <p:nvPr/>
          </p:nvSpPr>
          <p:spPr>
            <a:xfrm>
              <a:off x="8902768" y="2647353"/>
              <a:ext cx="1493520" cy="746760"/>
            </a:xfrm>
            <a:custGeom>
              <a:avLst/>
              <a:gdLst>
                <a:gd name="connsiteX0" fmla="*/ 746760 w 1493520"/>
                <a:gd name="connsiteY0" fmla="*/ 0 h 746760"/>
                <a:gd name="connsiteX1" fmla="*/ 1493520 w 1493520"/>
                <a:gd name="connsiteY1" fmla="*/ 746760 h 746760"/>
                <a:gd name="connsiteX2" fmla="*/ 0 w 1493520"/>
                <a:gd name="connsiteY2" fmla="*/ 746760 h 746760"/>
                <a:gd name="connsiteX3" fmla="*/ 746760 w 1493520"/>
                <a:gd name="connsiteY3" fmla="*/ 0 h 7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520" h="746760">
                  <a:moveTo>
                    <a:pt x="746760" y="0"/>
                  </a:moveTo>
                  <a:cubicBezTo>
                    <a:pt x="1159184" y="0"/>
                    <a:pt x="1493520" y="334336"/>
                    <a:pt x="1493520" y="746760"/>
                  </a:cubicBezTo>
                  <a:lnTo>
                    <a:pt x="0" y="746760"/>
                  </a:lnTo>
                  <a:cubicBezTo>
                    <a:pt x="0" y="334336"/>
                    <a:pt x="334336" y="0"/>
                    <a:pt x="74676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</p:grpSp>
      <p:grpSp>
        <p:nvGrpSpPr>
          <p:cNvPr id="30" name="Group 31">
            <a:extLst>
              <a:ext uri="{FF2B5EF4-FFF2-40B4-BE49-F238E27FC236}">
                <a16:creationId xmlns:a16="http://schemas.microsoft.com/office/drawing/2014/main" id="{31CE4533-CD91-4035-A955-542378EB3131}"/>
              </a:ext>
            </a:extLst>
          </p:cNvPr>
          <p:cNvGrpSpPr/>
          <p:nvPr/>
        </p:nvGrpSpPr>
        <p:grpSpPr>
          <a:xfrm>
            <a:off x="6208742" y="4746634"/>
            <a:ext cx="2144610" cy="718866"/>
            <a:chOff x="5465116" y="5911737"/>
            <a:chExt cx="2859478" cy="958488"/>
          </a:xfrm>
        </p:grpSpPr>
        <p:sp>
          <p:nvSpPr>
            <p:cNvPr id="31" name="Freeform: Shape 48">
              <a:extLst>
                <a:ext uri="{FF2B5EF4-FFF2-40B4-BE49-F238E27FC236}">
                  <a16:creationId xmlns:a16="http://schemas.microsoft.com/office/drawing/2014/main" id="{8C3D9D5A-523E-4D03-AEB1-021AAB2151B8}"/>
                </a:ext>
              </a:extLst>
            </p:cNvPr>
            <p:cNvSpPr/>
            <p:nvPr/>
          </p:nvSpPr>
          <p:spPr>
            <a:xfrm>
              <a:off x="5465116" y="5911737"/>
              <a:ext cx="1916978" cy="958488"/>
            </a:xfrm>
            <a:custGeom>
              <a:avLst/>
              <a:gdLst>
                <a:gd name="connsiteX0" fmla="*/ 746760 w 1493520"/>
                <a:gd name="connsiteY0" fmla="*/ 0 h 746760"/>
                <a:gd name="connsiteX1" fmla="*/ 1493520 w 1493520"/>
                <a:gd name="connsiteY1" fmla="*/ 746760 h 746760"/>
                <a:gd name="connsiteX2" fmla="*/ 0 w 1493520"/>
                <a:gd name="connsiteY2" fmla="*/ 746760 h 746760"/>
                <a:gd name="connsiteX3" fmla="*/ 746760 w 1493520"/>
                <a:gd name="connsiteY3" fmla="*/ 0 h 746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520" h="746760">
                  <a:moveTo>
                    <a:pt x="746760" y="0"/>
                  </a:moveTo>
                  <a:cubicBezTo>
                    <a:pt x="1159184" y="0"/>
                    <a:pt x="1493520" y="334336"/>
                    <a:pt x="1493520" y="746760"/>
                  </a:cubicBezTo>
                  <a:lnTo>
                    <a:pt x="0" y="746760"/>
                  </a:lnTo>
                  <a:cubicBezTo>
                    <a:pt x="0" y="334336"/>
                    <a:pt x="334336" y="0"/>
                    <a:pt x="74676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03200" dist="1143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32" name="Straight Arrow Connector 25">
              <a:extLst>
                <a:ext uri="{FF2B5EF4-FFF2-40B4-BE49-F238E27FC236}">
                  <a16:creationId xmlns:a16="http://schemas.microsoft.com/office/drawing/2014/main" id="{66762453-F7DF-4FB8-B4AA-913AE0FE09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87761" y="6789886"/>
              <a:ext cx="2136833" cy="49356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30">
            <a:extLst>
              <a:ext uri="{FF2B5EF4-FFF2-40B4-BE49-F238E27FC236}">
                <a16:creationId xmlns:a16="http://schemas.microsoft.com/office/drawing/2014/main" id="{49B56521-B812-4EDB-9C26-277F4CD6969A}"/>
              </a:ext>
            </a:extLst>
          </p:cNvPr>
          <p:cNvGrpSpPr/>
          <p:nvPr/>
        </p:nvGrpSpPr>
        <p:grpSpPr>
          <a:xfrm>
            <a:off x="5545969" y="4287213"/>
            <a:ext cx="2652635" cy="1197254"/>
            <a:chOff x="4508440" y="5261662"/>
            <a:chExt cx="3536846" cy="1596338"/>
          </a:xfrm>
        </p:grpSpPr>
        <p:sp>
          <p:nvSpPr>
            <p:cNvPr id="28" name="Freeform: Shape 49">
              <a:extLst>
                <a:ext uri="{FF2B5EF4-FFF2-40B4-BE49-F238E27FC236}">
                  <a16:creationId xmlns:a16="http://schemas.microsoft.com/office/drawing/2014/main" id="{8BC0D724-F169-47D2-880B-3D1FC6F5B611}"/>
                </a:ext>
              </a:extLst>
            </p:cNvPr>
            <p:cNvSpPr/>
            <p:nvPr/>
          </p:nvSpPr>
          <p:spPr>
            <a:xfrm>
              <a:off x="4508440" y="5261662"/>
              <a:ext cx="2975009" cy="1596338"/>
            </a:xfrm>
            <a:custGeom>
              <a:avLst/>
              <a:gdLst>
                <a:gd name="connsiteX0" fmla="*/ 1243709 w 2317835"/>
                <a:gd name="connsiteY0" fmla="*/ 0 h 1243710"/>
                <a:gd name="connsiteX1" fmla="*/ 2275013 w 2317835"/>
                <a:gd name="connsiteY1" fmla="*/ 548340 h 1243710"/>
                <a:gd name="connsiteX2" fmla="*/ 2317835 w 2317835"/>
                <a:gd name="connsiteY2" fmla="*/ 627233 h 1243710"/>
                <a:gd name="connsiteX3" fmla="*/ 1250039 w 2317835"/>
                <a:gd name="connsiteY3" fmla="*/ 1243710 h 1243710"/>
                <a:gd name="connsiteX4" fmla="*/ 0 w 2317835"/>
                <a:gd name="connsiteY4" fmla="*/ 1243710 h 1243710"/>
                <a:gd name="connsiteX5" fmla="*/ 1243709 w 2317835"/>
                <a:gd name="connsiteY5" fmla="*/ 0 h 1243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7835" h="1243710">
                  <a:moveTo>
                    <a:pt x="1243709" y="0"/>
                  </a:moveTo>
                  <a:cubicBezTo>
                    <a:pt x="1673011" y="0"/>
                    <a:pt x="2051510" y="217511"/>
                    <a:pt x="2275013" y="548340"/>
                  </a:cubicBezTo>
                  <a:lnTo>
                    <a:pt x="2317835" y="627233"/>
                  </a:lnTo>
                  <a:lnTo>
                    <a:pt x="1250039" y="1243710"/>
                  </a:lnTo>
                  <a:lnTo>
                    <a:pt x="0" y="1243710"/>
                  </a:lnTo>
                  <a:cubicBezTo>
                    <a:pt x="0" y="556828"/>
                    <a:pt x="556827" y="0"/>
                    <a:pt x="1243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03200" dist="114300" dir="42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29" name="Straight Arrow Connector 22">
              <a:extLst>
                <a:ext uri="{FF2B5EF4-FFF2-40B4-BE49-F238E27FC236}">
                  <a16:creationId xmlns:a16="http://schemas.microsoft.com/office/drawing/2014/main" id="{71E708AA-4336-45A9-A472-92F4461B7A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12902" y="5704850"/>
              <a:ext cx="1932384" cy="1115636"/>
            </a:xfrm>
            <a:prstGeom prst="straightConnector1">
              <a:avLst/>
            </a:prstGeom>
            <a:ln w="76200">
              <a:solidFill>
                <a:schemeClr val="accent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9">
            <a:extLst>
              <a:ext uri="{FF2B5EF4-FFF2-40B4-BE49-F238E27FC236}">
                <a16:creationId xmlns:a16="http://schemas.microsoft.com/office/drawing/2014/main" id="{FFEA29DE-9698-48D7-85E4-51594255DB48}"/>
              </a:ext>
            </a:extLst>
          </p:cNvPr>
          <p:cNvGrpSpPr/>
          <p:nvPr/>
        </p:nvGrpSpPr>
        <p:grpSpPr>
          <a:xfrm>
            <a:off x="4485770" y="3644359"/>
            <a:ext cx="2740358" cy="1835909"/>
            <a:chOff x="3868306" y="4410122"/>
            <a:chExt cx="3653810" cy="2447878"/>
          </a:xfrm>
        </p:grpSpPr>
        <p:sp>
          <p:nvSpPr>
            <p:cNvPr id="25" name="Freeform: Shape 63">
              <a:extLst>
                <a:ext uri="{FF2B5EF4-FFF2-40B4-BE49-F238E27FC236}">
                  <a16:creationId xmlns:a16="http://schemas.microsoft.com/office/drawing/2014/main" id="{A2BA7EA6-0E82-404F-ACBA-F6D42284B23D}"/>
                </a:ext>
              </a:extLst>
            </p:cNvPr>
            <p:cNvSpPr/>
            <p:nvPr/>
          </p:nvSpPr>
          <p:spPr>
            <a:xfrm>
              <a:off x="3868306" y="4621528"/>
              <a:ext cx="3356949" cy="2236472"/>
            </a:xfrm>
            <a:custGeom>
              <a:avLst/>
              <a:gdLst>
                <a:gd name="connsiteX0" fmla="*/ 2329640 w 2615405"/>
                <a:gd name="connsiteY0" fmla="*/ 1406939 h 1742440"/>
                <a:gd name="connsiteX1" fmla="*/ 2329515 w 2615405"/>
                <a:gd name="connsiteY1" fmla="*/ 1407155 h 1742440"/>
                <a:gd name="connsiteX2" fmla="*/ 1748770 w 2615405"/>
                <a:gd name="connsiteY2" fmla="*/ 1742440 h 1742440"/>
                <a:gd name="connsiteX3" fmla="*/ 1748768 w 2615405"/>
                <a:gd name="connsiteY3" fmla="*/ 1742440 h 1742440"/>
                <a:gd name="connsiteX4" fmla="*/ 1742440 w 2615405"/>
                <a:gd name="connsiteY4" fmla="*/ 0 h 1742440"/>
                <a:gd name="connsiteX5" fmla="*/ 2572991 w 2615405"/>
                <a:gd name="connsiteY5" fmla="*/ 210303 h 1742440"/>
                <a:gd name="connsiteX6" fmla="*/ 2615405 w 2615405"/>
                <a:gd name="connsiteY6" fmla="*/ 236071 h 1742440"/>
                <a:gd name="connsiteX7" fmla="*/ 1746095 w 2615405"/>
                <a:gd name="connsiteY7" fmla="*/ 1742440 h 1742440"/>
                <a:gd name="connsiteX8" fmla="*/ 0 w 2615405"/>
                <a:gd name="connsiteY8" fmla="*/ 1742440 h 1742440"/>
                <a:gd name="connsiteX9" fmla="*/ 1742440 w 2615405"/>
                <a:gd name="connsiteY9" fmla="*/ 0 h 1742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15405" h="1742440">
                  <a:moveTo>
                    <a:pt x="2329640" y="1406939"/>
                  </a:moveTo>
                  <a:lnTo>
                    <a:pt x="2329515" y="1407155"/>
                  </a:lnTo>
                  <a:lnTo>
                    <a:pt x="1748770" y="1742440"/>
                  </a:lnTo>
                  <a:lnTo>
                    <a:pt x="1748768" y="1742440"/>
                  </a:lnTo>
                  <a:close/>
                  <a:moveTo>
                    <a:pt x="1742440" y="0"/>
                  </a:moveTo>
                  <a:cubicBezTo>
                    <a:pt x="2043166" y="0"/>
                    <a:pt x="2326099" y="76184"/>
                    <a:pt x="2572991" y="210303"/>
                  </a:cubicBezTo>
                  <a:lnTo>
                    <a:pt x="2615405" y="236071"/>
                  </a:lnTo>
                  <a:lnTo>
                    <a:pt x="1746095" y="1742440"/>
                  </a:lnTo>
                  <a:lnTo>
                    <a:pt x="0" y="1742440"/>
                  </a:lnTo>
                  <a:cubicBezTo>
                    <a:pt x="0" y="780117"/>
                    <a:pt x="780117" y="0"/>
                    <a:pt x="174244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3200" dist="1143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26" name="Straight Arrow Connector 19">
              <a:extLst>
                <a:ext uri="{FF2B5EF4-FFF2-40B4-BE49-F238E27FC236}">
                  <a16:creationId xmlns:a16="http://schemas.microsoft.com/office/drawing/2014/main" id="{851951BC-B9DC-4952-8AF7-3EA2C6EEF087}"/>
                </a:ext>
              </a:extLst>
            </p:cNvPr>
            <p:cNvCxnSpPr>
              <a:cxnSpLocks/>
              <a:stCxn id="25" idx="7"/>
            </p:cNvCxnSpPr>
            <p:nvPr/>
          </p:nvCxnSpPr>
          <p:spPr>
            <a:xfrm flipV="1">
              <a:off x="6109470" y="4410122"/>
              <a:ext cx="1412646" cy="2447878"/>
            </a:xfrm>
            <a:prstGeom prst="straightConnector1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8">
            <a:extLst>
              <a:ext uri="{FF2B5EF4-FFF2-40B4-BE49-F238E27FC236}">
                <a16:creationId xmlns:a16="http://schemas.microsoft.com/office/drawing/2014/main" id="{609F0C06-EFCA-4CCD-979C-15CE4856171A}"/>
              </a:ext>
            </a:extLst>
          </p:cNvPr>
          <p:cNvGrpSpPr/>
          <p:nvPr/>
        </p:nvGrpSpPr>
        <p:grpSpPr>
          <a:xfrm>
            <a:off x="3975991" y="2849996"/>
            <a:ext cx="2156602" cy="2619003"/>
            <a:chOff x="3229313" y="3365996"/>
            <a:chExt cx="2875469" cy="3492004"/>
          </a:xfrm>
        </p:grpSpPr>
        <p:sp>
          <p:nvSpPr>
            <p:cNvPr id="22" name="Freeform: Shape 65">
              <a:extLst>
                <a:ext uri="{FF2B5EF4-FFF2-40B4-BE49-F238E27FC236}">
                  <a16:creationId xmlns:a16="http://schemas.microsoft.com/office/drawing/2014/main" id="{D1ED43D5-6082-4AE0-9DDE-348189B1053A}"/>
                </a:ext>
              </a:extLst>
            </p:cNvPr>
            <p:cNvSpPr/>
            <p:nvPr/>
          </p:nvSpPr>
          <p:spPr>
            <a:xfrm>
              <a:off x="3229313" y="3982536"/>
              <a:ext cx="2875469" cy="2875464"/>
            </a:xfrm>
            <a:custGeom>
              <a:avLst/>
              <a:gdLst>
                <a:gd name="connsiteX0" fmla="*/ 2240280 w 2240283"/>
                <a:gd name="connsiteY0" fmla="*/ 0 h 2240280"/>
                <a:gd name="connsiteX1" fmla="*/ 2240283 w 2240283"/>
                <a:gd name="connsiteY1" fmla="*/ 0 h 2240280"/>
                <a:gd name="connsiteX2" fmla="*/ 2240283 w 2240283"/>
                <a:gd name="connsiteY2" fmla="*/ 2240280 h 2240280"/>
                <a:gd name="connsiteX3" fmla="*/ 0 w 2240283"/>
                <a:gd name="connsiteY3" fmla="*/ 2240280 h 2240280"/>
                <a:gd name="connsiteX4" fmla="*/ 2240280 w 2240283"/>
                <a:gd name="connsiteY4" fmla="*/ 0 h 22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0283" h="2240280">
                  <a:moveTo>
                    <a:pt x="2240280" y="0"/>
                  </a:moveTo>
                  <a:lnTo>
                    <a:pt x="2240283" y="0"/>
                  </a:lnTo>
                  <a:lnTo>
                    <a:pt x="2240283" y="2240280"/>
                  </a:lnTo>
                  <a:lnTo>
                    <a:pt x="0" y="2240280"/>
                  </a:lnTo>
                  <a:cubicBezTo>
                    <a:pt x="0" y="1003008"/>
                    <a:pt x="1003008" y="0"/>
                    <a:pt x="2240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03200" dist="1143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23" name="Straight Arrow Connector 16">
              <a:extLst>
                <a:ext uri="{FF2B5EF4-FFF2-40B4-BE49-F238E27FC236}">
                  <a16:creationId xmlns:a16="http://schemas.microsoft.com/office/drawing/2014/main" id="{D10D39ED-0704-4D94-8849-B29B79A9B283}"/>
                </a:ext>
              </a:extLst>
            </p:cNvPr>
            <p:cNvCxnSpPr>
              <a:cxnSpLocks/>
              <a:stCxn id="22" idx="2"/>
            </p:cNvCxnSpPr>
            <p:nvPr/>
          </p:nvCxnSpPr>
          <p:spPr>
            <a:xfrm flipV="1">
              <a:off x="6104782" y="3365996"/>
              <a:ext cx="0" cy="3492004"/>
            </a:xfrm>
            <a:prstGeom prst="straightConnector1">
              <a:avLst/>
            </a:prstGeom>
            <a:ln w="762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FE4C6626-2AAE-47BE-A124-602FF6A358E3}"/>
              </a:ext>
            </a:extLst>
          </p:cNvPr>
          <p:cNvGrpSpPr/>
          <p:nvPr/>
        </p:nvGrpSpPr>
        <p:grpSpPr>
          <a:xfrm>
            <a:off x="3309300" y="2789237"/>
            <a:ext cx="2636788" cy="2679762"/>
            <a:chOff x="2590320" y="3284984"/>
            <a:chExt cx="3515717" cy="3573016"/>
          </a:xfrm>
        </p:grpSpPr>
        <p:sp>
          <p:nvSpPr>
            <p:cNvPr id="19" name="Freeform: Shape 67">
              <a:extLst>
                <a:ext uri="{FF2B5EF4-FFF2-40B4-BE49-F238E27FC236}">
                  <a16:creationId xmlns:a16="http://schemas.microsoft.com/office/drawing/2014/main" id="{1579CEAC-D6CC-43D7-A87F-542C2D65C9B9}"/>
                </a:ext>
              </a:extLst>
            </p:cNvPr>
            <p:cNvSpPr/>
            <p:nvPr/>
          </p:nvSpPr>
          <p:spPr>
            <a:xfrm>
              <a:off x="2590320" y="3815772"/>
              <a:ext cx="3515717" cy="3042228"/>
            </a:xfrm>
            <a:custGeom>
              <a:avLst/>
              <a:gdLst>
                <a:gd name="connsiteX0" fmla="*/ 1371347 w 2739102"/>
                <a:gd name="connsiteY0" fmla="*/ 0 h 2370206"/>
                <a:gd name="connsiteX1" fmla="*/ 2739102 w 2739102"/>
                <a:gd name="connsiteY1" fmla="*/ 2370206 h 2370206"/>
                <a:gd name="connsiteX2" fmla="*/ 0 w 2739102"/>
                <a:gd name="connsiteY2" fmla="*/ 2370206 h 2370206"/>
                <a:gd name="connsiteX3" fmla="*/ 1207212 w 2739102"/>
                <a:gd name="connsiteY3" fmla="*/ 99714 h 2370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39102" h="2370206">
                  <a:moveTo>
                    <a:pt x="1371347" y="0"/>
                  </a:moveTo>
                  <a:lnTo>
                    <a:pt x="2739102" y="2370206"/>
                  </a:lnTo>
                  <a:lnTo>
                    <a:pt x="0" y="2370206"/>
                  </a:lnTo>
                  <a:cubicBezTo>
                    <a:pt x="0" y="1425067"/>
                    <a:pt x="478867" y="591774"/>
                    <a:pt x="1207212" y="997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203200" dist="1143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20" name="Straight Arrow Connector 13">
              <a:extLst>
                <a:ext uri="{FF2B5EF4-FFF2-40B4-BE49-F238E27FC236}">
                  <a16:creationId xmlns:a16="http://schemas.microsoft.com/office/drawing/2014/main" id="{7637CEB7-091E-4CE2-A682-81275F6DB7E2}"/>
                </a:ext>
              </a:extLst>
            </p:cNvPr>
            <p:cNvCxnSpPr>
              <a:cxnSpLocks/>
              <a:stCxn id="19" idx="1"/>
            </p:cNvCxnSpPr>
            <p:nvPr/>
          </p:nvCxnSpPr>
          <p:spPr>
            <a:xfrm flipH="1" flipV="1">
              <a:off x="4044187" y="3284984"/>
              <a:ext cx="2061850" cy="3573016"/>
            </a:xfrm>
            <a:prstGeom prst="straightConnector1">
              <a:avLst/>
            </a:prstGeom>
            <a:ln w="762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6">
            <a:extLst>
              <a:ext uri="{FF2B5EF4-FFF2-40B4-BE49-F238E27FC236}">
                <a16:creationId xmlns:a16="http://schemas.microsoft.com/office/drawing/2014/main" id="{088E2115-975B-4338-BA79-5247C6044FCE}"/>
              </a:ext>
            </a:extLst>
          </p:cNvPr>
          <p:cNvGrpSpPr/>
          <p:nvPr/>
        </p:nvGrpSpPr>
        <p:grpSpPr>
          <a:xfrm>
            <a:off x="2882886" y="3723730"/>
            <a:ext cx="3107347" cy="1787473"/>
            <a:chOff x="1951329" y="4512217"/>
            <a:chExt cx="4143129" cy="2383297"/>
          </a:xfrm>
        </p:grpSpPr>
        <p:sp>
          <p:nvSpPr>
            <p:cNvPr id="15" name="Freeform: Shape 69">
              <a:extLst>
                <a:ext uri="{FF2B5EF4-FFF2-40B4-BE49-F238E27FC236}">
                  <a16:creationId xmlns:a16="http://schemas.microsoft.com/office/drawing/2014/main" id="{829E01AD-9CFB-43A5-8867-EAF6DE5E778E}"/>
                </a:ext>
              </a:extLst>
            </p:cNvPr>
            <p:cNvSpPr/>
            <p:nvPr/>
          </p:nvSpPr>
          <p:spPr>
            <a:xfrm>
              <a:off x="1951329" y="4784028"/>
              <a:ext cx="4143129" cy="2073972"/>
            </a:xfrm>
            <a:custGeom>
              <a:avLst/>
              <a:gdLst>
                <a:gd name="connsiteX0" fmla="*/ 435146 w 3234267"/>
                <a:gd name="connsiteY0" fmla="*/ 0 h 1615836"/>
                <a:gd name="connsiteX1" fmla="*/ 3234267 w 3234267"/>
                <a:gd name="connsiteY1" fmla="*/ 1615836 h 1615836"/>
                <a:gd name="connsiteX2" fmla="*/ 0 w 3234267"/>
                <a:gd name="connsiteY2" fmla="*/ 1615836 h 1615836"/>
                <a:gd name="connsiteX3" fmla="*/ 390563 w 3234267"/>
                <a:gd name="connsiteY3" fmla="*/ 73386 h 1615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34267" h="1615836">
                  <a:moveTo>
                    <a:pt x="435146" y="0"/>
                  </a:moveTo>
                  <a:lnTo>
                    <a:pt x="3234267" y="1615836"/>
                  </a:lnTo>
                  <a:lnTo>
                    <a:pt x="0" y="1615836"/>
                  </a:lnTo>
                  <a:cubicBezTo>
                    <a:pt x="0" y="1057345"/>
                    <a:pt x="141484" y="531899"/>
                    <a:pt x="390563" y="7338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>
              <a:outerShdw blurRad="203200" dist="1143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/>
            </a:p>
          </p:txBody>
        </p:sp>
        <p:cxnSp>
          <p:nvCxnSpPr>
            <p:cNvPr id="16" name="Straight Arrow Connector 4">
              <a:extLst>
                <a:ext uri="{FF2B5EF4-FFF2-40B4-BE49-F238E27FC236}">
                  <a16:creationId xmlns:a16="http://schemas.microsoft.com/office/drawing/2014/main" id="{696D467E-E43F-45DB-8760-F702A2402C4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62700" y="4512217"/>
              <a:ext cx="4131758" cy="2383297"/>
            </a:xfrm>
            <a:prstGeom prst="straightConnector1">
              <a:avLst/>
            </a:prstGeom>
            <a:ln w="76200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eeform: Shape 70">
            <a:extLst>
              <a:ext uri="{FF2B5EF4-FFF2-40B4-BE49-F238E27FC236}">
                <a16:creationId xmlns:a16="http://schemas.microsoft.com/office/drawing/2014/main" id="{84BB33D2-57EB-4C01-AE84-D41AFC2B090F}"/>
              </a:ext>
            </a:extLst>
          </p:cNvPr>
          <p:cNvSpPr/>
          <p:nvPr/>
        </p:nvSpPr>
        <p:spPr>
          <a:xfrm>
            <a:off x="5855949" y="5271153"/>
            <a:ext cx="480099" cy="240050"/>
          </a:xfrm>
          <a:custGeom>
            <a:avLst/>
            <a:gdLst>
              <a:gd name="connsiteX0" fmla="*/ 249364 w 498728"/>
              <a:gd name="connsiteY0" fmla="*/ 0 h 249364"/>
              <a:gd name="connsiteX1" fmla="*/ 498728 w 498728"/>
              <a:gd name="connsiteY1" fmla="*/ 249364 h 249364"/>
              <a:gd name="connsiteX2" fmla="*/ 0 w 498728"/>
              <a:gd name="connsiteY2" fmla="*/ 249364 h 249364"/>
              <a:gd name="connsiteX3" fmla="*/ 249364 w 498728"/>
              <a:gd name="connsiteY3" fmla="*/ 0 h 249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8728" h="249364">
                <a:moveTo>
                  <a:pt x="249364" y="0"/>
                </a:moveTo>
                <a:cubicBezTo>
                  <a:pt x="387084" y="0"/>
                  <a:pt x="498728" y="111644"/>
                  <a:pt x="498728" y="249364"/>
                </a:cubicBezTo>
                <a:lnTo>
                  <a:pt x="0" y="249364"/>
                </a:lnTo>
                <a:cubicBezTo>
                  <a:pt x="0" y="111644"/>
                  <a:pt x="111644" y="0"/>
                  <a:pt x="249364" y="0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032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7" name="TextBox 101">
            <a:extLst>
              <a:ext uri="{FF2B5EF4-FFF2-40B4-BE49-F238E27FC236}">
                <a16:creationId xmlns:a16="http://schemas.microsoft.com/office/drawing/2014/main" id="{0B5A3B71-A11E-4D70-B0AB-CF6DB28A3E15}"/>
              </a:ext>
            </a:extLst>
          </p:cNvPr>
          <p:cNvSpPr txBox="1"/>
          <p:nvPr/>
        </p:nvSpPr>
        <p:spPr>
          <a:xfrm>
            <a:off x="1174141" y="3290416"/>
            <a:ext cx="1747906" cy="70788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2000" b="1" cap="all" noProof="1">
                <a:solidFill>
                  <a:schemeClr val="tx2"/>
                </a:solidFill>
                <a:latin typeface="Tw Cen MT" panose="020B0602020104020603" pitchFamily="34" charset="0"/>
              </a:rPr>
              <a:t>Health care services</a:t>
            </a:r>
          </a:p>
        </p:txBody>
      </p:sp>
      <p:sp>
        <p:nvSpPr>
          <p:cNvPr id="42" name="TextBox 58">
            <a:extLst>
              <a:ext uri="{FF2B5EF4-FFF2-40B4-BE49-F238E27FC236}">
                <a16:creationId xmlns:a16="http://schemas.microsoft.com/office/drawing/2014/main" id="{17AE41DB-5C14-436D-8AC3-2BF8FEB80256}"/>
              </a:ext>
            </a:extLst>
          </p:cNvPr>
          <p:cNvSpPr txBox="1"/>
          <p:nvPr/>
        </p:nvSpPr>
        <p:spPr>
          <a:xfrm>
            <a:off x="1742044" y="2152797"/>
            <a:ext cx="2360005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000" b="1" cap="all" noProof="1">
                <a:solidFill>
                  <a:schemeClr val="accent1"/>
                </a:solidFill>
                <a:latin typeface="Tw Cen MT" panose="020B0602020104020603" pitchFamily="34" charset="0"/>
              </a:rPr>
              <a:t>pharmaceuticals</a:t>
            </a:r>
          </a:p>
        </p:txBody>
      </p:sp>
      <p:sp>
        <p:nvSpPr>
          <p:cNvPr id="44" name="TextBox 61">
            <a:extLst>
              <a:ext uri="{FF2B5EF4-FFF2-40B4-BE49-F238E27FC236}">
                <a16:creationId xmlns:a16="http://schemas.microsoft.com/office/drawing/2014/main" id="{19836995-1F35-4815-ABAC-2DB959A87E20}"/>
              </a:ext>
            </a:extLst>
          </p:cNvPr>
          <p:cNvSpPr txBox="1"/>
          <p:nvPr/>
        </p:nvSpPr>
        <p:spPr>
          <a:xfrm>
            <a:off x="5110223" y="1434019"/>
            <a:ext cx="2157963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000" b="1" cap="all" noProof="1">
                <a:solidFill>
                  <a:schemeClr val="accent2"/>
                </a:solidFill>
                <a:latin typeface="Tw Cen MT" panose="020B0602020104020603" pitchFamily="34" charset="0"/>
              </a:rPr>
              <a:t>Medical devices</a:t>
            </a:r>
          </a:p>
        </p:txBody>
      </p:sp>
      <p:sp>
        <p:nvSpPr>
          <p:cNvPr id="47" name="TextBox 66">
            <a:extLst>
              <a:ext uri="{FF2B5EF4-FFF2-40B4-BE49-F238E27FC236}">
                <a16:creationId xmlns:a16="http://schemas.microsoft.com/office/drawing/2014/main" id="{A203178E-2EA7-40D3-A1C1-9B89318A94CA}"/>
              </a:ext>
            </a:extLst>
          </p:cNvPr>
          <p:cNvSpPr txBox="1"/>
          <p:nvPr/>
        </p:nvSpPr>
        <p:spPr>
          <a:xfrm>
            <a:off x="8519165" y="2438617"/>
            <a:ext cx="2120902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000" b="1" cap="all" noProof="1">
                <a:solidFill>
                  <a:schemeClr val="accent4"/>
                </a:solidFill>
                <a:latin typeface="Tw Cen MT" panose="020B0602020104020603" pitchFamily="34" charset="0"/>
              </a:rPr>
              <a:t>Biotechnology</a:t>
            </a:r>
          </a:p>
        </p:txBody>
      </p:sp>
      <p:sp>
        <p:nvSpPr>
          <p:cNvPr id="48" name="TextBox 75">
            <a:extLst>
              <a:ext uri="{FF2B5EF4-FFF2-40B4-BE49-F238E27FC236}">
                <a16:creationId xmlns:a16="http://schemas.microsoft.com/office/drawing/2014/main" id="{B2B63DC8-7B35-42BA-9853-6962F96D8367}"/>
              </a:ext>
            </a:extLst>
          </p:cNvPr>
          <p:cNvSpPr txBox="1"/>
          <p:nvPr/>
        </p:nvSpPr>
        <p:spPr>
          <a:xfrm>
            <a:off x="9396284" y="3777180"/>
            <a:ext cx="2042226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000" b="1" cap="all" noProof="1">
                <a:solidFill>
                  <a:schemeClr val="accent5"/>
                </a:solidFill>
                <a:latin typeface="Tw Cen MT" panose="020B0602020104020603" pitchFamily="34" charset="0"/>
              </a:rPr>
              <a:t>Managed care</a:t>
            </a:r>
          </a:p>
        </p:txBody>
      </p:sp>
      <p:sp>
        <p:nvSpPr>
          <p:cNvPr id="49" name="TextBox 75">
            <a:extLst>
              <a:ext uri="{FF2B5EF4-FFF2-40B4-BE49-F238E27FC236}">
                <a16:creationId xmlns:a16="http://schemas.microsoft.com/office/drawing/2014/main" id="{CF8E171E-2E08-4C46-83B1-2B3A2729E156}"/>
              </a:ext>
            </a:extLst>
          </p:cNvPr>
          <p:cNvSpPr txBox="1"/>
          <p:nvPr/>
        </p:nvSpPr>
        <p:spPr>
          <a:xfrm>
            <a:off x="9728652" y="5093526"/>
            <a:ext cx="1460656" cy="400110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2000" b="1" cap="all" noProof="1">
                <a:solidFill>
                  <a:srgbClr val="68A142"/>
                </a:solidFill>
                <a:latin typeface="Tw Cen MT" panose="020B0602020104020603" pitchFamily="34" charset="0"/>
              </a:rPr>
              <a:t>Consumer</a:t>
            </a:r>
          </a:p>
        </p:txBody>
      </p:sp>
      <p:sp>
        <p:nvSpPr>
          <p:cNvPr id="50" name="TextBox 103">
            <a:extLst>
              <a:ext uri="{FF2B5EF4-FFF2-40B4-BE49-F238E27FC236}">
                <a16:creationId xmlns:a16="http://schemas.microsoft.com/office/drawing/2014/main" id="{9B939E41-9BFA-4BFE-89A7-D35472BCDC78}"/>
              </a:ext>
            </a:extLst>
          </p:cNvPr>
          <p:cNvSpPr txBox="1"/>
          <p:nvPr/>
        </p:nvSpPr>
        <p:spPr>
          <a:xfrm>
            <a:off x="3139599" y="4201968"/>
            <a:ext cx="652743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26%</a:t>
            </a:r>
          </a:p>
        </p:txBody>
      </p:sp>
      <p:sp>
        <p:nvSpPr>
          <p:cNvPr id="51" name="TextBox 103">
            <a:extLst>
              <a:ext uri="{FF2B5EF4-FFF2-40B4-BE49-F238E27FC236}">
                <a16:creationId xmlns:a16="http://schemas.microsoft.com/office/drawing/2014/main" id="{A1B515C6-9651-4BDE-840F-3EEFF5C8E0B2}"/>
              </a:ext>
            </a:extLst>
          </p:cNvPr>
          <p:cNvSpPr txBox="1"/>
          <p:nvPr/>
        </p:nvSpPr>
        <p:spPr>
          <a:xfrm>
            <a:off x="5559906" y="3326964"/>
            <a:ext cx="652744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18%</a:t>
            </a:r>
          </a:p>
        </p:txBody>
      </p:sp>
      <p:sp>
        <p:nvSpPr>
          <p:cNvPr id="52" name="TextBox 103">
            <a:extLst>
              <a:ext uri="{FF2B5EF4-FFF2-40B4-BE49-F238E27FC236}">
                <a16:creationId xmlns:a16="http://schemas.microsoft.com/office/drawing/2014/main" id="{AF906C03-52BB-4304-8139-90C6619DA5E6}"/>
              </a:ext>
            </a:extLst>
          </p:cNvPr>
          <p:cNvSpPr txBox="1"/>
          <p:nvPr/>
        </p:nvSpPr>
        <p:spPr>
          <a:xfrm>
            <a:off x="4207918" y="3417657"/>
            <a:ext cx="652744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24%</a:t>
            </a:r>
          </a:p>
        </p:txBody>
      </p:sp>
      <p:sp>
        <p:nvSpPr>
          <p:cNvPr id="53" name="TextBox 103">
            <a:extLst>
              <a:ext uri="{FF2B5EF4-FFF2-40B4-BE49-F238E27FC236}">
                <a16:creationId xmlns:a16="http://schemas.microsoft.com/office/drawing/2014/main" id="{387124EB-54B9-4288-BD7F-0A4A6BECC678}"/>
              </a:ext>
            </a:extLst>
          </p:cNvPr>
          <p:cNvSpPr txBox="1"/>
          <p:nvPr/>
        </p:nvSpPr>
        <p:spPr>
          <a:xfrm>
            <a:off x="6261961" y="3917532"/>
            <a:ext cx="652744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12%</a:t>
            </a:r>
          </a:p>
        </p:txBody>
      </p:sp>
      <p:sp>
        <p:nvSpPr>
          <p:cNvPr id="54" name="TextBox 103">
            <a:extLst>
              <a:ext uri="{FF2B5EF4-FFF2-40B4-BE49-F238E27FC236}">
                <a16:creationId xmlns:a16="http://schemas.microsoft.com/office/drawing/2014/main" id="{01B4F9E6-3C8D-48FC-8DFE-4D58E99EFE1B}"/>
              </a:ext>
            </a:extLst>
          </p:cNvPr>
          <p:cNvSpPr txBox="1"/>
          <p:nvPr/>
        </p:nvSpPr>
        <p:spPr>
          <a:xfrm>
            <a:off x="7076413" y="4620165"/>
            <a:ext cx="516488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9%</a:t>
            </a:r>
          </a:p>
        </p:txBody>
      </p:sp>
      <p:sp>
        <p:nvSpPr>
          <p:cNvPr id="55" name="TextBox 103">
            <a:extLst>
              <a:ext uri="{FF2B5EF4-FFF2-40B4-BE49-F238E27FC236}">
                <a16:creationId xmlns:a16="http://schemas.microsoft.com/office/drawing/2014/main" id="{B471059E-C0B0-43DE-A970-DB15B2CE5D24}"/>
              </a:ext>
            </a:extLst>
          </p:cNvPr>
          <p:cNvSpPr txBox="1"/>
          <p:nvPr/>
        </p:nvSpPr>
        <p:spPr>
          <a:xfrm>
            <a:off x="7172150" y="5113612"/>
            <a:ext cx="516488" cy="415498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7%</a:t>
            </a:r>
          </a:p>
        </p:txBody>
      </p:sp>
      <p:sp>
        <p:nvSpPr>
          <p:cNvPr id="56" name="Subtitle 2">
            <a:extLst>
              <a:ext uri="{FF2B5EF4-FFF2-40B4-BE49-F238E27FC236}">
                <a16:creationId xmlns:a16="http://schemas.microsoft.com/office/drawing/2014/main" id="{D40DE0E5-853E-450B-AD97-1CE39524FE9F}"/>
              </a:ext>
            </a:extLst>
          </p:cNvPr>
          <p:cNvSpPr txBox="1">
            <a:spLocks/>
          </p:cNvSpPr>
          <p:nvPr/>
        </p:nvSpPr>
        <p:spPr>
          <a:xfrm>
            <a:off x="2355985" y="5598922"/>
            <a:ext cx="7480026" cy="4616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noProof="1">
                <a:latin typeface="Tw Cen MT" panose="020B0602020104020603" pitchFamily="34" charset="0"/>
              </a:rPr>
              <a:t>Distribución de los segmentos del sector Health Care por Ingresos Brutos</a:t>
            </a:r>
          </a:p>
        </p:txBody>
      </p:sp>
      <p:sp>
        <p:nvSpPr>
          <p:cNvPr id="57" name="Subtitle 2">
            <a:extLst>
              <a:ext uri="{FF2B5EF4-FFF2-40B4-BE49-F238E27FC236}">
                <a16:creationId xmlns:a16="http://schemas.microsoft.com/office/drawing/2014/main" id="{966FBB74-2710-4E59-A9A8-5FA01E14F582}"/>
              </a:ext>
            </a:extLst>
          </p:cNvPr>
          <p:cNvSpPr txBox="1">
            <a:spLocks/>
          </p:cNvSpPr>
          <p:nvPr/>
        </p:nvSpPr>
        <p:spPr>
          <a:xfrm>
            <a:off x="7852710" y="5952412"/>
            <a:ext cx="3660047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noProof="1">
                <a:latin typeface="Tw Cen MT" panose="020B0602020104020603" pitchFamily="34" charset="0"/>
              </a:rPr>
              <a:t>Recuperado a partir de IHS Markit</a:t>
            </a:r>
          </a:p>
        </p:txBody>
      </p:sp>
      <p:sp>
        <p:nvSpPr>
          <p:cNvPr id="58" name="Rectángulo: esquinas redondeadas 57">
            <a:extLst>
              <a:ext uri="{FF2B5EF4-FFF2-40B4-BE49-F238E27FC236}">
                <a16:creationId xmlns:a16="http://schemas.microsoft.com/office/drawing/2014/main" id="{EA075CF8-7D88-4A8D-A531-0D694B71439B}"/>
              </a:ext>
            </a:extLst>
          </p:cNvPr>
          <p:cNvSpPr/>
          <p:nvPr/>
        </p:nvSpPr>
        <p:spPr>
          <a:xfrm>
            <a:off x="1742044" y="2152797"/>
            <a:ext cx="2360005" cy="38690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9" name="Rectángulo: esquinas redondeadas 58">
            <a:extLst>
              <a:ext uri="{FF2B5EF4-FFF2-40B4-BE49-F238E27FC236}">
                <a16:creationId xmlns:a16="http://schemas.microsoft.com/office/drawing/2014/main" id="{E4E79B94-3AAE-4C29-8C04-9D085D87263A}"/>
              </a:ext>
            </a:extLst>
          </p:cNvPr>
          <p:cNvSpPr/>
          <p:nvPr/>
        </p:nvSpPr>
        <p:spPr>
          <a:xfrm>
            <a:off x="5054292" y="1432538"/>
            <a:ext cx="2360005" cy="38690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Rectángulo: esquinas redondeadas 59">
            <a:extLst>
              <a:ext uri="{FF2B5EF4-FFF2-40B4-BE49-F238E27FC236}">
                <a16:creationId xmlns:a16="http://schemas.microsoft.com/office/drawing/2014/main" id="{9E994C71-E8DB-4E8E-AE94-0878434080E0}"/>
              </a:ext>
            </a:extLst>
          </p:cNvPr>
          <p:cNvSpPr/>
          <p:nvPr/>
        </p:nvSpPr>
        <p:spPr>
          <a:xfrm>
            <a:off x="9237394" y="5090022"/>
            <a:ext cx="2360005" cy="38690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63" name="Grupo 62">
            <a:extLst>
              <a:ext uri="{FF2B5EF4-FFF2-40B4-BE49-F238E27FC236}">
                <a16:creationId xmlns:a16="http://schemas.microsoft.com/office/drawing/2014/main" id="{C55D4BF6-A971-4922-9670-8EA96EB49439}"/>
              </a:ext>
            </a:extLst>
          </p:cNvPr>
          <p:cNvGrpSpPr/>
          <p:nvPr/>
        </p:nvGrpSpPr>
        <p:grpSpPr>
          <a:xfrm>
            <a:off x="8858576" y="416912"/>
            <a:ext cx="2120902" cy="1633457"/>
            <a:chOff x="8858576" y="416912"/>
            <a:chExt cx="2120902" cy="1633457"/>
          </a:xfrm>
        </p:grpSpPr>
        <p:sp>
          <p:nvSpPr>
            <p:cNvPr id="61" name="Pentágono 60">
              <a:extLst>
                <a:ext uri="{FF2B5EF4-FFF2-40B4-BE49-F238E27FC236}">
                  <a16:creationId xmlns:a16="http://schemas.microsoft.com/office/drawing/2014/main" id="{867F196E-73E1-45ED-A7BC-181D5C966CCF}"/>
                </a:ext>
              </a:extLst>
            </p:cNvPr>
            <p:cNvSpPr/>
            <p:nvPr/>
          </p:nvSpPr>
          <p:spPr>
            <a:xfrm>
              <a:off x="8858576" y="416912"/>
              <a:ext cx="2120902" cy="1633457"/>
            </a:xfrm>
            <a:prstGeom prst="pentagon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62" name="Pentágono 61">
              <a:extLst>
                <a:ext uri="{FF2B5EF4-FFF2-40B4-BE49-F238E27FC236}">
                  <a16:creationId xmlns:a16="http://schemas.microsoft.com/office/drawing/2014/main" id="{C21AD4DA-A9B6-4832-BB36-D9DBA5495479}"/>
                </a:ext>
              </a:extLst>
            </p:cNvPr>
            <p:cNvSpPr/>
            <p:nvPr/>
          </p:nvSpPr>
          <p:spPr>
            <a:xfrm>
              <a:off x="9003470" y="522756"/>
              <a:ext cx="1869496" cy="1440377"/>
            </a:xfrm>
            <a:prstGeom prst="pentagon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2400" dirty="0">
                  <a:latin typeface="Tw Cen MT" panose="020B0602020104020603" pitchFamily="34" charset="0"/>
                </a:rPr>
                <a:t>Aprox.</a:t>
              </a:r>
            </a:p>
            <a:p>
              <a:pPr algn="ctr"/>
              <a:r>
                <a:rPr lang="es-CO" sz="2400" dirty="0">
                  <a:latin typeface="Tw Cen MT" panose="020B0602020104020603" pitchFamily="34" charset="0"/>
                </a:rPr>
                <a:t>50%</a:t>
              </a:r>
            </a:p>
          </p:txBody>
        </p:sp>
      </p:grpSp>
      <p:sp>
        <p:nvSpPr>
          <p:cNvPr id="64" name="CuadroTexto 63">
            <a:extLst>
              <a:ext uri="{FF2B5EF4-FFF2-40B4-BE49-F238E27FC236}">
                <a16:creationId xmlns:a16="http://schemas.microsoft.com/office/drawing/2014/main" id="{3FB4EFBE-D5C9-442A-8EDE-45AA60921677}"/>
              </a:ext>
            </a:extLst>
          </p:cNvPr>
          <p:cNvSpPr txBox="1"/>
          <p:nvPr/>
        </p:nvSpPr>
        <p:spPr>
          <a:xfrm>
            <a:off x="11445820" y="6385299"/>
            <a:ext cx="88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637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8AA9BD-5B28-4BB1-803B-54BB6E1B0DE1}"/>
              </a:ext>
            </a:extLst>
          </p:cNvPr>
          <p:cNvSpPr txBox="1"/>
          <p:nvPr/>
        </p:nvSpPr>
        <p:spPr>
          <a:xfrm>
            <a:off x="2594776" y="760864"/>
            <a:ext cx="727891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Tw Cen MT" panose="020B0602020104020603" pitchFamily="34" charset="0"/>
              </a:rPr>
              <a:t>Johnson and Johnson Family of companies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89C54C-8427-4B5C-AC9B-2F22D8DEBF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17" y="1434752"/>
            <a:ext cx="10659834" cy="5171360"/>
          </a:xfrm>
          <a:prstGeom prst="rect">
            <a:avLst/>
          </a:prstGeom>
        </p:spPr>
      </p:pic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8B8E6B1-9215-4519-9B3A-0E406EB5408E}"/>
              </a:ext>
            </a:extLst>
          </p:cNvPr>
          <p:cNvGrpSpPr/>
          <p:nvPr/>
        </p:nvGrpSpPr>
        <p:grpSpPr>
          <a:xfrm>
            <a:off x="2628420" y="3741102"/>
            <a:ext cx="454482" cy="454482"/>
            <a:chOff x="8415130" y="2849217"/>
            <a:chExt cx="450574" cy="450574"/>
          </a:xfrm>
          <a:solidFill>
            <a:srgbClr val="FF0000"/>
          </a:solidFill>
        </p:grpSpPr>
        <p:sp>
          <p:nvSpPr>
            <p:cNvPr id="123" name="Teardrop 122">
              <a:extLst>
                <a:ext uri="{FF2B5EF4-FFF2-40B4-BE49-F238E27FC236}">
                  <a16:creationId xmlns:a16="http://schemas.microsoft.com/office/drawing/2014/main" id="{C103449C-7297-4473-B0D8-42D47FC5F07F}"/>
                </a:ext>
              </a:extLst>
            </p:cNvPr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C0C3CE0C-B677-4D39-9582-297F0B6399C5}"/>
                </a:ext>
              </a:extLst>
            </p:cNvPr>
            <p:cNvSpPr/>
            <p:nvPr/>
          </p:nvSpPr>
          <p:spPr>
            <a:xfrm>
              <a:off x="8545167" y="2979254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6410F76B-ACE8-482E-9F2E-8C9D0DC19558}"/>
              </a:ext>
            </a:extLst>
          </p:cNvPr>
          <p:cNvGrpSpPr/>
          <p:nvPr/>
        </p:nvGrpSpPr>
        <p:grpSpPr>
          <a:xfrm>
            <a:off x="3531444" y="5790629"/>
            <a:ext cx="454482" cy="454482"/>
            <a:chOff x="8415130" y="2849217"/>
            <a:chExt cx="450574" cy="450574"/>
          </a:xfrm>
          <a:solidFill>
            <a:srgbClr val="FFC000"/>
          </a:solidFill>
        </p:grpSpPr>
        <p:sp>
          <p:nvSpPr>
            <p:cNvPr id="138" name="Teardrop 137">
              <a:extLst>
                <a:ext uri="{FF2B5EF4-FFF2-40B4-BE49-F238E27FC236}">
                  <a16:creationId xmlns:a16="http://schemas.microsoft.com/office/drawing/2014/main" id="{1019AC47-7E19-401E-AD31-23CB33349B9D}"/>
                </a:ext>
              </a:extLst>
            </p:cNvPr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23AA77A5-A5C2-4FF2-89E2-C233C1034116}"/>
                </a:ext>
              </a:extLst>
            </p:cNvPr>
            <p:cNvSpPr/>
            <p:nvPr/>
          </p:nvSpPr>
          <p:spPr>
            <a:xfrm>
              <a:off x="8545167" y="2979254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A1A9E2F7-BA82-40F4-9484-07FAFC90D699}"/>
              </a:ext>
            </a:extLst>
          </p:cNvPr>
          <p:cNvGrpSpPr/>
          <p:nvPr/>
        </p:nvGrpSpPr>
        <p:grpSpPr>
          <a:xfrm>
            <a:off x="9412796" y="5267319"/>
            <a:ext cx="454482" cy="454482"/>
            <a:chOff x="8415130" y="2849217"/>
            <a:chExt cx="450574" cy="450574"/>
          </a:xfrm>
          <a:solidFill>
            <a:srgbClr val="00B050"/>
          </a:solidFill>
        </p:grpSpPr>
        <p:sp>
          <p:nvSpPr>
            <p:cNvPr id="141" name="Teardrop 140">
              <a:extLst>
                <a:ext uri="{FF2B5EF4-FFF2-40B4-BE49-F238E27FC236}">
                  <a16:creationId xmlns:a16="http://schemas.microsoft.com/office/drawing/2014/main" id="{3BED9FCE-65E2-4115-80DD-A60FFE1034A0}"/>
                </a:ext>
              </a:extLst>
            </p:cNvPr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07F44562-D59D-408E-B57D-7ACBE84F1BC0}"/>
                </a:ext>
              </a:extLst>
            </p:cNvPr>
            <p:cNvSpPr/>
            <p:nvPr/>
          </p:nvSpPr>
          <p:spPr>
            <a:xfrm>
              <a:off x="8545167" y="2979254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9175456-F332-4C25-BE20-CF36D005179A}"/>
              </a:ext>
            </a:extLst>
          </p:cNvPr>
          <p:cNvGrpSpPr/>
          <p:nvPr/>
        </p:nvGrpSpPr>
        <p:grpSpPr>
          <a:xfrm>
            <a:off x="8400043" y="3882090"/>
            <a:ext cx="454482" cy="454482"/>
            <a:chOff x="8415130" y="2849217"/>
            <a:chExt cx="450574" cy="450574"/>
          </a:xfrm>
          <a:solidFill>
            <a:srgbClr val="00B050"/>
          </a:solidFill>
        </p:grpSpPr>
        <p:sp>
          <p:nvSpPr>
            <p:cNvPr id="144" name="Teardrop 143">
              <a:extLst>
                <a:ext uri="{FF2B5EF4-FFF2-40B4-BE49-F238E27FC236}">
                  <a16:creationId xmlns:a16="http://schemas.microsoft.com/office/drawing/2014/main" id="{FAFF94B8-C181-4B74-AB79-5E1FE7F043BC}"/>
                </a:ext>
              </a:extLst>
            </p:cNvPr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284A0F20-79CC-42DF-9D0D-9277D1AFE160}"/>
                </a:ext>
              </a:extLst>
            </p:cNvPr>
            <p:cNvSpPr/>
            <p:nvPr/>
          </p:nvSpPr>
          <p:spPr>
            <a:xfrm>
              <a:off x="8545167" y="2979254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7012AAB-9E7E-4015-8F6F-9D9D89EF1050}"/>
              </a:ext>
            </a:extLst>
          </p:cNvPr>
          <p:cNvGrpSpPr/>
          <p:nvPr/>
        </p:nvGrpSpPr>
        <p:grpSpPr>
          <a:xfrm>
            <a:off x="6500578" y="3124349"/>
            <a:ext cx="454482" cy="454482"/>
            <a:chOff x="8415130" y="2849217"/>
            <a:chExt cx="450574" cy="450574"/>
          </a:xfrm>
        </p:grpSpPr>
        <p:sp>
          <p:nvSpPr>
            <p:cNvPr id="150" name="Teardrop 149">
              <a:extLst>
                <a:ext uri="{FF2B5EF4-FFF2-40B4-BE49-F238E27FC236}">
                  <a16:creationId xmlns:a16="http://schemas.microsoft.com/office/drawing/2014/main" id="{831B7E62-2009-4927-AD6F-6BCF94FB9A86}"/>
                </a:ext>
              </a:extLst>
            </p:cNvPr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solidFill>
              <a:srgbClr val="EF30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3CF568F7-C970-4A3C-AB02-AA36C66281F3}"/>
                </a:ext>
              </a:extLst>
            </p:cNvPr>
            <p:cNvSpPr/>
            <p:nvPr/>
          </p:nvSpPr>
          <p:spPr>
            <a:xfrm>
              <a:off x="8545167" y="2979254"/>
              <a:ext cx="190500" cy="1905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73BE61D5-BD24-46F1-AD6E-A6F08E067224}"/>
              </a:ext>
            </a:extLst>
          </p:cNvPr>
          <p:cNvGrpSpPr/>
          <p:nvPr/>
        </p:nvGrpSpPr>
        <p:grpSpPr>
          <a:xfrm>
            <a:off x="1573847" y="2384345"/>
            <a:ext cx="1080286" cy="1518483"/>
            <a:chOff x="1773036" y="2651914"/>
            <a:chExt cx="923808" cy="1171574"/>
          </a:xfrm>
        </p:grpSpPr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27D0E2B9-11BB-4EB8-BD39-7B6E222EB3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54586" y="2651914"/>
              <a:ext cx="642258" cy="1171574"/>
            </a:xfrm>
            <a:prstGeom prst="line">
              <a:avLst/>
            </a:prstGeom>
            <a:ln w="12700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2F7ACD0-C135-423D-AB78-0AB13DE76A9D}"/>
                </a:ext>
              </a:extLst>
            </p:cNvPr>
            <p:cNvCxnSpPr/>
            <p:nvPr/>
          </p:nvCxnSpPr>
          <p:spPr>
            <a:xfrm flipH="1">
              <a:off x="1773036" y="2660956"/>
              <a:ext cx="295276" cy="0"/>
            </a:xfrm>
            <a:prstGeom prst="line">
              <a:avLst/>
            </a:prstGeom>
            <a:ln w="12700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4703431B-757A-43A4-9DDD-EA4E6DF6DF67}"/>
              </a:ext>
            </a:extLst>
          </p:cNvPr>
          <p:cNvGrpSpPr/>
          <p:nvPr/>
        </p:nvGrpSpPr>
        <p:grpSpPr>
          <a:xfrm>
            <a:off x="87093" y="2211241"/>
            <a:ext cx="1451244" cy="965189"/>
            <a:chOff x="2281192" y="2999892"/>
            <a:chExt cx="2126507" cy="424904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C44862A0-965E-42AB-8779-67AF9E6BEA84}"/>
                </a:ext>
              </a:extLst>
            </p:cNvPr>
            <p:cNvSpPr txBox="1"/>
            <p:nvPr/>
          </p:nvSpPr>
          <p:spPr>
            <a:xfrm>
              <a:off x="2281192" y="2999892"/>
              <a:ext cx="2126507" cy="2032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b="1" dirty="0">
                  <a:solidFill>
                    <a:srgbClr val="EF3078"/>
                  </a:solidFill>
                  <a:latin typeface="Tw Cen MT" panose="020B0602020104020603" pitchFamily="34" charset="0"/>
                </a:rPr>
                <a:t>51,3%</a:t>
              </a:r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E0322766-5599-4307-815D-4F84D6CEA279}"/>
                </a:ext>
              </a:extLst>
            </p:cNvPr>
            <p:cNvSpPr txBox="1"/>
            <p:nvPr/>
          </p:nvSpPr>
          <p:spPr>
            <a:xfrm>
              <a:off x="2692714" y="3140262"/>
              <a:ext cx="1552340" cy="2845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w Cen MT" panose="020B0602020104020603" pitchFamily="34" charset="0"/>
                </a:rPr>
                <a:t>Estados Unidos</a:t>
              </a: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B65598D-D10B-4FB6-83E4-387926B45B72}"/>
              </a:ext>
            </a:extLst>
          </p:cNvPr>
          <p:cNvGrpSpPr/>
          <p:nvPr/>
        </p:nvGrpSpPr>
        <p:grpSpPr>
          <a:xfrm>
            <a:off x="2689225" y="5117517"/>
            <a:ext cx="1069460" cy="673113"/>
            <a:chOff x="1138181" y="3048778"/>
            <a:chExt cx="1095767" cy="722694"/>
          </a:xfrm>
        </p:grpSpPr>
        <p:cxnSp>
          <p:nvCxnSpPr>
            <p:cNvPr id="163" name="Straight Connector 162">
              <a:extLst>
                <a:ext uri="{FF2B5EF4-FFF2-40B4-BE49-F238E27FC236}">
                  <a16:creationId xmlns:a16="http://schemas.microsoft.com/office/drawing/2014/main" id="{EC3C0D4D-BA4D-4E14-9D89-E33D3DE167EC}"/>
                </a:ext>
              </a:extLst>
            </p:cNvPr>
            <p:cNvCxnSpPr>
              <a:cxnSpLocks/>
              <a:stCxn id="138" idx="3"/>
            </p:cNvCxnSpPr>
            <p:nvPr/>
          </p:nvCxnSpPr>
          <p:spPr>
            <a:xfrm flipH="1" flipV="1">
              <a:off x="1758628" y="3048778"/>
              <a:ext cx="475320" cy="722694"/>
            </a:xfrm>
            <a:prstGeom prst="line">
              <a:avLst/>
            </a:prstGeom>
            <a:ln w="12700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0067D6AF-5397-4437-AFC6-711136BC15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38181" y="3051537"/>
              <a:ext cx="620448" cy="0"/>
            </a:xfrm>
            <a:prstGeom prst="line">
              <a:avLst/>
            </a:prstGeom>
            <a:ln w="12700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8A32C4E8-D0F8-4926-8518-870A7F0E6AC7}"/>
              </a:ext>
            </a:extLst>
          </p:cNvPr>
          <p:cNvGrpSpPr/>
          <p:nvPr/>
        </p:nvGrpSpPr>
        <p:grpSpPr>
          <a:xfrm>
            <a:off x="908775" y="5007502"/>
            <a:ext cx="2126507" cy="1535599"/>
            <a:chOff x="2281192" y="2900695"/>
            <a:chExt cx="2126507" cy="1535599"/>
          </a:xfrm>
        </p:grpSpPr>
        <p:sp>
          <p:nvSpPr>
            <p:cNvPr id="172" name="TextBox 171">
              <a:extLst>
                <a:ext uri="{FF2B5EF4-FFF2-40B4-BE49-F238E27FC236}">
                  <a16:creationId xmlns:a16="http://schemas.microsoft.com/office/drawing/2014/main" id="{27901CA2-2956-4A5E-8706-A956D35559EF}"/>
                </a:ext>
              </a:extLst>
            </p:cNvPr>
            <p:cNvSpPr txBox="1"/>
            <p:nvPr/>
          </p:nvSpPr>
          <p:spPr>
            <a:xfrm>
              <a:off x="2281192" y="2900695"/>
              <a:ext cx="2126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EF3078"/>
                  </a:solidFill>
                  <a:latin typeface="Tw Cen MT" panose="020B0602020104020603" pitchFamily="34" charset="0"/>
                </a:rPr>
                <a:t>7,25%</a:t>
              </a: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A2390591-F4A4-483B-B46D-BDDB261B0416}"/>
                </a:ext>
              </a:extLst>
            </p:cNvPr>
            <p:cNvSpPr txBox="1"/>
            <p:nvPr/>
          </p:nvSpPr>
          <p:spPr>
            <a:xfrm>
              <a:off x="2281192" y="3235965"/>
              <a:ext cx="212650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w Cen MT" panose="020B0602020104020603" pitchFamily="34" charset="0"/>
                </a:rPr>
                <a:t>El continente de América exceptuando Estados Unidos.</a:t>
              </a:r>
            </a:p>
          </p:txBody>
        </p:sp>
      </p:grp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D8E5AE95-F492-448C-A398-969100E66069}"/>
              </a:ext>
            </a:extLst>
          </p:cNvPr>
          <p:cNvCxnSpPr>
            <a:cxnSpLocks/>
          </p:cNvCxnSpPr>
          <p:nvPr/>
        </p:nvCxnSpPr>
        <p:spPr>
          <a:xfrm flipH="1">
            <a:off x="2170704" y="3476478"/>
            <a:ext cx="489493" cy="740216"/>
          </a:xfrm>
          <a:prstGeom prst="line">
            <a:avLst/>
          </a:prstGeom>
          <a:ln w="127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12F8BA4D-4DD5-4ED2-BE58-EA0CDA7555CD}"/>
              </a:ext>
            </a:extLst>
          </p:cNvPr>
          <p:cNvCxnSpPr>
            <a:cxnSpLocks/>
          </p:cNvCxnSpPr>
          <p:nvPr/>
        </p:nvCxnSpPr>
        <p:spPr>
          <a:xfrm rot="15453106" flipH="1">
            <a:off x="1880101" y="4599420"/>
            <a:ext cx="792491" cy="0"/>
          </a:xfrm>
          <a:prstGeom prst="line">
            <a:avLst/>
          </a:prstGeom>
          <a:ln w="127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444C309F-68F3-47C1-9A7E-7BF99A438B2D}"/>
              </a:ext>
            </a:extLst>
          </p:cNvPr>
          <p:cNvGrpSpPr/>
          <p:nvPr/>
        </p:nvGrpSpPr>
        <p:grpSpPr>
          <a:xfrm>
            <a:off x="9640037" y="4644854"/>
            <a:ext cx="691413" cy="622465"/>
            <a:chOff x="2261472" y="2640033"/>
            <a:chExt cx="691413" cy="622465"/>
          </a:xfrm>
        </p:grpSpPr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62C6B56F-FD93-4F88-867D-EAE0605BAE0E}"/>
                </a:ext>
              </a:extLst>
            </p:cNvPr>
            <p:cNvCxnSpPr>
              <a:cxnSpLocks/>
              <a:stCxn id="141" idx="3"/>
            </p:cNvCxnSpPr>
            <p:nvPr/>
          </p:nvCxnSpPr>
          <p:spPr>
            <a:xfrm flipV="1">
              <a:off x="2261472" y="2640033"/>
              <a:ext cx="208672" cy="622465"/>
            </a:xfrm>
            <a:prstGeom prst="line">
              <a:avLst/>
            </a:prstGeom>
            <a:ln w="12700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E83E3E17-5504-4C78-8399-17D15B7F3F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70145" y="2642680"/>
              <a:ext cx="482740" cy="0"/>
            </a:xfrm>
            <a:prstGeom prst="line">
              <a:avLst/>
            </a:prstGeom>
            <a:ln w="12700">
              <a:solidFill>
                <a:srgbClr val="EF30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20A11F83-C190-4E4E-877E-0E168393E12E}"/>
              </a:ext>
            </a:extLst>
          </p:cNvPr>
          <p:cNvGrpSpPr/>
          <p:nvPr/>
        </p:nvGrpSpPr>
        <p:grpSpPr>
          <a:xfrm>
            <a:off x="10298250" y="4493999"/>
            <a:ext cx="1552340" cy="1031307"/>
            <a:chOff x="2405041" y="2900695"/>
            <a:chExt cx="2126507" cy="679022"/>
          </a:xfrm>
        </p:grpSpPr>
        <p:sp>
          <p:nvSpPr>
            <p:cNvPr id="190" name="TextBox 189">
              <a:extLst>
                <a:ext uri="{FF2B5EF4-FFF2-40B4-BE49-F238E27FC236}">
                  <a16:creationId xmlns:a16="http://schemas.microsoft.com/office/drawing/2014/main" id="{8FA451B1-6005-42B5-929B-C0D50E1A8427}"/>
                </a:ext>
              </a:extLst>
            </p:cNvPr>
            <p:cNvSpPr txBox="1"/>
            <p:nvPr/>
          </p:nvSpPr>
          <p:spPr>
            <a:xfrm>
              <a:off x="2405041" y="2900695"/>
              <a:ext cx="2126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EF3078"/>
                  </a:solidFill>
                  <a:latin typeface="Tw Cen MT" panose="020B0602020104020603" pitchFamily="34" charset="0"/>
                </a:rPr>
                <a:t>19%</a:t>
              </a:r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F4F0D51-3D06-4C2B-BA4B-F83BDC169F7A}"/>
                </a:ext>
              </a:extLst>
            </p:cNvPr>
            <p:cNvSpPr txBox="1"/>
            <p:nvPr/>
          </p:nvSpPr>
          <p:spPr>
            <a:xfrm>
              <a:off x="2405041" y="3154167"/>
              <a:ext cx="2126507" cy="425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w Cen MT" panose="020B0602020104020603" pitchFamily="34" charset="0"/>
                </a:rPr>
                <a:t>África y Asia Pacífica</a:t>
              </a:r>
            </a:p>
          </p:txBody>
        </p:sp>
      </p:grp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932125E6-FB36-40CA-8388-4E813A290662}"/>
              </a:ext>
            </a:extLst>
          </p:cNvPr>
          <p:cNvCxnSpPr>
            <a:cxnSpLocks/>
            <a:stCxn id="150" idx="4"/>
            <a:endCxn id="210" idx="1"/>
          </p:cNvCxnSpPr>
          <p:nvPr/>
        </p:nvCxnSpPr>
        <p:spPr>
          <a:xfrm flipV="1">
            <a:off x="6888503" y="1806018"/>
            <a:ext cx="2320932" cy="1384888"/>
          </a:xfrm>
          <a:prstGeom prst="line">
            <a:avLst/>
          </a:prstGeom>
          <a:ln w="127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922ABF2-1033-4987-8832-62AF320AC715}"/>
              </a:ext>
            </a:extLst>
          </p:cNvPr>
          <p:cNvGrpSpPr/>
          <p:nvPr/>
        </p:nvGrpSpPr>
        <p:grpSpPr>
          <a:xfrm>
            <a:off x="9209435" y="1270779"/>
            <a:ext cx="2128826" cy="719905"/>
            <a:chOff x="2402722" y="2900695"/>
            <a:chExt cx="2128826" cy="719905"/>
          </a:xfrm>
        </p:grpSpPr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54F57E79-BE40-4C5F-BBAD-2509286F838A}"/>
                </a:ext>
              </a:extLst>
            </p:cNvPr>
            <p:cNvSpPr txBox="1"/>
            <p:nvPr/>
          </p:nvSpPr>
          <p:spPr>
            <a:xfrm>
              <a:off x="2405041" y="2900695"/>
              <a:ext cx="21265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EF3078"/>
                  </a:solidFill>
                  <a:latin typeface="Tw Cen MT" panose="020B0602020104020603" pitchFamily="34" charset="0"/>
                </a:rPr>
                <a:t>22,5%</a:t>
              </a:r>
            </a:p>
          </p:txBody>
        </p:sp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92352169-48BF-400E-9B0B-8FEDB035BE9B}"/>
                </a:ext>
              </a:extLst>
            </p:cNvPr>
            <p:cNvSpPr txBox="1"/>
            <p:nvPr/>
          </p:nvSpPr>
          <p:spPr>
            <a:xfrm>
              <a:off x="2402722" y="3251268"/>
              <a:ext cx="15523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w Cen MT" panose="020B0602020104020603" pitchFamily="34" charset="0"/>
                </a:rPr>
                <a:t>Europa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D165F67C-1EA2-48E0-A353-7BF6ADD45CA3}"/>
              </a:ext>
            </a:extLst>
          </p:cNvPr>
          <p:cNvGrpSpPr/>
          <p:nvPr/>
        </p:nvGrpSpPr>
        <p:grpSpPr>
          <a:xfrm>
            <a:off x="2560379" y="3034882"/>
            <a:ext cx="454482" cy="454482"/>
            <a:chOff x="4158285" y="2384345"/>
            <a:chExt cx="454482" cy="454482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195D7BEB-A22A-440A-A580-581BACD62571}"/>
                </a:ext>
              </a:extLst>
            </p:cNvPr>
            <p:cNvGrpSpPr/>
            <p:nvPr/>
          </p:nvGrpSpPr>
          <p:grpSpPr>
            <a:xfrm>
              <a:off x="4158285" y="2384345"/>
              <a:ext cx="454482" cy="454482"/>
              <a:chOff x="8415130" y="2849217"/>
              <a:chExt cx="450574" cy="450574"/>
            </a:xfrm>
            <a:solidFill>
              <a:srgbClr val="FFC000"/>
            </a:solidFill>
          </p:grpSpPr>
          <p:sp>
            <p:nvSpPr>
              <p:cNvPr id="147" name="Teardrop 146">
                <a:extLst>
                  <a:ext uri="{FF2B5EF4-FFF2-40B4-BE49-F238E27FC236}">
                    <a16:creationId xmlns:a16="http://schemas.microsoft.com/office/drawing/2014/main" id="{64FAAD81-07EF-4B63-859A-3BCEF892160D}"/>
                  </a:ext>
                </a:extLst>
              </p:cNvPr>
              <p:cNvSpPr/>
              <p:nvPr/>
            </p:nvSpPr>
            <p:spPr>
              <a:xfrm rot="8100000">
                <a:off x="8415130" y="2849217"/>
                <a:ext cx="450574" cy="450574"/>
              </a:xfrm>
              <a:prstGeom prst="teardrop">
                <a:avLst>
                  <a:gd name="adj" fmla="val 124123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8" name="Oval 147">
                <a:extLst>
                  <a:ext uri="{FF2B5EF4-FFF2-40B4-BE49-F238E27FC236}">
                    <a16:creationId xmlns:a16="http://schemas.microsoft.com/office/drawing/2014/main" id="{B4D08C75-E6B8-49D5-832B-34125C4ACF53}"/>
                  </a:ext>
                </a:extLst>
              </p:cNvPr>
              <p:cNvSpPr/>
              <p:nvPr/>
            </p:nvSpPr>
            <p:spPr>
              <a:xfrm>
                <a:off x="8545167" y="2979254"/>
                <a:ext cx="190500" cy="1905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" name="Elipse 1">
              <a:extLst>
                <a:ext uri="{FF2B5EF4-FFF2-40B4-BE49-F238E27FC236}">
                  <a16:creationId xmlns:a16="http://schemas.microsoft.com/office/drawing/2014/main" id="{7BA6F4A1-043A-400E-9159-63FC010C04DD}"/>
                </a:ext>
              </a:extLst>
            </p:cNvPr>
            <p:cNvSpPr/>
            <p:nvPr/>
          </p:nvSpPr>
          <p:spPr>
            <a:xfrm>
              <a:off x="4289450" y="2515510"/>
              <a:ext cx="196366" cy="18554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66" name="Elipse 65">
            <a:extLst>
              <a:ext uri="{FF2B5EF4-FFF2-40B4-BE49-F238E27FC236}">
                <a16:creationId xmlns:a16="http://schemas.microsoft.com/office/drawing/2014/main" id="{A2A75A3B-06DD-445C-A6AA-EB08249D864A}"/>
              </a:ext>
            </a:extLst>
          </p:cNvPr>
          <p:cNvSpPr/>
          <p:nvPr/>
        </p:nvSpPr>
        <p:spPr>
          <a:xfrm>
            <a:off x="3658395" y="5919887"/>
            <a:ext cx="196366" cy="1855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7" name="Elipse 66">
            <a:extLst>
              <a:ext uri="{FF2B5EF4-FFF2-40B4-BE49-F238E27FC236}">
                <a16:creationId xmlns:a16="http://schemas.microsoft.com/office/drawing/2014/main" id="{0123AED6-4090-4316-927D-3D9A00E824E2}"/>
              </a:ext>
            </a:extLst>
          </p:cNvPr>
          <p:cNvSpPr/>
          <p:nvPr/>
        </p:nvSpPr>
        <p:spPr>
          <a:xfrm>
            <a:off x="2751933" y="3882090"/>
            <a:ext cx="196366" cy="1855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70" name="Group 142">
            <a:extLst>
              <a:ext uri="{FF2B5EF4-FFF2-40B4-BE49-F238E27FC236}">
                <a16:creationId xmlns:a16="http://schemas.microsoft.com/office/drawing/2014/main" id="{A3F32BEA-E458-4E31-B816-9301380BC0A5}"/>
              </a:ext>
            </a:extLst>
          </p:cNvPr>
          <p:cNvGrpSpPr/>
          <p:nvPr/>
        </p:nvGrpSpPr>
        <p:grpSpPr>
          <a:xfrm>
            <a:off x="6103069" y="4417613"/>
            <a:ext cx="454482" cy="454482"/>
            <a:chOff x="8415130" y="2849217"/>
            <a:chExt cx="450574" cy="450574"/>
          </a:xfrm>
          <a:solidFill>
            <a:srgbClr val="00B050"/>
          </a:solidFill>
        </p:grpSpPr>
        <p:sp>
          <p:nvSpPr>
            <p:cNvPr id="71" name="Teardrop 143">
              <a:extLst>
                <a:ext uri="{FF2B5EF4-FFF2-40B4-BE49-F238E27FC236}">
                  <a16:creationId xmlns:a16="http://schemas.microsoft.com/office/drawing/2014/main" id="{0BAFAA5F-FFF9-4FCA-93E8-6590726275AE}"/>
                </a:ext>
              </a:extLst>
            </p:cNvPr>
            <p:cNvSpPr/>
            <p:nvPr/>
          </p:nvSpPr>
          <p:spPr>
            <a:xfrm rot="8100000">
              <a:off x="8415130" y="2849217"/>
              <a:ext cx="450574" cy="450574"/>
            </a:xfrm>
            <a:prstGeom prst="teardrop">
              <a:avLst>
                <a:gd name="adj" fmla="val 12412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Oval 144">
              <a:extLst>
                <a:ext uri="{FF2B5EF4-FFF2-40B4-BE49-F238E27FC236}">
                  <a16:creationId xmlns:a16="http://schemas.microsoft.com/office/drawing/2014/main" id="{DB10AC7E-9B17-4484-8AB0-62787A30B2AA}"/>
                </a:ext>
              </a:extLst>
            </p:cNvPr>
            <p:cNvSpPr/>
            <p:nvPr/>
          </p:nvSpPr>
          <p:spPr>
            <a:xfrm>
              <a:off x="8545167" y="2979254"/>
              <a:ext cx="190500" cy="1905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3" name="Straight Connector 152">
            <a:extLst>
              <a:ext uri="{FF2B5EF4-FFF2-40B4-BE49-F238E27FC236}">
                <a16:creationId xmlns:a16="http://schemas.microsoft.com/office/drawing/2014/main" id="{48C02039-6E1E-4683-919E-60769E6EBAF7}"/>
              </a:ext>
            </a:extLst>
          </p:cNvPr>
          <p:cNvCxnSpPr>
            <a:cxnSpLocks/>
            <a:endCxn id="71" idx="5"/>
          </p:cNvCxnSpPr>
          <p:nvPr/>
        </p:nvCxnSpPr>
        <p:spPr>
          <a:xfrm flipH="1" flipV="1">
            <a:off x="6557551" y="4644854"/>
            <a:ext cx="3325484" cy="2"/>
          </a:xfrm>
          <a:prstGeom prst="line">
            <a:avLst/>
          </a:prstGeom>
          <a:ln w="127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152">
            <a:extLst>
              <a:ext uri="{FF2B5EF4-FFF2-40B4-BE49-F238E27FC236}">
                <a16:creationId xmlns:a16="http://schemas.microsoft.com/office/drawing/2014/main" id="{012AFEB7-0679-4434-A13D-2E0BD6EFF20B}"/>
              </a:ext>
            </a:extLst>
          </p:cNvPr>
          <p:cNvCxnSpPr>
            <a:cxnSpLocks/>
          </p:cNvCxnSpPr>
          <p:nvPr/>
        </p:nvCxnSpPr>
        <p:spPr>
          <a:xfrm flipH="1" flipV="1">
            <a:off x="8805973" y="4109331"/>
            <a:ext cx="1035085" cy="553946"/>
          </a:xfrm>
          <a:prstGeom prst="line">
            <a:avLst/>
          </a:prstGeom>
          <a:ln w="12700">
            <a:solidFill>
              <a:srgbClr val="EF30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Elipse 77">
            <a:extLst>
              <a:ext uri="{FF2B5EF4-FFF2-40B4-BE49-F238E27FC236}">
                <a16:creationId xmlns:a16="http://schemas.microsoft.com/office/drawing/2014/main" id="{E7F691A6-7AE5-43A8-9E19-76FE4A5E1874}"/>
              </a:ext>
            </a:extLst>
          </p:cNvPr>
          <p:cNvSpPr/>
          <p:nvPr/>
        </p:nvSpPr>
        <p:spPr>
          <a:xfrm>
            <a:off x="6226461" y="4552084"/>
            <a:ext cx="196366" cy="1855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9" name="Elipse 78">
            <a:extLst>
              <a:ext uri="{FF2B5EF4-FFF2-40B4-BE49-F238E27FC236}">
                <a16:creationId xmlns:a16="http://schemas.microsoft.com/office/drawing/2014/main" id="{5FC84B69-DEFC-453F-A351-322EA280C314}"/>
              </a:ext>
            </a:extLst>
          </p:cNvPr>
          <p:cNvSpPr/>
          <p:nvPr/>
        </p:nvSpPr>
        <p:spPr>
          <a:xfrm>
            <a:off x="8531707" y="4014207"/>
            <a:ext cx="196366" cy="1855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80" name="Elipse 79">
            <a:extLst>
              <a:ext uri="{FF2B5EF4-FFF2-40B4-BE49-F238E27FC236}">
                <a16:creationId xmlns:a16="http://schemas.microsoft.com/office/drawing/2014/main" id="{941D501F-38D0-4A1B-8A7D-A2EE36C273D9}"/>
              </a:ext>
            </a:extLst>
          </p:cNvPr>
          <p:cNvSpPr/>
          <p:nvPr/>
        </p:nvSpPr>
        <p:spPr>
          <a:xfrm>
            <a:off x="9548007" y="5394618"/>
            <a:ext cx="196366" cy="18554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0" name="Forma libre: forma 59">
            <a:extLst>
              <a:ext uri="{FF2B5EF4-FFF2-40B4-BE49-F238E27FC236}">
                <a16:creationId xmlns:a16="http://schemas.microsoft.com/office/drawing/2014/main" id="{56C7BC38-BBDB-4D3A-A6D8-E62BD13CC61A}"/>
              </a:ext>
            </a:extLst>
          </p:cNvPr>
          <p:cNvSpPr/>
          <p:nvPr/>
        </p:nvSpPr>
        <p:spPr>
          <a:xfrm>
            <a:off x="11348136" y="2487475"/>
            <a:ext cx="853134" cy="2256157"/>
          </a:xfrm>
          <a:custGeom>
            <a:avLst/>
            <a:gdLst>
              <a:gd name="connsiteX0" fmla="*/ 853134 w 853134"/>
              <a:gd name="connsiteY0" fmla="*/ 0 h 2256157"/>
              <a:gd name="connsiteX1" fmla="*/ 853134 w 853134"/>
              <a:gd name="connsiteY1" fmla="*/ 2256157 h 2256157"/>
              <a:gd name="connsiteX2" fmla="*/ 824522 w 853134"/>
              <a:gd name="connsiteY2" fmla="*/ 2248800 h 2256157"/>
              <a:gd name="connsiteX3" fmla="*/ 0 w 853134"/>
              <a:gd name="connsiteY3" fmla="*/ 1128078 h 2256157"/>
              <a:gd name="connsiteX4" fmla="*/ 824522 w 853134"/>
              <a:gd name="connsiteY4" fmla="*/ 7356 h 22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134" h="2256157">
                <a:moveTo>
                  <a:pt x="853134" y="0"/>
                </a:moveTo>
                <a:lnTo>
                  <a:pt x="853134" y="2256157"/>
                </a:lnTo>
                <a:lnTo>
                  <a:pt x="824522" y="2248800"/>
                </a:lnTo>
                <a:cubicBezTo>
                  <a:pt x="346836" y="2100224"/>
                  <a:pt x="0" y="1654655"/>
                  <a:pt x="0" y="1128078"/>
                </a:cubicBezTo>
                <a:cubicBezTo>
                  <a:pt x="0" y="601501"/>
                  <a:pt x="346836" y="155932"/>
                  <a:pt x="824522" y="735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9CFD656-AA6C-4FE7-AABF-CD2E9B6D2322}"/>
              </a:ext>
            </a:extLst>
          </p:cNvPr>
          <p:cNvSpPr/>
          <p:nvPr/>
        </p:nvSpPr>
        <p:spPr>
          <a:xfrm rot="16200000">
            <a:off x="11269561" y="3422393"/>
            <a:ext cx="1473737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Top Down</a:t>
            </a:r>
          </a:p>
        </p:txBody>
      </p:sp>
      <p:pic>
        <p:nvPicPr>
          <p:cNvPr id="11" name="Gráfico 10" descr="Bombilla">
            <a:extLst>
              <a:ext uri="{FF2B5EF4-FFF2-40B4-BE49-F238E27FC236}">
                <a16:creationId xmlns:a16="http://schemas.microsoft.com/office/drawing/2014/main" id="{0B2586A5-1531-41FC-BDF3-7E7D280AB8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381803" y="3417492"/>
            <a:ext cx="457200" cy="457200"/>
          </a:xfrm>
          <a:prstGeom prst="rect">
            <a:avLst/>
          </a:prstGeom>
        </p:spPr>
      </p:pic>
      <p:sp>
        <p:nvSpPr>
          <p:cNvPr id="12" name="Flecha: cheurón 11">
            <a:extLst>
              <a:ext uri="{FF2B5EF4-FFF2-40B4-BE49-F238E27FC236}">
                <a16:creationId xmlns:a16="http://schemas.microsoft.com/office/drawing/2014/main" id="{963C35CA-B698-4FD3-8F29-BD60415238B3}"/>
              </a:ext>
            </a:extLst>
          </p:cNvPr>
          <p:cNvSpPr/>
          <p:nvPr/>
        </p:nvSpPr>
        <p:spPr>
          <a:xfrm>
            <a:off x="1198699" y="155180"/>
            <a:ext cx="2238618" cy="605684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bg1"/>
                </a:solidFill>
                <a:latin typeface="Tw Cen MT" panose="020B0602020104020603" pitchFamily="34" charset="0"/>
              </a:rPr>
              <a:t>Posición estratégica</a:t>
            </a:r>
            <a:endParaRPr lang="es-CO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68" name="Flecha: cheurón 67">
            <a:extLst>
              <a:ext uri="{FF2B5EF4-FFF2-40B4-BE49-F238E27FC236}">
                <a16:creationId xmlns:a16="http://schemas.microsoft.com/office/drawing/2014/main" id="{054CDB6B-1E43-42D2-961D-D44E567C98A6}"/>
              </a:ext>
            </a:extLst>
          </p:cNvPr>
          <p:cNvSpPr/>
          <p:nvPr/>
        </p:nvSpPr>
        <p:spPr>
          <a:xfrm>
            <a:off x="3294776" y="153895"/>
            <a:ext cx="2388572" cy="605684"/>
          </a:xfrm>
          <a:prstGeom prst="chevr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Tw Cen MT" panose="020B0602020104020603" pitchFamily="34" charset="0"/>
              </a:rPr>
              <a:t>Comportamiento macro</a:t>
            </a:r>
            <a:endParaRPr lang="es-CO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9" name="Flecha: cheurón 68">
            <a:extLst>
              <a:ext uri="{FF2B5EF4-FFF2-40B4-BE49-F238E27FC236}">
                <a16:creationId xmlns:a16="http://schemas.microsoft.com/office/drawing/2014/main" id="{5EF5E536-78AA-42D9-A159-CFC98EFE9127}"/>
              </a:ext>
            </a:extLst>
          </p:cNvPr>
          <p:cNvSpPr/>
          <p:nvPr/>
        </p:nvSpPr>
        <p:spPr>
          <a:xfrm>
            <a:off x="5533394" y="150592"/>
            <a:ext cx="2388572" cy="605684"/>
          </a:xfrm>
          <a:prstGeom prst="chevr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Tw Cen MT" panose="020B0602020104020603" pitchFamily="34" charset="0"/>
              </a:rPr>
              <a:t>Factores Influyentes</a:t>
            </a:r>
            <a:endParaRPr lang="es-CO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5" name="Subtitle 2">
            <a:extLst>
              <a:ext uri="{FF2B5EF4-FFF2-40B4-BE49-F238E27FC236}">
                <a16:creationId xmlns:a16="http://schemas.microsoft.com/office/drawing/2014/main" id="{D090B3A3-E7BE-44B0-B5EC-DA2846ACB98B}"/>
              </a:ext>
            </a:extLst>
          </p:cNvPr>
          <p:cNvSpPr txBox="1">
            <a:spLocks/>
          </p:cNvSpPr>
          <p:nvPr/>
        </p:nvSpPr>
        <p:spPr>
          <a:xfrm>
            <a:off x="7068689" y="6176459"/>
            <a:ext cx="3660047" cy="4616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noProof="1">
                <a:latin typeface="Tw Cen MT" panose="020B0602020104020603" pitchFamily="34" charset="0"/>
              </a:rPr>
              <a:t>Información tomada de Bloomberg.com</a:t>
            </a:r>
          </a:p>
        </p:txBody>
      </p:sp>
      <p:sp>
        <p:nvSpPr>
          <p:cNvPr id="77" name="Flecha: cheurón 76">
            <a:extLst>
              <a:ext uri="{FF2B5EF4-FFF2-40B4-BE49-F238E27FC236}">
                <a16:creationId xmlns:a16="http://schemas.microsoft.com/office/drawing/2014/main" id="{0C129389-C200-4152-BFBB-50128F72F21A}"/>
              </a:ext>
            </a:extLst>
          </p:cNvPr>
          <p:cNvSpPr/>
          <p:nvPr/>
        </p:nvSpPr>
        <p:spPr>
          <a:xfrm>
            <a:off x="7754366" y="148617"/>
            <a:ext cx="2388572" cy="605684"/>
          </a:xfrm>
          <a:prstGeom prst="chevr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Tw Cen MT" panose="020B0602020104020603" pitchFamily="34" charset="0"/>
              </a:rPr>
              <a:t>Entidades Reguladoras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B68956EF-3A9D-4CCD-BDD3-34969EEB33A9}"/>
              </a:ext>
            </a:extLst>
          </p:cNvPr>
          <p:cNvSpPr txBox="1"/>
          <p:nvPr/>
        </p:nvSpPr>
        <p:spPr>
          <a:xfrm>
            <a:off x="11445820" y="6385299"/>
            <a:ext cx="88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356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cheurón 1">
            <a:extLst>
              <a:ext uri="{FF2B5EF4-FFF2-40B4-BE49-F238E27FC236}">
                <a16:creationId xmlns:a16="http://schemas.microsoft.com/office/drawing/2014/main" id="{54A804C3-12C9-4C55-8D3B-B78ADC9DB064}"/>
              </a:ext>
            </a:extLst>
          </p:cNvPr>
          <p:cNvSpPr/>
          <p:nvPr/>
        </p:nvSpPr>
        <p:spPr>
          <a:xfrm>
            <a:off x="1198699" y="155180"/>
            <a:ext cx="2238618" cy="605684"/>
          </a:xfrm>
          <a:prstGeom prst="chevr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Tw Cen MT" panose="020B0602020104020603" pitchFamily="34" charset="0"/>
              </a:rPr>
              <a:t>Posición estratégica</a:t>
            </a:r>
            <a:endParaRPr lang="es-CO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Flecha: cheurón 2">
            <a:extLst>
              <a:ext uri="{FF2B5EF4-FFF2-40B4-BE49-F238E27FC236}">
                <a16:creationId xmlns:a16="http://schemas.microsoft.com/office/drawing/2014/main" id="{177CD8BD-0A41-40D7-80B3-BC7C551B22BD}"/>
              </a:ext>
            </a:extLst>
          </p:cNvPr>
          <p:cNvSpPr/>
          <p:nvPr/>
        </p:nvSpPr>
        <p:spPr>
          <a:xfrm>
            <a:off x="3294776" y="153895"/>
            <a:ext cx="2388572" cy="605684"/>
          </a:xfrm>
          <a:prstGeom prst="chevron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latin typeface="Tw Cen MT" panose="020B0602020104020603" pitchFamily="34" charset="0"/>
              </a:rPr>
              <a:t>Comportamiento macro</a:t>
            </a:r>
            <a:endParaRPr lang="es-CO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4" name="Flecha: cheurón 3">
            <a:extLst>
              <a:ext uri="{FF2B5EF4-FFF2-40B4-BE49-F238E27FC236}">
                <a16:creationId xmlns:a16="http://schemas.microsoft.com/office/drawing/2014/main" id="{40E9CC4D-4992-41DD-84B4-24290099ADED}"/>
              </a:ext>
            </a:extLst>
          </p:cNvPr>
          <p:cNvSpPr/>
          <p:nvPr/>
        </p:nvSpPr>
        <p:spPr>
          <a:xfrm>
            <a:off x="5533394" y="150592"/>
            <a:ext cx="2388572" cy="605684"/>
          </a:xfrm>
          <a:prstGeom prst="chevr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Tw Cen MT" panose="020B0602020104020603" pitchFamily="34" charset="0"/>
              </a:rPr>
              <a:t>Factores Influyentes</a:t>
            </a:r>
            <a:endParaRPr lang="es-CO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C5D326B4-D727-40BE-B291-E0603FD3CB37}"/>
              </a:ext>
            </a:extLst>
          </p:cNvPr>
          <p:cNvSpPr/>
          <p:nvPr/>
        </p:nvSpPr>
        <p:spPr>
          <a:xfrm>
            <a:off x="7754366" y="148617"/>
            <a:ext cx="2388572" cy="605684"/>
          </a:xfrm>
          <a:prstGeom prst="chevr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Tw Cen MT" panose="020B0602020104020603" pitchFamily="34" charset="0"/>
              </a:rPr>
              <a:t>Entidades Reguladoras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8A13F4E-26C0-47F7-9466-F69DEB52B0F7}"/>
              </a:ext>
            </a:extLst>
          </p:cNvPr>
          <p:cNvSpPr txBox="1">
            <a:spLocks/>
          </p:cNvSpPr>
          <p:nvPr/>
        </p:nvSpPr>
        <p:spPr>
          <a:xfrm rot="16200000">
            <a:off x="8913003" y="3939696"/>
            <a:ext cx="3660047" cy="461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noProof="1">
                <a:latin typeface="Tw Cen MT" panose="020B0602020104020603" pitchFamily="34" charset="0"/>
              </a:rPr>
              <a:t>Fuente: Departamento de Comercio/ Gráfico  LR-AL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3078490"/>
              </p:ext>
            </p:extLst>
          </p:nvPr>
        </p:nvGraphicFramePr>
        <p:xfrm>
          <a:off x="815926" y="1266093"/>
          <a:ext cx="9696268" cy="5036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A5FA93E-8F3C-44C4-85B6-32ADCEC6DE8C}"/>
              </a:ext>
            </a:extLst>
          </p:cNvPr>
          <p:cNvSpPr/>
          <p:nvPr/>
        </p:nvSpPr>
        <p:spPr>
          <a:xfrm>
            <a:off x="11348136" y="2487475"/>
            <a:ext cx="853134" cy="2256157"/>
          </a:xfrm>
          <a:custGeom>
            <a:avLst/>
            <a:gdLst>
              <a:gd name="connsiteX0" fmla="*/ 853134 w 853134"/>
              <a:gd name="connsiteY0" fmla="*/ 0 h 2256157"/>
              <a:gd name="connsiteX1" fmla="*/ 853134 w 853134"/>
              <a:gd name="connsiteY1" fmla="*/ 2256157 h 2256157"/>
              <a:gd name="connsiteX2" fmla="*/ 824522 w 853134"/>
              <a:gd name="connsiteY2" fmla="*/ 2248800 h 2256157"/>
              <a:gd name="connsiteX3" fmla="*/ 0 w 853134"/>
              <a:gd name="connsiteY3" fmla="*/ 1128078 h 2256157"/>
              <a:gd name="connsiteX4" fmla="*/ 824522 w 853134"/>
              <a:gd name="connsiteY4" fmla="*/ 7356 h 22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134" h="2256157">
                <a:moveTo>
                  <a:pt x="853134" y="0"/>
                </a:moveTo>
                <a:lnTo>
                  <a:pt x="853134" y="2256157"/>
                </a:lnTo>
                <a:lnTo>
                  <a:pt x="824522" y="2248800"/>
                </a:lnTo>
                <a:cubicBezTo>
                  <a:pt x="346836" y="2100224"/>
                  <a:pt x="0" y="1654655"/>
                  <a:pt x="0" y="1128078"/>
                </a:cubicBezTo>
                <a:cubicBezTo>
                  <a:pt x="0" y="601501"/>
                  <a:pt x="346836" y="155932"/>
                  <a:pt x="824522" y="735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46CCD12-8231-4BA0-B3A9-331432270D19}"/>
              </a:ext>
            </a:extLst>
          </p:cNvPr>
          <p:cNvSpPr/>
          <p:nvPr/>
        </p:nvSpPr>
        <p:spPr>
          <a:xfrm rot="16200000">
            <a:off x="11269561" y="3422393"/>
            <a:ext cx="1473737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Top Down</a:t>
            </a:r>
          </a:p>
        </p:txBody>
      </p:sp>
      <p:pic>
        <p:nvPicPr>
          <p:cNvPr id="15" name="Gráfico 14" descr="Bombilla">
            <a:extLst>
              <a:ext uri="{FF2B5EF4-FFF2-40B4-BE49-F238E27FC236}">
                <a16:creationId xmlns:a16="http://schemas.microsoft.com/office/drawing/2014/main" id="{57C71102-7203-46C6-ABFE-4121EC607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1381803" y="3417492"/>
            <a:ext cx="457200" cy="45720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DE89817-FDC7-4BB5-A316-77A213F9B49E}"/>
              </a:ext>
            </a:extLst>
          </p:cNvPr>
          <p:cNvSpPr txBox="1"/>
          <p:nvPr/>
        </p:nvSpPr>
        <p:spPr>
          <a:xfrm>
            <a:off x="11445820" y="6385299"/>
            <a:ext cx="88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8925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o 12">
            <a:extLst>
              <a:ext uri="{FF2B5EF4-FFF2-40B4-BE49-F238E27FC236}">
                <a16:creationId xmlns:a16="http://schemas.microsoft.com/office/drawing/2014/main" id="{D06F4798-F137-4C7A-8295-756CAE45C137}"/>
              </a:ext>
            </a:extLst>
          </p:cNvPr>
          <p:cNvGrpSpPr/>
          <p:nvPr/>
        </p:nvGrpSpPr>
        <p:grpSpPr>
          <a:xfrm>
            <a:off x="9313875" y="4511767"/>
            <a:ext cx="2386446" cy="611436"/>
            <a:chOff x="6628147" y="5258846"/>
            <a:chExt cx="3378860" cy="611436"/>
          </a:xfrm>
        </p:grpSpPr>
        <p:sp>
          <p:nvSpPr>
            <p:cNvPr id="6" name="Rectángulo redondeado 5"/>
            <p:cNvSpPr/>
            <p:nvPr/>
          </p:nvSpPr>
          <p:spPr>
            <a:xfrm>
              <a:off x="6628147" y="5258846"/>
              <a:ext cx="3378860" cy="611436"/>
            </a:xfrm>
            <a:prstGeom prst="roundRect">
              <a:avLst>
                <a:gd name="adj" fmla="val 50000"/>
              </a:avLst>
            </a:prstGeom>
            <a:solidFill>
              <a:srgbClr val="6CA87A"/>
            </a:solidFill>
            <a:ln>
              <a:noFill/>
            </a:ln>
            <a:effectLst>
              <a:innerShdw blurRad="254000" dist="381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8" name="Elipse 27"/>
            <p:cNvSpPr/>
            <p:nvPr/>
          </p:nvSpPr>
          <p:spPr>
            <a:xfrm>
              <a:off x="6853786" y="5365518"/>
              <a:ext cx="553888" cy="40359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254000" dist="50800" dir="162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3</a:t>
              </a: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7633312" y="5303290"/>
              <a:ext cx="2120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latin typeface="Tw Cen MT" panose="020B0602020104020603" pitchFamily="34" charset="0"/>
                </a:rPr>
                <a:t>CRISIS CORONAVIRUS</a:t>
              </a:r>
              <a:endParaRPr lang="es-CO" sz="1400" b="1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7AD21E89-2082-4487-9994-21024141814B}"/>
              </a:ext>
            </a:extLst>
          </p:cNvPr>
          <p:cNvGrpSpPr/>
          <p:nvPr/>
        </p:nvGrpSpPr>
        <p:grpSpPr>
          <a:xfrm>
            <a:off x="555554" y="6031173"/>
            <a:ext cx="2399111" cy="369332"/>
            <a:chOff x="883349" y="6121030"/>
            <a:chExt cx="2399111" cy="369332"/>
          </a:xfrm>
        </p:grpSpPr>
        <p:sp>
          <p:nvSpPr>
            <p:cNvPr id="59" name="CuadroTexto 58">
              <a:extLst>
                <a:ext uri="{FF2B5EF4-FFF2-40B4-BE49-F238E27FC236}">
                  <a16:creationId xmlns:a16="http://schemas.microsoft.com/office/drawing/2014/main" id="{A5D31CD5-089B-4C0E-A1BD-3623D751A256}"/>
                </a:ext>
              </a:extLst>
            </p:cNvPr>
            <p:cNvSpPr txBox="1"/>
            <p:nvPr/>
          </p:nvSpPr>
          <p:spPr>
            <a:xfrm>
              <a:off x="1143741" y="6121030"/>
              <a:ext cx="2138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latin typeface="Tw Cen MT" panose="020B0602020104020603" pitchFamily="34" charset="0"/>
                </a:rPr>
                <a:t>Factores Positivo</a:t>
              </a:r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23442040-03DE-483F-929A-256AC18E91AE}"/>
                </a:ext>
              </a:extLst>
            </p:cNvPr>
            <p:cNvSpPr/>
            <p:nvPr/>
          </p:nvSpPr>
          <p:spPr>
            <a:xfrm>
              <a:off x="883349" y="6199807"/>
              <a:ext cx="260392" cy="220776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Tw Cen MT" panose="020B0602020104020603" pitchFamily="34" charset="0"/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637EDC43-84C9-4872-B26C-2D43C0B5245D}"/>
              </a:ext>
            </a:extLst>
          </p:cNvPr>
          <p:cNvGrpSpPr/>
          <p:nvPr/>
        </p:nvGrpSpPr>
        <p:grpSpPr>
          <a:xfrm>
            <a:off x="3215057" y="6028696"/>
            <a:ext cx="2448596" cy="369332"/>
            <a:chOff x="3297373" y="6131919"/>
            <a:chExt cx="2448596" cy="369332"/>
          </a:xfrm>
          <a:solidFill>
            <a:srgbClr val="C00000"/>
          </a:solidFill>
        </p:grpSpPr>
        <p:sp>
          <p:nvSpPr>
            <p:cNvPr id="70" name="Rectángulo 69">
              <a:extLst>
                <a:ext uri="{FF2B5EF4-FFF2-40B4-BE49-F238E27FC236}">
                  <a16:creationId xmlns:a16="http://schemas.microsoft.com/office/drawing/2014/main" id="{8BD5554E-EF19-459F-A1A8-757D4F4F0584}"/>
                </a:ext>
              </a:extLst>
            </p:cNvPr>
            <p:cNvSpPr/>
            <p:nvPr/>
          </p:nvSpPr>
          <p:spPr>
            <a:xfrm>
              <a:off x="3297373" y="6195308"/>
              <a:ext cx="260392" cy="220776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Tw Cen MT" panose="020B0602020104020603" pitchFamily="34" charset="0"/>
              </a:endParaRPr>
            </a:p>
          </p:txBody>
        </p:sp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23B3D914-C872-4B57-AEF9-2451B5E5BE6A}"/>
                </a:ext>
              </a:extLst>
            </p:cNvPr>
            <p:cNvSpPr txBox="1"/>
            <p:nvPr/>
          </p:nvSpPr>
          <p:spPr>
            <a:xfrm>
              <a:off x="3607250" y="6131919"/>
              <a:ext cx="213871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latin typeface="Tw Cen MT" panose="020B0602020104020603" pitchFamily="34" charset="0"/>
                </a:rPr>
                <a:t>Factores Negativos</a:t>
              </a:r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A9A40AB6-393E-4E65-86F5-3BB4A774257A}"/>
              </a:ext>
            </a:extLst>
          </p:cNvPr>
          <p:cNvGrpSpPr/>
          <p:nvPr/>
        </p:nvGrpSpPr>
        <p:grpSpPr>
          <a:xfrm>
            <a:off x="3398230" y="1212939"/>
            <a:ext cx="5709561" cy="4872892"/>
            <a:chOff x="3280679" y="1410628"/>
            <a:chExt cx="5709561" cy="4872892"/>
          </a:xfrm>
        </p:grpSpPr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014753C7-E36A-414A-AEA5-B3BC74D55A5A}"/>
                </a:ext>
              </a:extLst>
            </p:cNvPr>
            <p:cNvGrpSpPr/>
            <p:nvPr/>
          </p:nvGrpSpPr>
          <p:grpSpPr>
            <a:xfrm>
              <a:off x="6021173" y="1410628"/>
              <a:ext cx="2969067" cy="4768824"/>
              <a:chOff x="6021173" y="1410628"/>
              <a:chExt cx="2969067" cy="4768824"/>
            </a:xfrm>
          </p:grpSpPr>
          <p:sp>
            <p:nvSpPr>
              <p:cNvPr id="16" name="Forma libre 15"/>
              <p:cNvSpPr/>
              <p:nvPr/>
            </p:nvSpPr>
            <p:spPr>
              <a:xfrm>
                <a:off x="6021173" y="1410628"/>
                <a:ext cx="2880353" cy="4768824"/>
              </a:xfrm>
              <a:custGeom>
                <a:avLst/>
                <a:gdLst>
                  <a:gd name="connsiteX0" fmla="*/ 207003 w 3120509"/>
                  <a:gd name="connsiteY0" fmla="*/ 0 h 5650298"/>
                  <a:gd name="connsiteX1" fmla="*/ 3120509 w 3120509"/>
                  <a:gd name="connsiteY1" fmla="*/ 2825149 h 5650298"/>
                  <a:gd name="connsiteX2" fmla="*/ 207003 w 3120509"/>
                  <a:gd name="connsiteY2" fmla="*/ 5650298 h 5650298"/>
                  <a:gd name="connsiteX3" fmla="*/ 0 w 3120509"/>
                  <a:gd name="connsiteY3" fmla="*/ 5640163 h 5650298"/>
                  <a:gd name="connsiteX4" fmla="*/ 0 w 3120509"/>
                  <a:gd name="connsiteY4" fmla="*/ 5520812 h 5650298"/>
                  <a:gd name="connsiteX5" fmla="*/ 283876 w 3120509"/>
                  <a:gd name="connsiteY5" fmla="*/ 5507912 h 5650298"/>
                  <a:gd name="connsiteX6" fmla="*/ 2974087 w 3120509"/>
                  <a:gd name="connsiteY6" fmla="*/ 2825150 h 5650298"/>
                  <a:gd name="connsiteX7" fmla="*/ 283876 w 3120509"/>
                  <a:gd name="connsiteY7" fmla="*/ 142388 h 5650298"/>
                  <a:gd name="connsiteX8" fmla="*/ 0 w 3120509"/>
                  <a:gd name="connsiteY8" fmla="*/ 129489 h 5650298"/>
                  <a:gd name="connsiteX9" fmla="*/ 0 w 3120509"/>
                  <a:gd name="connsiteY9" fmla="*/ 10136 h 565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20509" h="5650298">
                    <a:moveTo>
                      <a:pt x="207003" y="0"/>
                    </a:moveTo>
                    <a:cubicBezTo>
                      <a:pt x="1816088" y="0"/>
                      <a:pt x="3120509" y="1264862"/>
                      <a:pt x="3120509" y="2825149"/>
                    </a:cubicBezTo>
                    <a:cubicBezTo>
                      <a:pt x="3120509" y="4385436"/>
                      <a:pt x="1816088" y="5650298"/>
                      <a:pt x="207003" y="5650298"/>
                    </a:cubicBezTo>
                    <a:lnTo>
                      <a:pt x="0" y="5640163"/>
                    </a:lnTo>
                    <a:lnTo>
                      <a:pt x="0" y="5520812"/>
                    </a:lnTo>
                    <a:lnTo>
                      <a:pt x="283876" y="5507912"/>
                    </a:lnTo>
                    <a:cubicBezTo>
                      <a:pt x="1794928" y="5369815"/>
                      <a:pt x="2974087" y="4221405"/>
                      <a:pt x="2974087" y="2825150"/>
                    </a:cubicBezTo>
                    <a:cubicBezTo>
                      <a:pt x="2974087" y="1428895"/>
                      <a:pt x="1794928" y="280485"/>
                      <a:pt x="283876" y="142388"/>
                    </a:cubicBezTo>
                    <a:lnTo>
                      <a:pt x="0" y="129489"/>
                    </a:lnTo>
                    <a:lnTo>
                      <a:pt x="0" y="10136"/>
                    </a:lnTo>
                    <a:close/>
                  </a:path>
                </a:pathLst>
              </a:custGeom>
              <a:gradFill>
                <a:gsLst>
                  <a:gs pos="71000">
                    <a:schemeClr val="bg2">
                      <a:lumMod val="75000"/>
                    </a:schemeClr>
                  </a:gs>
                  <a:gs pos="0">
                    <a:srgbClr val="6CA87A"/>
                  </a:gs>
                  <a:gs pos="73000">
                    <a:srgbClr val="A6CAAF"/>
                  </a:gs>
                  <a:gs pos="53000">
                    <a:srgbClr val="5D87A1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Tw Cen MT" panose="020B0602020104020603" pitchFamily="34" charset="0"/>
                </a:endParaRPr>
              </a:p>
            </p:txBody>
          </p:sp>
          <p:sp>
            <p:nvSpPr>
              <p:cNvPr id="17" name="Elipse 16"/>
              <p:cNvSpPr/>
              <p:nvPr/>
            </p:nvSpPr>
            <p:spPr>
              <a:xfrm>
                <a:off x="8041094" y="2149471"/>
                <a:ext cx="349547" cy="319613"/>
              </a:xfrm>
              <a:prstGeom prst="ellipse">
                <a:avLst/>
              </a:prstGeom>
              <a:solidFill>
                <a:srgbClr val="A6CAA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Tw Cen MT" panose="020B0602020104020603" pitchFamily="34" charset="0"/>
                </a:endParaRPr>
              </a:p>
            </p:txBody>
          </p:sp>
          <p:sp>
            <p:nvSpPr>
              <p:cNvPr id="18" name="Elipse 17"/>
              <p:cNvSpPr/>
              <p:nvPr/>
            </p:nvSpPr>
            <p:spPr>
              <a:xfrm>
                <a:off x="8291146" y="4874272"/>
                <a:ext cx="349547" cy="319613"/>
              </a:xfrm>
              <a:prstGeom prst="ellipse">
                <a:avLst/>
              </a:prstGeom>
              <a:solidFill>
                <a:srgbClr val="416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Tw Cen MT" panose="020B0602020104020603" pitchFamily="34" charset="0"/>
                </a:endParaRPr>
              </a:p>
            </p:txBody>
          </p:sp>
          <p:sp>
            <p:nvSpPr>
              <p:cNvPr id="21" name="Elipse 20"/>
              <p:cNvSpPr/>
              <p:nvPr/>
            </p:nvSpPr>
            <p:spPr>
              <a:xfrm>
                <a:off x="8640693" y="3589875"/>
                <a:ext cx="349547" cy="319613"/>
              </a:xfrm>
              <a:prstGeom prst="ellipse">
                <a:avLst/>
              </a:prstGeom>
              <a:solidFill>
                <a:srgbClr val="5D87A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Tw Cen MT" panose="020B0602020104020603" pitchFamily="34" charset="0"/>
                </a:endParaRPr>
              </a:p>
            </p:txBody>
          </p:sp>
        </p:grpSp>
        <p:grpSp>
          <p:nvGrpSpPr>
            <p:cNvPr id="52" name="Grupo 51">
              <a:extLst>
                <a:ext uri="{FF2B5EF4-FFF2-40B4-BE49-F238E27FC236}">
                  <a16:creationId xmlns:a16="http://schemas.microsoft.com/office/drawing/2014/main" id="{95E6D7E6-0E62-437A-8BD9-C4CE60DBD1F5}"/>
                </a:ext>
              </a:extLst>
            </p:cNvPr>
            <p:cNvGrpSpPr/>
            <p:nvPr/>
          </p:nvGrpSpPr>
          <p:grpSpPr>
            <a:xfrm>
              <a:off x="4056020" y="1780526"/>
              <a:ext cx="4117608" cy="4027343"/>
              <a:chOff x="1013545" y="1702577"/>
              <a:chExt cx="4117608" cy="4027343"/>
            </a:xfrm>
          </p:grpSpPr>
          <p:sp>
            <p:nvSpPr>
              <p:cNvPr id="41" name="Elipse 40">
                <a:extLst>
                  <a:ext uri="{FF2B5EF4-FFF2-40B4-BE49-F238E27FC236}">
                    <a16:creationId xmlns:a16="http://schemas.microsoft.com/office/drawing/2014/main" id="{7257D4C7-EBB6-4704-9B7E-A5F2F9CFC90D}"/>
                  </a:ext>
                </a:extLst>
              </p:cNvPr>
              <p:cNvSpPr/>
              <p:nvPr/>
            </p:nvSpPr>
            <p:spPr>
              <a:xfrm>
                <a:off x="1013545" y="1702577"/>
                <a:ext cx="4117608" cy="4027343"/>
              </a:xfrm>
              <a:prstGeom prst="ellipse">
                <a:avLst/>
              </a:prstGeom>
              <a:gradFill flip="none" rotWithShape="1">
                <a:gsLst>
                  <a:gs pos="0">
                    <a:srgbClr val="D7E1F2"/>
                  </a:gs>
                  <a:gs pos="77000">
                    <a:schemeClr val="bg2">
                      <a:lumMod val="90000"/>
                    </a:schemeClr>
                  </a:gs>
                  <a:gs pos="100000">
                    <a:schemeClr val="bg1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Tw Cen MT" panose="020B0602020104020603" pitchFamily="34" charset="0"/>
                </a:endParaRPr>
              </a:p>
            </p:txBody>
          </p:sp>
          <p:pic>
            <p:nvPicPr>
              <p:cNvPr id="43" name="Gráfico 42" descr="Engranaje único">
                <a:extLst>
                  <a:ext uri="{FF2B5EF4-FFF2-40B4-BE49-F238E27FC236}">
                    <a16:creationId xmlns:a16="http://schemas.microsoft.com/office/drawing/2014/main" id="{2DE9440A-ACF6-4B39-9256-739B6411F7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1145295" y="4083925"/>
                <a:ext cx="614400" cy="614400"/>
              </a:xfrm>
              <a:prstGeom prst="rect">
                <a:avLst/>
              </a:prstGeom>
            </p:spPr>
          </p:pic>
          <p:pic>
            <p:nvPicPr>
              <p:cNvPr id="45" name="Gráfico 44" descr="Investigar">
                <a:extLst>
                  <a:ext uri="{FF2B5EF4-FFF2-40B4-BE49-F238E27FC236}">
                    <a16:creationId xmlns:a16="http://schemas.microsoft.com/office/drawing/2014/main" id="{C7A3A9B7-3A45-4949-B3C7-DC6A3DE19F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539150" y="4604941"/>
                <a:ext cx="614400" cy="614400"/>
              </a:xfrm>
              <a:prstGeom prst="rect">
                <a:avLst/>
              </a:prstGeom>
            </p:spPr>
          </p:pic>
          <p:pic>
            <p:nvPicPr>
              <p:cNvPr id="47" name="Gráfico 46" descr="Cabeza con engranajes">
                <a:extLst>
                  <a:ext uri="{FF2B5EF4-FFF2-40B4-BE49-F238E27FC236}">
                    <a16:creationId xmlns:a16="http://schemas.microsoft.com/office/drawing/2014/main" id="{212F657E-E9DC-46BF-B75A-FFA152904B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81539" y="4912141"/>
                <a:ext cx="614400" cy="614400"/>
              </a:xfrm>
              <a:prstGeom prst="rect">
                <a:avLst/>
              </a:prstGeom>
            </p:spPr>
          </p:pic>
          <p:pic>
            <p:nvPicPr>
              <p:cNvPr id="49" name="Gráfico 48" descr="Bombilla">
                <a:extLst>
                  <a:ext uri="{FF2B5EF4-FFF2-40B4-BE49-F238E27FC236}">
                    <a16:creationId xmlns:a16="http://schemas.microsoft.com/office/drawing/2014/main" id="{CCDDF6C0-8A7C-456C-8325-A2A0ED34A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2887386" y="5062572"/>
                <a:ext cx="614400" cy="614400"/>
              </a:xfrm>
              <a:prstGeom prst="rect">
                <a:avLst/>
              </a:prstGeom>
            </p:spPr>
          </p:pic>
          <p:pic>
            <p:nvPicPr>
              <p:cNvPr id="51" name="Gráfico 50" descr="Lupa">
                <a:extLst>
                  <a:ext uri="{FF2B5EF4-FFF2-40B4-BE49-F238E27FC236}">
                    <a16:creationId xmlns:a16="http://schemas.microsoft.com/office/drawing/2014/main" id="{890B98D5-A8A8-487F-BEB1-B6D6A3DCAF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3557765" y="4848223"/>
                <a:ext cx="614400" cy="614400"/>
              </a:xfrm>
              <a:prstGeom prst="rect">
                <a:avLst/>
              </a:prstGeom>
            </p:spPr>
          </p:pic>
        </p:grp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4469AF90-6797-408F-AB6E-4E6820BAD0EC}"/>
                </a:ext>
              </a:extLst>
            </p:cNvPr>
            <p:cNvSpPr txBox="1"/>
            <p:nvPr/>
          </p:nvSpPr>
          <p:spPr>
            <a:xfrm>
              <a:off x="4562752" y="2757784"/>
              <a:ext cx="327721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4000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w Cen MT" panose="020B0602020104020603" pitchFamily="34" charset="0"/>
                </a:rPr>
                <a:t>Factores endógenos y exógenos</a:t>
              </a:r>
            </a:p>
          </p:txBody>
        </p: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F9CA326E-B56C-4D85-A2C8-D8F35153E1F8}"/>
                </a:ext>
              </a:extLst>
            </p:cNvPr>
            <p:cNvGrpSpPr/>
            <p:nvPr/>
          </p:nvGrpSpPr>
          <p:grpSpPr>
            <a:xfrm>
              <a:off x="3280679" y="1514696"/>
              <a:ext cx="2999928" cy="4768824"/>
              <a:chOff x="3280679" y="1514696"/>
              <a:chExt cx="2999928" cy="4768824"/>
            </a:xfrm>
          </p:grpSpPr>
          <p:sp>
            <p:nvSpPr>
              <p:cNvPr id="61" name="Forma libre 15">
                <a:extLst>
                  <a:ext uri="{FF2B5EF4-FFF2-40B4-BE49-F238E27FC236}">
                    <a16:creationId xmlns:a16="http://schemas.microsoft.com/office/drawing/2014/main" id="{DF741BF8-AC5D-4755-A38F-9C31DA9A7C7E}"/>
                  </a:ext>
                </a:extLst>
              </p:cNvPr>
              <p:cNvSpPr/>
              <p:nvPr/>
            </p:nvSpPr>
            <p:spPr>
              <a:xfrm rot="10503593">
                <a:off x="3400254" y="1514696"/>
                <a:ext cx="2880353" cy="4768824"/>
              </a:xfrm>
              <a:custGeom>
                <a:avLst/>
                <a:gdLst>
                  <a:gd name="connsiteX0" fmla="*/ 207003 w 3120509"/>
                  <a:gd name="connsiteY0" fmla="*/ 0 h 5650298"/>
                  <a:gd name="connsiteX1" fmla="*/ 3120509 w 3120509"/>
                  <a:gd name="connsiteY1" fmla="*/ 2825149 h 5650298"/>
                  <a:gd name="connsiteX2" fmla="*/ 207003 w 3120509"/>
                  <a:gd name="connsiteY2" fmla="*/ 5650298 h 5650298"/>
                  <a:gd name="connsiteX3" fmla="*/ 0 w 3120509"/>
                  <a:gd name="connsiteY3" fmla="*/ 5640163 h 5650298"/>
                  <a:gd name="connsiteX4" fmla="*/ 0 w 3120509"/>
                  <a:gd name="connsiteY4" fmla="*/ 5520812 h 5650298"/>
                  <a:gd name="connsiteX5" fmla="*/ 283876 w 3120509"/>
                  <a:gd name="connsiteY5" fmla="*/ 5507912 h 5650298"/>
                  <a:gd name="connsiteX6" fmla="*/ 2974087 w 3120509"/>
                  <a:gd name="connsiteY6" fmla="*/ 2825150 h 5650298"/>
                  <a:gd name="connsiteX7" fmla="*/ 283876 w 3120509"/>
                  <a:gd name="connsiteY7" fmla="*/ 142388 h 5650298"/>
                  <a:gd name="connsiteX8" fmla="*/ 0 w 3120509"/>
                  <a:gd name="connsiteY8" fmla="*/ 129489 h 5650298"/>
                  <a:gd name="connsiteX9" fmla="*/ 0 w 3120509"/>
                  <a:gd name="connsiteY9" fmla="*/ 10136 h 5650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20509" h="5650298">
                    <a:moveTo>
                      <a:pt x="207003" y="0"/>
                    </a:moveTo>
                    <a:cubicBezTo>
                      <a:pt x="1816088" y="0"/>
                      <a:pt x="3120509" y="1264862"/>
                      <a:pt x="3120509" y="2825149"/>
                    </a:cubicBezTo>
                    <a:cubicBezTo>
                      <a:pt x="3120509" y="4385436"/>
                      <a:pt x="1816088" y="5650298"/>
                      <a:pt x="207003" y="5650298"/>
                    </a:cubicBezTo>
                    <a:lnTo>
                      <a:pt x="0" y="5640163"/>
                    </a:lnTo>
                    <a:lnTo>
                      <a:pt x="0" y="5520812"/>
                    </a:lnTo>
                    <a:lnTo>
                      <a:pt x="283876" y="5507912"/>
                    </a:lnTo>
                    <a:cubicBezTo>
                      <a:pt x="1794928" y="5369815"/>
                      <a:pt x="2974087" y="4221405"/>
                      <a:pt x="2974087" y="2825150"/>
                    </a:cubicBezTo>
                    <a:cubicBezTo>
                      <a:pt x="2974087" y="1428895"/>
                      <a:pt x="1794928" y="280485"/>
                      <a:pt x="283876" y="142388"/>
                    </a:cubicBezTo>
                    <a:lnTo>
                      <a:pt x="0" y="129489"/>
                    </a:lnTo>
                    <a:lnTo>
                      <a:pt x="0" y="10136"/>
                    </a:lnTo>
                    <a:close/>
                  </a:path>
                </a:pathLst>
              </a:custGeom>
              <a:gradFill>
                <a:gsLst>
                  <a:gs pos="71000">
                    <a:schemeClr val="bg2">
                      <a:lumMod val="75000"/>
                    </a:schemeClr>
                  </a:gs>
                  <a:gs pos="0">
                    <a:srgbClr val="6CA87A"/>
                  </a:gs>
                  <a:gs pos="73000">
                    <a:srgbClr val="A6CAAF"/>
                  </a:gs>
                  <a:gs pos="53000">
                    <a:srgbClr val="5D87A1"/>
                  </a:gs>
                </a:gsLst>
                <a:lin ang="135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Tw Cen MT" panose="020B0602020104020603" pitchFamily="34" charset="0"/>
                </a:endParaRPr>
              </a:p>
            </p:txBody>
          </p:sp>
          <p:sp>
            <p:nvSpPr>
              <p:cNvPr id="64" name="Elipse 63">
                <a:extLst>
                  <a:ext uri="{FF2B5EF4-FFF2-40B4-BE49-F238E27FC236}">
                    <a16:creationId xmlns:a16="http://schemas.microsoft.com/office/drawing/2014/main" id="{941BEB5F-99A0-4597-AAE7-E1C71BDC5F8F}"/>
                  </a:ext>
                </a:extLst>
              </p:cNvPr>
              <p:cNvSpPr/>
              <p:nvPr/>
            </p:nvSpPr>
            <p:spPr>
              <a:xfrm rot="10503593">
                <a:off x="3612278" y="4811249"/>
                <a:ext cx="349547" cy="319613"/>
              </a:xfrm>
              <a:prstGeom prst="ellipse">
                <a:avLst/>
              </a:prstGeom>
              <a:solidFill>
                <a:srgbClr val="416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Tw Cen MT" panose="020B0602020104020603" pitchFamily="34" charset="0"/>
                </a:endParaRPr>
              </a:p>
            </p:txBody>
          </p:sp>
          <p:sp>
            <p:nvSpPr>
              <p:cNvPr id="72" name="Elipse 71">
                <a:extLst>
                  <a:ext uri="{FF2B5EF4-FFF2-40B4-BE49-F238E27FC236}">
                    <a16:creationId xmlns:a16="http://schemas.microsoft.com/office/drawing/2014/main" id="{4273FE0E-11D2-4699-A5CB-A23F30917AC5}"/>
                  </a:ext>
                </a:extLst>
              </p:cNvPr>
              <p:cNvSpPr/>
              <p:nvPr/>
            </p:nvSpPr>
            <p:spPr>
              <a:xfrm rot="10503593">
                <a:off x="3280679" y="3618231"/>
                <a:ext cx="349547" cy="319613"/>
              </a:xfrm>
              <a:prstGeom prst="ellipse">
                <a:avLst/>
              </a:prstGeom>
              <a:solidFill>
                <a:srgbClr val="D7E1F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Tw Cen MT" panose="020B0602020104020603" pitchFamily="34" charset="0"/>
                </a:endParaRPr>
              </a:p>
            </p:txBody>
          </p:sp>
          <p:sp>
            <p:nvSpPr>
              <p:cNvPr id="73" name="Elipse 72">
                <a:extLst>
                  <a:ext uri="{FF2B5EF4-FFF2-40B4-BE49-F238E27FC236}">
                    <a16:creationId xmlns:a16="http://schemas.microsoft.com/office/drawing/2014/main" id="{FA2D781C-BBCC-4539-8B43-169119734D70}"/>
                  </a:ext>
                </a:extLst>
              </p:cNvPr>
              <p:cNvSpPr/>
              <p:nvPr/>
            </p:nvSpPr>
            <p:spPr>
              <a:xfrm rot="10503593">
                <a:off x="3913093" y="2135014"/>
                <a:ext cx="349547" cy="319613"/>
              </a:xfrm>
              <a:prstGeom prst="ellipse">
                <a:avLst/>
              </a:prstGeom>
              <a:solidFill>
                <a:srgbClr val="6CA8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latin typeface="Tw Cen MT" panose="020B0602020104020603" pitchFamily="34" charset="0"/>
                </a:endParaRPr>
              </a:p>
            </p:txBody>
          </p:sp>
        </p:grp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8B833800-75B4-4D85-8C27-1C789712B79B}"/>
              </a:ext>
            </a:extLst>
          </p:cNvPr>
          <p:cNvGrpSpPr/>
          <p:nvPr/>
        </p:nvGrpSpPr>
        <p:grpSpPr>
          <a:xfrm>
            <a:off x="299535" y="1761529"/>
            <a:ext cx="3363100" cy="632395"/>
            <a:chOff x="322235" y="1805580"/>
            <a:chExt cx="3363100" cy="632395"/>
          </a:xfrm>
        </p:grpSpPr>
        <p:grpSp>
          <p:nvGrpSpPr>
            <p:cNvPr id="84" name="Grupo 83">
              <a:extLst>
                <a:ext uri="{FF2B5EF4-FFF2-40B4-BE49-F238E27FC236}">
                  <a16:creationId xmlns:a16="http://schemas.microsoft.com/office/drawing/2014/main" id="{11EFFFB7-98FC-4C4D-9737-6A9B0D768F3C}"/>
                </a:ext>
              </a:extLst>
            </p:cNvPr>
            <p:cNvGrpSpPr/>
            <p:nvPr/>
          </p:nvGrpSpPr>
          <p:grpSpPr>
            <a:xfrm>
              <a:off x="322235" y="1805580"/>
              <a:ext cx="3363100" cy="632395"/>
              <a:chOff x="7075474" y="4363645"/>
              <a:chExt cx="3378860" cy="632395"/>
            </a:xfrm>
          </p:grpSpPr>
          <p:sp>
            <p:nvSpPr>
              <p:cNvPr id="85" name="Rectángulo redondeado 7">
                <a:extLst>
                  <a:ext uri="{FF2B5EF4-FFF2-40B4-BE49-F238E27FC236}">
                    <a16:creationId xmlns:a16="http://schemas.microsoft.com/office/drawing/2014/main" id="{BEEEED0F-F678-4F53-A222-1A7ACE544577}"/>
                  </a:ext>
                </a:extLst>
              </p:cNvPr>
              <p:cNvSpPr/>
              <p:nvPr/>
            </p:nvSpPr>
            <p:spPr>
              <a:xfrm>
                <a:off x="7075474" y="4363645"/>
                <a:ext cx="3378860" cy="611436"/>
              </a:xfrm>
              <a:prstGeom prst="roundRect">
                <a:avLst>
                  <a:gd name="adj" fmla="val 50000"/>
                </a:avLst>
              </a:prstGeom>
              <a:solidFill>
                <a:srgbClr val="D7E1F2"/>
              </a:solidFill>
              <a:ln>
                <a:noFill/>
              </a:ln>
              <a:effectLst>
                <a:innerShdw blurRad="254000" dist="381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7" name="CuadroTexto 86">
                <a:extLst>
                  <a:ext uri="{FF2B5EF4-FFF2-40B4-BE49-F238E27FC236}">
                    <a16:creationId xmlns:a16="http://schemas.microsoft.com/office/drawing/2014/main" id="{3EB8FD4D-261C-4440-9C44-3A54ACD121F9}"/>
                  </a:ext>
                </a:extLst>
              </p:cNvPr>
              <p:cNvSpPr txBox="1"/>
              <p:nvPr/>
            </p:nvSpPr>
            <p:spPr>
              <a:xfrm>
                <a:off x="7325671" y="4411265"/>
                <a:ext cx="254441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600" b="1" dirty="0">
                    <a:latin typeface="Tw Cen MT" panose="020B0602020104020603" pitchFamily="34" charset="0"/>
                  </a:rPr>
                  <a:t>AUMENTO DE DIVIDENDO TRIMESTRAL</a:t>
                </a:r>
              </a:p>
            </p:txBody>
          </p:sp>
        </p:grpSp>
        <p:sp>
          <p:nvSpPr>
            <p:cNvPr id="88" name="Elipse 87">
              <a:extLst>
                <a:ext uri="{FF2B5EF4-FFF2-40B4-BE49-F238E27FC236}">
                  <a16:creationId xmlns:a16="http://schemas.microsoft.com/office/drawing/2014/main" id="{32E54477-4610-4D68-8803-D054F90336E4}"/>
                </a:ext>
              </a:extLst>
            </p:cNvPr>
            <p:cNvSpPr/>
            <p:nvPr/>
          </p:nvSpPr>
          <p:spPr>
            <a:xfrm>
              <a:off x="3014994" y="1858536"/>
              <a:ext cx="482377" cy="4655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254000" dist="50800" dir="162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1</a:t>
              </a:r>
              <a:endParaRPr lang="es-CO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BEB5F635-7650-4003-919E-5FB378F212F3}"/>
              </a:ext>
            </a:extLst>
          </p:cNvPr>
          <p:cNvGrpSpPr/>
          <p:nvPr/>
        </p:nvGrpSpPr>
        <p:grpSpPr>
          <a:xfrm>
            <a:off x="296041" y="3271728"/>
            <a:ext cx="2880353" cy="611436"/>
            <a:chOff x="265046" y="2844015"/>
            <a:chExt cx="2880353" cy="611436"/>
          </a:xfrm>
        </p:grpSpPr>
        <p:grpSp>
          <p:nvGrpSpPr>
            <p:cNvPr id="92" name="Grupo 91">
              <a:extLst>
                <a:ext uri="{FF2B5EF4-FFF2-40B4-BE49-F238E27FC236}">
                  <a16:creationId xmlns:a16="http://schemas.microsoft.com/office/drawing/2014/main" id="{47F4DE60-F93B-4CDC-8702-B0C4ECBCDD86}"/>
                </a:ext>
              </a:extLst>
            </p:cNvPr>
            <p:cNvGrpSpPr/>
            <p:nvPr/>
          </p:nvGrpSpPr>
          <p:grpSpPr>
            <a:xfrm>
              <a:off x="265046" y="2844015"/>
              <a:ext cx="2880353" cy="611436"/>
              <a:chOff x="7752803" y="3478299"/>
              <a:chExt cx="3378860" cy="611436"/>
            </a:xfrm>
          </p:grpSpPr>
          <p:sp>
            <p:nvSpPr>
              <p:cNvPr id="93" name="Rectángulo redondeado 4">
                <a:extLst>
                  <a:ext uri="{FF2B5EF4-FFF2-40B4-BE49-F238E27FC236}">
                    <a16:creationId xmlns:a16="http://schemas.microsoft.com/office/drawing/2014/main" id="{8DC5CB41-0F4B-45BE-86BB-823FD103E52D}"/>
                  </a:ext>
                </a:extLst>
              </p:cNvPr>
              <p:cNvSpPr/>
              <p:nvPr/>
            </p:nvSpPr>
            <p:spPr>
              <a:xfrm>
                <a:off x="7752803" y="3478299"/>
                <a:ext cx="3378860" cy="611436"/>
              </a:xfrm>
              <a:prstGeom prst="roundRect">
                <a:avLst>
                  <a:gd name="adj" fmla="val 50000"/>
                </a:avLst>
              </a:prstGeom>
              <a:solidFill>
                <a:srgbClr val="ABCDB3"/>
              </a:solidFill>
              <a:ln>
                <a:noFill/>
              </a:ln>
              <a:effectLst>
                <a:innerShdw blurRad="254000" dist="381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/>
              </a:p>
            </p:txBody>
          </p:sp>
          <p:sp>
            <p:nvSpPr>
              <p:cNvPr id="95" name="CuadroTexto 94">
                <a:extLst>
                  <a:ext uri="{FF2B5EF4-FFF2-40B4-BE49-F238E27FC236}">
                    <a16:creationId xmlns:a16="http://schemas.microsoft.com/office/drawing/2014/main" id="{67C74FFE-8966-4935-A4C3-6B51617C6BDE}"/>
                  </a:ext>
                </a:extLst>
              </p:cNvPr>
              <p:cNvSpPr txBox="1"/>
              <p:nvPr/>
            </p:nvSpPr>
            <p:spPr>
              <a:xfrm>
                <a:off x="7973410" y="3553766"/>
                <a:ext cx="254441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300" b="1" dirty="0">
                    <a:latin typeface="Tw Cen MT" panose="020B0602020104020603" pitchFamily="34" charset="0"/>
                  </a:rPr>
                  <a:t>CANDIDATO LÍDER VACUNA COVID-19</a:t>
                </a:r>
                <a:endParaRPr lang="es-CO" sz="1300" b="1" dirty="0">
                  <a:latin typeface="Tw Cen MT" panose="020B0602020104020603" pitchFamily="34" charset="0"/>
                </a:endParaRPr>
              </a:p>
            </p:txBody>
          </p:sp>
        </p:grpSp>
        <p:sp>
          <p:nvSpPr>
            <p:cNvPr id="96" name="Elipse 95">
              <a:extLst>
                <a:ext uri="{FF2B5EF4-FFF2-40B4-BE49-F238E27FC236}">
                  <a16:creationId xmlns:a16="http://schemas.microsoft.com/office/drawing/2014/main" id="{789444B5-6765-4CE0-AAAF-491090123711}"/>
                </a:ext>
              </a:extLst>
            </p:cNvPr>
            <p:cNvSpPr/>
            <p:nvPr/>
          </p:nvSpPr>
          <p:spPr>
            <a:xfrm>
              <a:off x="2559733" y="2902876"/>
              <a:ext cx="455928" cy="465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254000" dist="50800" dir="162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2</a:t>
              </a:r>
              <a:endParaRPr lang="es-CO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C8E0D8F4-0BB9-4871-89C4-A6700F36FA9D}"/>
              </a:ext>
            </a:extLst>
          </p:cNvPr>
          <p:cNvGrpSpPr/>
          <p:nvPr/>
        </p:nvGrpSpPr>
        <p:grpSpPr>
          <a:xfrm>
            <a:off x="79977" y="4506779"/>
            <a:ext cx="3378860" cy="611436"/>
            <a:chOff x="148946" y="5170388"/>
            <a:chExt cx="3378860" cy="611436"/>
          </a:xfrm>
        </p:grpSpPr>
        <p:grpSp>
          <p:nvGrpSpPr>
            <p:cNvPr id="107" name="Grupo 106">
              <a:extLst>
                <a:ext uri="{FF2B5EF4-FFF2-40B4-BE49-F238E27FC236}">
                  <a16:creationId xmlns:a16="http://schemas.microsoft.com/office/drawing/2014/main" id="{A8DEFE1A-5B96-4430-BE67-35F63617E9DD}"/>
                </a:ext>
              </a:extLst>
            </p:cNvPr>
            <p:cNvGrpSpPr/>
            <p:nvPr/>
          </p:nvGrpSpPr>
          <p:grpSpPr>
            <a:xfrm>
              <a:off x="148946" y="5170388"/>
              <a:ext cx="3378860" cy="611436"/>
              <a:chOff x="7075474" y="2573241"/>
              <a:chExt cx="3378860" cy="611436"/>
            </a:xfrm>
          </p:grpSpPr>
          <p:sp>
            <p:nvSpPr>
              <p:cNvPr id="108" name="Rectángulo redondeado 6">
                <a:extLst>
                  <a:ext uri="{FF2B5EF4-FFF2-40B4-BE49-F238E27FC236}">
                    <a16:creationId xmlns:a16="http://schemas.microsoft.com/office/drawing/2014/main" id="{A5180AB9-CFF8-488D-9B5A-7403B77E8408}"/>
                  </a:ext>
                </a:extLst>
              </p:cNvPr>
              <p:cNvSpPr/>
              <p:nvPr/>
            </p:nvSpPr>
            <p:spPr>
              <a:xfrm>
                <a:off x="7075474" y="2573241"/>
                <a:ext cx="3378860" cy="611436"/>
              </a:xfrm>
              <a:prstGeom prst="roundRect">
                <a:avLst>
                  <a:gd name="adj" fmla="val 50000"/>
                </a:avLst>
              </a:prstGeom>
              <a:solidFill>
                <a:srgbClr val="83A3B7"/>
              </a:solidFill>
              <a:ln>
                <a:noFill/>
              </a:ln>
              <a:effectLst>
                <a:innerShdw blurRad="254000" dist="381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10" name="CuadroTexto 109">
                <a:extLst>
                  <a:ext uri="{FF2B5EF4-FFF2-40B4-BE49-F238E27FC236}">
                    <a16:creationId xmlns:a16="http://schemas.microsoft.com/office/drawing/2014/main" id="{C889D9EB-F6C7-4431-80D2-CADD9BAFF32A}"/>
                  </a:ext>
                </a:extLst>
              </p:cNvPr>
              <p:cNvSpPr txBox="1"/>
              <p:nvPr/>
            </p:nvSpPr>
            <p:spPr>
              <a:xfrm>
                <a:off x="7282206" y="2610298"/>
                <a:ext cx="25444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400" b="1" dirty="0">
                    <a:latin typeface="Tw Cen MT" panose="020B0602020104020603" pitchFamily="34" charset="0"/>
                  </a:rPr>
                  <a:t>REPUTACIÓN DE LOS PRODUCTOS O LA EMPRESA</a:t>
                </a:r>
                <a:endParaRPr lang="es-CO" sz="1400" b="1" dirty="0">
                  <a:latin typeface="Tw Cen MT" panose="020B0602020104020603" pitchFamily="34" charset="0"/>
                </a:endParaRPr>
              </a:p>
            </p:txBody>
          </p:sp>
        </p:grpSp>
        <p:sp>
          <p:nvSpPr>
            <p:cNvPr id="111" name="Elipse 110">
              <a:extLst>
                <a:ext uri="{FF2B5EF4-FFF2-40B4-BE49-F238E27FC236}">
                  <a16:creationId xmlns:a16="http://schemas.microsoft.com/office/drawing/2014/main" id="{555E4064-50DE-4915-9BBE-97828C078BA7}"/>
                </a:ext>
              </a:extLst>
            </p:cNvPr>
            <p:cNvSpPr/>
            <p:nvPr/>
          </p:nvSpPr>
          <p:spPr>
            <a:xfrm>
              <a:off x="2893187" y="5233372"/>
              <a:ext cx="454345" cy="465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254000" dist="50800" dir="162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3</a:t>
              </a:r>
              <a:endParaRPr lang="es-CO" dirty="0">
                <a:solidFill>
                  <a:schemeClr val="tx1"/>
                </a:solidFill>
              </a:endParaRPr>
            </a:p>
          </p:txBody>
        </p:sp>
      </p:grpSp>
      <p:sp>
        <p:nvSpPr>
          <p:cNvPr id="104" name="Rectángulo 103">
            <a:extLst>
              <a:ext uri="{FF2B5EF4-FFF2-40B4-BE49-F238E27FC236}">
                <a16:creationId xmlns:a16="http://schemas.microsoft.com/office/drawing/2014/main" id="{1CDECADB-7C4A-464E-80E2-A60A1F0486E1}"/>
              </a:ext>
            </a:extLst>
          </p:cNvPr>
          <p:cNvSpPr/>
          <p:nvPr/>
        </p:nvSpPr>
        <p:spPr>
          <a:xfrm>
            <a:off x="1154221" y="1049755"/>
            <a:ext cx="1747594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Endógenos</a:t>
            </a:r>
          </a:p>
        </p:txBody>
      </p:sp>
      <p:sp>
        <p:nvSpPr>
          <p:cNvPr id="112" name="Rectángulo 111">
            <a:extLst>
              <a:ext uri="{FF2B5EF4-FFF2-40B4-BE49-F238E27FC236}">
                <a16:creationId xmlns:a16="http://schemas.microsoft.com/office/drawing/2014/main" id="{16282CE1-8CAA-4369-9D15-CB2A86BF0CDF}"/>
              </a:ext>
            </a:extLst>
          </p:cNvPr>
          <p:cNvSpPr/>
          <p:nvPr/>
        </p:nvSpPr>
        <p:spPr>
          <a:xfrm>
            <a:off x="9648564" y="1075825"/>
            <a:ext cx="1527982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Exógenos</a:t>
            </a:r>
          </a:p>
        </p:txBody>
      </p:sp>
      <p:sp>
        <p:nvSpPr>
          <p:cNvPr id="114" name="Elipse 113">
            <a:extLst>
              <a:ext uri="{FF2B5EF4-FFF2-40B4-BE49-F238E27FC236}">
                <a16:creationId xmlns:a16="http://schemas.microsoft.com/office/drawing/2014/main" id="{7AC5437B-8DEA-4DDE-85CD-B502D6D48FC4}"/>
              </a:ext>
            </a:extLst>
          </p:cNvPr>
          <p:cNvSpPr/>
          <p:nvPr/>
        </p:nvSpPr>
        <p:spPr>
          <a:xfrm>
            <a:off x="3954513" y="1859774"/>
            <a:ext cx="452582" cy="46552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254000" dist="508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Tw Cen MT" panose="020B0602020104020603" pitchFamily="34" charset="0"/>
              </a:rPr>
              <a:t>1</a:t>
            </a:r>
            <a:endParaRPr lang="es-CO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15" name="Elipse 114">
            <a:extLst>
              <a:ext uri="{FF2B5EF4-FFF2-40B4-BE49-F238E27FC236}">
                <a16:creationId xmlns:a16="http://schemas.microsoft.com/office/drawing/2014/main" id="{CF8BCB72-E9BD-4A4F-AC4A-B4CB9C1F6C80}"/>
              </a:ext>
            </a:extLst>
          </p:cNvPr>
          <p:cNvSpPr/>
          <p:nvPr/>
        </p:nvSpPr>
        <p:spPr>
          <a:xfrm>
            <a:off x="3356341" y="3321558"/>
            <a:ext cx="452582" cy="46552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254000" dist="508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Tw Cen MT" panose="020B0602020104020603" pitchFamily="34" charset="0"/>
              </a:rPr>
              <a:t>2</a:t>
            </a:r>
            <a:endParaRPr lang="es-CO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81" name="Elipse 80">
            <a:extLst>
              <a:ext uri="{FF2B5EF4-FFF2-40B4-BE49-F238E27FC236}">
                <a16:creationId xmlns:a16="http://schemas.microsoft.com/office/drawing/2014/main" id="{1F9AD541-5E61-4806-BDD2-D65B9B9F4A7C}"/>
              </a:ext>
            </a:extLst>
          </p:cNvPr>
          <p:cNvSpPr/>
          <p:nvPr/>
        </p:nvSpPr>
        <p:spPr>
          <a:xfrm>
            <a:off x="3692380" y="4554794"/>
            <a:ext cx="452582" cy="46552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254000" dist="508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Tw Cen MT" panose="020B0602020104020603" pitchFamily="34" charset="0"/>
              </a:rPr>
              <a:t>3</a:t>
            </a:r>
            <a:endParaRPr lang="es-CO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17" name="Elipse 116">
            <a:extLst>
              <a:ext uri="{FF2B5EF4-FFF2-40B4-BE49-F238E27FC236}">
                <a16:creationId xmlns:a16="http://schemas.microsoft.com/office/drawing/2014/main" id="{F83B4D8A-5395-449C-BB01-D7D7B2FE6704}"/>
              </a:ext>
            </a:extLst>
          </p:cNvPr>
          <p:cNvSpPr/>
          <p:nvPr/>
        </p:nvSpPr>
        <p:spPr>
          <a:xfrm>
            <a:off x="8319099" y="4586251"/>
            <a:ext cx="452582" cy="46552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innerShdw blurRad="254000" dist="508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Tw Cen MT" panose="020B0602020104020603" pitchFamily="34" charset="0"/>
              </a:rPr>
              <a:t>3</a:t>
            </a:r>
            <a:endParaRPr lang="es-CO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032501F-7602-4B66-8D10-52F31D27FDED}"/>
              </a:ext>
            </a:extLst>
          </p:cNvPr>
          <p:cNvGrpSpPr/>
          <p:nvPr/>
        </p:nvGrpSpPr>
        <p:grpSpPr>
          <a:xfrm>
            <a:off x="8804291" y="1773205"/>
            <a:ext cx="3363100" cy="647716"/>
            <a:chOff x="7075474" y="4363645"/>
            <a:chExt cx="3378860" cy="647716"/>
          </a:xfrm>
        </p:grpSpPr>
        <p:sp>
          <p:nvSpPr>
            <p:cNvPr id="8" name="Rectángulo redondeado 7"/>
            <p:cNvSpPr/>
            <p:nvPr/>
          </p:nvSpPr>
          <p:spPr>
            <a:xfrm>
              <a:off x="7075474" y="4363645"/>
              <a:ext cx="3378860" cy="611436"/>
            </a:xfrm>
            <a:prstGeom prst="roundRect">
              <a:avLst>
                <a:gd name="adj" fmla="val 50000"/>
              </a:avLst>
            </a:prstGeom>
            <a:solidFill>
              <a:srgbClr val="D7E1F2"/>
            </a:solidFill>
            <a:ln>
              <a:noFill/>
            </a:ln>
            <a:effectLst>
              <a:innerShdw blurRad="254000" dist="381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7" name="Elipse 26"/>
            <p:cNvSpPr/>
            <p:nvPr/>
          </p:nvSpPr>
          <p:spPr>
            <a:xfrm>
              <a:off x="7212516" y="4436601"/>
              <a:ext cx="452582" cy="465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254000" dist="50800" dir="162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1</a:t>
              </a: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7633708" y="4426586"/>
              <a:ext cx="25444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>
                  <a:latin typeface="Tw Cen MT" panose="020B0602020104020603" pitchFamily="34" charset="0"/>
                </a:rPr>
                <a:t>LEUCEMIA LINFOCÍTICA CRÓNICA </a:t>
              </a:r>
              <a:endParaRPr lang="es-CO" sz="1600" b="1" dirty="0">
                <a:latin typeface="Tw Cen MT" panose="020B0602020104020603" pitchFamily="34" charset="0"/>
              </a:endParaRPr>
            </a:p>
          </p:txBody>
        </p:sp>
      </p:grpSp>
      <p:sp>
        <p:nvSpPr>
          <p:cNvPr id="119" name="Elipse 118">
            <a:extLst>
              <a:ext uri="{FF2B5EF4-FFF2-40B4-BE49-F238E27FC236}">
                <a16:creationId xmlns:a16="http://schemas.microsoft.com/office/drawing/2014/main" id="{11620CFE-A303-4081-B38F-41A684C23A4F}"/>
              </a:ext>
            </a:extLst>
          </p:cNvPr>
          <p:cNvSpPr/>
          <p:nvPr/>
        </p:nvSpPr>
        <p:spPr>
          <a:xfrm>
            <a:off x="8139736" y="1916850"/>
            <a:ext cx="452582" cy="46552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254000" dist="508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Tw Cen MT" panose="020B0602020104020603" pitchFamily="34" charset="0"/>
              </a:rPr>
              <a:t>1</a:t>
            </a:r>
            <a:endParaRPr lang="es-CO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99" name="Rectángulo 98">
            <a:extLst>
              <a:ext uri="{FF2B5EF4-FFF2-40B4-BE49-F238E27FC236}">
                <a16:creationId xmlns:a16="http://schemas.microsoft.com/office/drawing/2014/main" id="{CE473AA6-4FD6-44EE-A4AC-02C7FEB2C3FF}"/>
              </a:ext>
            </a:extLst>
          </p:cNvPr>
          <p:cNvSpPr/>
          <p:nvPr/>
        </p:nvSpPr>
        <p:spPr>
          <a:xfrm>
            <a:off x="4589868" y="3519371"/>
            <a:ext cx="3133282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2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w Cen MT" panose="020B0602020104020603" pitchFamily="34" charset="0"/>
            </a:endParaRPr>
          </a:p>
        </p:txBody>
      </p:sp>
      <p:grpSp>
        <p:nvGrpSpPr>
          <p:cNvPr id="44" name="Grupo 43">
            <a:extLst>
              <a:ext uri="{FF2B5EF4-FFF2-40B4-BE49-F238E27FC236}">
                <a16:creationId xmlns:a16="http://schemas.microsoft.com/office/drawing/2014/main" id="{6E7AA89D-FD3D-4DED-A064-C10CBB280B7C}"/>
              </a:ext>
            </a:extLst>
          </p:cNvPr>
          <p:cNvGrpSpPr/>
          <p:nvPr/>
        </p:nvGrpSpPr>
        <p:grpSpPr>
          <a:xfrm>
            <a:off x="4138308" y="1569142"/>
            <a:ext cx="4117608" cy="4016607"/>
            <a:chOff x="4051496" y="1765680"/>
            <a:chExt cx="4117608" cy="4016607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AF00A6AB-50DE-4BC0-9AEE-7962191EF1C8}"/>
                </a:ext>
              </a:extLst>
            </p:cNvPr>
            <p:cNvSpPr/>
            <p:nvPr/>
          </p:nvSpPr>
          <p:spPr>
            <a:xfrm>
              <a:off x="4051496" y="1765680"/>
              <a:ext cx="4117608" cy="4016607"/>
            </a:xfrm>
            <a:prstGeom prst="ellipse">
              <a:avLst/>
            </a:prstGeom>
            <a:gradFill flip="none" rotWithShape="1">
              <a:gsLst>
                <a:gs pos="0">
                  <a:srgbClr val="D6E0F1">
                    <a:shade val="30000"/>
                    <a:satMod val="115000"/>
                  </a:srgbClr>
                </a:gs>
                <a:gs pos="50000">
                  <a:srgbClr val="D6E0F1">
                    <a:shade val="67500"/>
                    <a:satMod val="115000"/>
                  </a:srgbClr>
                </a:gs>
                <a:gs pos="100000">
                  <a:srgbClr val="D6E0F1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Tw Cen MT" panose="020B0602020104020603" pitchFamily="34" charset="0"/>
              </a:endParaRPr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864B1880-6B14-4BAC-9B1F-7E2620D384AD}"/>
                </a:ext>
              </a:extLst>
            </p:cNvPr>
            <p:cNvSpPr/>
            <p:nvPr/>
          </p:nvSpPr>
          <p:spPr>
            <a:xfrm>
              <a:off x="4993953" y="2437713"/>
              <a:ext cx="2135194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MX" sz="2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w Cen MT" panose="020B0602020104020603" pitchFamily="34" charset="0"/>
                </a:rPr>
                <a:t>Aumentó del dividendo trimestral en un 6.3% - $ 1.01</a:t>
              </a:r>
              <a:endParaRPr lang="es-ES" sz="2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102" name="Rectángulo 101">
              <a:extLst>
                <a:ext uri="{FF2B5EF4-FFF2-40B4-BE49-F238E27FC236}">
                  <a16:creationId xmlns:a16="http://schemas.microsoft.com/office/drawing/2014/main" id="{AFAB6A9B-E1F5-483C-AB5F-5A0E84505FA7}"/>
                </a:ext>
              </a:extLst>
            </p:cNvPr>
            <p:cNvSpPr/>
            <p:nvPr/>
          </p:nvSpPr>
          <p:spPr>
            <a:xfrm>
              <a:off x="4524862" y="4011850"/>
              <a:ext cx="313328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MX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w Cen MT" panose="020B0602020104020603" pitchFamily="34" charset="0"/>
                </a:rPr>
                <a:t>- Reflejo de estabilidad y subraya aún más el compromiso de entregar valor</a:t>
              </a:r>
              <a:endParaRPr lang="es-ES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sp>
        <p:nvSpPr>
          <p:cNvPr id="144" name="Flecha: cheurón 143">
            <a:extLst>
              <a:ext uri="{FF2B5EF4-FFF2-40B4-BE49-F238E27FC236}">
                <a16:creationId xmlns:a16="http://schemas.microsoft.com/office/drawing/2014/main" id="{9DBBDD42-8B73-41FE-93DB-B5A5BBE96D68}"/>
              </a:ext>
            </a:extLst>
          </p:cNvPr>
          <p:cNvSpPr/>
          <p:nvPr/>
        </p:nvSpPr>
        <p:spPr>
          <a:xfrm>
            <a:off x="1198699" y="155180"/>
            <a:ext cx="2238618" cy="605684"/>
          </a:xfrm>
          <a:prstGeom prst="chevr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Tw Cen MT" panose="020B0602020104020603" pitchFamily="34" charset="0"/>
              </a:rPr>
              <a:t>Posición estratégica</a:t>
            </a:r>
            <a:endParaRPr lang="es-CO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45" name="Flecha: cheurón 144">
            <a:extLst>
              <a:ext uri="{FF2B5EF4-FFF2-40B4-BE49-F238E27FC236}">
                <a16:creationId xmlns:a16="http://schemas.microsoft.com/office/drawing/2014/main" id="{4F08C1C2-EC31-46FA-B7CF-BAF124D5F5F0}"/>
              </a:ext>
            </a:extLst>
          </p:cNvPr>
          <p:cNvSpPr/>
          <p:nvPr/>
        </p:nvSpPr>
        <p:spPr>
          <a:xfrm>
            <a:off x="3294776" y="153895"/>
            <a:ext cx="2388572" cy="605684"/>
          </a:xfrm>
          <a:prstGeom prst="chevr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Tw Cen MT" panose="020B0602020104020603" pitchFamily="34" charset="0"/>
              </a:rPr>
              <a:t>Comportamiento macro</a:t>
            </a:r>
            <a:endParaRPr lang="es-CO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46" name="Flecha: cheurón 145">
            <a:extLst>
              <a:ext uri="{FF2B5EF4-FFF2-40B4-BE49-F238E27FC236}">
                <a16:creationId xmlns:a16="http://schemas.microsoft.com/office/drawing/2014/main" id="{B6CFD29F-F397-46B2-9B90-97B11666E154}"/>
              </a:ext>
            </a:extLst>
          </p:cNvPr>
          <p:cNvSpPr/>
          <p:nvPr/>
        </p:nvSpPr>
        <p:spPr>
          <a:xfrm>
            <a:off x="5533394" y="150592"/>
            <a:ext cx="2388572" cy="605684"/>
          </a:xfrm>
          <a:prstGeom prst="chevr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latin typeface="Tw Cen MT" panose="020B0602020104020603" pitchFamily="34" charset="0"/>
              </a:rPr>
              <a:t>Factores Influyentes</a:t>
            </a:r>
            <a:endParaRPr lang="es-CO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147" name="Flecha: cheurón 146">
            <a:extLst>
              <a:ext uri="{FF2B5EF4-FFF2-40B4-BE49-F238E27FC236}">
                <a16:creationId xmlns:a16="http://schemas.microsoft.com/office/drawing/2014/main" id="{EFC9E4B5-1DBC-46F5-804D-B96B8E440806}"/>
              </a:ext>
            </a:extLst>
          </p:cNvPr>
          <p:cNvSpPr/>
          <p:nvPr/>
        </p:nvSpPr>
        <p:spPr>
          <a:xfrm>
            <a:off x="7754366" y="148617"/>
            <a:ext cx="2388572" cy="605684"/>
          </a:xfrm>
          <a:prstGeom prst="chevr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Tw Cen MT" panose="020B0602020104020603" pitchFamily="34" charset="0"/>
              </a:rPr>
              <a:t>Entidades Reguladoras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BA0A212-F6AC-424E-9EB0-685242BF1275}"/>
              </a:ext>
            </a:extLst>
          </p:cNvPr>
          <p:cNvGrpSpPr/>
          <p:nvPr/>
        </p:nvGrpSpPr>
        <p:grpSpPr>
          <a:xfrm>
            <a:off x="4171226" y="1561543"/>
            <a:ext cx="4117608" cy="4016607"/>
            <a:chOff x="4171226" y="1561543"/>
            <a:chExt cx="4117608" cy="4016607"/>
          </a:xfrm>
        </p:grpSpPr>
        <p:grpSp>
          <p:nvGrpSpPr>
            <p:cNvPr id="105" name="Grupo 104">
              <a:extLst>
                <a:ext uri="{FF2B5EF4-FFF2-40B4-BE49-F238E27FC236}">
                  <a16:creationId xmlns:a16="http://schemas.microsoft.com/office/drawing/2014/main" id="{04A7A91E-3273-4A46-8921-C030B024C8D2}"/>
                </a:ext>
              </a:extLst>
            </p:cNvPr>
            <p:cNvGrpSpPr/>
            <p:nvPr/>
          </p:nvGrpSpPr>
          <p:grpSpPr>
            <a:xfrm>
              <a:off x="4171226" y="1561543"/>
              <a:ext cx="4117608" cy="4016607"/>
              <a:chOff x="3849937" y="1732412"/>
              <a:chExt cx="4117608" cy="4016607"/>
            </a:xfrm>
          </p:grpSpPr>
          <p:sp>
            <p:nvSpPr>
              <p:cNvPr id="106" name="Elipse 105">
                <a:extLst>
                  <a:ext uri="{FF2B5EF4-FFF2-40B4-BE49-F238E27FC236}">
                    <a16:creationId xmlns:a16="http://schemas.microsoft.com/office/drawing/2014/main" id="{845D5323-BF2F-4B7C-ACF6-E96A63220497}"/>
                  </a:ext>
                </a:extLst>
              </p:cNvPr>
              <p:cNvSpPr/>
              <p:nvPr/>
            </p:nvSpPr>
            <p:spPr>
              <a:xfrm>
                <a:off x="3849937" y="1732412"/>
                <a:ext cx="4117608" cy="4016607"/>
              </a:xfrm>
              <a:prstGeom prst="ellipse">
                <a:avLst/>
              </a:prstGeom>
              <a:gradFill flip="none" rotWithShape="1">
                <a:gsLst>
                  <a:gs pos="0">
                    <a:srgbClr val="D6E0F1">
                      <a:shade val="30000"/>
                      <a:satMod val="115000"/>
                    </a:srgbClr>
                  </a:gs>
                  <a:gs pos="50000">
                    <a:srgbClr val="D6E0F1">
                      <a:shade val="67500"/>
                      <a:satMod val="115000"/>
                    </a:srgbClr>
                  </a:gs>
                  <a:gs pos="100000">
                    <a:srgbClr val="D6E0F1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latin typeface="Tw Cen MT" panose="020B0602020104020603" pitchFamily="34" charset="0"/>
                </a:endParaRPr>
              </a:p>
            </p:txBody>
          </p:sp>
          <p:sp>
            <p:nvSpPr>
              <p:cNvPr id="109" name="Rectángulo 108">
                <a:extLst>
                  <a:ext uri="{FF2B5EF4-FFF2-40B4-BE49-F238E27FC236}">
                    <a16:creationId xmlns:a16="http://schemas.microsoft.com/office/drawing/2014/main" id="{E261FAC0-31DE-4AFC-B7F5-7912787EA19C}"/>
                  </a:ext>
                </a:extLst>
              </p:cNvPr>
              <p:cNvSpPr/>
              <p:nvPr/>
            </p:nvSpPr>
            <p:spPr>
              <a:xfrm>
                <a:off x="4852498" y="2074821"/>
                <a:ext cx="2135194" cy="110799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MX" sz="2200" b="1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w Cen MT" panose="020B0602020104020603" pitchFamily="34" charset="0"/>
                  </a:rPr>
                  <a:t>Elaboración Vacuna contra el COVID-19</a:t>
                </a:r>
                <a:endParaRPr lang="es-ES" sz="22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w Cen MT" panose="020B0602020104020603" pitchFamily="34" charset="0"/>
                </a:endParaRPr>
              </a:p>
            </p:txBody>
          </p:sp>
          <p:sp>
            <p:nvSpPr>
              <p:cNvPr id="113" name="Rectángulo 112">
                <a:extLst>
                  <a:ext uri="{FF2B5EF4-FFF2-40B4-BE49-F238E27FC236}">
                    <a16:creationId xmlns:a16="http://schemas.microsoft.com/office/drawing/2014/main" id="{3DFD767B-C8F7-4E36-AA81-27654C17CA8A}"/>
                  </a:ext>
                </a:extLst>
              </p:cNvPr>
              <p:cNvSpPr/>
              <p:nvPr/>
            </p:nvSpPr>
            <p:spPr>
              <a:xfrm>
                <a:off x="4377887" y="3182817"/>
                <a:ext cx="3133282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MX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w Cen MT" panose="020B0602020104020603" pitchFamily="34" charset="0"/>
                  </a:rPr>
                  <a:t>Los equipos de investigación de Janssen, en colaboración Harvard Medical School.</a:t>
                </a:r>
                <a:endParaRPr lang="es-ES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w Cen MT" panose="020B0602020104020603" pitchFamily="34" charset="0"/>
                </a:endParaRPr>
              </a:p>
            </p:txBody>
          </p:sp>
        </p:grpSp>
        <p:sp>
          <p:nvSpPr>
            <p:cNvPr id="148" name="Rectángulo 147">
              <a:extLst>
                <a:ext uri="{FF2B5EF4-FFF2-40B4-BE49-F238E27FC236}">
                  <a16:creationId xmlns:a16="http://schemas.microsoft.com/office/drawing/2014/main" id="{789ADD54-8677-49CE-B751-F834ADB173E6}"/>
                </a:ext>
              </a:extLst>
            </p:cNvPr>
            <p:cNvSpPr/>
            <p:nvPr/>
          </p:nvSpPr>
          <p:spPr>
            <a:xfrm>
              <a:off x="4670598" y="3994153"/>
              <a:ext cx="313328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w Cen MT" panose="020B0602020104020603" pitchFamily="34" charset="0"/>
                </a:rPr>
                <a:t>Compañía Moderna avanza en Ensayos Clínicos con voluntarios Humanos</a:t>
              </a:r>
            </a:p>
          </p:txBody>
        </p:sp>
      </p:grpSp>
      <p:sp>
        <p:nvSpPr>
          <p:cNvPr id="154" name="Forma libre: forma 153">
            <a:extLst>
              <a:ext uri="{FF2B5EF4-FFF2-40B4-BE49-F238E27FC236}">
                <a16:creationId xmlns:a16="http://schemas.microsoft.com/office/drawing/2014/main" id="{2FDF2EE7-364A-4605-9D16-027B7D5AE4A5}"/>
              </a:ext>
            </a:extLst>
          </p:cNvPr>
          <p:cNvSpPr/>
          <p:nvPr/>
        </p:nvSpPr>
        <p:spPr>
          <a:xfrm>
            <a:off x="11348136" y="2487475"/>
            <a:ext cx="853134" cy="2256157"/>
          </a:xfrm>
          <a:custGeom>
            <a:avLst/>
            <a:gdLst>
              <a:gd name="connsiteX0" fmla="*/ 853134 w 853134"/>
              <a:gd name="connsiteY0" fmla="*/ 0 h 2256157"/>
              <a:gd name="connsiteX1" fmla="*/ 853134 w 853134"/>
              <a:gd name="connsiteY1" fmla="*/ 2256157 h 2256157"/>
              <a:gd name="connsiteX2" fmla="*/ 824522 w 853134"/>
              <a:gd name="connsiteY2" fmla="*/ 2248800 h 2256157"/>
              <a:gd name="connsiteX3" fmla="*/ 0 w 853134"/>
              <a:gd name="connsiteY3" fmla="*/ 1128078 h 2256157"/>
              <a:gd name="connsiteX4" fmla="*/ 824522 w 853134"/>
              <a:gd name="connsiteY4" fmla="*/ 7356 h 22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134" h="2256157">
                <a:moveTo>
                  <a:pt x="853134" y="0"/>
                </a:moveTo>
                <a:lnTo>
                  <a:pt x="853134" y="2256157"/>
                </a:lnTo>
                <a:lnTo>
                  <a:pt x="824522" y="2248800"/>
                </a:lnTo>
                <a:cubicBezTo>
                  <a:pt x="346836" y="2100224"/>
                  <a:pt x="0" y="1654655"/>
                  <a:pt x="0" y="1128078"/>
                </a:cubicBezTo>
                <a:cubicBezTo>
                  <a:pt x="0" y="601501"/>
                  <a:pt x="346836" y="155932"/>
                  <a:pt x="824522" y="735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5" name="Rectángulo 154">
            <a:extLst>
              <a:ext uri="{FF2B5EF4-FFF2-40B4-BE49-F238E27FC236}">
                <a16:creationId xmlns:a16="http://schemas.microsoft.com/office/drawing/2014/main" id="{7DCC2235-2465-4C74-BC2E-F2138D19644E}"/>
              </a:ext>
            </a:extLst>
          </p:cNvPr>
          <p:cNvSpPr/>
          <p:nvPr/>
        </p:nvSpPr>
        <p:spPr>
          <a:xfrm rot="16200000">
            <a:off x="11269561" y="3422393"/>
            <a:ext cx="1473737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Top Down</a:t>
            </a:r>
          </a:p>
        </p:txBody>
      </p:sp>
      <p:pic>
        <p:nvPicPr>
          <p:cNvPr id="156" name="Gráfico 155" descr="Bombilla">
            <a:extLst>
              <a:ext uri="{FF2B5EF4-FFF2-40B4-BE49-F238E27FC236}">
                <a16:creationId xmlns:a16="http://schemas.microsoft.com/office/drawing/2014/main" id="{DA7D35BE-0BB5-482F-9AC4-8A54F5AC8C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>
            <a:off x="11381803" y="3417492"/>
            <a:ext cx="457200" cy="45720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79DB34C7-C5C6-4E0C-BC9F-D5C12D02DB83}"/>
              </a:ext>
            </a:extLst>
          </p:cNvPr>
          <p:cNvGrpSpPr/>
          <p:nvPr/>
        </p:nvGrpSpPr>
        <p:grpSpPr>
          <a:xfrm>
            <a:off x="9203334" y="3184677"/>
            <a:ext cx="2880353" cy="611436"/>
            <a:chOff x="7752803" y="3478299"/>
            <a:chExt cx="3378860" cy="611436"/>
          </a:xfrm>
        </p:grpSpPr>
        <p:sp>
          <p:nvSpPr>
            <p:cNvPr id="5" name="Rectángulo redondeado 4"/>
            <p:cNvSpPr/>
            <p:nvPr/>
          </p:nvSpPr>
          <p:spPr>
            <a:xfrm>
              <a:off x="7752803" y="3478299"/>
              <a:ext cx="3378860" cy="611436"/>
            </a:xfrm>
            <a:prstGeom prst="roundRect">
              <a:avLst>
                <a:gd name="adj" fmla="val 50000"/>
              </a:avLst>
            </a:prstGeom>
            <a:solidFill>
              <a:srgbClr val="ABCDB3"/>
            </a:solidFill>
            <a:ln>
              <a:noFill/>
            </a:ln>
            <a:effectLst>
              <a:innerShdw blurRad="254000" dist="381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6" name="Elipse 25"/>
            <p:cNvSpPr/>
            <p:nvPr/>
          </p:nvSpPr>
          <p:spPr>
            <a:xfrm>
              <a:off x="7864996" y="3551254"/>
              <a:ext cx="534836" cy="46552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254000" dist="50800" dir="162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chemeClr val="tx1"/>
                  </a:solidFill>
                </a:rPr>
                <a:t>2</a:t>
              </a:r>
              <a:endParaRPr lang="es-CO" dirty="0">
                <a:solidFill>
                  <a:schemeClr val="tx1"/>
                </a:solidFill>
              </a:endParaRPr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8341787" y="3551383"/>
              <a:ext cx="25444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b="1" dirty="0">
                  <a:latin typeface="Tw Cen MT" panose="020B0602020104020603" pitchFamily="34" charset="0"/>
                </a:rPr>
                <a:t>ENFERMEDADES CRÓNICAS</a:t>
              </a:r>
              <a:endParaRPr lang="es-CO" sz="1400" b="1" dirty="0">
                <a:latin typeface="Tw Cen MT" panose="020B0602020104020603" pitchFamily="34" charset="0"/>
              </a:endParaRPr>
            </a:p>
          </p:txBody>
        </p:sp>
      </p:grpSp>
      <p:sp>
        <p:nvSpPr>
          <p:cNvPr id="118" name="Elipse 117">
            <a:extLst>
              <a:ext uri="{FF2B5EF4-FFF2-40B4-BE49-F238E27FC236}">
                <a16:creationId xmlns:a16="http://schemas.microsoft.com/office/drawing/2014/main" id="{0547F1A8-0917-4166-BCC3-388C0B0C69FE}"/>
              </a:ext>
            </a:extLst>
          </p:cNvPr>
          <p:cNvSpPr/>
          <p:nvPr/>
        </p:nvSpPr>
        <p:spPr>
          <a:xfrm>
            <a:off x="8610745" y="3271728"/>
            <a:ext cx="452582" cy="465524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innerShdw blurRad="254000" dist="50800" dir="162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Tw Cen MT" panose="020B0602020104020603" pitchFamily="34" charset="0"/>
              </a:rPr>
              <a:t>2</a:t>
            </a:r>
            <a:endParaRPr lang="es-CO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grpSp>
        <p:nvGrpSpPr>
          <p:cNvPr id="157" name="Grupo 156">
            <a:extLst>
              <a:ext uri="{FF2B5EF4-FFF2-40B4-BE49-F238E27FC236}">
                <a16:creationId xmlns:a16="http://schemas.microsoft.com/office/drawing/2014/main" id="{F57C6DD5-45B8-4D97-89D6-DB2A5CA36DAD}"/>
              </a:ext>
            </a:extLst>
          </p:cNvPr>
          <p:cNvGrpSpPr/>
          <p:nvPr/>
        </p:nvGrpSpPr>
        <p:grpSpPr>
          <a:xfrm>
            <a:off x="4142415" y="1576741"/>
            <a:ext cx="4117608" cy="4016607"/>
            <a:chOff x="5942410" y="1097139"/>
            <a:chExt cx="4117608" cy="4016607"/>
          </a:xfrm>
        </p:grpSpPr>
        <p:sp>
          <p:nvSpPr>
            <p:cNvPr id="158" name="Elipse 157">
              <a:extLst>
                <a:ext uri="{FF2B5EF4-FFF2-40B4-BE49-F238E27FC236}">
                  <a16:creationId xmlns:a16="http://schemas.microsoft.com/office/drawing/2014/main" id="{6B555211-3760-4EA5-AAD8-5B2FCD1D21DE}"/>
                </a:ext>
              </a:extLst>
            </p:cNvPr>
            <p:cNvSpPr/>
            <p:nvPr/>
          </p:nvSpPr>
          <p:spPr>
            <a:xfrm>
              <a:off x="5942410" y="1097139"/>
              <a:ext cx="4117608" cy="4016607"/>
            </a:xfrm>
            <a:prstGeom prst="ellipse">
              <a:avLst/>
            </a:prstGeom>
            <a:gradFill flip="none" rotWithShape="1">
              <a:gsLst>
                <a:gs pos="0">
                  <a:srgbClr val="D6E0F1">
                    <a:shade val="30000"/>
                    <a:satMod val="115000"/>
                  </a:srgbClr>
                </a:gs>
                <a:gs pos="50000">
                  <a:srgbClr val="D6E0F1">
                    <a:shade val="67500"/>
                    <a:satMod val="115000"/>
                  </a:srgbClr>
                </a:gs>
                <a:gs pos="100000">
                  <a:srgbClr val="D6E0F1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Tw Cen MT" panose="020B0602020104020603" pitchFamily="34" charset="0"/>
              </a:endParaRPr>
            </a:p>
          </p:txBody>
        </p:sp>
        <p:sp>
          <p:nvSpPr>
            <p:cNvPr id="159" name="Rectángulo 158">
              <a:extLst>
                <a:ext uri="{FF2B5EF4-FFF2-40B4-BE49-F238E27FC236}">
                  <a16:creationId xmlns:a16="http://schemas.microsoft.com/office/drawing/2014/main" id="{8A2269AA-B984-4E9E-A54E-610024AC97D2}"/>
                </a:ext>
              </a:extLst>
            </p:cNvPr>
            <p:cNvSpPr/>
            <p:nvPr/>
          </p:nvSpPr>
          <p:spPr>
            <a:xfrm>
              <a:off x="6476535" y="1477104"/>
              <a:ext cx="3049358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200" b="1" dirty="0">
                  <a:ln w="0"/>
                  <a:latin typeface="Tw Cen MT" panose="020B0602020104020603" pitchFamily="34" charset="0"/>
                </a:rPr>
                <a:t>Productos con alto grado de exclusividad</a:t>
              </a:r>
              <a:endParaRPr lang="es-ES" sz="2200" b="1" cap="none" spc="0" dirty="0">
                <a:ln w="0"/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</p:grpSp>
      <p:graphicFrame>
        <p:nvGraphicFramePr>
          <p:cNvPr id="160" name="Tabla 21">
            <a:extLst>
              <a:ext uri="{FF2B5EF4-FFF2-40B4-BE49-F238E27FC236}">
                <a16:creationId xmlns:a16="http://schemas.microsoft.com/office/drawing/2014/main" id="{A8C0EBB9-5876-4CA1-80A0-951307BE9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719130"/>
              </p:ext>
            </p:extLst>
          </p:nvPr>
        </p:nvGraphicFramePr>
        <p:xfrm>
          <a:off x="4865698" y="2783004"/>
          <a:ext cx="2734248" cy="2057128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67124">
                  <a:extLst>
                    <a:ext uri="{9D8B030D-6E8A-4147-A177-3AD203B41FA5}">
                      <a16:colId xmlns:a16="http://schemas.microsoft.com/office/drawing/2014/main" val="3821942427"/>
                    </a:ext>
                  </a:extLst>
                </a:gridCol>
                <a:gridCol w="1367124">
                  <a:extLst>
                    <a:ext uri="{9D8B030D-6E8A-4147-A177-3AD203B41FA5}">
                      <a16:colId xmlns:a16="http://schemas.microsoft.com/office/drawing/2014/main" val="2787576647"/>
                    </a:ext>
                  </a:extLst>
                </a:gridCol>
              </a:tblGrid>
              <a:tr h="514282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Producto</a:t>
                      </a:r>
                      <a:endParaRPr lang="es-CO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2000" dirty="0"/>
                        <a:t>% Ingresos</a:t>
                      </a:r>
                      <a:endParaRPr lang="es-CO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2292886"/>
                  </a:ext>
                </a:extLst>
              </a:tr>
              <a:tr h="514282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Stelara</a:t>
                      </a:r>
                      <a:endParaRPr lang="es-CO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8,8%</a:t>
                      </a:r>
                      <a:endParaRPr lang="es-CO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478103"/>
                  </a:ext>
                </a:extLst>
              </a:tr>
              <a:tr h="514282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Imbruvica</a:t>
                      </a:r>
                      <a:endParaRPr lang="es-CO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4,9%</a:t>
                      </a:r>
                      <a:endParaRPr lang="es-CO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419601"/>
                  </a:ext>
                </a:extLst>
              </a:tr>
              <a:tr h="514282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Remicade</a:t>
                      </a:r>
                      <a:endParaRPr lang="es-CO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000" dirty="0"/>
                        <a:t>4,8%</a:t>
                      </a:r>
                      <a:endParaRPr lang="es-CO" sz="2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833243"/>
                  </a:ext>
                </a:extLst>
              </a:tr>
            </a:tbl>
          </a:graphicData>
        </a:graphic>
      </p:graphicFrame>
      <p:grpSp>
        <p:nvGrpSpPr>
          <p:cNvPr id="161" name="Grupo 160">
            <a:extLst>
              <a:ext uri="{FF2B5EF4-FFF2-40B4-BE49-F238E27FC236}">
                <a16:creationId xmlns:a16="http://schemas.microsoft.com/office/drawing/2014/main" id="{E4610CC6-A085-4482-9CFD-45664BBB77F2}"/>
              </a:ext>
            </a:extLst>
          </p:cNvPr>
          <p:cNvGrpSpPr/>
          <p:nvPr/>
        </p:nvGrpSpPr>
        <p:grpSpPr>
          <a:xfrm>
            <a:off x="4160003" y="1574435"/>
            <a:ext cx="4117608" cy="4016607"/>
            <a:chOff x="4051496" y="1765680"/>
            <a:chExt cx="4117608" cy="4016607"/>
          </a:xfrm>
        </p:grpSpPr>
        <p:sp>
          <p:nvSpPr>
            <p:cNvPr id="162" name="Elipse 161">
              <a:extLst>
                <a:ext uri="{FF2B5EF4-FFF2-40B4-BE49-F238E27FC236}">
                  <a16:creationId xmlns:a16="http://schemas.microsoft.com/office/drawing/2014/main" id="{7960FD8E-A8AC-4637-8D35-C816A1905B3D}"/>
                </a:ext>
              </a:extLst>
            </p:cNvPr>
            <p:cNvSpPr/>
            <p:nvPr/>
          </p:nvSpPr>
          <p:spPr>
            <a:xfrm>
              <a:off x="4051496" y="1765680"/>
              <a:ext cx="4117608" cy="4016607"/>
            </a:xfrm>
            <a:prstGeom prst="ellipse">
              <a:avLst/>
            </a:prstGeom>
            <a:gradFill flip="none" rotWithShape="1">
              <a:gsLst>
                <a:gs pos="0">
                  <a:srgbClr val="D6E0F1">
                    <a:shade val="30000"/>
                    <a:satMod val="115000"/>
                  </a:srgbClr>
                </a:gs>
                <a:gs pos="50000">
                  <a:srgbClr val="D6E0F1">
                    <a:shade val="67500"/>
                    <a:satMod val="115000"/>
                  </a:srgbClr>
                </a:gs>
                <a:gs pos="100000">
                  <a:srgbClr val="D6E0F1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Tw Cen MT" panose="020B0602020104020603" pitchFamily="34" charset="0"/>
              </a:endParaRPr>
            </a:p>
          </p:txBody>
        </p:sp>
        <p:sp>
          <p:nvSpPr>
            <p:cNvPr id="163" name="Rectángulo 162">
              <a:extLst>
                <a:ext uri="{FF2B5EF4-FFF2-40B4-BE49-F238E27FC236}">
                  <a16:creationId xmlns:a16="http://schemas.microsoft.com/office/drawing/2014/main" id="{69D3315D-96DC-4E6D-9211-48BA49F338DF}"/>
                </a:ext>
              </a:extLst>
            </p:cNvPr>
            <p:cNvSpPr/>
            <p:nvPr/>
          </p:nvSpPr>
          <p:spPr>
            <a:xfrm>
              <a:off x="4585621" y="2417847"/>
              <a:ext cx="3049358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MX" b="1" dirty="0">
                  <a:latin typeface="Tw Cen MT" panose="020B0602020104020603" pitchFamily="34" charset="0"/>
                </a:rPr>
                <a:t>La parte inmunológica tuvo un aumento pues pasó de 13,1% (2019) a 14,6% (2020)</a:t>
              </a:r>
              <a:endParaRPr lang="es-ES" sz="22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endParaRPr>
            </a:p>
          </p:txBody>
        </p:sp>
        <p:sp>
          <p:nvSpPr>
            <p:cNvPr id="164" name="Rectángulo 163">
              <a:extLst>
                <a:ext uri="{FF2B5EF4-FFF2-40B4-BE49-F238E27FC236}">
                  <a16:creationId xmlns:a16="http://schemas.microsoft.com/office/drawing/2014/main" id="{E1FA59A3-2FD6-4B13-8973-64BE59B8BB62}"/>
                </a:ext>
              </a:extLst>
            </p:cNvPr>
            <p:cNvSpPr/>
            <p:nvPr/>
          </p:nvSpPr>
          <p:spPr>
            <a:xfrm>
              <a:off x="4281517" y="3670178"/>
              <a:ext cx="3657565" cy="120032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s-MX" dirty="0">
                  <a:latin typeface="Tw Cen MT" panose="020B0602020104020603" pitchFamily="34" charset="0"/>
                </a:rPr>
                <a:t>Ventas de IMBRUVICA debido al aumento de la captación de pacientes a nivel mundial (60.539 casos nuevos en 2020)</a:t>
              </a:r>
              <a:endParaRPr lang="es-ES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165" name="Grupo 164">
            <a:extLst>
              <a:ext uri="{FF2B5EF4-FFF2-40B4-BE49-F238E27FC236}">
                <a16:creationId xmlns:a16="http://schemas.microsoft.com/office/drawing/2014/main" id="{BAD12D57-8B3D-4579-9CF0-FC0E17AB6E43}"/>
              </a:ext>
            </a:extLst>
          </p:cNvPr>
          <p:cNvGrpSpPr/>
          <p:nvPr/>
        </p:nvGrpSpPr>
        <p:grpSpPr>
          <a:xfrm>
            <a:off x="4031219" y="1601975"/>
            <a:ext cx="4117608" cy="4016607"/>
            <a:chOff x="-3476371" y="3138212"/>
            <a:chExt cx="4117608" cy="4016607"/>
          </a:xfrm>
        </p:grpSpPr>
        <p:sp>
          <p:nvSpPr>
            <p:cNvPr id="166" name="Elipse 165">
              <a:extLst>
                <a:ext uri="{FF2B5EF4-FFF2-40B4-BE49-F238E27FC236}">
                  <a16:creationId xmlns:a16="http://schemas.microsoft.com/office/drawing/2014/main" id="{FA51C3D5-CC58-450D-96FB-E18D59EB6BD6}"/>
                </a:ext>
              </a:extLst>
            </p:cNvPr>
            <p:cNvSpPr/>
            <p:nvPr/>
          </p:nvSpPr>
          <p:spPr>
            <a:xfrm>
              <a:off x="-3476371" y="3138212"/>
              <a:ext cx="4117608" cy="4016607"/>
            </a:xfrm>
            <a:prstGeom prst="ellipse">
              <a:avLst/>
            </a:prstGeom>
            <a:gradFill flip="none" rotWithShape="1">
              <a:gsLst>
                <a:gs pos="0">
                  <a:srgbClr val="D6E0F1">
                    <a:shade val="30000"/>
                    <a:satMod val="115000"/>
                  </a:srgbClr>
                </a:gs>
                <a:gs pos="50000">
                  <a:srgbClr val="D6E0F1">
                    <a:shade val="67500"/>
                    <a:satMod val="115000"/>
                  </a:srgbClr>
                </a:gs>
                <a:gs pos="100000">
                  <a:srgbClr val="D6E0F1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>
                <a:latin typeface="Tw Cen MT" panose="020B0602020104020603" pitchFamily="34" charset="0"/>
              </a:endParaRPr>
            </a:p>
          </p:txBody>
        </p:sp>
        <p:sp>
          <p:nvSpPr>
            <p:cNvPr id="167" name="Rectángulo 166">
              <a:extLst>
                <a:ext uri="{FF2B5EF4-FFF2-40B4-BE49-F238E27FC236}">
                  <a16:creationId xmlns:a16="http://schemas.microsoft.com/office/drawing/2014/main" id="{3A368E05-49F6-479A-BEE8-2002DC535247}"/>
                </a:ext>
              </a:extLst>
            </p:cNvPr>
            <p:cNvSpPr/>
            <p:nvPr/>
          </p:nvSpPr>
          <p:spPr>
            <a:xfrm>
              <a:off x="-2942243" y="3624005"/>
              <a:ext cx="3049358" cy="43088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2200" b="1" cap="none" spc="0" dirty="0">
                  <a:ln w="0"/>
                  <a:solidFill>
                    <a:schemeClr val="tx1"/>
                  </a:solidFill>
                  <a:latin typeface="Tw Cen MT" panose="020B0602020104020603" pitchFamily="34" charset="0"/>
                </a:rPr>
                <a:t>Enfermedades crónicas</a:t>
              </a:r>
            </a:p>
          </p:txBody>
        </p:sp>
        <p:sp>
          <p:nvSpPr>
            <p:cNvPr id="168" name="Rectángulo 167">
              <a:extLst>
                <a:ext uri="{FF2B5EF4-FFF2-40B4-BE49-F238E27FC236}">
                  <a16:creationId xmlns:a16="http://schemas.microsoft.com/office/drawing/2014/main" id="{F14084F9-5956-408D-BED5-108DD21BB43A}"/>
                </a:ext>
              </a:extLst>
            </p:cNvPr>
            <p:cNvSpPr/>
            <p:nvPr/>
          </p:nvSpPr>
          <p:spPr>
            <a:xfrm>
              <a:off x="-3135842" y="4163628"/>
              <a:ext cx="3436549" cy="206210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just"/>
              <a:r>
                <a:rPr lang="es-MX" dirty="0">
                  <a:latin typeface="Tw Cen MT" panose="020B0602020104020603" pitchFamily="34" charset="0"/>
                </a:rPr>
                <a:t>Cuatro condiciones crónicas, enfermedad renal </a:t>
              </a:r>
              <a:r>
                <a:rPr lang="es-MX" b="1" dirty="0">
                  <a:solidFill>
                    <a:srgbClr val="002060"/>
                  </a:solidFill>
                  <a:latin typeface="Tw Cen MT" panose="020B0602020104020603" pitchFamily="34" charset="0"/>
                </a:rPr>
                <a:t>15%</a:t>
              </a:r>
              <a:r>
                <a:rPr lang="es-MX" dirty="0">
                  <a:latin typeface="Tw Cen MT" panose="020B0602020104020603" pitchFamily="34" charset="0"/>
                </a:rPr>
                <a:t>, diabetes </a:t>
              </a:r>
              <a:r>
                <a:rPr lang="es-MX" b="1" dirty="0">
                  <a:solidFill>
                    <a:srgbClr val="002060"/>
                  </a:solidFill>
                  <a:latin typeface="Tw Cen MT" panose="020B0602020104020603" pitchFamily="34" charset="0"/>
                </a:rPr>
                <a:t>10,5%</a:t>
              </a:r>
              <a:r>
                <a:rPr lang="es-MX" dirty="0">
                  <a:latin typeface="Tw Cen MT" panose="020B0602020104020603" pitchFamily="34" charset="0"/>
                </a:rPr>
                <a:t>, hipertensión </a:t>
              </a:r>
              <a:r>
                <a:rPr lang="es-MX" b="1" dirty="0">
                  <a:solidFill>
                    <a:srgbClr val="002060"/>
                  </a:solidFill>
                  <a:latin typeface="Tw Cen MT" panose="020B0602020104020603" pitchFamily="34" charset="0"/>
                </a:rPr>
                <a:t>45% </a:t>
              </a:r>
              <a:r>
                <a:rPr lang="es-MX" dirty="0">
                  <a:latin typeface="Tw Cen MT" panose="020B0602020104020603" pitchFamily="34" charset="0"/>
                </a:rPr>
                <a:t>y enfermedades del corazón </a:t>
              </a:r>
              <a:r>
                <a:rPr lang="es-MX" b="1" dirty="0">
                  <a:solidFill>
                    <a:srgbClr val="002060"/>
                  </a:solidFill>
                  <a:latin typeface="Tw Cen MT" panose="020B0602020104020603" pitchFamily="34" charset="0"/>
                </a:rPr>
                <a:t>46%</a:t>
              </a:r>
              <a:r>
                <a:rPr lang="es-MX" dirty="0">
                  <a:latin typeface="Tw Cen MT" panose="020B0602020104020603" pitchFamily="34" charset="0"/>
                </a:rPr>
                <a:t>.</a:t>
              </a:r>
            </a:p>
            <a:p>
              <a:pPr algn="just"/>
              <a:endParaRPr lang="es-MX" dirty="0">
                <a:latin typeface="Tw Cen MT" panose="020B0602020104020603" pitchFamily="34" charset="0"/>
              </a:endParaRPr>
            </a:p>
            <a:p>
              <a:pPr algn="just"/>
              <a:r>
                <a:rPr lang="es-MX" dirty="0">
                  <a:latin typeface="Tw Cen MT" panose="020B0602020104020603" pitchFamily="34" charset="0"/>
                </a:rPr>
                <a:t>Representan el </a:t>
              </a:r>
              <a:r>
                <a:rPr lang="es-MX" sz="2000" b="1" dirty="0">
                  <a:solidFill>
                    <a:srgbClr val="002060"/>
                  </a:solidFill>
                  <a:latin typeface="Tw Cen MT" panose="020B0602020104020603" pitchFamily="34" charset="0"/>
                </a:rPr>
                <a:t>88% </a:t>
              </a:r>
              <a:r>
                <a:rPr lang="es-MX" dirty="0">
                  <a:latin typeface="Tw Cen MT" panose="020B0602020104020603" pitchFamily="34" charset="0"/>
                </a:rPr>
                <a:t>de los gastos en enfermedades crónicas.</a:t>
              </a:r>
              <a:endParaRPr lang="es-ES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endParaRPr>
            </a:p>
          </p:txBody>
        </p:sp>
      </p:grpSp>
      <p:grpSp>
        <p:nvGrpSpPr>
          <p:cNvPr id="94" name="Grupo 93">
            <a:extLst>
              <a:ext uri="{FF2B5EF4-FFF2-40B4-BE49-F238E27FC236}">
                <a16:creationId xmlns:a16="http://schemas.microsoft.com/office/drawing/2014/main" id="{7637BD42-7A7C-46F0-865A-6EEF8C599644}"/>
              </a:ext>
            </a:extLst>
          </p:cNvPr>
          <p:cNvGrpSpPr/>
          <p:nvPr/>
        </p:nvGrpSpPr>
        <p:grpSpPr>
          <a:xfrm>
            <a:off x="3986755" y="1543908"/>
            <a:ext cx="4117608" cy="4016607"/>
            <a:chOff x="964791" y="1372532"/>
            <a:chExt cx="4117608" cy="4016607"/>
          </a:xfrm>
        </p:grpSpPr>
        <p:grpSp>
          <p:nvGrpSpPr>
            <p:cNvPr id="97" name="Grupo 96">
              <a:extLst>
                <a:ext uri="{FF2B5EF4-FFF2-40B4-BE49-F238E27FC236}">
                  <a16:creationId xmlns:a16="http://schemas.microsoft.com/office/drawing/2014/main" id="{23B6807F-96F5-47C8-B034-CC54BCEB3B8E}"/>
                </a:ext>
              </a:extLst>
            </p:cNvPr>
            <p:cNvGrpSpPr/>
            <p:nvPr/>
          </p:nvGrpSpPr>
          <p:grpSpPr>
            <a:xfrm>
              <a:off x="964791" y="1372532"/>
              <a:ext cx="4117608" cy="4016607"/>
              <a:chOff x="-3476371" y="3138212"/>
              <a:chExt cx="4117608" cy="4016607"/>
            </a:xfrm>
          </p:grpSpPr>
          <p:sp>
            <p:nvSpPr>
              <p:cNvPr id="100" name="Elipse 99">
                <a:extLst>
                  <a:ext uri="{FF2B5EF4-FFF2-40B4-BE49-F238E27FC236}">
                    <a16:creationId xmlns:a16="http://schemas.microsoft.com/office/drawing/2014/main" id="{73FF41AA-9A48-45E1-AA61-0CCB790FBF65}"/>
                  </a:ext>
                </a:extLst>
              </p:cNvPr>
              <p:cNvSpPr/>
              <p:nvPr/>
            </p:nvSpPr>
            <p:spPr>
              <a:xfrm>
                <a:off x="-3476371" y="3138212"/>
                <a:ext cx="4117608" cy="4016607"/>
              </a:xfrm>
              <a:prstGeom prst="ellipse">
                <a:avLst/>
              </a:prstGeom>
              <a:gradFill flip="none" rotWithShape="1">
                <a:gsLst>
                  <a:gs pos="0">
                    <a:srgbClr val="D6E0F1">
                      <a:shade val="30000"/>
                      <a:satMod val="115000"/>
                    </a:srgbClr>
                  </a:gs>
                  <a:gs pos="50000">
                    <a:srgbClr val="D6E0F1">
                      <a:shade val="67500"/>
                      <a:satMod val="115000"/>
                    </a:srgbClr>
                  </a:gs>
                  <a:gs pos="100000">
                    <a:srgbClr val="D6E0F1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dirty="0">
                  <a:latin typeface="Tw Cen MT" panose="020B0602020104020603" pitchFamily="34" charset="0"/>
                </a:endParaRPr>
              </a:p>
            </p:txBody>
          </p:sp>
          <p:sp>
            <p:nvSpPr>
              <p:cNvPr id="101" name="Rectángulo 100">
                <a:extLst>
                  <a:ext uri="{FF2B5EF4-FFF2-40B4-BE49-F238E27FC236}">
                    <a16:creationId xmlns:a16="http://schemas.microsoft.com/office/drawing/2014/main" id="{9940FA9F-E650-437E-A2F6-060EE5994DF3}"/>
                  </a:ext>
                </a:extLst>
              </p:cNvPr>
              <p:cNvSpPr/>
              <p:nvPr/>
            </p:nvSpPr>
            <p:spPr>
              <a:xfrm>
                <a:off x="-2942243" y="3624005"/>
                <a:ext cx="3049358" cy="43088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2200" b="1" dirty="0">
                    <a:ln w="0"/>
                    <a:latin typeface="Tw Cen MT" panose="020B0602020104020603" pitchFamily="34" charset="0"/>
                  </a:rPr>
                  <a:t>Crisis Coronavirus</a:t>
                </a:r>
                <a:endParaRPr lang="es-ES" sz="2200" b="1" cap="none" spc="0" dirty="0">
                  <a:ln w="0"/>
                  <a:solidFill>
                    <a:schemeClr val="tx1"/>
                  </a:solidFill>
                  <a:latin typeface="Tw Cen MT" panose="020B0602020104020603" pitchFamily="34" charset="0"/>
                </a:endParaRPr>
              </a:p>
            </p:txBody>
          </p:sp>
          <p:sp>
            <p:nvSpPr>
              <p:cNvPr id="103" name="Rectángulo 102">
                <a:extLst>
                  <a:ext uri="{FF2B5EF4-FFF2-40B4-BE49-F238E27FC236}">
                    <a16:creationId xmlns:a16="http://schemas.microsoft.com/office/drawing/2014/main" id="{9D1EC549-D1F6-4B98-90AB-9F62F6BBFFE6}"/>
                  </a:ext>
                </a:extLst>
              </p:cNvPr>
              <p:cNvSpPr/>
              <p:nvPr/>
            </p:nvSpPr>
            <p:spPr>
              <a:xfrm>
                <a:off x="-3135842" y="4163628"/>
                <a:ext cx="3436549" cy="175432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MX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w Cen MT" panose="020B0602020104020603" pitchFamily="34" charset="0"/>
                  </a:rPr>
                  <a:t>Moderna</a:t>
                </a:r>
                <a:r>
                  <a:rPr lang="es-MX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w Cen MT" panose="020B0602020104020603" pitchFamily="34" charset="0"/>
                  </a:rPr>
                  <a:t> tiene la primera vacuna disponible para pruebas humanas. 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s-MX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w Cen MT" panose="020B0602020104020603" pitchFamily="34" charset="0"/>
                  </a:rPr>
                  <a:t>Pfizer (PFE) y Gilead (GILD) compiten por el segundo lugar en avances contra COVID-19</a:t>
                </a:r>
              </a:p>
            </p:txBody>
          </p:sp>
        </p:grpSp>
        <p:sp>
          <p:nvSpPr>
            <p:cNvPr id="98" name="Rectángulo 97">
              <a:extLst>
                <a:ext uri="{FF2B5EF4-FFF2-40B4-BE49-F238E27FC236}">
                  <a16:creationId xmlns:a16="http://schemas.microsoft.com/office/drawing/2014/main" id="{3BD3C867-DD71-449E-96D5-24268B957CE7}"/>
                </a:ext>
              </a:extLst>
            </p:cNvPr>
            <p:cNvSpPr/>
            <p:nvPr/>
          </p:nvSpPr>
          <p:spPr>
            <a:xfrm>
              <a:off x="1305319" y="4228375"/>
              <a:ext cx="3436549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MX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w Cen MT" panose="020B0602020104020603" pitchFamily="34" charset="0"/>
                </a:rPr>
                <a:t>Inversión de Johnson and Johnson    </a:t>
              </a:r>
              <a:r>
                <a:rPr lang="es-MX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w Cen MT" panose="020B0602020104020603" pitchFamily="34" charset="0"/>
                </a:rPr>
                <a:t>1 Billón de dólares</a:t>
              </a:r>
            </a:p>
          </p:txBody>
        </p:sp>
      </p:grp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E93715CD-308A-4792-B090-8DC6C282F557}"/>
              </a:ext>
            </a:extLst>
          </p:cNvPr>
          <p:cNvSpPr txBox="1"/>
          <p:nvPr/>
        </p:nvSpPr>
        <p:spPr>
          <a:xfrm>
            <a:off x="11445820" y="6385299"/>
            <a:ext cx="8834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918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5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6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1" dur="16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22" dur="16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7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7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29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30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3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34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556E-17 7.40741E-7 L 0.07773 0.00509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80" y="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2.96296E-6 L 0.06276 -0.00069 " pathEditMode="relative" rAng="0" ptsTypes="AA">
                                          <p:cBhvr>
                                            <p:cTn id="48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38" y="-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3.7037E-7 L 0.07097 -0.0037 " pathEditMode="relative" rAng="0" ptsTypes="AA">
                                          <p:cBhvr>
                                            <p:cTn id="5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-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2" fill="hold" grpId="0" nodeType="click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000">
                                          <p:cBhvr additive="base">
                                            <p:cTn id="71" dur="2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000">
                                          <p:cBhvr additive="base">
                                            <p:cTn id="72" dur="2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000">
                                          <p:cBhvr additive="base">
                                            <p:cTn id="75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000">
                                          <p:cBhvr additive="base">
                                            <p:cTn id="7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000">
                                          <p:cBhvr additive="base">
                                            <p:cTn id="79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000">
                                          <p:cBhvr additive="base">
                                            <p:cTn id="8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 p14:presetBounceEnd="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9000">
                                          <p:cBhvr additive="base">
                                            <p:cTn id="8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9000">
                                          <p:cBhvr additive="base">
                                            <p:cTn id="84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2.96296E-6 L -0.06381 0.01203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90" y="6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3.7037E-6 L -0.05677 0.00069 " pathEditMode="relative" rAng="0" ptsTypes="AA">
                                          <p:cBhvr>
                                            <p:cTn id="9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39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4.81481E-6 L -0.08998 0.00348 " pathEditMode="relative" rAng="0" ptsTypes="AA">
                                          <p:cBhvr>
                                            <p:cTn id="10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505" y="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4" grpId="0"/>
          <p:bldP spid="112" grpId="0"/>
          <p:bldP spid="114" grpId="0" animBg="1"/>
          <p:bldP spid="115" grpId="0" animBg="1"/>
          <p:bldP spid="81" grpId="0" animBg="1"/>
          <p:bldP spid="117" grpId="0" animBg="1"/>
          <p:bldP spid="119" grpId="0" animBg="1"/>
          <p:bldP spid="118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6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6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7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7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556E-17 7.40741E-7 L 0.07773 0.00509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80" y="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2.96296E-6 L 0.06276 -0.00069 " pathEditMode="relative" rAng="0" ptsTypes="AA">
                                          <p:cBhvr>
                                            <p:cTn id="48" dur="20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38" y="-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08333E-6 -3.7037E-7 L 0.07097 -0.0037 " pathEditMode="relative" rAng="0" ptsTypes="AA">
                                          <p:cBhvr>
                                            <p:cTn id="5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42" y="-18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9" fill="hold">
                          <p:stCondLst>
                            <p:cond delay="indefinite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7" fill="hold">
                          <p:stCondLst>
                            <p:cond delay="indefinite"/>
                          </p:stCondLst>
                          <p:childTnLst>
                            <p:par>
                              <p:cTn id="6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9" presetID="2" presetClass="entr" presetSubtype="2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2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2000" fill="hold"/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95833E-6 2.96296E-6 L -0.06381 0.01203 " pathEditMode="relative" rAng="0" ptsTypes="AA">
                                          <p:cBhvr>
                                            <p:cTn id="88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190" y="60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9" fill="hold">
                          <p:stCondLst>
                            <p:cond delay="indefinite"/>
                          </p:stCondLst>
                          <p:childTnLst>
                            <p:par>
                              <p:cTn id="9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5" fill="hold">
                          <p:stCondLst>
                            <p:cond delay="indefinite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3.7037E-6 L -0.05677 0.00069 " pathEditMode="relative" rAng="0" ptsTypes="AA">
                                          <p:cBhvr>
                                            <p:cTn id="98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39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9" fill="hold">
                          <p:stCondLst>
                            <p:cond delay="indefinite"/>
                          </p:stCondLst>
                          <p:childTnLst>
                            <p:par>
                              <p:cTn id="10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0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5" fill="hold">
                          <p:stCondLst>
                            <p:cond delay="indefinite"/>
                          </p:stCondLst>
                          <p:childTnLst>
                            <p:par>
                              <p:cTn id="10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7" presetID="35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25E-6 -4.81481E-6 L -0.08998 0.00348 " pathEditMode="relative" rAng="0" ptsTypes="AA">
                                          <p:cBhvr>
                                            <p:cTn id="108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505" y="16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9" fill="hold">
                          <p:stCondLst>
                            <p:cond delay="indefinite"/>
                          </p:stCondLst>
                          <p:childTnLst>
                            <p:par>
                              <p:cTn id="1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1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3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5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4" grpId="0"/>
          <p:bldP spid="112" grpId="0"/>
          <p:bldP spid="114" grpId="0" animBg="1"/>
          <p:bldP spid="115" grpId="0" animBg="1"/>
          <p:bldP spid="81" grpId="0" animBg="1"/>
          <p:bldP spid="117" grpId="0" animBg="1"/>
          <p:bldP spid="119" grpId="0" animBg="1"/>
          <p:bldP spid="118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cheurón 3">
            <a:extLst>
              <a:ext uri="{FF2B5EF4-FFF2-40B4-BE49-F238E27FC236}">
                <a16:creationId xmlns:a16="http://schemas.microsoft.com/office/drawing/2014/main" id="{F0834B55-3F66-4D93-BD44-901CA5466DD6}"/>
              </a:ext>
            </a:extLst>
          </p:cNvPr>
          <p:cNvSpPr/>
          <p:nvPr/>
        </p:nvSpPr>
        <p:spPr>
          <a:xfrm>
            <a:off x="1198699" y="155180"/>
            <a:ext cx="2238618" cy="605684"/>
          </a:xfrm>
          <a:prstGeom prst="chevr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dirty="0">
                <a:solidFill>
                  <a:schemeClr val="tx1"/>
                </a:solidFill>
                <a:latin typeface="Tw Cen MT" panose="020B0602020104020603" pitchFamily="34" charset="0"/>
              </a:rPr>
              <a:t>Posición estratégica</a:t>
            </a:r>
            <a:endParaRPr lang="es-CO" sz="2000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Flecha: cheurón 4">
            <a:extLst>
              <a:ext uri="{FF2B5EF4-FFF2-40B4-BE49-F238E27FC236}">
                <a16:creationId xmlns:a16="http://schemas.microsoft.com/office/drawing/2014/main" id="{A1308E23-2BE3-413E-B915-ED6297C4726F}"/>
              </a:ext>
            </a:extLst>
          </p:cNvPr>
          <p:cNvSpPr/>
          <p:nvPr/>
        </p:nvSpPr>
        <p:spPr>
          <a:xfrm>
            <a:off x="3294776" y="153895"/>
            <a:ext cx="2388572" cy="605684"/>
          </a:xfrm>
          <a:prstGeom prst="chevr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Tw Cen MT" panose="020B0602020104020603" pitchFamily="34" charset="0"/>
              </a:rPr>
              <a:t>Comportamiento macro</a:t>
            </a:r>
            <a:endParaRPr lang="es-CO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Flecha: cheurón 5">
            <a:extLst>
              <a:ext uri="{FF2B5EF4-FFF2-40B4-BE49-F238E27FC236}">
                <a16:creationId xmlns:a16="http://schemas.microsoft.com/office/drawing/2014/main" id="{A8F16F96-1837-4D22-B09A-B6F7FCCBF215}"/>
              </a:ext>
            </a:extLst>
          </p:cNvPr>
          <p:cNvSpPr/>
          <p:nvPr/>
        </p:nvSpPr>
        <p:spPr>
          <a:xfrm>
            <a:off x="5533394" y="150592"/>
            <a:ext cx="2388572" cy="605684"/>
          </a:xfrm>
          <a:prstGeom prst="chevr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  <a:latin typeface="Tw Cen MT" panose="020B0602020104020603" pitchFamily="34" charset="0"/>
              </a:rPr>
              <a:t>Factores Influyentes</a:t>
            </a:r>
            <a:endParaRPr lang="es-CO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7" name="Flecha: cheurón 6">
            <a:extLst>
              <a:ext uri="{FF2B5EF4-FFF2-40B4-BE49-F238E27FC236}">
                <a16:creationId xmlns:a16="http://schemas.microsoft.com/office/drawing/2014/main" id="{69CD4D8F-6506-4AC8-8F44-63C8D0E31578}"/>
              </a:ext>
            </a:extLst>
          </p:cNvPr>
          <p:cNvSpPr/>
          <p:nvPr/>
        </p:nvSpPr>
        <p:spPr>
          <a:xfrm>
            <a:off x="7754366" y="148617"/>
            <a:ext cx="2388572" cy="605684"/>
          </a:xfrm>
          <a:prstGeom prst="chevron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bg1"/>
                </a:solidFill>
                <a:latin typeface="Tw Cen MT" panose="020B0602020104020603" pitchFamily="34" charset="0"/>
              </a:rPr>
              <a:t>Liderazgo Operativo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F77FB91-0CCD-4EF8-8667-B5C4DBD24B84}"/>
              </a:ext>
            </a:extLst>
          </p:cNvPr>
          <p:cNvSpPr/>
          <p:nvPr/>
        </p:nvSpPr>
        <p:spPr>
          <a:xfrm>
            <a:off x="1054486" y="1638184"/>
            <a:ext cx="2659385" cy="3921504"/>
          </a:xfrm>
          <a:prstGeom prst="rect">
            <a:avLst/>
          </a:prstGeom>
          <a:solidFill>
            <a:srgbClr val="1FBCA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3B47080-DA39-4AC0-9D1A-4B03631F29F7}"/>
              </a:ext>
            </a:extLst>
          </p:cNvPr>
          <p:cNvSpPr/>
          <p:nvPr/>
        </p:nvSpPr>
        <p:spPr>
          <a:xfrm>
            <a:off x="1054486" y="1626205"/>
            <a:ext cx="2659385" cy="614855"/>
          </a:xfrm>
          <a:prstGeom prst="rect">
            <a:avLst/>
          </a:prstGeom>
          <a:solidFill>
            <a:srgbClr val="1FB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tx1"/>
                </a:solidFill>
                <a:latin typeface="Tw Cen MT" panose="020B0602020104020603" pitchFamily="34" charset="0"/>
              </a:rPr>
              <a:t>OBJETIVOS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7EF44FE-A81F-43C3-A1A9-E2996C61231E}"/>
              </a:ext>
            </a:extLst>
          </p:cNvPr>
          <p:cNvSpPr/>
          <p:nvPr/>
        </p:nvSpPr>
        <p:spPr>
          <a:xfrm>
            <a:off x="1054486" y="2162056"/>
            <a:ext cx="2659385" cy="1264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B03584E-9530-40FC-8520-1F2494CE46EA}"/>
              </a:ext>
            </a:extLst>
          </p:cNvPr>
          <p:cNvSpPr/>
          <p:nvPr/>
        </p:nvSpPr>
        <p:spPr>
          <a:xfrm>
            <a:off x="1054486" y="2387800"/>
            <a:ext cx="2659385" cy="614855"/>
          </a:xfrm>
          <a:prstGeom prst="rect">
            <a:avLst/>
          </a:prstGeom>
          <a:solidFill>
            <a:srgbClr val="1FBCA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Responsabilidad con pacientes y médicos</a:t>
            </a:r>
            <a:endParaRPr lang="es-CO" sz="16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E6CBFF5-059A-420C-A5F3-FFF9AF4FD45D}"/>
              </a:ext>
            </a:extLst>
          </p:cNvPr>
          <p:cNvSpPr/>
          <p:nvPr/>
        </p:nvSpPr>
        <p:spPr>
          <a:xfrm>
            <a:off x="1054486" y="3072779"/>
            <a:ext cx="2659385" cy="614855"/>
          </a:xfrm>
          <a:prstGeom prst="rect">
            <a:avLst/>
          </a:prstGeom>
          <a:solidFill>
            <a:srgbClr val="1FBCA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Tw Cen MT" panose="020B0602020104020603" pitchFamily="34" charset="0"/>
              </a:rPr>
              <a:t>Ofrecer valor</a:t>
            </a:r>
            <a:endParaRPr lang="es-CO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063139C-CD53-43FA-BE1E-18FD24595FC9}"/>
              </a:ext>
            </a:extLst>
          </p:cNvPr>
          <p:cNvSpPr/>
          <p:nvPr/>
        </p:nvSpPr>
        <p:spPr>
          <a:xfrm>
            <a:off x="1054484" y="3840034"/>
            <a:ext cx="2659385" cy="614855"/>
          </a:xfrm>
          <a:prstGeom prst="rect">
            <a:avLst/>
          </a:prstGeom>
          <a:solidFill>
            <a:srgbClr val="1FBCA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  <a:latin typeface="Tw Cen MT" panose="020B0602020104020603" pitchFamily="34" charset="0"/>
              </a:rPr>
              <a:t>Reducir sus costos </a:t>
            </a:r>
            <a:endParaRPr lang="es-CO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EB4F0D1-19D7-444E-ADAA-581B388EF067}"/>
              </a:ext>
            </a:extLst>
          </p:cNvPr>
          <p:cNvSpPr/>
          <p:nvPr/>
        </p:nvSpPr>
        <p:spPr>
          <a:xfrm>
            <a:off x="1054485" y="4672468"/>
            <a:ext cx="2659385" cy="614855"/>
          </a:xfrm>
          <a:prstGeom prst="rect">
            <a:avLst/>
          </a:prstGeom>
          <a:solidFill>
            <a:srgbClr val="1FBCA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Mantener precios razonables</a:t>
            </a:r>
            <a:endParaRPr lang="es-CO" sz="16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456B072C-B1A5-4BFD-8C55-93803E4E721A}"/>
              </a:ext>
            </a:extLst>
          </p:cNvPr>
          <p:cNvSpPr/>
          <p:nvPr/>
        </p:nvSpPr>
        <p:spPr>
          <a:xfrm>
            <a:off x="1054484" y="4676218"/>
            <a:ext cx="2659385" cy="614855"/>
          </a:xfrm>
          <a:prstGeom prst="rect">
            <a:avLst/>
          </a:prstGeom>
          <a:solidFill>
            <a:srgbClr val="1FBCA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Estrategia de precios escalonados</a:t>
            </a:r>
            <a:endParaRPr lang="es-CO" sz="1600" b="1" dirty="0">
              <a:solidFill>
                <a:schemeClr val="tx1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EE611EB-DB3C-4DF3-8233-2C3112EE2D90}"/>
              </a:ext>
            </a:extLst>
          </p:cNvPr>
          <p:cNvSpPr txBox="1"/>
          <p:nvPr/>
        </p:nvSpPr>
        <p:spPr>
          <a:xfrm>
            <a:off x="4377812" y="1517404"/>
            <a:ext cx="35441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latin typeface="Tw Cen MT" panose="020B0602020104020603" pitchFamily="34" charset="0"/>
              </a:rPr>
              <a:t>Inversión en investigación y desarrollo</a:t>
            </a:r>
            <a:endParaRPr lang="es-CO" sz="2400" dirty="0">
              <a:latin typeface="Tw Cen MT" panose="020B0602020104020603" pitchFamily="34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A2B18FD-43F1-40A2-ADE6-61273212EA07}"/>
              </a:ext>
            </a:extLst>
          </p:cNvPr>
          <p:cNvSpPr/>
          <p:nvPr/>
        </p:nvSpPr>
        <p:spPr>
          <a:xfrm>
            <a:off x="9225875" y="1517404"/>
            <a:ext cx="1609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Tw Cen MT" panose="020B0602020104020603" pitchFamily="34" charset="0"/>
              </a:rPr>
              <a:t>Regulación</a:t>
            </a:r>
            <a:endParaRPr lang="es-CO" sz="2400" dirty="0">
              <a:latin typeface="Tw Cen MT" panose="020B0602020104020603" pitchFamily="34" charset="0"/>
            </a:endParaRPr>
          </a:p>
        </p:txBody>
      </p:sp>
      <p:pic>
        <p:nvPicPr>
          <p:cNvPr id="18" name="Picture 4" descr="Resultado de imagen de fda">
            <a:extLst>
              <a:ext uri="{FF2B5EF4-FFF2-40B4-BE49-F238E27FC236}">
                <a16:creationId xmlns:a16="http://schemas.microsoft.com/office/drawing/2014/main" id="{EE8F45DE-82A6-4BDB-9BF9-EFD810D86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1095" y="2060493"/>
            <a:ext cx="2388572" cy="128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>
            <a:extLst>
              <a:ext uri="{FF2B5EF4-FFF2-40B4-BE49-F238E27FC236}">
                <a16:creationId xmlns:a16="http://schemas.microsoft.com/office/drawing/2014/main" id="{00CF39A6-A5D9-4192-A266-757D5ABEF192}"/>
              </a:ext>
            </a:extLst>
          </p:cNvPr>
          <p:cNvSpPr/>
          <p:nvPr/>
        </p:nvSpPr>
        <p:spPr>
          <a:xfrm>
            <a:off x="9405284" y="3473647"/>
            <a:ext cx="12511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400" b="1" dirty="0">
                <a:latin typeface="Tw Cen MT" panose="020B0602020104020603" pitchFamily="34" charset="0"/>
              </a:rPr>
              <a:t>Patentes</a:t>
            </a:r>
            <a:endParaRPr lang="es-CO" sz="2400" dirty="0">
              <a:latin typeface="Tw Cen MT" panose="020B0602020104020603" pitchFamily="34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37BC925-033C-4C0D-A92A-D479E534BAF7}"/>
              </a:ext>
            </a:extLst>
          </p:cNvPr>
          <p:cNvSpPr/>
          <p:nvPr/>
        </p:nvSpPr>
        <p:spPr>
          <a:xfrm>
            <a:off x="8801095" y="5438908"/>
            <a:ext cx="12511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latin typeface="Tw Cen MT" panose="020B0602020104020603" pitchFamily="34" charset="0"/>
              </a:rPr>
              <a:t>Fecha de caducidad promedio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54988684-BE6E-4161-B82C-D46ECC267611}"/>
              </a:ext>
            </a:extLst>
          </p:cNvPr>
          <p:cNvSpPr/>
          <p:nvPr/>
        </p:nvSpPr>
        <p:spPr>
          <a:xfrm>
            <a:off x="10182549" y="5638963"/>
            <a:ext cx="947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  <a:latin typeface="Tw Cen MT" panose="020B0602020104020603" pitchFamily="34" charset="0"/>
              </a:rPr>
              <a:t>2023</a:t>
            </a:r>
            <a:endParaRPr lang="es-CO" sz="36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D74BD23-6AFD-4BCC-96AE-89B0E20838BD}"/>
              </a:ext>
            </a:extLst>
          </p:cNvPr>
          <p:cNvSpPr txBox="1"/>
          <p:nvPr/>
        </p:nvSpPr>
        <p:spPr>
          <a:xfrm>
            <a:off x="8873350" y="4914370"/>
            <a:ext cx="117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>
                <a:latin typeface="Tw Cen MT" panose="020B0602020104020603" pitchFamily="34" charset="0"/>
              </a:rPr>
              <a:t>Patentes</a:t>
            </a:r>
            <a:endParaRPr lang="es-CO" b="1" dirty="0">
              <a:latin typeface="Tw Cen MT" panose="020B0602020104020603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E3AC8F5-59FB-4A87-A000-CD3270E01B0A}"/>
              </a:ext>
            </a:extLst>
          </p:cNvPr>
          <p:cNvSpPr/>
          <p:nvPr/>
        </p:nvSpPr>
        <p:spPr>
          <a:xfrm>
            <a:off x="10241281" y="4915688"/>
            <a:ext cx="566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  <a:latin typeface="Tw Cen MT" panose="020B0602020104020603" pitchFamily="34" charset="0"/>
              </a:rPr>
              <a:t>89</a:t>
            </a:r>
            <a:endParaRPr lang="es-CO" sz="3600" b="1" dirty="0">
              <a:solidFill>
                <a:srgbClr val="002060"/>
              </a:solidFill>
              <a:latin typeface="Tw Cen MT" panose="020B0602020104020603" pitchFamily="34" charset="0"/>
            </a:endParaRPr>
          </a:p>
        </p:txBody>
      </p:sp>
      <p:pic>
        <p:nvPicPr>
          <p:cNvPr id="24" name="Picture 2" descr="Resultado de imagen de stelara">
            <a:extLst>
              <a:ext uri="{FF2B5EF4-FFF2-40B4-BE49-F238E27FC236}">
                <a16:creationId xmlns:a16="http://schemas.microsoft.com/office/drawing/2014/main" id="{2942E3CD-06F9-4D5A-BFF2-23B476A95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71434" y="4002382"/>
            <a:ext cx="1605015" cy="84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811B6D23-9490-40CC-A688-BE920BA67ED3}"/>
              </a:ext>
            </a:extLst>
          </p:cNvPr>
          <p:cNvSpPr/>
          <p:nvPr/>
        </p:nvSpPr>
        <p:spPr>
          <a:xfrm>
            <a:off x="10511957" y="3892331"/>
            <a:ext cx="12511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b="1" dirty="0">
                <a:solidFill>
                  <a:srgbClr val="002060"/>
                </a:solidFill>
                <a:latin typeface="Tw Cen MT" panose="020B0602020104020603" pitchFamily="34" charset="0"/>
              </a:rPr>
              <a:t>6,3% </a:t>
            </a:r>
            <a:r>
              <a:rPr lang="es-MX" b="1" dirty="0">
                <a:latin typeface="Tw Cen MT" panose="020B0602020104020603" pitchFamily="34" charset="0"/>
              </a:rPr>
              <a:t>Ingresos 2018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6EA655A-89E1-4A8E-8431-A2860B7569F6}"/>
              </a:ext>
            </a:extLst>
          </p:cNvPr>
          <p:cNvSpPr txBox="1"/>
          <p:nvPr/>
        </p:nvSpPr>
        <p:spPr>
          <a:xfrm>
            <a:off x="4801605" y="5234633"/>
            <a:ext cx="3436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>
                <a:latin typeface="Tw Cen MT" panose="020B0602020104020603" pitchFamily="34" charset="0"/>
              </a:rPr>
              <a:t>Fuente Johnson and Johnson anual report 2018</a:t>
            </a:r>
            <a:endParaRPr lang="es-CO" sz="1400" dirty="0">
              <a:latin typeface="Tw Cen MT" panose="020B0602020104020603" pitchFamily="34" charset="0"/>
            </a:endParaRPr>
          </a:p>
        </p:txBody>
      </p:sp>
      <p:graphicFrame>
        <p:nvGraphicFramePr>
          <p:cNvPr id="27" name="Gráfico 26">
            <a:extLst>
              <a:ext uri="{FF2B5EF4-FFF2-40B4-BE49-F238E27FC236}">
                <a16:creationId xmlns:a16="http://schemas.microsoft.com/office/drawing/2014/main" id="{9D47957A-BBD7-40FE-B096-1C49E80FE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211144"/>
              </p:ext>
            </p:extLst>
          </p:nvPr>
        </p:nvGraphicFramePr>
        <p:xfrm>
          <a:off x="4377812" y="2504048"/>
          <a:ext cx="4004188" cy="2836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FE5A72E1-86FF-4D00-A93D-EB87D659D10D}"/>
              </a:ext>
            </a:extLst>
          </p:cNvPr>
          <p:cNvSpPr/>
          <p:nvPr/>
        </p:nvSpPr>
        <p:spPr>
          <a:xfrm>
            <a:off x="11348136" y="2487475"/>
            <a:ext cx="853134" cy="2256157"/>
          </a:xfrm>
          <a:custGeom>
            <a:avLst/>
            <a:gdLst>
              <a:gd name="connsiteX0" fmla="*/ 853134 w 853134"/>
              <a:gd name="connsiteY0" fmla="*/ 0 h 2256157"/>
              <a:gd name="connsiteX1" fmla="*/ 853134 w 853134"/>
              <a:gd name="connsiteY1" fmla="*/ 2256157 h 2256157"/>
              <a:gd name="connsiteX2" fmla="*/ 824522 w 853134"/>
              <a:gd name="connsiteY2" fmla="*/ 2248800 h 2256157"/>
              <a:gd name="connsiteX3" fmla="*/ 0 w 853134"/>
              <a:gd name="connsiteY3" fmla="*/ 1128078 h 2256157"/>
              <a:gd name="connsiteX4" fmla="*/ 824522 w 853134"/>
              <a:gd name="connsiteY4" fmla="*/ 7356 h 2256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3134" h="2256157">
                <a:moveTo>
                  <a:pt x="853134" y="0"/>
                </a:moveTo>
                <a:lnTo>
                  <a:pt x="853134" y="2256157"/>
                </a:lnTo>
                <a:lnTo>
                  <a:pt x="824522" y="2248800"/>
                </a:lnTo>
                <a:cubicBezTo>
                  <a:pt x="346836" y="2100224"/>
                  <a:pt x="0" y="1654655"/>
                  <a:pt x="0" y="1128078"/>
                </a:cubicBezTo>
                <a:cubicBezTo>
                  <a:pt x="0" y="601501"/>
                  <a:pt x="346836" y="155932"/>
                  <a:pt x="824522" y="735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921B5624-DDAA-47BB-B02A-4AD03AC24D35}"/>
              </a:ext>
            </a:extLst>
          </p:cNvPr>
          <p:cNvSpPr/>
          <p:nvPr/>
        </p:nvSpPr>
        <p:spPr>
          <a:xfrm rot="16200000">
            <a:off x="11269561" y="3422393"/>
            <a:ext cx="1473737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600" b="0" cap="none" spc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w Cen MT" panose="020B0602020104020603" pitchFamily="34" charset="0"/>
              </a:rPr>
              <a:t>Top Down</a:t>
            </a:r>
          </a:p>
        </p:txBody>
      </p:sp>
      <p:pic>
        <p:nvPicPr>
          <p:cNvPr id="30" name="Gráfico 29" descr="Bombilla">
            <a:extLst>
              <a:ext uri="{FF2B5EF4-FFF2-40B4-BE49-F238E27FC236}">
                <a16:creationId xmlns:a16="http://schemas.microsoft.com/office/drawing/2014/main" id="{B5676DE2-1101-426B-B7D3-935A2115CA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1381803" y="3417492"/>
            <a:ext cx="457200" cy="457200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3933BBFC-AB02-49B6-BF1B-9DBF8E8AD59D}"/>
              </a:ext>
            </a:extLst>
          </p:cNvPr>
          <p:cNvSpPr txBox="1"/>
          <p:nvPr/>
        </p:nvSpPr>
        <p:spPr>
          <a:xfrm>
            <a:off x="11445820" y="6385299"/>
            <a:ext cx="883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Tw Cen MT" panose="020B0602020104020603" pitchFamily="34" charset="0"/>
              </a:rPr>
              <a:t>9</a:t>
            </a:r>
            <a:endParaRPr lang="es-CO" sz="1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03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0.00556 L 0.00065 0.1379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1659</Words>
  <Application>Microsoft Office PowerPoint</Application>
  <PresentationFormat>Panorámica</PresentationFormat>
  <Paragraphs>662</Paragraphs>
  <Slides>29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Calibri</vt:lpstr>
      <vt:lpstr>Calibri Light</vt:lpstr>
      <vt:lpstr>Franklin Gothic Book</vt:lpstr>
      <vt:lpstr>Franklin Gothic Demi</vt:lpstr>
      <vt:lpstr>Franklin Gothic Medium</vt:lpstr>
      <vt:lpstr>Gill Sans MT</vt:lpstr>
      <vt:lpstr>Tw Cen MT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Health Care Sector</vt:lpstr>
      <vt:lpstr>Presentación de PowerPoint</vt:lpstr>
      <vt:lpstr>Presentación de PowerPoint</vt:lpstr>
      <vt:lpstr>Presentación de PowerPoint</vt:lpstr>
      <vt:lpstr>Presentación de PowerPoint</vt:lpstr>
      <vt:lpstr>SELECCIÓN DE PEERS</vt:lpstr>
      <vt:lpstr>Presentación de PowerPoint</vt:lpstr>
      <vt:lpstr>Presentación de PowerPoint</vt:lpstr>
      <vt:lpstr>Presentación de PowerPoint</vt:lpstr>
      <vt:lpstr>Análisis Técnico</vt:lpstr>
      <vt:lpstr>Análisis Técnico</vt:lpstr>
      <vt:lpstr>CALIFICACIÓN DE INVERSIÓN</vt:lpstr>
      <vt:lpstr>Conclusiones</vt:lpstr>
      <vt:lpstr>Presentación de PowerPoint</vt:lpstr>
      <vt:lpstr>PERSPECTIVA DE INVERSIÓN</vt:lpstr>
      <vt:lpstr>PERSPECTIVA DE INVERSIÓN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CAMILO CHACON BRICENO</dc:creator>
  <cp:lastModifiedBy>ANDRES CAMILO CHACON BRICENO</cp:lastModifiedBy>
  <cp:revision>72</cp:revision>
  <dcterms:created xsi:type="dcterms:W3CDTF">2020-05-21T21:29:30Z</dcterms:created>
  <dcterms:modified xsi:type="dcterms:W3CDTF">2020-05-22T23:35:00Z</dcterms:modified>
</cp:coreProperties>
</file>