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8" r:id="rId4"/>
    <p:sldId id="264" r:id="rId5"/>
    <p:sldId id="265" r:id="rId6"/>
    <p:sldId id="266" r:id="rId7"/>
    <p:sldId id="268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A"/>
    <a:srgbClr val="C1D72F"/>
    <a:srgbClr val="C7D2DB"/>
    <a:srgbClr val="5F6062"/>
    <a:srgbClr val="5D87A1"/>
    <a:srgbClr val="97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/>
    <p:restoredTop sz="94633"/>
  </p:normalViewPr>
  <p:slideViewPr>
    <p:cSldViewPr snapToGrid="0" snapToObjects="1">
      <p:cViewPr>
        <p:scale>
          <a:sx n="97" d="100"/>
          <a:sy n="97" d="100"/>
        </p:scale>
        <p:origin x="-744" y="7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D1FE2-F88C-E942-85D8-DB68D83BA2AE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0F175-BA34-C949-A06E-B8590043AC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25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914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257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51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282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69477-754C-5E4C-8C4E-7F5340632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65B1BC-BC67-FC46-A2D9-C0174B805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F2ABFF-9CF5-6B46-8266-4B95F811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905BD-C4D1-1543-B54B-810F5CBF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47809-21BD-4545-A7C1-AEDD7CE7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455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54C9B-DC1D-C343-AC3C-EA2287A7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AEEBF5-C984-524E-8D96-365EA92C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536220-1819-834C-ADE7-1A4F38B5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F9832-EE85-0D4C-A865-E0190867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6BD47-7B57-0049-B035-BF6A65C6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939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53DF47-8426-ED4F-A5DD-687DD5BCA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748F63-65FF-F84C-AEB4-DAC64265C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627C9D-C9B2-F440-AE3C-5387827C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523255-B294-A245-A14E-DE24393E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271BE1-E07F-454C-B695-9C8E2A4A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1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31ED9-10E9-7548-B6B2-3D038315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763F4-2A47-BD43-BD21-A71EDE06C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9AADD-2B93-374F-A782-CC85DA8C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37CCD9-E0D2-0148-8C95-32342D54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786FC-BDCB-204E-9F03-637F1D9F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95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2385D-27E4-D54C-988A-E9696471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BC4D39-9294-1A4C-A876-E6FC60A6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F0096-D22D-594B-A3B6-AC6B5F31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A55D7-03A5-A248-A744-033DCE94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E9572-91AA-6047-BE23-C76F74CB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227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B8C10-1DDE-EE4B-81B3-B039EF82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A6B1DE-E944-EA4D-AEBF-E7EFDE3A8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7CDCAB-BF3C-CA40-850A-EDDE4B500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2FDD80-0D18-9347-B950-F0BAF35D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9F092-4334-0F47-8DCA-E48E952A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CFA0A9-0FEC-9C41-8720-6446ACC6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7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B702B-6DD9-DA41-B217-BB7B641C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AF292F-309D-9441-9E28-DA218BE71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C50AD0-E5B4-914E-B13E-122D13F3F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BE1F36-1ADB-3D47-896E-278AE79A2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B3C918-F427-9C45-A48C-FAC3FACB1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4B8B74-8A94-CB49-9A84-149ECECD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B1B825-E693-C548-8391-84D2706C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017471-F9A6-5C40-AE30-8798160F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402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FDFFE-82EC-0043-B079-6A5F0826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140254-B75A-3A43-8694-0EDFE5C4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78EAAE-C9ED-E845-A40C-8FCEB6D9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0168A8-F2BE-0347-9E10-8678E284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37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6FE25B-1923-7944-9108-BE15A5066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B48DED-5E8F-A94C-B400-C1249950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81D203-C9DF-CE4A-9494-3FFAD201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24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890CA-CA17-AF4D-B3EC-AC7D006F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E5B6AD-536F-F645-B07B-A281F1B66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0D09D7-BB01-9D4C-A79D-38E2F79B2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FB03FD-5720-C946-84F3-8A83D294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32FA6F-52CA-3F49-8BE2-A5E2938F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370CCB-1B17-B048-AB6A-5A382F4D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222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18469-F623-0C42-9FD7-8DF34C90B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505C71-5547-C44E-A184-4EE773BC2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E04353-FF8F-B04F-B879-EAC401EF8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79161B-987D-454A-A341-CB2C7C78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93235D-C848-3849-A1D5-28D8102C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E61A94-2B53-7E49-B36A-A19A9978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481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F046AA-8868-0744-82BF-521CA325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6DB934-57E6-B745-9EBF-4DF011734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8AF08-6D35-AD45-9ADE-30719B6FE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BDF9-E952-1F4D-9907-7F0F06670D22}" type="datetimeFigureOut">
              <a:rPr lang="es-CO" smtClean="0"/>
              <a:t>13/11/18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B0BDE-FA65-F04E-B775-75CD2C022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C3BCE-D5B2-DB4E-AA8E-6B3447063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DF4E-F397-1346-A9E0-526BEA5FA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1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tiff"/><Relationship Id="rId39" Type="http://schemas.openxmlformats.org/officeDocument/2006/relationships/image" Target="../media/image41.tiff"/><Relationship Id="rId21" Type="http://schemas.openxmlformats.org/officeDocument/2006/relationships/image" Target="../media/image23.svg"/><Relationship Id="rId34" Type="http://schemas.openxmlformats.org/officeDocument/2006/relationships/image" Target="../media/image36.tiff"/><Relationship Id="rId42" Type="http://schemas.openxmlformats.org/officeDocument/2006/relationships/image" Target="../media/image44.svg"/><Relationship Id="rId47" Type="http://schemas.openxmlformats.org/officeDocument/2006/relationships/image" Target="../media/image49.png"/><Relationship Id="rId50" Type="http://schemas.openxmlformats.org/officeDocument/2006/relationships/image" Target="../media/image52.svg"/><Relationship Id="rId55" Type="http://schemas.openxmlformats.org/officeDocument/2006/relationships/image" Target="../media/image57.em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9" Type="http://schemas.openxmlformats.org/officeDocument/2006/relationships/image" Target="../media/image31.tiff"/><Relationship Id="rId11" Type="http://schemas.openxmlformats.org/officeDocument/2006/relationships/image" Target="../media/image13.tiff"/><Relationship Id="rId24" Type="http://schemas.openxmlformats.org/officeDocument/2006/relationships/image" Target="../media/image26.png"/><Relationship Id="rId32" Type="http://schemas.openxmlformats.org/officeDocument/2006/relationships/image" Target="../media/image34.tiff"/><Relationship Id="rId37" Type="http://schemas.openxmlformats.org/officeDocument/2006/relationships/image" Target="../media/image39.tiff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microsoft.com/office/2007/relationships/hdphoto" Target="../media/hdphoto3.wdp"/><Relationship Id="rId5" Type="http://schemas.openxmlformats.org/officeDocument/2006/relationships/image" Target="../media/image8.sv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tiff"/><Relationship Id="rId30" Type="http://schemas.openxmlformats.org/officeDocument/2006/relationships/image" Target="../media/image32.tiff"/><Relationship Id="rId35" Type="http://schemas.openxmlformats.org/officeDocument/2006/relationships/image" Target="../media/image37.tiff"/><Relationship Id="rId43" Type="http://schemas.openxmlformats.org/officeDocument/2006/relationships/image" Target="../media/image45.png"/><Relationship Id="rId48" Type="http://schemas.openxmlformats.org/officeDocument/2006/relationships/image" Target="../media/image50.svg"/><Relationship Id="rId56" Type="http://schemas.openxmlformats.org/officeDocument/2006/relationships/hyperlink" Target="#Data!A1"/><Relationship Id="rId8" Type="http://schemas.openxmlformats.org/officeDocument/2006/relationships/image" Target="../media/image11.png"/><Relationship Id="rId51" Type="http://schemas.openxmlformats.org/officeDocument/2006/relationships/image" Target="../media/image53.png"/><Relationship Id="rId3" Type="http://schemas.openxmlformats.org/officeDocument/2006/relationships/image" Target="../media/image6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tiff"/><Relationship Id="rId33" Type="http://schemas.openxmlformats.org/officeDocument/2006/relationships/image" Target="../media/image35.tiff"/><Relationship Id="rId38" Type="http://schemas.openxmlformats.org/officeDocument/2006/relationships/image" Target="../media/image40.tiff"/><Relationship Id="rId46" Type="http://schemas.openxmlformats.org/officeDocument/2006/relationships/image" Target="../media/image48.png"/><Relationship Id="rId59" Type="http://schemas.openxmlformats.org/officeDocument/2006/relationships/image" Target="../media/image59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image" Target="../media/image17.png"/><Relationship Id="rId23" Type="http://schemas.openxmlformats.org/officeDocument/2006/relationships/image" Target="../media/image25.svg"/><Relationship Id="rId28" Type="http://schemas.openxmlformats.org/officeDocument/2006/relationships/image" Target="../media/image30.tiff"/><Relationship Id="rId36" Type="http://schemas.openxmlformats.org/officeDocument/2006/relationships/image" Target="../media/image38.tiff"/><Relationship Id="rId49" Type="http://schemas.openxmlformats.org/officeDocument/2006/relationships/image" Target="../media/image51.png"/><Relationship Id="rId57" Type="http://schemas.openxmlformats.org/officeDocument/2006/relationships/image" Target="../media/image58.png"/><Relationship Id="rId10" Type="http://schemas.openxmlformats.org/officeDocument/2006/relationships/image" Target="../media/image2.png"/><Relationship Id="rId31" Type="http://schemas.openxmlformats.org/officeDocument/2006/relationships/image" Target="../media/image33.tiff"/><Relationship Id="rId44" Type="http://schemas.openxmlformats.org/officeDocument/2006/relationships/image" Target="../media/image46.svg"/><Relationship Id="rId52" Type="http://schemas.openxmlformats.org/officeDocument/2006/relationships/image" Target="../media/image54.svg"/><Relationship Id="rId60" Type="http://schemas.openxmlformats.org/officeDocument/2006/relationships/image" Target="../media/image6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svg"/><Relationship Id="rId7" Type="http://schemas.openxmlformats.org/officeDocument/2006/relationships/image" Target="../media/image72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svg"/><Relationship Id="rId10" Type="http://schemas.openxmlformats.org/officeDocument/2006/relationships/image" Target="../media/image75.emf"/><Relationship Id="rId4" Type="http://schemas.openxmlformats.org/officeDocument/2006/relationships/image" Target="../media/image69.png"/><Relationship Id="rId9" Type="http://schemas.openxmlformats.org/officeDocument/2006/relationships/image" Target="../media/image7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6206D6E7-D71D-F741-9160-B08664B85258}"/>
              </a:ext>
            </a:extLst>
          </p:cNvPr>
          <p:cNvGrpSpPr/>
          <p:nvPr/>
        </p:nvGrpSpPr>
        <p:grpSpPr>
          <a:xfrm>
            <a:off x="0" y="-28575"/>
            <a:ext cx="12192000" cy="6855834"/>
            <a:chOff x="0" y="-28575"/>
            <a:chExt cx="12192000" cy="6855834"/>
          </a:xfrm>
        </p:grpSpPr>
        <p:pic>
          <p:nvPicPr>
            <p:cNvPr id="26" name="Imagen 25" descr="Imagen que contiene edificio, exterior, cielo, tren&#10;&#10;&#10;&#10;Descripción generada automáticamente">
              <a:extLst>
                <a:ext uri="{FF2B5EF4-FFF2-40B4-BE49-F238E27FC236}">
                  <a16:creationId xmlns:a16="http://schemas.microsoft.com/office/drawing/2014/main" id="{041AC2D5-D918-C441-B539-6E278D150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8575"/>
              <a:ext cx="12192000" cy="6855834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F507583-2A32-F444-AA2A-494A0225F6B5}"/>
                </a:ext>
              </a:extLst>
            </p:cNvPr>
            <p:cNvSpPr txBox="1"/>
            <p:nvPr/>
          </p:nvSpPr>
          <p:spPr>
            <a:xfrm rot="16200000">
              <a:off x="10055446" y="2994246"/>
              <a:ext cx="390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rgbClr val="C1D72F"/>
                  </a:solidFill>
                  <a:latin typeface="Franklin Gothic Medium" panose="020B0603020102020204" pitchFamily="34" charset="0"/>
                </a:rPr>
                <a:t>Obra construida con Cementos Argos</a:t>
              </a:r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71C30BA-D73B-EC44-B50F-FBA66502F4D2}"/>
              </a:ext>
            </a:extLst>
          </p:cNvPr>
          <p:cNvSpPr/>
          <p:nvPr/>
        </p:nvSpPr>
        <p:spPr>
          <a:xfrm>
            <a:off x="0" y="5130800"/>
            <a:ext cx="12192000" cy="1742868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35F897F-AFA4-C449-AE7D-F850A035A6B7}"/>
              </a:ext>
            </a:extLst>
          </p:cNvPr>
          <p:cNvGrpSpPr/>
          <p:nvPr/>
        </p:nvGrpSpPr>
        <p:grpSpPr>
          <a:xfrm>
            <a:off x="9495241" y="-15668"/>
            <a:ext cx="2849159" cy="1311068"/>
            <a:chOff x="9495241" y="-15668"/>
            <a:chExt cx="2849159" cy="1311068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84A843E-316E-DA44-AD11-E96E0DD01989}"/>
                </a:ext>
              </a:extLst>
            </p:cNvPr>
            <p:cNvSpPr/>
            <p:nvPr/>
          </p:nvSpPr>
          <p:spPr>
            <a:xfrm>
              <a:off x="9495241" y="-15668"/>
              <a:ext cx="2849159" cy="1311068"/>
            </a:xfrm>
            <a:prstGeom prst="rect">
              <a:avLst/>
            </a:prstGeom>
            <a:solidFill>
              <a:srgbClr val="C1D72F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E8A87F4-7DD4-4D83-9D1F-F676192BA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812" y="-3123"/>
              <a:ext cx="2162873" cy="1154848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E422928-B23B-D14D-86EC-768A97503F61}"/>
              </a:ext>
            </a:extLst>
          </p:cNvPr>
          <p:cNvSpPr txBox="1"/>
          <p:nvPr/>
        </p:nvSpPr>
        <p:spPr>
          <a:xfrm>
            <a:off x="11445820" y="638529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1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CD6C76E-4198-2846-810F-C3ADD22D60B4}"/>
              </a:ext>
            </a:extLst>
          </p:cNvPr>
          <p:cNvGrpSpPr/>
          <p:nvPr/>
        </p:nvGrpSpPr>
        <p:grpSpPr>
          <a:xfrm>
            <a:off x="166900" y="4129798"/>
            <a:ext cx="3557806" cy="2580742"/>
            <a:chOff x="667247" y="4162443"/>
            <a:chExt cx="3497179" cy="253676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E4D37E-FDB6-204D-95F0-64F0FDC5B257}"/>
                </a:ext>
              </a:extLst>
            </p:cNvPr>
            <p:cNvPicPr/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48" b="100000" l="15203" r="93919">
                          <a14:foregroundMark x1="50676" y1="12587" x2="61149" y2="16434"/>
                          <a14:backgroundMark x1="28716" y1="10839" x2="21284" y2="49650"/>
                          <a14:backgroundMark x1="85473" y1="13287" x2="85811" y2="57692"/>
                          <a14:backgroundMark x1="80743" y1="94056" x2="81081" y2="98252"/>
                          <a14:backgroundMark x1="28041" y1="94056" x2="28378" y2="986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857" y="4162443"/>
              <a:ext cx="2185670" cy="2112010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E6AF619-A617-3B4E-B17B-FFEF2A881FA1}"/>
                </a:ext>
              </a:extLst>
            </p:cNvPr>
            <p:cNvSpPr txBox="1"/>
            <p:nvPr/>
          </p:nvSpPr>
          <p:spPr>
            <a:xfrm>
              <a:off x="667247" y="6329876"/>
              <a:ext cx="349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rgbClr val="002D6A"/>
                  </a:solidFill>
                  <a:latin typeface="Franklin Gothic Medium" panose="020B0603020102020204" pitchFamily="34" charset="0"/>
                </a:rPr>
                <a:t>Andrés Camilio Chacón Briceño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CDB07F6D-24A5-B640-8BAC-9F78F484F28A}"/>
              </a:ext>
            </a:extLst>
          </p:cNvPr>
          <p:cNvGrpSpPr/>
          <p:nvPr/>
        </p:nvGrpSpPr>
        <p:grpSpPr>
          <a:xfrm>
            <a:off x="8062968" y="3992963"/>
            <a:ext cx="3687373" cy="2717577"/>
            <a:chOff x="7739091" y="4121803"/>
            <a:chExt cx="3497179" cy="257740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C810AA9-E8CC-8346-A1BE-DE2F58ED95A5}"/>
                </a:ext>
              </a:extLst>
            </p:cNvPr>
            <p:cNvPicPr/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22" b="100000" l="9620" r="932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3068" y="4121803"/>
              <a:ext cx="2091690" cy="215265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18A24CC-D7AA-8342-BCF6-15768E485361}"/>
                </a:ext>
              </a:extLst>
            </p:cNvPr>
            <p:cNvSpPr txBox="1"/>
            <p:nvPr/>
          </p:nvSpPr>
          <p:spPr>
            <a:xfrm>
              <a:off x="7739091" y="6329876"/>
              <a:ext cx="349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rgbClr val="002D6A"/>
                  </a:solidFill>
                  <a:latin typeface="Franklin Gothic Medium" panose="020B0603020102020204" pitchFamily="34" charset="0"/>
                </a:rPr>
                <a:t>Emilio Alejandro Gnecco Brugés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58F9431-E230-894F-A1F7-D4CB7E3B76F8}"/>
              </a:ext>
            </a:extLst>
          </p:cNvPr>
          <p:cNvSpPr txBox="1"/>
          <p:nvPr/>
        </p:nvSpPr>
        <p:spPr>
          <a:xfrm>
            <a:off x="4533508" y="5158539"/>
            <a:ext cx="3070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Franklin Gothic Medium" panose="020B0603020102020204" pitchFamily="34" charset="0"/>
              </a:rPr>
              <a:t>Grupo:</a:t>
            </a:r>
          </a:p>
          <a:p>
            <a:pPr algn="ctr"/>
            <a:r>
              <a:rPr lang="es-CO" sz="4800" b="1" dirty="0">
                <a:solidFill>
                  <a:srgbClr val="002D6A"/>
                </a:solidFill>
                <a:latin typeface="Franklin Gothic Demi" panose="020B0603020102020204" pitchFamily="34" charset="0"/>
              </a:rPr>
              <a:t>H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D8A7F03-5BAD-8A47-98FC-EEFACC7A46F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41"/>
            <a:ext cx="2946401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D022441-6B3F-6343-913A-140CE35EDF2F}"/>
              </a:ext>
            </a:extLst>
          </p:cNvPr>
          <p:cNvSpPr/>
          <p:nvPr/>
        </p:nvSpPr>
        <p:spPr>
          <a:xfrm>
            <a:off x="0" y="2747513"/>
            <a:ext cx="12192000" cy="1362974"/>
          </a:xfrm>
          <a:prstGeom prst="rect">
            <a:avLst/>
          </a:prstGeom>
          <a:solidFill>
            <a:srgbClr val="002D6A"/>
          </a:solidFill>
          <a:ln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3AD8A4-FF0F-594F-8005-A77FBB5670E2}"/>
              </a:ext>
            </a:extLst>
          </p:cNvPr>
          <p:cNvSpPr txBox="1"/>
          <p:nvPr/>
        </p:nvSpPr>
        <p:spPr>
          <a:xfrm>
            <a:off x="791630" y="2942254"/>
            <a:ext cx="28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Argos, una empresa fuerte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F31351-0099-3346-817B-690F91307FF7}"/>
              </a:ext>
            </a:extLst>
          </p:cNvPr>
          <p:cNvSpPr txBox="1"/>
          <p:nvPr/>
        </p:nvSpPr>
        <p:spPr>
          <a:xfrm>
            <a:off x="4706230" y="2940701"/>
            <a:ext cx="286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>
                <a:solidFill>
                  <a:schemeClr val="bg1"/>
                </a:solidFill>
                <a:latin typeface="Franklin Gothic Demi" panose="020B0603020102020204" pitchFamily="34" charset="0"/>
              </a:rPr>
              <a:t>En </a:t>
            </a:r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u</a:t>
            </a:r>
            <a:r>
              <a:rPr lang="es-CO" sz="2800" b="1">
                <a:solidFill>
                  <a:schemeClr val="bg1"/>
                </a:solidFill>
                <a:latin typeface="Franklin Gothic Demi" panose="020B0603020102020204" pitchFamily="34" charset="0"/>
              </a:rPr>
              <a:t>na </a:t>
            </a:r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industria en creciemiento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46B56-0F1F-0E45-BDFE-3871F5DC6B88}"/>
              </a:ext>
            </a:extLst>
          </p:cNvPr>
          <p:cNvSpPr txBox="1"/>
          <p:nvPr/>
        </p:nvSpPr>
        <p:spPr>
          <a:xfrm>
            <a:off x="8453697" y="2939249"/>
            <a:ext cx="3364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Sólida en medio de las adversidades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37F1384-4615-AF4C-8F3B-E36798C21EF9}"/>
              </a:ext>
            </a:extLst>
          </p:cNvPr>
          <p:cNvGrpSpPr/>
          <p:nvPr/>
        </p:nvGrpSpPr>
        <p:grpSpPr>
          <a:xfrm>
            <a:off x="0" y="2747513"/>
            <a:ext cx="12192000" cy="1362974"/>
            <a:chOff x="0" y="2747513"/>
            <a:chExt cx="12192000" cy="136297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01D8575-EBEC-6242-B4AF-0F6EC77F6ADF}"/>
                </a:ext>
              </a:extLst>
            </p:cNvPr>
            <p:cNvSpPr/>
            <p:nvPr/>
          </p:nvSpPr>
          <p:spPr>
            <a:xfrm>
              <a:off x="0" y="2747513"/>
              <a:ext cx="12192000" cy="1362974"/>
            </a:xfrm>
            <a:prstGeom prst="rect">
              <a:avLst/>
            </a:prstGeom>
            <a:solidFill>
              <a:srgbClr val="002D6A"/>
            </a:solidFill>
            <a:ln>
              <a:solidFill>
                <a:srgbClr val="002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1BE8119-288D-A54C-8E76-8AA0B4BA96DD}"/>
                </a:ext>
              </a:extLst>
            </p:cNvPr>
            <p:cNvSpPr txBox="1"/>
            <p:nvPr/>
          </p:nvSpPr>
          <p:spPr>
            <a:xfrm>
              <a:off x="791630" y="2942254"/>
              <a:ext cx="2897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Argos, una empresa fuerte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0A018A0-E45A-5E40-8BBF-4C82136F63A7}"/>
                </a:ext>
              </a:extLst>
            </p:cNvPr>
            <p:cNvSpPr txBox="1"/>
            <p:nvPr/>
          </p:nvSpPr>
          <p:spPr>
            <a:xfrm>
              <a:off x="4706230" y="2940701"/>
              <a:ext cx="28661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En una industria en creciemiento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DC0C683-935F-D34A-9D7A-46D8444FEB1F}"/>
                </a:ext>
              </a:extLst>
            </p:cNvPr>
            <p:cNvSpPr txBox="1"/>
            <p:nvPr/>
          </p:nvSpPr>
          <p:spPr>
            <a:xfrm>
              <a:off x="8453697" y="2939249"/>
              <a:ext cx="33646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Sólida en medio de las adversidades 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C05E26-037F-A141-9F3D-0B29BCA654C4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9142DA2-568C-0642-AFA7-53E921164CFB}"/>
              </a:ext>
            </a:extLst>
          </p:cNvPr>
          <p:cNvSpPr txBox="1"/>
          <p:nvPr/>
        </p:nvSpPr>
        <p:spPr>
          <a:xfrm>
            <a:off x="4638675" y="1496836"/>
            <a:ext cx="2914650" cy="830997"/>
          </a:xfrm>
          <a:prstGeom prst="rect">
            <a:avLst/>
          </a:prstGeom>
          <a:solidFill>
            <a:srgbClr val="C1D7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002D6A"/>
                </a:solidFill>
                <a:latin typeface="Franklin Gothic Demi" panose="020B0603020102020204" pitchFamily="34" charset="0"/>
              </a:rPr>
              <a:t>INVERTIR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AB03FB6-03A5-214A-8A7E-E6DAB7484969}"/>
              </a:ext>
            </a:extLst>
          </p:cNvPr>
          <p:cNvSpPr txBox="1"/>
          <p:nvPr/>
        </p:nvSpPr>
        <p:spPr>
          <a:xfrm>
            <a:off x="4171950" y="606760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5F6062"/>
                </a:solidFill>
                <a:latin typeface="Franklin Gothic Medium" panose="020B0603020102020204" pitchFamily="34" charset="0"/>
              </a:rPr>
              <a:t>Recomendación: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47138DC-503A-EB40-8CF3-CC8B1A8C27D3}"/>
              </a:ext>
            </a:extLst>
          </p:cNvPr>
          <p:cNvSpPr txBox="1"/>
          <p:nvPr/>
        </p:nvSpPr>
        <p:spPr>
          <a:xfrm>
            <a:off x="1003945" y="4650802"/>
            <a:ext cx="10270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latin typeface="Franklin Gothic Medium" panose="020B0603020102020204" pitchFamily="34" charset="0"/>
              </a:rPr>
              <a:t>5% Valor patrimonial para 2017</a:t>
            </a:r>
          </a:p>
          <a:p>
            <a:pPr algn="ctr"/>
            <a:r>
              <a:rPr lang="es-CO" sz="3600" dirty="0">
                <a:solidFill>
                  <a:srgbClr val="C1D72F"/>
                </a:solidFill>
                <a:latin typeface="Franklin Gothic Medium" panose="020B0603020102020204" pitchFamily="34" charset="0"/>
              </a:rPr>
              <a:t>(USD294MM)</a:t>
            </a:r>
          </a:p>
        </p:txBody>
      </p:sp>
    </p:spTree>
    <p:extLst>
      <p:ext uri="{BB962C8B-B14F-4D97-AF65-F5344CB8AC3E}">
        <p14:creationId xmlns:p14="http://schemas.microsoft.com/office/powerpoint/2010/main" val="9032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027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15" grpId="0" animBg="1"/>
      <p:bldP spid="15" grpId="1" animBg="1"/>
      <p:bldP spid="16" grpId="0"/>
      <p:bldP spid="16" grpId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HISTORIA">
            <a:extLst>
              <a:ext uri="{FF2B5EF4-FFF2-40B4-BE49-F238E27FC236}">
                <a16:creationId xmlns:a16="http://schemas.microsoft.com/office/drawing/2014/main" id="{054AA298-4940-3641-9EFB-E9918D701F5A}"/>
              </a:ext>
            </a:extLst>
          </p:cNvPr>
          <p:cNvGrpSpPr/>
          <p:nvPr/>
        </p:nvGrpSpPr>
        <p:grpSpPr>
          <a:xfrm>
            <a:off x="0" y="-4071832"/>
            <a:ext cx="12192000" cy="6036734"/>
            <a:chOff x="0" y="-4071832"/>
            <a:chExt cx="12192000" cy="6036734"/>
          </a:xfrm>
        </p:grpSpPr>
        <p:grpSp>
          <p:nvGrpSpPr>
            <p:cNvPr id="94" name="HISTORIA">
              <a:extLst>
                <a:ext uri="{FF2B5EF4-FFF2-40B4-BE49-F238E27FC236}">
                  <a16:creationId xmlns:a16="http://schemas.microsoft.com/office/drawing/2014/main" id="{9E5CD0F7-AC6D-AD43-AFFE-36A10F3EB2DB}"/>
                </a:ext>
              </a:extLst>
            </p:cNvPr>
            <p:cNvGrpSpPr/>
            <p:nvPr/>
          </p:nvGrpSpPr>
          <p:grpSpPr>
            <a:xfrm>
              <a:off x="0" y="-4071832"/>
              <a:ext cx="12192000" cy="6036734"/>
              <a:chOff x="0" y="-4026862"/>
              <a:chExt cx="12192000" cy="6036734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8F59DC97-9C04-064A-927D-39044E26D35A}"/>
                  </a:ext>
                </a:extLst>
              </p:cNvPr>
              <p:cNvGrpSpPr/>
              <p:nvPr/>
            </p:nvGrpSpPr>
            <p:grpSpPr>
              <a:xfrm>
                <a:off x="0" y="-4026862"/>
                <a:ext cx="12192000" cy="6036734"/>
                <a:chOff x="0" y="0"/>
                <a:chExt cx="12192000" cy="6531711"/>
              </a:xfrm>
              <a:effectLst>
                <a:outerShdw blurRad="127000" dist="76200" dir="5400000" algn="ctr" rotWithShape="0">
                  <a:srgbClr val="000000">
                    <a:alpha val="51000"/>
                  </a:srgbClr>
                </a:outerShdw>
              </a:effectLst>
            </p:grpSpPr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62C77F4B-DB61-BA4E-B9C9-59579DBB250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142008"/>
                </a:xfrm>
                <a:prstGeom prst="rect">
                  <a:avLst/>
                </a:prstGeom>
                <a:solidFill>
                  <a:srgbClr val="C1D72F"/>
                </a:solidFill>
                <a:ln>
                  <a:solidFill>
                    <a:srgbClr val="C1D7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8F338885-AC6E-5742-9CD6-0046DFE5CD2D}"/>
                    </a:ext>
                  </a:extLst>
                </p:cNvPr>
                <p:cNvSpPr txBox="1"/>
                <p:nvPr/>
              </p:nvSpPr>
              <p:spPr>
                <a:xfrm>
                  <a:off x="59507" y="6142008"/>
                  <a:ext cx="2794958" cy="389703"/>
                </a:xfrm>
                <a:prstGeom prst="rect">
                  <a:avLst/>
                </a:prstGeom>
                <a:solidFill>
                  <a:srgbClr val="C1D72F"/>
                </a:solidFill>
                <a:ln>
                  <a:solidFill>
                    <a:srgbClr val="C1D72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b="1" dirty="0">
                      <a:solidFill>
                        <a:srgbClr val="002D6A"/>
                      </a:solidFill>
                      <a:latin typeface="Franklin Gothic Demi" panose="020B0603020102020204" pitchFamily="34" charset="0"/>
                    </a:rPr>
                    <a:t>HISTORIA</a:t>
                  </a: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157A8B21-61EF-CA41-A42C-35BF00D8D523}"/>
                  </a:ext>
                </a:extLst>
              </p:cNvPr>
              <p:cNvGrpSpPr/>
              <p:nvPr/>
            </p:nvGrpSpPr>
            <p:grpSpPr>
              <a:xfrm>
                <a:off x="194188" y="-2073117"/>
                <a:ext cx="11588150" cy="3261564"/>
                <a:chOff x="74763" y="1846049"/>
                <a:chExt cx="11588150" cy="3261564"/>
              </a:xfrm>
            </p:grpSpPr>
            <p:cxnSp>
              <p:nvCxnSpPr>
                <p:cNvPr id="61" name="Conector recto de flecha 60">
                  <a:extLst>
                    <a:ext uri="{FF2B5EF4-FFF2-40B4-BE49-F238E27FC236}">
                      <a16:creationId xmlns:a16="http://schemas.microsoft.com/office/drawing/2014/main" id="{D2A9D328-2BEA-CB4F-AE72-7B13F063565B}"/>
                    </a:ext>
                  </a:extLst>
                </p:cNvPr>
                <p:cNvCxnSpPr/>
                <p:nvPr/>
              </p:nvCxnSpPr>
              <p:spPr>
                <a:xfrm>
                  <a:off x="224287" y="3774050"/>
                  <a:ext cx="11438626" cy="0"/>
                </a:xfrm>
                <a:prstGeom prst="straightConnector1">
                  <a:avLst/>
                </a:prstGeom>
                <a:ln w="47625">
                  <a:solidFill>
                    <a:srgbClr val="002D6A"/>
                  </a:solidFill>
                  <a:prstDash val="solid"/>
                  <a:bevel/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upo 61">
                  <a:extLst>
                    <a:ext uri="{FF2B5EF4-FFF2-40B4-BE49-F238E27FC236}">
                      <a16:creationId xmlns:a16="http://schemas.microsoft.com/office/drawing/2014/main" id="{F9AD8C94-A52B-3443-8558-EFFECA997994}"/>
                    </a:ext>
                  </a:extLst>
                </p:cNvPr>
                <p:cNvGrpSpPr/>
                <p:nvPr/>
              </p:nvGrpSpPr>
              <p:grpSpPr>
                <a:xfrm>
                  <a:off x="74763" y="1846049"/>
                  <a:ext cx="1742536" cy="2439667"/>
                  <a:chOff x="74763" y="2242868"/>
                  <a:chExt cx="1742536" cy="2439667"/>
                </a:xfrm>
              </p:grpSpPr>
              <p:grpSp>
                <p:nvGrpSpPr>
                  <p:cNvPr id="88" name="Grupo 87">
                    <a:extLst>
                      <a:ext uri="{FF2B5EF4-FFF2-40B4-BE49-F238E27FC236}">
                        <a16:creationId xmlns:a16="http://schemas.microsoft.com/office/drawing/2014/main" id="{DE2A5F39-D8FF-F643-85A0-0CF45E1CF788}"/>
                      </a:ext>
                    </a:extLst>
                  </p:cNvPr>
                  <p:cNvGrpSpPr/>
                  <p:nvPr/>
                </p:nvGrpSpPr>
                <p:grpSpPr>
                  <a:xfrm>
                    <a:off x="74763" y="2613907"/>
                    <a:ext cx="1742536" cy="2068628"/>
                    <a:chOff x="74763" y="2251602"/>
                    <a:chExt cx="1742536" cy="2068628"/>
                  </a:xfrm>
                </p:grpSpPr>
                <p:grpSp>
                  <p:nvGrpSpPr>
                    <p:cNvPr id="90" name="Grupo 89">
                      <a:extLst>
                        <a:ext uri="{FF2B5EF4-FFF2-40B4-BE49-F238E27FC236}">
                          <a16:creationId xmlns:a16="http://schemas.microsoft.com/office/drawing/2014/main" id="{E46A6D0D-CE5A-6E45-8A92-4EBD842190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6814" y="3515268"/>
                      <a:ext cx="897141" cy="804962"/>
                      <a:chOff x="138019" y="3515268"/>
                      <a:chExt cx="897141" cy="804962"/>
                    </a:xfrm>
                  </p:grpSpPr>
                  <p:cxnSp>
                    <p:nvCxnSpPr>
                      <p:cNvPr id="92" name="Conector recto 91">
                        <a:extLst>
                          <a:ext uri="{FF2B5EF4-FFF2-40B4-BE49-F238E27FC236}">
                            <a16:creationId xmlns:a16="http://schemas.microsoft.com/office/drawing/2014/main" id="{B8883E73-13D0-7142-AB4B-E47F8275A68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552090" y="3515268"/>
                        <a:ext cx="0" cy="360000"/>
                      </a:xfrm>
                      <a:prstGeom prst="line">
                        <a:avLst/>
                      </a:prstGeom>
                      <a:ln w="50800">
                        <a:solidFill>
                          <a:srgbClr val="002D6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3" name="CuadroTexto 92">
                        <a:extLst>
                          <a:ext uri="{FF2B5EF4-FFF2-40B4-BE49-F238E27FC236}">
                            <a16:creationId xmlns:a16="http://schemas.microsoft.com/office/drawing/2014/main" id="{53CE351A-AF34-C042-BE23-E7621963C17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8019" y="3950898"/>
                        <a:ext cx="89714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latin typeface="Franklin Gothic Medium" panose="020B0603020102020204" pitchFamily="34" charset="0"/>
                          </a:rPr>
                          <a:t>1934</a:t>
                        </a:r>
                      </a:p>
                    </p:txBody>
                  </p:sp>
                </p:grpSp>
                <p:pic>
                  <p:nvPicPr>
                    <p:cNvPr id="91" name="Imagen 90">
                      <a:extLst>
                        <a:ext uri="{FF2B5EF4-FFF2-40B4-BE49-F238E27FC236}">
                          <a16:creationId xmlns:a16="http://schemas.microsoft.com/office/drawing/2014/main" id="{343A19AC-7908-884B-AA8B-B6956AF9F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4763" y="2251602"/>
                      <a:ext cx="1742536" cy="121977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9" name="CuadroTexto 88">
                    <a:extLst>
                      <a:ext uri="{FF2B5EF4-FFF2-40B4-BE49-F238E27FC236}">
                        <a16:creationId xmlns:a16="http://schemas.microsoft.com/office/drawing/2014/main" id="{54812A8E-6EBD-C148-9EE0-6B180A1F89BF}"/>
                      </a:ext>
                    </a:extLst>
                  </p:cNvPr>
                  <p:cNvSpPr txBox="1"/>
                  <p:nvPr/>
                </p:nvSpPr>
                <p:spPr>
                  <a:xfrm>
                    <a:off x="97767" y="2242868"/>
                    <a:ext cx="1593012" cy="3710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solidFill>
                          <a:srgbClr val="5F6062"/>
                        </a:solidFill>
                        <a:latin typeface="Franklin Gothic Medium" panose="020B0603020102020204" pitchFamily="34" charset="0"/>
                      </a:rPr>
                      <a:t>Nace Argos</a:t>
                    </a:r>
                  </a:p>
                </p:txBody>
              </p:sp>
            </p:grpSp>
            <p:grpSp>
              <p:nvGrpSpPr>
                <p:cNvPr id="63" name="Grupo 62">
                  <a:extLst>
                    <a:ext uri="{FF2B5EF4-FFF2-40B4-BE49-F238E27FC236}">
                      <a16:creationId xmlns:a16="http://schemas.microsoft.com/office/drawing/2014/main" id="{1B8B8AAA-9D2C-704E-9245-B71FD7EE2A41}"/>
                    </a:ext>
                  </a:extLst>
                </p:cNvPr>
                <p:cNvGrpSpPr/>
                <p:nvPr/>
              </p:nvGrpSpPr>
              <p:grpSpPr>
                <a:xfrm>
                  <a:off x="2343222" y="2914991"/>
                  <a:ext cx="2697192" cy="2192622"/>
                  <a:chOff x="2705535" y="2949497"/>
                  <a:chExt cx="2697192" cy="2192622"/>
                </a:xfrm>
              </p:grpSpPr>
              <p:cxnSp>
                <p:nvCxnSpPr>
                  <p:cNvPr id="80" name="Conector recto 79">
                    <a:extLst>
                      <a:ext uri="{FF2B5EF4-FFF2-40B4-BE49-F238E27FC236}">
                        <a16:creationId xmlns:a16="http://schemas.microsoft.com/office/drawing/2014/main" id="{38FEFC36-9D44-B245-A825-00CE21C0472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054132" y="3609290"/>
                    <a:ext cx="0" cy="360000"/>
                  </a:xfrm>
                  <a:prstGeom prst="line">
                    <a:avLst/>
                  </a:prstGeom>
                  <a:ln w="50800">
                    <a:solidFill>
                      <a:srgbClr val="002D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CuadroTexto 80">
                    <a:extLst>
                      <a:ext uri="{FF2B5EF4-FFF2-40B4-BE49-F238E27FC236}">
                        <a16:creationId xmlns:a16="http://schemas.microsoft.com/office/drawing/2014/main" id="{E64EC356-3895-2C4E-891C-108221006E7E}"/>
                      </a:ext>
                    </a:extLst>
                  </p:cNvPr>
                  <p:cNvSpPr txBox="1"/>
                  <p:nvPr/>
                </p:nvSpPr>
                <p:spPr>
                  <a:xfrm>
                    <a:off x="3588308" y="3289064"/>
                    <a:ext cx="8971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Franklin Gothic Medium" panose="020B0603020102020204" pitchFamily="34" charset="0"/>
                      </a:rPr>
                      <a:t>1998</a:t>
                    </a:r>
                  </a:p>
                </p:txBody>
              </p:sp>
              <p:grpSp>
                <p:nvGrpSpPr>
                  <p:cNvPr id="82" name="Grupo 81">
                    <a:extLst>
                      <a:ext uri="{FF2B5EF4-FFF2-40B4-BE49-F238E27FC236}">
                        <a16:creationId xmlns:a16="http://schemas.microsoft.com/office/drawing/2014/main" id="{29451252-6BA8-5B40-BAEE-034786590750}"/>
                      </a:ext>
                    </a:extLst>
                  </p:cNvPr>
                  <p:cNvGrpSpPr/>
                  <p:nvPr/>
                </p:nvGrpSpPr>
                <p:grpSpPr>
                  <a:xfrm>
                    <a:off x="3240112" y="3916384"/>
                    <a:ext cx="1798873" cy="1225735"/>
                    <a:chOff x="3240112" y="3916384"/>
                    <a:chExt cx="1798873" cy="1225735"/>
                  </a:xfrm>
                </p:grpSpPr>
                <p:pic>
                  <p:nvPicPr>
                    <p:cNvPr id="84" name="Gráfico 83" descr="Flecha: curva con sentido de las agujas del reloj">
                      <a:extLst>
                        <a:ext uri="{FF2B5EF4-FFF2-40B4-BE49-F238E27FC236}">
                          <a16:creationId xmlns:a16="http://schemas.microsoft.com/office/drawing/2014/main" id="{C9762D8A-EFCA-9245-ABF1-17632E8672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389178" y="3916384"/>
                      <a:ext cx="582284" cy="5822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Gráfico 84" descr="Flecha: curva ligera">
                      <a:extLst>
                        <a:ext uri="{FF2B5EF4-FFF2-40B4-BE49-F238E27FC236}">
                          <a16:creationId xmlns:a16="http://schemas.microsoft.com/office/drawing/2014/main" id="{4920C8E0-5C77-5243-A3B0-9BEF697C792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9351710">
                      <a:off x="4343652" y="4310167"/>
                      <a:ext cx="695333" cy="69533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Gráfico 85" descr="Flecha: curva con sentido contrario a las agujas del reloj">
                      <a:extLst>
                        <a:ext uri="{FF2B5EF4-FFF2-40B4-BE49-F238E27FC236}">
                          <a16:creationId xmlns:a16="http://schemas.microsoft.com/office/drawing/2014/main" id="{1810BF34-434C-714D-A98A-7240F191CC1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900000">
                      <a:off x="3240112" y="4514216"/>
                      <a:ext cx="627903" cy="62790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3" name="CuadroTexto 82">
                    <a:extLst>
                      <a:ext uri="{FF2B5EF4-FFF2-40B4-BE49-F238E27FC236}">
                        <a16:creationId xmlns:a16="http://schemas.microsoft.com/office/drawing/2014/main" id="{B5DE25BA-8962-134A-82B4-6D76AE557FC3}"/>
                      </a:ext>
                    </a:extLst>
                  </p:cNvPr>
                  <p:cNvSpPr txBox="1"/>
                  <p:nvPr/>
                </p:nvSpPr>
                <p:spPr>
                  <a:xfrm>
                    <a:off x="2705535" y="2949497"/>
                    <a:ext cx="26971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solidFill>
                          <a:srgbClr val="5F6062"/>
                        </a:solidFill>
                        <a:latin typeface="Franklin Gothic Medium" panose="020B0603020102020204" pitchFamily="34" charset="0"/>
                      </a:rPr>
                      <a:t>Expansión al exterior</a:t>
                    </a:r>
                  </a:p>
                </p:txBody>
              </p:sp>
            </p:grpSp>
            <p:grpSp>
              <p:nvGrpSpPr>
                <p:cNvPr id="64" name="Grupo 63">
                  <a:extLst>
                    <a:ext uri="{FF2B5EF4-FFF2-40B4-BE49-F238E27FC236}">
                      <a16:creationId xmlns:a16="http://schemas.microsoft.com/office/drawing/2014/main" id="{BB3B3152-6E75-5A47-8024-4C2440B2765D}"/>
                    </a:ext>
                  </a:extLst>
                </p:cNvPr>
                <p:cNvGrpSpPr/>
                <p:nvPr/>
              </p:nvGrpSpPr>
              <p:grpSpPr>
                <a:xfrm>
                  <a:off x="5133679" y="1986204"/>
                  <a:ext cx="1784950" cy="3046186"/>
                  <a:chOff x="5133679" y="1986204"/>
                  <a:chExt cx="1784950" cy="3046186"/>
                </a:xfrm>
              </p:grpSpPr>
              <p:cxnSp>
                <p:nvCxnSpPr>
                  <p:cNvPr id="75" name="Conector recto 74">
                    <a:extLst>
                      <a:ext uri="{FF2B5EF4-FFF2-40B4-BE49-F238E27FC236}">
                        <a16:creationId xmlns:a16="http://schemas.microsoft.com/office/drawing/2014/main" id="{C760E090-53F1-0341-8554-6DF562ED7F3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026154" y="3636201"/>
                    <a:ext cx="0" cy="360000"/>
                  </a:xfrm>
                  <a:prstGeom prst="line">
                    <a:avLst/>
                  </a:prstGeom>
                  <a:ln w="50800">
                    <a:solidFill>
                      <a:srgbClr val="002D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CuadroTexto 75">
                    <a:extLst>
                      <a:ext uri="{FF2B5EF4-FFF2-40B4-BE49-F238E27FC236}">
                        <a16:creationId xmlns:a16="http://schemas.microsoft.com/office/drawing/2014/main" id="{B88FF016-B102-EF4B-8CEE-FF6B6E81C83F}"/>
                      </a:ext>
                    </a:extLst>
                  </p:cNvPr>
                  <p:cNvSpPr txBox="1"/>
                  <p:nvPr/>
                </p:nvSpPr>
                <p:spPr>
                  <a:xfrm>
                    <a:off x="5612083" y="4071831"/>
                    <a:ext cx="8971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Franklin Gothic Medium" panose="020B0603020102020204" pitchFamily="34" charset="0"/>
                      </a:rPr>
                      <a:t>2003</a:t>
                    </a:r>
                  </a:p>
                </p:txBody>
              </p:sp>
              <p:sp>
                <p:nvSpPr>
                  <p:cNvPr id="77" name="CuadroTexto 76">
                    <a:extLst>
                      <a:ext uri="{FF2B5EF4-FFF2-40B4-BE49-F238E27FC236}">
                        <a16:creationId xmlns:a16="http://schemas.microsoft.com/office/drawing/2014/main" id="{E5D988D9-9884-B54D-8C8B-36D978EC6518}"/>
                      </a:ext>
                    </a:extLst>
                  </p:cNvPr>
                  <p:cNvSpPr txBox="1"/>
                  <p:nvPr/>
                </p:nvSpPr>
                <p:spPr>
                  <a:xfrm>
                    <a:off x="5133679" y="4386059"/>
                    <a:ext cx="178495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solidFill>
                          <a:srgbClr val="5F6062"/>
                        </a:solidFill>
                        <a:latin typeface="Franklin Gothic Medium" panose="020B0603020102020204" pitchFamily="34" charset="0"/>
                      </a:rPr>
                      <a:t>Reorganización Empresarial</a:t>
                    </a:r>
                  </a:p>
                </p:txBody>
              </p:sp>
              <p:pic>
                <p:nvPicPr>
                  <p:cNvPr id="78" name="Imagen 77">
                    <a:extLst>
                      <a:ext uri="{FF2B5EF4-FFF2-40B4-BE49-F238E27FC236}">
                        <a16:creationId xmlns:a16="http://schemas.microsoft.com/office/drawing/2014/main" id="{462FE3E8-428B-4745-8DC6-080548ECD0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22336" y="2826975"/>
                    <a:ext cx="1478255" cy="789301"/>
                  </a:xfrm>
                  <a:prstGeom prst="rect">
                    <a:avLst/>
                  </a:prstGeom>
                </p:spPr>
              </p:pic>
              <p:pic>
                <p:nvPicPr>
                  <p:cNvPr id="79" name="Imagen 78">
                    <a:extLst>
                      <a:ext uri="{FF2B5EF4-FFF2-40B4-BE49-F238E27FC236}">
                        <a16:creationId xmlns:a16="http://schemas.microsoft.com/office/drawing/2014/main" id="{94CFE18B-78C5-324B-891E-0927550D3B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22337" y="1986204"/>
                    <a:ext cx="1593012" cy="94988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upo 64">
                  <a:extLst>
                    <a:ext uri="{FF2B5EF4-FFF2-40B4-BE49-F238E27FC236}">
                      <a16:creationId xmlns:a16="http://schemas.microsoft.com/office/drawing/2014/main" id="{AAC80AEA-9604-4C45-8EB3-56AB41CD53D4}"/>
                    </a:ext>
                  </a:extLst>
                </p:cNvPr>
                <p:cNvGrpSpPr/>
                <p:nvPr/>
              </p:nvGrpSpPr>
              <p:grpSpPr>
                <a:xfrm>
                  <a:off x="6893063" y="3065047"/>
                  <a:ext cx="2697192" cy="1925775"/>
                  <a:chOff x="6893063" y="3065047"/>
                  <a:chExt cx="2697192" cy="1925775"/>
                </a:xfrm>
              </p:grpSpPr>
              <p:cxnSp>
                <p:nvCxnSpPr>
                  <p:cNvPr id="71" name="Conector recto 70">
                    <a:extLst>
                      <a:ext uri="{FF2B5EF4-FFF2-40B4-BE49-F238E27FC236}">
                        <a16:creationId xmlns:a16="http://schemas.microsoft.com/office/drawing/2014/main" id="{57EE41B6-1698-CF4A-88D2-F634CBE1F72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41659" y="3623454"/>
                    <a:ext cx="0" cy="360000"/>
                  </a:xfrm>
                  <a:prstGeom prst="line">
                    <a:avLst/>
                  </a:prstGeom>
                  <a:ln w="50800">
                    <a:solidFill>
                      <a:srgbClr val="002D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CuadroTexto 71">
                    <a:extLst>
                      <a:ext uri="{FF2B5EF4-FFF2-40B4-BE49-F238E27FC236}">
                        <a16:creationId xmlns:a16="http://schemas.microsoft.com/office/drawing/2014/main" id="{3A1C8B97-72FE-6D44-B090-439F8A568A66}"/>
                      </a:ext>
                    </a:extLst>
                  </p:cNvPr>
                  <p:cNvSpPr txBox="1"/>
                  <p:nvPr/>
                </p:nvSpPr>
                <p:spPr>
                  <a:xfrm>
                    <a:off x="7775835" y="3303228"/>
                    <a:ext cx="8971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Franklin Gothic Medium" panose="020B0603020102020204" pitchFamily="34" charset="0"/>
                      </a:rPr>
                      <a:t>2005</a:t>
                    </a:r>
                  </a:p>
                </p:txBody>
              </p:sp>
              <p:sp>
                <p:nvSpPr>
                  <p:cNvPr id="73" name="CuadroTexto 72">
                    <a:extLst>
                      <a:ext uri="{FF2B5EF4-FFF2-40B4-BE49-F238E27FC236}">
                        <a16:creationId xmlns:a16="http://schemas.microsoft.com/office/drawing/2014/main" id="{BD41A2DC-7510-184C-B92A-7E40595E8A5A}"/>
                      </a:ext>
                    </a:extLst>
                  </p:cNvPr>
                  <p:cNvSpPr txBox="1"/>
                  <p:nvPr/>
                </p:nvSpPr>
                <p:spPr>
                  <a:xfrm>
                    <a:off x="6893063" y="3065047"/>
                    <a:ext cx="26971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solidFill>
                          <a:srgbClr val="5F6062"/>
                        </a:solidFill>
                        <a:latin typeface="Franklin Gothic Medium" panose="020B0603020102020204" pitchFamily="34" charset="0"/>
                      </a:rPr>
                      <a:t>Llegada a EE.UU</a:t>
                    </a:r>
                  </a:p>
                </p:txBody>
              </p:sp>
              <p:pic>
                <p:nvPicPr>
                  <p:cNvPr id="74" name="Imagen 73">
                    <a:extLst>
                      <a:ext uri="{FF2B5EF4-FFF2-40B4-BE49-F238E27FC236}">
                        <a16:creationId xmlns:a16="http://schemas.microsoft.com/office/drawing/2014/main" id="{F390E0C9-A38F-AF44-A2BA-8A901253ED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03410" y="3924291"/>
                    <a:ext cx="1699651" cy="106653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6" name="Grupo 65">
                  <a:extLst>
                    <a:ext uri="{FF2B5EF4-FFF2-40B4-BE49-F238E27FC236}">
                      <a16:creationId xmlns:a16="http://schemas.microsoft.com/office/drawing/2014/main" id="{E56DCF3B-0143-A747-8D40-790416D9E49D}"/>
                    </a:ext>
                  </a:extLst>
                </p:cNvPr>
                <p:cNvGrpSpPr/>
                <p:nvPr/>
              </p:nvGrpSpPr>
              <p:grpSpPr>
                <a:xfrm>
                  <a:off x="9485083" y="2844080"/>
                  <a:ext cx="1827740" cy="2146742"/>
                  <a:chOff x="9485083" y="2844080"/>
                  <a:chExt cx="1827740" cy="2146742"/>
                </a:xfrm>
              </p:grpSpPr>
              <p:cxnSp>
                <p:nvCxnSpPr>
                  <p:cNvPr id="67" name="Conector recto 66">
                    <a:extLst>
                      <a:ext uri="{FF2B5EF4-FFF2-40B4-BE49-F238E27FC236}">
                        <a16:creationId xmlns:a16="http://schemas.microsoft.com/office/drawing/2014/main" id="{B415165B-3E36-6242-B4A3-3EA632E9B10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23559" y="3594633"/>
                    <a:ext cx="0" cy="360000"/>
                  </a:xfrm>
                  <a:prstGeom prst="line">
                    <a:avLst/>
                  </a:prstGeom>
                  <a:ln w="50800">
                    <a:solidFill>
                      <a:srgbClr val="002D6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CuadroTexto 67">
                    <a:extLst>
                      <a:ext uri="{FF2B5EF4-FFF2-40B4-BE49-F238E27FC236}">
                        <a16:creationId xmlns:a16="http://schemas.microsoft.com/office/drawing/2014/main" id="{B22C0075-34FF-B94D-B695-B7E7BDCCBC81}"/>
                      </a:ext>
                    </a:extLst>
                  </p:cNvPr>
                  <p:cNvSpPr txBox="1"/>
                  <p:nvPr/>
                </p:nvSpPr>
                <p:spPr>
                  <a:xfrm>
                    <a:off x="9881988" y="4030263"/>
                    <a:ext cx="8971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Franklin Gothic Medium" panose="020B0603020102020204" pitchFamily="34" charset="0"/>
                      </a:rPr>
                      <a:t>2013</a:t>
                    </a:r>
                  </a:p>
                </p:txBody>
              </p:sp>
              <p:sp>
                <p:nvSpPr>
                  <p:cNvPr id="69" name="CuadroTexto 68">
                    <a:extLst>
                      <a:ext uri="{FF2B5EF4-FFF2-40B4-BE49-F238E27FC236}">
                        <a16:creationId xmlns:a16="http://schemas.microsoft.com/office/drawing/2014/main" id="{9F62CE19-E7B8-9C41-9622-744E1B6FD82E}"/>
                      </a:ext>
                    </a:extLst>
                  </p:cNvPr>
                  <p:cNvSpPr txBox="1"/>
                  <p:nvPr/>
                </p:nvSpPr>
                <p:spPr>
                  <a:xfrm>
                    <a:off x="9527873" y="4344491"/>
                    <a:ext cx="178495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solidFill>
                          <a:srgbClr val="5F6062"/>
                        </a:solidFill>
                        <a:latin typeface="Franklin Gothic Medium" panose="020B0603020102020204" pitchFamily="34" charset="0"/>
                      </a:rPr>
                      <a:t>Acciones Preferenciales</a:t>
                    </a:r>
                  </a:p>
                </p:txBody>
              </p:sp>
              <p:pic>
                <p:nvPicPr>
                  <p:cNvPr id="70" name="Imagen 69">
                    <a:extLst>
                      <a:ext uri="{FF2B5EF4-FFF2-40B4-BE49-F238E27FC236}">
                        <a16:creationId xmlns:a16="http://schemas.microsoft.com/office/drawing/2014/main" id="{C52B1872-1DE7-6442-A393-D9C5AF872B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485083" y="2844080"/>
                    <a:ext cx="1683852" cy="972121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692786-1B0E-6747-8CFF-B26C2204C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6638" r="43750" b="55810"/>
            <a:stretch/>
          </p:blipFill>
          <p:spPr>
            <a:xfrm>
              <a:off x="3002758" y="-171361"/>
              <a:ext cx="1711093" cy="1683651"/>
            </a:xfrm>
            <a:prstGeom prst="rect">
              <a:avLst/>
            </a:prstGeom>
          </p:spPr>
        </p:pic>
      </p:grpSp>
      <p:grpSp>
        <p:nvGrpSpPr>
          <p:cNvPr id="59" name="EQUIPO">
            <a:extLst>
              <a:ext uri="{FF2B5EF4-FFF2-40B4-BE49-F238E27FC236}">
                <a16:creationId xmlns:a16="http://schemas.microsoft.com/office/drawing/2014/main" id="{6FEFA27F-43BF-134F-9625-6150DB064B78}"/>
              </a:ext>
            </a:extLst>
          </p:cNvPr>
          <p:cNvGrpSpPr/>
          <p:nvPr/>
        </p:nvGrpSpPr>
        <p:grpSpPr>
          <a:xfrm>
            <a:off x="-35040" y="-3724217"/>
            <a:ext cx="12227040" cy="5630335"/>
            <a:chOff x="-35040" y="-3704601"/>
            <a:chExt cx="12227040" cy="5630335"/>
          </a:xfrm>
        </p:grpSpPr>
        <p:grpSp>
          <p:nvGrpSpPr>
            <p:cNvPr id="52" name="U">
              <a:extLst>
                <a:ext uri="{FF2B5EF4-FFF2-40B4-BE49-F238E27FC236}">
                  <a16:creationId xmlns:a16="http://schemas.microsoft.com/office/drawing/2014/main" id="{E9755B9E-266C-D54F-AF57-AB184AC92093}"/>
                </a:ext>
              </a:extLst>
            </p:cNvPr>
            <p:cNvGrpSpPr/>
            <p:nvPr/>
          </p:nvGrpSpPr>
          <p:grpSpPr>
            <a:xfrm>
              <a:off x="-35040" y="-3704601"/>
              <a:ext cx="12227040" cy="5630335"/>
              <a:chOff x="-35040" y="-3090335"/>
              <a:chExt cx="12227040" cy="5744399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26E5FEBE-45F6-2F48-808B-38489656ECAA}"/>
                  </a:ext>
                </a:extLst>
              </p:cNvPr>
              <p:cNvGrpSpPr/>
              <p:nvPr/>
            </p:nvGrpSpPr>
            <p:grpSpPr>
              <a:xfrm>
                <a:off x="0" y="-3090335"/>
                <a:ext cx="12192000" cy="5744399"/>
                <a:chOff x="0" y="-1"/>
                <a:chExt cx="12192000" cy="6170927"/>
              </a:xfrm>
              <a:effectLst>
                <a:outerShdw blurRad="127000" dist="76200" dir="5400000" algn="ctr" rotWithShape="0">
                  <a:srgbClr val="000000">
                    <a:alpha val="51000"/>
                  </a:srgbClr>
                </a:outerShdw>
              </a:effectLst>
            </p:grpSpPr>
            <p:sp>
              <p:nvSpPr>
                <p:cNvPr id="7" name="Rectángulo 6">
                  <a:extLst>
                    <a:ext uri="{FF2B5EF4-FFF2-40B4-BE49-F238E27FC236}">
                      <a16:creationId xmlns:a16="http://schemas.microsoft.com/office/drawing/2014/main" id="{FAAB738C-9363-A44D-BEFC-C56127EFEBB8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2192000" cy="5779699"/>
                </a:xfrm>
                <a:prstGeom prst="rect">
                  <a:avLst/>
                </a:prstGeom>
                <a:solidFill>
                  <a:srgbClr val="5F6062"/>
                </a:solidFill>
                <a:ln>
                  <a:solidFill>
                    <a:srgbClr val="5F60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038617B0-BCBD-D640-8C64-B65ECF7BCFC9}"/>
                    </a:ext>
                  </a:extLst>
                </p:cNvPr>
                <p:cNvSpPr txBox="1"/>
                <p:nvPr/>
              </p:nvSpPr>
              <p:spPr>
                <a:xfrm>
                  <a:off x="3103847" y="5774171"/>
                  <a:ext cx="2794958" cy="396755"/>
                </a:xfrm>
                <a:prstGeom prst="rect">
                  <a:avLst/>
                </a:prstGeom>
                <a:solidFill>
                  <a:srgbClr val="5F6062"/>
                </a:solidFill>
                <a:ln>
                  <a:solidFill>
                    <a:srgbClr val="5F606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b="1" dirty="0">
                      <a:solidFill>
                        <a:schemeClr val="bg1"/>
                      </a:solidFill>
                      <a:latin typeface="Franklin Gothic Demi" panose="020B0603020102020204" pitchFamily="34" charset="0"/>
                    </a:rPr>
                    <a:t>EQUIPO</a:t>
                  </a:r>
                </a:p>
              </p:txBody>
            </p:sp>
          </p:grpSp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89193E8C-7E00-0543-AA82-AD1BB8B96075}"/>
                  </a:ext>
                </a:extLst>
              </p:cNvPr>
              <p:cNvGrpSpPr/>
              <p:nvPr/>
            </p:nvGrpSpPr>
            <p:grpSpPr>
              <a:xfrm>
                <a:off x="-35040" y="-1698357"/>
                <a:ext cx="12084224" cy="3906541"/>
                <a:chOff x="52686" y="1414914"/>
                <a:chExt cx="12084224" cy="3906541"/>
              </a:xfrm>
            </p:grpSpPr>
            <p:cxnSp>
              <p:nvCxnSpPr>
                <p:cNvPr id="25" name="Conector recto 24">
                  <a:extLst>
                    <a:ext uri="{FF2B5EF4-FFF2-40B4-BE49-F238E27FC236}">
                      <a16:creationId xmlns:a16="http://schemas.microsoft.com/office/drawing/2014/main" id="{7AB67DE9-21A3-2440-95C9-1F6DE16CAAED}"/>
                    </a:ext>
                  </a:extLst>
                </p:cNvPr>
                <p:cNvCxnSpPr/>
                <p:nvPr/>
              </p:nvCxnSpPr>
              <p:spPr>
                <a:xfrm>
                  <a:off x="8739058" y="1414914"/>
                  <a:ext cx="0" cy="3902114"/>
                </a:xfrm>
                <a:prstGeom prst="line">
                  <a:avLst/>
                </a:prstGeom>
                <a:ln w="15875">
                  <a:solidFill>
                    <a:srgbClr val="C1D72F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upo 25">
                  <a:extLst>
                    <a:ext uri="{FF2B5EF4-FFF2-40B4-BE49-F238E27FC236}">
                      <a16:creationId xmlns:a16="http://schemas.microsoft.com/office/drawing/2014/main" id="{936E9614-E449-4849-A14C-FCA087DBC17C}"/>
                    </a:ext>
                  </a:extLst>
                </p:cNvPr>
                <p:cNvGrpSpPr/>
                <p:nvPr/>
              </p:nvGrpSpPr>
              <p:grpSpPr>
                <a:xfrm>
                  <a:off x="52686" y="1462894"/>
                  <a:ext cx="8542651" cy="3858561"/>
                  <a:chOff x="52686" y="1462894"/>
                  <a:chExt cx="8542651" cy="3858561"/>
                </a:xfrm>
              </p:grpSpPr>
              <p:grpSp>
                <p:nvGrpSpPr>
                  <p:cNvPr id="40" name="Grupo 39">
                    <a:extLst>
                      <a:ext uri="{FF2B5EF4-FFF2-40B4-BE49-F238E27FC236}">
                        <a16:creationId xmlns:a16="http://schemas.microsoft.com/office/drawing/2014/main" id="{2DDD9983-3129-7641-AA73-0EB71301BF5C}"/>
                      </a:ext>
                    </a:extLst>
                  </p:cNvPr>
                  <p:cNvGrpSpPr/>
                  <p:nvPr/>
                </p:nvGrpSpPr>
                <p:grpSpPr>
                  <a:xfrm>
                    <a:off x="561061" y="1462894"/>
                    <a:ext cx="8034276" cy="3858561"/>
                    <a:chOff x="312864" y="2089912"/>
                    <a:chExt cx="8034276" cy="3858561"/>
                  </a:xfrm>
                </p:grpSpPr>
                <p:pic>
                  <p:nvPicPr>
                    <p:cNvPr id="42" name="CEO" descr="Imagen que contiene cielo, persona, exterior, montaña&#10;&#10;&#10;&#10;Descripción generada automáticamente">
                      <a:extLst>
                        <a:ext uri="{FF2B5EF4-FFF2-40B4-BE49-F238E27FC236}">
                          <a16:creationId xmlns:a16="http://schemas.microsoft.com/office/drawing/2014/main" id="{0965005C-2D52-234F-B9FA-0A6F6D4B03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33125" y="2149144"/>
                      <a:ext cx="2213610" cy="15113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3" name="CuadroTexto 42">
                      <a:extLst>
                        <a:ext uri="{FF2B5EF4-FFF2-40B4-BE49-F238E27FC236}">
                          <a16:creationId xmlns:a16="http://schemas.microsoft.com/office/drawing/2014/main" id="{E69A2A75-3733-4641-A72F-B636B38240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45884" y="3660444"/>
                      <a:ext cx="2200851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Juan Esteban Calle</a:t>
                      </a:r>
                    </a:p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CE0</a:t>
                      </a:r>
                    </a:p>
                  </p:txBody>
                </p:sp>
                <p:pic>
                  <p:nvPicPr>
                    <p:cNvPr id="44" name="CFO" descr="Imagen que contiene cielo, persona, exterior, hombre&#10;&#10;&#10;&#10;Descripción generada automáticamente">
                      <a:extLst>
                        <a:ext uri="{FF2B5EF4-FFF2-40B4-BE49-F238E27FC236}">
                          <a16:creationId xmlns:a16="http://schemas.microsoft.com/office/drawing/2014/main" id="{DF89C6DB-A13B-1E4A-B643-9DC4857AB1D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780621" y="2089912"/>
                      <a:ext cx="2213610" cy="1511300"/>
                    </a:xfrm>
                    <a:prstGeom prst="rect">
                      <a:avLst/>
                    </a:prstGeom>
                    <a:effectLst>
                      <a:softEdge rad="0"/>
                    </a:effectLst>
                  </p:spPr>
                </p:pic>
                <p:sp>
                  <p:nvSpPr>
                    <p:cNvPr id="45" name="CuadroTexto 44">
                      <a:extLst>
                        <a:ext uri="{FF2B5EF4-FFF2-40B4-BE49-F238E27FC236}">
                          <a16:creationId xmlns:a16="http://schemas.microsoft.com/office/drawing/2014/main" id="{28E8B653-D42F-D340-820B-96A440DE93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91529" y="3601212"/>
                      <a:ext cx="220269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Carlos Horacio Yusty</a:t>
                      </a:r>
                    </a:p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CFO</a:t>
                      </a:r>
                    </a:p>
                  </p:txBody>
                </p:sp>
                <p:pic>
                  <p:nvPicPr>
                    <p:cNvPr id="46" name="VP Col" descr="Imagen que contiene persona, cielo, exterior, hombre&#10;&#10;&#10;&#10;Descripción generada automáticamente">
                      <a:extLst>
                        <a:ext uri="{FF2B5EF4-FFF2-40B4-BE49-F238E27FC236}">
                          <a16:creationId xmlns:a16="http://schemas.microsoft.com/office/drawing/2014/main" id="{CC223572-3BEC-5B48-B9E0-8430F9D594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2864" y="4150168"/>
                      <a:ext cx="1897380" cy="12954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7" name="CuadroTexto 46">
                      <a:extLst>
                        <a:ext uri="{FF2B5EF4-FFF2-40B4-BE49-F238E27FC236}">
                          <a16:creationId xmlns:a16="http://schemas.microsoft.com/office/drawing/2014/main" id="{CB0E98C6-1DE0-8D4F-A655-FC74B8F989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2864" y="5420826"/>
                      <a:ext cx="189738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Tomas Restrepo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VP Colombia</a:t>
                      </a:r>
                    </a:p>
                  </p:txBody>
                </p:sp>
                <p:pic>
                  <p:nvPicPr>
                    <p:cNvPr id="48" name="VP Usa" descr="Imagen que contiene hierba, árbol, exterior, persona&#10;&#10;&#10;&#10;Descripción generada automáticamente">
                      <a:extLst>
                        <a:ext uri="{FF2B5EF4-FFF2-40B4-BE49-F238E27FC236}">
                          <a16:creationId xmlns:a16="http://schemas.microsoft.com/office/drawing/2014/main" id="{C71B7133-AD2C-5440-ADE1-F3EADF7B1C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381312" y="4125426"/>
                      <a:ext cx="1897380" cy="12954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9" name="CuadroTexto 48">
                      <a:extLst>
                        <a:ext uri="{FF2B5EF4-FFF2-40B4-BE49-F238E27FC236}">
                          <a16:creationId xmlns:a16="http://schemas.microsoft.com/office/drawing/2014/main" id="{4424988D-E1CF-1A42-82EA-1FC632BA38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81312" y="5425253"/>
                      <a:ext cx="189738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Bill Wagner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VP USA</a:t>
                      </a:r>
                    </a:p>
                  </p:txBody>
                </p:sp>
                <p:sp>
                  <p:nvSpPr>
                    <p:cNvPr id="50" name="CuadroTexto 49">
                      <a:extLst>
                        <a:ext uri="{FF2B5EF4-FFF2-40B4-BE49-F238E27FC236}">
                          <a16:creationId xmlns:a16="http://schemas.microsoft.com/office/drawing/2014/main" id="{8F3B324A-1F40-734C-826E-4AD5B3678C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9760" y="5420826"/>
                      <a:ext cx="189738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Camilio Restrepo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VP Centroamérica</a:t>
                      </a:r>
                    </a:p>
                  </p:txBody>
                </p:sp>
                <p:pic>
                  <p:nvPicPr>
                    <p:cNvPr id="51" name="Imagen 50" descr="Imagen que contiene persona, montaña, cielo, exterior&#10;&#10;&#10;&#10;Descripción generada automáticamente">
                      <a:extLst>
                        <a:ext uri="{FF2B5EF4-FFF2-40B4-BE49-F238E27FC236}">
                          <a16:creationId xmlns:a16="http://schemas.microsoft.com/office/drawing/2014/main" id="{3025A9F5-F178-8A44-9140-655D4E7252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449760" y="4171584"/>
                      <a:ext cx="1897380" cy="129540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1" name="CuadroTexto 40">
                    <a:extLst>
                      <a:ext uri="{FF2B5EF4-FFF2-40B4-BE49-F238E27FC236}">
                        <a16:creationId xmlns:a16="http://schemas.microsoft.com/office/drawing/2014/main" id="{B53ABE11-A782-FF4A-9013-ADBBED76CC4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1577245" y="3094655"/>
                    <a:ext cx="372152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2400" b="1" dirty="0">
                        <a:solidFill>
                          <a:srgbClr val="C1D72F"/>
                        </a:solidFill>
                        <a:latin typeface="Franklin Gothic Heavy" panose="020B0603020102020204" pitchFamily="34" charset="0"/>
                      </a:rPr>
                      <a:t>EQUIPO DIRECTIVO</a:t>
                    </a:r>
                  </a:p>
                </p:txBody>
              </p:sp>
            </p:grpSp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BD56FE26-39E4-6747-87C7-CDB28B5AEE62}"/>
                    </a:ext>
                  </a:extLst>
                </p:cNvPr>
                <p:cNvSpPr txBox="1"/>
                <p:nvPr/>
              </p:nvSpPr>
              <p:spPr>
                <a:xfrm rot="16200000">
                  <a:off x="7698906" y="3128120"/>
                  <a:ext cx="26778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b="1" dirty="0">
                      <a:solidFill>
                        <a:srgbClr val="C7D2DB"/>
                      </a:solidFill>
                      <a:latin typeface="Franklin Gothic Heavy" panose="020B0603020102020204" pitchFamily="34" charset="0"/>
                    </a:rPr>
                    <a:t>JUNTA DIRECTIVA</a:t>
                  </a:r>
                </a:p>
              </p:txBody>
            </p:sp>
            <p:grpSp>
              <p:nvGrpSpPr>
                <p:cNvPr id="28" name="Grupo 27">
                  <a:extLst>
                    <a:ext uri="{FF2B5EF4-FFF2-40B4-BE49-F238E27FC236}">
                      <a16:creationId xmlns:a16="http://schemas.microsoft.com/office/drawing/2014/main" id="{1D52BA5E-A2F1-8546-AF41-6AC232D1EA08}"/>
                    </a:ext>
                  </a:extLst>
                </p:cNvPr>
                <p:cNvGrpSpPr/>
                <p:nvPr/>
              </p:nvGrpSpPr>
              <p:grpSpPr>
                <a:xfrm>
                  <a:off x="9051142" y="3583140"/>
                  <a:ext cx="3085768" cy="1705528"/>
                  <a:chOff x="9051142" y="3583140"/>
                  <a:chExt cx="3085768" cy="1705528"/>
                </a:xfrm>
              </p:grpSpPr>
              <p:pic>
                <p:nvPicPr>
                  <p:cNvPr id="32" name="Gráfico 31" descr="Usuario">
                    <a:extLst>
                      <a:ext uri="{FF2B5EF4-FFF2-40B4-BE49-F238E27FC236}">
                        <a16:creationId xmlns:a16="http://schemas.microsoft.com/office/drawing/2014/main" id="{E0091935-384C-2448-A56F-ADD40F6A8F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45983" y="3584842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áfico 32" descr="Usuario">
                    <a:extLst>
                      <a:ext uri="{FF2B5EF4-FFF2-40B4-BE49-F238E27FC236}">
                        <a16:creationId xmlns:a16="http://schemas.microsoft.com/office/drawing/2014/main" id="{FBC378A6-B34C-2A48-9D54-CFC036B7FD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79396" y="3583140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34" name="Gráfico 33" descr="Usuario">
                    <a:extLst>
                      <a:ext uri="{FF2B5EF4-FFF2-40B4-BE49-F238E27FC236}">
                        <a16:creationId xmlns:a16="http://schemas.microsoft.com/office/drawing/2014/main" id="{8199F25A-9D7A-A54B-A1EF-199197AF78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384069" y="3584842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Grupo 34">
                    <a:extLst>
                      <a:ext uri="{FF2B5EF4-FFF2-40B4-BE49-F238E27FC236}">
                        <a16:creationId xmlns:a16="http://schemas.microsoft.com/office/drawing/2014/main" id="{DC5C2CAB-D0A2-C040-8BF4-EE319947C339}"/>
                      </a:ext>
                    </a:extLst>
                  </p:cNvPr>
                  <p:cNvGrpSpPr/>
                  <p:nvPr/>
                </p:nvGrpSpPr>
                <p:grpSpPr>
                  <a:xfrm>
                    <a:off x="9051142" y="4374268"/>
                    <a:ext cx="3085768" cy="914400"/>
                    <a:chOff x="9051142" y="4285368"/>
                    <a:chExt cx="3085768" cy="914400"/>
                  </a:xfrm>
                </p:grpSpPr>
                <p:pic>
                  <p:nvPicPr>
                    <p:cNvPr id="36" name="Gráfico 35" descr="Usuario">
                      <a:extLst>
                        <a:ext uri="{FF2B5EF4-FFF2-40B4-BE49-F238E27FC236}">
                          <a16:creationId xmlns:a16="http://schemas.microsoft.com/office/drawing/2014/main" id="{7C108906-ED5B-F240-B747-FABD0B7BBEA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222510" y="4285368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Gráfico 36" descr="Usuario">
                      <a:extLst>
                        <a:ext uri="{FF2B5EF4-FFF2-40B4-BE49-F238E27FC236}">
                          <a16:creationId xmlns:a16="http://schemas.microsoft.com/office/drawing/2014/main" id="{2B3F51AF-1286-4B49-BE5C-F1D2F5D77F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496859" y="4285368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Gráfico 37" descr="Usuario">
                      <a:extLst>
                        <a:ext uri="{FF2B5EF4-FFF2-40B4-BE49-F238E27FC236}">
                          <a16:creationId xmlns:a16="http://schemas.microsoft.com/office/drawing/2014/main" id="{A0039013-7B3D-6946-9BB8-530B913B1A7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772178" y="4285368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Gráfico 38" descr="Usuario">
                      <a:extLst>
                        <a:ext uri="{FF2B5EF4-FFF2-40B4-BE49-F238E27FC236}">
                          <a16:creationId xmlns:a16="http://schemas.microsoft.com/office/drawing/2014/main" id="{D1D6BD66-D676-894E-86A2-A687B45992D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051142" y="4285368"/>
                      <a:ext cx="914400" cy="9144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9" name="Grupo 28">
                  <a:extLst>
                    <a:ext uri="{FF2B5EF4-FFF2-40B4-BE49-F238E27FC236}">
                      <a16:creationId xmlns:a16="http://schemas.microsoft.com/office/drawing/2014/main" id="{7FA840E8-DF5B-8941-9052-E0EA597FA6F2}"/>
                    </a:ext>
                  </a:extLst>
                </p:cNvPr>
                <p:cNvGrpSpPr/>
                <p:nvPr/>
              </p:nvGrpSpPr>
              <p:grpSpPr>
                <a:xfrm>
                  <a:off x="9597295" y="1494462"/>
                  <a:ext cx="2027796" cy="1790210"/>
                  <a:chOff x="9597295" y="1913562"/>
                  <a:chExt cx="2027796" cy="1790210"/>
                </a:xfrm>
              </p:grpSpPr>
              <p:pic>
                <p:nvPicPr>
                  <p:cNvPr id="30" name="Imagen 29" descr="Imagen que contiene hombre, persona, pared, corbata&#10;&#10;&#10;&#10;Descripción generada automáticamente">
                    <a:extLst>
                      <a:ext uri="{FF2B5EF4-FFF2-40B4-BE49-F238E27FC236}">
                        <a16:creationId xmlns:a16="http://schemas.microsoft.com/office/drawing/2014/main" id="{A345D536-DEB5-3A43-89EC-711AEE1704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9632418" y="1913562"/>
                    <a:ext cx="1962305" cy="1338598"/>
                  </a:xfrm>
                  <a:prstGeom prst="rect">
                    <a:avLst/>
                  </a:prstGeom>
                </p:spPr>
              </p:pic>
              <p:sp>
                <p:nvSpPr>
                  <p:cNvPr id="31" name="CuadroTexto 30">
                    <a:extLst>
                      <a:ext uri="{FF2B5EF4-FFF2-40B4-BE49-F238E27FC236}">
                        <a16:creationId xmlns:a16="http://schemas.microsoft.com/office/drawing/2014/main" id="{DC26C17E-EE35-6048-8DCF-9120F154DD44}"/>
                      </a:ext>
                    </a:extLst>
                  </p:cNvPr>
                  <p:cNvSpPr txBox="1"/>
                  <p:nvPr/>
                </p:nvSpPr>
                <p:spPr>
                  <a:xfrm>
                    <a:off x="9597295" y="3211329"/>
                    <a:ext cx="20277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400" b="1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</a:rPr>
                      <a:t>Jorge Mario Velasquez</a:t>
                    </a:r>
                  </a:p>
                  <a:p>
                    <a:pPr algn="ctr"/>
                    <a:r>
                      <a:rPr lang="es-CO" sz="1100" b="1" dirty="0">
                        <a:solidFill>
                          <a:srgbClr val="002D6A"/>
                        </a:solidFill>
                        <a:latin typeface="Franklin Gothic Demi" panose="020B0603020102020204" pitchFamily="34" charset="0"/>
                      </a:rPr>
                      <a:t>Presidente</a:t>
                    </a:r>
                  </a:p>
                </p:txBody>
              </p:sp>
            </p:grpSp>
          </p:grpSp>
        </p:grp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400F70F4-F343-EE42-AC58-F4BD3AA903E2}"/>
                </a:ext>
              </a:extLst>
            </p:cNvPr>
            <p:cNvSpPr txBox="1"/>
            <p:nvPr/>
          </p:nvSpPr>
          <p:spPr>
            <a:xfrm>
              <a:off x="9544692" y="-536660"/>
              <a:ext cx="1992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MIEMBROS</a:t>
              </a:r>
            </a:p>
          </p:txBody>
        </p:sp>
      </p:grpSp>
      <p:grpSp>
        <p:nvGrpSpPr>
          <p:cNvPr id="250" name="PRESENTE">
            <a:extLst>
              <a:ext uri="{FF2B5EF4-FFF2-40B4-BE49-F238E27FC236}">
                <a16:creationId xmlns:a16="http://schemas.microsoft.com/office/drawing/2014/main" id="{F8425B4A-5CC8-BC4A-9BCD-E5DA09765FCF}"/>
              </a:ext>
            </a:extLst>
          </p:cNvPr>
          <p:cNvGrpSpPr/>
          <p:nvPr/>
        </p:nvGrpSpPr>
        <p:grpSpPr>
          <a:xfrm>
            <a:off x="0" y="-3385879"/>
            <a:ext cx="12329320" cy="5265731"/>
            <a:chOff x="0" y="-3405757"/>
            <a:chExt cx="12329320" cy="5265731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AC9FEBDF-CCF4-BE4B-8A55-42CFE1A64A9B}"/>
                </a:ext>
              </a:extLst>
            </p:cNvPr>
            <p:cNvGrpSpPr/>
            <p:nvPr/>
          </p:nvGrpSpPr>
          <p:grpSpPr>
            <a:xfrm>
              <a:off x="0" y="-3405757"/>
              <a:ext cx="12192000" cy="5265731"/>
              <a:chOff x="0" y="-1"/>
              <a:chExt cx="12192000" cy="5651332"/>
            </a:xfrm>
            <a:effectLst>
              <a:outerShdw blurRad="127000" dist="76200" dir="5400000" algn="ctr" rotWithShape="0">
                <a:srgbClr val="000000">
                  <a:alpha val="51000"/>
                </a:srgbClr>
              </a:outerShdw>
            </a:effectLst>
          </p:grpSpPr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7F0EA051-4317-1B40-8B27-28D865BD1EA1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5262111"/>
              </a:xfrm>
              <a:prstGeom prst="rect">
                <a:avLst/>
              </a:prstGeom>
              <a:solidFill>
                <a:srgbClr val="5D87A1"/>
              </a:solidFill>
              <a:ln>
                <a:solidFill>
                  <a:srgbClr val="5D87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6958025-67E6-7D4C-BE35-4EFB54A222C6}"/>
                  </a:ext>
                </a:extLst>
              </p:cNvPr>
              <p:cNvSpPr txBox="1"/>
              <p:nvPr/>
            </p:nvSpPr>
            <p:spPr>
              <a:xfrm>
                <a:off x="6135378" y="5262487"/>
                <a:ext cx="2794958" cy="388844"/>
              </a:xfrm>
              <a:prstGeom prst="rect">
                <a:avLst/>
              </a:prstGeom>
              <a:solidFill>
                <a:srgbClr val="5D87A1"/>
              </a:solidFill>
              <a:ln>
                <a:solidFill>
                  <a:srgbClr val="5D87A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b="1" dirty="0">
                    <a:solidFill>
                      <a:srgbClr val="5F6062"/>
                    </a:solidFill>
                    <a:latin typeface="Franklin Gothic Demi" panose="020B0603020102020204" pitchFamily="34" charset="0"/>
                  </a:rPr>
                  <a:t>PRESENTE</a:t>
                </a:r>
              </a:p>
            </p:txBody>
          </p:sp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16110335-E0C5-C64A-AF49-2A632028B8D9}"/>
                </a:ext>
              </a:extLst>
            </p:cNvPr>
            <p:cNvGrpSpPr/>
            <p:nvPr/>
          </p:nvGrpSpPr>
          <p:grpSpPr>
            <a:xfrm>
              <a:off x="35147" y="-2538506"/>
              <a:ext cx="12294173" cy="4283405"/>
              <a:chOff x="36524" y="1754586"/>
              <a:chExt cx="12294173" cy="4283405"/>
            </a:xfrm>
          </p:grpSpPr>
          <p:sp>
            <p:nvSpPr>
              <p:cNvPr id="200" name="CuadroTexto 199">
                <a:extLst>
                  <a:ext uri="{FF2B5EF4-FFF2-40B4-BE49-F238E27FC236}">
                    <a16:creationId xmlns:a16="http://schemas.microsoft.com/office/drawing/2014/main" id="{5EAE555A-08F8-0042-A2DD-611A17C6D71D}"/>
                  </a:ext>
                </a:extLst>
              </p:cNvPr>
              <p:cNvSpPr txBox="1"/>
              <p:nvPr/>
            </p:nvSpPr>
            <p:spPr>
              <a:xfrm rot="16200000">
                <a:off x="5661161" y="2562746"/>
                <a:ext cx="15081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000" dirty="0">
                    <a:solidFill>
                      <a:srgbClr val="C1D72F"/>
                    </a:solidFill>
                    <a:latin typeface="Franklin Gothic Medium" panose="020B0603020102020204" pitchFamily="34" charset="0"/>
                  </a:rPr>
                  <a:t>Colombia</a:t>
                </a: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D5064BD7-7544-8844-9A6F-31928C01C924}"/>
                  </a:ext>
                </a:extLst>
              </p:cNvPr>
              <p:cNvGrpSpPr/>
              <p:nvPr/>
            </p:nvGrpSpPr>
            <p:grpSpPr>
              <a:xfrm>
                <a:off x="36524" y="1754586"/>
                <a:ext cx="12294173" cy="4283405"/>
                <a:chOff x="36524" y="1754586"/>
                <a:chExt cx="12294173" cy="4283405"/>
              </a:xfrm>
            </p:grpSpPr>
            <p:grpSp>
              <p:nvGrpSpPr>
                <p:cNvPr id="202" name="Grupo 201">
                  <a:extLst>
                    <a:ext uri="{FF2B5EF4-FFF2-40B4-BE49-F238E27FC236}">
                      <a16:creationId xmlns:a16="http://schemas.microsoft.com/office/drawing/2014/main" id="{14F1E2D2-A7AD-574C-A4C4-4312B75A3FB1}"/>
                    </a:ext>
                  </a:extLst>
                </p:cNvPr>
                <p:cNvGrpSpPr/>
                <p:nvPr/>
              </p:nvGrpSpPr>
              <p:grpSpPr>
                <a:xfrm>
                  <a:off x="36524" y="1754586"/>
                  <a:ext cx="6028996" cy="3365011"/>
                  <a:chOff x="126830" y="1670906"/>
                  <a:chExt cx="6879774" cy="3839863"/>
                </a:xfrm>
              </p:grpSpPr>
              <p:sp>
                <p:nvSpPr>
                  <p:cNvPr id="219" name="CuadroTexto 218">
                    <a:extLst>
                      <a:ext uri="{FF2B5EF4-FFF2-40B4-BE49-F238E27FC236}">
                        <a16:creationId xmlns:a16="http://schemas.microsoft.com/office/drawing/2014/main" id="{25424D78-4DC2-E34E-89C9-9ACDF9E97FAD}"/>
                      </a:ext>
                    </a:extLst>
                  </p:cNvPr>
                  <p:cNvSpPr txBox="1"/>
                  <p:nvPr/>
                </p:nvSpPr>
                <p:spPr>
                  <a:xfrm>
                    <a:off x="1161880" y="1670906"/>
                    <a:ext cx="530678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2400" b="1" dirty="0">
                        <a:solidFill>
                          <a:schemeClr val="bg1"/>
                        </a:solidFill>
                        <a:latin typeface="Franklin Gothic Demi" panose="020B0603020102020204" pitchFamily="34" charset="0"/>
                      </a:rPr>
                      <a:t>Presencia en 15 países</a:t>
                    </a:r>
                  </a:p>
                </p:txBody>
              </p:sp>
              <p:pic>
                <p:nvPicPr>
                  <p:cNvPr id="220" name="Imagen 219">
                    <a:extLst>
                      <a:ext uri="{FF2B5EF4-FFF2-40B4-BE49-F238E27FC236}">
                        <a16:creationId xmlns:a16="http://schemas.microsoft.com/office/drawing/2014/main" id="{4CCE2068-FF0E-4248-B5C7-04957B87F075}"/>
                      </a:ext>
                    </a:extLst>
                  </p:cNvPr>
                  <p:cNvPicPr preferRelativeResize="0">
                    <a:picLocks/>
                  </p:cNvPicPr>
                  <p:nvPr/>
                </p:nvPicPr>
                <p:blipFill>
                  <a:blip r:embed="rId2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438" y="2661390"/>
                    <a:ext cx="1198690" cy="742210"/>
                  </a:xfrm>
                  <a:prstGeom prst="rect">
                    <a:avLst/>
                  </a:prstGeom>
                </p:spPr>
              </p:pic>
              <p:pic>
                <p:nvPicPr>
                  <p:cNvPr id="221" name="Imagen 220">
                    <a:extLst>
                      <a:ext uri="{FF2B5EF4-FFF2-40B4-BE49-F238E27FC236}">
                        <a16:creationId xmlns:a16="http://schemas.microsoft.com/office/drawing/2014/main" id="{611D453E-EE78-8646-A0E9-D11139B4A704}"/>
                      </a:ext>
                    </a:extLst>
                  </p:cNvPr>
                  <p:cNvPicPr preferRelativeResize="0">
                    <a:picLocks/>
                  </p:cNvPicPr>
                  <p:nvPr/>
                </p:nvPicPr>
                <p:blipFill>
                  <a:blip r:embed="rId2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1775491" y="2426703"/>
                    <a:ext cx="742208" cy="1198690"/>
                  </a:xfrm>
                  <a:prstGeom prst="rect">
                    <a:avLst/>
                  </a:prstGeom>
                </p:spPr>
              </p:pic>
              <p:pic>
                <p:nvPicPr>
                  <p:cNvPr id="222" name="Imagen 221">
                    <a:extLst>
                      <a:ext uri="{FF2B5EF4-FFF2-40B4-BE49-F238E27FC236}">
                        <a16:creationId xmlns:a16="http://schemas.microsoft.com/office/drawing/2014/main" id="{B02F587A-7632-5D45-9708-D8EBE665133E}"/>
                      </a:ext>
                    </a:extLst>
                  </p:cNvPr>
                  <p:cNvPicPr>
                    <a:picLocks/>
                  </p:cNvPicPr>
                  <p:nvPr/>
                </p:nvPicPr>
                <p:blipFill rotWithShape="1">
                  <a:blip r:embed="rId2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959062" y="2661390"/>
                    <a:ext cx="1198690" cy="743188"/>
                  </a:xfrm>
                  <a:prstGeom prst="rect">
                    <a:avLst/>
                  </a:prstGeom>
                </p:spPr>
              </p:pic>
              <p:pic>
                <p:nvPicPr>
                  <p:cNvPr id="223" name="Imagen 222">
                    <a:extLst>
                      <a:ext uri="{FF2B5EF4-FFF2-40B4-BE49-F238E27FC236}">
                        <a16:creationId xmlns:a16="http://schemas.microsoft.com/office/drawing/2014/main" id="{72383659-C6AA-F24C-894D-9B7F711E0CC6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2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70874" y="2661390"/>
                    <a:ext cx="1198690" cy="743188"/>
                  </a:xfrm>
                  <a:prstGeom prst="rect">
                    <a:avLst/>
                  </a:prstGeom>
                </p:spPr>
              </p:pic>
              <p:pic>
                <p:nvPicPr>
                  <p:cNvPr id="224" name="Imagen 223">
                    <a:extLst>
                      <a:ext uri="{FF2B5EF4-FFF2-40B4-BE49-F238E27FC236}">
                        <a16:creationId xmlns:a16="http://schemas.microsoft.com/office/drawing/2014/main" id="{C3C655C9-83E0-6644-80BF-75864DFD6D42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2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80315" y="2661628"/>
                    <a:ext cx="1198690" cy="743189"/>
                  </a:xfrm>
                  <a:prstGeom prst="rect">
                    <a:avLst/>
                  </a:prstGeom>
                </p:spPr>
              </p:pic>
              <p:pic>
                <p:nvPicPr>
                  <p:cNvPr id="225" name="Imagen 224">
                    <a:extLst>
                      <a:ext uri="{FF2B5EF4-FFF2-40B4-BE49-F238E27FC236}">
                        <a16:creationId xmlns:a16="http://schemas.microsoft.com/office/drawing/2014/main" id="{7F58DB57-C744-D746-806A-892DC9487A86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328" y="3681888"/>
                    <a:ext cx="1198800" cy="741600"/>
                  </a:xfrm>
                  <a:prstGeom prst="rect">
                    <a:avLst/>
                  </a:prstGeom>
                </p:spPr>
              </p:pic>
              <p:pic>
                <p:nvPicPr>
                  <p:cNvPr id="226" name="Imagen 225">
                    <a:extLst>
                      <a:ext uri="{FF2B5EF4-FFF2-40B4-BE49-F238E27FC236}">
                        <a16:creationId xmlns:a16="http://schemas.microsoft.com/office/drawing/2014/main" id="{EBB9AB3D-A8A6-C945-9C0B-BE00F54D8361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7250" y="3681888"/>
                    <a:ext cx="1198800" cy="74160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Imagen 226">
                    <a:extLst>
                      <a:ext uri="{FF2B5EF4-FFF2-40B4-BE49-F238E27FC236}">
                        <a16:creationId xmlns:a16="http://schemas.microsoft.com/office/drawing/2014/main" id="{0473D647-2E20-A741-9E4D-EF3F80201E20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59062" y="3681888"/>
                    <a:ext cx="1198800" cy="741600"/>
                  </a:xfrm>
                  <a:prstGeom prst="rect">
                    <a:avLst/>
                  </a:prstGeom>
                </p:spPr>
              </p:pic>
              <p:pic>
                <p:nvPicPr>
                  <p:cNvPr id="228" name="Imagen 227">
                    <a:extLst>
                      <a:ext uri="{FF2B5EF4-FFF2-40B4-BE49-F238E27FC236}">
                        <a16:creationId xmlns:a16="http://schemas.microsoft.com/office/drawing/2014/main" id="{8929E0A4-6CA5-3441-B439-ED988CAD6889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70874" y="3685899"/>
                    <a:ext cx="1198800" cy="74160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Imagen 228">
                    <a:extLst>
                      <a:ext uri="{FF2B5EF4-FFF2-40B4-BE49-F238E27FC236}">
                        <a16:creationId xmlns:a16="http://schemas.microsoft.com/office/drawing/2014/main" id="{E78C7507-4A62-2C4E-8F1A-661B5B9C29E8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80204" y="3685899"/>
                    <a:ext cx="1198800" cy="741600"/>
                  </a:xfrm>
                  <a:prstGeom prst="rect">
                    <a:avLst/>
                  </a:prstGeom>
                </p:spPr>
              </p:pic>
              <p:pic>
                <p:nvPicPr>
                  <p:cNvPr id="230" name="Imagen 229">
                    <a:extLst>
                      <a:ext uri="{FF2B5EF4-FFF2-40B4-BE49-F238E27FC236}">
                        <a16:creationId xmlns:a16="http://schemas.microsoft.com/office/drawing/2014/main" id="{30835F60-3CA7-4B4E-B4A1-A6646609A24C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328" y="4769169"/>
                    <a:ext cx="1198800" cy="741600"/>
                  </a:xfrm>
                  <a:prstGeom prst="rect">
                    <a:avLst/>
                  </a:prstGeom>
                </p:spPr>
              </p:pic>
              <p:pic>
                <p:nvPicPr>
                  <p:cNvPr id="231" name="Imagen 230">
                    <a:extLst>
                      <a:ext uri="{FF2B5EF4-FFF2-40B4-BE49-F238E27FC236}">
                        <a16:creationId xmlns:a16="http://schemas.microsoft.com/office/drawing/2014/main" id="{30040ABA-D9E2-0F4B-A16D-F8F43EF0C50D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53381" y="4762221"/>
                    <a:ext cx="1198800" cy="741600"/>
                  </a:xfrm>
                  <a:prstGeom prst="rect">
                    <a:avLst/>
                  </a:prstGeom>
                </p:spPr>
              </p:pic>
              <p:pic>
                <p:nvPicPr>
                  <p:cNvPr id="232" name="Imagen 231">
                    <a:extLst>
                      <a:ext uri="{FF2B5EF4-FFF2-40B4-BE49-F238E27FC236}">
                        <a16:creationId xmlns:a16="http://schemas.microsoft.com/office/drawing/2014/main" id="{344E9485-282A-B24B-9C58-436BF01FE951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52821" y="4764138"/>
                    <a:ext cx="1198800" cy="742647"/>
                  </a:xfrm>
                  <a:prstGeom prst="rect">
                    <a:avLst/>
                  </a:prstGeom>
                </p:spPr>
              </p:pic>
              <p:pic>
                <p:nvPicPr>
                  <p:cNvPr id="233" name="Imagen 232">
                    <a:extLst>
                      <a:ext uri="{FF2B5EF4-FFF2-40B4-BE49-F238E27FC236}">
                        <a16:creationId xmlns:a16="http://schemas.microsoft.com/office/drawing/2014/main" id="{C1749D7C-D5CE-CA4C-A555-3653EACFD838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52261" y="4762551"/>
                    <a:ext cx="1198800" cy="741600"/>
                  </a:xfrm>
                  <a:prstGeom prst="rect">
                    <a:avLst/>
                  </a:prstGeom>
                </p:spPr>
              </p:pic>
              <p:pic>
                <p:nvPicPr>
                  <p:cNvPr id="234" name="Imagen 233">
                    <a:extLst>
                      <a:ext uri="{FF2B5EF4-FFF2-40B4-BE49-F238E27FC236}">
                        <a16:creationId xmlns:a16="http://schemas.microsoft.com/office/drawing/2014/main" id="{A036F363-FE45-E04D-AB4A-D3D895A5AC22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780204" y="4768882"/>
                    <a:ext cx="1198800" cy="741600"/>
                  </a:xfrm>
                  <a:prstGeom prst="rect">
                    <a:avLst/>
                  </a:prstGeom>
                </p:spPr>
              </p:pic>
              <p:sp>
                <p:nvSpPr>
                  <p:cNvPr id="235" name="CuadroTexto 234">
                    <a:extLst>
                      <a:ext uri="{FF2B5EF4-FFF2-40B4-BE49-F238E27FC236}">
                        <a16:creationId xmlns:a16="http://schemas.microsoft.com/office/drawing/2014/main" id="{7E053F35-6D55-DE44-B0EA-B4A2678F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135328" y="2352530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Colombia</a:t>
                    </a:r>
                  </a:p>
                </p:txBody>
              </p:sp>
              <p:sp>
                <p:nvSpPr>
                  <p:cNvPr id="236" name="CuadroTexto 235">
                    <a:extLst>
                      <a:ext uri="{FF2B5EF4-FFF2-40B4-BE49-F238E27FC236}">
                        <a16:creationId xmlns:a16="http://schemas.microsoft.com/office/drawing/2014/main" id="{3D0B73DA-EB3D-654F-9E71-4B0F641EEBA6}"/>
                      </a:ext>
                    </a:extLst>
                  </p:cNvPr>
                  <p:cNvSpPr txBox="1"/>
                  <p:nvPr/>
                </p:nvSpPr>
                <p:spPr>
                  <a:xfrm>
                    <a:off x="1547089" y="2352530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EE.UU.</a:t>
                    </a:r>
                  </a:p>
                </p:txBody>
              </p:sp>
              <p:sp>
                <p:nvSpPr>
                  <p:cNvPr id="237" name="CuadroTexto 236">
                    <a:extLst>
                      <a:ext uri="{FF2B5EF4-FFF2-40B4-BE49-F238E27FC236}">
                        <a16:creationId xmlns:a16="http://schemas.microsoft.com/office/drawing/2014/main" id="{7F21BA24-5C99-9A4B-8D84-0085D3608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956975" y="2352530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Haití</a:t>
                    </a:r>
                  </a:p>
                </p:txBody>
              </p:sp>
              <p:sp>
                <p:nvSpPr>
                  <p:cNvPr id="238" name="CuadroTexto 237">
                    <a:extLst>
                      <a:ext uri="{FF2B5EF4-FFF2-40B4-BE49-F238E27FC236}">
                        <a16:creationId xmlns:a16="http://schemas.microsoft.com/office/drawing/2014/main" id="{CBC4AAE8-440D-304F-9D8D-A85358734029}"/>
                      </a:ext>
                    </a:extLst>
                  </p:cNvPr>
                  <p:cNvSpPr txBox="1"/>
                  <p:nvPr/>
                </p:nvSpPr>
                <p:spPr>
                  <a:xfrm>
                    <a:off x="4235424" y="2352530"/>
                    <a:ext cx="149592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Rep. Dominicana</a:t>
                    </a:r>
                  </a:p>
                </p:txBody>
              </p:sp>
              <p:sp>
                <p:nvSpPr>
                  <p:cNvPr id="239" name="CuadroTexto 238">
                    <a:extLst>
                      <a:ext uri="{FF2B5EF4-FFF2-40B4-BE49-F238E27FC236}">
                        <a16:creationId xmlns:a16="http://schemas.microsoft.com/office/drawing/2014/main" id="{E11586B6-F90B-DE4E-96F8-F1406971ADD1}"/>
                      </a:ext>
                    </a:extLst>
                  </p:cNvPr>
                  <p:cNvSpPr txBox="1"/>
                  <p:nvPr/>
                </p:nvSpPr>
                <p:spPr>
                  <a:xfrm>
                    <a:off x="5780204" y="2336657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Panamá</a:t>
                    </a:r>
                  </a:p>
                </p:txBody>
              </p:sp>
              <p:sp>
                <p:nvSpPr>
                  <p:cNvPr id="240" name="CuadroTexto 239">
                    <a:extLst>
                      <a:ext uri="{FF2B5EF4-FFF2-40B4-BE49-F238E27FC236}">
                        <a16:creationId xmlns:a16="http://schemas.microsoft.com/office/drawing/2014/main" id="{28198EEB-14C5-C64B-BCA7-E800ED451AA6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30" y="3407251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Honduras</a:t>
                    </a:r>
                  </a:p>
                </p:txBody>
              </p:sp>
              <p:sp>
                <p:nvSpPr>
                  <p:cNvPr id="241" name="CuadroTexto 240">
                    <a:extLst>
                      <a:ext uri="{FF2B5EF4-FFF2-40B4-BE49-F238E27FC236}">
                        <a16:creationId xmlns:a16="http://schemas.microsoft.com/office/drawing/2014/main" id="{32F7EF58-792C-A545-AE82-52E9CB1980A1}"/>
                      </a:ext>
                    </a:extLst>
                  </p:cNvPr>
                  <p:cNvSpPr txBox="1"/>
                  <p:nvPr/>
                </p:nvSpPr>
                <p:spPr>
                  <a:xfrm>
                    <a:off x="1531662" y="3390589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Puerto Rico</a:t>
                    </a:r>
                  </a:p>
                </p:txBody>
              </p:sp>
              <p:sp>
                <p:nvSpPr>
                  <p:cNvPr id="242" name="CuadroTexto 241">
                    <a:extLst>
                      <a:ext uri="{FF2B5EF4-FFF2-40B4-BE49-F238E27FC236}">
                        <a16:creationId xmlns:a16="http://schemas.microsoft.com/office/drawing/2014/main" id="{BB10F134-8318-3546-ACD3-D7C38D3181CA}"/>
                      </a:ext>
                    </a:extLst>
                  </p:cNvPr>
                  <p:cNvSpPr txBox="1"/>
                  <p:nvPr/>
                </p:nvSpPr>
                <p:spPr>
                  <a:xfrm>
                    <a:off x="4368392" y="3412204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Saint Martin</a:t>
                    </a:r>
                  </a:p>
                </p:txBody>
              </p:sp>
              <p:sp>
                <p:nvSpPr>
                  <p:cNvPr id="243" name="CuadroTexto 242">
                    <a:extLst>
                      <a:ext uri="{FF2B5EF4-FFF2-40B4-BE49-F238E27FC236}">
                        <a16:creationId xmlns:a16="http://schemas.microsoft.com/office/drawing/2014/main" id="{82CD9E30-2AEF-A041-BC3F-86A048C91DDC}"/>
                      </a:ext>
                    </a:extLst>
                  </p:cNvPr>
                  <p:cNvSpPr txBox="1"/>
                  <p:nvPr/>
                </p:nvSpPr>
                <p:spPr>
                  <a:xfrm>
                    <a:off x="5807804" y="4435269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Guyana</a:t>
                    </a:r>
                  </a:p>
                </p:txBody>
              </p:sp>
              <p:sp>
                <p:nvSpPr>
                  <p:cNvPr id="244" name="CuadroTexto 243">
                    <a:extLst>
                      <a:ext uri="{FF2B5EF4-FFF2-40B4-BE49-F238E27FC236}">
                        <a16:creationId xmlns:a16="http://schemas.microsoft.com/office/drawing/2014/main" id="{484A46DF-5C4B-5748-BADE-89C92915D414}"/>
                      </a:ext>
                    </a:extLst>
                  </p:cNvPr>
                  <p:cNvSpPr txBox="1"/>
                  <p:nvPr/>
                </p:nvSpPr>
                <p:spPr>
                  <a:xfrm>
                    <a:off x="4368392" y="4435269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Surinam</a:t>
                    </a:r>
                  </a:p>
                </p:txBody>
              </p:sp>
              <p:sp>
                <p:nvSpPr>
                  <p:cNvPr id="245" name="CuadroTexto 244">
                    <a:extLst>
                      <a:ext uri="{FF2B5EF4-FFF2-40B4-BE49-F238E27FC236}">
                        <a16:creationId xmlns:a16="http://schemas.microsoft.com/office/drawing/2014/main" id="{4E4C899C-DD72-9747-B3E1-072FB50C85CE}"/>
                      </a:ext>
                    </a:extLst>
                  </p:cNvPr>
                  <p:cNvSpPr txBox="1"/>
                  <p:nvPr/>
                </p:nvSpPr>
                <p:spPr>
                  <a:xfrm>
                    <a:off x="2958951" y="4434954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Venezuela</a:t>
                    </a:r>
                  </a:p>
                </p:txBody>
              </p:sp>
              <p:sp>
                <p:nvSpPr>
                  <p:cNvPr id="246" name="CuadroTexto 245">
                    <a:extLst>
                      <a:ext uri="{FF2B5EF4-FFF2-40B4-BE49-F238E27FC236}">
                        <a16:creationId xmlns:a16="http://schemas.microsoft.com/office/drawing/2014/main" id="{3E4F2EF9-5E0E-2840-A5D5-F677C2F13CFB}"/>
                      </a:ext>
                    </a:extLst>
                  </p:cNvPr>
                  <p:cNvSpPr txBox="1"/>
                  <p:nvPr/>
                </p:nvSpPr>
                <p:spPr>
                  <a:xfrm>
                    <a:off x="1547089" y="4434955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Curaçao</a:t>
                    </a:r>
                  </a:p>
                </p:txBody>
              </p:sp>
              <p:sp>
                <p:nvSpPr>
                  <p:cNvPr id="247" name="CuadroTexto 246">
                    <a:extLst>
                      <a:ext uri="{FF2B5EF4-FFF2-40B4-BE49-F238E27FC236}">
                        <a16:creationId xmlns:a16="http://schemas.microsoft.com/office/drawing/2014/main" id="{F0896053-C197-4643-A026-F05032C16805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30" y="4434955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Dominica</a:t>
                    </a:r>
                  </a:p>
                </p:txBody>
              </p:sp>
              <p:sp>
                <p:nvSpPr>
                  <p:cNvPr id="248" name="CuadroTexto 247">
                    <a:extLst>
                      <a:ext uri="{FF2B5EF4-FFF2-40B4-BE49-F238E27FC236}">
                        <a16:creationId xmlns:a16="http://schemas.microsoft.com/office/drawing/2014/main" id="{36D58319-BA73-C043-8D02-E24552BC793A}"/>
                      </a:ext>
                    </a:extLst>
                  </p:cNvPr>
                  <p:cNvSpPr txBox="1"/>
                  <p:nvPr/>
                </p:nvSpPr>
                <p:spPr>
                  <a:xfrm>
                    <a:off x="5771816" y="3401709"/>
                    <a:ext cx="1198800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Antigua</a:t>
                    </a:r>
                  </a:p>
                </p:txBody>
              </p:sp>
              <p:sp>
                <p:nvSpPr>
                  <p:cNvPr id="249" name="CuadroTexto 248">
                    <a:extLst>
                      <a:ext uri="{FF2B5EF4-FFF2-40B4-BE49-F238E27FC236}">
                        <a16:creationId xmlns:a16="http://schemas.microsoft.com/office/drawing/2014/main" id="{D0C68DC9-E0B4-004A-A64F-763F35810C53}"/>
                      </a:ext>
                    </a:extLst>
                  </p:cNvPr>
                  <p:cNvSpPr txBox="1"/>
                  <p:nvPr/>
                </p:nvSpPr>
                <p:spPr>
                  <a:xfrm>
                    <a:off x="2949653" y="3403371"/>
                    <a:ext cx="1273092" cy="316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rPr>
                      <a:t>Saint Thomas</a:t>
                    </a:r>
                  </a:p>
                </p:txBody>
              </p:sp>
            </p:grpSp>
            <p:grpSp>
              <p:nvGrpSpPr>
                <p:cNvPr id="203" name="Grupo 202">
                  <a:extLst>
                    <a:ext uri="{FF2B5EF4-FFF2-40B4-BE49-F238E27FC236}">
                      <a16:creationId xmlns:a16="http://schemas.microsoft.com/office/drawing/2014/main" id="{17914B82-B461-4747-851C-334CCF07C606}"/>
                    </a:ext>
                  </a:extLst>
                </p:cNvPr>
                <p:cNvGrpSpPr/>
                <p:nvPr/>
              </p:nvGrpSpPr>
              <p:grpSpPr>
                <a:xfrm>
                  <a:off x="6142382" y="1967948"/>
                  <a:ext cx="6188315" cy="4070043"/>
                  <a:chOff x="6142382" y="1967948"/>
                  <a:chExt cx="6188315" cy="4070043"/>
                </a:xfrm>
              </p:grpSpPr>
              <p:cxnSp>
                <p:nvCxnSpPr>
                  <p:cNvPr id="204" name="Conector recto 203">
                    <a:extLst>
                      <a:ext uri="{FF2B5EF4-FFF2-40B4-BE49-F238E27FC236}">
                        <a16:creationId xmlns:a16="http://schemas.microsoft.com/office/drawing/2014/main" id="{880A8E3C-9474-B94F-B5F6-76C5BE5E6521}"/>
                      </a:ext>
                    </a:extLst>
                  </p:cNvPr>
                  <p:cNvCxnSpPr/>
                  <p:nvPr/>
                </p:nvCxnSpPr>
                <p:spPr>
                  <a:xfrm>
                    <a:off x="6142382" y="1967948"/>
                    <a:ext cx="0" cy="3558209"/>
                  </a:xfrm>
                  <a:prstGeom prst="line">
                    <a:avLst/>
                  </a:prstGeom>
                  <a:ln cmpd="dbl">
                    <a:solidFill>
                      <a:srgbClr val="C1D72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" name="Grupo 204">
                    <a:extLst>
                      <a:ext uri="{FF2B5EF4-FFF2-40B4-BE49-F238E27FC236}">
                        <a16:creationId xmlns:a16="http://schemas.microsoft.com/office/drawing/2014/main" id="{55F88F29-5292-674F-8517-DD5F0EB2C185}"/>
                      </a:ext>
                    </a:extLst>
                  </p:cNvPr>
                  <p:cNvGrpSpPr/>
                  <p:nvPr/>
                </p:nvGrpSpPr>
                <p:grpSpPr>
                  <a:xfrm>
                    <a:off x="6220303" y="2183672"/>
                    <a:ext cx="6110394" cy="3854319"/>
                    <a:chOff x="6220303" y="2183672"/>
                    <a:chExt cx="6110394" cy="3854319"/>
                  </a:xfrm>
                </p:grpSpPr>
                <p:grpSp>
                  <p:nvGrpSpPr>
                    <p:cNvPr id="206" name="Grupo 205">
                      <a:extLst>
                        <a:ext uri="{FF2B5EF4-FFF2-40B4-BE49-F238E27FC236}">
                          <a16:creationId xmlns:a16="http://schemas.microsoft.com/office/drawing/2014/main" id="{AB433FED-AC24-7740-A9FF-FE4BB28D10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29453" y="3400107"/>
                      <a:ext cx="5251065" cy="2637884"/>
                      <a:chOff x="6229453" y="3400107"/>
                      <a:chExt cx="5251065" cy="2637884"/>
                    </a:xfrm>
                  </p:grpSpPr>
                  <p:sp>
                    <p:nvSpPr>
                      <p:cNvPr id="215" name="CuadroTexto 214">
                        <a:extLst>
                          <a:ext uri="{FF2B5EF4-FFF2-40B4-BE49-F238E27FC236}">
                            <a16:creationId xmlns:a16="http://schemas.microsoft.com/office/drawing/2014/main" id="{9747305D-030C-494C-8FD6-EACC00C414C2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5110566" y="4518994"/>
                        <a:ext cx="2637884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sz="2000" dirty="0">
                            <a:solidFill>
                              <a:srgbClr val="C1D72F"/>
                            </a:solidFill>
                            <a:latin typeface="Franklin Gothic Medium" panose="020B0603020102020204" pitchFamily="34" charset="0"/>
                          </a:rPr>
                          <a:t>Estados Unidos</a:t>
                        </a:r>
                      </a:p>
                    </p:txBody>
                  </p:sp>
                  <p:grpSp>
                    <p:nvGrpSpPr>
                      <p:cNvPr id="216" name="Grupo 215">
                        <a:extLst>
                          <a:ext uri="{FF2B5EF4-FFF2-40B4-BE49-F238E27FC236}">
                            <a16:creationId xmlns:a16="http://schemas.microsoft.com/office/drawing/2014/main" id="{299E2791-16F8-3046-A0CB-AE0DA255FE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34022" y="3734355"/>
                        <a:ext cx="4446496" cy="1994199"/>
                        <a:chOff x="7034022" y="3734355"/>
                        <a:chExt cx="4446496" cy="1994199"/>
                      </a:xfrm>
                    </p:grpSpPr>
                    <p:pic>
                      <p:nvPicPr>
                        <p:cNvPr id="217" name="Imagen 216" descr="Imagen que contiene captura de pantalla&#10;&#10;&#10;&#10;Descripción generada automáticamente">
                          <a:extLst>
                            <a:ext uri="{FF2B5EF4-FFF2-40B4-BE49-F238E27FC236}">
                              <a16:creationId xmlns:a16="http://schemas.microsoft.com/office/drawing/2014/main" id="{88C7FF23-F345-5A4F-8B7C-4ED59599C45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0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034022" y="3734355"/>
                          <a:ext cx="4368842" cy="178645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18" name="CuadroTexto 217">
                          <a:extLst>
                            <a:ext uri="{FF2B5EF4-FFF2-40B4-BE49-F238E27FC236}">
                              <a16:creationId xmlns:a16="http://schemas.microsoft.com/office/drawing/2014/main" id="{045770A2-451B-2945-8B20-27D22EE3423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160075" y="5520805"/>
                          <a:ext cx="2320443" cy="20774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r"/>
                          <a:r>
                            <a:rPr lang="es-CO" sz="750" b="1" dirty="0"/>
                            <a:t>Fuente: </a:t>
                          </a:r>
                          <a:r>
                            <a:rPr lang="es-CO" sz="750" dirty="0"/>
                            <a:t>Presentación Corporativa Argos (Agosto 2018)</a:t>
                          </a:r>
                          <a:endParaRPr lang="es-CO" sz="750" b="1" dirty="0"/>
                        </a:p>
                      </p:txBody>
                    </p:sp>
                  </p:grpSp>
                </p:grpSp>
                <p:cxnSp>
                  <p:nvCxnSpPr>
                    <p:cNvPr id="207" name="Conector recto 206">
                      <a:extLst>
                        <a:ext uri="{FF2B5EF4-FFF2-40B4-BE49-F238E27FC236}">
                          <a16:creationId xmlns:a16="http://schemas.microsoft.com/office/drawing/2014/main" id="{9A904D04-B23A-9C4A-AAD3-C12A6B33420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20303" y="3516884"/>
                      <a:ext cx="5864977" cy="0"/>
                    </a:xfrm>
                    <a:prstGeom prst="line">
                      <a:avLst/>
                    </a:prstGeom>
                    <a:ln w="19050" cmpd="dbl">
                      <a:solidFill>
                        <a:srgbClr val="5F6062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8" name="Grupo 207">
                      <a:extLst>
                        <a:ext uri="{FF2B5EF4-FFF2-40B4-BE49-F238E27FC236}">
                          <a16:creationId xmlns:a16="http://schemas.microsoft.com/office/drawing/2014/main" id="{80CE022E-C7F8-6C48-9EAF-8E373A9D99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52807" y="2183672"/>
                      <a:ext cx="5877890" cy="1082647"/>
                      <a:chOff x="6452807" y="2183672"/>
                      <a:chExt cx="5877890" cy="1082647"/>
                    </a:xfrm>
                  </p:grpSpPr>
                  <p:grpSp>
                    <p:nvGrpSpPr>
                      <p:cNvPr id="209" name="Grupo 208">
                        <a:extLst>
                          <a:ext uri="{FF2B5EF4-FFF2-40B4-BE49-F238E27FC236}">
                            <a16:creationId xmlns:a16="http://schemas.microsoft.com/office/drawing/2014/main" id="{B44503E7-39B2-2F48-8252-5E22CD5DD1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52807" y="2284371"/>
                        <a:ext cx="3004056" cy="981948"/>
                        <a:chOff x="6452807" y="2284371"/>
                        <a:chExt cx="3004056" cy="981948"/>
                      </a:xfrm>
                    </p:grpSpPr>
                    <p:pic>
                      <p:nvPicPr>
                        <p:cNvPr id="213" name="Gráfico 212" descr="Cono de tráfico">
                          <a:extLst>
                            <a:ext uri="{FF2B5EF4-FFF2-40B4-BE49-F238E27FC236}">
                              <a16:creationId xmlns:a16="http://schemas.microsoft.com/office/drawing/2014/main" id="{D475A800-CB02-484F-81C4-1CBE3321E2A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1">
                          <a:extLst>
                            <a:ext uri="{96DAC541-7B7A-43D3-8B79-37D633B846F1}">
                              <asvg:svgBlip xmlns:asvg="http://schemas.microsoft.com/office/drawing/2016/SVG/main" r:embed="rId42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452807" y="2284371"/>
                          <a:ext cx="981948" cy="981948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14" name="CuadroTexto 213">
                          <a:extLst>
                            <a:ext uri="{FF2B5EF4-FFF2-40B4-BE49-F238E27FC236}">
                              <a16:creationId xmlns:a16="http://schemas.microsoft.com/office/drawing/2014/main" id="{ED8CE22F-FC40-6A48-BE9E-A87D4A8FD20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242350" y="2405438"/>
                          <a:ext cx="2214513" cy="7694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CO" sz="1600" dirty="0">
                              <a:solidFill>
                                <a:srgbClr val="5F6062"/>
                              </a:solidFill>
                              <a:latin typeface="Franklin Gothic Medium" panose="020B0603020102020204" pitchFamily="34" charset="0"/>
                            </a:rPr>
                            <a:t>Inversión:</a:t>
                          </a:r>
                        </a:p>
                        <a:p>
                          <a:r>
                            <a:rPr lang="es-CO" sz="1400" dirty="0">
                              <a:solidFill>
                                <a:srgbClr val="002D6A"/>
                              </a:solidFill>
                              <a:latin typeface="Franklin Gothic Medium" panose="020B0603020102020204" pitchFamily="34" charset="0"/>
                            </a:rPr>
                            <a:t>Vias 4G +Cop 55 Bn</a:t>
                          </a:r>
                        </a:p>
                        <a:p>
                          <a:r>
                            <a:rPr lang="es-CO" sz="1400" dirty="0">
                              <a:solidFill>
                                <a:srgbClr val="002D6A"/>
                              </a:solidFill>
                              <a:latin typeface="Franklin Gothic Medium" panose="020B0603020102020204" pitchFamily="34" charset="0"/>
                            </a:rPr>
                            <a:t>13 Proyectos en ejecución</a:t>
                          </a:r>
                        </a:p>
                      </p:txBody>
                    </p:sp>
                  </p:grpSp>
                  <p:grpSp>
                    <p:nvGrpSpPr>
                      <p:cNvPr id="210" name="Grupo 209">
                        <a:extLst>
                          <a:ext uri="{FF2B5EF4-FFF2-40B4-BE49-F238E27FC236}">
                            <a16:creationId xmlns:a16="http://schemas.microsoft.com/office/drawing/2014/main" id="{7105CE2E-024B-344A-9EE3-B8A4AD6FBC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178885" y="2183672"/>
                        <a:ext cx="3151812" cy="1070133"/>
                        <a:chOff x="9178885" y="2183672"/>
                        <a:chExt cx="3151812" cy="1070133"/>
                      </a:xfrm>
                    </p:grpSpPr>
                    <p:pic>
                      <p:nvPicPr>
                        <p:cNvPr id="211" name="Gráfico 210" descr="Casa">
                          <a:extLst>
                            <a:ext uri="{FF2B5EF4-FFF2-40B4-BE49-F238E27FC236}">
                              <a16:creationId xmlns:a16="http://schemas.microsoft.com/office/drawing/2014/main" id="{696E7F73-1756-6548-9C89-BAF936B5B8F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3">
                          <a:extLst>
                            <a:ext uri="{96DAC541-7B7A-43D3-8B79-37D633B846F1}">
                              <asvg:svgBlip xmlns:asvg="http://schemas.microsoft.com/office/drawing/2016/SVG/main" r:embed="rId4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178885" y="2183672"/>
                          <a:ext cx="1070133" cy="1070133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12" name="CuadroTexto 211">
                          <a:extLst>
                            <a:ext uri="{FF2B5EF4-FFF2-40B4-BE49-F238E27FC236}">
                              <a16:creationId xmlns:a16="http://schemas.microsoft.com/office/drawing/2014/main" id="{48DE3947-671C-1749-BCC8-D04BA4D432A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116184" y="2384705"/>
                          <a:ext cx="2214513" cy="7694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CO" sz="1600" dirty="0">
                              <a:solidFill>
                                <a:srgbClr val="5F6062"/>
                              </a:solidFill>
                              <a:latin typeface="Franklin Gothic Medium" panose="020B0603020102020204" pitchFamily="34" charset="0"/>
                            </a:rPr>
                            <a:t>Programa Mi Casa Ya:</a:t>
                          </a:r>
                        </a:p>
                        <a:p>
                          <a:r>
                            <a:rPr lang="es-CO" sz="1400" dirty="0">
                              <a:solidFill>
                                <a:srgbClr val="002D6A"/>
                              </a:solidFill>
                              <a:latin typeface="Franklin Gothic Medium" panose="020B0603020102020204" pitchFamily="34" charset="0"/>
                            </a:rPr>
                            <a:t>69.000 Viviendas en</a:t>
                          </a:r>
                        </a:p>
                        <a:p>
                          <a:r>
                            <a:rPr lang="es-CO" sz="1400" dirty="0">
                              <a:solidFill>
                                <a:srgbClr val="002D6A"/>
                              </a:solidFill>
                              <a:latin typeface="Franklin Gothic Medium" panose="020B0603020102020204" pitchFamily="34" charset="0"/>
                            </a:rPr>
                            <a:t>constucción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312" name="PORTER">
            <a:extLst>
              <a:ext uri="{FF2B5EF4-FFF2-40B4-BE49-F238E27FC236}">
                <a16:creationId xmlns:a16="http://schemas.microsoft.com/office/drawing/2014/main" id="{BE3B360D-EEBC-754D-A27B-A4CC818A2532}"/>
              </a:ext>
            </a:extLst>
          </p:cNvPr>
          <p:cNvGrpSpPr/>
          <p:nvPr/>
        </p:nvGrpSpPr>
        <p:grpSpPr>
          <a:xfrm>
            <a:off x="-9625" y="-3144929"/>
            <a:ext cx="12377563" cy="4883951"/>
            <a:chOff x="-9625" y="-3144929"/>
            <a:chExt cx="12377563" cy="4883951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476AF02F-66D7-7B4B-97AA-9B64CA8BE065}"/>
                </a:ext>
              </a:extLst>
            </p:cNvPr>
            <p:cNvGrpSpPr/>
            <p:nvPr/>
          </p:nvGrpSpPr>
          <p:grpSpPr>
            <a:xfrm>
              <a:off x="-9625" y="-3144929"/>
              <a:ext cx="12192000" cy="4883951"/>
              <a:chOff x="0" y="-1"/>
              <a:chExt cx="12192000" cy="5111417"/>
            </a:xfrm>
            <a:effectLst>
              <a:outerShdw blurRad="127000" dist="76200" dir="5400000" algn="ctr" rotWithShape="0">
                <a:srgbClr val="000000">
                  <a:alpha val="51000"/>
                </a:srgbClr>
              </a:outerShdw>
            </a:effectLst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E1F61C7E-5517-CC4B-A097-6C75465809EE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4727277"/>
              </a:xfrm>
              <a:prstGeom prst="rect">
                <a:avLst/>
              </a:prstGeom>
              <a:solidFill>
                <a:srgbClr val="C7D2DB"/>
              </a:solidFill>
              <a:ln>
                <a:solidFill>
                  <a:srgbClr val="C7D2DB"/>
                </a:solidFill>
              </a:ln>
              <a:effectLst>
                <a:outerShdw blurRad="254000" dist="76200" dir="5400000" algn="ctr" rotWithShape="0">
                  <a:srgbClr val="000000">
                    <a:alpha val="51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C9E8CE9-486D-D943-9FBB-1667C6CF577D}"/>
                  </a:ext>
                </a:extLst>
              </p:cNvPr>
              <p:cNvSpPr txBox="1"/>
              <p:nvPr/>
            </p:nvSpPr>
            <p:spPr>
              <a:xfrm>
                <a:off x="9226269" y="4727007"/>
                <a:ext cx="2794958" cy="384409"/>
              </a:xfrm>
              <a:prstGeom prst="rect">
                <a:avLst/>
              </a:prstGeom>
              <a:solidFill>
                <a:srgbClr val="C7D2DB"/>
              </a:solidFill>
              <a:ln>
                <a:solidFill>
                  <a:srgbClr val="C7D2DB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b="1" dirty="0">
                    <a:solidFill>
                      <a:srgbClr val="002D6A"/>
                    </a:solidFill>
                    <a:latin typeface="Franklin Gothic Demi" panose="020B0603020102020204" pitchFamily="34" charset="0"/>
                  </a:rPr>
                  <a:t>PORTER</a:t>
                </a:r>
              </a:p>
            </p:txBody>
          </p:sp>
        </p:grpSp>
        <p:grpSp>
          <p:nvGrpSpPr>
            <p:cNvPr id="281" name="Grupo 280">
              <a:extLst>
                <a:ext uri="{FF2B5EF4-FFF2-40B4-BE49-F238E27FC236}">
                  <a16:creationId xmlns:a16="http://schemas.microsoft.com/office/drawing/2014/main" id="{B37C0414-D2EF-CD4A-BA62-6BD85A8D7356}"/>
                </a:ext>
              </a:extLst>
            </p:cNvPr>
            <p:cNvGrpSpPr/>
            <p:nvPr/>
          </p:nvGrpSpPr>
          <p:grpSpPr>
            <a:xfrm>
              <a:off x="84767" y="-2758744"/>
              <a:ext cx="12283171" cy="3966421"/>
              <a:chOff x="119273" y="1537252"/>
              <a:chExt cx="12283171" cy="3966421"/>
            </a:xfrm>
          </p:grpSpPr>
          <p:cxnSp>
            <p:nvCxnSpPr>
              <p:cNvPr id="282" name="Conector recto 281">
                <a:extLst>
                  <a:ext uri="{FF2B5EF4-FFF2-40B4-BE49-F238E27FC236}">
                    <a16:creationId xmlns:a16="http://schemas.microsoft.com/office/drawing/2014/main" id="{0FD61C66-19D7-3944-AD68-9D4A0A563629}"/>
                  </a:ext>
                </a:extLst>
              </p:cNvPr>
              <p:cNvCxnSpPr/>
              <p:nvPr/>
            </p:nvCxnSpPr>
            <p:spPr>
              <a:xfrm>
                <a:off x="5203956" y="1588168"/>
                <a:ext cx="0" cy="3593432"/>
              </a:xfrm>
              <a:prstGeom prst="line">
                <a:avLst/>
              </a:prstGeom>
              <a:ln cmpd="dbl">
                <a:solidFill>
                  <a:srgbClr val="5F606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3" name="Grupo 282">
                <a:extLst>
                  <a:ext uri="{FF2B5EF4-FFF2-40B4-BE49-F238E27FC236}">
                    <a16:creationId xmlns:a16="http://schemas.microsoft.com/office/drawing/2014/main" id="{B6D3DF7E-0B9F-964E-B219-A61DE4B7BA57}"/>
                  </a:ext>
                </a:extLst>
              </p:cNvPr>
              <p:cNvGrpSpPr/>
              <p:nvPr/>
            </p:nvGrpSpPr>
            <p:grpSpPr>
              <a:xfrm>
                <a:off x="4939604" y="2021320"/>
                <a:ext cx="4583066" cy="3166419"/>
                <a:chOff x="4939604" y="2021320"/>
                <a:chExt cx="4583066" cy="3166419"/>
              </a:xfrm>
            </p:grpSpPr>
            <p:pic>
              <p:nvPicPr>
                <p:cNvPr id="298" name="Imagen 297">
                  <a:extLst>
                    <a:ext uri="{FF2B5EF4-FFF2-40B4-BE49-F238E27FC236}">
                      <a16:creationId xmlns:a16="http://schemas.microsoft.com/office/drawing/2014/main" id="{3B388A81-BE1A-D544-9ED3-15F793FD92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1179" y="20785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99" name="Imagen 298">
                  <a:extLst>
                    <a:ext uri="{FF2B5EF4-FFF2-40B4-BE49-F238E27FC236}">
                      <a16:creationId xmlns:a16="http://schemas.microsoft.com/office/drawing/2014/main" id="{0F665AFA-6E4B-824A-A4B0-F126250892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78209" y="378851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00" name="Gráfico 299" descr="Hormigonera">
                  <a:extLst>
                    <a:ext uri="{FF2B5EF4-FFF2-40B4-BE49-F238E27FC236}">
                      <a16:creationId xmlns:a16="http://schemas.microsoft.com/office/drawing/2014/main" id="{6A444198-C8E2-914C-A5D8-AD7483950B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7">
                  <a:extLst>
                    <a:ext uri="{96DAC541-7B7A-43D3-8B79-37D633B846F1}">
                      <asvg:svgBlip xmlns:asvg="http://schemas.microsoft.com/office/drawing/2016/SVG/main" r:embed="rId4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42868" y="207859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01" name="Gráfico 300" descr="Tren">
                  <a:extLst>
                    <a:ext uri="{FF2B5EF4-FFF2-40B4-BE49-F238E27FC236}">
                      <a16:creationId xmlns:a16="http://schemas.microsoft.com/office/drawing/2014/main" id="{3DA03EEA-8D77-3A42-ABDF-615EE546A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9">
                  <a:extLst>
                    <a:ext uri="{96DAC541-7B7A-43D3-8B79-37D633B846F1}">
                      <asvg:svgBlip xmlns:asvg="http://schemas.microsoft.com/office/drawing/2016/SVG/main" r:embed="rId5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29465" y="37465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02" name="Gráfico 301" descr="Fábrica">
                  <a:extLst>
                    <a:ext uri="{FF2B5EF4-FFF2-40B4-BE49-F238E27FC236}">
                      <a16:creationId xmlns:a16="http://schemas.microsoft.com/office/drawing/2014/main" id="{1B0EDEBB-0692-6244-8043-D5E5EAB1BB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1">
                  <a:extLst>
                    <a:ext uri="{96DAC541-7B7A-43D3-8B79-37D633B846F1}">
                      <asvg:svgBlip xmlns:asvg="http://schemas.microsoft.com/office/drawing/2016/SVG/main" r:embed="rId5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9582" y="202132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03" name="CuadroTexto 302">
                  <a:extLst>
                    <a:ext uri="{FF2B5EF4-FFF2-40B4-BE49-F238E27FC236}">
                      <a16:creationId xmlns:a16="http://schemas.microsoft.com/office/drawing/2014/main" id="{2D7EBEBE-341F-354B-9BD5-EDE8503A1225}"/>
                    </a:ext>
                  </a:extLst>
                </p:cNvPr>
                <p:cNvSpPr txBox="1"/>
                <p:nvPr/>
              </p:nvSpPr>
              <p:spPr>
                <a:xfrm>
                  <a:off x="5152076" y="3028890"/>
                  <a:ext cx="17255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>
                      <a:latin typeface="Franklin Gothic Book" panose="020B0503020102020204" pitchFamily="34" charset="0"/>
                    </a:rPr>
                    <a:t>5 Barcos Propios</a:t>
                  </a:r>
                </a:p>
                <a:p>
                  <a:pPr algn="ctr"/>
                  <a:r>
                    <a:rPr lang="es-CO" sz="900" dirty="0">
                      <a:latin typeface="Franklin Gothic Book" panose="020B0503020102020204" pitchFamily="34" charset="0"/>
                    </a:rPr>
                    <a:t>1 arrendado permanentemente</a:t>
                  </a:r>
                </a:p>
              </p:txBody>
            </p:sp>
            <p:sp>
              <p:nvSpPr>
                <p:cNvPr id="304" name="CuadroTexto 303">
                  <a:extLst>
                    <a:ext uri="{FF2B5EF4-FFF2-40B4-BE49-F238E27FC236}">
                      <a16:creationId xmlns:a16="http://schemas.microsoft.com/office/drawing/2014/main" id="{24976ECD-1244-BB46-AE45-5C6BFAFD82B9}"/>
                    </a:ext>
                  </a:extLst>
                </p:cNvPr>
                <p:cNvSpPr txBox="1"/>
                <p:nvPr/>
              </p:nvSpPr>
              <p:spPr>
                <a:xfrm>
                  <a:off x="4939604" y="4758879"/>
                  <a:ext cx="198351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50" dirty="0">
                      <a:latin typeface="Franklin Gothic Book" panose="020B0503020102020204" pitchFamily="34" charset="0"/>
                    </a:rPr>
                    <a:t>33 Puertos / Terminales</a:t>
                  </a:r>
                </a:p>
              </p:txBody>
            </p:sp>
            <p:sp>
              <p:nvSpPr>
                <p:cNvPr id="305" name="CuadroTexto 304">
                  <a:extLst>
                    <a:ext uri="{FF2B5EF4-FFF2-40B4-BE49-F238E27FC236}">
                      <a16:creationId xmlns:a16="http://schemas.microsoft.com/office/drawing/2014/main" id="{DD48F6BE-71BE-BB47-B34A-1A5E0C2B3201}"/>
                    </a:ext>
                  </a:extLst>
                </p:cNvPr>
                <p:cNvSpPr txBox="1"/>
                <p:nvPr/>
              </p:nvSpPr>
              <p:spPr>
                <a:xfrm>
                  <a:off x="6847487" y="2936079"/>
                  <a:ext cx="1270229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100" dirty="0">
                      <a:latin typeface="Franklin Gothic Book" panose="020B0503020102020204" pitchFamily="34" charset="0"/>
                    </a:rPr>
                    <a:t>Plantas:</a:t>
                  </a:r>
                </a:p>
                <a:p>
                  <a:pPr marL="88900" indent="-88900">
                    <a:buFont typeface="Arial" panose="020B0604020202020204" pitchFamily="34" charset="0"/>
                    <a:buChar char="•"/>
                  </a:pPr>
                  <a:r>
                    <a:rPr lang="es-CO" sz="900" dirty="0">
                      <a:latin typeface="Franklin Gothic Book" panose="020B0503020102020204" pitchFamily="34" charset="0"/>
                    </a:rPr>
                    <a:t>13 Cemento</a:t>
                  </a:r>
                </a:p>
                <a:p>
                  <a:pPr marL="88900" indent="-88900">
                    <a:buFont typeface="Arial" panose="020B0604020202020204" pitchFamily="34" charset="0"/>
                    <a:buChar char="•"/>
                  </a:pPr>
                  <a:r>
                    <a:rPr lang="es-CO" sz="900" dirty="0">
                      <a:latin typeface="Franklin Gothic Book" panose="020B0503020102020204" pitchFamily="34" charset="0"/>
                    </a:rPr>
                    <a:t>+340 Concreto</a:t>
                  </a:r>
                </a:p>
                <a:p>
                  <a:pPr marL="88900" indent="-88900">
                    <a:buFont typeface="Arial" panose="020B0604020202020204" pitchFamily="34" charset="0"/>
                    <a:buChar char="•"/>
                  </a:pPr>
                  <a:r>
                    <a:rPr lang="es-CO" sz="900" dirty="0">
                      <a:latin typeface="Franklin Gothic Book" panose="020B0503020102020204" pitchFamily="34" charset="0"/>
                    </a:rPr>
                    <a:t>9 Clinker  </a:t>
                  </a:r>
                </a:p>
              </p:txBody>
            </p:sp>
            <p:sp>
              <p:nvSpPr>
                <p:cNvPr id="306" name="CuadroTexto 305">
                  <a:extLst>
                    <a:ext uri="{FF2B5EF4-FFF2-40B4-BE49-F238E27FC236}">
                      <a16:creationId xmlns:a16="http://schemas.microsoft.com/office/drawing/2014/main" id="{69DFC4ED-A4E3-B84F-B094-2A5541CF49B1}"/>
                    </a:ext>
                  </a:extLst>
                </p:cNvPr>
                <p:cNvSpPr txBox="1"/>
                <p:nvPr/>
              </p:nvSpPr>
              <p:spPr>
                <a:xfrm>
                  <a:off x="6617680" y="4772241"/>
                  <a:ext cx="168257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50" dirty="0">
                      <a:latin typeface="Franklin Gothic Book" panose="020B0503020102020204" pitchFamily="34" charset="0"/>
                    </a:rPr>
                    <a:t>1.274 Vagones de Tren</a:t>
                  </a:r>
                  <a:endParaRPr lang="es-CO" sz="800" dirty="0">
                    <a:latin typeface="Franklin Gothic Book" panose="020B0503020102020204" pitchFamily="34" charset="0"/>
                  </a:endParaRPr>
                </a:p>
              </p:txBody>
            </p:sp>
            <p:pic>
              <p:nvPicPr>
                <p:cNvPr id="307" name="Gráfico 306" descr="Carro">
                  <a:extLst>
                    <a:ext uri="{FF2B5EF4-FFF2-40B4-BE49-F238E27FC236}">
                      <a16:creationId xmlns:a16="http://schemas.microsoft.com/office/drawing/2014/main" id="{BAFF52E7-A81C-0B4C-BFA6-B19623D59C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3">
                  <a:extLst>
                    <a:ext uri="{96DAC541-7B7A-43D3-8B79-37D633B846F1}">
                      <asvg:svgBlip xmlns:asvg="http://schemas.microsoft.com/office/drawing/2016/SVG/main" r:embed="rId5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53378" y="3802176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08" name="CuadroTexto 307">
                  <a:extLst>
                    <a:ext uri="{FF2B5EF4-FFF2-40B4-BE49-F238E27FC236}">
                      <a16:creationId xmlns:a16="http://schemas.microsoft.com/office/drawing/2014/main" id="{9DC3B527-4006-714D-AC41-BE3941FE292C}"/>
                    </a:ext>
                  </a:extLst>
                </p:cNvPr>
                <p:cNvSpPr txBox="1"/>
                <p:nvPr/>
              </p:nvSpPr>
              <p:spPr>
                <a:xfrm>
                  <a:off x="7840092" y="3093729"/>
                  <a:ext cx="168257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>
                      <a:latin typeface="Franklin Gothic Book" panose="020B0503020102020204" pitchFamily="34" charset="0"/>
                    </a:rPr>
                    <a:t>+2.600 Mezcladores</a:t>
                  </a:r>
                  <a:endParaRPr lang="es-CO" sz="900" dirty="0"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309" name="CuadroTexto 308">
                  <a:extLst>
                    <a:ext uri="{FF2B5EF4-FFF2-40B4-BE49-F238E27FC236}">
                      <a16:creationId xmlns:a16="http://schemas.microsoft.com/office/drawing/2014/main" id="{BA2068B8-F6F7-3045-9776-5D779C157CB3}"/>
                    </a:ext>
                  </a:extLst>
                </p:cNvPr>
                <p:cNvSpPr txBox="1"/>
                <p:nvPr/>
              </p:nvSpPr>
              <p:spPr>
                <a:xfrm>
                  <a:off x="8268728" y="4772241"/>
                  <a:ext cx="1023625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050" dirty="0">
                      <a:latin typeface="Franklin Gothic Book" panose="020B0503020102020204" pitchFamily="34" charset="0"/>
                    </a:rPr>
                    <a:t>94 Centros de Despacho</a:t>
                  </a:r>
                </a:p>
              </p:txBody>
            </p:sp>
          </p:grpSp>
          <p:grpSp>
            <p:nvGrpSpPr>
              <p:cNvPr id="284" name="Grupo 283">
                <a:extLst>
                  <a:ext uri="{FF2B5EF4-FFF2-40B4-BE49-F238E27FC236}">
                    <a16:creationId xmlns:a16="http://schemas.microsoft.com/office/drawing/2014/main" id="{28A57F00-90DC-8840-8627-55EBB4762CB9}"/>
                  </a:ext>
                </a:extLst>
              </p:cNvPr>
              <p:cNvGrpSpPr/>
              <p:nvPr/>
            </p:nvGrpSpPr>
            <p:grpSpPr>
              <a:xfrm>
                <a:off x="119273" y="1537252"/>
                <a:ext cx="4956313" cy="3966421"/>
                <a:chOff x="119273" y="1537252"/>
                <a:chExt cx="4956313" cy="3966421"/>
              </a:xfrm>
            </p:grpSpPr>
            <p:pic>
              <p:nvPicPr>
                <p:cNvPr id="294" name="Imagen 293">
                  <a:extLst>
                    <a:ext uri="{FF2B5EF4-FFF2-40B4-BE49-F238E27FC236}">
                      <a16:creationId xmlns:a16="http://schemas.microsoft.com/office/drawing/2014/main" id="{69F33AC3-1342-9946-9751-31C4B63FF9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916" t="5663" r="6780" b="6256"/>
                <a:stretch/>
              </p:blipFill>
              <p:spPr>
                <a:xfrm>
                  <a:off x="119273" y="2027582"/>
                  <a:ext cx="4956313" cy="2941982"/>
                </a:xfrm>
                <a:prstGeom prst="rect">
                  <a:avLst/>
                </a:prstGeom>
              </p:spPr>
            </p:pic>
            <p:sp>
              <p:nvSpPr>
                <p:cNvPr id="295" name="CuadroTexto 294">
                  <a:extLst>
                    <a:ext uri="{FF2B5EF4-FFF2-40B4-BE49-F238E27FC236}">
                      <a16:creationId xmlns:a16="http://schemas.microsoft.com/office/drawing/2014/main" id="{8AE56576-6CC2-8D42-B293-4BDD3082595F}"/>
                    </a:ext>
                  </a:extLst>
                </p:cNvPr>
                <p:cNvSpPr txBox="1"/>
                <p:nvPr/>
              </p:nvSpPr>
              <p:spPr>
                <a:xfrm>
                  <a:off x="119273" y="5226674"/>
                  <a:ext cx="35250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200" b="1" dirty="0">
                      <a:latin typeface="Franklin Gothic Book" panose="020B0503020102020204" pitchFamily="34" charset="0"/>
                    </a:rPr>
                    <a:t>Fuente:</a:t>
                  </a:r>
                  <a:r>
                    <a:rPr lang="es-CO" sz="1200" dirty="0">
                      <a:latin typeface="Franklin Gothic Book" panose="020B0503020102020204" pitchFamily="34" charset="0"/>
                    </a:rPr>
                    <a:t> Elaboración propia</a:t>
                  </a:r>
                </a:p>
              </p:txBody>
            </p:sp>
            <p:sp>
              <p:nvSpPr>
                <p:cNvPr id="296" name="CuadroTexto 295">
                  <a:extLst>
                    <a:ext uri="{FF2B5EF4-FFF2-40B4-BE49-F238E27FC236}">
                      <a16:creationId xmlns:a16="http://schemas.microsoft.com/office/drawing/2014/main" id="{1F6010F0-77A9-794D-BF29-C56093426C7A}"/>
                    </a:ext>
                  </a:extLst>
                </p:cNvPr>
                <p:cNvSpPr txBox="1"/>
                <p:nvPr/>
              </p:nvSpPr>
              <p:spPr>
                <a:xfrm>
                  <a:off x="198786" y="1537252"/>
                  <a:ext cx="48502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dirty="0">
                      <a:solidFill>
                        <a:srgbClr val="5F6062"/>
                      </a:solidFill>
                      <a:latin typeface="Franklin Gothic Medium" panose="020B0603020102020204" pitchFamily="34" charset="0"/>
                    </a:rPr>
                    <a:t>Fuerzas de Porter</a:t>
                  </a:r>
                </a:p>
              </p:txBody>
            </p:sp>
            <p:sp>
              <p:nvSpPr>
                <p:cNvPr id="297" name="Cuadro de texto 3">
                  <a:extLst>
                    <a:ext uri="{FF2B5EF4-FFF2-40B4-BE49-F238E27FC236}">
                      <a16:creationId xmlns:a16="http://schemas.microsoft.com/office/drawing/2014/main" id="{2EDF5B03-6D9D-6948-9FD1-3DC7EC6058D4}"/>
                    </a:ext>
                  </a:extLst>
                </p:cNvPr>
                <p:cNvSpPr txBox="1"/>
                <p:nvPr/>
              </p:nvSpPr>
              <p:spPr>
                <a:xfrm>
                  <a:off x="123367" y="4952070"/>
                  <a:ext cx="4952215" cy="28388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ES" sz="1050" b="1" dirty="0">
                      <a:solidFill>
                        <a:srgbClr val="BAD504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(1) Bajo</a:t>
                  </a:r>
                  <a:r>
                    <a:rPr lang="es-E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1050" b="1" dirty="0">
                      <a:solidFill>
                        <a:srgbClr val="548234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(2) Medio-Bajo</a:t>
                  </a:r>
                  <a:r>
                    <a:rPr lang="es-E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1050" b="1" dirty="0">
                      <a:solidFill>
                        <a:srgbClr val="FDBF4A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(3) Medio</a:t>
                  </a:r>
                  <a:r>
                    <a:rPr lang="es-E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s-ES" sz="1050" b="1" dirty="0">
                      <a:solidFill>
                        <a:srgbClr val="C65B1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(4) Medio-Alto </a:t>
                  </a:r>
                  <a:r>
                    <a:rPr lang="es-ES" sz="1050" b="1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</a:rPr>
                    <a:t>(5) Alto</a:t>
                  </a:r>
                  <a:endParaRPr lang="es-C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85" name="Conector recto 284">
                <a:extLst>
                  <a:ext uri="{FF2B5EF4-FFF2-40B4-BE49-F238E27FC236}">
                    <a16:creationId xmlns:a16="http://schemas.microsoft.com/office/drawing/2014/main" id="{69126A3D-A689-E646-8C31-66271F962D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7505" y="1598800"/>
                <a:ext cx="0" cy="3593432"/>
              </a:xfrm>
              <a:prstGeom prst="line">
                <a:avLst/>
              </a:prstGeom>
              <a:ln cmpd="dbl">
                <a:solidFill>
                  <a:srgbClr val="5F606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6" name="Grupo 285">
                <a:extLst>
                  <a:ext uri="{FF2B5EF4-FFF2-40B4-BE49-F238E27FC236}">
                    <a16:creationId xmlns:a16="http://schemas.microsoft.com/office/drawing/2014/main" id="{7A87B2F7-8A69-064C-A8A8-5ED0DEA89F8D}"/>
                  </a:ext>
                </a:extLst>
              </p:cNvPr>
              <p:cNvGrpSpPr/>
              <p:nvPr/>
            </p:nvGrpSpPr>
            <p:grpSpPr>
              <a:xfrm>
                <a:off x="9302733" y="1645345"/>
                <a:ext cx="3099711" cy="3554873"/>
                <a:chOff x="9302733" y="1645345"/>
                <a:chExt cx="3099711" cy="3554873"/>
              </a:xfrm>
            </p:grpSpPr>
            <p:sp>
              <p:nvSpPr>
                <p:cNvPr id="287" name="CuadroTexto 286">
                  <a:extLst>
                    <a:ext uri="{FF2B5EF4-FFF2-40B4-BE49-F238E27FC236}">
                      <a16:creationId xmlns:a16="http://schemas.microsoft.com/office/drawing/2014/main" id="{9D2E2DDA-115C-8740-8F0E-E719CAEFE384}"/>
                    </a:ext>
                  </a:extLst>
                </p:cNvPr>
                <p:cNvSpPr txBox="1"/>
                <p:nvPr/>
              </p:nvSpPr>
              <p:spPr>
                <a:xfrm>
                  <a:off x="9621668" y="1645345"/>
                  <a:ext cx="226762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3600" b="1" dirty="0">
                      <a:solidFill>
                        <a:srgbClr val="002D6A"/>
                      </a:solidFill>
                      <a:latin typeface="Franklin Gothic Demi" panose="020B0603020102020204" pitchFamily="34" charset="0"/>
                    </a:rPr>
                    <a:t>BEST</a:t>
                  </a:r>
                </a:p>
              </p:txBody>
            </p:sp>
            <p:sp>
              <p:nvSpPr>
                <p:cNvPr id="288" name="CuadroTexto 287">
                  <a:extLst>
                    <a:ext uri="{FF2B5EF4-FFF2-40B4-BE49-F238E27FC236}">
                      <a16:creationId xmlns:a16="http://schemas.microsoft.com/office/drawing/2014/main" id="{EE26F430-5663-994E-A458-19F4ABB0F9CD}"/>
                    </a:ext>
                  </a:extLst>
                </p:cNvPr>
                <p:cNvSpPr txBox="1"/>
                <p:nvPr/>
              </p:nvSpPr>
              <p:spPr>
                <a:xfrm>
                  <a:off x="9302733" y="2195263"/>
                  <a:ext cx="3099711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(</a:t>
                  </a:r>
                  <a:r>
                    <a:rPr lang="es-ES" sz="1000" dirty="0" err="1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Building</a:t>
                  </a:r>
                  <a:r>
                    <a:rPr lang="es-ES" sz="1000" dirty="0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 </a:t>
                  </a:r>
                  <a:r>
                    <a:rPr lang="es-ES" sz="1000" dirty="0" err="1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Efficiency</a:t>
                  </a:r>
                  <a:r>
                    <a:rPr lang="es-ES" sz="1000" dirty="0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 and </a:t>
                  </a:r>
                  <a:r>
                    <a:rPr lang="es-ES" sz="1000" dirty="0" err="1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Sustainability</a:t>
                  </a:r>
                  <a:r>
                    <a:rPr lang="es-ES" sz="1000" dirty="0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 </a:t>
                  </a:r>
                  <a:r>
                    <a:rPr lang="es-ES" sz="1000" dirty="0" err="1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for</a:t>
                  </a:r>
                  <a:r>
                    <a:rPr lang="es-ES" sz="1000" dirty="0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 </a:t>
                  </a:r>
                  <a:r>
                    <a:rPr lang="es-ES" sz="1000" dirty="0" err="1">
                      <a:solidFill>
                        <a:srgbClr val="5F6062"/>
                      </a:solidFill>
                      <a:latin typeface="Franklin Gothic Book" panose="020B0503020102020204" pitchFamily="34" charset="0"/>
                    </a:rPr>
                    <a:t>Tomorrow</a:t>
                  </a:r>
                  <a:r>
                    <a:rPr lang="es-CO" sz="1000" dirty="0">
                      <a:solidFill>
                        <a:srgbClr val="5F6062"/>
                      </a:solidFill>
                      <a:effectLst/>
                      <a:latin typeface="Franklin Gothic Book" panose="020B0503020102020204" pitchFamily="34" charset="0"/>
                    </a:rPr>
                    <a:t>)</a:t>
                  </a:r>
                  <a:endParaRPr lang="es-CO" sz="1000" dirty="0">
                    <a:solidFill>
                      <a:srgbClr val="5F6062"/>
                    </a:solidFill>
                    <a:latin typeface="Franklin Gothic Book" panose="020B0503020102020204" pitchFamily="34" charset="0"/>
                  </a:endParaRPr>
                </a:p>
              </p:txBody>
            </p:sp>
            <p:pic>
              <p:nvPicPr>
                <p:cNvPr id="289" name="Imagen 288">
                  <a:hlinkClick r:id="rId56" tooltip="DATA"/>
                  <a:extLst>
                    <a:ext uri="{FF2B5EF4-FFF2-40B4-BE49-F238E27FC236}">
                      <a16:creationId xmlns:a16="http://schemas.microsoft.com/office/drawing/2014/main" id="{7AFA61B5-92B5-9143-B1B9-AB63823E70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 cstate="email">
                  <a:extLst>
                    <a:ext uri="{BEBA8EAE-BF5A-486C-A8C5-ECC9F3942E4B}">
                      <a14:imgProps xmlns:a14="http://schemas.microsoft.com/office/drawing/2010/main">
                        <a14:imgLayer r:embed="rId58">
                          <a14:imgEffect>
                            <a14:backgroundRemoval t="1961" b="89216" l="4819" r="89157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9654" y="2571213"/>
                  <a:ext cx="958152" cy="996806"/>
                </a:xfrm>
                <a:prstGeom prst="rect">
                  <a:avLst/>
                </a:prstGeom>
              </p:spPr>
            </p:pic>
            <p:sp>
              <p:nvSpPr>
                <p:cNvPr id="290" name="CuadroTexto 289">
                  <a:extLst>
                    <a:ext uri="{FF2B5EF4-FFF2-40B4-BE49-F238E27FC236}">
                      <a16:creationId xmlns:a16="http://schemas.microsoft.com/office/drawing/2014/main" id="{BD93C4BB-E9B3-3841-9F14-64B8C57206D2}"/>
                    </a:ext>
                  </a:extLst>
                </p:cNvPr>
                <p:cNvSpPr txBox="1"/>
                <p:nvPr/>
              </p:nvSpPr>
              <p:spPr>
                <a:xfrm>
                  <a:off x="10234445" y="2599366"/>
                  <a:ext cx="1779159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600" dirty="0">
                      <a:latin typeface="Franklin Gothic Book" panose="020B0503020102020204" pitchFamily="34" charset="0"/>
                    </a:rPr>
                    <a:t>Reducción costo:</a:t>
                  </a:r>
                </a:p>
                <a:p>
                  <a:r>
                    <a:rPr lang="es-CO" dirty="0">
                      <a:solidFill>
                        <a:srgbClr val="002D6A"/>
                      </a:solidFill>
                      <a:latin typeface="Franklin Gothic Book" panose="020B0503020102020204" pitchFamily="34" charset="0"/>
                    </a:rPr>
                    <a:t>12 USD por Tonelada</a:t>
                  </a:r>
                </a:p>
              </p:txBody>
            </p:sp>
            <p:pic>
              <p:nvPicPr>
                <p:cNvPr id="291" name="Gráfico 290" descr="Tendencia a la baja">
                  <a:extLst>
                    <a:ext uri="{FF2B5EF4-FFF2-40B4-BE49-F238E27FC236}">
                      <a16:creationId xmlns:a16="http://schemas.microsoft.com/office/drawing/2014/main" id="{7DC93DD1-40BD-CB48-B4E4-BD642B98F1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0"/>
                    </a:ext>
                  </a:extLst>
                </a:blip>
                <a:srcRect l="24239" t="21153" r="6803" b="26827"/>
                <a:stretch/>
              </p:blipFill>
              <p:spPr>
                <a:xfrm>
                  <a:off x="11520055" y="2892154"/>
                  <a:ext cx="632758" cy="477337"/>
                </a:xfrm>
                <a:prstGeom prst="rect">
                  <a:avLst/>
                </a:prstGeom>
              </p:spPr>
            </p:pic>
            <p:sp>
              <p:nvSpPr>
                <p:cNvPr id="292" name="CuadroTexto 291">
                  <a:extLst>
                    <a:ext uri="{FF2B5EF4-FFF2-40B4-BE49-F238E27FC236}">
                      <a16:creationId xmlns:a16="http://schemas.microsoft.com/office/drawing/2014/main" id="{1EF1DE68-DD12-844D-B546-469036C03195}"/>
                    </a:ext>
                  </a:extLst>
                </p:cNvPr>
                <p:cNvSpPr txBox="1"/>
                <p:nvPr/>
              </p:nvSpPr>
              <p:spPr>
                <a:xfrm>
                  <a:off x="9463980" y="3999889"/>
                  <a:ext cx="263014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dirty="0"/>
                    <a:t>#1 en Colombia</a:t>
                  </a:r>
                </a:p>
                <a:p>
                  <a:r>
                    <a:rPr lang="es-CO" dirty="0"/>
                    <a:t>#2 de concreto en EE.UU</a:t>
                  </a:r>
                </a:p>
                <a:p>
                  <a:r>
                    <a:rPr lang="es-CO" dirty="0"/>
                    <a:t>#4 de cemento en EE.UU</a:t>
                  </a:r>
                </a:p>
                <a:p>
                  <a:r>
                    <a:rPr lang="es-CO" dirty="0"/>
                    <a:t>#2 en Centroamerica</a:t>
                  </a:r>
                </a:p>
              </p:txBody>
            </p:sp>
            <p:sp>
              <p:nvSpPr>
                <p:cNvPr id="293" name="CuadroTexto 292">
                  <a:extLst>
                    <a:ext uri="{FF2B5EF4-FFF2-40B4-BE49-F238E27FC236}">
                      <a16:creationId xmlns:a16="http://schemas.microsoft.com/office/drawing/2014/main" id="{BC01F824-93D8-E74A-A18F-CCA21CF47A91}"/>
                    </a:ext>
                  </a:extLst>
                </p:cNvPr>
                <p:cNvSpPr txBox="1"/>
                <p:nvPr/>
              </p:nvSpPr>
              <p:spPr>
                <a:xfrm>
                  <a:off x="9522670" y="3592654"/>
                  <a:ext cx="24747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dirty="0">
                      <a:solidFill>
                        <a:srgbClr val="002D6A"/>
                      </a:solidFill>
                      <a:latin typeface="Franklin Gothic Medium" panose="020B0603020102020204" pitchFamily="34" charset="0"/>
                    </a:rPr>
                    <a:t>Posición de Mercado</a:t>
                  </a:r>
                </a:p>
              </p:txBody>
            </p:sp>
          </p:grpSp>
        </p:grp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F8F29DC9-1A57-0A4B-9F82-64080CA912D6}"/>
              </a:ext>
            </a:extLst>
          </p:cNvPr>
          <p:cNvSpPr/>
          <p:nvPr/>
        </p:nvSpPr>
        <p:spPr>
          <a:xfrm>
            <a:off x="0" y="0"/>
            <a:ext cx="12192000" cy="1362974"/>
          </a:xfrm>
          <a:prstGeom prst="rect">
            <a:avLst/>
          </a:prstGeom>
          <a:solidFill>
            <a:srgbClr val="002D6A"/>
          </a:solidFill>
          <a:ln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8" name="Apuntador">
            <a:extLst>
              <a:ext uri="{FF2B5EF4-FFF2-40B4-BE49-F238E27FC236}">
                <a16:creationId xmlns:a16="http://schemas.microsoft.com/office/drawing/2014/main" id="{706C1D70-4688-FF4B-ABA7-D35CA93B3841}"/>
              </a:ext>
            </a:extLst>
          </p:cNvPr>
          <p:cNvSpPr/>
          <p:nvPr/>
        </p:nvSpPr>
        <p:spPr>
          <a:xfrm>
            <a:off x="516239" y="1"/>
            <a:ext cx="3295005" cy="1362974"/>
          </a:xfrm>
          <a:prstGeom prst="rect">
            <a:avLst/>
          </a:prstGeom>
          <a:solidFill>
            <a:srgbClr val="5F60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7" name="Apuntador 2">
            <a:extLst>
              <a:ext uri="{FF2B5EF4-FFF2-40B4-BE49-F238E27FC236}">
                <a16:creationId xmlns:a16="http://schemas.microsoft.com/office/drawing/2014/main" id="{8B8F00F4-8B55-754F-AE51-F308C60571D5}"/>
              </a:ext>
            </a:extLst>
          </p:cNvPr>
          <p:cNvSpPr/>
          <p:nvPr/>
        </p:nvSpPr>
        <p:spPr>
          <a:xfrm>
            <a:off x="4451749" y="-2834"/>
            <a:ext cx="3295005" cy="1362974"/>
          </a:xfrm>
          <a:prstGeom prst="rect">
            <a:avLst/>
          </a:prstGeom>
          <a:solidFill>
            <a:srgbClr val="5F60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4" name="CuadroTexto 313">
            <a:extLst>
              <a:ext uri="{FF2B5EF4-FFF2-40B4-BE49-F238E27FC236}">
                <a16:creationId xmlns:a16="http://schemas.microsoft.com/office/drawing/2014/main" id="{B5B99728-79AC-E347-8C01-36702A09BBF7}"/>
              </a:ext>
            </a:extLst>
          </p:cNvPr>
          <p:cNvSpPr txBox="1"/>
          <p:nvPr/>
        </p:nvSpPr>
        <p:spPr>
          <a:xfrm>
            <a:off x="791630" y="194741"/>
            <a:ext cx="28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Argos, una empresa fuerte</a:t>
            </a:r>
          </a:p>
        </p:txBody>
      </p:sp>
      <p:sp>
        <p:nvSpPr>
          <p:cNvPr id="315" name="CuadroTexto 314">
            <a:extLst>
              <a:ext uri="{FF2B5EF4-FFF2-40B4-BE49-F238E27FC236}">
                <a16:creationId xmlns:a16="http://schemas.microsoft.com/office/drawing/2014/main" id="{BD9B669C-91A0-724C-AE90-86608E0D8C18}"/>
              </a:ext>
            </a:extLst>
          </p:cNvPr>
          <p:cNvSpPr txBox="1"/>
          <p:nvPr/>
        </p:nvSpPr>
        <p:spPr>
          <a:xfrm>
            <a:off x="4706230" y="193188"/>
            <a:ext cx="286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En una industria en creciemiento</a:t>
            </a:r>
          </a:p>
        </p:txBody>
      </p:sp>
      <p:sp>
        <p:nvSpPr>
          <p:cNvPr id="316" name="CuadroTexto 315">
            <a:extLst>
              <a:ext uri="{FF2B5EF4-FFF2-40B4-BE49-F238E27FC236}">
                <a16:creationId xmlns:a16="http://schemas.microsoft.com/office/drawing/2014/main" id="{72882991-E0A3-A349-8F29-3E9F1149BEEB}"/>
              </a:ext>
            </a:extLst>
          </p:cNvPr>
          <p:cNvSpPr txBox="1"/>
          <p:nvPr/>
        </p:nvSpPr>
        <p:spPr>
          <a:xfrm>
            <a:off x="8453697" y="191736"/>
            <a:ext cx="3364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Sólida en medio de las adversidades 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98D8ABED-8E65-A44C-AF75-A8A56801A398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274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22222E-6 L 0 0.63078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5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2.59259E-6 L 2.29167E-6 0.62963 " pathEditMode="relative" rAng="0" ptsTypes="AA">
                                          <p:cBhvr>
                                            <p:cTn id="32" dur="7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44444E-6 L 0.32253 4.44444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2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22222E-6 L 1.04167E-6 0.63426 " pathEditMode="relative" rAng="0" ptsTypes="AA">
                                          <p:cBhvr>
                                            <p:cTn id="38" dur="7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71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4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3.7037E-6 L -8.33333E-7 0.64352 " pathEditMode="relative" rAng="0" ptsTypes="AA">
                                          <p:cBhvr>
                                            <p:cTn id="47" dur="7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1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" presetClass="exit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2.59259E-6 L 0.32943 -2.59259E-6 " pathEditMode="relative" rAng="0" ptsTypes="AA">
                                          <p:cBhvr>
                                            <p:cTn id="6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8" grpId="0" animBg="1"/>
          <p:bldP spid="318" grpId="1" animBg="1"/>
          <p:bldP spid="318" grpId="2" animBg="1"/>
          <p:bldP spid="167" grpId="0" animBg="1"/>
          <p:bldP spid="16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22222E-6 L 0 0.63078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5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2.59259E-6 L 2.29167E-6 0.62963 " pathEditMode="relative" rAng="0" ptsTypes="AA">
                                          <p:cBhvr>
                                            <p:cTn id="32" dur="7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44444E-6 L 0.32253 4.44444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2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2.22222E-6 L 1.04167E-6 0.63426 " pathEditMode="relative" rAng="0" ptsTypes="AA">
                                          <p:cBhvr>
                                            <p:cTn id="38" dur="7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71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4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3.7037E-6 L -8.33333E-7 0.64352 " pathEditMode="relative" rAng="0" ptsTypes="AA">
                                          <p:cBhvr>
                                            <p:cTn id="47" dur="700" fill="hold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1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" presetClass="exit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2.59259E-6 L 0.32943 -2.59259E-6 " pathEditMode="relative" rAng="0" ptsTypes="AA">
                                          <p:cBhvr>
                                            <p:cTn id="6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7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8" grpId="0" animBg="1"/>
          <p:bldP spid="318" grpId="1" animBg="1"/>
          <p:bldP spid="318" grpId="2" animBg="1"/>
          <p:bldP spid="167" grpId="0" animBg="1"/>
          <p:bldP spid="167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uía General">
            <a:extLst>
              <a:ext uri="{FF2B5EF4-FFF2-40B4-BE49-F238E27FC236}">
                <a16:creationId xmlns:a16="http://schemas.microsoft.com/office/drawing/2014/main" id="{3566F75B-1AD0-8A4A-9C81-F16354D2391B}"/>
              </a:ext>
            </a:extLst>
          </p:cNvPr>
          <p:cNvGrpSpPr/>
          <p:nvPr/>
        </p:nvGrpSpPr>
        <p:grpSpPr>
          <a:xfrm>
            <a:off x="0" y="0"/>
            <a:ext cx="12192000" cy="1362974"/>
            <a:chOff x="0" y="0"/>
            <a:chExt cx="12192000" cy="136297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600CC80-9678-0245-8162-77FE1574184E}"/>
                </a:ext>
              </a:extLst>
            </p:cNvPr>
            <p:cNvSpPr/>
            <p:nvPr/>
          </p:nvSpPr>
          <p:spPr>
            <a:xfrm>
              <a:off x="0" y="0"/>
              <a:ext cx="12192000" cy="1362974"/>
            </a:xfrm>
            <a:prstGeom prst="rect">
              <a:avLst/>
            </a:prstGeom>
            <a:solidFill>
              <a:srgbClr val="002D6A"/>
            </a:solidFill>
            <a:ln>
              <a:solidFill>
                <a:srgbClr val="002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Apuntador 2">
              <a:extLst>
                <a:ext uri="{FF2B5EF4-FFF2-40B4-BE49-F238E27FC236}">
                  <a16:creationId xmlns:a16="http://schemas.microsoft.com/office/drawing/2014/main" id="{622B422B-E292-F744-82B8-616F11B2301B}"/>
                </a:ext>
              </a:extLst>
            </p:cNvPr>
            <p:cNvSpPr/>
            <p:nvPr/>
          </p:nvSpPr>
          <p:spPr>
            <a:xfrm>
              <a:off x="8466425" y="0"/>
              <a:ext cx="3295005" cy="1362974"/>
            </a:xfrm>
            <a:prstGeom prst="rect">
              <a:avLst/>
            </a:prstGeom>
            <a:solidFill>
              <a:srgbClr val="5F60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D407CA5-DD7C-0840-BF23-E2FF88AA94D4}"/>
                </a:ext>
              </a:extLst>
            </p:cNvPr>
            <p:cNvSpPr txBox="1"/>
            <p:nvPr/>
          </p:nvSpPr>
          <p:spPr>
            <a:xfrm>
              <a:off x="791630" y="194741"/>
              <a:ext cx="2897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Argos, una empresa fuerte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4813237-3F14-E64A-98F6-99C62ABCF72F}"/>
                </a:ext>
              </a:extLst>
            </p:cNvPr>
            <p:cNvSpPr txBox="1"/>
            <p:nvPr/>
          </p:nvSpPr>
          <p:spPr>
            <a:xfrm>
              <a:off x="4706230" y="193188"/>
              <a:ext cx="28661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En una industria en creciemiento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E57AAFC-9CF9-0743-AD20-08C585D0D236}"/>
                </a:ext>
              </a:extLst>
            </p:cNvPr>
            <p:cNvSpPr txBox="1"/>
            <p:nvPr/>
          </p:nvSpPr>
          <p:spPr>
            <a:xfrm>
              <a:off x="8453697" y="191736"/>
              <a:ext cx="33646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Sólida en medio de las adversidades </a:t>
              </a:r>
            </a:p>
          </p:txBody>
        </p:sp>
      </p:grpSp>
      <p:sp>
        <p:nvSpPr>
          <p:cNvPr id="3" name="Indicador P1">
            <a:extLst>
              <a:ext uri="{FF2B5EF4-FFF2-40B4-BE49-F238E27FC236}">
                <a16:creationId xmlns:a16="http://schemas.microsoft.com/office/drawing/2014/main" id="{BEF940CA-6698-4148-911F-EF6EC03D27D6}"/>
              </a:ext>
            </a:extLst>
          </p:cNvPr>
          <p:cNvSpPr/>
          <p:nvPr/>
        </p:nvSpPr>
        <p:spPr>
          <a:xfrm>
            <a:off x="1286359" y="6254507"/>
            <a:ext cx="216848" cy="216848"/>
          </a:xfrm>
          <a:prstGeom prst="ellipse">
            <a:avLst/>
          </a:prstGeom>
          <a:solidFill>
            <a:srgbClr val="002D6A"/>
          </a:solidFill>
          <a:ln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Indicador P2">
            <a:extLst>
              <a:ext uri="{FF2B5EF4-FFF2-40B4-BE49-F238E27FC236}">
                <a16:creationId xmlns:a16="http://schemas.microsoft.com/office/drawing/2014/main" id="{D5B58887-BDB9-8543-B440-FB2224CE9D88}"/>
              </a:ext>
            </a:extLst>
          </p:cNvPr>
          <p:cNvSpPr/>
          <p:nvPr/>
        </p:nvSpPr>
        <p:spPr>
          <a:xfrm>
            <a:off x="4322184" y="6240779"/>
            <a:ext cx="216848" cy="216848"/>
          </a:xfrm>
          <a:prstGeom prst="ellipse">
            <a:avLst/>
          </a:prstGeom>
          <a:solidFill>
            <a:srgbClr val="C1D72F"/>
          </a:solidFill>
          <a:ln>
            <a:solidFill>
              <a:srgbClr val="C1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Indicador P3">
            <a:extLst>
              <a:ext uri="{FF2B5EF4-FFF2-40B4-BE49-F238E27FC236}">
                <a16:creationId xmlns:a16="http://schemas.microsoft.com/office/drawing/2014/main" id="{40EA1830-D230-3542-8387-A89AE5855CF2}"/>
              </a:ext>
            </a:extLst>
          </p:cNvPr>
          <p:cNvSpPr/>
          <p:nvPr/>
        </p:nvSpPr>
        <p:spPr>
          <a:xfrm>
            <a:off x="7358009" y="6240779"/>
            <a:ext cx="216848" cy="216848"/>
          </a:xfrm>
          <a:prstGeom prst="ellipse">
            <a:avLst/>
          </a:prstGeom>
          <a:solidFill>
            <a:srgbClr val="C1D72F"/>
          </a:solidFill>
          <a:ln>
            <a:solidFill>
              <a:srgbClr val="C1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Indicador P4">
            <a:extLst>
              <a:ext uri="{FF2B5EF4-FFF2-40B4-BE49-F238E27FC236}">
                <a16:creationId xmlns:a16="http://schemas.microsoft.com/office/drawing/2014/main" id="{70162152-D216-3B47-ADE0-FFFE29DE2BA9}"/>
              </a:ext>
            </a:extLst>
          </p:cNvPr>
          <p:cNvSpPr/>
          <p:nvPr/>
        </p:nvSpPr>
        <p:spPr>
          <a:xfrm>
            <a:off x="10389337" y="6254507"/>
            <a:ext cx="216848" cy="216848"/>
          </a:xfrm>
          <a:prstGeom prst="ellipse">
            <a:avLst/>
          </a:prstGeom>
          <a:solidFill>
            <a:srgbClr val="C1D72F"/>
          </a:solidFill>
          <a:ln>
            <a:solidFill>
              <a:srgbClr val="C1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Conector 3-4">
            <a:extLst>
              <a:ext uri="{FF2B5EF4-FFF2-40B4-BE49-F238E27FC236}">
                <a16:creationId xmlns:a16="http://schemas.microsoft.com/office/drawing/2014/main" id="{DFC9C6F1-AF8D-8A45-9CB5-54F2994C0231}"/>
              </a:ext>
            </a:extLst>
          </p:cNvPr>
          <p:cNvCxnSpPr>
            <a:stCxn id="3" idx="6"/>
            <a:endCxn id="15" idx="2"/>
          </p:cNvCxnSpPr>
          <p:nvPr/>
        </p:nvCxnSpPr>
        <p:spPr>
          <a:xfrm flipV="1">
            <a:off x="1503207" y="6349203"/>
            <a:ext cx="2818977" cy="13728"/>
          </a:xfrm>
          <a:prstGeom prst="line">
            <a:avLst/>
          </a:prstGeom>
          <a:ln>
            <a:solidFill>
              <a:srgbClr val="C1D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2-3">
            <a:extLst>
              <a:ext uri="{FF2B5EF4-FFF2-40B4-BE49-F238E27FC236}">
                <a16:creationId xmlns:a16="http://schemas.microsoft.com/office/drawing/2014/main" id="{DEADB55E-BDE8-E54A-AE2A-415C13C18225}"/>
              </a:ext>
            </a:extLst>
          </p:cNvPr>
          <p:cNvCxnSpPr/>
          <p:nvPr/>
        </p:nvCxnSpPr>
        <p:spPr>
          <a:xfrm flipV="1">
            <a:off x="4559310" y="6349203"/>
            <a:ext cx="2818977" cy="13728"/>
          </a:xfrm>
          <a:prstGeom prst="line">
            <a:avLst/>
          </a:prstGeom>
          <a:ln>
            <a:solidFill>
              <a:srgbClr val="C1D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1-2">
            <a:extLst>
              <a:ext uri="{FF2B5EF4-FFF2-40B4-BE49-F238E27FC236}">
                <a16:creationId xmlns:a16="http://schemas.microsoft.com/office/drawing/2014/main" id="{39433ACD-E273-4949-9FF4-56E16122B42C}"/>
              </a:ext>
            </a:extLst>
          </p:cNvPr>
          <p:cNvCxnSpPr/>
          <p:nvPr/>
        </p:nvCxnSpPr>
        <p:spPr>
          <a:xfrm flipV="1">
            <a:off x="7554579" y="6349203"/>
            <a:ext cx="2818977" cy="13728"/>
          </a:xfrm>
          <a:prstGeom prst="line">
            <a:avLst/>
          </a:prstGeom>
          <a:ln>
            <a:solidFill>
              <a:srgbClr val="C1D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emisa 1">
            <a:extLst>
              <a:ext uri="{FF2B5EF4-FFF2-40B4-BE49-F238E27FC236}">
                <a16:creationId xmlns:a16="http://schemas.microsoft.com/office/drawing/2014/main" id="{AFEAFAC6-5169-5844-AA80-B60B18F14D48}"/>
              </a:ext>
            </a:extLst>
          </p:cNvPr>
          <p:cNvSpPr txBox="1"/>
          <p:nvPr/>
        </p:nvSpPr>
        <p:spPr>
          <a:xfrm>
            <a:off x="286654" y="6473170"/>
            <a:ext cx="221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5F6062"/>
                </a:solidFill>
                <a:latin typeface="Franklin Gothic Book" panose="020B0503020102020204" pitchFamily="34" charset="0"/>
              </a:rPr>
              <a:t>Dismunición del ROS</a:t>
            </a:r>
          </a:p>
        </p:txBody>
      </p:sp>
      <p:sp>
        <p:nvSpPr>
          <p:cNvPr id="21" name="Premisa 2">
            <a:extLst>
              <a:ext uri="{FF2B5EF4-FFF2-40B4-BE49-F238E27FC236}">
                <a16:creationId xmlns:a16="http://schemas.microsoft.com/office/drawing/2014/main" id="{CBC51E8A-954F-A746-8045-61513BB304C4}"/>
              </a:ext>
            </a:extLst>
          </p:cNvPr>
          <p:cNvSpPr txBox="1"/>
          <p:nvPr/>
        </p:nvSpPr>
        <p:spPr>
          <a:xfrm>
            <a:off x="3322479" y="6473170"/>
            <a:ext cx="221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5F6062"/>
                </a:solidFill>
                <a:latin typeface="Franklin Gothic Book" panose="020B0503020102020204" pitchFamily="34" charset="0"/>
              </a:rPr>
              <a:t>Mayor Productividad</a:t>
            </a:r>
          </a:p>
        </p:txBody>
      </p:sp>
      <p:sp>
        <p:nvSpPr>
          <p:cNvPr id="22" name="Premisa 3">
            <a:extLst>
              <a:ext uri="{FF2B5EF4-FFF2-40B4-BE49-F238E27FC236}">
                <a16:creationId xmlns:a16="http://schemas.microsoft.com/office/drawing/2014/main" id="{7EB6FA08-C8B8-2247-A279-751AEFD5902E}"/>
              </a:ext>
            </a:extLst>
          </p:cNvPr>
          <p:cNvSpPr txBox="1"/>
          <p:nvPr/>
        </p:nvSpPr>
        <p:spPr>
          <a:xfrm>
            <a:off x="6262961" y="6473170"/>
            <a:ext cx="240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5F6062"/>
                </a:solidFill>
                <a:latin typeface="Franklin Gothic Book" panose="020B0503020102020204" pitchFamily="34" charset="0"/>
              </a:rPr>
              <a:t>Cambio Estructura de Capital</a:t>
            </a:r>
          </a:p>
        </p:txBody>
      </p:sp>
      <p:sp>
        <p:nvSpPr>
          <p:cNvPr id="24" name="Premisa 4">
            <a:extLst>
              <a:ext uri="{FF2B5EF4-FFF2-40B4-BE49-F238E27FC236}">
                <a16:creationId xmlns:a16="http://schemas.microsoft.com/office/drawing/2014/main" id="{48B56C1B-7DC0-B14F-AFB7-2074904FA4F7}"/>
              </a:ext>
            </a:extLst>
          </p:cNvPr>
          <p:cNvSpPr txBox="1"/>
          <p:nvPr/>
        </p:nvSpPr>
        <p:spPr>
          <a:xfrm>
            <a:off x="9222142" y="6473170"/>
            <a:ext cx="2541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5F6062"/>
                </a:solidFill>
                <a:latin typeface="Franklin Gothic Book" panose="020B0503020102020204" pitchFamily="34" charset="0"/>
              </a:rPr>
              <a:t>Mayor Retribución al Accionista</a:t>
            </a:r>
          </a:p>
        </p:txBody>
      </p:sp>
      <p:grpSp>
        <p:nvGrpSpPr>
          <p:cNvPr id="32" name="Operacional">
            <a:extLst>
              <a:ext uri="{FF2B5EF4-FFF2-40B4-BE49-F238E27FC236}">
                <a16:creationId xmlns:a16="http://schemas.microsoft.com/office/drawing/2014/main" id="{0418FFCC-7715-EC47-BA3A-2BF5F0D59114}"/>
              </a:ext>
            </a:extLst>
          </p:cNvPr>
          <p:cNvGrpSpPr/>
          <p:nvPr/>
        </p:nvGrpSpPr>
        <p:grpSpPr>
          <a:xfrm>
            <a:off x="258572" y="2189934"/>
            <a:ext cx="11688255" cy="3208324"/>
            <a:chOff x="258572" y="2189934"/>
            <a:chExt cx="11688255" cy="3208324"/>
          </a:xfrm>
        </p:grpSpPr>
        <p:pic>
          <p:nvPicPr>
            <p:cNvPr id="2" name="Gráfica margen EBITDA">
              <a:extLst>
                <a:ext uri="{FF2B5EF4-FFF2-40B4-BE49-F238E27FC236}">
                  <a16:creationId xmlns:a16="http://schemas.microsoft.com/office/drawing/2014/main" id="{59004CB6-FA3F-1743-B78E-4C0FB36D7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72" y="2189934"/>
              <a:ext cx="5528013" cy="3208324"/>
            </a:xfrm>
            <a:prstGeom prst="rect">
              <a:avLst/>
            </a:prstGeom>
          </p:spPr>
        </p:pic>
        <p:grpSp>
          <p:nvGrpSpPr>
            <p:cNvPr id="30" name="Estado EBITDA">
              <a:extLst>
                <a:ext uri="{FF2B5EF4-FFF2-40B4-BE49-F238E27FC236}">
                  <a16:creationId xmlns:a16="http://schemas.microsoft.com/office/drawing/2014/main" id="{9CA12B11-D9BD-F94F-83AC-826D9F4183BD}"/>
                </a:ext>
              </a:extLst>
            </p:cNvPr>
            <p:cNvGrpSpPr/>
            <p:nvPr/>
          </p:nvGrpSpPr>
          <p:grpSpPr>
            <a:xfrm>
              <a:off x="6245819" y="2422564"/>
              <a:ext cx="5701008" cy="2772352"/>
              <a:chOff x="6276815" y="2422564"/>
              <a:chExt cx="5701008" cy="2772352"/>
            </a:xfrm>
          </p:grpSpPr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421F353-0BF7-BE4A-88D1-572B5EC7633D}"/>
                  </a:ext>
                </a:extLst>
              </p:cNvPr>
              <p:cNvSpPr txBox="1"/>
              <p:nvPr/>
            </p:nvSpPr>
            <p:spPr>
              <a:xfrm>
                <a:off x="6276815" y="2886592"/>
                <a:ext cx="271220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400" dirty="0">
                    <a:latin typeface="Franklin Gothic Medium" panose="020B0603020102020204" pitchFamily="34" charset="0"/>
                  </a:rPr>
                  <a:t>Ventas Netas:</a:t>
                </a:r>
              </a:p>
              <a:p>
                <a:r>
                  <a:rPr lang="es-CO" sz="2400" dirty="0">
                    <a:latin typeface="Franklin Gothic Medium" panose="020B0603020102020204" pitchFamily="34" charset="0"/>
                  </a:rPr>
                  <a:t>Costo de Ventas:</a:t>
                </a:r>
              </a:p>
              <a:p>
                <a:r>
                  <a:rPr lang="es-CO" sz="2400" dirty="0">
                    <a:latin typeface="Franklin Gothic Medium" panose="020B0603020102020204" pitchFamily="34" charset="0"/>
                  </a:rPr>
                  <a:t>G. Operacionales:</a:t>
                </a:r>
              </a:p>
              <a:p>
                <a:r>
                  <a:rPr lang="es-CO" sz="2400" dirty="0">
                    <a:latin typeface="Franklin Gothic Medium" panose="020B0603020102020204" pitchFamily="34" charset="0"/>
                  </a:rPr>
                  <a:t>EBITDA:</a:t>
                </a:r>
              </a:p>
              <a:p>
                <a:endParaRPr lang="es-CO" sz="2400" dirty="0">
                  <a:latin typeface="Franklin Gothic Medium" panose="020B0603020102020204" pitchFamily="34" charset="0"/>
                </a:endParaRPr>
              </a:p>
              <a:p>
                <a:r>
                  <a:rPr lang="es-CO" sz="2400" dirty="0">
                    <a:latin typeface="Franklin Gothic Medium" panose="020B0603020102020204" pitchFamily="34" charset="0"/>
                  </a:rPr>
                  <a:t>Margen EBITDA:</a:t>
                </a: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3DB2913-DB5F-734F-8A18-3EBE60E70478}"/>
                  </a:ext>
                </a:extLst>
              </p:cNvPr>
              <p:cNvSpPr txBox="1"/>
              <p:nvPr/>
            </p:nvSpPr>
            <p:spPr>
              <a:xfrm>
                <a:off x="8989017" y="2422564"/>
                <a:ext cx="2944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>
                    <a:latin typeface="Franklin Gothic Medium" panose="020B0603020102020204" pitchFamily="34" charset="0"/>
                  </a:rPr>
                  <a:t>2016                   2017</a:t>
                </a: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F49F6E02-C844-324D-B139-DE80A39C5149}"/>
                  </a:ext>
                </a:extLst>
              </p:cNvPr>
              <p:cNvSpPr txBox="1"/>
              <p:nvPr/>
            </p:nvSpPr>
            <p:spPr>
              <a:xfrm>
                <a:off x="9008194" y="2913797"/>
                <a:ext cx="2969629" cy="2253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CO" sz="1600" dirty="0">
                    <a:latin typeface="Franklin Gothic Book" panose="020B0503020102020204" pitchFamily="34" charset="0"/>
                  </a:rPr>
                  <a:t>USD2.838MM     USD2.860MM</a:t>
                </a:r>
              </a:p>
              <a:p>
                <a:pPr>
                  <a:lnSpc>
                    <a:spcPct val="150000"/>
                  </a:lnSpc>
                </a:pPr>
                <a:r>
                  <a:rPr lang="es-CO" sz="1600" dirty="0">
                    <a:latin typeface="Franklin Gothic Book" panose="020B0503020102020204" pitchFamily="34" charset="0"/>
                  </a:rPr>
                  <a:t>USD2.034MM     USD2.136MM</a:t>
                </a:r>
              </a:p>
              <a:p>
                <a:pPr>
                  <a:lnSpc>
                    <a:spcPct val="150000"/>
                  </a:lnSpc>
                </a:pPr>
                <a:r>
                  <a:rPr lang="es-CO" sz="1600" dirty="0">
                    <a:latin typeface="Franklin Gothic Book" panose="020B0503020102020204" pitchFamily="34" charset="0"/>
                  </a:rPr>
                  <a:t>  USD300MM        USD271MM</a:t>
                </a:r>
              </a:p>
              <a:p>
                <a:pPr>
                  <a:lnSpc>
                    <a:spcPct val="150000"/>
                  </a:lnSpc>
                </a:pPr>
                <a:r>
                  <a:rPr lang="es-CO" sz="1600" dirty="0">
                    <a:latin typeface="Franklin Gothic Book" panose="020B0503020102020204" pitchFamily="34" charset="0"/>
                  </a:rPr>
                  <a:t>  USD505MM        USD452MM</a:t>
                </a:r>
              </a:p>
              <a:p>
                <a:pPr>
                  <a:lnSpc>
                    <a:spcPct val="300000"/>
                  </a:lnSpc>
                </a:pPr>
                <a:r>
                  <a:rPr lang="es-CO" dirty="0"/>
                  <a:t>       17,8%	15,8%</a:t>
                </a:r>
              </a:p>
            </p:txBody>
          </p:sp>
        </p:grpSp>
      </p:grpSp>
      <p:grpSp>
        <p:nvGrpSpPr>
          <p:cNvPr id="42" name="NO Operacional">
            <a:extLst>
              <a:ext uri="{FF2B5EF4-FFF2-40B4-BE49-F238E27FC236}">
                <a16:creationId xmlns:a16="http://schemas.microsoft.com/office/drawing/2014/main" id="{41995288-5CB0-3D4E-B8AE-AEE0183568AC}"/>
              </a:ext>
            </a:extLst>
          </p:cNvPr>
          <p:cNvGrpSpPr/>
          <p:nvPr/>
        </p:nvGrpSpPr>
        <p:grpSpPr>
          <a:xfrm>
            <a:off x="548555" y="1989816"/>
            <a:ext cx="11246482" cy="3587153"/>
            <a:chOff x="548555" y="1989816"/>
            <a:chExt cx="11246482" cy="3587153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EA59A86A-7BB8-9D4E-BA05-924A95E1F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555" y="1989816"/>
              <a:ext cx="6280902" cy="3587153"/>
            </a:xfrm>
            <a:prstGeom prst="rect">
              <a:avLst/>
            </a:prstGeom>
          </p:spPr>
        </p:pic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2C13C935-A30D-CD4B-B438-BB97DA512D9B}"/>
                </a:ext>
              </a:extLst>
            </p:cNvPr>
            <p:cNvGrpSpPr/>
            <p:nvPr/>
          </p:nvGrpSpPr>
          <p:grpSpPr>
            <a:xfrm>
              <a:off x="7226497" y="2310299"/>
              <a:ext cx="4568540" cy="2699403"/>
              <a:chOff x="7226497" y="2310299"/>
              <a:chExt cx="4568540" cy="2699403"/>
            </a:xfrm>
          </p:grpSpPr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76C7C270-B4BF-3A48-8648-9CEC1A427AAC}"/>
                  </a:ext>
                </a:extLst>
              </p:cNvPr>
              <p:cNvSpPr txBox="1"/>
              <p:nvPr/>
            </p:nvSpPr>
            <p:spPr>
              <a:xfrm>
                <a:off x="7226497" y="2701378"/>
                <a:ext cx="456854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dirty="0">
                    <a:latin typeface="Franklin Gothic Medium" panose="020B0603020102020204" pitchFamily="34" charset="0"/>
                  </a:rPr>
                  <a:t>Participación sobre Ventas: </a:t>
                </a:r>
                <a:r>
                  <a:rPr lang="es-CO" dirty="0">
                    <a:solidFill>
                      <a:srgbClr val="002D6A"/>
                    </a:solidFill>
                    <a:latin typeface="Franklin Gothic Medium" panose="020B0603020102020204" pitchFamily="34" charset="0"/>
                  </a:rPr>
                  <a:t>Gasto de Interés</a:t>
                </a:r>
              </a:p>
              <a:p>
                <a:pPr algn="ctr"/>
                <a:r>
                  <a:rPr lang="es-CO" dirty="0">
                    <a:solidFill>
                      <a:srgbClr val="002D6A"/>
                    </a:solidFill>
                    <a:latin typeface="Franklin Gothic Medium" panose="020B0603020102020204" pitchFamily="34" charset="0"/>
                  </a:rPr>
                  <a:t>4,8%               5,3%</a:t>
                </a:r>
              </a:p>
              <a:p>
                <a:pPr algn="ctr"/>
                <a:endParaRPr lang="es-CO" dirty="0">
                  <a:solidFill>
                    <a:srgbClr val="002D6A"/>
                  </a:solidFill>
                  <a:latin typeface="Franklin Gothic Medium" panose="020B0603020102020204" pitchFamily="34" charset="0"/>
                </a:endParaRPr>
              </a:p>
              <a:p>
                <a:r>
                  <a:rPr lang="es-CO" dirty="0">
                    <a:latin typeface="Franklin Gothic Medium" panose="020B0603020102020204" pitchFamily="34" charset="0"/>
                  </a:rPr>
                  <a:t>Provisión de Impuesto a la Renta:</a:t>
                </a:r>
              </a:p>
              <a:p>
                <a:pPr algn="ctr"/>
                <a:r>
                  <a:rPr lang="es-CO" dirty="0">
                    <a:solidFill>
                      <a:srgbClr val="002D6A"/>
                    </a:solidFill>
                    <a:latin typeface="Franklin Gothic Medium" panose="020B0603020102020204" pitchFamily="34" charset="0"/>
                  </a:rPr>
                  <a:t>USD36MM             USD71MM</a:t>
                </a:r>
              </a:p>
              <a:p>
                <a:endParaRPr lang="es-CO" dirty="0">
                  <a:latin typeface="Franklin Gothic Medium" panose="020B0603020102020204" pitchFamily="34" charset="0"/>
                </a:endParaRPr>
              </a:p>
              <a:p>
                <a:endParaRPr lang="es-CO" dirty="0">
                  <a:latin typeface="Franklin Gothic Medium" panose="020B0603020102020204" pitchFamily="34" charset="0"/>
                </a:endParaRPr>
              </a:p>
              <a:p>
                <a:pPr algn="ctr"/>
                <a:r>
                  <a:rPr lang="es-CO" dirty="0">
                    <a:latin typeface="Franklin Gothic Medium" panose="020B0603020102020204" pitchFamily="34" charset="0"/>
                  </a:rPr>
                  <a:t>  +99,5%</a:t>
                </a:r>
              </a:p>
            </p:txBody>
          </p:sp>
          <p:sp>
            <p:nvSpPr>
              <p:cNvPr id="36" name="Flecha arriba 35">
                <a:extLst>
                  <a:ext uri="{FF2B5EF4-FFF2-40B4-BE49-F238E27FC236}">
                    <a16:creationId xmlns:a16="http://schemas.microsoft.com/office/drawing/2014/main" id="{0349058E-F97D-EF49-9F0B-78875AC524E5}"/>
                  </a:ext>
                </a:extLst>
              </p:cNvPr>
              <p:cNvSpPr/>
              <p:nvPr/>
            </p:nvSpPr>
            <p:spPr>
              <a:xfrm rot="5400000">
                <a:off x="9328476" y="2865668"/>
                <a:ext cx="364580" cy="565363"/>
              </a:xfrm>
              <a:prstGeom prst="upArrow">
                <a:avLst/>
              </a:prstGeom>
              <a:solidFill>
                <a:srgbClr val="5F6062"/>
              </a:solidFill>
              <a:ln>
                <a:solidFill>
                  <a:srgbClr val="002D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19B4E3BC-E516-F64B-9D24-2DE1A9A73A36}"/>
                  </a:ext>
                </a:extLst>
              </p:cNvPr>
              <p:cNvSpPr txBox="1"/>
              <p:nvPr/>
            </p:nvSpPr>
            <p:spPr>
              <a:xfrm>
                <a:off x="8131416" y="2310299"/>
                <a:ext cx="2758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b="1" dirty="0">
                    <a:solidFill>
                      <a:srgbClr val="C1D72F"/>
                    </a:solidFill>
                    <a:latin typeface="Franklin Gothic Demi" panose="020B0603020102020204" pitchFamily="34" charset="0"/>
                  </a:rPr>
                  <a:t>A 2017</a:t>
                </a:r>
              </a:p>
            </p:txBody>
          </p:sp>
          <p:sp>
            <p:nvSpPr>
              <p:cNvPr id="38" name="Flecha arriba 37">
                <a:extLst>
                  <a:ext uri="{FF2B5EF4-FFF2-40B4-BE49-F238E27FC236}">
                    <a16:creationId xmlns:a16="http://schemas.microsoft.com/office/drawing/2014/main" id="{A1A3BE6C-B2FD-564D-9A6A-976695C2E89C}"/>
                  </a:ext>
                </a:extLst>
              </p:cNvPr>
              <p:cNvSpPr/>
              <p:nvPr/>
            </p:nvSpPr>
            <p:spPr>
              <a:xfrm rot="5400000">
                <a:off x="9333667" y="3700734"/>
                <a:ext cx="364580" cy="565363"/>
              </a:xfrm>
              <a:prstGeom prst="upArrow">
                <a:avLst/>
              </a:prstGeom>
              <a:solidFill>
                <a:srgbClr val="5F6062"/>
              </a:solidFill>
              <a:ln>
                <a:solidFill>
                  <a:srgbClr val="5F6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Flecha circular 39">
                <a:extLst>
                  <a:ext uri="{FF2B5EF4-FFF2-40B4-BE49-F238E27FC236}">
                    <a16:creationId xmlns:a16="http://schemas.microsoft.com/office/drawing/2014/main" id="{079325DB-D2FE-BA4D-A911-AB7CAB1108B2}"/>
                  </a:ext>
                </a:extLst>
              </p:cNvPr>
              <p:cNvSpPr/>
              <p:nvPr/>
            </p:nvSpPr>
            <p:spPr>
              <a:xfrm rot="10800000" flipH="1">
                <a:off x="8850633" y="3652668"/>
                <a:ext cx="1320263" cy="1026076"/>
              </a:xfrm>
              <a:prstGeom prst="circularArrow">
                <a:avLst/>
              </a:prstGeom>
              <a:solidFill>
                <a:srgbClr val="C7D2DB"/>
              </a:solidFill>
              <a:ln>
                <a:solidFill>
                  <a:srgbClr val="C1D7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4" name="Reducción ROS">
            <a:extLst>
              <a:ext uri="{FF2B5EF4-FFF2-40B4-BE49-F238E27FC236}">
                <a16:creationId xmlns:a16="http://schemas.microsoft.com/office/drawing/2014/main" id="{BFFD6CD8-5E9B-1C49-A809-6FCDBD5C5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860" y="1663084"/>
            <a:ext cx="7258201" cy="4170283"/>
          </a:xfrm>
          <a:prstGeom prst="rect">
            <a:avLst/>
          </a:prstGeom>
        </p:spPr>
      </p:pic>
      <p:cxnSp>
        <p:nvCxnSpPr>
          <p:cNvPr id="45" name="Conector 3-4 (2)">
            <a:extLst>
              <a:ext uri="{FF2B5EF4-FFF2-40B4-BE49-F238E27FC236}">
                <a16:creationId xmlns:a16="http://schemas.microsoft.com/office/drawing/2014/main" id="{2994C513-9592-7843-AF7E-EEA2F95BCFDC}"/>
              </a:ext>
            </a:extLst>
          </p:cNvPr>
          <p:cNvCxnSpPr/>
          <p:nvPr/>
        </p:nvCxnSpPr>
        <p:spPr>
          <a:xfrm flipV="1">
            <a:off x="1488075" y="6349203"/>
            <a:ext cx="2818977" cy="13728"/>
          </a:xfrm>
          <a:prstGeom prst="line">
            <a:avLst/>
          </a:prstGeom>
          <a:ln>
            <a:solidFill>
              <a:srgbClr val="002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RAT">
            <a:extLst>
              <a:ext uri="{FF2B5EF4-FFF2-40B4-BE49-F238E27FC236}">
                <a16:creationId xmlns:a16="http://schemas.microsoft.com/office/drawing/2014/main" id="{72247A09-22B4-B94D-BAE4-235BE5F27CFC}"/>
              </a:ext>
            </a:extLst>
          </p:cNvPr>
          <p:cNvGrpSpPr/>
          <p:nvPr/>
        </p:nvGrpSpPr>
        <p:grpSpPr>
          <a:xfrm>
            <a:off x="2189938" y="1945445"/>
            <a:ext cx="7468382" cy="3417396"/>
            <a:chOff x="2189938" y="1945445"/>
            <a:chExt cx="7468382" cy="3417396"/>
          </a:xfrm>
        </p:grpSpPr>
        <p:pic>
          <p:nvPicPr>
            <p:cNvPr id="47" name="Gráfico 46" descr="Tendencia al alza">
              <a:extLst>
                <a:ext uri="{FF2B5EF4-FFF2-40B4-BE49-F238E27FC236}">
                  <a16:creationId xmlns:a16="http://schemas.microsoft.com/office/drawing/2014/main" id="{D9DB298B-D96F-9947-BDC0-1CE93725A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89938" y="1945445"/>
              <a:ext cx="3417396" cy="3417396"/>
            </a:xfrm>
            <a:prstGeom prst="rect">
              <a:avLst/>
            </a:prstGeom>
          </p:spPr>
        </p:pic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D6183E40-F339-FF41-90F8-8716A6902175}"/>
                </a:ext>
              </a:extLst>
            </p:cNvPr>
            <p:cNvSpPr txBox="1"/>
            <p:nvPr/>
          </p:nvSpPr>
          <p:spPr>
            <a:xfrm>
              <a:off x="5137835" y="2579288"/>
              <a:ext cx="452048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5400" b="1" dirty="0">
                  <a:solidFill>
                    <a:srgbClr val="002D6A"/>
                  </a:solidFill>
                  <a:latin typeface="Franklin Gothic Demi" panose="020B0603020102020204" pitchFamily="34" charset="0"/>
                </a:rPr>
                <a:t>RAT</a:t>
              </a:r>
            </a:p>
            <a:p>
              <a:pPr algn="ctr"/>
              <a:endParaRPr lang="es-CO" sz="1600" b="1" dirty="0">
                <a:solidFill>
                  <a:srgbClr val="002D6A"/>
                </a:solidFill>
                <a:latin typeface="Franklin Gothic Demi" panose="020B0603020102020204" pitchFamily="34" charset="0"/>
              </a:endParaRPr>
            </a:p>
            <a:p>
              <a:pPr algn="ctr"/>
              <a:r>
                <a:rPr lang="es-CO" sz="1600" b="1" dirty="0">
                  <a:solidFill>
                    <a:srgbClr val="002D6A"/>
                  </a:solidFill>
                  <a:latin typeface="Franklin Gothic Demi" panose="020B0603020102020204" pitchFamily="34" charset="0"/>
                </a:rPr>
                <a:t>      </a:t>
              </a:r>
              <a:r>
                <a:rPr lang="es-CO" sz="1600" b="1" dirty="0">
                  <a:solidFill>
                    <a:srgbClr val="5F6062"/>
                  </a:solidFill>
                  <a:latin typeface="Franklin Gothic Demi" panose="020B0603020102020204" pitchFamily="34" charset="0"/>
                </a:rPr>
                <a:t>2016                          2017</a:t>
              </a:r>
            </a:p>
            <a:p>
              <a:pPr algn="ctr"/>
              <a:r>
                <a:rPr lang="es-CO" sz="4000" b="1" dirty="0">
                  <a:solidFill>
                    <a:srgbClr val="002D6A"/>
                  </a:solidFill>
                  <a:latin typeface="Franklin Gothic Demi" panose="020B0603020102020204" pitchFamily="34" charset="0"/>
                </a:rPr>
                <a:t>   0,44x </a:t>
              </a:r>
              <a:r>
                <a:rPr lang="es-CO" sz="4000" b="1" dirty="0">
                  <a:latin typeface="Franklin Gothic Demi" panose="020B0603020102020204" pitchFamily="34" charset="0"/>
                </a:rPr>
                <a:t>a</a:t>
              </a:r>
              <a:r>
                <a:rPr lang="es-CO" sz="4000" b="1" dirty="0">
                  <a:solidFill>
                    <a:srgbClr val="002D6A"/>
                  </a:solidFill>
                  <a:latin typeface="Franklin Gothic Demi" panose="020B0603020102020204" pitchFamily="34" charset="0"/>
                </a:rPr>
                <a:t> 0,45x</a:t>
              </a:r>
              <a:endParaRPr lang="es-CO" sz="4000" b="1" dirty="0">
                <a:solidFill>
                  <a:srgbClr val="5F6062"/>
                </a:solidFill>
                <a:latin typeface="Franklin Gothic Demi" panose="020B0603020102020204" pitchFamily="34" charset="0"/>
              </a:endParaRPr>
            </a:p>
          </p:txBody>
        </p:sp>
      </p:grpSp>
      <p:grpSp>
        <p:nvGrpSpPr>
          <p:cNvPr id="55" name="Desinversión BEST">
            <a:extLst>
              <a:ext uri="{FF2B5EF4-FFF2-40B4-BE49-F238E27FC236}">
                <a16:creationId xmlns:a16="http://schemas.microsoft.com/office/drawing/2014/main" id="{65E98A4C-AF5F-FB46-BF8A-B4335354514E}"/>
              </a:ext>
            </a:extLst>
          </p:cNvPr>
          <p:cNvGrpSpPr/>
          <p:nvPr/>
        </p:nvGrpSpPr>
        <p:grpSpPr>
          <a:xfrm>
            <a:off x="6179219" y="1746402"/>
            <a:ext cx="5689600" cy="3808476"/>
            <a:chOff x="6179219" y="2059914"/>
            <a:chExt cx="5689600" cy="3808476"/>
          </a:xfrm>
        </p:grpSpPr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7F7D2C00-1866-BA43-85DB-65470E469584}"/>
                </a:ext>
              </a:extLst>
            </p:cNvPr>
            <p:cNvSpPr txBox="1"/>
            <p:nvPr/>
          </p:nvSpPr>
          <p:spPr>
            <a:xfrm>
              <a:off x="6691090" y="2059914"/>
              <a:ext cx="4665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600" dirty="0">
                  <a:solidFill>
                    <a:srgbClr val="002D6A"/>
                  </a:solidFill>
                  <a:latin typeface="Franklin Gothic Medium" panose="020B0603020102020204" pitchFamily="34" charset="0"/>
                </a:rPr>
                <a:t>BEST</a:t>
              </a:r>
            </a:p>
          </p:txBody>
        </p:sp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D6E5455A-28AE-9748-8295-68404F8EF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19" y="2706090"/>
              <a:ext cx="5689600" cy="3162300"/>
            </a:xfrm>
            <a:prstGeom prst="rect">
              <a:avLst/>
            </a:prstGeom>
          </p:spPr>
        </p:pic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50AB0EB-C98C-3E49-AE3E-6C9DC7D62174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09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D6A"/>
                                      </p:to>
                                    </p:animClr>
                                    <p:animClr clrSpc="rgb" dir="cw">
                                      <p:cBhvr>
                                        <p:cTn id="8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D6A"/>
                                      </p:to>
                                    </p:animClr>
                                    <p:set>
                                      <p:cBhvr>
                                        <p:cTn id="8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24818 1.11111E-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5" grpId="1" animBg="1"/>
      <p:bldP spid="16" grpId="0" animBg="1"/>
      <p:bldP spid="17" grpId="0" animBg="1"/>
      <p:bldP spid="9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uía">
            <a:extLst>
              <a:ext uri="{FF2B5EF4-FFF2-40B4-BE49-F238E27FC236}">
                <a16:creationId xmlns:a16="http://schemas.microsoft.com/office/drawing/2014/main" id="{0F04E0FF-7DBD-3F4B-BF94-92647A1F7E0D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4" name="Indicador P1">
            <a:extLst>
              <a:ext uri="{FF2B5EF4-FFF2-40B4-BE49-F238E27FC236}">
                <a16:creationId xmlns:a16="http://schemas.microsoft.com/office/drawing/2014/main" id="{A638ABA4-D26A-A441-BC74-07CFB36414DC}"/>
              </a:ext>
            </a:extLst>
          </p:cNvPr>
          <p:cNvSpPr/>
          <p:nvPr/>
        </p:nvSpPr>
        <p:spPr>
          <a:xfrm>
            <a:off x="1286359" y="6254507"/>
            <a:ext cx="216848" cy="216848"/>
          </a:xfrm>
          <a:prstGeom prst="ellipse">
            <a:avLst/>
          </a:prstGeom>
          <a:solidFill>
            <a:srgbClr val="002D6A"/>
          </a:solidFill>
          <a:ln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Indicador P2">
            <a:extLst>
              <a:ext uri="{FF2B5EF4-FFF2-40B4-BE49-F238E27FC236}">
                <a16:creationId xmlns:a16="http://schemas.microsoft.com/office/drawing/2014/main" id="{9424384B-ECDF-B642-9F9C-6842E7690B2C}"/>
              </a:ext>
            </a:extLst>
          </p:cNvPr>
          <p:cNvSpPr/>
          <p:nvPr/>
        </p:nvSpPr>
        <p:spPr>
          <a:xfrm>
            <a:off x="4322184" y="6240779"/>
            <a:ext cx="216848" cy="216848"/>
          </a:xfrm>
          <a:prstGeom prst="ellipse">
            <a:avLst/>
          </a:prstGeom>
          <a:solidFill>
            <a:srgbClr val="002D6A"/>
          </a:solidFill>
          <a:ln>
            <a:solidFill>
              <a:srgbClr val="C1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Indicador P3">
            <a:extLst>
              <a:ext uri="{FF2B5EF4-FFF2-40B4-BE49-F238E27FC236}">
                <a16:creationId xmlns:a16="http://schemas.microsoft.com/office/drawing/2014/main" id="{3EAACCED-0782-9449-BE0F-83914E8CE07A}"/>
              </a:ext>
            </a:extLst>
          </p:cNvPr>
          <p:cNvSpPr/>
          <p:nvPr/>
        </p:nvSpPr>
        <p:spPr>
          <a:xfrm>
            <a:off x="7358009" y="6240779"/>
            <a:ext cx="216848" cy="216848"/>
          </a:xfrm>
          <a:prstGeom prst="ellipse">
            <a:avLst/>
          </a:prstGeom>
          <a:solidFill>
            <a:srgbClr val="C1D72F"/>
          </a:solidFill>
          <a:ln>
            <a:solidFill>
              <a:srgbClr val="C1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Indicador P4">
            <a:extLst>
              <a:ext uri="{FF2B5EF4-FFF2-40B4-BE49-F238E27FC236}">
                <a16:creationId xmlns:a16="http://schemas.microsoft.com/office/drawing/2014/main" id="{41B6EFB9-2957-BA46-AEB3-3B98D0753E2B}"/>
              </a:ext>
            </a:extLst>
          </p:cNvPr>
          <p:cNvSpPr/>
          <p:nvPr/>
        </p:nvSpPr>
        <p:spPr>
          <a:xfrm>
            <a:off x="10389337" y="6254507"/>
            <a:ext cx="216848" cy="216848"/>
          </a:xfrm>
          <a:prstGeom prst="ellipse">
            <a:avLst/>
          </a:prstGeom>
          <a:solidFill>
            <a:srgbClr val="C1D72F"/>
          </a:solidFill>
          <a:ln>
            <a:solidFill>
              <a:srgbClr val="C1D7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Conector 2-3">
            <a:extLst>
              <a:ext uri="{FF2B5EF4-FFF2-40B4-BE49-F238E27FC236}">
                <a16:creationId xmlns:a16="http://schemas.microsoft.com/office/drawing/2014/main" id="{1B44FEF7-2D02-DC48-A8C9-6169A5ADF36A}"/>
              </a:ext>
            </a:extLst>
          </p:cNvPr>
          <p:cNvCxnSpPr/>
          <p:nvPr/>
        </p:nvCxnSpPr>
        <p:spPr>
          <a:xfrm flipV="1">
            <a:off x="4559310" y="6349203"/>
            <a:ext cx="2818977" cy="13728"/>
          </a:xfrm>
          <a:prstGeom prst="line">
            <a:avLst/>
          </a:prstGeom>
          <a:ln>
            <a:solidFill>
              <a:srgbClr val="C1D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cetor Final">
            <a:extLst>
              <a:ext uri="{FF2B5EF4-FFF2-40B4-BE49-F238E27FC236}">
                <a16:creationId xmlns:a16="http://schemas.microsoft.com/office/drawing/2014/main" id="{AF18B319-E440-3946-864E-7A5B975AF770}"/>
              </a:ext>
            </a:extLst>
          </p:cNvPr>
          <p:cNvCxnSpPr/>
          <p:nvPr/>
        </p:nvCxnSpPr>
        <p:spPr>
          <a:xfrm flipV="1">
            <a:off x="7575844" y="6338571"/>
            <a:ext cx="2818977" cy="13728"/>
          </a:xfrm>
          <a:prstGeom prst="line">
            <a:avLst/>
          </a:prstGeom>
          <a:ln>
            <a:solidFill>
              <a:srgbClr val="C1D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Final 2">
            <a:extLst>
              <a:ext uri="{FF2B5EF4-FFF2-40B4-BE49-F238E27FC236}">
                <a16:creationId xmlns:a16="http://schemas.microsoft.com/office/drawing/2014/main" id="{28D93299-BA27-FC44-905E-DBDE31BE4897}"/>
              </a:ext>
            </a:extLst>
          </p:cNvPr>
          <p:cNvCxnSpPr/>
          <p:nvPr/>
        </p:nvCxnSpPr>
        <p:spPr>
          <a:xfrm flipV="1">
            <a:off x="7570095" y="6343887"/>
            <a:ext cx="2818977" cy="13728"/>
          </a:xfrm>
          <a:prstGeom prst="line">
            <a:avLst/>
          </a:prstGeom>
          <a:ln>
            <a:solidFill>
              <a:srgbClr val="002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emisa 1">
            <a:extLst>
              <a:ext uri="{FF2B5EF4-FFF2-40B4-BE49-F238E27FC236}">
                <a16:creationId xmlns:a16="http://schemas.microsoft.com/office/drawing/2014/main" id="{1EA201CA-00E3-0047-9B2A-DC779A0201C3}"/>
              </a:ext>
            </a:extLst>
          </p:cNvPr>
          <p:cNvSpPr txBox="1"/>
          <p:nvPr/>
        </p:nvSpPr>
        <p:spPr>
          <a:xfrm>
            <a:off x="286654" y="6473170"/>
            <a:ext cx="221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5F6062"/>
                </a:solidFill>
                <a:latin typeface="Franklin Gothic Book" panose="020B0503020102020204" pitchFamily="34" charset="0"/>
              </a:rPr>
              <a:t>Dismunición del ROS</a:t>
            </a:r>
          </a:p>
        </p:txBody>
      </p:sp>
      <p:sp>
        <p:nvSpPr>
          <p:cNvPr id="11" name="Premisa 2">
            <a:extLst>
              <a:ext uri="{FF2B5EF4-FFF2-40B4-BE49-F238E27FC236}">
                <a16:creationId xmlns:a16="http://schemas.microsoft.com/office/drawing/2014/main" id="{4A5AE803-1517-1344-9BE6-28E38D5C649D}"/>
              </a:ext>
            </a:extLst>
          </p:cNvPr>
          <p:cNvSpPr txBox="1"/>
          <p:nvPr/>
        </p:nvSpPr>
        <p:spPr>
          <a:xfrm>
            <a:off x="3322479" y="6473170"/>
            <a:ext cx="221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5F6062"/>
                </a:solidFill>
                <a:latin typeface="Franklin Gothic Book" panose="020B0503020102020204" pitchFamily="34" charset="0"/>
              </a:rPr>
              <a:t>Mayor Productividad</a:t>
            </a:r>
          </a:p>
        </p:txBody>
      </p:sp>
      <p:sp>
        <p:nvSpPr>
          <p:cNvPr id="12" name="Premisa 3">
            <a:extLst>
              <a:ext uri="{FF2B5EF4-FFF2-40B4-BE49-F238E27FC236}">
                <a16:creationId xmlns:a16="http://schemas.microsoft.com/office/drawing/2014/main" id="{5E3FFD16-56CA-184D-9748-47EA484D314F}"/>
              </a:ext>
            </a:extLst>
          </p:cNvPr>
          <p:cNvSpPr txBox="1"/>
          <p:nvPr/>
        </p:nvSpPr>
        <p:spPr>
          <a:xfrm>
            <a:off x="6262961" y="6473170"/>
            <a:ext cx="240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5F6062"/>
                </a:solidFill>
                <a:latin typeface="Franklin Gothic Book" panose="020B0503020102020204" pitchFamily="34" charset="0"/>
              </a:rPr>
              <a:t>Cambio Estructura de Capital</a:t>
            </a:r>
          </a:p>
        </p:txBody>
      </p:sp>
      <p:sp>
        <p:nvSpPr>
          <p:cNvPr id="13" name="Premisa 4">
            <a:extLst>
              <a:ext uri="{FF2B5EF4-FFF2-40B4-BE49-F238E27FC236}">
                <a16:creationId xmlns:a16="http://schemas.microsoft.com/office/drawing/2014/main" id="{5CBF3517-B0BE-8E4D-82C6-501FAA8DD0AE}"/>
              </a:ext>
            </a:extLst>
          </p:cNvPr>
          <p:cNvSpPr txBox="1"/>
          <p:nvPr/>
        </p:nvSpPr>
        <p:spPr>
          <a:xfrm>
            <a:off x="9222142" y="6473170"/>
            <a:ext cx="2541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5F6062"/>
                </a:solidFill>
                <a:latin typeface="Franklin Gothic Book" panose="020B0503020102020204" pitchFamily="34" charset="0"/>
              </a:rPr>
              <a:t>Mayor Retribución al Accionista</a:t>
            </a:r>
          </a:p>
        </p:txBody>
      </p:sp>
      <p:cxnSp>
        <p:nvCxnSpPr>
          <p:cNvPr id="14" name="Conector 3-4 (2)">
            <a:extLst>
              <a:ext uri="{FF2B5EF4-FFF2-40B4-BE49-F238E27FC236}">
                <a16:creationId xmlns:a16="http://schemas.microsoft.com/office/drawing/2014/main" id="{5CCAD4B7-00BB-5C4F-BAC5-A94FE7A637EB}"/>
              </a:ext>
            </a:extLst>
          </p:cNvPr>
          <p:cNvCxnSpPr/>
          <p:nvPr/>
        </p:nvCxnSpPr>
        <p:spPr>
          <a:xfrm flipV="1">
            <a:off x="1488075" y="6349203"/>
            <a:ext cx="2818977" cy="13728"/>
          </a:xfrm>
          <a:prstGeom prst="line">
            <a:avLst/>
          </a:prstGeom>
          <a:ln>
            <a:solidFill>
              <a:srgbClr val="002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uía General">
            <a:extLst>
              <a:ext uri="{FF2B5EF4-FFF2-40B4-BE49-F238E27FC236}">
                <a16:creationId xmlns:a16="http://schemas.microsoft.com/office/drawing/2014/main" id="{EF40D3A1-6645-994E-89BD-D3EC01E3F9DB}"/>
              </a:ext>
            </a:extLst>
          </p:cNvPr>
          <p:cNvGrpSpPr/>
          <p:nvPr/>
        </p:nvGrpSpPr>
        <p:grpSpPr>
          <a:xfrm>
            <a:off x="0" y="0"/>
            <a:ext cx="12192000" cy="1362974"/>
            <a:chOff x="0" y="0"/>
            <a:chExt cx="12192000" cy="1362974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EC36023-A2FC-3745-8FBE-4AADA8FBDFA3}"/>
                </a:ext>
              </a:extLst>
            </p:cNvPr>
            <p:cNvSpPr/>
            <p:nvPr/>
          </p:nvSpPr>
          <p:spPr>
            <a:xfrm>
              <a:off x="0" y="0"/>
              <a:ext cx="12192000" cy="1362974"/>
            </a:xfrm>
            <a:prstGeom prst="rect">
              <a:avLst/>
            </a:prstGeom>
            <a:solidFill>
              <a:srgbClr val="002D6A"/>
            </a:solidFill>
            <a:ln>
              <a:solidFill>
                <a:srgbClr val="002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Apuntador 2">
              <a:extLst>
                <a:ext uri="{FF2B5EF4-FFF2-40B4-BE49-F238E27FC236}">
                  <a16:creationId xmlns:a16="http://schemas.microsoft.com/office/drawing/2014/main" id="{C389529A-2BA3-CE46-875A-703672AAB6BC}"/>
                </a:ext>
              </a:extLst>
            </p:cNvPr>
            <p:cNvSpPr/>
            <p:nvPr/>
          </p:nvSpPr>
          <p:spPr>
            <a:xfrm>
              <a:off x="8466425" y="0"/>
              <a:ext cx="3295005" cy="1362974"/>
            </a:xfrm>
            <a:prstGeom prst="rect">
              <a:avLst/>
            </a:prstGeom>
            <a:solidFill>
              <a:srgbClr val="5F60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77F2D5B4-F475-0840-BF43-E10980168BFF}"/>
                </a:ext>
              </a:extLst>
            </p:cNvPr>
            <p:cNvSpPr txBox="1"/>
            <p:nvPr/>
          </p:nvSpPr>
          <p:spPr>
            <a:xfrm>
              <a:off x="791630" y="194741"/>
              <a:ext cx="2897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Argos, una empresa fuerte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A53BA7F-990A-0141-B599-8CFCE5E5208B}"/>
                </a:ext>
              </a:extLst>
            </p:cNvPr>
            <p:cNvSpPr txBox="1"/>
            <p:nvPr/>
          </p:nvSpPr>
          <p:spPr>
            <a:xfrm>
              <a:off x="4706230" y="193188"/>
              <a:ext cx="28661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En una industria en creciemiento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6A1B9D4-E640-ED45-817D-F8EF47CBCC0C}"/>
                </a:ext>
              </a:extLst>
            </p:cNvPr>
            <p:cNvSpPr txBox="1"/>
            <p:nvPr/>
          </p:nvSpPr>
          <p:spPr>
            <a:xfrm>
              <a:off x="8453697" y="191736"/>
              <a:ext cx="33646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Sólida en medio de las adversidades </a:t>
              </a:r>
            </a:p>
          </p:txBody>
        </p:sp>
      </p:grpSp>
      <p:cxnSp>
        <p:nvCxnSpPr>
          <p:cNvPr id="21" name="Conector 2-3 (2)">
            <a:extLst>
              <a:ext uri="{FF2B5EF4-FFF2-40B4-BE49-F238E27FC236}">
                <a16:creationId xmlns:a16="http://schemas.microsoft.com/office/drawing/2014/main" id="{3B26C72C-4CCE-5243-BECA-63FAF2D2DB2D}"/>
              </a:ext>
            </a:extLst>
          </p:cNvPr>
          <p:cNvCxnSpPr/>
          <p:nvPr/>
        </p:nvCxnSpPr>
        <p:spPr>
          <a:xfrm flipV="1">
            <a:off x="4531918" y="6349203"/>
            <a:ext cx="2818977" cy="13728"/>
          </a:xfrm>
          <a:prstGeom prst="line">
            <a:avLst/>
          </a:prstGeom>
          <a:ln>
            <a:solidFill>
              <a:srgbClr val="002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Variación">
            <a:extLst>
              <a:ext uri="{FF2B5EF4-FFF2-40B4-BE49-F238E27FC236}">
                <a16:creationId xmlns:a16="http://schemas.microsoft.com/office/drawing/2014/main" id="{9419037C-57C2-9C47-80BE-F9C66EFD23F3}"/>
              </a:ext>
            </a:extLst>
          </p:cNvPr>
          <p:cNvSpPr txBox="1"/>
          <p:nvPr/>
        </p:nvSpPr>
        <p:spPr>
          <a:xfrm>
            <a:off x="3570473" y="1811869"/>
            <a:ext cx="5533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5F6062"/>
                </a:solidFill>
                <a:latin typeface="Franklin Gothic Demi" panose="020B0603020102020204" pitchFamily="34" charset="0"/>
              </a:rPr>
              <a:t>Variación a 2017</a:t>
            </a:r>
          </a:p>
        </p:txBody>
      </p:sp>
      <p:grpSp>
        <p:nvGrpSpPr>
          <p:cNvPr id="34" name="∆ Pasivo">
            <a:extLst>
              <a:ext uri="{FF2B5EF4-FFF2-40B4-BE49-F238E27FC236}">
                <a16:creationId xmlns:a16="http://schemas.microsoft.com/office/drawing/2014/main" id="{2428C836-D249-6E45-AF6F-4CEDFEB09863}"/>
              </a:ext>
            </a:extLst>
          </p:cNvPr>
          <p:cNvGrpSpPr/>
          <p:nvPr/>
        </p:nvGrpSpPr>
        <p:grpSpPr>
          <a:xfrm>
            <a:off x="4274415" y="3011349"/>
            <a:ext cx="3643170" cy="2818977"/>
            <a:chOff x="1870158" y="3011349"/>
            <a:chExt cx="3643170" cy="2818977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4B2691AB-909A-2E48-9C72-0DEE7F241587}"/>
                </a:ext>
              </a:extLst>
            </p:cNvPr>
            <p:cNvSpPr txBox="1"/>
            <p:nvPr/>
          </p:nvSpPr>
          <p:spPr>
            <a:xfrm>
              <a:off x="2279517" y="5242109"/>
              <a:ext cx="28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C7D2DB"/>
                  </a:solidFill>
                  <a:latin typeface="Franklin Gothic Demi" panose="020B0603020102020204" pitchFamily="34" charset="0"/>
                </a:rPr>
                <a:t>Pasivo</a:t>
              </a:r>
            </a:p>
          </p:txBody>
        </p:sp>
        <p:pic>
          <p:nvPicPr>
            <p:cNvPr id="23" name="Gráfico 22" descr="Cheque bancario">
              <a:extLst>
                <a:ext uri="{FF2B5EF4-FFF2-40B4-BE49-F238E27FC236}">
                  <a16:creationId xmlns:a16="http://schemas.microsoft.com/office/drawing/2014/main" id="{83C3594F-0896-2E43-A155-2325D0E9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85419" y="3011349"/>
              <a:ext cx="2818977" cy="2818977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81C39F60-B3E6-0B4A-8202-47B3E32850DD}"/>
                </a:ext>
              </a:extLst>
            </p:cNvPr>
            <p:cNvSpPr txBox="1"/>
            <p:nvPr/>
          </p:nvSpPr>
          <p:spPr>
            <a:xfrm>
              <a:off x="1870158" y="3054889"/>
              <a:ext cx="364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600" dirty="0">
                  <a:solidFill>
                    <a:srgbClr val="002D6A"/>
                  </a:solidFill>
                  <a:latin typeface="Franklin Gothic Medium" panose="020B0603020102020204" pitchFamily="34" charset="0"/>
                </a:rPr>
                <a:t>-0,2%</a:t>
              </a:r>
            </a:p>
          </p:txBody>
        </p:sp>
      </p:grpSp>
      <p:grpSp>
        <p:nvGrpSpPr>
          <p:cNvPr id="33" name="∆ Patrimonio">
            <a:extLst>
              <a:ext uri="{FF2B5EF4-FFF2-40B4-BE49-F238E27FC236}">
                <a16:creationId xmlns:a16="http://schemas.microsoft.com/office/drawing/2014/main" id="{A00D72D1-1E6A-F941-BED7-14A17F077CD7}"/>
              </a:ext>
            </a:extLst>
          </p:cNvPr>
          <p:cNvGrpSpPr/>
          <p:nvPr/>
        </p:nvGrpSpPr>
        <p:grpSpPr>
          <a:xfrm>
            <a:off x="6678672" y="3018037"/>
            <a:ext cx="3643170" cy="2685737"/>
            <a:chOff x="6678672" y="3018037"/>
            <a:chExt cx="3643170" cy="2685737"/>
          </a:xfrm>
        </p:grpSpPr>
        <p:pic>
          <p:nvPicPr>
            <p:cNvPr id="25" name="Gráfico 24" descr="Dinero">
              <a:extLst>
                <a:ext uri="{FF2B5EF4-FFF2-40B4-BE49-F238E27FC236}">
                  <a16:creationId xmlns:a16="http://schemas.microsoft.com/office/drawing/2014/main" id="{5CE6E466-08AE-EA4B-A675-22289528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12890" y="3619602"/>
              <a:ext cx="1707066" cy="1707066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D43FB1D2-7563-5548-824E-81274C595963}"/>
                </a:ext>
              </a:extLst>
            </p:cNvPr>
            <p:cNvSpPr txBox="1"/>
            <p:nvPr/>
          </p:nvSpPr>
          <p:spPr>
            <a:xfrm>
              <a:off x="7056935" y="5242109"/>
              <a:ext cx="2818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rgbClr val="C7D2DB"/>
                  </a:solidFill>
                  <a:latin typeface="Franklin Gothic Demi" panose="020B0603020102020204" pitchFamily="34" charset="0"/>
                </a:rPr>
                <a:t>Patrimonio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79C22571-C9EE-4149-B991-14F1657ECCBA}"/>
                </a:ext>
              </a:extLst>
            </p:cNvPr>
            <p:cNvSpPr txBox="1"/>
            <p:nvPr/>
          </p:nvSpPr>
          <p:spPr>
            <a:xfrm>
              <a:off x="6678672" y="3018037"/>
              <a:ext cx="3643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4000" dirty="0">
                  <a:solidFill>
                    <a:srgbClr val="002D6A"/>
                  </a:solidFill>
                  <a:latin typeface="Franklin Gothic Medium" panose="020B0603020102020204" pitchFamily="34" charset="0"/>
                </a:rPr>
                <a:t>-2,7%</a:t>
              </a:r>
            </a:p>
          </p:txBody>
        </p:sp>
      </p:grpSp>
      <p:grpSp>
        <p:nvGrpSpPr>
          <p:cNvPr id="37" name="Apalancamiento">
            <a:extLst>
              <a:ext uri="{FF2B5EF4-FFF2-40B4-BE49-F238E27FC236}">
                <a16:creationId xmlns:a16="http://schemas.microsoft.com/office/drawing/2014/main" id="{43638FEA-ED46-2E49-9317-CF0484CE2D63}"/>
              </a:ext>
            </a:extLst>
          </p:cNvPr>
          <p:cNvGrpSpPr/>
          <p:nvPr/>
        </p:nvGrpSpPr>
        <p:grpSpPr>
          <a:xfrm>
            <a:off x="2036693" y="3290143"/>
            <a:ext cx="8205175" cy="1837044"/>
            <a:chOff x="2443091" y="3256224"/>
            <a:chExt cx="8205175" cy="1837044"/>
          </a:xfrm>
        </p:grpSpPr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1EA68DC1-BF78-D54F-A1A9-32608A0CC0F3}"/>
                </a:ext>
              </a:extLst>
            </p:cNvPr>
            <p:cNvSpPr txBox="1"/>
            <p:nvPr/>
          </p:nvSpPr>
          <p:spPr>
            <a:xfrm>
              <a:off x="2920057" y="4169938"/>
              <a:ext cx="72512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5400" b="1" dirty="0">
                  <a:solidFill>
                    <a:srgbClr val="5D87A1"/>
                  </a:solidFill>
                  <a:latin typeface="Franklin Gothic Demi" panose="020B0603020102020204" pitchFamily="34" charset="0"/>
                </a:rPr>
                <a:t>Aplancamiento</a:t>
              </a:r>
              <a:endParaRPr lang="es-CO" sz="4400" b="1" dirty="0">
                <a:solidFill>
                  <a:srgbClr val="5D87A1"/>
                </a:solidFill>
                <a:latin typeface="Franklin Gothic Demi" panose="020B0603020102020204" pitchFamily="34" charset="0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5D6685D2-941F-E345-8C01-A628184056E0}"/>
                </a:ext>
              </a:extLst>
            </p:cNvPr>
            <p:cNvSpPr txBox="1"/>
            <p:nvPr/>
          </p:nvSpPr>
          <p:spPr>
            <a:xfrm>
              <a:off x="2443091" y="3256224"/>
              <a:ext cx="8205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5400" dirty="0">
                  <a:latin typeface="Franklin Gothic Medium" panose="020B0603020102020204" pitchFamily="34" charset="0"/>
                </a:rPr>
                <a:t>1,11x </a:t>
              </a:r>
              <a:r>
                <a:rPr lang="es-CO" sz="4400" dirty="0">
                  <a:solidFill>
                    <a:srgbClr val="002D6A"/>
                  </a:solidFill>
                  <a:latin typeface="Franklin Gothic Medium" panose="020B0603020102020204" pitchFamily="34" charset="0"/>
                </a:rPr>
                <a:t>a</a:t>
              </a:r>
              <a:r>
                <a:rPr lang="es-CO" sz="5400" dirty="0">
                  <a:latin typeface="Franklin Gothic Medium" panose="020B0603020102020204" pitchFamily="34" charset="0"/>
                </a:rPr>
                <a:t> 1,14x</a:t>
              </a:r>
            </a:p>
          </p:txBody>
        </p:sp>
      </p:grpSp>
      <p:pic>
        <p:nvPicPr>
          <p:cNvPr id="39" name="Concnetración v Endeudamieto">
            <a:extLst>
              <a:ext uri="{FF2B5EF4-FFF2-40B4-BE49-F238E27FC236}">
                <a16:creationId xmlns:a16="http://schemas.microsoft.com/office/drawing/2014/main" id="{04799975-DF09-5948-A0F6-314DE2928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001" y="1682848"/>
            <a:ext cx="6719943" cy="4237132"/>
          </a:xfrm>
          <a:prstGeom prst="rect">
            <a:avLst/>
          </a:prstGeom>
        </p:spPr>
      </p:pic>
      <p:pic>
        <p:nvPicPr>
          <p:cNvPr id="41" name="Capacidad de Pago">
            <a:extLst>
              <a:ext uri="{FF2B5EF4-FFF2-40B4-BE49-F238E27FC236}">
                <a16:creationId xmlns:a16="http://schemas.microsoft.com/office/drawing/2014/main" id="{DA30F605-FEF8-C64D-860E-5EC27B7D0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083" y="1857027"/>
            <a:ext cx="6299525" cy="3888773"/>
          </a:xfrm>
          <a:prstGeom prst="rect">
            <a:avLst/>
          </a:prstGeom>
        </p:spPr>
      </p:pic>
      <p:pic>
        <p:nvPicPr>
          <p:cNvPr id="45" name="DUPONT">
            <a:extLst>
              <a:ext uri="{FF2B5EF4-FFF2-40B4-BE49-F238E27FC236}">
                <a16:creationId xmlns:a16="http://schemas.microsoft.com/office/drawing/2014/main" id="{90028AAD-2218-3741-B408-BEE9522E64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4345" y="1614868"/>
            <a:ext cx="6813996" cy="4222959"/>
          </a:xfrm>
          <a:prstGeom prst="rect">
            <a:avLst/>
          </a:prstGeom>
        </p:spPr>
      </p:pic>
      <p:grpSp>
        <p:nvGrpSpPr>
          <p:cNvPr id="49" name="Dividendos">
            <a:extLst>
              <a:ext uri="{FF2B5EF4-FFF2-40B4-BE49-F238E27FC236}">
                <a16:creationId xmlns:a16="http://schemas.microsoft.com/office/drawing/2014/main" id="{8DA94A9F-6A20-9143-909D-050D2C2B4C45}"/>
              </a:ext>
            </a:extLst>
          </p:cNvPr>
          <p:cNvGrpSpPr/>
          <p:nvPr/>
        </p:nvGrpSpPr>
        <p:grpSpPr>
          <a:xfrm>
            <a:off x="444646" y="1760222"/>
            <a:ext cx="11254337" cy="4042312"/>
            <a:chOff x="703060" y="1760222"/>
            <a:chExt cx="11254337" cy="4042312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9C17122B-3B1B-A744-B34D-48186064C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3060" y="1760222"/>
              <a:ext cx="6464882" cy="4042312"/>
            </a:xfrm>
            <a:prstGeom prst="rect">
              <a:avLst/>
            </a:prstGeom>
          </p:spPr>
        </p:pic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57B48EFD-C10B-6942-8A08-2D4EBDC1F3E3}"/>
                </a:ext>
              </a:extLst>
            </p:cNvPr>
            <p:cNvSpPr txBox="1"/>
            <p:nvPr/>
          </p:nvSpPr>
          <p:spPr>
            <a:xfrm>
              <a:off x="7378287" y="2777890"/>
              <a:ext cx="457911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rgbClr val="C1D72F"/>
                  </a:solidFill>
                  <a:latin typeface="Franklin Gothic Demi" panose="020B0603020102020204" pitchFamily="34" charset="0"/>
                </a:rPr>
                <a:t>Dividendos Pagados:</a:t>
              </a:r>
            </a:p>
            <a:p>
              <a:pPr algn="ctr"/>
              <a:endParaRPr lang="es-CO" sz="2400" b="1" dirty="0">
                <a:solidFill>
                  <a:srgbClr val="002D6A"/>
                </a:solidFill>
                <a:latin typeface="Franklin Gothic Demi" panose="020B0603020102020204" pitchFamily="34" charset="0"/>
              </a:endParaRPr>
            </a:p>
            <a:p>
              <a:pPr algn="ctr"/>
              <a:r>
                <a:rPr lang="es-CO" sz="2400" b="1" dirty="0">
                  <a:solidFill>
                    <a:srgbClr val="002D6A"/>
                  </a:solidFill>
                  <a:latin typeface="Franklin Gothic Demi" panose="020B0603020102020204" pitchFamily="34" charset="0"/>
                </a:rPr>
                <a:t>2015         2016         2017</a:t>
              </a:r>
            </a:p>
            <a:p>
              <a:pPr algn="ctr"/>
              <a:endParaRPr lang="es-CO" sz="2400" b="1" dirty="0">
                <a:solidFill>
                  <a:srgbClr val="002D6A"/>
                </a:solidFill>
                <a:latin typeface="Franklin Gothic Demi" panose="020B0603020102020204" pitchFamily="34" charset="0"/>
              </a:endParaRPr>
            </a:p>
            <a:p>
              <a:pPr algn="ctr"/>
              <a:r>
                <a:rPr lang="es-CO" b="1" dirty="0">
                  <a:solidFill>
                    <a:srgbClr val="5F6062"/>
                  </a:solidFill>
                  <a:latin typeface="Franklin Gothic Demi" panose="020B0603020102020204" pitchFamily="34" charset="0"/>
                </a:rPr>
                <a:t>  USD92MM    USD112MM    USD136MM</a:t>
              </a:r>
            </a:p>
          </p:txBody>
        </p:sp>
      </p:grp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531CDBF-0FF4-4F49-B7E2-67773E494354}"/>
              </a:ext>
            </a:extLst>
          </p:cNvPr>
          <p:cNvSpPr txBox="1"/>
          <p:nvPr/>
        </p:nvSpPr>
        <p:spPr>
          <a:xfrm>
            <a:off x="556688" y="2648627"/>
            <a:ext cx="4744844" cy="279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02D6A"/>
                </a:solidFill>
                <a:latin typeface="Franklin Gothic Medium" panose="020B0603020102020204" pitchFamily="34" charset="0"/>
              </a:rPr>
              <a:t>+ EBITDA</a:t>
            </a:r>
          </a:p>
          <a:p>
            <a:r>
              <a:rPr lang="es-CO" sz="2400" dirty="0">
                <a:solidFill>
                  <a:srgbClr val="002D6A"/>
                </a:solidFill>
                <a:latin typeface="Franklin Gothic Medium" panose="020B0603020102020204" pitchFamily="34" charset="0"/>
              </a:rPr>
              <a:t>-  Impuestos Pagados</a:t>
            </a:r>
          </a:p>
          <a:p>
            <a:pPr>
              <a:lnSpc>
                <a:spcPct val="150000"/>
              </a:lnSpc>
            </a:pPr>
            <a:r>
              <a:rPr lang="es-CO" sz="2400" dirty="0">
                <a:latin typeface="Franklin Gothic Medium" panose="020B0603020102020204" pitchFamily="34" charset="0"/>
              </a:rPr>
              <a:t>=  Flujo de Caja Operativo</a:t>
            </a:r>
          </a:p>
          <a:p>
            <a:pPr>
              <a:lnSpc>
                <a:spcPct val="150000"/>
              </a:lnSpc>
            </a:pPr>
            <a:r>
              <a:rPr lang="es-CO" sz="2400" dirty="0">
                <a:latin typeface="Franklin Gothic Medium" panose="020B0603020102020204" pitchFamily="34" charset="0"/>
              </a:rPr>
              <a:t>  </a:t>
            </a:r>
            <a:r>
              <a:rPr lang="es-CO" sz="2400" dirty="0">
                <a:solidFill>
                  <a:srgbClr val="5F6062"/>
                </a:solidFill>
                <a:latin typeface="Franklin Gothic Medium" panose="020B0603020102020204" pitchFamily="34" charset="0"/>
              </a:rPr>
              <a:t> -  Inversión en Capital de Trabajo</a:t>
            </a:r>
          </a:p>
          <a:p>
            <a:r>
              <a:rPr lang="es-CO" sz="2400" dirty="0">
                <a:solidFill>
                  <a:srgbClr val="5F6062"/>
                </a:solidFill>
                <a:latin typeface="Franklin Gothic Medium" panose="020B0603020102020204" pitchFamily="34" charset="0"/>
              </a:rPr>
              <a:t>   -  CAPEX</a:t>
            </a:r>
          </a:p>
          <a:p>
            <a:pPr>
              <a:lnSpc>
                <a:spcPct val="150000"/>
              </a:lnSpc>
            </a:pPr>
            <a:r>
              <a:rPr lang="es-CO" sz="2400" b="1" dirty="0">
                <a:solidFill>
                  <a:srgbClr val="C1D72F"/>
                </a:solidFill>
                <a:latin typeface="Franklin Gothic Demi" panose="020B0603020102020204" pitchFamily="34" charset="0"/>
              </a:rPr>
              <a:t>= Flujo de Caja Libre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8841C74-2AFF-794E-A80C-3589C7A61965}"/>
              </a:ext>
            </a:extLst>
          </p:cNvPr>
          <p:cNvSpPr txBox="1"/>
          <p:nvPr/>
        </p:nvSpPr>
        <p:spPr>
          <a:xfrm>
            <a:off x="6207334" y="1828802"/>
            <a:ext cx="502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5F6062"/>
                </a:solidFill>
                <a:latin typeface="Franklin Gothic Demi" panose="020B0603020102020204" pitchFamily="34" charset="0"/>
              </a:rPr>
              <a:t>2016                               2017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BDE5734-71C9-5B49-9303-0CDBF131620D}"/>
              </a:ext>
            </a:extLst>
          </p:cNvPr>
          <p:cNvSpPr txBox="1"/>
          <p:nvPr/>
        </p:nvSpPr>
        <p:spPr>
          <a:xfrm>
            <a:off x="940263" y="1878816"/>
            <a:ext cx="39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D6A"/>
                </a:solidFill>
                <a:latin typeface="Franklin Gothic Demi" panose="020B0603020102020204" pitchFamily="34" charset="0"/>
              </a:rPr>
              <a:t>Flujo de Caja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0FD31C1-2F59-E64B-97B2-0B9BC67C0DD5}"/>
              </a:ext>
            </a:extLst>
          </p:cNvPr>
          <p:cNvSpPr txBox="1"/>
          <p:nvPr/>
        </p:nvSpPr>
        <p:spPr>
          <a:xfrm>
            <a:off x="6388134" y="2699043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D6A"/>
                </a:solidFill>
                <a:latin typeface="Franklin Gothic Book" panose="020B0503020102020204" pitchFamily="34" charset="0"/>
              </a:rPr>
              <a:t>USD505MM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90A52A3-B667-0E48-BF58-74310E2A8C68}"/>
              </a:ext>
            </a:extLst>
          </p:cNvPr>
          <p:cNvSpPr txBox="1"/>
          <p:nvPr/>
        </p:nvSpPr>
        <p:spPr>
          <a:xfrm>
            <a:off x="9463639" y="2697010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D6A"/>
                </a:solidFill>
                <a:latin typeface="Franklin Gothic Book" panose="020B0503020102020204" pitchFamily="34" charset="0"/>
              </a:rPr>
              <a:t>USD452MM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96AAA4F-5D31-0949-A367-268011CADB7A}"/>
              </a:ext>
            </a:extLst>
          </p:cNvPr>
          <p:cNvSpPr txBox="1"/>
          <p:nvPr/>
        </p:nvSpPr>
        <p:spPr>
          <a:xfrm>
            <a:off x="6379890" y="3090088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C1D72F"/>
                </a:solidFill>
                <a:latin typeface="Franklin Gothic Book" panose="020B0503020102020204" pitchFamily="34" charset="0"/>
              </a:rPr>
              <a:t>USD181MM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A3E374A-49A7-A444-8180-6BEFE9C76ED3}"/>
              </a:ext>
            </a:extLst>
          </p:cNvPr>
          <p:cNvSpPr txBox="1"/>
          <p:nvPr/>
        </p:nvSpPr>
        <p:spPr>
          <a:xfrm>
            <a:off x="9455395" y="3088055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C1D72F"/>
                </a:solidFill>
                <a:latin typeface="Franklin Gothic Book" panose="020B0503020102020204" pitchFamily="34" charset="0"/>
              </a:rPr>
              <a:t>USD83MM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76DE464-BEE3-8645-B6E9-7F28FDBFFA68}"/>
              </a:ext>
            </a:extLst>
          </p:cNvPr>
          <p:cNvSpPr txBox="1"/>
          <p:nvPr/>
        </p:nvSpPr>
        <p:spPr>
          <a:xfrm>
            <a:off x="6384895" y="3561052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Franklin Gothic Book" panose="020B0503020102020204" pitchFamily="34" charset="0"/>
              </a:rPr>
              <a:t>USD383MM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95BBB5C-0E85-9247-8D62-6A6227905C5D}"/>
              </a:ext>
            </a:extLst>
          </p:cNvPr>
          <p:cNvSpPr txBox="1"/>
          <p:nvPr/>
        </p:nvSpPr>
        <p:spPr>
          <a:xfrm>
            <a:off x="9460400" y="3559019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Franklin Gothic Book" panose="020B0503020102020204" pitchFamily="34" charset="0"/>
              </a:rPr>
              <a:t>USD369MM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A4641FE-7468-5F41-A10B-30AA378AF2A5}"/>
              </a:ext>
            </a:extLst>
          </p:cNvPr>
          <p:cNvSpPr txBox="1"/>
          <p:nvPr/>
        </p:nvSpPr>
        <p:spPr>
          <a:xfrm>
            <a:off x="6413017" y="4143283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D6A"/>
                </a:solidFill>
                <a:latin typeface="Franklin Gothic Book" panose="020B0503020102020204" pitchFamily="34" charset="0"/>
              </a:rPr>
              <a:t>USD104MM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5602E64-7973-9E42-91AB-C920F677C630}"/>
              </a:ext>
            </a:extLst>
          </p:cNvPr>
          <p:cNvSpPr txBox="1"/>
          <p:nvPr/>
        </p:nvSpPr>
        <p:spPr>
          <a:xfrm>
            <a:off x="9488522" y="4141250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002D6A"/>
                </a:solidFill>
                <a:latin typeface="Franklin Gothic Book" panose="020B0503020102020204" pitchFamily="34" charset="0"/>
              </a:rPr>
              <a:t>USD13MM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CD59A4E-746E-2346-B22A-62D4241954CB}"/>
              </a:ext>
            </a:extLst>
          </p:cNvPr>
          <p:cNvSpPr txBox="1"/>
          <p:nvPr/>
        </p:nvSpPr>
        <p:spPr>
          <a:xfrm>
            <a:off x="6424651" y="4534328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C1D72F"/>
                </a:solidFill>
                <a:latin typeface="Franklin Gothic Book" panose="020B0503020102020204" pitchFamily="34" charset="0"/>
              </a:rPr>
              <a:t>USD249MM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7943970-462C-7648-AF3D-E171F96876BE}"/>
              </a:ext>
            </a:extLst>
          </p:cNvPr>
          <p:cNvSpPr txBox="1"/>
          <p:nvPr/>
        </p:nvSpPr>
        <p:spPr>
          <a:xfrm>
            <a:off x="9500156" y="4532295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C1D72F"/>
                </a:solidFill>
                <a:latin typeface="Franklin Gothic Book" panose="020B0503020102020204" pitchFamily="34" charset="0"/>
              </a:rPr>
              <a:t>USD239MM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2FD6C8B-AAF2-4F4D-AC0D-7BF1BCFCBE98}"/>
              </a:ext>
            </a:extLst>
          </p:cNvPr>
          <p:cNvSpPr txBox="1"/>
          <p:nvPr/>
        </p:nvSpPr>
        <p:spPr>
          <a:xfrm>
            <a:off x="6439524" y="5005627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5D87A1"/>
                </a:solidFill>
                <a:latin typeface="Franklin Gothic Book" panose="020B0503020102020204" pitchFamily="34" charset="0"/>
              </a:rPr>
              <a:t>USD31MM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836E2A0-5132-3741-882A-F328C2EDBF4A}"/>
              </a:ext>
            </a:extLst>
          </p:cNvPr>
          <p:cNvSpPr txBox="1"/>
          <p:nvPr/>
        </p:nvSpPr>
        <p:spPr>
          <a:xfrm>
            <a:off x="9515029" y="5003594"/>
            <a:ext cx="162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5D87A1"/>
                </a:solidFill>
                <a:latin typeface="Franklin Gothic Book" panose="020B0503020102020204" pitchFamily="34" charset="0"/>
              </a:rPr>
              <a:t>USD117MM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0832450D-02EB-6946-ADD1-2EA8A905FB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358" y="1678136"/>
            <a:ext cx="7043807" cy="4361166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5493C664-BDA5-E34A-A7AF-F998B46482EF}"/>
              </a:ext>
            </a:extLst>
          </p:cNvPr>
          <p:cNvSpPr txBox="1"/>
          <p:nvPr/>
        </p:nvSpPr>
        <p:spPr>
          <a:xfrm>
            <a:off x="5837559" y="2684366"/>
            <a:ext cx="586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002D6A"/>
                </a:solidFill>
                <a:latin typeface="Franklin Gothic Medium" panose="020B0603020102020204" pitchFamily="34" charset="0"/>
              </a:rPr>
              <a:t>Flujo de Caja Disponible para Reinversión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65C3B3E-FF9E-C742-8B53-93B156DAF883}"/>
              </a:ext>
            </a:extLst>
          </p:cNvPr>
          <p:cNvSpPr txBox="1"/>
          <p:nvPr/>
        </p:nvSpPr>
        <p:spPr>
          <a:xfrm>
            <a:off x="5977571" y="3598004"/>
            <a:ext cx="5602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5F6062"/>
                </a:solidFill>
                <a:latin typeface="Franklin Gothic Medium" panose="020B0603020102020204" pitchFamily="34" charset="0"/>
              </a:rPr>
              <a:t>2016                 2017</a:t>
            </a:r>
          </a:p>
          <a:p>
            <a:pPr algn="ctr"/>
            <a:r>
              <a:rPr lang="es-CO" sz="3200" dirty="0">
                <a:latin typeface="Franklin Gothic Medium" panose="020B0603020102020204" pitchFamily="34" charset="0"/>
              </a:rPr>
              <a:t>USD464MM   USD247MM</a:t>
            </a:r>
          </a:p>
        </p:txBody>
      </p:sp>
    </p:spTree>
    <p:extLst>
      <p:ext uri="{BB962C8B-B14F-4D97-AF65-F5344CB8AC3E}">
        <p14:creationId xmlns:p14="http://schemas.microsoft.com/office/powerpoint/2010/main" val="40950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D6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3125 0.0020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9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32149 -0.13704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-685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D6A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5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7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5" grpId="0"/>
      <p:bldP spid="65" grpId="1"/>
      <p:bldP spid="66" grpId="0"/>
      <p:bldP spid="66" grpId="1"/>
      <p:bldP spid="66" grpId="2"/>
      <p:bldP spid="66" grpId="3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D022441-6B3F-6343-913A-140CE35EDF2F}"/>
              </a:ext>
            </a:extLst>
          </p:cNvPr>
          <p:cNvSpPr/>
          <p:nvPr/>
        </p:nvSpPr>
        <p:spPr>
          <a:xfrm>
            <a:off x="0" y="2747513"/>
            <a:ext cx="12192000" cy="1362974"/>
          </a:xfrm>
          <a:prstGeom prst="rect">
            <a:avLst/>
          </a:prstGeom>
          <a:solidFill>
            <a:srgbClr val="002D6A"/>
          </a:solidFill>
          <a:ln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3AD8A4-FF0F-594F-8005-A77FBB5670E2}"/>
              </a:ext>
            </a:extLst>
          </p:cNvPr>
          <p:cNvSpPr txBox="1"/>
          <p:nvPr/>
        </p:nvSpPr>
        <p:spPr>
          <a:xfrm>
            <a:off x="791630" y="2942254"/>
            <a:ext cx="28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Argos, una empresa fuerte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F31351-0099-3346-817B-690F91307FF7}"/>
              </a:ext>
            </a:extLst>
          </p:cNvPr>
          <p:cNvSpPr txBox="1"/>
          <p:nvPr/>
        </p:nvSpPr>
        <p:spPr>
          <a:xfrm>
            <a:off x="4706230" y="2940701"/>
            <a:ext cx="286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>
                <a:solidFill>
                  <a:schemeClr val="bg1"/>
                </a:solidFill>
                <a:latin typeface="Franklin Gothic Demi" panose="020B0603020102020204" pitchFamily="34" charset="0"/>
              </a:rPr>
              <a:t>En </a:t>
            </a:r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u</a:t>
            </a:r>
            <a:r>
              <a:rPr lang="es-CO" sz="2800" b="1">
                <a:solidFill>
                  <a:schemeClr val="bg1"/>
                </a:solidFill>
                <a:latin typeface="Franklin Gothic Demi" panose="020B0603020102020204" pitchFamily="34" charset="0"/>
              </a:rPr>
              <a:t>na </a:t>
            </a:r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industria en creciemiento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746B56-0F1F-0E45-BDFE-3871F5DC6B88}"/>
              </a:ext>
            </a:extLst>
          </p:cNvPr>
          <p:cNvSpPr txBox="1"/>
          <p:nvPr/>
        </p:nvSpPr>
        <p:spPr>
          <a:xfrm>
            <a:off x="8453697" y="2939249"/>
            <a:ext cx="3364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Sólida en medio de las adversidades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37F1384-4615-AF4C-8F3B-E36798C21EF9}"/>
              </a:ext>
            </a:extLst>
          </p:cNvPr>
          <p:cNvGrpSpPr/>
          <p:nvPr/>
        </p:nvGrpSpPr>
        <p:grpSpPr>
          <a:xfrm>
            <a:off x="0" y="2747513"/>
            <a:ext cx="12192000" cy="1362974"/>
            <a:chOff x="0" y="2747513"/>
            <a:chExt cx="12192000" cy="136297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01D8575-EBEC-6242-B4AF-0F6EC77F6ADF}"/>
                </a:ext>
              </a:extLst>
            </p:cNvPr>
            <p:cNvSpPr/>
            <p:nvPr/>
          </p:nvSpPr>
          <p:spPr>
            <a:xfrm>
              <a:off x="0" y="2747513"/>
              <a:ext cx="12192000" cy="1362974"/>
            </a:xfrm>
            <a:prstGeom prst="rect">
              <a:avLst/>
            </a:prstGeom>
            <a:solidFill>
              <a:srgbClr val="002D6A"/>
            </a:solidFill>
            <a:ln>
              <a:solidFill>
                <a:srgbClr val="002D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1BE8119-288D-A54C-8E76-8AA0B4BA96DD}"/>
                </a:ext>
              </a:extLst>
            </p:cNvPr>
            <p:cNvSpPr txBox="1"/>
            <p:nvPr/>
          </p:nvSpPr>
          <p:spPr>
            <a:xfrm>
              <a:off x="791630" y="2942254"/>
              <a:ext cx="2897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Argos, una empresa fuerte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0A018A0-E45A-5E40-8BBF-4C82136F63A7}"/>
                </a:ext>
              </a:extLst>
            </p:cNvPr>
            <p:cNvSpPr txBox="1"/>
            <p:nvPr/>
          </p:nvSpPr>
          <p:spPr>
            <a:xfrm>
              <a:off x="4706230" y="2940701"/>
              <a:ext cx="28661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En una industria en creciemiento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DC0C683-935F-D34A-9D7A-46D8444FEB1F}"/>
                </a:ext>
              </a:extLst>
            </p:cNvPr>
            <p:cNvSpPr txBox="1"/>
            <p:nvPr/>
          </p:nvSpPr>
          <p:spPr>
            <a:xfrm>
              <a:off x="8453697" y="2939249"/>
              <a:ext cx="33646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Sólida en medio de las adversidades 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C05E26-037F-A141-9F3D-0B29BCA654C4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9142DA2-568C-0642-AFA7-53E921164CFB}"/>
              </a:ext>
            </a:extLst>
          </p:cNvPr>
          <p:cNvSpPr txBox="1"/>
          <p:nvPr/>
        </p:nvSpPr>
        <p:spPr>
          <a:xfrm>
            <a:off x="4638675" y="1496836"/>
            <a:ext cx="2914650" cy="830997"/>
          </a:xfrm>
          <a:prstGeom prst="rect">
            <a:avLst/>
          </a:prstGeom>
          <a:solidFill>
            <a:srgbClr val="C1D7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002D6A"/>
                </a:solidFill>
                <a:latin typeface="Franklin Gothic Demi" panose="020B0603020102020204" pitchFamily="34" charset="0"/>
              </a:rPr>
              <a:t>INVERTIR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AB03FB6-03A5-214A-8A7E-E6DAB7484969}"/>
              </a:ext>
            </a:extLst>
          </p:cNvPr>
          <p:cNvSpPr txBox="1"/>
          <p:nvPr/>
        </p:nvSpPr>
        <p:spPr>
          <a:xfrm>
            <a:off x="4171950" y="606760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5F6062"/>
                </a:solidFill>
                <a:latin typeface="Franklin Gothic Medium" panose="020B0603020102020204" pitchFamily="34" charset="0"/>
              </a:rPr>
              <a:t>Recomendación: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47138DC-503A-EB40-8CF3-CC8B1A8C27D3}"/>
              </a:ext>
            </a:extLst>
          </p:cNvPr>
          <p:cNvSpPr txBox="1"/>
          <p:nvPr/>
        </p:nvSpPr>
        <p:spPr>
          <a:xfrm>
            <a:off x="1003945" y="4650802"/>
            <a:ext cx="10270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latin typeface="Franklin Gothic Medium" panose="020B0603020102020204" pitchFamily="34" charset="0"/>
              </a:rPr>
              <a:t>5% Valor patrimonial para 2017</a:t>
            </a:r>
          </a:p>
          <a:p>
            <a:pPr algn="ctr"/>
            <a:r>
              <a:rPr lang="es-CO" sz="3600" dirty="0">
                <a:solidFill>
                  <a:srgbClr val="C1D72F"/>
                </a:solidFill>
                <a:latin typeface="Franklin Gothic Medium" panose="020B0603020102020204" pitchFamily="34" charset="0"/>
              </a:rPr>
              <a:t>(USD294MM)</a:t>
            </a:r>
          </a:p>
        </p:txBody>
      </p:sp>
      <p:pic>
        <p:nvPicPr>
          <p:cNvPr id="3" name="Sonido arogs.mp3">
            <a:hlinkClick r:id="" action="ppaction://media"/>
            <a:extLst>
              <a:ext uri="{FF2B5EF4-FFF2-40B4-BE49-F238E27FC236}">
                <a16:creationId xmlns:a16="http://schemas.microsoft.com/office/drawing/2014/main" id="{652D7B39-0873-8041-95A0-617714842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24201" y="65568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818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15" grpId="0" animBg="1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6206D6E7-D71D-F741-9160-B08664B85258}"/>
              </a:ext>
            </a:extLst>
          </p:cNvPr>
          <p:cNvGrpSpPr/>
          <p:nvPr/>
        </p:nvGrpSpPr>
        <p:grpSpPr>
          <a:xfrm>
            <a:off x="0" y="-28575"/>
            <a:ext cx="12192000" cy="6855834"/>
            <a:chOff x="0" y="-28575"/>
            <a:chExt cx="12192000" cy="6855834"/>
          </a:xfrm>
        </p:grpSpPr>
        <p:pic>
          <p:nvPicPr>
            <p:cNvPr id="26" name="Imagen 25" descr="Imagen que contiene edificio, exterior, cielo, tren&#10;&#10;&#10;&#10;Descripción generada automáticamente">
              <a:extLst>
                <a:ext uri="{FF2B5EF4-FFF2-40B4-BE49-F238E27FC236}">
                  <a16:creationId xmlns:a16="http://schemas.microsoft.com/office/drawing/2014/main" id="{041AC2D5-D918-C441-B539-6E278D150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8575"/>
              <a:ext cx="12192000" cy="6855834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CF507583-2A32-F444-AA2A-494A0225F6B5}"/>
                </a:ext>
              </a:extLst>
            </p:cNvPr>
            <p:cNvSpPr txBox="1"/>
            <p:nvPr/>
          </p:nvSpPr>
          <p:spPr>
            <a:xfrm rot="16200000">
              <a:off x="10055446" y="2994246"/>
              <a:ext cx="390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rgbClr val="C1D72F"/>
                  </a:solidFill>
                  <a:latin typeface="Franklin Gothic Medium" panose="020B0603020102020204" pitchFamily="34" charset="0"/>
                </a:rPr>
                <a:t>Obra construida con Cementos Argos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C9287B-A291-1245-AF42-3AA4B5021E48}"/>
              </a:ext>
            </a:extLst>
          </p:cNvPr>
          <p:cNvSpPr txBox="1"/>
          <p:nvPr/>
        </p:nvSpPr>
        <p:spPr>
          <a:xfrm>
            <a:off x="2416237" y="1424057"/>
            <a:ext cx="7449541" cy="3139321"/>
          </a:xfrm>
          <a:prstGeom prst="rect">
            <a:avLst/>
          </a:prstGeom>
          <a:solidFill>
            <a:srgbClr val="C7D2DB">
              <a:alpha val="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>
                <a:solidFill>
                  <a:srgbClr val="002D6A"/>
                </a:solidFill>
                <a:latin typeface="Franklin Gothic Demi" panose="020B0603020102020204" pitchFamily="34" charset="0"/>
              </a:rPr>
              <a:t>Preguntas</a:t>
            </a:r>
            <a:r>
              <a:rPr lang="es-CO" sz="6600" b="1" dirty="0">
                <a:solidFill>
                  <a:schemeClr val="tx2">
                    <a:lumMod val="50000"/>
                  </a:schemeClr>
                </a:solidFill>
                <a:latin typeface="Franklin Gothic Demi" panose="020B0603020102020204" pitchFamily="34" charset="0"/>
              </a:rPr>
              <a:t> </a:t>
            </a:r>
          </a:p>
          <a:p>
            <a:pPr algn="ctr"/>
            <a:r>
              <a:rPr lang="es-CO" sz="6600" b="1" dirty="0">
                <a:solidFill>
                  <a:srgbClr val="C1D72F"/>
                </a:solidFill>
                <a:latin typeface="Franklin Gothic Demi" panose="020B0603020102020204" pitchFamily="34" charset="0"/>
              </a:rPr>
              <a:t>&amp;</a:t>
            </a:r>
          </a:p>
          <a:p>
            <a:pPr algn="ctr"/>
            <a:r>
              <a:rPr lang="es-CO" sz="6600" b="1" dirty="0">
                <a:solidFill>
                  <a:schemeClr val="tx2">
                    <a:lumMod val="50000"/>
                  </a:schemeClr>
                </a:solidFill>
                <a:latin typeface="Franklin Gothic Demi" panose="020B0603020102020204" pitchFamily="34" charset="0"/>
              </a:rPr>
              <a:t>Respuestas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71C30BA-D73B-EC44-B50F-FBA66502F4D2}"/>
              </a:ext>
            </a:extLst>
          </p:cNvPr>
          <p:cNvSpPr/>
          <p:nvPr/>
        </p:nvSpPr>
        <p:spPr>
          <a:xfrm>
            <a:off x="0" y="5130800"/>
            <a:ext cx="12192000" cy="1742868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35F897F-AFA4-C449-AE7D-F850A035A6B7}"/>
              </a:ext>
            </a:extLst>
          </p:cNvPr>
          <p:cNvGrpSpPr/>
          <p:nvPr/>
        </p:nvGrpSpPr>
        <p:grpSpPr>
          <a:xfrm>
            <a:off x="9495241" y="-15668"/>
            <a:ext cx="2849159" cy="1311068"/>
            <a:chOff x="9495241" y="-15668"/>
            <a:chExt cx="2849159" cy="1311068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84A843E-316E-DA44-AD11-E96E0DD01989}"/>
                </a:ext>
              </a:extLst>
            </p:cNvPr>
            <p:cNvSpPr/>
            <p:nvPr/>
          </p:nvSpPr>
          <p:spPr>
            <a:xfrm>
              <a:off x="9495241" y="-15668"/>
              <a:ext cx="2849159" cy="1311068"/>
            </a:xfrm>
            <a:prstGeom prst="rect">
              <a:avLst/>
            </a:prstGeom>
            <a:solidFill>
              <a:srgbClr val="C1D72F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E8A87F4-7DD4-4D83-9D1F-F676192BA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812" y="-3123"/>
              <a:ext cx="2162873" cy="1154848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E422928-B23B-D14D-86EC-768A97503F61}"/>
              </a:ext>
            </a:extLst>
          </p:cNvPr>
          <p:cNvSpPr txBox="1"/>
          <p:nvPr/>
        </p:nvSpPr>
        <p:spPr>
          <a:xfrm>
            <a:off x="11445820" y="638529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7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CD6C76E-4198-2846-810F-C3ADD22D60B4}"/>
              </a:ext>
            </a:extLst>
          </p:cNvPr>
          <p:cNvGrpSpPr/>
          <p:nvPr/>
        </p:nvGrpSpPr>
        <p:grpSpPr>
          <a:xfrm>
            <a:off x="166900" y="4129798"/>
            <a:ext cx="3557806" cy="2580742"/>
            <a:chOff x="667247" y="4162443"/>
            <a:chExt cx="3497179" cy="253676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E4D37E-FDB6-204D-95F0-64F0FDC5B257}"/>
                </a:ext>
              </a:extLst>
            </p:cNvPr>
            <p:cNvPicPr/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48" b="100000" l="15203" r="93919">
                          <a14:foregroundMark x1="50676" y1="12587" x2="61149" y2="16434"/>
                          <a14:backgroundMark x1="28716" y1="10839" x2="21284" y2="49650"/>
                          <a14:backgroundMark x1="85473" y1="13287" x2="85811" y2="57692"/>
                          <a14:backgroundMark x1="80743" y1="94056" x2="81081" y2="98252"/>
                          <a14:backgroundMark x1="28041" y1="94056" x2="28378" y2="986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857" y="4162443"/>
              <a:ext cx="2185670" cy="2112010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E6AF619-A617-3B4E-B17B-FFEF2A881FA1}"/>
                </a:ext>
              </a:extLst>
            </p:cNvPr>
            <p:cNvSpPr txBox="1"/>
            <p:nvPr/>
          </p:nvSpPr>
          <p:spPr>
            <a:xfrm>
              <a:off x="667247" y="6329876"/>
              <a:ext cx="349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rgbClr val="002D6A"/>
                  </a:solidFill>
                  <a:latin typeface="Franklin Gothic Medium" panose="020B0603020102020204" pitchFamily="34" charset="0"/>
                </a:rPr>
                <a:t>Andrés Camilio Chacón Briceño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CDB07F6D-24A5-B640-8BAC-9F78F484F28A}"/>
              </a:ext>
            </a:extLst>
          </p:cNvPr>
          <p:cNvGrpSpPr/>
          <p:nvPr/>
        </p:nvGrpSpPr>
        <p:grpSpPr>
          <a:xfrm>
            <a:off x="8062968" y="3992963"/>
            <a:ext cx="3687373" cy="2717577"/>
            <a:chOff x="7739091" y="4121803"/>
            <a:chExt cx="3497179" cy="257740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C810AA9-E8CC-8346-A1BE-DE2F58ED95A5}"/>
                </a:ext>
              </a:extLst>
            </p:cNvPr>
            <p:cNvPicPr/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22" b="100000" l="9620" r="932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3068" y="4121803"/>
              <a:ext cx="2091690" cy="215265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18A24CC-D7AA-8342-BCF6-15768E485361}"/>
                </a:ext>
              </a:extLst>
            </p:cNvPr>
            <p:cNvSpPr txBox="1"/>
            <p:nvPr/>
          </p:nvSpPr>
          <p:spPr>
            <a:xfrm>
              <a:off x="7739091" y="6329876"/>
              <a:ext cx="349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rgbClr val="002D6A"/>
                  </a:solidFill>
                  <a:latin typeface="Franklin Gothic Medium" panose="020B0603020102020204" pitchFamily="34" charset="0"/>
                </a:rPr>
                <a:t>Emilio Alejandro Gnecco Brugés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58F9431-E230-894F-A1F7-D4CB7E3B76F8}"/>
              </a:ext>
            </a:extLst>
          </p:cNvPr>
          <p:cNvSpPr txBox="1"/>
          <p:nvPr/>
        </p:nvSpPr>
        <p:spPr>
          <a:xfrm>
            <a:off x="4533508" y="5158539"/>
            <a:ext cx="3070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Franklin Gothic Medium" panose="020B0603020102020204" pitchFamily="34" charset="0"/>
              </a:rPr>
              <a:t>Grupo:</a:t>
            </a:r>
          </a:p>
          <a:p>
            <a:pPr algn="ctr"/>
            <a:r>
              <a:rPr lang="es-CO" sz="4800" b="1" dirty="0">
                <a:solidFill>
                  <a:srgbClr val="002D6A"/>
                </a:solidFill>
                <a:latin typeface="Franklin Gothic Demi" panose="020B0603020102020204" pitchFamily="34" charset="0"/>
              </a:rPr>
              <a:t>H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D8A7F03-5BAD-8A47-98FC-EEFACC7A46F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41"/>
            <a:ext cx="2946401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887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563</Words>
  <Application>Microsoft Macintosh PowerPoint</Application>
  <PresentationFormat>Panorámica</PresentationFormat>
  <Paragraphs>198</Paragraphs>
  <Slides>7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Franklin Gothic Medium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</dc:title>
  <dc:creator>EMILIO ALEJANDRO GNECCO BRUGES</dc:creator>
  <cp:lastModifiedBy>EMILIO ALEJANDRO GNECCO BRUGES</cp:lastModifiedBy>
  <cp:revision>126</cp:revision>
  <dcterms:created xsi:type="dcterms:W3CDTF">2018-11-10T16:03:20Z</dcterms:created>
  <dcterms:modified xsi:type="dcterms:W3CDTF">2018-11-13T08:33:38Z</dcterms:modified>
</cp:coreProperties>
</file>