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69" r:id="rId4"/>
    <p:sldId id="270" r:id="rId5"/>
    <p:sldId id="271" r:id="rId6"/>
    <p:sldId id="272" r:id="rId7"/>
    <p:sldId id="273"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96633"/>
    <a:srgbClr val="FF5969"/>
    <a:srgbClr val="342B6D"/>
    <a:srgbClr val="C5E0B4"/>
    <a:srgbClr val="C26BBA"/>
    <a:srgbClr val="3098CF"/>
    <a:srgbClr val="2EA77C"/>
    <a:srgbClr val="FF5D60"/>
    <a:srgbClr val="004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1" autoAdjust="0"/>
    <p:restoredTop sz="94660"/>
  </p:normalViewPr>
  <p:slideViewPr>
    <p:cSldViewPr snapToGrid="0">
      <p:cViewPr varScale="1">
        <p:scale>
          <a:sx n="77" d="100"/>
          <a:sy n="77" d="100"/>
        </p:scale>
        <p:origin x="75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30.12.2020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46036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30.12.2020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64663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30.12.2020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9471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30.12.2020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87467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30.12.2020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62536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DFAF59-80FD-42F8-B77B-6179688B7234}" type="datetimeFigureOut">
              <a:rPr lang="de-DE" smtClean="0"/>
              <a:t>30.12.2020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7940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DFAF59-80FD-42F8-B77B-6179688B7234}" type="datetimeFigureOut">
              <a:rPr lang="de-DE" smtClean="0"/>
              <a:t>30.12.2020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4137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t>30.12.2020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44033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30.12.2020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06195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30.12.2020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6160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30.12.2020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12689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AF59-80FD-42F8-B77B-6179688B7234}" type="datetimeFigureOut">
              <a:rPr lang="de-DE" smtClean="0"/>
              <a:t>30.12.2020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t>‹#›</a:t>
            </a:fld>
            <a:endParaRPr lang="de-DE"/>
          </a:p>
        </p:txBody>
      </p:sp>
    </p:spTree>
    <p:extLst>
      <p:ext uri="{BB962C8B-B14F-4D97-AF65-F5344CB8AC3E}">
        <p14:creationId xmlns:p14="http://schemas.microsoft.com/office/powerpoint/2010/main" val="373187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package" Target="../embeddings/Microsoft_Excel_Worksheet.xlsx"/></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9EB0FD16-689C-476C-8309-C7173C257513}"/>
              </a:ext>
            </a:extLst>
          </p:cNvPr>
          <p:cNvSpPr txBox="1"/>
          <p:nvPr/>
        </p:nvSpPr>
        <p:spPr>
          <a:xfrm>
            <a:off x="3942996" y="1043322"/>
            <a:ext cx="7278915" cy="1785104"/>
          </a:xfrm>
          <a:prstGeom prst="rect">
            <a:avLst/>
          </a:prstGeom>
          <a:noFill/>
        </p:spPr>
        <p:txBody>
          <a:bodyPr wrap="square" rtlCol="0">
            <a:spAutoFit/>
          </a:bodyPr>
          <a:lstStyle/>
          <a:p>
            <a:pPr algn="ctr"/>
            <a:r>
              <a:rPr lang="he-IL" sz="5500" b="1" dirty="0">
                <a:solidFill>
                  <a:srgbClr val="FF5969"/>
                </a:solidFill>
                <a:latin typeface="Varela Round" panose="00000500000000000000" pitchFamily="2" charset="-79"/>
                <a:cs typeface="Varela Round" panose="00000500000000000000" pitchFamily="2" charset="-79"/>
              </a:rPr>
              <a:t>מרכז יצרנות "מייקרים"</a:t>
            </a:r>
          </a:p>
          <a:p>
            <a:pPr algn="ctr"/>
            <a:r>
              <a:rPr lang="he-IL" sz="5500" b="1" dirty="0">
                <a:solidFill>
                  <a:srgbClr val="FF5969"/>
                </a:solidFill>
                <a:latin typeface="Varela Round" panose="00000500000000000000" pitchFamily="2" charset="-79"/>
                <a:cs typeface="Varela Round" panose="00000500000000000000" pitchFamily="2" charset="-79"/>
              </a:rPr>
              <a:t>בשיתוף אשכול הפיס</a:t>
            </a:r>
            <a:endParaRPr lang="en-US" sz="5500" b="1" dirty="0">
              <a:solidFill>
                <a:srgbClr val="FF5969"/>
              </a:solidFill>
              <a:latin typeface="Varela Round" panose="00000500000000000000" pitchFamily="2" charset="-79"/>
              <a:cs typeface="Varela Round" panose="00000500000000000000" pitchFamily="2" charset="-79"/>
            </a:endParaRPr>
          </a:p>
        </p:txBody>
      </p:sp>
      <p:grpSp>
        <p:nvGrpSpPr>
          <p:cNvPr id="51" name="Group 50">
            <a:extLst>
              <a:ext uri="{FF2B5EF4-FFF2-40B4-BE49-F238E27FC236}">
                <a16:creationId xmlns:a16="http://schemas.microsoft.com/office/drawing/2014/main" id="{312CB825-EAFB-4901-8C7E-D5477E0D31C8}"/>
              </a:ext>
            </a:extLst>
          </p:cNvPr>
          <p:cNvGrpSpPr/>
          <p:nvPr/>
        </p:nvGrpSpPr>
        <p:grpSpPr>
          <a:xfrm>
            <a:off x="5556262" y="4639716"/>
            <a:ext cx="4140553" cy="451824"/>
            <a:chOff x="4679586" y="878988"/>
            <a:chExt cx="1745757" cy="190500"/>
          </a:xfrm>
        </p:grpSpPr>
        <p:sp>
          <p:nvSpPr>
            <p:cNvPr id="52" name="Oval 51">
              <a:extLst>
                <a:ext uri="{FF2B5EF4-FFF2-40B4-BE49-F238E27FC236}">
                  <a16:creationId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4F202974-31A3-4642-B671-F0DBBB7B4663}"/>
              </a:ext>
            </a:extLst>
          </p:cNvPr>
          <p:cNvSpPr txBox="1"/>
          <p:nvPr/>
        </p:nvSpPr>
        <p:spPr>
          <a:xfrm>
            <a:off x="3987082" y="3010736"/>
            <a:ext cx="7278915" cy="646331"/>
          </a:xfrm>
          <a:prstGeom prst="rect">
            <a:avLst/>
          </a:prstGeom>
          <a:noFill/>
        </p:spPr>
        <p:txBody>
          <a:bodyPr wrap="square" rtlCol="0">
            <a:spAutoFit/>
          </a:bodyPr>
          <a:lstStyle/>
          <a:p>
            <a:pPr algn="ctr"/>
            <a:r>
              <a:rPr lang="he-IL" sz="3600" dirty="0">
                <a:solidFill>
                  <a:srgbClr val="52CBBE"/>
                </a:solidFill>
                <a:latin typeface="Tw Cen MT" panose="020B0602020104020603" pitchFamily="34" charset="0"/>
              </a:rPr>
              <a:t>עיריית בית שמש, אגף החינוך.</a:t>
            </a:r>
            <a:endParaRPr lang="en-US" sz="3600" dirty="0">
              <a:solidFill>
                <a:srgbClr val="52CBBE"/>
              </a:solidFill>
              <a:latin typeface="Tw Cen MT" panose="020B0602020104020603" pitchFamily="34" charset="0"/>
            </a:endParaRPr>
          </a:p>
        </p:txBody>
      </p:sp>
      <p:sp>
        <p:nvSpPr>
          <p:cNvPr id="58" name="TextBox 57">
            <a:extLst>
              <a:ext uri="{FF2B5EF4-FFF2-40B4-BE49-F238E27FC236}">
                <a16:creationId xmlns:a16="http://schemas.microsoft.com/office/drawing/2014/main" id="{79BCE1F0-A71E-4D4B-BE6A-A381604C28D2}"/>
              </a:ext>
            </a:extLst>
          </p:cNvPr>
          <p:cNvSpPr txBox="1"/>
          <p:nvPr/>
        </p:nvSpPr>
        <p:spPr>
          <a:xfrm>
            <a:off x="3987082" y="3759023"/>
            <a:ext cx="7278915" cy="954107"/>
          </a:xfrm>
          <a:prstGeom prst="rect">
            <a:avLst/>
          </a:prstGeom>
          <a:noFill/>
        </p:spPr>
        <p:txBody>
          <a:bodyPr wrap="square" rtlCol="0">
            <a:spAutoFit/>
          </a:bodyPr>
          <a:lstStyle/>
          <a:p>
            <a:pPr algn="ctr"/>
            <a:r>
              <a:rPr lang="he-IL" sz="2800" dirty="0">
                <a:solidFill>
                  <a:srgbClr val="5D7373"/>
                </a:solidFill>
                <a:latin typeface="Tw Cen MT" panose="020B0602020104020603" pitchFamily="34" charset="0"/>
              </a:rPr>
              <a:t>מוצג ע"י חברת </a:t>
            </a:r>
            <a:r>
              <a:rPr lang="he-IL" sz="2800" dirty="0" err="1">
                <a:solidFill>
                  <a:srgbClr val="5D7373"/>
                </a:solidFill>
                <a:latin typeface="Tw Cen MT" panose="020B0602020104020603" pitchFamily="34" charset="0"/>
              </a:rPr>
              <a:t>רובוטיקס</a:t>
            </a:r>
            <a:endParaRPr lang="he-IL" sz="2800" dirty="0">
              <a:solidFill>
                <a:srgbClr val="5D7373"/>
              </a:solidFill>
              <a:latin typeface="Tw Cen MT" panose="020B0602020104020603" pitchFamily="34" charset="0"/>
            </a:endParaRPr>
          </a:p>
          <a:p>
            <a:pPr algn="ctr"/>
            <a:r>
              <a:rPr lang="he-IL" sz="2800" dirty="0">
                <a:solidFill>
                  <a:srgbClr val="5D7373"/>
                </a:solidFill>
                <a:latin typeface="Tw Cen MT" panose="020B0602020104020603" pitchFamily="34" charset="0"/>
              </a:rPr>
              <a:t>מייסד ובעלים – רמי </a:t>
            </a:r>
            <a:r>
              <a:rPr lang="he-IL" sz="2800" dirty="0" err="1">
                <a:solidFill>
                  <a:srgbClr val="5D7373"/>
                </a:solidFill>
                <a:latin typeface="Tw Cen MT" panose="020B0602020104020603" pitchFamily="34" charset="0"/>
              </a:rPr>
              <a:t>חדאד</a:t>
            </a:r>
            <a:endParaRPr lang="en-US" sz="2800" dirty="0">
              <a:solidFill>
                <a:srgbClr val="5D7373"/>
              </a:solidFill>
              <a:latin typeface="Tw Cen MT" panose="020B0602020104020603" pitchFamily="34" charset="0"/>
            </a:endParaRPr>
          </a:p>
        </p:txBody>
      </p:sp>
      <p:grpSp>
        <p:nvGrpSpPr>
          <p:cNvPr id="19" name="Group 18">
            <a:extLst>
              <a:ext uri="{FF2B5EF4-FFF2-40B4-BE49-F238E27FC236}">
                <a16:creationId xmlns:a16="http://schemas.microsoft.com/office/drawing/2014/main" id="{C8A16B82-6A3C-46F5-8D32-072FDF89864A}"/>
              </a:ext>
            </a:extLst>
          </p:cNvPr>
          <p:cNvGrpSpPr/>
          <p:nvPr/>
        </p:nvGrpSpPr>
        <p:grpSpPr>
          <a:xfrm>
            <a:off x="-9302800" y="0"/>
            <a:ext cx="12482920" cy="6858000"/>
            <a:chOff x="-290920" y="0"/>
            <a:chExt cx="12482920" cy="6858000"/>
          </a:xfrm>
        </p:grpSpPr>
        <p:sp>
          <p:nvSpPr>
            <p:cNvPr id="20" name="Rectangle 19">
              <a:extLst>
                <a:ext uri="{FF2B5EF4-FFF2-40B4-BE49-F238E27FC236}">
                  <a16:creationId xmlns:a16="http://schemas.microsoft.com/office/drawing/2014/main" id="{2F391CEE-E392-4A9D-BD11-6954B994FB42}"/>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7AC43ACA-5000-40E2-80D3-19833F9F1A3F}"/>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022673-C77C-4E8F-AF41-8B283703E87E}"/>
                </a:ext>
              </a:extLst>
            </p:cNvPr>
            <p:cNvSpPr txBox="1"/>
            <p:nvPr/>
          </p:nvSpPr>
          <p:spPr>
            <a:xfrm rot="16200000">
              <a:off x="10872792" y="31947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אודות</a:t>
              </a:r>
              <a:endParaRPr lang="en-US" sz="3600" b="1" dirty="0">
                <a:solidFill>
                  <a:srgbClr val="F0EEF0"/>
                </a:solidFill>
                <a:latin typeface="Tw Cen MT" panose="020B0602020104020603" pitchFamily="34" charset="0"/>
              </a:endParaRPr>
            </a:p>
          </p:txBody>
        </p:sp>
        <p:pic>
          <p:nvPicPr>
            <p:cNvPr id="23" name="Picture 22">
              <a:extLst>
                <a:ext uri="{FF2B5EF4-FFF2-40B4-BE49-F238E27FC236}">
                  <a16:creationId xmlns:a16="http://schemas.microsoft.com/office/drawing/2014/main" id="{E8AD023B-AE8D-405F-90E6-27B0D4707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24" name="Group 23">
            <a:extLst>
              <a:ext uri="{FF2B5EF4-FFF2-40B4-BE49-F238E27FC236}">
                <a16:creationId xmlns:a16="http://schemas.microsoft.com/office/drawing/2014/main" id="{69A27401-3327-4871-86AC-B461CA62C3AC}"/>
              </a:ext>
            </a:extLst>
          </p:cNvPr>
          <p:cNvGrpSpPr/>
          <p:nvPr/>
        </p:nvGrpSpPr>
        <p:grpSpPr>
          <a:xfrm>
            <a:off x="-8798784" y="0"/>
            <a:ext cx="11447503" cy="6858000"/>
            <a:chOff x="213096" y="0"/>
            <a:chExt cx="11447503" cy="6858000"/>
          </a:xfrm>
        </p:grpSpPr>
        <p:sp>
          <p:nvSpPr>
            <p:cNvPr id="25" name="Rectangle 24">
              <a:extLst>
                <a:ext uri="{FF2B5EF4-FFF2-40B4-BE49-F238E27FC236}">
                  <a16:creationId xmlns:a16="http://schemas.microsoft.com/office/drawing/2014/main" id="{706C029B-A799-4206-A656-A006D8F83990}"/>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63328131-EC42-4D6D-A247-91FD3D23E58C}"/>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A728384-87ED-4E87-8F78-97EB653FDC67}"/>
                </a:ext>
              </a:extLst>
            </p:cNvPr>
            <p:cNvSpPr txBox="1"/>
            <p:nvPr/>
          </p:nvSpPr>
          <p:spPr>
            <a:xfrm rot="16200000">
              <a:off x="10341391" y="31058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למה?</a:t>
              </a:r>
              <a:endParaRPr lang="en-US" sz="3600" b="1" dirty="0">
                <a:solidFill>
                  <a:srgbClr val="F0EEF0"/>
                </a:solidFill>
                <a:latin typeface="Tw Cen MT" panose="020B0602020104020603" pitchFamily="34" charset="0"/>
              </a:endParaRPr>
            </a:p>
          </p:txBody>
        </p:sp>
        <p:pic>
          <p:nvPicPr>
            <p:cNvPr id="28" name="Picture 27">
              <a:extLst>
                <a:ext uri="{FF2B5EF4-FFF2-40B4-BE49-F238E27FC236}">
                  <a16:creationId xmlns:a16="http://schemas.microsoft.com/office/drawing/2014/main" id="{2B44F548-697F-412D-9B99-861C27246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29" name="Group 28">
            <a:extLst>
              <a:ext uri="{FF2B5EF4-FFF2-40B4-BE49-F238E27FC236}">
                <a16:creationId xmlns:a16="http://schemas.microsoft.com/office/drawing/2014/main" id="{C0099890-786A-4F87-960D-5DADE5168909}"/>
              </a:ext>
            </a:extLst>
          </p:cNvPr>
          <p:cNvGrpSpPr/>
          <p:nvPr/>
        </p:nvGrpSpPr>
        <p:grpSpPr>
          <a:xfrm>
            <a:off x="-7847639" y="0"/>
            <a:ext cx="9961092" cy="6858000"/>
            <a:chOff x="491575" y="0"/>
            <a:chExt cx="9961092" cy="6858000"/>
          </a:xfrm>
        </p:grpSpPr>
        <p:sp>
          <p:nvSpPr>
            <p:cNvPr id="30" name="Rectangle 29">
              <a:extLst>
                <a:ext uri="{FF2B5EF4-FFF2-40B4-BE49-F238E27FC236}">
                  <a16:creationId xmlns:a16="http://schemas.microsoft.com/office/drawing/2014/main" id="{CE9AAB1E-3A13-4745-A574-9EE6806378C9}"/>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BC0F905-3F71-4932-B130-39D508C4D117}"/>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3EC5869-A976-4328-A864-2BB04E7E7BFC}"/>
                </a:ext>
              </a:extLst>
            </p:cNvPr>
            <p:cNvSpPr txBox="1"/>
            <p:nvPr/>
          </p:nvSpPr>
          <p:spPr>
            <a:xfrm rot="16200000">
              <a:off x="9117129" y="3189611"/>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מה?</a:t>
              </a:r>
              <a:endParaRPr lang="en-US" sz="3600" b="1" dirty="0">
                <a:solidFill>
                  <a:srgbClr val="F0EEF0"/>
                </a:solidFill>
                <a:latin typeface="Tw Cen MT" panose="020B0602020104020603" pitchFamily="34" charset="0"/>
              </a:endParaRPr>
            </a:p>
          </p:txBody>
        </p:sp>
        <p:pic>
          <p:nvPicPr>
            <p:cNvPr id="33" name="Picture 32">
              <a:extLst>
                <a:ext uri="{FF2B5EF4-FFF2-40B4-BE49-F238E27FC236}">
                  <a16:creationId xmlns:a16="http://schemas.microsoft.com/office/drawing/2014/main" id="{7C8E4AB7-ADC0-4FEE-AE7A-994F5DAD3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34" name="Group 33">
            <a:extLst>
              <a:ext uri="{FF2B5EF4-FFF2-40B4-BE49-F238E27FC236}">
                <a16:creationId xmlns:a16="http://schemas.microsoft.com/office/drawing/2014/main" id="{0E4F6447-6163-4D6A-A8D2-BD63B6CB3A42}"/>
              </a:ext>
            </a:extLst>
          </p:cNvPr>
          <p:cNvGrpSpPr/>
          <p:nvPr/>
        </p:nvGrpSpPr>
        <p:grpSpPr>
          <a:xfrm>
            <a:off x="-7985197" y="0"/>
            <a:ext cx="9574094" cy="6858000"/>
            <a:chOff x="491575" y="0"/>
            <a:chExt cx="9574094" cy="6858000"/>
          </a:xfrm>
        </p:grpSpPr>
        <p:sp>
          <p:nvSpPr>
            <p:cNvPr id="35" name="Rectangle 34">
              <a:extLst>
                <a:ext uri="{FF2B5EF4-FFF2-40B4-BE49-F238E27FC236}">
                  <a16:creationId xmlns:a16="http://schemas.microsoft.com/office/drawing/2014/main" id="{5CB8CB55-9DEC-4367-900E-7257FE1B874F}"/>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DBAEDD6-7153-4AFF-BDC7-5A225B4B5642}"/>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12F9D37B-DE70-4087-8A7F-BBA0BAF5B6CF}"/>
                </a:ext>
              </a:extLst>
            </p:cNvPr>
            <p:cNvSpPr txBox="1"/>
            <p:nvPr/>
          </p:nvSpPr>
          <p:spPr>
            <a:xfrm rot="16200000">
              <a:off x="8746453" y="3189610"/>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איך?</a:t>
              </a:r>
              <a:endParaRPr lang="en-US" sz="3600" b="1" dirty="0">
                <a:solidFill>
                  <a:srgbClr val="F0EEF0"/>
                </a:solidFill>
                <a:latin typeface="Tw Cen MT" panose="020B0602020104020603" pitchFamily="34" charset="0"/>
              </a:endParaRPr>
            </a:p>
          </p:txBody>
        </p:sp>
        <p:pic>
          <p:nvPicPr>
            <p:cNvPr id="38" name="Picture 37">
              <a:extLst>
                <a:ext uri="{FF2B5EF4-FFF2-40B4-BE49-F238E27FC236}">
                  <a16:creationId xmlns:a16="http://schemas.microsoft.com/office/drawing/2014/main" id="{6FA13E8D-3FCC-4EC2-BD8C-6CE7CA0EC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sp>
        <p:nvSpPr>
          <p:cNvPr id="39" name="Rectangle 38">
            <a:extLst>
              <a:ext uri="{FF2B5EF4-FFF2-40B4-BE49-F238E27FC236}">
                <a16:creationId xmlns:a16="http://schemas.microsoft.com/office/drawing/2014/main" id="{71382190-201C-4BAE-91F3-296A26671C9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FD3EE0D-FD02-4885-9AC0-03F414A9888F}"/>
              </a:ext>
            </a:extLst>
          </p:cNvPr>
          <p:cNvGrpSpPr/>
          <p:nvPr/>
        </p:nvGrpSpPr>
        <p:grpSpPr>
          <a:xfrm>
            <a:off x="-7638543" y="-1"/>
            <a:ext cx="8692332" cy="6858000"/>
            <a:chOff x="718505" y="-1"/>
            <a:chExt cx="8692332" cy="6858000"/>
          </a:xfrm>
        </p:grpSpPr>
        <p:sp>
          <p:nvSpPr>
            <p:cNvPr id="41" name="Rectangle 40">
              <a:extLst>
                <a:ext uri="{FF2B5EF4-FFF2-40B4-BE49-F238E27FC236}">
                  <a16:creationId xmlns:a16="http://schemas.microsoft.com/office/drawing/2014/main" id="{60A9D552-2EF0-4DB4-9DC6-F52F2FD55E3C}"/>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A27D1F1-923F-4591-A07A-39E775B734F9}"/>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0E895421-2372-4C7F-93D2-3B0353A6E7BD}"/>
                </a:ext>
              </a:extLst>
            </p:cNvPr>
            <p:cNvSpPr txBox="1"/>
            <p:nvPr/>
          </p:nvSpPr>
          <p:spPr>
            <a:xfrm rot="16200000">
              <a:off x="8091629" y="3189609"/>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סיכום</a:t>
              </a:r>
              <a:endParaRPr lang="en-US" sz="3600" b="1" dirty="0">
                <a:solidFill>
                  <a:srgbClr val="F0EEF0"/>
                </a:solidFill>
                <a:latin typeface="Tw Cen MT" panose="020B0602020104020603" pitchFamily="34" charset="0"/>
              </a:endParaRP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45" name="Group 44">
            <a:extLst>
              <a:ext uri="{FF2B5EF4-FFF2-40B4-BE49-F238E27FC236}">
                <a16:creationId xmlns:a16="http://schemas.microsoft.com/office/drawing/2014/main" id="{76789F00-2688-429D-926C-15F83152FDBE}"/>
              </a:ext>
            </a:extLst>
          </p:cNvPr>
          <p:cNvGrpSpPr/>
          <p:nvPr/>
        </p:nvGrpSpPr>
        <p:grpSpPr>
          <a:xfrm>
            <a:off x="-9395082" y="-1"/>
            <a:ext cx="9927504" cy="6858000"/>
            <a:chOff x="-9337032" y="-1"/>
            <a:chExt cx="9927504" cy="6858000"/>
          </a:xfrm>
        </p:grpSpPr>
        <p:sp>
          <p:nvSpPr>
            <p:cNvPr id="46" name="Rectangle 45">
              <a:extLst>
                <a:ext uri="{FF2B5EF4-FFF2-40B4-BE49-F238E27FC236}">
                  <a16:creationId xmlns:a16="http://schemas.microsoft.com/office/drawing/2014/main" id="{FF862AB6-114D-4C6A-B849-5A11B3650265}"/>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0105858-8A3E-4676-96A7-18C1A74E36F4}"/>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8A634BD7-1512-45B6-AFE4-1EEA636625CB}"/>
                </a:ext>
              </a:extLst>
            </p:cNvPr>
            <p:cNvSpPr txBox="1"/>
            <p:nvPr/>
          </p:nvSpPr>
          <p:spPr>
            <a:xfrm rot="16200000">
              <a:off x="-738260" y="3220386"/>
              <a:ext cx="1992086" cy="584775"/>
            </a:xfrm>
            <a:prstGeom prst="rect">
              <a:avLst/>
            </a:prstGeom>
            <a:noFill/>
          </p:spPr>
          <p:txBody>
            <a:bodyPr wrap="square" rtlCol="0">
              <a:spAutoFit/>
            </a:bodyPr>
            <a:lstStyle/>
            <a:p>
              <a:pPr algn="ctr"/>
              <a:r>
                <a:rPr lang="he-IL" sz="3200" b="1" dirty="0">
                  <a:solidFill>
                    <a:srgbClr val="F0EEF0"/>
                  </a:solidFill>
                  <a:latin typeface="Tw Cen MT" panose="020B0602020104020603" pitchFamily="34" charset="0"/>
                </a:rPr>
                <a:t>הצעד הבא</a:t>
              </a:r>
              <a:endParaRPr lang="en-US" sz="3200" b="1" dirty="0">
                <a:solidFill>
                  <a:srgbClr val="F0EEF0"/>
                </a:solidFill>
                <a:latin typeface="Tw Cen MT" panose="020B0602020104020603" pitchFamily="34" charset="0"/>
              </a:endParaRPr>
            </a:p>
          </p:txBody>
        </p:sp>
        <p:pic>
          <p:nvPicPr>
            <p:cNvPr id="49" name="Picture 48">
              <a:extLst>
                <a:ext uri="{FF2B5EF4-FFF2-40B4-BE49-F238E27FC236}">
                  <a16:creationId xmlns:a16="http://schemas.microsoft.com/office/drawing/2014/main" id="{F08704A4-CABE-4989-8BF7-C10A6BB40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91912" y="3247473"/>
              <a:ext cx="530600" cy="530600"/>
            </a:xfrm>
            <a:prstGeom prst="rect">
              <a:avLst/>
            </a:prstGeom>
          </p:spPr>
        </p:pic>
      </p:grpSp>
      <p:pic>
        <p:nvPicPr>
          <p:cNvPr id="3" name="תמונה 2">
            <a:extLst>
              <a:ext uri="{FF2B5EF4-FFF2-40B4-BE49-F238E27FC236}">
                <a16:creationId xmlns:a16="http://schemas.microsoft.com/office/drawing/2014/main" id="{4165C4E5-5A40-4B43-87E7-C8F9569E7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686" y="5449013"/>
            <a:ext cx="3547976" cy="1283438"/>
          </a:xfrm>
          <a:prstGeom prst="rect">
            <a:avLst/>
          </a:prstGeom>
        </p:spPr>
      </p:pic>
      <p:pic>
        <p:nvPicPr>
          <p:cNvPr id="2050" name="Picture 2" descr="סמל העיר">
            <a:extLst>
              <a:ext uri="{FF2B5EF4-FFF2-40B4-BE49-F238E27FC236}">
                <a16:creationId xmlns:a16="http://schemas.microsoft.com/office/drawing/2014/main" id="{82F91EC9-00DA-4276-8E6F-5C2C4C422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738" y="4909272"/>
            <a:ext cx="1410121" cy="1948728"/>
          </a:xfrm>
          <a:prstGeom prst="roundRect">
            <a:avLst>
              <a:gd name="adj" fmla="val 4167"/>
            </a:avLst>
          </a:prstGeom>
          <a:solidFill>
            <a:srgbClr val="FFFFFF"/>
          </a:solidFill>
          <a:ln w="28575" cap="sq">
            <a:solidFill>
              <a:srgbClr val="342B6D"/>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586610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66ACF4C-6F8C-46FC-8362-2E05C90EEAFA}"/>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4F373113-18F1-4443-9A8E-5EF06C1D2FEA}"/>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8F99D053-FB83-41F1-B2CB-C10918BC99BC}"/>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F4373C1-3934-47C3-8F36-E2FB2615CA87}"/>
                </a:ext>
              </a:extLst>
            </p:cNvPr>
            <p:cNvSpPr txBox="1"/>
            <p:nvPr/>
          </p:nvSpPr>
          <p:spPr>
            <a:xfrm rot="16200000">
              <a:off x="10872792" y="31947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אודות</a:t>
              </a: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id="{5A5E18E8-5A3E-4F1D-8254-6193AA55C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150C247F-7990-4945-869D-5E2A900F477F}"/>
              </a:ext>
            </a:extLst>
          </p:cNvPr>
          <p:cNvGrpSpPr/>
          <p:nvPr/>
        </p:nvGrpSpPr>
        <p:grpSpPr>
          <a:xfrm>
            <a:off x="-8798784" y="0"/>
            <a:ext cx="11447503" cy="6858000"/>
            <a:chOff x="213096" y="0"/>
            <a:chExt cx="11447503" cy="6858000"/>
          </a:xfrm>
        </p:grpSpPr>
        <p:sp>
          <p:nvSpPr>
            <p:cNvPr id="56" name="Rectangle 55">
              <a:extLst>
                <a:ext uri="{FF2B5EF4-FFF2-40B4-BE49-F238E27FC236}">
                  <a16:creationId xmlns:a16="http://schemas.microsoft.com/office/drawing/2014/main" id="{6D2C93AC-EBE3-4E67-A867-76D5D6BEDB10}"/>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35DBD2B9-E73C-4AE9-91C9-698379867E98}"/>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CD6BDC4B-8313-4203-9F42-C28AC214EB64}"/>
                </a:ext>
              </a:extLst>
            </p:cNvPr>
            <p:cNvSpPr txBox="1"/>
            <p:nvPr/>
          </p:nvSpPr>
          <p:spPr>
            <a:xfrm rot="16200000">
              <a:off x="10341391" y="31058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למה?</a:t>
              </a: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id="{44037FC5-8E34-4772-9A87-813F2AD5E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BC916508-F80D-434E-B066-812949E5DB94}"/>
              </a:ext>
            </a:extLst>
          </p:cNvPr>
          <p:cNvGrpSpPr/>
          <p:nvPr/>
        </p:nvGrpSpPr>
        <p:grpSpPr>
          <a:xfrm>
            <a:off x="-7847639" y="0"/>
            <a:ext cx="9961092" cy="6858000"/>
            <a:chOff x="491575" y="0"/>
            <a:chExt cx="9961092" cy="6858000"/>
          </a:xfrm>
        </p:grpSpPr>
        <p:sp>
          <p:nvSpPr>
            <p:cNvPr id="61" name="Rectangle 60">
              <a:extLst>
                <a:ext uri="{FF2B5EF4-FFF2-40B4-BE49-F238E27FC236}">
                  <a16:creationId xmlns:a16="http://schemas.microsoft.com/office/drawing/2014/main" id="{CE9E3B68-B936-49FB-94D8-7AC0076CF488}"/>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0D3F9516-66C4-44E6-9877-6C0374B5112C}"/>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32DF4D80-460D-4455-B80A-3BC0C6A12DA2}"/>
                </a:ext>
              </a:extLst>
            </p:cNvPr>
            <p:cNvSpPr txBox="1"/>
            <p:nvPr/>
          </p:nvSpPr>
          <p:spPr>
            <a:xfrm rot="16200000">
              <a:off x="9117129" y="3189611"/>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מה?</a:t>
              </a: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id="{7AB39DAF-3109-4CEA-BD1D-C123179FF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65" name="Group 64">
            <a:extLst>
              <a:ext uri="{FF2B5EF4-FFF2-40B4-BE49-F238E27FC236}">
                <a16:creationId xmlns:a16="http://schemas.microsoft.com/office/drawing/2014/main" id="{92B7020D-701A-4EE7-BDA2-CD171993C203}"/>
              </a:ext>
            </a:extLst>
          </p:cNvPr>
          <p:cNvGrpSpPr/>
          <p:nvPr/>
        </p:nvGrpSpPr>
        <p:grpSpPr>
          <a:xfrm>
            <a:off x="-7985197" y="0"/>
            <a:ext cx="9574094" cy="6858000"/>
            <a:chOff x="491575" y="0"/>
            <a:chExt cx="9574094" cy="6858000"/>
          </a:xfrm>
        </p:grpSpPr>
        <p:sp>
          <p:nvSpPr>
            <p:cNvPr id="66" name="Rectangle 65">
              <a:extLst>
                <a:ext uri="{FF2B5EF4-FFF2-40B4-BE49-F238E27FC236}">
                  <a16:creationId xmlns:a16="http://schemas.microsoft.com/office/drawing/2014/main" id="{3B77930A-0489-40A5-B3D7-053D64BD29C4}"/>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3ED749F6-F5EB-48BD-A697-16D473CCCFE8}"/>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8070AD46-78F1-4169-9AE3-EDECC43BD39B}"/>
                </a:ext>
              </a:extLst>
            </p:cNvPr>
            <p:cNvSpPr txBox="1"/>
            <p:nvPr/>
          </p:nvSpPr>
          <p:spPr>
            <a:xfrm rot="16200000">
              <a:off x="8746452" y="3189607"/>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איך?</a:t>
              </a:r>
              <a:endParaRPr lang="en-US" sz="3600" b="1" dirty="0">
                <a:solidFill>
                  <a:srgbClr val="F0EEF0"/>
                </a:solidFill>
                <a:latin typeface="Tw Cen MT" panose="020B0602020104020603" pitchFamily="34" charset="0"/>
              </a:endParaRPr>
            </a:p>
          </p:txBody>
        </p:sp>
        <p:pic>
          <p:nvPicPr>
            <p:cNvPr id="69" name="Picture 68">
              <a:extLst>
                <a:ext uri="{FF2B5EF4-FFF2-40B4-BE49-F238E27FC236}">
                  <a16:creationId xmlns:a16="http://schemas.microsoft.com/office/drawing/2014/main" id="{22B026A5-B1AC-46D4-AE84-DF77E5A29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20422D8F-B19E-425C-93A8-F750F60A06A7}"/>
              </a:ext>
            </a:extLst>
          </p:cNvPr>
          <p:cNvGrpSpPr/>
          <p:nvPr/>
        </p:nvGrpSpPr>
        <p:grpSpPr>
          <a:xfrm>
            <a:off x="-7638543" y="-1"/>
            <a:ext cx="8692332" cy="6858000"/>
            <a:chOff x="718505" y="-1"/>
            <a:chExt cx="8692332" cy="6858000"/>
          </a:xfrm>
        </p:grpSpPr>
        <p:sp>
          <p:nvSpPr>
            <p:cNvPr id="72" name="Rectangle 71">
              <a:extLst>
                <a:ext uri="{FF2B5EF4-FFF2-40B4-BE49-F238E27FC236}">
                  <a16:creationId xmlns:a16="http://schemas.microsoft.com/office/drawing/2014/main" id="{3278AF09-2D0C-4E81-816C-BC1D04E40DC2}"/>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C2E1C67-7A8F-4EB5-AB00-3C754858084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67795C74-0308-4781-BEE6-B62AE6D17152}"/>
                </a:ext>
              </a:extLst>
            </p:cNvPr>
            <p:cNvSpPr txBox="1"/>
            <p:nvPr/>
          </p:nvSpPr>
          <p:spPr>
            <a:xfrm rot="16200000">
              <a:off x="8091629" y="3189609"/>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סיכום</a:t>
              </a:r>
              <a:endParaRPr lang="en-US" sz="3600" b="1" dirty="0">
                <a:solidFill>
                  <a:srgbClr val="F0EEF0"/>
                </a:solidFill>
                <a:latin typeface="Tw Cen MT" panose="020B0602020104020603" pitchFamily="34" charset="0"/>
              </a:endParaRPr>
            </a:p>
          </p:txBody>
        </p:sp>
        <p:pic>
          <p:nvPicPr>
            <p:cNvPr id="75" name="Picture 74">
              <a:extLst>
                <a:ext uri="{FF2B5EF4-FFF2-40B4-BE49-F238E27FC236}">
                  <a16:creationId xmlns:a16="http://schemas.microsoft.com/office/drawing/2014/main" id="{45C46027-B464-4ADA-A3B8-14FF4471B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id="{C1D48DDF-B760-4AB3-A520-29238CC2C408}"/>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id="{FA696B4D-5BCF-47C3-8B8C-BE87154A63B4}"/>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BAAA7B45-7DAF-4C4D-A930-ABA45AC955DD}"/>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01F5CFD-7EE1-475C-A36F-330184D5C6EC}"/>
                </a:ext>
              </a:extLst>
            </p:cNvPr>
            <p:cNvSpPr txBox="1"/>
            <p:nvPr/>
          </p:nvSpPr>
          <p:spPr>
            <a:xfrm rot="16200000">
              <a:off x="-738260" y="3220386"/>
              <a:ext cx="1992086" cy="584775"/>
            </a:xfrm>
            <a:prstGeom prst="rect">
              <a:avLst/>
            </a:prstGeom>
            <a:noFill/>
          </p:spPr>
          <p:txBody>
            <a:bodyPr wrap="square" rtlCol="0">
              <a:spAutoFit/>
            </a:bodyPr>
            <a:lstStyle/>
            <a:p>
              <a:pPr algn="ctr"/>
              <a:r>
                <a:rPr lang="he-IL" sz="3200" b="1" dirty="0">
                  <a:solidFill>
                    <a:srgbClr val="F0EEF0"/>
                  </a:solidFill>
                  <a:latin typeface="Tw Cen MT" panose="020B0602020104020603" pitchFamily="34" charset="0"/>
                </a:rPr>
                <a:t>הצעד הבא</a:t>
              </a:r>
              <a:endParaRPr lang="en-US" sz="3200" b="1" dirty="0">
                <a:solidFill>
                  <a:srgbClr val="F0EEF0"/>
                </a:solidFill>
                <a:latin typeface="Tw Cen MT" panose="020B0602020104020603" pitchFamily="34" charset="0"/>
              </a:endParaRPr>
            </a:p>
          </p:txBody>
        </p:sp>
        <p:pic>
          <p:nvPicPr>
            <p:cNvPr id="80" name="Picture 79">
              <a:extLst>
                <a:ext uri="{FF2B5EF4-FFF2-40B4-BE49-F238E27FC236}">
                  <a16:creationId xmlns:a16="http://schemas.microsoft.com/office/drawing/2014/main" id="{B9F42291-FBD0-4239-8D69-22035DCB4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91912" y="3247473"/>
              <a:ext cx="530600" cy="530600"/>
            </a:xfrm>
            <a:prstGeom prst="rect">
              <a:avLst/>
            </a:prstGeom>
          </p:spPr>
        </p:pic>
      </p:grpSp>
      <p:pic>
        <p:nvPicPr>
          <p:cNvPr id="81" name="Picture 80">
            <a:extLst>
              <a:ext uri="{FF2B5EF4-FFF2-40B4-BE49-F238E27FC236}">
                <a16:creationId xmlns:a16="http://schemas.microsoft.com/office/drawing/2014/main" id="{9FF904C5-2C25-4A4D-AFDC-CFEB742306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50946" y="167760"/>
            <a:ext cx="2688351" cy="972479"/>
          </a:xfrm>
          <a:prstGeom prst="rect">
            <a:avLst/>
          </a:prstGeom>
          <a:ln>
            <a:noFill/>
          </a:ln>
          <a:effectLst>
            <a:outerShdw blurRad="292100" dist="139700" dir="2700000" algn="tl" rotWithShape="0">
              <a:srgbClr val="333333">
                <a:alpha val="65000"/>
              </a:srgbClr>
            </a:outerShdw>
          </a:effectLst>
        </p:spPr>
      </p:pic>
      <p:grpSp>
        <p:nvGrpSpPr>
          <p:cNvPr id="82" name="Group 81">
            <a:extLst>
              <a:ext uri="{FF2B5EF4-FFF2-40B4-BE49-F238E27FC236}">
                <a16:creationId xmlns:a16="http://schemas.microsoft.com/office/drawing/2014/main" id="{A14E1B91-C212-4889-8705-49BCDB383225}"/>
              </a:ext>
            </a:extLst>
          </p:cNvPr>
          <p:cNvGrpSpPr/>
          <p:nvPr/>
        </p:nvGrpSpPr>
        <p:grpSpPr>
          <a:xfrm>
            <a:off x="2993805" y="1215649"/>
            <a:ext cx="7959213" cy="1580229"/>
            <a:chOff x="2480851" y="3874286"/>
            <a:chExt cx="7684027" cy="1406729"/>
          </a:xfrm>
        </p:grpSpPr>
        <p:sp>
          <p:nvSpPr>
            <p:cNvPr id="83" name="TextBox 82">
              <a:extLst>
                <a:ext uri="{FF2B5EF4-FFF2-40B4-BE49-F238E27FC236}">
                  <a16:creationId xmlns:a16="http://schemas.microsoft.com/office/drawing/2014/main" id="{A94C4F95-2EDE-46B0-8B26-C72D6D3C8DB3}"/>
                </a:ext>
              </a:extLst>
            </p:cNvPr>
            <p:cNvSpPr txBox="1"/>
            <p:nvPr/>
          </p:nvSpPr>
          <p:spPr>
            <a:xfrm>
              <a:off x="4168474" y="3874286"/>
              <a:ext cx="4811763" cy="584775"/>
            </a:xfrm>
            <a:prstGeom prst="rect">
              <a:avLst/>
            </a:prstGeom>
            <a:noFill/>
          </p:spPr>
          <p:txBody>
            <a:bodyPr wrap="square" rtlCol="0">
              <a:spAutoFit/>
            </a:bodyPr>
            <a:lstStyle/>
            <a:p>
              <a:pPr algn="ctr"/>
              <a:r>
                <a:rPr lang="he-IL" sz="3200" dirty="0">
                  <a:solidFill>
                    <a:srgbClr val="03A1A4"/>
                  </a:solidFill>
                  <a:latin typeface="Varela Round" panose="00000500000000000000" pitchFamily="2" charset="-79"/>
                  <a:cs typeface="Varela Round" panose="00000500000000000000" pitchFamily="2" charset="-79"/>
                </a:rPr>
                <a:t>חברת רובוטיקס</a:t>
              </a:r>
              <a:endParaRPr lang="en-US" sz="3200" dirty="0">
                <a:solidFill>
                  <a:srgbClr val="03A1A4"/>
                </a:solidFill>
                <a:latin typeface="Varela Round" panose="00000500000000000000" pitchFamily="2" charset="-79"/>
                <a:cs typeface="Varela Round" panose="00000500000000000000" pitchFamily="2" charset="-79"/>
              </a:endParaRPr>
            </a:p>
          </p:txBody>
        </p:sp>
        <p:sp>
          <p:nvSpPr>
            <p:cNvPr id="86" name="TextBox 85">
              <a:extLst>
                <a:ext uri="{FF2B5EF4-FFF2-40B4-BE49-F238E27FC236}">
                  <a16:creationId xmlns:a16="http://schemas.microsoft.com/office/drawing/2014/main" id="{944799B2-E7B9-4C01-A37D-BB60C6C75D12}"/>
                </a:ext>
              </a:extLst>
            </p:cNvPr>
            <p:cNvSpPr txBox="1"/>
            <p:nvPr/>
          </p:nvSpPr>
          <p:spPr>
            <a:xfrm>
              <a:off x="2480851" y="4459061"/>
              <a:ext cx="7684027" cy="821954"/>
            </a:xfrm>
            <a:prstGeom prst="rect">
              <a:avLst/>
            </a:prstGeom>
            <a:noFill/>
          </p:spPr>
          <p:txBody>
            <a:bodyPr wrap="square" rtlCol="0">
              <a:spAutoFit/>
            </a:bodyPr>
            <a:lstStyle/>
            <a:p>
              <a:pPr algn="ctr" rtl="1"/>
              <a:r>
                <a:rPr lang="he-IL" b="1" dirty="0">
                  <a:solidFill>
                    <a:schemeClr val="tx1">
                      <a:lumMod val="85000"/>
                      <a:lumOff val="15000"/>
                    </a:schemeClr>
                  </a:solidFill>
                  <a:latin typeface="Varela Round" panose="00000500000000000000" pitchFamily="2" charset="-79"/>
                  <a:cs typeface="Varela Round" panose="00000500000000000000" pitchFamily="2" charset="-79"/>
                </a:rPr>
                <a:t>עם ניסיון של 19 שנים, ושותפות בתהליכי הרמה של עשרות מתחמי </a:t>
              </a:r>
              <a:r>
                <a:rPr lang="he-IL" b="1" dirty="0" err="1">
                  <a:solidFill>
                    <a:schemeClr val="tx1">
                      <a:lumMod val="85000"/>
                      <a:lumOff val="15000"/>
                    </a:schemeClr>
                  </a:solidFill>
                  <a:latin typeface="Varela Round" panose="00000500000000000000" pitchFamily="2" charset="-79"/>
                  <a:cs typeface="Varela Round" panose="00000500000000000000" pitchFamily="2" charset="-79"/>
                </a:rPr>
                <a:t>יצרתיות</a:t>
              </a:r>
              <a:r>
                <a:rPr lang="he-IL" b="1" dirty="0">
                  <a:solidFill>
                    <a:schemeClr val="tx1">
                      <a:lumMod val="85000"/>
                      <a:lumOff val="15000"/>
                    </a:schemeClr>
                  </a:solidFill>
                  <a:latin typeface="Varela Round" panose="00000500000000000000" pitchFamily="2" charset="-79"/>
                  <a:cs typeface="Varela Round" panose="00000500000000000000" pitchFamily="2" charset="-79"/>
                </a:rPr>
                <a:t> ברחבי הארץ, אנו היום הגוף בעל הניסיון הרב ביותר, היכולת לייבא ציוד, וכמובן להעניק תמיכה פדגוגית וליווי מקצועי לאורך התהליך, מיפוי הצרכים, הקמה, והכשרה.</a:t>
              </a:r>
              <a:endParaRPr lang="en-US" b="1" dirty="0">
                <a:solidFill>
                  <a:schemeClr val="tx1">
                    <a:lumMod val="85000"/>
                    <a:lumOff val="15000"/>
                  </a:schemeClr>
                </a:solidFill>
                <a:latin typeface="Varela Round" panose="00000500000000000000" pitchFamily="2" charset="-79"/>
                <a:cs typeface="Varela Round" panose="00000500000000000000" pitchFamily="2" charset="-79"/>
              </a:endParaRPr>
            </a:p>
          </p:txBody>
        </p:sp>
      </p:grpSp>
      <p:pic>
        <p:nvPicPr>
          <p:cNvPr id="3" name="תמונה 2">
            <a:extLst>
              <a:ext uri="{FF2B5EF4-FFF2-40B4-BE49-F238E27FC236}">
                <a16:creationId xmlns:a16="http://schemas.microsoft.com/office/drawing/2014/main" id="{B36A0E5F-07F4-4E30-BCF2-1371BE299B83}"/>
              </a:ext>
            </a:extLst>
          </p:cNvPr>
          <p:cNvPicPr>
            <a:picLocks noChangeAspect="1"/>
          </p:cNvPicPr>
          <p:nvPr/>
        </p:nvPicPr>
        <p:blipFill rotWithShape="1">
          <a:blip r:embed="rId4">
            <a:extLst>
              <a:ext uri="{28A0092B-C50C-407E-A947-70E740481C1C}">
                <a14:useLocalDpi xmlns:a14="http://schemas.microsoft.com/office/drawing/2010/main" val="0"/>
              </a:ext>
            </a:extLst>
          </a:blip>
          <a:srcRect l="7751" b="3012"/>
          <a:stretch/>
        </p:blipFill>
        <p:spPr>
          <a:xfrm>
            <a:off x="3316523" y="2915619"/>
            <a:ext cx="7538290" cy="3842866"/>
          </a:xfrm>
          <a:prstGeom prst="rect">
            <a:avLst/>
          </a:prstGeom>
          <a:ln w="38100" cap="sq">
            <a:solidFill>
              <a:srgbClr val="00489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0170612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strVal val="#ppt_x"/>
                                          </p:val>
                                        </p:tav>
                                        <p:tav tm="100000">
                                          <p:val>
                                            <p:strVal val="#ppt_x"/>
                                          </p:val>
                                        </p:tav>
                                      </p:tavLst>
                                    </p:anim>
                                    <p:anim calcmode="lin" valueType="num">
                                      <p:cBhvr>
                                        <p:cTn id="15" dur="500" fill="hold"/>
                                        <p:tgtEl>
                                          <p:spTgt spid="82"/>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BC3001EC-9F33-4C39-B780-199714C83EA2}"/>
              </a:ext>
            </a:extLst>
          </p:cNvPr>
          <p:cNvGrpSpPr/>
          <p:nvPr/>
        </p:nvGrpSpPr>
        <p:grpSpPr>
          <a:xfrm>
            <a:off x="-290920" y="0"/>
            <a:ext cx="12482920" cy="6858000"/>
            <a:chOff x="-290920" y="0"/>
            <a:chExt cx="12482920" cy="6858000"/>
          </a:xfrm>
        </p:grpSpPr>
        <p:sp>
          <p:nvSpPr>
            <p:cNvPr id="34" name="Rectangle 33">
              <a:extLst>
                <a:ext uri="{FF2B5EF4-FFF2-40B4-BE49-F238E27FC236}">
                  <a16:creationId xmlns:a16="http://schemas.microsoft.com/office/drawing/2014/main" id="{129B5C97-F627-4A85-B003-5396A9D964D5}"/>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97C14D5-0388-44F5-AD76-F8BBAF179CD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151F346-69C6-4F86-BC1F-C57BA2384CC6}"/>
                </a:ext>
              </a:extLst>
            </p:cNvPr>
            <p:cNvSpPr txBox="1"/>
            <p:nvPr/>
          </p:nvSpPr>
          <p:spPr>
            <a:xfrm rot="16200000">
              <a:off x="10872792" y="31947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אודות</a:t>
              </a:r>
              <a:endParaRPr lang="en-US" sz="3600" b="1" dirty="0">
                <a:solidFill>
                  <a:srgbClr val="F0EEF0"/>
                </a:solidFill>
                <a:latin typeface="Tw Cen MT" panose="020B0602020104020603" pitchFamily="34" charset="0"/>
              </a:endParaRPr>
            </a:p>
          </p:txBody>
        </p:sp>
        <p:pic>
          <p:nvPicPr>
            <p:cNvPr id="37" name="Picture 36">
              <a:extLst>
                <a:ext uri="{FF2B5EF4-FFF2-40B4-BE49-F238E27FC236}">
                  <a16:creationId xmlns:a16="http://schemas.microsoft.com/office/drawing/2014/main" id="{52B367FE-8530-4052-AD96-2D6FBE490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38" name="Group 37">
            <a:extLst>
              <a:ext uri="{FF2B5EF4-FFF2-40B4-BE49-F238E27FC236}">
                <a16:creationId xmlns:a16="http://schemas.microsoft.com/office/drawing/2014/main" id="{63E93C38-ECA5-4094-81E9-196A3BD19EBD}"/>
              </a:ext>
            </a:extLst>
          </p:cNvPr>
          <p:cNvGrpSpPr/>
          <p:nvPr/>
        </p:nvGrpSpPr>
        <p:grpSpPr>
          <a:xfrm>
            <a:off x="226788" y="-2"/>
            <a:ext cx="11447503" cy="6858000"/>
            <a:chOff x="213096" y="0"/>
            <a:chExt cx="11447503" cy="6858000"/>
          </a:xfrm>
        </p:grpSpPr>
        <p:sp>
          <p:nvSpPr>
            <p:cNvPr id="39" name="Rectangle 38">
              <a:extLst>
                <a:ext uri="{FF2B5EF4-FFF2-40B4-BE49-F238E27FC236}">
                  <a16:creationId xmlns:a16="http://schemas.microsoft.com/office/drawing/2014/main" id="{5C85080E-7B66-43F0-AB4D-3A69B13C005A}"/>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05DAC1A-9BF8-460E-8D8B-77BFB6B27FF9}"/>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0DCA374-CD21-448B-8791-8A04A9A9A552}"/>
                </a:ext>
              </a:extLst>
            </p:cNvPr>
            <p:cNvSpPr txBox="1"/>
            <p:nvPr/>
          </p:nvSpPr>
          <p:spPr>
            <a:xfrm rot="16200000">
              <a:off x="10341391" y="31058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למה?</a:t>
              </a:r>
              <a:endParaRPr lang="en-US" sz="3600" b="1" dirty="0">
                <a:solidFill>
                  <a:srgbClr val="F0EEF0"/>
                </a:solidFill>
                <a:latin typeface="Tw Cen MT" panose="020B0602020104020603" pitchFamily="34" charset="0"/>
              </a:endParaRPr>
            </a:p>
          </p:txBody>
        </p:sp>
        <p:pic>
          <p:nvPicPr>
            <p:cNvPr id="42" name="Picture 41">
              <a:extLst>
                <a:ext uri="{FF2B5EF4-FFF2-40B4-BE49-F238E27FC236}">
                  <a16:creationId xmlns:a16="http://schemas.microsoft.com/office/drawing/2014/main" id="{83A620A7-5483-4447-9670-0F8D67F36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43" name="Group 42">
            <a:extLst>
              <a:ext uri="{FF2B5EF4-FFF2-40B4-BE49-F238E27FC236}">
                <a16:creationId xmlns:a16="http://schemas.microsoft.com/office/drawing/2014/main" id="{B02914A7-C65F-4EFB-8FF4-9BB283DC3935}"/>
              </a:ext>
            </a:extLst>
          </p:cNvPr>
          <p:cNvGrpSpPr/>
          <p:nvPr/>
        </p:nvGrpSpPr>
        <p:grpSpPr>
          <a:xfrm>
            <a:off x="-7847639" y="0"/>
            <a:ext cx="9961092" cy="6858000"/>
            <a:chOff x="491575" y="0"/>
            <a:chExt cx="9961092" cy="6858000"/>
          </a:xfrm>
        </p:grpSpPr>
        <p:sp>
          <p:nvSpPr>
            <p:cNvPr id="44" name="Rectangle 43">
              <a:extLst>
                <a:ext uri="{FF2B5EF4-FFF2-40B4-BE49-F238E27FC236}">
                  <a16:creationId xmlns:a16="http://schemas.microsoft.com/office/drawing/2014/main" id="{99DA66B2-8A11-4397-B997-59A37787FEF8}"/>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1A8923D-952E-459F-92C0-CCE4C5E45F88}"/>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DD73F442-B2F9-477E-B4DE-956CBA09D9C3}"/>
                </a:ext>
              </a:extLst>
            </p:cNvPr>
            <p:cNvSpPr txBox="1"/>
            <p:nvPr/>
          </p:nvSpPr>
          <p:spPr>
            <a:xfrm rot="16200000">
              <a:off x="9117129" y="3189611"/>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מה?</a:t>
              </a:r>
              <a:endParaRPr lang="en-US" sz="3600" b="1" dirty="0">
                <a:solidFill>
                  <a:srgbClr val="F0EEF0"/>
                </a:solidFill>
                <a:latin typeface="Tw Cen MT" panose="020B0602020104020603" pitchFamily="34" charset="0"/>
              </a:endParaRPr>
            </a:p>
          </p:txBody>
        </p:sp>
        <p:pic>
          <p:nvPicPr>
            <p:cNvPr id="47" name="Picture 46">
              <a:extLst>
                <a:ext uri="{FF2B5EF4-FFF2-40B4-BE49-F238E27FC236}">
                  <a16:creationId xmlns:a16="http://schemas.microsoft.com/office/drawing/2014/main" id="{7654DCD4-7920-4D83-8D7F-6D3A71A16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48" name="Group 47">
            <a:extLst>
              <a:ext uri="{FF2B5EF4-FFF2-40B4-BE49-F238E27FC236}">
                <a16:creationId xmlns:a16="http://schemas.microsoft.com/office/drawing/2014/main" id="{7A67CF96-B24C-4BAD-8466-B32ECC2753A1}"/>
              </a:ext>
            </a:extLst>
          </p:cNvPr>
          <p:cNvGrpSpPr/>
          <p:nvPr/>
        </p:nvGrpSpPr>
        <p:grpSpPr>
          <a:xfrm>
            <a:off x="-7985197" y="0"/>
            <a:ext cx="9574094" cy="6858000"/>
            <a:chOff x="491575" y="0"/>
            <a:chExt cx="9574094" cy="6858000"/>
          </a:xfrm>
        </p:grpSpPr>
        <p:sp>
          <p:nvSpPr>
            <p:cNvPr id="49" name="Rectangle 48">
              <a:extLst>
                <a:ext uri="{FF2B5EF4-FFF2-40B4-BE49-F238E27FC236}">
                  <a16:creationId xmlns:a16="http://schemas.microsoft.com/office/drawing/2014/main" id="{8B7B7434-49BE-47D6-BAE6-9B9134F0EC8C}"/>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080296C0-D397-432D-B5A1-CA7DA186EB14}"/>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73DE47E8-526D-4A96-A671-69E14D20D1EB}"/>
                </a:ext>
              </a:extLst>
            </p:cNvPr>
            <p:cNvSpPr txBox="1"/>
            <p:nvPr/>
          </p:nvSpPr>
          <p:spPr>
            <a:xfrm rot="16200000">
              <a:off x="8746453" y="3189610"/>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איך?</a:t>
              </a:r>
              <a:endParaRPr lang="en-US" sz="3600" b="1" dirty="0">
                <a:solidFill>
                  <a:srgbClr val="F0EEF0"/>
                </a:solidFill>
                <a:latin typeface="Tw Cen MT" panose="020B0602020104020603" pitchFamily="34" charset="0"/>
              </a:endParaRPr>
            </a:p>
          </p:txBody>
        </p:sp>
        <p:pic>
          <p:nvPicPr>
            <p:cNvPr id="83" name="Picture 82">
              <a:extLst>
                <a:ext uri="{FF2B5EF4-FFF2-40B4-BE49-F238E27FC236}">
                  <a16:creationId xmlns:a16="http://schemas.microsoft.com/office/drawing/2014/main" id="{7FD4AAEC-83E5-4832-BEA2-517A195B2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sp>
        <p:nvSpPr>
          <p:cNvPr id="84" name="Rectangle 83">
            <a:extLst>
              <a:ext uri="{FF2B5EF4-FFF2-40B4-BE49-F238E27FC236}">
                <a16:creationId xmlns:a16="http://schemas.microsoft.com/office/drawing/2014/main" id="{3C6BBB46-3AAE-49B1-8F56-3535CC357FEB}"/>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FA452EB0-3109-45BB-9389-19F84818FE30}"/>
              </a:ext>
            </a:extLst>
          </p:cNvPr>
          <p:cNvGrpSpPr/>
          <p:nvPr/>
        </p:nvGrpSpPr>
        <p:grpSpPr>
          <a:xfrm>
            <a:off x="-7638543" y="-1"/>
            <a:ext cx="8692332" cy="6858000"/>
            <a:chOff x="718505" y="-1"/>
            <a:chExt cx="8692332" cy="6858000"/>
          </a:xfrm>
        </p:grpSpPr>
        <p:sp>
          <p:nvSpPr>
            <p:cNvPr id="86" name="Rectangle 85">
              <a:extLst>
                <a:ext uri="{FF2B5EF4-FFF2-40B4-BE49-F238E27FC236}">
                  <a16:creationId xmlns:a16="http://schemas.microsoft.com/office/drawing/2014/main" id="{DF941D0C-24DA-4E77-BE08-34D6F94BD6FB}"/>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09747D82-077A-45F5-8822-6A7F978E7845}"/>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D0B26FA9-EA76-44C1-BA33-E4EBB060AC7E}"/>
                </a:ext>
              </a:extLst>
            </p:cNvPr>
            <p:cNvSpPr txBox="1"/>
            <p:nvPr/>
          </p:nvSpPr>
          <p:spPr>
            <a:xfrm rot="16200000">
              <a:off x="8091629" y="3189609"/>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סיכום</a:t>
              </a:r>
              <a:endParaRPr lang="en-US" sz="3600" b="1" dirty="0">
                <a:solidFill>
                  <a:srgbClr val="F0EEF0"/>
                </a:solidFill>
                <a:latin typeface="Tw Cen MT" panose="020B0602020104020603" pitchFamily="34" charset="0"/>
              </a:endParaRPr>
            </a:p>
          </p:txBody>
        </p:sp>
        <p:pic>
          <p:nvPicPr>
            <p:cNvPr id="89" name="Picture 88">
              <a:extLst>
                <a:ext uri="{FF2B5EF4-FFF2-40B4-BE49-F238E27FC236}">
                  <a16:creationId xmlns:a16="http://schemas.microsoft.com/office/drawing/2014/main" id="{EF138C1A-5B68-42BE-B6B8-0EE1F4738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90" name="Group 89">
            <a:extLst>
              <a:ext uri="{FF2B5EF4-FFF2-40B4-BE49-F238E27FC236}">
                <a16:creationId xmlns:a16="http://schemas.microsoft.com/office/drawing/2014/main" id="{2C48F6F2-7791-4D91-ADEC-77FE8FA739E3}"/>
              </a:ext>
            </a:extLst>
          </p:cNvPr>
          <p:cNvGrpSpPr/>
          <p:nvPr/>
        </p:nvGrpSpPr>
        <p:grpSpPr>
          <a:xfrm>
            <a:off x="-9395082" y="-1"/>
            <a:ext cx="9927504" cy="6858000"/>
            <a:chOff x="-9337032" y="-1"/>
            <a:chExt cx="9927504" cy="6858000"/>
          </a:xfrm>
        </p:grpSpPr>
        <p:sp>
          <p:nvSpPr>
            <p:cNvPr id="91" name="Rectangle 90">
              <a:extLst>
                <a:ext uri="{FF2B5EF4-FFF2-40B4-BE49-F238E27FC236}">
                  <a16:creationId xmlns:a16="http://schemas.microsoft.com/office/drawing/2014/main" id="{F8ED37E9-9873-442F-9B7C-7F4BC1A8F51E}"/>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2E020DE-B46A-4F47-97AB-BB6C9038FA2E}"/>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7CF05B7C-3B2D-4CAB-9132-7B756B442063}"/>
                </a:ext>
              </a:extLst>
            </p:cNvPr>
            <p:cNvSpPr txBox="1"/>
            <p:nvPr/>
          </p:nvSpPr>
          <p:spPr>
            <a:xfrm rot="16200000">
              <a:off x="-738260" y="3220386"/>
              <a:ext cx="1992086" cy="584775"/>
            </a:xfrm>
            <a:prstGeom prst="rect">
              <a:avLst/>
            </a:prstGeom>
            <a:noFill/>
          </p:spPr>
          <p:txBody>
            <a:bodyPr wrap="square" rtlCol="0">
              <a:spAutoFit/>
            </a:bodyPr>
            <a:lstStyle/>
            <a:p>
              <a:pPr algn="ctr"/>
              <a:r>
                <a:rPr lang="he-IL" sz="3200" b="1" dirty="0">
                  <a:solidFill>
                    <a:srgbClr val="F0EEF0"/>
                  </a:solidFill>
                  <a:latin typeface="Tw Cen MT" panose="020B0602020104020603" pitchFamily="34" charset="0"/>
                </a:rPr>
                <a:t>הצעד הבא</a:t>
              </a:r>
              <a:endParaRPr lang="en-US" sz="3200" b="1" dirty="0">
                <a:solidFill>
                  <a:srgbClr val="F0EEF0"/>
                </a:solidFill>
                <a:latin typeface="Tw Cen MT" panose="020B0602020104020603" pitchFamily="34" charset="0"/>
              </a:endParaRPr>
            </a:p>
          </p:txBody>
        </p:sp>
        <p:pic>
          <p:nvPicPr>
            <p:cNvPr id="94" name="Picture 93">
              <a:extLst>
                <a:ext uri="{FF2B5EF4-FFF2-40B4-BE49-F238E27FC236}">
                  <a16:creationId xmlns:a16="http://schemas.microsoft.com/office/drawing/2014/main" id="{A04E2F48-2025-4003-B590-1DD957710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91912" y="3247473"/>
              <a:ext cx="530600" cy="530600"/>
            </a:xfrm>
            <a:prstGeom prst="rect">
              <a:avLst/>
            </a:prstGeom>
          </p:spPr>
        </p:pic>
      </p:grpSp>
      <p:sp>
        <p:nvSpPr>
          <p:cNvPr id="106" name="TextBox 105">
            <a:extLst>
              <a:ext uri="{FF2B5EF4-FFF2-40B4-BE49-F238E27FC236}">
                <a16:creationId xmlns:a16="http://schemas.microsoft.com/office/drawing/2014/main" id="{5D8301A0-49D9-41A5-A227-2E35458E6401}"/>
              </a:ext>
            </a:extLst>
          </p:cNvPr>
          <p:cNvSpPr txBox="1"/>
          <p:nvPr/>
        </p:nvSpPr>
        <p:spPr>
          <a:xfrm>
            <a:off x="2127175" y="800048"/>
            <a:ext cx="8349598" cy="5509200"/>
          </a:xfrm>
          <a:prstGeom prst="rect">
            <a:avLst/>
          </a:prstGeom>
          <a:noFill/>
        </p:spPr>
        <p:txBody>
          <a:bodyPr wrap="square" rtlCol="0">
            <a:spAutoFit/>
          </a:bodyPr>
          <a:lstStyle/>
          <a:p>
            <a:pPr algn="r" rtl="1"/>
            <a:r>
              <a:rPr lang="he-IL" sz="3200" b="1" dirty="0">
                <a:solidFill>
                  <a:schemeClr val="bg1">
                    <a:lumMod val="50000"/>
                  </a:schemeClr>
                </a:solidFill>
                <a:latin typeface="Tw Cen MT" panose="020B0602020104020603" pitchFamily="34" charset="0"/>
                <a:cs typeface="Calibri" panose="020F0502020204030204" pitchFamily="34" charset="0"/>
              </a:rPr>
              <a:t>בוגר תוכניות העשרה והסמכה של מרכז היצרנות, יהיה בעל כישורים מיומנויות וכלים המתאימים למציאות בה אנו חיים, המרכז יסייע בהכשרות מקצועיות, קורסי העשרה ברמה גבוהה, עם ציוד מורכב הדורש הנחייה מקצועית.</a:t>
            </a:r>
          </a:p>
          <a:p>
            <a:pPr algn="r" rtl="1"/>
            <a:r>
              <a:rPr lang="he-IL" sz="3200" b="1" dirty="0">
                <a:solidFill>
                  <a:schemeClr val="bg1">
                    <a:lumMod val="50000"/>
                  </a:schemeClr>
                </a:solidFill>
                <a:latin typeface="Tw Cen MT" panose="020B0602020104020603" pitchFamily="34" charset="0"/>
                <a:cs typeface="Calibri" panose="020F0502020204030204" pitchFamily="34" charset="0"/>
              </a:rPr>
              <a:t>מענה ותמיכה באוכלוסיית התושבים בעלי הצרכים המיוחדים, והכשרת הצוותים החינוכיים ליצרנות. </a:t>
            </a:r>
          </a:p>
          <a:p>
            <a:pPr algn="r" rtl="1"/>
            <a:r>
              <a:rPr lang="he-IL" sz="3200" b="1" dirty="0">
                <a:solidFill>
                  <a:schemeClr val="bg1">
                    <a:lumMod val="50000"/>
                  </a:schemeClr>
                </a:solidFill>
                <a:latin typeface="Tw Cen MT" panose="020B0602020104020603" pitchFamily="34" charset="0"/>
                <a:cs typeface="Calibri" panose="020F0502020204030204" pitchFamily="34" charset="0"/>
              </a:rPr>
              <a:t>תפיסת הפעולה במרכז תהיה מורכבת ממספר רבדים, ותהיה תפיסה הוליסטית שמשתלבת בתהליכי החינוך המסורתיים המתקיימים בבתי הספר הטכנולוגים בעיר, מעצימה ולא מחליפה. </a:t>
            </a:r>
            <a:endParaRPr lang="el-GR" sz="3200" b="1" dirty="0">
              <a:solidFill>
                <a:schemeClr val="bg1">
                  <a:lumMod val="50000"/>
                </a:schemeClr>
              </a:solidFill>
              <a:latin typeface="Calibri" panose="020F0502020204030204" pitchFamily="34" charset="0"/>
              <a:cs typeface="Calibri" panose="020F0502020204030204" pitchFamily="34" charset="0"/>
            </a:endParaRPr>
          </a:p>
        </p:txBody>
      </p:sp>
      <p:sp>
        <p:nvSpPr>
          <p:cNvPr id="2" name="TextBox 82">
            <a:extLst>
              <a:ext uri="{FF2B5EF4-FFF2-40B4-BE49-F238E27FC236}">
                <a16:creationId xmlns:a16="http://schemas.microsoft.com/office/drawing/2014/main" id="{FF580DA8-B25F-4B27-A5AA-7A4D51FE220E}"/>
              </a:ext>
            </a:extLst>
          </p:cNvPr>
          <p:cNvSpPr txBox="1"/>
          <p:nvPr/>
        </p:nvSpPr>
        <p:spPr>
          <a:xfrm>
            <a:off x="2936020" y="190621"/>
            <a:ext cx="8274748" cy="584775"/>
          </a:xfrm>
          <a:prstGeom prst="rect">
            <a:avLst/>
          </a:prstGeom>
          <a:noFill/>
        </p:spPr>
        <p:txBody>
          <a:bodyPr wrap="square" rtlCol="0">
            <a:spAutoFit/>
          </a:bodyPr>
          <a:lstStyle/>
          <a:p>
            <a:pPr algn="ctr"/>
            <a:r>
              <a:rPr lang="he-IL" sz="3200" dirty="0">
                <a:solidFill>
                  <a:srgbClr val="03A1A4"/>
                </a:solidFill>
                <a:latin typeface="Tw Cen MT" panose="020B0602020104020603" pitchFamily="34" charset="0"/>
              </a:rPr>
              <a:t>למה לפתוח  מרכז יצרנות "מייקרים" עירוני? </a:t>
            </a:r>
            <a:endParaRPr lang="en-US" sz="3200" dirty="0">
              <a:solidFill>
                <a:srgbClr val="03A1A4"/>
              </a:solidFill>
              <a:latin typeface="Tw Cen MT" panose="020B0602020104020603" pitchFamily="34" charset="0"/>
            </a:endParaRPr>
          </a:p>
        </p:txBody>
      </p:sp>
    </p:spTree>
    <p:extLst>
      <p:ext uri="{BB962C8B-B14F-4D97-AF65-F5344CB8AC3E}">
        <p14:creationId xmlns:p14="http://schemas.microsoft.com/office/powerpoint/2010/main" val="139694856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38E6734-F7ED-4197-AE1C-DE222063D26D}"/>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B7FF06C6-EDB2-4E2A-B33F-9667DAB48738}"/>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DD389168-73D4-4CCF-B806-15F4C9CFBC65}"/>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D36EBE0-2C84-494E-9C0B-54A6EFA86DA6}"/>
                </a:ext>
              </a:extLst>
            </p:cNvPr>
            <p:cNvSpPr txBox="1"/>
            <p:nvPr/>
          </p:nvSpPr>
          <p:spPr>
            <a:xfrm rot="16200000">
              <a:off x="10872792" y="31947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אודות</a:t>
              </a: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id="{FE3F6E56-804E-434E-AD42-D62A42CB3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208D727C-49D3-4C59-91D3-816C0DD22E21}"/>
              </a:ext>
            </a:extLst>
          </p:cNvPr>
          <p:cNvGrpSpPr/>
          <p:nvPr/>
        </p:nvGrpSpPr>
        <p:grpSpPr>
          <a:xfrm>
            <a:off x="226788" y="-2"/>
            <a:ext cx="11447503" cy="6858000"/>
            <a:chOff x="213096" y="0"/>
            <a:chExt cx="11447503" cy="6858000"/>
          </a:xfrm>
        </p:grpSpPr>
        <p:sp>
          <p:nvSpPr>
            <p:cNvPr id="56" name="Rectangle 55">
              <a:extLst>
                <a:ext uri="{FF2B5EF4-FFF2-40B4-BE49-F238E27FC236}">
                  <a16:creationId xmlns:a16="http://schemas.microsoft.com/office/drawing/2014/main" id="{A369AF8C-7DC3-4D77-B3F1-5B8A444D2822}"/>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6A173B44-EE6F-4236-9AB2-49524EA553D7}"/>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B40A12D7-9F13-43EC-95DE-B85ADBCAA6B6}"/>
                </a:ext>
              </a:extLst>
            </p:cNvPr>
            <p:cNvSpPr txBox="1"/>
            <p:nvPr/>
          </p:nvSpPr>
          <p:spPr>
            <a:xfrm rot="16200000">
              <a:off x="10341391" y="31058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למה?</a:t>
              </a: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id="{BA271034-9DEF-432C-A1F3-B6470D255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7728BA24-99D1-4E44-98AC-50745A94AD6C}"/>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id="{1079FD4E-778D-428A-B08F-1B97893971C7}"/>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67DB4514-65BA-420D-BBB3-CCF0A5B397C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F86CE46E-7143-4535-BF09-36D36B082851}"/>
                </a:ext>
              </a:extLst>
            </p:cNvPr>
            <p:cNvSpPr txBox="1"/>
            <p:nvPr/>
          </p:nvSpPr>
          <p:spPr>
            <a:xfrm rot="16200000">
              <a:off x="9117129" y="3189611"/>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מה?</a:t>
              </a: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id="{4E9D2CC3-AE8C-4CF7-AC14-0BF3748D6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65" name="Group 64">
            <a:extLst>
              <a:ext uri="{FF2B5EF4-FFF2-40B4-BE49-F238E27FC236}">
                <a16:creationId xmlns:a16="http://schemas.microsoft.com/office/drawing/2014/main" id="{2704DBF9-F2DF-4744-9CBE-8384BF790E0F}"/>
              </a:ext>
            </a:extLst>
          </p:cNvPr>
          <p:cNvGrpSpPr/>
          <p:nvPr/>
        </p:nvGrpSpPr>
        <p:grpSpPr>
          <a:xfrm>
            <a:off x="-7985197" y="0"/>
            <a:ext cx="9574094" cy="6858000"/>
            <a:chOff x="491575" y="0"/>
            <a:chExt cx="9574094" cy="6858000"/>
          </a:xfrm>
        </p:grpSpPr>
        <p:sp>
          <p:nvSpPr>
            <p:cNvPr id="66" name="Rectangle 65">
              <a:extLst>
                <a:ext uri="{FF2B5EF4-FFF2-40B4-BE49-F238E27FC236}">
                  <a16:creationId xmlns:a16="http://schemas.microsoft.com/office/drawing/2014/main" id="{D409FCBC-490E-4134-BE82-9429CE5AB00A}"/>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84E2370-4D03-4FD0-B29C-F763767296D4}"/>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CE5F8F51-D3FD-42A1-8372-1B4B1B7C336A}"/>
                </a:ext>
              </a:extLst>
            </p:cNvPr>
            <p:cNvSpPr txBox="1"/>
            <p:nvPr/>
          </p:nvSpPr>
          <p:spPr>
            <a:xfrm rot="16200000">
              <a:off x="8746453" y="3189610"/>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איך?</a:t>
              </a:r>
              <a:endParaRPr lang="en-US" sz="3600" b="1" dirty="0">
                <a:solidFill>
                  <a:srgbClr val="F0EEF0"/>
                </a:solidFill>
                <a:latin typeface="Tw Cen MT" panose="020B0602020104020603" pitchFamily="34" charset="0"/>
              </a:endParaRPr>
            </a:p>
          </p:txBody>
        </p:sp>
        <p:pic>
          <p:nvPicPr>
            <p:cNvPr id="69" name="Picture 68">
              <a:extLst>
                <a:ext uri="{FF2B5EF4-FFF2-40B4-BE49-F238E27FC236}">
                  <a16:creationId xmlns:a16="http://schemas.microsoft.com/office/drawing/2014/main" id="{05E43CA3-886C-4010-B3E2-837CCC6F5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sp>
        <p:nvSpPr>
          <p:cNvPr id="70" name="Rectangle 69">
            <a:extLst>
              <a:ext uri="{FF2B5EF4-FFF2-40B4-BE49-F238E27FC236}">
                <a16:creationId xmlns:a16="http://schemas.microsoft.com/office/drawing/2014/main" id="{87E322DA-3D39-4A36-A521-33E75DDBFF71}"/>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831F8BD9-F71B-4D2D-8A60-61BABDC384BB}"/>
              </a:ext>
            </a:extLst>
          </p:cNvPr>
          <p:cNvGrpSpPr/>
          <p:nvPr/>
        </p:nvGrpSpPr>
        <p:grpSpPr>
          <a:xfrm>
            <a:off x="-7638543" y="-1"/>
            <a:ext cx="8692332" cy="6858000"/>
            <a:chOff x="718505" y="-1"/>
            <a:chExt cx="8692332" cy="6858000"/>
          </a:xfrm>
        </p:grpSpPr>
        <p:sp>
          <p:nvSpPr>
            <p:cNvPr id="72" name="Rectangle 71">
              <a:extLst>
                <a:ext uri="{FF2B5EF4-FFF2-40B4-BE49-F238E27FC236}">
                  <a16:creationId xmlns:a16="http://schemas.microsoft.com/office/drawing/2014/main" id="{B470067C-2D0B-4A65-B940-C052473E9422}"/>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6B5D93C-8112-48DA-975B-9DDD27DEADD9}"/>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6D3577A8-E9FC-43B7-B3E2-76EDDA51C160}"/>
                </a:ext>
              </a:extLst>
            </p:cNvPr>
            <p:cNvSpPr txBox="1"/>
            <p:nvPr/>
          </p:nvSpPr>
          <p:spPr>
            <a:xfrm rot="16200000">
              <a:off x="8091629" y="3189609"/>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סיכום</a:t>
              </a:r>
              <a:endParaRPr lang="en-US" sz="3600" b="1" dirty="0">
                <a:solidFill>
                  <a:srgbClr val="F0EEF0"/>
                </a:solidFill>
                <a:latin typeface="Tw Cen MT" panose="020B0602020104020603" pitchFamily="34" charset="0"/>
              </a:endParaRPr>
            </a:p>
          </p:txBody>
        </p:sp>
        <p:pic>
          <p:nvPicPr>
            <p:cNvPr id="75" name="Picture 74">
              <a:extLst>
                <a:ext uri="{FF2B5EF4-FFF2-40B4-BE49-F238E27FC236}">
                  <a16:creationId xmlns:a16="http://schemas.microsoft.com/office/drawing/2014/main" id="{36FD3106-E967-44D6-AB4D-A0DA183F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id="{3E930874-288B-4537-8AA6-A601044D9580}"/>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id="{225CDF0F-0FD1-40B0-BD29-F7D200A3A066}"/>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A02216B9-43DC-4135-9F3E-7EFEAD2EB420}"/>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37342E0B-2429-4B98-AF6A-1DB087CBDE83}"/>
                </a:ext>
              </a:extLst>
            </p:cNvPr>
            <p:cNvSpPr txBox="1"/>
            <p:nvPr/>
          </p:nvSpPr>
          <p:spPr>
            <a:xfrm rot="16200000">
              <a:off x="-738260" y="3220386"/>
              <a:ext cx="1992086" cy="584775"/>
            </a:xfrm>
            <a:prstGeom prst="rect">
              <a:avLst/>
            </a:prstGeom>
            <a:noFill/>
          </p:spPr>
          <p:txBody>
            <a:bodyPr wrap="square" rtlCol="0">
              <a:spAutoFit/>
            </a:bodyPr>
            <a:lstStyle/>
            <a:p>
              <a:pPr algn="ctr"/>
              <a:r>
                <a:rPr lang="he-IL" sz="3200" b="1" dirty="0">
                  <a:solidFill>
                    <a:srgbClr val="F0EEF0"/>
                  </a:solidFill>
                  <a:latin typeface="Tw Cen MT" panose="020B0602020104020603" pitchFamily="34" charset="0"/>
                </a:rPr>
                <a:t>הצעד הבא</a:t>
              </a:r>
              <a:endParaRPr lang="en-US" sz="3200" b="1" dirty="0">
                <a:solidFill>
                  <a:srgbClr val="F0EEF0"/>
                </a:solidFill>
                <a:latin typeface="Tw Cen MT" panose="020B0602020104020603" pitchFamily="34" charset="0"/>
              </a:endParaRPr>
            </a:p>
          </p:txBody>
        </p:sp>
        <p:pic>
          <p:nvPicPr>
            <p:cNvPr id="80" name="Picture 79">
              <a:extLst>
                <a:ext uri="{FF2B5EF4-FFF2-40B4-BE49-F238E27FC236}">
                  <a16:creationId xmlns:a16="http://schemas.microsoft.com/office/drawing/2014/main" id="{29879508-5AD7-4FE2-AD55-8AF69ECDB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91912" y="3247473"/>
              <a:ext cx="530600" cy="530600"/>
            </a:xfrm>
            <a:prstGeom prst="rect">
              <a:avLst/>
            </a:prstGeom>
          </p:spPr>
        </p:pic>
      </p:grpSp>
      <p:cxnSp>
        <p:nvCxnSpPr>
          <p:cNvPr id="96" name="Straight Connector 95">
            <a:extLst>
              <a:ext uri="{FF2B5EF4-FFF2-40B4-BE49-F238E27FC236}">
                <a16:creationId xmlns:a16="http://schemas.microsoft.com/office/drawing/2014/main" id="{7277CEC9-24C9-4B1D-964A-A216786A7724}"/>
              </a:ext>
            </a:extLst>
          </p:cNvPr>
          <p:cNvCxnSpPr>
            <a:cxnSpLocks/>
          </p:cNvCxnSpPr>
          <p:nvPr/>
        </p:nvCxnSpPr>
        <p:spPr>
          <a:xfrm>
            <a:off x="4279099" y="2813074"/>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F1840EDE-DF70-433F-86FE-A402BC5C2DDE}"/>
              </a:ext>
            </a:extLst>
          </p:cNvPr>
          <p:cNvGrpSpPr/>
          <p:nvPr/>
        </p:nvGrpSpPr>
        <p:grpSpPr>
          <a:xfrm>
            <a:off x="3678553" y="2707527"/>
            <a:ext cx="211094" cy="211094"/>
            <a:chOff x="1677812" y="4248152"/>
            <a:chExt cx="211094" cy="211094"/>
          </a:xfrm>
        </p:grpSpPr>
        <p:sp>
          <p:nvSpPr>
            <p:cNvPr id="98" name="Oval 97">
              <a:extLst>
                <a:ext uri="{FF2B5EF4-FFF2-40B4-BE49-F238E27FC236}">
                  <a16:creationId xmlns:a16="http://schemas.microsoft.com/office/drawing/2014/main" id="{43B84625-CD81-4477-AFEA-2D657FFA16C5}"/>
                </a:ext>
              </a:extLst>
            </p:cNvPr>
            <p:cNvSpPr/>
            <p:nvPr/>
          </p:nvSpPr>
          <p:spPr>
            <a:xfrm>
              <a:off x="1677812"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90BB5737-FB23-4CC2-81BC-52D57E7FB8E9}"/>
                </a:ext>
              </a:extLst>
            </p:cNvPr>
            <p:cNvSpPr/>
            <p:nvPr/>
          </p:nvSpPr>
          <p:spPr>
            <a:xfrm>
              <a:off x="1708100" y="4278440"/>
              <a:ext cx="150518" cy="150518"/>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0" name="Straight Connector 99">
            <a:extLst>
              <a:ext uri="{FF2B5EF4-FFF2-40B4-BE49-F238E27FC236}">
                <a16:creationId xmlns:a16="http://schemas.microsoft.com/office/drawing/2014/main" id="{D5DAD85F-381F-4EA0-9781-3C23F8D9AC73}"/>
              </a:ext>
            </a:extLst>
          </p:cNvPr>
          <p:cNvCxnSpPr>
            <a:cxnSpLocks/>
          </p:cNvCxnSpPr>
          <p:nvPr/>
        </p:nvCxnSpPr>
        <p:spPr>
          <a:xfrm>
            <a:off x="6426818" y="2813074"/>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E76B67BC-401F-4EA8-8CBE-EEB8DFAA45A7}"/>
              </a:ext>
            </a:extLst>
          </p:cNvPr>
          <p:cNvGrpSpPr/>
          <p:nvPr/>
        </p:nvGrpSpPr>
        <p:grpSpPr>
          <a:xfrm>
            <a:off x="6246012" y="2707527"/>
            <a:ext cx="211094" cy="211094"/>
            <a:chOff x="3855819" y="4248152"/>
            <a:chExt cx="211094" cy="211094"/>
          </a:xfrm>
        </p:grpSpPr>
        <p:sp>
          <p:nvSpPr>
            <p:cNvPr id="102" name="Oval 101">
              <a:extLst>
                <a:ext uri="{FF2B5EF4-FFF2-40B4-BE49-F238E27FC236}">
                  <a16:creationId xmlns:a16="http://schemas.microsoft.com/office/drawing/2014/main" id="{A399A27A-C7E8-457C-9D90-A66A1BF1F76F}"/>
                </a:ext>
              </a:extLst>
            </p:cNvPr>
            <p:cNvSpPr/>
            <p:nvPr/>
          </p:nvSpPr>
          <p:spPr>
            <a:xfrm>
              <a:off x="3855819"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4008114-54A1-42C2-9000-1CC3AE1D8927}"/>
                </a:ext>
              </a:extLst>
            </p:cNvPr>
            <p:cNvSpPr/>
            <p:nvPr/>
          </p:nvSpPr>
          <p:spPr>
            <a:xfrm>
              <a:off x="3886107" y="4278440"/>
              <a:ext cx="150518" cy="150518"/>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590AD362-84BB-49C7-8C91-CDB895729924}"/>
              </a:ext>
            </a:extLst>
          </p:cNvPr>
          <p:cNvGrpSpPr/>
          <p:nvPr/>
        </p:nvGrpSpPr>
        <p:grpSpPr>
          <a:xfrm>
            <a:off x="8947102" y="2707527"/>
            <a:ext cx="211094" cy="211094"/>
            <a:chOff x="5973250" y="4248152"/>
            <a:chExt cx="211094" cy="211094"/>
          </a:xfrm>
        </p:grpSpPr>
        <p:sp>
          <p:nvSpPr>
            <p:cNvPr id="105" name="Oval 104">
              <a:extLst>
                <a:ext uri="{FF2B5EF4-FFF2-40B4-BE49-F238E27FC236}">
                  <a16:creationId xmlns:a16="http://schemas.microsoft.com/office/drawing/2014/main" id="{A32FB427-F316-4459-B06D-2A2B27FC7053}"/>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35EF795-8B2D-4CD0-87FF-5756B089D921}"/>
                </a:ext>
              </a:extLst>
            </p:cNvPr>
            <p:cNvSpPr/>
            <p:nvPr/>
          </p:nvSpPr>
          <p:spPr>
            <a:xfrm>
              <a:off x="6003538" y="4278440"/>
              <a:ext cx="150518" cy="150518"/>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a:extLst>
              <a:ext uri="{FF2B5EF4-FFF2-40B4-BE49-F238E27FC236}">
                <a16:creationId xmlns:a16="http://schemas.microsoft.com/office/drawing/2014/main" id="{8DC71A93-B148-4A8B-B0CA-4AD086FE8D7B}"/>
              </a:ext>
            </a:extLst>
          </p:cNvPr>
          <p:cNvSpPr txBox="1"/>
          <p:nvPr/>
        </p:nvSpPr>
        <p:spPr>
          <a:xfrm>
            <a:off x="2156781" y="3806834"/>
            <a:ext cx="2643303" cy="2677656"/>
          </a:xfrm>
          <a:prstGeom prst="rect">
            <a:avLst/>
          </a:prstGeom>
          <a:noFill/>
        </p:spPr>
        <p:txBody>
          <a:bodyPr wrap="square" rtlCol="0">
            <a:spAutoFit/>
          </a:bodyPr>
          <a:lstStyle/>
          <a:p>
            <a:pPr algn="r" rtl="1"/>
            <a:r>
              <a:rPr lang="he-IL" sz="2400" dirty="0">
                <a:solidFill>
                  <a:schemeClr val="tx1">
                    <a:lumMod val="75000"/>
                    <a:lumOff val="25000"/>
                  </a:schemeClr>
                </a:solidFill>
                <a:latin typeface="Tw Cen MT" panose="020B0602020104020603" pitchFamily="34" charset="0"/>
              </a:rPr>
              <a:t>צוותי המורים בעיר יוכשרו וישתמשו בציוד הטוב ביותר  העולם להוראת נושאי הליבה שיתווספו לנושאי משרד החינוך</a:t>
            </a:r>
            <a:endParaRPr lang="en-US" sz="2400" dirty="0">
              <a:solidFill>
                <a:schemeClr val="tx1">
                  <a:lumMod val="75000"/>
                  <a:lumOff val="25000"/>
                </a:schemeClr>
              </a:solidFill>
              <a:latin typeface="Tw Cen MT" panose="020B0602020104020603" pitchFamily="34" charset="0"/>
            </a:endParaRPr>
          </a:p>
        </p:txBody>
      </p:sp>
      <p:sp>
        <p:nvSpPr>
          <p:cNvPr id="110" name="TextBox 109">
            <a:extLst>
              <a:ext uri="{FF2B5EF4-FFF2-40B4-BE49-F238E27FC236}">
                <a16:creationId xmlns:a16="http://schemas.microsoft.com/office/drawing/2014/main" id="{70B20FE2-BC47-4EB2-B7EA-CBE6F5B390D3}"/>
              </a:ext>
            </a:extLst>
          </p:cNvPr>
          <p:cNvSpPr txBox="1"/>
          <p:nvPr/>
        </p:nvSpPr>
        <p:spPr>
          <a:xfrm>
            <a:off x="2634167" y="2898976"/>
            <a:ext cx="2289049" cy="954107"/>
          </a:xfrm>
          <a:prstGeom prst="rect">
            <a:avLst/>
          </a:prstGeom>
          <a:noFill/>
        </p:spPr>
        <p:txBody>
          <a:bodyPr wrap="square" rtlCol="0">
            <a:spAutoFit/>
          </a:bodyPr>
          <a:lstStyle/>
          <a:p>
            <a:pPr algn="ctr"/>
            <a:r>
              <a:rPr lang="he-IL" sz="2800" b="1" dirty="0">
                <a:solidFill>
                  <a:srgbClr val="FF5969"/>
                </a:solidFill>
                <a:latin typeface="Tw Cen MT" panose="020B0602020104020603" pitchFamily="34" charset="0"/>
              </a:rPr>
              <a:t>עבודה עם ציוד ואמצעיים </a:t>
            </a:r>
            <a:endParaRPr lang="en-US" sz="2800" b="1" dirty="0">
              <a:solidFill>
                <a:srgbClr val="FF5969"/>
              </a:solidFill>
              <a:latin typeface="Tw Cen MT" panose="020B0602020104020603" pitchFamily="34" charset="0"/>
            </a:endParaRPr>
          </a:p>
        </p:txBody>
      </p:sp>
      <p:sp>
        <p:nvSpPr>
          <p:cNvPr id="113" name="TextBox 112">
            <a:extLst>
              <a:ext uri="{FF2B5EF4-FFF2-40B4-BE49-F238E27FC236}">
                <a16:creationId xmlns:a16="http://schemas.microsoft.com/office/drawing/2014/main" id="{AFB0129A-D09E-4693-96AE-20F4A2C31E42}"/>
              </a:ext>
            </a:extLst>
          </p:cNvPr>
          <p:cNvSpPr txBox="1"/>
          <p:nvPr/>
        </p:nvSpPr>
        <p:spPr>
          <a:xfrm>
            <a:off x="4854621" y="3806834"/>
            <a:ext cx="2420636" cy="2677656"/>
          </a:xfrm>
          <a:prstGeom prst="rect">
            <a:avLst/>
          </a:prstGeom>
          <a:noFill/>
        </p:spPr>
        <p:txBody>
          <a:bodyPr wrap="square" rtlCol="0">
            <a:spAutoFit/>
          </a:bodyPr>
          <a:lstStyle>
            <a:defPPr>
              <a:defRPr lang="de-DE"/>
            </a:defPPr>
            <a:lvl1pPr algn="r" rtl="1">
              <a:defRPr>
                <a:solidFill>
                  <a:schemeClr val="tx1">
                    <a:lumMod val="75000"/>
                    <a:lumOff val="25000"/>
                  </a:schemeClr>
                </a:solidFill>
                <a:latin typeface="Tw Cen MT" panose="020B0602020104020603" pitchFamily="34" charset="0"/>
              </a:defRPr>
            </a:lvl1pPr>
          </a:lstStyle>
          <a:p>
            <a:pPr algn="r" rtl="1"/>
            <a:r>
              <a:rPr lang="he-IL" sz="2400" dirty="0">
                <a:solidFill>
                  <a:schemeClr val="tx1">
                    <a:lumMod val="75000"/>
                    <a:lumOff val="25000"/>
                  </a:schemeClr>
                </a:solidFill>
                <a:latin typeface="Tw Cen MT" panose="020B0602020104020603" pitchFamily="34" charset="0"/>
              </a:rPr>
              <a:t>כל התכנים שיבחנו וימצאו מתאימים להעשרה וריבוד נוסף יעברו התאמה טכנולוגית. </a:t>
            </a:r>
            <a:r>
              <a:rPr lang="he-IL" sz="2400" dirty="0"/>
              <a:t>יושק אתר לריכוז ושיתוף פדגוגי.</a:t>
            </a:r>
            <a:endParaRPr lang="en-US" sz="2400" dirty="0">
              <a:solidFill>
                <a:schemeClr val="tx1">
                  <a:lumMod val="75000"/>
                  <a:lumOff val="25000"/>
                </a:schemeClr>
              </a:solidFill>
              <a:latin typeface="Tw Cen MT" panose="020B0602020104020603" pitchFamily="34" charset="0"/>
            </a:endParaRPr>
          </a:p>
        </p:txBody>
      </p:sp>
      <p:sp>
        <p:nvSpPr>
          <p:cNvPr id="114" name="TextBox 113">
            <a:extLst>
              <a:ext uri="{FF2B5EF4-FFF2-40B4-BE49-F238E27FC236}">
                <a16:creationId xmlns:a16="http://schemas.microsoft.com/office/drawing/2014/main" id="{B58D17C2-3595-44AD-9D77-27C29A8030BC}"/>
              </a:ext>
            </a:extLst>
          </p:cNvPr>
          <p:cNvSpPr txBox="1"/>
          <p:nvPr/>
        </p:nvSpPr>
        <p:spPr>
          <a:xfrm>
            <a:off x="4899963" y="2898976"/>
            <a:ext cx="2718796" cy="954107"/>
          </a:xfrm>
          <a:prstGeom prst="rect">
            <a:avLst/>
          </a:prstGeom>
          <a:noFill/>
        </p:spPr>
        <p:txBody>
          <a:bodyPr wrap="square" rtlCol="0">
            <a:spAutoFit/>
          </a:bodyPr>
          <a:lstStyle/>
          <a:p>
            <a:pPr algn="ctr"/>
            <a:r>
              <a:rPr lang="he-IL" sz="2800" b="1" dirty="0">
                <a:solidFill>
                  <a:srgbClr val="52CBBE"/>
                </a:solidFill>
                <a:latin typeface="Tw Cen MT" panose="020B0602020104020603" pitchFamily="34" charset="0"/>
              </a:rPr>
              <a:t>טכנו-פדגוגיה מותאמת </a:t>
            </a:r>
            <a:endParaRPr lang="en-US" sz="2800" b="1" dirty="0">
              <a:solidFill>
                <a:srgbClr val="52CBBE"/>
              </a:solidFill>
              <a:latin typeface="Tw Cen MT" panose="020B0602020104020603" pitchFamily="34" charset="0"/>
            </a:endParaRPr>
          </a:p>
        </p:txBody>
      </p:sp>
      <p:sp>
        <p:nvSpPr>
          <p:cNvPr id="117" name="TextBox 116">
            <a:extLst>
              <a:ext uri="{FF2B5EF4-FFF2-40B4-BE49-F238E27FC236}">
                <a16:creationId xmlns:a16="http://schemas.microsoft.com/office/drawing/2014/main" id="{B60C2261-B057-44FB-B300-F0F52E3F90C0}"/>
              </a:ext>
            </a:extLst>
          </p:cNvPr>
          <p:cNvSpPr txBox="1"/>
          <p:nvPr/>
        </p:nvSpPr>
        <p:spPr>
          <a:xfrm>
            <a:off x="7320599" y="3806834"/>
            <a:ext cx="2775574" cy="2677656"/>
          </a:xfrm>
          <a:prstGeom prst="rect">
            <a:avLst/>
          </a:prstGeom>
          <a:noFill/>
        </p:spPr>
        <p:txBody>
          <a:bodyPr wrap="square" rtlCol="0">
            <a:spAutoFit/>
          </a:bodyPr>
          <a:lstStyle>
            <a:defPPr>
              <a:defRPr lang="de-DE"/>
            </a:defPPr>
            <a:lvl1pPr algn="r" rtl="1">
              <a:defRPr>
                <a:solidFill>
                  <a:schemeClr val="tx1">
                    <a:lumMod val="75000"/>
                    <a:lumOff val="25000"/>
                  </a:schemeClr>
                </a:solidFill>
                <a:latin typeface="Tw Cen MT" panose="020B0602020104020603" pitchFamily="34" charset="0"/>
              </a:defRPr>
            </a:lvl1pPr>
          </a:lstStyle>
          <a:p>
            <a:pPr algn="r" rtl="1"/>
            <a:r>
              <a:rPr lang="he-IL" sz="2400" dirty="0">
                <a:solidFill>
                  <a:schemeClr val="tx1">
                    <a:lumMod val="75000"/>
                    <a:lumOff val="25000"/>
                  </a:schemeClr>
                </a:solidFill>
                <a:latin typeface="Tw Cen MT" panose="020B0602020104020603" pitchFamily="34" charset="0"/>
              </a:rPr>
              <a:t>כל מבנה המרכז ישדר יצירתיות ויצרנות, עם חיבור לאוכלוסייה הטכנולוגית של העיר ובעידוד עבודה עם תושבים בעלי צרכים מיוחדים.</a:t>
            </a:r>
          </a:p>
        </p:txBody>
      </p:sp>
      <p:sp>
        <p:nvSpPr>
          <p:cNvPr id="118" name="TextBox 117">
            <a:extLst>
              <a:ext uri="{FF2B5EF4-FFF2-40B4-BE49-F238E27FC236}">
                <a16:creationId xmlns:a16="http://schemas.microsoft.com/office/drawing/2014/main" id="{D8562F22-E78F-4DD5-9BBD-EEAB69C0B365}"/>
              </a:ext>
            </a:extLst>
          </p:cNvPr>
          <p:cNvSpPr txBox="1"/>
          <p:nvPr/>
        </p:nvSpPr>
        <p:spPr>
          <a:xfrm>
            <a:off x="7631253" y="2898976"/>
            <a:ext cx="2289049" cy="954107"/>
          </a:xfrm>
          <a:prstGeom prst="rect">
            <a:avLst/>
          </a:prstGeom>
          <a:noFill/>
        </p:spPr>
        <p:txBody>
          <a:bodyPr wrap="square" rtlCol="0">
            <a:spAutoFit/>
          </a:bodyPr>
          <a:lstStyle/>
          <a:p>
            <a:pPr algn="ctr"/>
            <a:r>
              <a:rPr lang="he-IL" sz="2800" b="1" dirty="0">
                <a:solidFill>
                  <a:srgbClr val="FEC630"/>
                </a:solidFill>
                <a:latin typeface="Tw Cen MT" panose="020B0602020104020603" pitchFamily="34" charset="0"/>
              </a:rPr>
              <a:t>נראות והנגשת סביבת הלימוד</a:t>
            </a:r>
            <a:endParaRPr lang="en-US" sz="2800" b="1" dirty="0">
              <a:solidFill>
                <a:srgbClr val="FEC630"/>
              </a:solidFill>
              <a:latin typeface="Tw Cen MT" panose="020B0602020104020603" pitchFamily="34" charset="0"/>
            </a:endParaRPr>
          </a:p>
        </p:txBody>
      </p:sp>
      <p:grpSp>
        <p:nvGrpSpPr>
          <p:cNvPr id="2" name="Group 1">
            <a:extLst>
              <a:ext uri="{FF2B5EF4-FFF2-40B4-BE49-F238E27FC236}">
                <a16:creationId xmlns:a16="http://schemas.microsoft.com/office/drawing/2014/main" id="{711450F4-A7BD-494E-BD71-C6C5EB8D03D1}"/>
              </a:ext>
            </a:extLst>
          </p:cNvPr>
          <p:cNvGrpSpPr/>
          <p:nvPr/>
        </p:nvGrpSpPr>
        <p:grpSpPr>
          <a:xfrm>
            <a:off x="3140851" y="945735"/>
            <a:ext cx="1275682" cy="1275682"/>
            <a:chOff x="3063120" y="1755914"/>
            <a:chExt cx="1275682" cy="1275682"/>
          </a:xfrm>
        </p:grpSpPr>
        <p:sp>
          <p:nvSpPr>
            <p:cNvPr id="120" name="Teardrop 119">
              <a:extLst>
                <a:ext uri="{FF2B5EF4-FFF2-40B4-BE49-F238E27FC236}">
                  <a16:creationId xmlns:a16="http://schemas.microsoft.com/office/drawing/2014/main" id="{5E489B47-B2BB-4EFB-8EC4-21C10615E463}"/>
                </a:ext>
              </a:extLst>
            </p:cNvPr>
            <p:cNvSpPr/>
            <p:nvPr/>
          </p:nvSpPr>
          <p:spPr>
            <a:xfrm rot="8100000">
              <a:off x="3063120" y="1755914"/>
              <a:ext cx="1275682" cy="1275682"/>
            </a:xfrm>
            <a:prstGeom prst="teardrop">
              <a:avLst>
                <a:gd name="adj" fmla="val 109962"/>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62B435C-D1B2-4C1C-B995-8D888E87C5D7}"/>
                </a:ext>
              </a:extLst>
            </p:cNvPr>
            <p:cNvSpPr/>
            <p:nvPr/>
          </p:nvSpPr>
          <p:spPr>
            <a:xfrm>
              <a:off x="325746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a:extLst>
                <a:ext uri="{FF2B5EF4-FFF2-40B4-BE49-F238E27FC236}">
                  <a16:creationId xmlns:a16="http://schemas.microsoft.com/office/drawing/2014/main" id="{262C0D94-FE17-421D-AA32-BD4AFE13E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96" y="2066644"/>
              <a:ext cx="627392" cy="627390"/>
            </a:xfrm>
            <a:prstGeom prst="rect">
              <a:avLst/>
            </a:prstGeom>
          </p:spPr>
        </p:pic>
      </p:grpSp>
      <p:grpSp>
        <p:nvGrpSpPr>
          <p:cNvPr id="3" name="Group 2">
            <a:extLst>
              <a:ext uri="{FF2B5EF4-FFF2-40B4-BE49-F238E27FC236}">
                <a16:creationId xmlns:a16="http://schemas.microsoft.com/office/drawing/2014/main" id="{191C1607-C8B7-4B99-9DC5-3321A9E92D49}"/>
              </a:ext>
            </a:extLst>
          </p:cNvPr>
          <p:cNvGrpSpPr/>
          <p:nvPr/>
        </p:nvGrpSpPr>
        <p:grpSpPr>
          <a:xfrm>
            <a:off x="5709623" y="945735"/>
            <a:ext cx="1275682" cy="1275682"/>
            <a:chOff x="5242440" y="1755914"/>
            <a:chExt cx="1275682" cy="1275682"/>
          </a:xfrm>
        </p:grpSpPr>
        <p:sp>
          <p:nvSpPr>
            <p:cNvPr id="124" name="Teardrop 123">
              <a:extLst>
                <a:ext uri="{FF2B5EF4-FFF2-40B4-BE49-F238E27FC236}">
                  <a16:creationId xmlns:a16="http://schemas.microsoft.com/office/drawing/2014/main" id="{A44D7BEA-70F0-4773-A72C-A5B9951D3536}"/>
                </a:ext>
              </a:extLst>
            </p:cNvPr>
            <p:cNvSpPr/>
            <p:nvPr/>
          </p:nvSpPr>
          <p:spPr>
            <a:xfrm rot="8100000">
              <a:off x="5242440" y="1755914"/>
              <a:ext cx="1275682" cy="1275682"/>
            </a:xfrm>
            <a:prstGeom prst="teardrop">
              <a:avLst>
                <a:gd name="adj" fmla="val 109962"/>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1431DABB-47B8-4640-BD39-9CC7E2CDA115}"/>
                </a:ext>
              </a:extLst>
            </p:cNvPr>
            <p:cNvSpPr/>
            <p:nvPr/>
          </p:nvSpPr>
          <p:spPr>
            <a:xfrm>
              <a:off x="543678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131">
              <a:extLst>
                <a:ext uri="{FF2B5EF4-FFF2-40B4-BE49-F238E27FC236}">
                  <a16:creationId xmlns:a16="http://schemas.microsoft.com/office/drawing/2014/main" id="{B5EEDA48-5891-495E-A9A5-8AEE83947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681" y="2061164"/>
              <a:ext cx="659146" cy="659144"/>
            </a:xfrm>
            <a:prstGeom prst="rect">
              <a:avLst/>
            </a:prstGeom>
          </p:spPr>
        </p:pic>
      </p:grpSp>
      <p:grpSp>
        <p:nvGrpSpPr>
          <p:cNvPr id="4" name="Group 3">
            <a:extLst>
              <a:ext uri="{FF2B5EF4-FFF2-40B4-BE49-F238E27FC236}">
                <a16:creationId xmlns:a16="http://schemas.microsoft.com/office/drawing/2014/main" id="{FA807BE1-996E-4364-AC05-CAC8C826377C}"/>
              </a:ext>
            </a:extLst>
          </p:cNvPr>
          <p:cNvGrpSpPr/>
          <p:nvPr/>
        </p:nvGrpSpPr>
        <p:grpSpPr>
          <a:xfrm>
            <a:off x="8419193" y="945735"/>
            <a:ext cx="1275682" cy="1275682"/>
            <a:chOff x="7353181" y="1755914"/>
            <a:chExt cx="1275682" cy="1275682"/>
          </a:xfrm>
        </p:grpSpPr>
        <p:sp>
          <p:nvSpPr>
            <p:cNvPr id="128" name="Teardrop 127">
              <a:extLst>
                <a:ext uri="{FF2B5EF4-FFF2-40B4-BE49-F238E27FC236}">
                  <a16:creationId xmlns:a16="http://schemas.microsoft.com/office/drawing/2014/main" id="{76257F1B-992C-4717-A6A2-EDE25A4F31C3}"/>
                </a:ext>
              </a:extLst>
            </p:cNvPr>
            <p:cNvSpPr/>
            <p:nvPr/>
          </p:nvSpPr>
          <p:spPr>
            <a:xfrm rot="8100000">
              <a:off x="7353181" y="1755914"/>
              <a:ext cx="1275682" cy="1275682"/>
            </a:xfrm>
            <a:prstGeom prst="teardrop">
              <a:avLst>
                <a:gd name="adj" fmla="val 109962"/>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BB174F9-BA66-486F-BC62-F2720CED100C}"/>
                </a:ext>
              </a:extLst>
            </p:cNvPr>
            <p:cNvSpPr/>
            <p:nvPr/>
          </p:nvSpPr>
          <p:spPr>
            <a:xfrm>
              <a:off x="7547530"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a:extLst>
                <a:ext uri="{FF2B5EF4-FFF2-40B4-BE49-F238E27FC236}">
                  <a16:creationId xmlns:a16="http://schemas.microsoft.com/office/drawing/2014/main" id="{58BE45EE-A44E-41D8-8C13-099C1F70EF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8666" y="2048456"/>
              <a:ext cx="684562" cy="684560"/>
            </a:xfrm>
            <a:prstGeom prst="rect">
              <a:avLst/>
            </a:prstGeom>
          </p:spPr>
        </p:pic>
      </p:grpSp>
      <p:sp>
        <p:nvSpPr>
          <p:cNvPr id="82" name="כותרת 1">
            <a:extLst>
              <a:ext uri="{FF2B5EF4-FFF2-40B4-BE49-F238E27FC236}">
                <a16:creationId xmlns:a16="http://schemas.microsoft.com/office/drawing/2014/main" id="{048784B3-77D9-42B0-81FB-96901DD3B552}"/>
              </a:ext>
            </a:extLst>
          </p:cNvPr>
          <p:cNvSpPr txBox="1">
            <a:spLocks/>
          </p:cNvSpPr>
          <p:nvPr/>
        </p:nvSpPr>
        <p:spPr>
          <a:xfrm>
            <a:off x="1961327" y="223880"/>
            <a:ext cx="8228365" cy="921632"/>
          </a:xfrm>
          <a:prstGeom prst="rect">
            <a:avLst/>
          </a:prstGeom>
          <a:noFill/>
        </p:spPr>
        <p:txBody>
          <a:bodyPr wrap="square" rtlCol="0">
            <a:spAutoFit/>
          </a:bodyPr>
          <a:lstStyle>
            <a:defPPr>
              <a:defRPr lang="de-DE"/>
            </a:defPPr>
            <a:lvl1pPr algn="ctr">
              <a:defRPr sz="3200">
                <a:solidFill>
                  <a:srgbClr val="03A1A4"/>
                </a:solidFill>
                <a:latin typeface="Varela Round" panose="00000500000000000000" pitchFamily="2" charset="-79"/>
                <a:cs typeface="Varela Round" panose="00000500000000000000" pitchFamily="2" charset="-79"/>
              </a:defRPr>
            </a:lvl1pPr>
          </a:lstStyle>
          <a:p>
            <a:r>
              <a:rPr lang="he-IL" dirty="0"/>
              <a:t>ערכים מנחים בעיצוב התפיסה החינוכית</a:t>
            </a:r>
          </a:p>
        </p:txBody>
      </p:sp>
      <p:pic>
        <p:nvPicPr>
          <p:cNvPr id="83" name="מציין מיקום תוכן 7">
            <a:extLst>
              <a:ext uri="{FF2B5EF4-FFF2-40B4-BE49-F238E27FC236}">
                <a16:creationId xmlns:a16="http://schemas.microsoft.com/office/drawing/2014/main" id="{8261FACF-A482-4270-A14B-F406CD260F87}"/>
              </a:ext>
            </a:extLst>
          </p:cNvPr>
          <p:cNvPicPr>
            <a:picLocks noChangeAspect="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p:blipFill>
        <p:spPr>
          <a:xfrm>
            <a:off x="2344140" y="1529716"/>
            <a:ext cx="7767690" cy="4850596"/>
          </a:xfrm>
          <a:prstGeom prst="rect">
            <a:avLst/>
          </a:prstGeom>
          <a:ln>
            <a:noFill/>
          </a:ln>
          <a:effectLst>
            <a:softEdge rad="112500"/>
          </a:effectLst>
        </p:spPr>
      </p:pic>
      <p:sp>
        <p:nvSpPr>
          <p:cNvPr id="84" name="מציין מיקום טקסט 3">
            <a:extLst>
              <a:ext uri="{FF2B5EF4-FFF2-40B4-BE49-F238E27FC236}">
                <a16:creationId xmlns:a16="http://schemas.microsoft.com/office/drawing/2014/main" id="{386648F0-B82A-4305-BACA-C7806EB90DD2}"/>
              </a:ext>
            </a:extLst>
          </p:cNvPr>
          <p:cNvSpPr txBox="1">
            <a:spLocks/>
          </p:cNvSpPr>
          <p:nvPr/>
        </p:nvSpPr>
        <p:spPr>
          <a:xfrm>
            <a:off x="2353985" y="6511898"/>
            <a:ext cx="8254640" cy="776805"/>
          </a:xfrm>
          <a:prstGeom prst="rect">
            <a:avLst/>
          </a:prstGeom>
        </p:spPr>
        <p:txBody>
          <a:bodyPr vert="horz" lIns="91440" tIns="45720" rIns="91440" bIns="45720" rtlCol="1">
            <a:normAutofit/>
          </a:bodyPr>
          <a:lstStyle>
            <a:lvl1pPr marL="0" indent="0" algn="r" defTabSz="914400" rtl="1"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he-IL" sz="1400" dirty="0">
                <a:solidFill>
                  <a:schemeClr val="bg1">
                    <a:lumMod val="50000"/>
                  </a:schemeClr>
                </a:solidFill>
              </a:rPr>
              <a:t>* המתווה נלקח מתוך אתר משרד החינוך, המשרד מוביל תפיסה "יצרנות" במספר הולך וגדל של מסגריות בכל הארץ</a:t>
            </a:r>
          </a:p>
        </p:txBody>
      </p:sp>
      <p:sp>
        <p:nvSpPr>
          <p:cNvPr id="81" name="כותרת 1">
            <a:extLst>
              <a:ext uri="{FF2B5EF4-FFF2-40B4-BE49-F238E27FC236}">
                <a16:creationId xmlns:a16="http://schemas.microsoft.com/office/drawing/2014/main" id="{8FA5AE19-947B-425E-9118-1504840D290E}"/>
              </a:ext>
            </a:extLst>
          </p:cNvPr>
          <p:cNvSpPr txBox="1">
            <a:spLocks/>
          </p:cNvSpPr>
          <p:nvPr/>
        </p:nvSpPr>
        <p:spPr>
          <a:xfrm>
            <a:off x="1719240" y="303471"/>
            <a:ext cx="8228365" cy="584775"/>
          </a:xfrm>
          <a:prstGeom prst="rect">
            <a:avLst/>
          </a:prstGeom>
          <a:noFill/>
        </p:spPr>
        <p:txBody>
          <a:bodyPr wrap="square" rtlCol="0">
            <a:spAutoFit/>
          </a:bodyPr>
          <a:lstStyle>
            <a:defPPr>
              <a:defRPr lang="de-DE"/>
            </a:defPPr>
            <a:lvl1pPr algn="ctr">
              <a:defRPr sz="3200">
                <a:solidFill>
                  <a:srgbClr val="03A1A4"/>
                </a:solidFill>
                <a:latin typeface="Varela Round" panose="00000500000000000000" pitchFamily="2" charset="-79"/>
                <a:cs typeface="Varela Round" panose="00000500000000000000" pitchFamily="2" charset="-79"/>
              </a:defRPr>
            </a:lvl1pPr>
          </a:lstStyle>
          <a:p>
            <a:r>
              <a:rPr lang="he-IL" dirty="0"/>
              <a:t>מה נפגוש </a:t>
            </a:r>
            <a:r>
              <a:rPr lang="he-IL" dirty="0" err="1"/>
              <a:t>במרכז,וכיצד</a:t>
            </a:r>
            <a:r>
              <a:rPr lang="he-IL" dirty="0"/>
              <a:t> זה יראה? </a:t>
            </a:r>
          </a:p>
        </p:txBody>
      </p:sp>
      <p:pic>
        <p:nvPicPr>
          <p:cNvPr id="7" name="תמונה 6">
            <a:extLst>
              <a:ext uri="{FF2B5EF4-FFF2-40B4-BE49-F238E27FC236}">
                <a16:creationId xmlns:a16="http://schemas.microsoft.com/office/drawing/2014/main" id="{96FB5944-36A3-465F-AC8A-7D6F34026A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3455" y="1010823"/>
            <a:ext cx="3150680" cy="236301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1" name="תמונה 10">
            <a:extLst>
              <a:ext uri="{FF2B5EF4-FFF2-40B4-BE49-F238E27FC236}">
                <a16:creationId xmlns:a16="http://schemas.microsoft.com/office/drawing/2014/main" id="{93EEF084-CF6C-499C-BB98-18FA638A5D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29946" y="1587828"/>
            <a:ext cx="2110373" cy="2110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תמונה 12">
            <a:extLst>
              <a:ext uri="{FF2B5EF4-FFF2-40B4-BE49-F238E27FC236}">
                <a16:creationId xmlns:a16="http://schemas.microsoft.com/office/drawing/2014/main" id="{4EF19638-B199-4C9E-B4F4-0118D97D83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17138" y="985251"/>
            <a:ext cx="1994327" cy="1994327"/>
          </a:xfrm>
          <a:prstGeom prst="rect">
            <a:avLst/>
          </a:prstGeom>
          <a:ln w="38100" cap="sq">
            <a:solidFill>
              <a:srgbClr val="996633"/>
            </a:solidFill>
            <a:prstDash val="solid"/>
            <a:miter lim="800000"/>
          </a:ln>
          <a:effectLst>
            <a:outerShdw blurRad="50800" dist="38100" dir="2700000" algn="tl" rotWithShape="0">
              <a:srgbClr val="000000">
                <a:alpha val="43000"/>
              </a:srgbClr>
            </a:outerShdw>
          </a:effectLst>
        </p:spPr>
      </p:pic>
      <p:pic>
        <p:nvPicPr>
          <p:cNvPr id="15" name="תמונה 14">
            <a:extLst>
              <a:ext uri="{FF2B5EF4-FFF2-40B4-BE49-F238E27FC236}">
                <a16:creationId xmlns:a16="http://schemas.microsoft.com/office/drawing/2014/main" id="{23D2E599-609E-4D0A-9B58-65C2C9BF50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2449" y="4098588"/>
            <a:ext cx="3675538" cy="2121556"/>
          </a:xfrm>
          <a:prstGeom prst="rect">
            <a:avLst/>
          </a:prstGeom>
          <a:ln w="38100" cap="sq">
            <a:solidFill>
              <a:srgbClr val="FF5969"/>
            </a:solidFill>
            <a:prstDash val="solid"/>
            <a:miter lim="800000"/>
          </a:ln>
          <a:effectLst>
            <a:outerShdw blurRad="50800" dist="38100" dir="2700000" algn="tl" rotWithShape="0">
              <a:srgbClr val="000000">
                <a:alpha val="43000"/>
              </a:srgbClr>
            </a:outerShdw>
          </a:effectLst>
        </p:spPr>
      </p:pic>
      <p:pic>
        <p:nvPicPr>
          <p:cNvPr id="17" name="תמונה 16">
            <a:extLst>
              <a:ext uri="{FF2B5EF4-FFF2-40B4-BE49-F238E27FC236}">
                <a16:creationId xmlns:a16="http://schemas.microsoft.com/office/drawing/2014/main" id="{3624BE1A-D892-498F-AE5C-C47B3B4FA3FF}"/>
              </a:ext>
            </a:extLst>
          </p:cNvPr>
          <p:cNvPicPr>
            <a:picLocks noChangeAspect="1"/>
          </p:cNvPicPr>
          <p:nvPr/>
        </p:nvPicPr>
        <p:blipFill rotWithShape="1">
          <a:blip r:embed="rId11">
            <a:extLst>
              <a:ext uri="{28A0092B-C50C-407E-A947-70E740481C1C}">
                <a14:useLocalDpi xmlns:a14="http://schemas.microsoft.com/office/drawing/2010/main" val="0"/>
              </a:ext>
            </a:extLst>
          </a:blip>
          <a:srcRect l="7237" t="12661" r="17552" b="20886"/>
          <a:stretch/>
        </p:blipFill>
        <p:spPr>
          <a:xfrm>
            <a:off x="1836559" y="4002817"/>
            <a:ext cx="4152079" cy="206270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449921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0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1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1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8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P spid="113" grpId="0"/>
      <p:bldP spid="114" grpId="0"/>
      <p:bldP spid="117" grpId="0"/>
      <p:bldP spid="118" grpId="0"/>
      <p:bldP spid="82" grpId="0"/>
      <p:bldP spid="84" grpId="0"/>
      <p:bldP spid="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07E3AA2-679E-4924-AC1B-FE6C3A02C251}"/>
                </a:ext>
              </a:extLst>
            </p:cNvPr>
            <p:cNvSpPr txBox="1"/>
            <p:nvPr/>
          </p:nvSpPr>
          <p:spPr>
            <a:xfrm rot="16200000">
              <a:off x="10872792" y="31947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אודות</a:t>
              </a: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id="{CD9846FC-755F-4A0E-BAD3-A5D51C0E1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F00A67C9-4929-4EFF-9CB6-292640CD2738}"/>
              </a:ext>
            </a:extLst>
          </p:cNvPr>
          <p:cNvGrpSpPr/>
          <p:nvPr/>
        </p:nvGrpSpPr>
        <p:grpSpPr>
          <a:xfrm>
            <a:off x="226788" y="-2"/>
            <a:ext cx="11447503" cy="6858000"/>
            <a:chOff x="213096" y="0"/>
            <a:chExt cx="11447503" cy="6858000"/>
          </a:xfrm>
        </p:grpSpPr>
        <p:sp>
          <p:nvSpPr>
            <p:cNvPr id="56" name="Rectangle 55">
              <a:extLst>
                <a:ext uri="{FF2B5EF4-FFF2-40B4-BE49-F238E27FC236}">
                  <a16:creationId xmlns:a16="http://schemas.microsoft.com/office/drawing/2014/main"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04CBFB1D-37FD-419F-B98C-860BF5217905}"/>
                </a:ext>
              </a:extLst>
            </p:cNvPr>
            <p:cNvSpPr txBox="1"/>
            <p:nvPr/>
          </p:nvSpPr>
          <p:spPr>
            <a:xfrm rot="16200000">
              <a:off x="10341391" y="31058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למה?</a:t>
              </a: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AFD50D6F-822B-4109-8B0C-BA004A0B7145}"/>
                </a:ext>
              </a:extLst>
            </p:cNvPr>
            <p:cNvSpPr txBox="1"/>
            <p:nvPr/>
          </p:nvSpPr>
          <p:spPr>
            <a:xfrm rot="16200000">
              <a:off x="9117129" y="3189611"/>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מה?</a:t>
              </a: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id="{0376C61F-147B-441E-B32E-45D5BC1B6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E3DB5570-AC77-4396-9748-4183DF7C8396}"/>
                </a:ext>
              </a:extLst>
            </p:cNvPr>
            <p:cNvSpPr txBox="1"/>
            <p:nvPr/>
          </p:nvSpPr>
          <p:spPr>
            <a:xfrm rot="16200000">
              <a:off x="8746453" y="3189610"/>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איך?</a:t>
              </a:r>
              <a:endParaRPr lang="en-US" sz="3600" b="1" dirty="0">
                <a:solidFill>
                  <a:srgbClr val="F0EEF0"/>
                </a:solidFill>
                <a:latin typeface="Tw Cen MT" panose="020B0602020104020603" pitchFamily="34" charset="0"/>
              </a:endParaRPr>
            </a:p>
          </p:txBody>
        </p:sp>
        <p:pic>
          <p:nvPicPr>
            <p:cNvPr id="99" name="Picture 98">
              <a:extLst>
                <a:ext uri="{FF2B5EF4-FFF2-40B4-BE49-F238E27FC236}">
                  <a16:creationId xmlns:a16="http://schemas.microsoft.com/office/drawing/2014/main" id="{F6ED4041-CDD9-443D-802E-47D438790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grpSp>
        <p:nvGrpSpPr>
          <p:cNvPr id="71" name="Group 70">
            <a:extLst>
              <a:ext uri="{FF2B5EF4-FFF2-40B4-BE49-F238E27FC236}">
                <a16:creationId xmlns:a16="http://schemas.microsoft.com/office/drawing/2014/main" id="{E7044FAB-DB4A-4E59-B111-8CA4168E7FA4}"/>
              </a:ext>
            </a:extLst>
          </p:cNvPr>
          <p:cNvGrpSpPr/>
          <p:nvPr/>
        </p:nvGrpSpPr>
        <p:grpSpPr>
          <a:xfrm>
            <a:off x="-7638543" y="-1"/>
            <a:ext cx="8692332" cy="6858000"/>
            <a:chOff x="718505" y="-1"/>
            <a:chExt cx="8692332" cy="6858000"/>
          </a:xfrm>
        </p:grpSpPr>
        <p:sp>
          <p:nvSpPr>
            <p:cNvPr id="72" name="Rectangle 71">
              <a:extLst>
                <a:ext uri="{FF2B5EF4-FFF2-40B4-BE49-F238E27FC236}">
                  <a16:creationId xmlns:a16="http://schemas.microsoft.com/office/drawing/2014/main" id="{824F072A-08CC-4CC6-B5EF-C1833A244FA3}"/>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858AC381-BFD1-4A89-AE49-8ADC853A6849}"/>
                </a:ext>
              </a:extLst>
            </p:cNvPr>
            <p:cNvSpPr txBox="1"/>
            <p:nvPr/>
          </p:nvSpPr>
          <p:spPr>
            <a:xfrm rot="16200000">
              <a:off x="8091629" y="3189609"/>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סיכום</a:t>
              </a:r>
              <a:endParaRPr lang="en-US" sz="3600" b="1" dirty="0">
                <a:solidFill>
                  <a:srgbClr val="F0EEF0"/>
                </a:solidFill>
                <a:latin typeface="Tw Cen MT" panose="020B0602020104020603" pitchFamily="34" charset="0"/>
              </a:endParaRPr>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id="{60E31D48-090A-4A9C-AF5C-4B0C49C47C7D}"/>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id="{3A79A714-CB74-4EFD-9BC1-A7F2F993842A}"/>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B006C60A-833A-41C2-A553-8132E7B3A7DB}"/>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95AECC6C-A520-4756-9163-08D14835D791}"/>
                </a:ext>
              </a:extLst>
            </p:cNvPr>
            <p:cNvSpPr txBox="1"/>
            <p:nvPr/>
          </p:nvSpPr>
          <p:spPr>
            <a:xfrm rot="16200000">
              <a:off x="-738260" y="3220386"/>
              <a:ext cx="1992086" cy="584775"/>
            </a:xfrm>
            <a:prstGeom prst="rect">
              <a:avLst/>
            </a:prstGeom>
            <a:noFill/>
          </p:spPr>
          <p:txBody>
            <a:bodyPr wrap="square" rtlCol="0">
              <a:spAutoFit/>
            </a:bodyPr>
            <a:lstStyle/>
            <a:p>
              <a:pPr algn="ctr"/>
              <a:r>
                <a:rPr lang="he-IL" sz="3200" b="1" dirty="0">
                  <a:solidFill>
                    <a:srgbClr val="F0EEF0"/>
                  </a:solidFill>
                  <a:latin typeface="Tw Cen MT" panose="020B0602020104020603" pitchFamily="34" charset="0"/>
                </a:rPr>
                <a:t>הצעד הבא</a:t>
              </a:r>
              <a:endParaRPr lang="en-US" sz="3200" b="1" dirty="0">
                <a:solidFill>
                  <a:srgbClr val="F0EEF0"/>
                </a:solidFill>
                <a:latin typeface="Tw Cen MT" panose="020B0602020104020603" pitchFamily="34" charset="0"/>
              </a:endParaRPr>
            </a:p>
          </p:txBody>
        </p:sp>
        <p:pic>
          <p:nvPicPr>
            <p:cNvPr id="80" name="Picture 79">
              <a:extLst>
                <a:ext uri="{FF2B5EF4-FFF2-40B4-BE49-F238E27FC236}">
                  <a16:creationId xmlns:a16="http://schemas.microsoft.com/office/drawing/2014/main" id="{0F8A56B9-A504-4035-8439-53ED4617B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91912" y="3247473"/>
              <a:ext cx="530600" cy="530600"/>
            </a:xfrm>
            <a:prstGeom prst="rect">
              <a:avLst/>
            </a:prstGeom>
          </p:spPr>
        </p:pic>
      </p:grpSp>
      <p:pic>
        <p:nvPicPr>
          <p:cNvPr id="65" name="מציין מיקום תוכן 8">
            <a:extLst>
              <a:ext uri="{FF2B5EF4-FFF2-40B4-BE49-F238E27FC236}">
                <a16:creationId xmlns:a16="http://schemas.microsoft.com/office/drawing/2014/main" id="{1E4795A8-FD82-4371-8EFC-246FD7A439D3}"/>
              </a:ext>
            </a:extLst>
          </p:cNvPr>
          <p:cNvPicPr>
            <a:picLocks noChangeAspect="1"/>
          </p:cNvPicPr>
          <p:nvPr/>
        </p:nvPicPr>
        <p:blipFill rotWithShape="1">
          <a:blip r:embed="rId3"/>
          <a:srcRect l="4940" t="8754" r="23032" b="5089"/>
          <a:stretch/>
        </p:blipFill>
        <p:spPr>
          <a:xfrm>
            <a:off x="1327145" y="224313"/>
            <a:ext cx="3229188" cy="2270402"/>
          </a:xfrm>
          <a:prstGeom prst="rect">
            <a:avLst/>
          </a:prstGeom>
          <a:ln>
            <a:noFill/>
          </a:ln>
          <a:effectLst>
            <a:outerShdw blurRad="292100" dist="139700" dir="2700000" algn="tl" rotWithShape="0">
              <a:srgbClr val="333333">
                <a:alpha val="65000"/>
              </a:srgbClr>
            </a:outerShdw>
          </a:effectLst>
        </p:spPr>
      </p:pic>
      <p:sp>
        <p:nvSpPr>
          <p:cNvPr id="67" name="תיבת טקסט 66">
            <a:extLst>
              <a:ext uri="{FF2B5EF4-FFF2-40B4-BE49-F238E27FC236}">
                <a16:creationId xmlns:a16="http://schemas.microsoft.com/office/drawing/2014/main" id="{A84EB10B-AD4F-442E-88D8-ACB7F5D60F09}"/>
              </a:ext>
            </a:extLst>
          </p:cNvPr>
          <p:cNvSpPr txBox="1"/>
          <p:nvPr/>
        </p:nvSpPr>
        <p:spPr>
          <a:xfrm>
            <a:off x="4513531" y="94503"/>
            <a:ext cx="6129041" cy="2308324"/>
          </a:xfrm>
          <a:prstGeom prst="rect">
            <a:avLst/>
          </a:prstGeom>
          <a:noFill/>
        </p:spPr>
        <p:txBody>
          <a:bodyPr wrap="square">
            <a:spAutoFit/>
          </a:bodyPr>
          <a:lstStyle/>
          <a:p>
            <a:pPr algn="r" rtl="1"/>
            <a:r>
              <a:rPr lang="he-IL" sz="2400" b="1" dirty="0">
                <a:solidFill>
                  <a:srgbClr val="2EA77C"/>
                </a:solidFill>
                <a:latin typeface="Varela Round" panose="00000500000000000000" pitchFamily="2" charset="-79"/>
                <a:cs typeface="Varela Round" panose="00000500000000000000" pitchFamily="2" charset="-79"/>
              </a:rPr>
              <a:t>שלב ראשון:</a:t>
            </a:r>
          </a:p>
          <a:p>
            <a:pPr algn="r" rtl="1"/>
            <a:r>
              <a:rPr lang="he-IL" sz="2400" dirty="0">
                <a:solidFill>
                  <a:srgbClr val="2EA77C"/>
                </a:solidFill>
                <a:latin typeface="Varela Round" panose="00000500000000000000" pitchFamily="2" charset="-79"/>
                <a:cs typeface="Varela Round" panose="00000500000000000000" pitchFamily="2" charset="-79"/>
              </a:rPr>
              <a:t>נבחר את המקומות אותם היינו רוצים להעצים, המקומות הפיזיים (הכיתות, העבודה בבית, עמדות יצירה) ואת המקומות החינוכיים (לימוד מיומנויות, תעודות הסמכה ועוד ) וכמובן את המקומות הערכיים (חיבור לטבע, לקהילה)</a:t>
            </a:r>
          </a:p>
        </p:txBody>
      </p:sp>
      <p:sp>
        <p:nvSpPr>
          <p:cNvPr id="68" name="תיבת טקסט 67">
            <a:extLst>
              <a:ext uri="{FF2B5EF4-FFF2-40B4-BE49-F238E27FC236}">
                <a16:creationId xmlns:a16="http://schemas.microsoft.com/office/drawing/2014/main" id="{9CED8686-484A-42D3-8AC0-DCC7059B2DFE}"/>
              </a:ext>
            </a:extLst>
          </p:cNvPr>
          <p:cNvSpPr txBox="1"/>
          <p:nvPr/>
        </p:nvSpPr>
        <p:spPr>
          <a:xfrm>
            <a:off x="513280" y="2337436"/>
            <a:ext cx="8496276" cy="1569660"/>
          </a:xfrm>
          <a:prstGeom prst="rect">
            <a:avLst/>
          </a:prstGeom>
          <a:noFill/>
        </p:spPr>
        <p:txBody>
          <a:bodyPr wrap="square">
            <a:spAutoFit/>
          </a:bodyPr>
          <a:lstStyle>
            <a:defPPr>
              <a:defRPr lang="de-DE"/>
            </a:defPPr>
            <a:lvl1pPr algn="r" rtl="1">
              <a:defRPr sz="2400" b="1">
                <a:solidFill>
                  <a:srgbClr val="FF5D60"/>
                </a:solidFill>
                <a:latin typeface="Varela Round" panose="00000500000000000000" pitchFamily="2" charset="-79"/>
                <a:cs typeface="Varela Round" panose="00000500000000000000" pitchFamily="2" charset="-79"/>
              </a:defRPr>
            </a:lvl1pPr>
          </a:lstStyle>
          <a:p>
            <a:r>
              <a:rPr lang="he-IL" dirty="0"/>
              <a:t>שלב שני:</a:t>
            </a:r>
          </a:p>
          <a:p>
            <a:r>
              <a:rPr lang="he-IL" dirty="0"/>
              <a:t>נקיים צוותי חשיבה עם צוותי ההוראה, הפיקוח, צוותי חשיבה חיצוניים, נקיים סיורים (</a:t>
            </a:r>
            <a:r>
              <a:rPr lang="he-IL" dirty="0" err="1"/>
              <a:t>פיזים</a:t>
            </a:r>
            <a:r>
              <a:rPr lang="he-IL" dirty="0"/>
              <a:t> </a:t>
            </a:r>
            <a:r>
              <a:rPr lang="he-IL" dirty="0" err="1"/>
              <a:t>ווירטואלים</a:t>
            </a:r>
            <a:r>
              <a:rPr lang="he-IL" dirty="0"/>
              <a:t> )</a:t>
            </a:r>
            <a:r>
              <a:rPr lang="en-US" dirty="0"/>
              <a:t> </a:t>
            </a:r>
            <a:r>
              <a:rPr lang="he-IL" dirty="0"/>
              <a:t>בסביבות למידה שיעשירו את הדיון.</a:t>
            </a:r>
          </a:p>
        </p:txBody>
      </p:sp>
      <p:sp>
        <p:nvSpPr>
          <p:cNvPr id="81" name="תיבת טקסט 80">
            <a:extLst>
              <a:ext uri="{FF2B5EF4-FFF2-40B4-BE49-F238E27FC236}">
                <a16:creationId xmlns:a16="http://schemas.microsoft.com/office/drawing/2014/main" id="{2ACEC47F-13F2-48DE-B56A-E03310BED44B}"/>
              </a:ext>
            </a:extLst>
          </p:cNvPr>
          <p:cNvSpPr txBox="1"/>
          <p:nvPr/>
        </p:nvSpPr>
        <p:spPr>
          <a:xfrm>
            <a:off x="1699732" y="3860930"/>
            <a:ext cx="6434772" cy="1569660"/>
          </a:xfrm>
          <a:prstGeom prst="rect">
            <a:avLst/>
          </a:prstGeom>
          <a:noFill/>
        </p:spPr>
        <p:txBody>
          <a:bodyPr wrap="square">
            <a:spAutoFit/>
          </a:bodyPr>
          <a:lstStyle>
            <a:defPPr>
              <a:defRPr lang="de-DE"/>
            </a:defPPr>
            <a:lvl1pPr algn="r" rtl="1">
              <a:defRPr sz="2400" b="1">
                <a:solidFill>
                  <a:srgbClr val="FF5D60"/>
                </a:solidFill>
                <a:latin typeface="Varela Round" panose="00000500000000000000" pitchFamily="2" charset="-79"/>
                <a:cs typeface="Varela Round" panose="00000500000000000000" pitchFamily="2" charset="-79"/>
              </a:defRPr>
            </a:lvl1pPr>
          </a:lstStyle>
          <a:p>
            <a:r>
              <a:rPr lang="he-IL" dirty="0">
                <a:solidFill>
                  <a:srgbClr val="3098CF"/>
                </a:solidFill>
              </a:rPr>
              <a:t>שלב שלישי:</a:t>
            </a:r>
          </a:p>
          <a:p>
            <a:r>
              <a:rPr lang="he-IL" dirty="0">
                <a:solidFill>
                  <a:srgbClr val="3098CF"/>
                </a:solidFill>
              </a:rPr>
              <a:t>נבנה דרכי פעולה עבור כל אחד מהצרכים של המרכז, ונקבע תקופת מבחן ויעדים ביצועיים על מנת לבחון הצלחת דרכי הפעולה שנבחרו .</a:t>
            </a:r>
          </a:p>
        </p:txBody>
      </p:sp>
      <p:sp>
        <p:nvSpPr>
          <p:cNvPr id="82" name="תיבת טקסט 81">
            <a:extLst>
              <a:ext uri="{FF2B5EF4-FFF2-40B4-BE49-F238E27FC236}">
                <a16:creationId xmlns:a16="http://schemas.microsoft.com/office/drawing/2014/main" id="{0234400E-3517-4053-875A-12D7DCBF417A}"/>
              </a:ext>
            </a:extLst>
          </p:cNvPr>
          <p:cNvSpPr txBox="1"/>
          <p:nvPr/>
        </p:nvSpPr>
        <p:spPr>
          <a:xfrm>
            <a:off x="1844804" y="5040904"/>
            <a:ext cx="8661086" cy="1938992"/>
          </a:xfrm>
          <a:prstGeom prst="rect">
            <a:avLst/>
          </a:prstGeom>
          <a:noFill/>
        </p:spPr>
        <p:txBody>
          <a:bodyPr wrap="square">
            <a:spAutoFit/>
          </a:bodyPr>
          <a:lstStyle>
            <a:defPPr>
              <a:defRPr lang="de-DE"/>
            </a:defPPr>
            <a:lvl1pPr algn="r" rtl="1">
              <a:defRPr sz="2400" b="1">
                <a:solidFill>
                  <a:srgbClr val="3098CF"/>
                </a:solidFill>
                <a:latin typeface="Varela Round" panose="00000500000000000000" pitchFamily="2" charset="-79"/>
                <a:cs typeface="Varela Round" panose="00000500000000000000" pitchFamily="2" charset="-79"/>
              </a:defRPr>
            </a:lvl1pPr>
          </a:lstStyle>
          <a:p>
            <a:r>
              <a:rPr lang="he-IL" dirty="0">
                <a:solidFill>
                  <a:srgbClr val="C26BBA"/>
                </a:solidFill>
              </a:rPr>
              <a:t>שלב רביעי</a:t>
            </a:r>
          </a:p>
          <a:p>
            <a:r>
              <a:rPr lang="he-IL" dirty="0">
                <a:solidFill>
                  <a:srgbClr val="C26BBA"/>
                </a:solidFill>
              </a:rPr>
              <a:t>נבנה קשר פדגוגי והבנייה בין התהליכים (במקביל לקבלת משוב על מידת ההצלחה של הדרכים שנבחרו), נפעל לעודד הצלחות, התוויה של מבנה מסודר שבו ניתן לראות את הלוגיקה ש"דבר מוביל לדבר" למידת מידול והדפסה בתלת </a:t>
            </a:r>
            <a:r>
              <a:rPr lang="he-IL" dirty="0" err="1">
                <a:solidFill>
                  <a:srgbClr val="C26BBA"/>
                </a:solidFill>
              </a:rPr>
              <a:t>מימד</a:t>
            </a:r>
            <a:r>
              <a:rPr lang="he-IL" dirty="0">
                <a:solidFill>
                  <a:srgbClr val="C26BBA"/>
                </a:solidFill>
              </a:rPr>
              <a:t> </a:t>
            </a:r>
            <a:r>
              <a:rPr lang="he-IL" dirty="0">
                <a:solidFill>
                  <a:srgbClr val="C26BBA"/>
                </a:solidFill>
                <a:sym typeface="Wingdings" panose="05000000000000000000" pitchFamily="2" charset="2"/>
              </a:rPr>
              <a:t> יצרנות במלאכת </a:t>
            </a:r>
            <a:r>
              <a:rPr lang="en-US" dirty="0">
                <a:solidFill>
                  <a:srgbClr val="C26BBA"/>
                </a:solidFill>
                <a:sym typeface="Wingdings" panose="05000000000000000000" pitchFamily="2" charset="2"/>
              </a:rPr>
              <a:t>CNC</a:t>
            </a:r>
            <a:endParaRPr lang="he-IL" dirty="0">
              <a:solidFill>
                <a:srgbClr val="C26BBA"/>
              </a:solidFill>
            </a:endParaRPr>
          </a:p>
        </p:txBody>
      </p:sp>
    </p:spTree>
    <p:extLst>
      <p:ext uri="{BB962C8B-B14F-4D97-AF65-F5344CB8AC3E}">
        <p14:creationId xmlns:p14="http://schemas.microsoft.com/office/powerpoint/2010/main" val="39652005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1"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07E3AA2-679E-4924-AC1B-FE6C3A02C251}"/>
                </a:ext>
              </a:extLst>
            </p:cNvPr>
            <p:cNvSpPr txBox="1"/>
            <p:nvPr/>
          </p:nvSpPr>
          <p:spPr>
            <a:xfrm rot="16200000">
              <a:off x="10872792" y="31947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אודות</a:t>
              </a: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id="{CD9846FC-755F-4A0E-BAD3-A5D51C0E1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F00A67C9-4929-4EFF-9CB6-292640CD2738}"/>
              </a:ext>
            </a:extLst>
          </p:cNvPr>
          <p:cNvGrpSpPr/>
          <p:nvPr/>
        </p:nvGrpSpPr>
        <p:grpSpPr>
          <a:xfrm>
            <a:off x="226788" y="-2"/>
            <a:ext cx="11447503" cy="6858000"/>
            <a:chOff x="213096" y="0"/>
            <a:chExt cx="11447503" cy="6858000"/>
          </a:xfrm>
        </p:grpSpPr>
        <p:sp>
          <p:nvSpPr>
            <p:cNvPr id="56" name="Rectangle 55">
              <a:extLst>
                <a:ext uri="{FF2B5EF4-FFF2-40B4-BE49-F238E27FC236}">
                  <a16:creationId xmlns:a16="http://schemas.microsoft.com/office/drawing/2014/main"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04CBFB1D-37FD-419F-B98C-860BF5217905}"/>
                </a:ext>
              </a:extLst>
            </p:cNvPr>
            <p:cNvSpPr txBox="1"/>
            <p:nvPr/>
          </p:nvSpPr>
          <p:spPr>
            <a:xfrm rot="16200000">
              <a:off x="10341391" y="31058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למה?</a:t>
              </a: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AFD50D6F-822B-4109-8B0C-BA004A0B7145}"/>
                </a:ext>
              </a:extLst>
            </p:cNvPr>
            <p:cNvSpPr txBox="1"/>
            <p:nvPr/>
          </p:nvSpPr>
          <p:spPr>
            <a:xfrm rot="16200000">
              <a:off x="9117129" y="3189611"/>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מה?</a:t>
              </a: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id="{0376C61F-147B-441E-B32E-45D5BC1B6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sp>
        <p:nvSpPr>
          <p:cNvPr id="70" name="Rectangle 69">
            <a:extLst>
              <a:ext uri="{FF2B5EF4-FFF2-40B4-BE49-F238E27FC236}">
                <a16:creationId xmlns:a16="http://schemas.microsoft.com/office/drawing/2014/main" id="{990CE96C-B0E8-49CB-B717-EBFFECB66027}"/>
              </a:ext>
            </a:extLst>
          </p:cNvPr>
          <p:cNvSpPr/>
          <p:nvPr/>
        </p:nvSpPr>
        <p:spPr>
          <a:xfrm>
            <a:off x="2626604" y="-51673"/>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E3DB5570-AC77-4396-9748-4183DF7C8396}"/>
                </a:ext>
              </a:extLst>
            </p:cNvPr>
            <p:cNvSpPr txBox="1"/>
            <p:nvPr/>
          </p:nvSpPr>
          <p:spPr>
            <a:xfrm rot="16200000">
              <a:off x="8746453" y="3189610"/>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איך?</a:t>
              </a:r>
              <a:endParaRPr lang="en-US" sz="3600" b="1" dirty="0">
                <a:solidFill>
                  <a:srgbClr val="F0EEF0"/>
                </a:solidFill>
                <a:latin typeface="Tw Cen MT" panose="020B0602020104020603" pitchFamily="34" charset="0"/>
              </a:endParaRPr>
            </a:p>
          </p:txBody>
        </p:sp>
        <p:pic>
          <p:nvPicPr>
            <p:cNvPr id="99" name="Picture 98">
              <a:extLst>
                <a:ext uri="{FF2B5EF4-FFF2-40B4-BE49-F238E27FC236}">
                  <a16:creationId xmlns:a16="http://schemas.microsoft.com/office/drawing/2014/main" id="{F6ED4041-CDD9-443D-802E-47D438790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1860720"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858AC381-BFD1-4A89-AE49-8ADC853A6849}"/>
                </a:ext>
              </a:extLst>
            </p:cNvPr>
            <p:cNvSpPr txBox="1"/>
            <p:nvPr/>
          </p:nvSpPr>
          <p:spPr>
            <a:xfrm rot="16200000">
              <a:off x="8091629" y="3189609"/>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סיכום</a:t>
              </a:r>
              <a:endParaRPr lang="en-US" sz="3600" b="1" dirty="0">
                <a:solidFill>
                  <a:srgbClr val="F0EEF0"/>
                </a:solidFill>
                <a:latin typeface="Tw Cen MT" panose="020B0602020104020603" pitchFamily="34" charset="0"/>
              </a:endParaRPr>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id="{60E31D48-090A-4A9C-AF5C-4B0C49C47C7D}"/>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id="{3A79A714-CB74-4EFD-9BC1-A7F2F993842A}"/>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B006C60A-833A-41C2-A553-8132E7B3A7DB}"/>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95AECC6C-A520-4756-9163-08D14835D791}"/>
                </a:ext>
              </a:extLst>
            </p:cNvPr>
            <p:cNvSpPr txBox="1"/>
            <p:nvPr/>
          </p:nvSpPr>
          <p:spPr>
            <a:xfrm rot="16200000">
              <a:off x="-738260" y="3220386"/>
              <a:ext cx="1992086" cy="584775"/>
            </a:xfrm>
            <a:prstGeom prst="rect">
              <a:avLst/>
            </a:prstGeom>
            <a:noFill/>
          </p:spPr>
          <p:txBody>
            <a:bodyPr wrap="square" rtlCol="0">
              <a:spAutoFit/>
            </a:bodyPr>
            <a:lstStyle/>
            <a:p>
              <a:pPr algn="ctr"/>
              <a:r>
                <a:rPr lang="he-IL" sz="3200" b="1" dirty="0">
                  <a:solidFill>
                    <a:srgbClr val="F0EEF0"/>
                  </a:solidFill>
                  <a:latin typeface="Tw Cen MT" panose="020B0602020104020603" pitchFamily="34" charset="0"/>
                </a:rPr>
                <a:t>הצעד הבא</a:t>
              </a:r>
              <a:endParaRPr lang="en-US" sz="3200" b="1" dirty="0">
                <a:solidFill>
                  <a:srgbClr val="F0EEF0"/>
                </a:solidFill>
                <a:latin typeface="Tw Cen MT" panose="020B0602020104020603" pitchFamily="34" charset="0"/>
              </a:endParaRPr>
            </a:p>
          </p:txBody>
        </p:sp>
        <p:pic>
          <p:nvPicPr>
            <p:cNvPr id="80" name="Picture 79">
              <a:extLst>
                <a:ext uri="{FF2B5EF4-FFF2-40B4-BE49-F238E27FC236}">
                  <a16:creationId xmlns:a16="http://schemas.microsoft.com/office/drawing/2014/main" id="{0F8A56B9-A504-4035-8439-53ED4617B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91912" y="3247473"/>
              <a:ext cx="530600" cy="530600"/>
            </a:xfrm>
            <a:prstGeom prst="rect">
              <a:avLst/>
            </a:prstGeom>
          </p:spPr>
        </p:pic>
      </p:grpSp>
      <p:sp>
        <p:nvSpPr>
          <p:cNvPr id="65" name="כותרת 1">
            <a:extLst>
              <a:ext uri="{FF2B5EF4-FFF2-40B4-BE49-F238E27FC236}">
                <a16:creationId xmlns:a16="http://schemas.microsoft.com/office/drawing/2014/main" id="{B3B43CAA-713D-4A40-9274-07C1E1A2D0EE}"/>
              </a:ext>
            </a:extLst>
          </p:cNvPr>
          <p:cNvSpPr txBox="1">
            <a:spLocks/>
          </p:cNvSpPr>
          <p:nvPr/>
        </p:nvSpPr>
        <p:spPr>
          <a:xfrm>
            <a:off x="2535574" y="369364"/>
            <a:ext cx="4792663" cy="584775"/>
          </a:xfrm>
          <a:prstGeom prst="rect">
            <a:avLst/>
          </a:prstGeom>
          <a:noFill/>
        </p:spPr>
        <p:txBody>
          <a:bodyPr wrap="square" rtlCol="0">
            <a:spAutoFit/>
          </a:bodyPr>
          <a:lstStyle>
            <a:defPPr>
              <a:defRPr lang="de-DE"/>
            </a:defPPr>
            <a:lvl1pPr algn="ctr">
              <a:defRPr sz="3200">
                <a:solidFill>
                  <a:srgbClr val="03A1A4"/>
                </a:solidFill>
                <a:latin typeface="Tw Cen MT" panose="020B0602020104020603" pitchFamily="34" charset="0"/>
              </a:defRPr>
            </a:lvl1pPr>
          </a:lstStyle>
          <a:p>
            <a:r>
              <a:rPr lang="he-IL" dirty="0"/>
              <a:t>שלבים במימוש הפתרון</a:t>
            </a:r>
          </a:p>
        </p:txBody>
      </p:sp>
      <p:pic>
        <p:nvPicPr>
          <p:cNvPr id="67" name="מציין מיקום תוכן 8">
            <a:extLst>
              <a:ext uri="{FF2B5EF4-FFF2-40B4-BE49-F238E27FC236}">
                <a16:creationId xmlns:a16="http://schemas.microsoft.com/office/drawing/2014/main" id="{F416DD6C-57A7-4D76-80B0-6080EFDEA56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4438" y="3974656"/>
            <a:ext cx="4988662" cy="2883342"/>
          </a:xfrm>
          <a:prstGeom prst="rect">
            <a:avLst/>
          </a:prstGeom>
        </p:spPr>
      </p:pic>
      <p:sp>
        <p:nvSpPr>
          <p:cNvPr id="66" name="מציין מיקום טקסט 3">
            <a:extLst>
              <a:ext uri="{FF2B5EF4-FFF2-40B4-BE49-F238E27FC236}">
                <a16:creationId xmlns:a16="http://schemas.microsoft.com/office/drawing/2014/main" id="{CB0925EB-5551-4CAB-8D57-119147EE7933}"/>
              </a:ext>
            </a:extLst>
          </p:cNvPr>
          <p:cNvSpPr txBox="1">
            <a:spLocks/>
          </p:cNvSpPr>
          <p:nvPr/>
        </p:nvSpPr>
        <p:spPr>
          <a:xfrm>
            <a:off x="802912" y="1092518"/>
            <a:ext cx="8151991" cy="420338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r" rtl="1">
              <a:buFont typeface="Arial" panose="020B0604020202020204" pitchFamily="34" charset="0"/>
              <a:buAutoNum type="arabicPeriod"/>
            </a:pPr>
            <a:r>
              <a:rPr lang="he-IL" sz="3600" dirty="0">
                <a:latin typeface="Varela Round" panose="00000500000000000000" pitchFamily="2" charset="-79"/>
                <a:cs typeface="Varela Round" panose="00000500000000000000" pitchFamily="2" charset="-79"/>
              </a:rPr>
              <a:t> גיבוש התוכנית הפדגוגית, התכנים, והפלטפורמות/כלים הנדרשים. </a:t>
            </a:r>
          </a:p>
          <a:p>
            <a:pPr marL="342900" indent="-342900" algn="r" rtl="1">
              <a:buFont typeface="Arial" panose="020B0604020202020204" pitchFamily="34" charset="0"/>
              <a:buAutoNum type="arabicPeriod"/>
            </a:pPr>
            <a:r>
              <a:rPr lang="he-IL" sz="3600" dirty="0">
                <a:latin typeface="Varela Round" panose="00000500000000000000" pitchFamily="2" charset="-79"/>
                <a:cs typeface="Varela Round" panose="00000500000000000000" pitchFamily="2" charset="-79"/>
              </a:rPr>
              <a:t> עיצוב המרכז (חזותי )</a:t>
            </a:r>
          </a:p>
          <a:p>
            <a:pPr marL="342900" indent="-342900" algn="r" rtl="1">
              <a:buFont typeface="Arial" panose="020B0604020202020204" pitchFamily="34" charset="0"/>
              <a:buAutoNum type="arabicPeriod"/>
            </a:pPr>
            <a:r>
              <a:rPr lang="he-IL" sz="3600" dirty="0">
                <a:latin typeface="Varela Round" panose="00000500000000000000" pitchFamily="2" charset="-79"/>
                <a:cs typeface="Varela Round" panose="00000500000000000000" pitchFamily="2" charset="-79"/>
              </a:rPr>
              <a:t> הכשרת צוותים</a:t>
            </a:r>
          </a:p>
          <a:p>
            <a:pPr marL="342900" indent="-342900" algn="r" rtl="1">
              <a:buFont typeface="Arial" panose="020B0604020202020204" pitchFamily="34" charset="0"/>
              <a:buAutoNum type="arabicPeriod"/>
            </a:pPr>
            <a:r>
              <a:rPr lang="he-IL" sz="3600" dirty="0">
                <a:latin typeface="Varela Round" panose="00000500000000000000" pitchFamily="2" charset="-79"/>
                <a:cs typeface="Varela Round" panose="00000500000000000000" pitchFamily="2" charset="-79"/>
              </a:rPr>
              <a:t> ליווי מקצועי (קבוצת </a:t>
            </a:r>
            <a:r>
              <a:rPr lang="he-IL" sz="3600" dirty="0" err="1">
                <a:latin typeface="Varela Round" panose="00000500000000000000" pitchFamily="2" charset="-79"/>
                <a:cs typeface="Varela Round" panose="00000500000000000000" pitchFamily="2" charset="-79"/>
              </a:rPr>
              <a:t>ווצאפ</a:t>
            </a:r>
            <a:r>
              <a:rPr lang="he-IL" sz="3600" dirty="0">
                <a:latin typeface="Varela Round" panose="00000500000000000000" pitchFamily="2" charset="-79"/>
                <a:cs typeface="Varela Round" panose="00000500000000000000" pitchFamily="2" charset="-79"/>
              </a:rPr>
              <a:t>, השתלמויות)</a:t>
            </a:r>
          </a:p>
          <a:p>
            <a:pPr marL="342900" indent="-342900" algn="r" rtl="1">
              <a:buFont typeface="Arial" panose="020B0604020202020204" pitchFamily="34" charset="0"/>
              <a:buAutoNum type="arabicPeriod"/>
            </a:pPr>
            <a:r>
              <a:rPr lang="he-IL" sz="3600" dirty="0">
                <a:latin typeface="Varela Round" panose="00000500000000000000" pitchFamily="2" charset="-79"/>
                <a:cs typeface="Varela Round" panose="00000500000000000000" pitchFamily="2" charset="-79"/>
              </a:rPr>
              <a:t> קיום של אירוע גמר (תחרות ו/או   </a:t>
            </a:r>
          </a:p>
          <a:p>
            <a:pPr marL="0" indent="0" algn="r" rtl="1">
              <a:buNone/>
            </a:pPr>
            <a:r>
              <a:rPr lang="he-IL" sz="3600" dirty="0">
                <a:latin typeface="Varela Round" panose="00000500000000000000" pitchFamily="2" charset="-79"/>
                <a:cs typeface="Varela Round" panose="00000500000000000000" pitchFamily="2" charset="-79"/>
              </a:rPr>
              <a:t>    פרויקט סיום) </a:t>
            </a:r>
          </a:p>
        </p:txBody>
      </p:sp>
      <p:sp>
        <p:nvSpPr>
          <p:cNvPr id="68" name="כותרת 1">
            <a:extLst>
              <a:ext uri="{FF2B5EF4-FFF2-40B4-BE49-F238E27FC236}">
                <a16:creationId xmlns:a16="http://schemas.microsoft.com/office/drawing/2014/main" id="{BB57A744-DEEA-41EA-BA29-E8F3543BEAC7}"/>
              </a:ext>
            </a:extLst>
          </p:cNvPr>
          <p:cNvSpPr txBox="1">
            <a:spLocks/>
          </p:cNvSpPr>
          <p:nvPr/>
        </p:nvSpPr>
        <p:spPr>
          <a:xfrm>
            <a:off x="2482575" y="357555"/>
            <a:ext cx="4792663" cy="584775"/>
          </a:xfrm>
          <a:prstGeom prst="rect">
            <a:avLst/>
          </a:prstGeom>
          <a:noFill/>
        </p:spPr>
        <p:txBody>
          <a:bodyPr wrap="square" rtlCol="0">
            <a:spAutoFit/>
          </a:bodyPr>
          <a:lstStyle>
            <a:defPPr>
              <a:defRPr lang="de-DE"/>
            </a:defPPr>
            <a:lvl1pPr algn="ctr">
              <a:defRPr sz="3200">
                <a:solidFill>
                  <a:srgbClr val="03A1A4"/>
                </a:solidFill>
                <a:latin typeface="Tw Cen MT" panose="020B0602020104020603" pitchFamily="34" charset="0"/>
              </a:defRPr>
            </a:lvl1pPr>
          </a:lstStyle>
          <a:p>
            <a:r>
              <a:rPr lang="he-IL" dirty="0"/>
              <a:t>עלות התהליך הפדגוגי </a:t>
            </a:r>
          </a:p>
        </p:txBody>
      </p:sp>
      <p:graphicFrame>
        <p:nvGraphicFramePr>
          <p:cNvPr id="69" name="טבלה 14">
            <a:extLst>
              <a:ext uri="{FF2B5EF4-FFF2-40B4-BE49-F238E27FC236}">
                <a16:creationId xmlns:a16="http://schemas.microsoft.com/office/drawing/2014/main" id="{BDAB06CF-55C8-4EE6-B414-0D54100245A6}"/>
              </a:ext>
            </a:extLst>
          </p:cNvPr>
          <p:cNvGraphicFramePr>
            <a:graphicFrameLocks/>
          </p:cNvGraphicFramePr>
          <p:nvPr>
            <p:extLst>
              <p:ext uri="{D42A27DB-BD31-4B8C-83A1-F6EECF244321}">
                <p14:modId xmlns:p14="http://schemas.microsoft.com/office/powerpoint/2010/main" val="1987622846"/>
              </p:ext>
            </p:extLst>
          </p:nvPr>
        </p:nvGraphicFramePr>
        <p:xfrm>
          <a:off x="686935" y="992393"/>
          <a:ext cx="8638291" cy="5486400"/>
        </p:xfrm>
        <a:graphic>
          <a:graphicData uri="http://schemas.openxmlformats.org/drawingml/2006/table">
            <a:tbl>
              <a:tblPr rtl="1" firstRow="1" bandRow="1">
                <a:tableStyleId>{5C22544A-7EE6-4342-B048-85BDC9FD1C3A}</a:tableStyleId>
              </a:tblPr>
              <a:tblGrid>
                <a:gridCol w="4723729">
                  <a:extLst>
                    <a:ext uri="{9D8B030D-6E8A-4147-A177-3AD203B41FA5}">
                      <a16:colId xmlns:a16="http://schemas.microsoft.com/office/drawing/2014/main" val="3724693844"/>
                    </a:ext>
                  </a:extLst>
                </a:gridCol>
                <a:gridCol w="1382010">
                  <a:extLst>
                    <a:ext uri="{9D8B030D-6E8A-4147-A177-3AD203B41FA5}">
                      <a16:colId xmlns:a16="http://schemas.microsoft.com/office/drawing/2014/main" val="1575973635"/>
                    </a:ext>
                  </a:extLst>
                </a:gridCol>
                <a:gridCol w="1341526">
                  <a:extLst>
                    <a:ext uri="{9D8B030D-6E8A-4147-A177-3AD203B41FA5}">
                      <a16:colId xmlns:a16="http://schemas.microsoft.com/office/drawing/2014/main" val="3876233334"/>
                    </a:ext>
                  </a:extLst>
                </a:gridCol>
                <a:gridCol w="1191026">
                  <a:extLst>
                    <a:ext uri="{9D8B030D-6E8A-4147-A177-3AD203B41FA5}">
                      <a16:colId xmlns:a16="http://schemas.microsoft.com/office/drawing/2014/main" val="158316839"/>
                    </a:ext>
                  </a:extLst>
                </a:gridCol>
              </a:tblGrid>
              <a:tr h="0">
                <a:tc>
                  <a:txBody>
                    <a:bodyPr/>
                    <a:lstStyle/>
                    <a:p>
                      <a:pPr algn="ctr" rtl="1"/>
                      <a:r>
                        <a:rPr lang="he-IL" dirty="0"/>
                        <a:t>תיאור הסעיף</a:t>
                      </a:r>
                    </a:p>
                  </a:txBody>
                  <a:tcPr/>
                </a:tc>
                <a:tc>
                  <a:txBody>
                    <a:bodyPr/>
                    <a:lstStyle/>
                    <a:p>
                      <a:pPr algn="ctr" rtl="1"/>
                      <a:r>
                        <a:rPr lang="he-IL" dirty="0"/>
                        <a:t>עלות יח'</a:t>
                      </a:r>
                    </a:p>
                  </a:txBody>
                  <a:tcPr/>
                </a:tc>
                <a:tc>
                  <a:txBody>
                    <a:bodyPr/>
                    <a:lstStyle/>
                    <a:p>
                      <a:pPr algn="ctr" rtl="1"/>
                      <a:r>
                        <a:rPr lang="he-IL" dirty="0"/>
                        <a:t>כמות </a:t>
                      </a:r>
                    </a:p>
                  </a:txBody>
                  <a:tcPr/>
                </a:tc>
                <a:tc>
                  <a:txBody>
                    <a:bodyPr/>
                    <a:lstStyle/>
                    <a:p>
                      <a:pPr algn="ctr" rtl="1"/>
                      <a:r>
                        <a:rPr lang="he-IL" dirty="0"/>
                        <a:t>סה"כ עלות יח' </a:t>
                      </a:r>
                    </a:p>
                  </a:txBody>
                  <a:tcPr/>
                </a:tc>
                <a:extLst>
                  <a:ext uri="{0D108BD9-81ED-4DB2-BD59-A6C34878D82A}">
                    <a16:rowId xmlns:a16="http://schemas.microsoft.com/office/drawing/2014/main" val="2452569527"/>
                  </a:ext>
                </a:extLst>
              </a:tr>
              <a:tr h="546098">
                <a:tc>
                  <a:txBody>
                    <a:bodyPr/>
                    <a:lstStyle/>
                    <a:p>
                      <a:pPr algn="r" rtl="1"/>
                      <a:r>
                        <a:rPr lang="he-IL" dirty="0"/>
                        <a:t>שעת ליווי עם מטמיע/מדריך מטעם חברת רובוטיקס.</a:t>
                      </a:r>
                    </a:p>
                  </a:txBody>
                  <a:tcPr/>
                </a:tc>
                <a:tc>
                  <a:txBody>
                    <a:bodyPr/>
                    <a:lstStyle/>
                    <a:p>
                      <a:pPr algn="ctr" rtl="1"/>
                      <a:r>
                        <a:rPr lang="he-IL" dirty="0"/>
                        <a:t>135 ₪ </a:t>
                      </a:r>
                    </a:p>
                  </a:txBody>
                  <a:tcPr/>
                </a:tc>
                <a:tc>
                  <a:txBody>
                    <a:bodyPr/>
                    <a:lstStyle/>
                    <a:p>
                      <a:pPr algn="ctr" rtl="1"/>
                      <a:r>
                        <a:rPr lang="he-IL" dirty="0"/>
                        <a:t>120 שעות </a:t>
                      </a:r>
                    </a:p>
                    <a:p>
                      <a:pPr algn="ctr" rtl="1"/>
                      <a:r>
                        <a:rPr lang="he-IL" dirty="0"/>
                        <a:t>(30 שעות ל4 חודשים)</a:t>
                      </a:r>
                    </a:p>
                  </a:txBody>
                  <a:tcPr/>
                </a:tc>
                <a:tc>
                  <a:txBody>
                    <a:bodyPr/>
                    <a:lstStyle/>
                    <a:p>
                      <a:pPr algn="ctr" rtl="1"/>
                      <a:r>
                        <a:rPr lang="he-IL" dirty="0"/>
                        <a:t>16200 ₪ </a:t>
                      </a:r>
                    </a:p>
                  </a:txBody>
                  <a:tcPr/>
                </a:tc>
                <a:extLst>
                  <a:ext uri="{0D108BD9-81ED-4DB2-BD59-A6C34878D82A}">
                    <a16:rowId xmlns:a16="http://schemas.microsoft.com/office/drawing/2014/main" val="770946638"/>
                  </a:ext>
                </a:extLst>
              </a:tr>
              <a:tr h="457200">
                <a:tc>
                  <a:txBody>
                    <a:bodyPr/>
                    <a:lstStyle/>
                    <a:p>
                      <a:pPr algn="r" rtl="1"/>
                      <a:r>
                        <a:rPr lang="he-IL" dirty="0"/>
                        <a:t>שעת ליווי עם מומחה, מלווה התוכנית. (בעל ניסיון והכשרה פדגוגית בתחום)</a:t>
                      </a:r>
                    </a:p>
                  </a:txBody>
                  <a:tcPr/>
                </a:tc>
                <a:tc>
                  <a:txBody>
                    <a:bodyPr/>
                    <a:lstStyle/>
                    <a:p>
                      <a:pPr algn="ctr" rtl="1"/>
                      <a:r>
                        <a:rPr lang="he-IL" dirty="0"/>
                        <a:t>235</a:t>
                      </a:r>
                    </a:p>
                  </a:txBody>
                  <a:tcPr/>
                </a:tc>
                <a:tc>
                  <a:txBody>
                    <a:bodyPr/>
                    <a:lstStyle/>
                    <a:p>
                      <a:pPr algn="ctr" rtl="1"/>
                      <a:r>
                        <a:rPr lang="he-IL" dirty="0"/>
                        <a:t>60 שעות </a:t>
                      </a:r>
                    </a:p>
                    <a:p>
                      <a:pPr algn="ctr" rtl="1"/>
                      <a:r>
                        <a:rPr lang="he-IL" dirty="0"/>
                        <a:t>(3 שעות שבועיות)</a:t>
                      </a:r>
                    </a:p>
                  </a:txBody>
                  <a:tcPr/>
                </a:tc>
                <a:tc>
                  <a:txBody>
                    <a:bodyPr/>
                    <a:lstStyle/>
                    <a:p>
                      <a:pPr marL="0" algn="ctr" defTabSz="914400" rtl="1" eaLnBrk="1" latinLnBrk="0" hangingPunct="1"/>
                      <a:r>
                        <a:rPr lang="he-IL" sz="1800" kern="1200" dirty="0">
                          <a:solidFill>
                            <a:schemeClr val="tx1"/>
                          </a:solidFill>
                          <a:latin typeface="+mn-lt"/>
                          <a:ea typeface="+mn-ea"/>
                          <a:cs typeface="+mn-cs"/>
                        </a:rPr>
                        <a:t>14100 ₪ </a:t>
                      </a:r>
                    </a:p>
                  </a:txBody>
                  <a:tcPr/>
                </a:tc>
                <a:extLst>
                  <a:ext uri="{0D108BD9-81ED-4DB2-BD59-A6C34878D82A}">
                    <a16:rowId xmlns:a16="http://schemas.microsoft.com/office/drawing/2014/main" val="3021175638"/>
                  </a:ext>
                </a:extLst>
              </a:tr>
              <a:tr h="45720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בניית אתר מלווה (עם שם משתמש וסיסמא אישיים לכל מורה/הורה/ילד – בדגש על החינוך המיוחד)</a:t>
                      </a:r>
                      <a:r>
                        <a:rPr lang="en-US" dirty="0"/>
                        <a:t> </a:t>
                      </a:r>
                      <a:endParaRPr lang="he-IL" dirty="0"/>
                    </a:p>
                    <a:p>
                      <a:pPr algn="r" rtl="1"/>
                      <a:endParaRPr lang="he-IL"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t>25,000 ₪ </a:t>
                      </a:r>
                    </a:p>
                    <a:p>
                      <a:pPr algn="ctr" rtl="1"/>
                      <a:endParaRPr lang="he-IL" dirty="0"/>
                    </a:p>
                  </a:txBody>
                  <a:tcPr/>
                </a:tc>
                <a:tc>
                  <a:txBody>
                    <a:bodyPr/>
                    <a:lstStyle/>
                    <a:p>
                      <a:pPr algn="ctr" rtl="1"/>
                      <a:r>
                        <a:rPr lang="he-IL" dirty="0"/>
                        <a:t>1</a:t>
                      </a:r>
                    </a:p>
                  </a:txBody>
                  <a:tcPr/>
                </a:tc>
                <a:tc>
                  <a:txBody>
                    <a:bodyPr/>
                    <a:lstStyle/>
                    <a:p>
                      <a:pPr marL="0" algn="ctr" defTabSz="914400" rtl="1" eaLnBrk="1" latinLnBrk="0" hangingPunct="1"/>
                      <a:r>
                        <a:rPr lang="he-IL" sz="1800" kern="1200" dirty="0">
                          <a:solidFill>
                            <a:schemeClr val="tx1"/>
                          </a:solidFill>
                          <a:latin typeface="+mn-lt"/>
                          <a:ea typeface="+mn-ea"/>
                          <a:cs typeface="+mn-cs"/>
                        </a:rPr>
                        <a:t>25,000 ₪ </a:t>
                      </a:r>
                    </a:p>
                  </a:txBody>
                  <a:tcPr/>
                </a:tc>
                <a:extLst>
                  <a:ext uri="{0D108BD9-81ED-4DB2-BD59-A6C34878D82A}">
                    <a16:rowId xmlns:a16="http://schemas.microsoft.com/office/drawing/2014/main" val="1562376273"/>
                  </a:ext>
                </a:extLst>
              </a:tr>
              <a:tr h="1100059">
                <a:tc>
                  <a:txBody>
                    <a:bodyPr/>
                    <a:lstStyle/>
                    <a:p>
                      <a:pPr algn="r" rtl="1"/>
                      <a:r>
                        <a:rPr lang="he-IL" dirty="0"/>
                        <a:t>מלווה עיצובית (מעצבת גרפית עם 20 שנות ניסיון בעולם החינוך, עיצוב כל החומר הפרסומי)</a:t>
                      </a:r>
                    </a:p>
                  </a:txBody>
                  <a:tcPr/>
                </a:tc>
                <a:tc>
                  <a:txBody>
                    <a:bodyPr/>
                    <a:lstStyle/>
                    <a:p>
                      <a:pPr algn="ctr" rtl="1"/>
                      <a:r>
                        <a:rPr lang="he-IL" dirty="0"/>
                        <a:t>250 ₪ </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t>20</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t>(לא כולל הפקת החומרים)</a:t>
                      </a:r>
                    </a:p>
                    <a:p>
                      <a:pPr algn="ctr" rtl="1"/>
                      <a:endParaRPr lang="he-IL" dirty="0"/>
                    </a:p>
                  </a:txBody>
                  <a:tcPr/>
                </a:tc>
                <a:tc>
                  <a:txBody>
                    <a:bodyPr/>
                    <a:lstStyle/>
                    <a:p>
                      <a:pPr marL="0" algn="ctr" defTabSz="914400" rtl="1" eaLnBrk="1" latinLnBrk="0" hangingPunct="1"/>
                      <a:r>
                        <a:rPr lang="he-IL" sz="1800" kern="1200" dirty="0">
                          <a:solidFill>
                            <a:schemeClr val="tx1"/>
                          </a:solidFill>
                          <a:latin typeface="+mn-lt"/>
                          <a:ea typeface="+mn-ea"/>
                          <a:cs typeface="+mn-cs"/>
                        </a:rPr>
                        <a:t>6250 ₪ </a:t>
                      </a:r>
                    </a:p>
                  </a:txBody>
                  <a:tcPr/>
                </a:tc>
                <a:extLst>
                  <a:ext uri="{0D108BD9-81ED-4DB2-BD59-A6C34878D82A}">
                    <a16:rowId xmlns:a16="http://schemas.microsoft.com/office/drawing/2014/main" val="2992655177"/>
                  </a:ext>
                </a:extLst>
              </a:tr>
              <a:tr h="592340">
                <a:tc>
                  <a:txBody>
                    <a:bodyPr/>
                    <a:lstStyle/>
                    <a:p>
                      <a:pPr rtl="1"/>
                      <a:endParaRPr lang="he-IL" dirty="0"/>
                    </a:p>
                  </a:txBody>
                  <a:tcPr>
                    <a:noFill/>
                  </a:tcPr>
                </a:tc>
                <a:tc>
                  <a:txBody>
                    <a:bodyPr/>
                    <a:lstStyle/>
                    <a:p>
                      <a:pPr rtl="1"/>
                      <a:endParaRPr lang="he-IL" dirty="0"/>
                    </a:p>
                  </a:txBody>
                  <a:tcPr>
                    <a:noFill/>
                  </a:tcPr>
                </a:tc>
                <a:tc>
                  <a:txBody>
                    <a:bodyPr/>
                    <a:lstStyle/>
                    <a:p>
                      <a:pPr algn="ctr" rtl="1"/>
                      <a:r>
                        <a:rPr lang="he-IL" b="1" dirty="0">
                          <a:solidFill>
                            <a:schemeClr val="bg1"/>
                          </a:solidFill>
                        </a:rPr>
                        <a:t>סה"כ לא כולל מע"מ </a:t>
                      </a:r>
                    </a:p>
                  </a:txBody>
                  <a:tcPr>
                    <a:solidFill>
                      <a:schemeClr val="accent1"/>
                    </a:solidFill>
                  </a:tcPr>
                </a:tc>
                <a:tc>
                  <a:txBody>
                    <a:bodyPr/>
                    <a:lstStyle/>
                    <a:p>
                      <a:pPr algn="ctr" rtl="1"/>
                      <a:r>
                        <a:rPr lang="he-IL" b="1" dirty="0">
                          <a:solidFill>
                            <a:schemeClr val="bg1"/>
                          </a:solidFill>
                        </a:rPr>
                        <a:t>72013 ₪ </a:t>
                      </a:r>
                    </a:p>
                  </a:txBody>
                  <a:tcPr>
                    <a:solidFill>
                      <a:schemeClr val="accent1"/>
                    </a:solidFill>
                  </a:tcPr>
                </a:tc>
                <a:extLst>
                  <a:ext uri="{0D108BD9-81ED-4DB2-BD59-A6C34878D82A}">
                    <a16:rowId xmlns:a16="http://schemas.microsoft.com/office/drawing/2014/main" val="1599612126"/>
                  </a:ext>
                </a:extLst>
              </a:tr>
            </a:tbl>
          </a:graphicData>
        </a:graphic>
      </p:graphicFrame>
      <p:graphicFrame>
        <p:nvGraphicFramePr>
          <p:cNvPr id="81" name="טבלה 14">
            <a:extLst>
              <a:ext uri="{FF2B5EF4-FFF2-40B4-BE49-F238E27FC236}">
                <a16:creationId xmlns:a16="http://schemas.microsoft.com/office/drawing/2014/main" id="{DD1A71B3-DA17-482D-A70D-B9EBF05C4ADA}"/>
              </a:ext>
            </a:extLst>
          </p:cNvPr>
          <p:cNvGraphicFramePr>
            <a:graphicFrameLocks/>
          </p:cNvGraphicFramePr>
          <p:nvPr>
            <p:extLst>
              <p:ext uri="{D42A27DB-BD31-4B8C-83A1-F6EECF244321}">
                <p14:modId xmlns:p14="http://schemas.microsoft.com/office/powerpoint/2010/main" val="353656791"/>
              </p:ext>
            </p:extLst>
          </p:nvPr>
        </p:nvGraphicFramePr>
        <p:xfrm>
          <a:off x="686935" y="802582"/>
          <a:ext cx="8649872" cy="5280462"/>
        </p:xfrm>
        <a:graphic>
          <a:graphicData uri="http://schemas.openxmlformats.org/drawingml/2006/table">
            <a:tbl>
              <a:tblPr rtl="1" firstRow="1" bandRow="1">
                <a:tableStyleId>{5C22544A-7EE6-4342-B048-85BDC9FD1C3A}</a:tableStyleId>
              </a:tblPr>
              <a:tblGrid>
                <a:gridCol w="4125711">
                  <a:extLst>
                    <a:ext uri="{9D8B030D-6E8A-4147-A177-3AD203B41FA5}">
                      <a16:colId xmlns:a16="http://schemas.microsoft.com/office/drawing/2014/main" val="3724693844"/>
                    </a:ext>
                  </a:extLst>
                </a:gridCol>
                <a:gridCol w="1115619">
                  <a:extLst>
                    <a:ext uri="{9D8B030D-6E8A-4147-A177-3AD203B41FA5}">
                      <a16:colId xmlns:a16="http://schemas.microsoft.com/office/drawing/2014/main" val="1575973635"/>
                    </a:ext>
                  </a:extLst>
                </a:gridCol>
                <a:gridCol w="1459215">
                  <a:extLst>
                    <a:ext uri="{9D8B030D-6E8A-4147-A177-3AD203B41FA5}">
                      <a16:colId xmlns:a16="http://schemas.microsoft.com/office/drawing/2014/main" val="3876233334"/>
                    </a:ext>
                  </a:extLst>
                </a:gridCol>
                <a:gridCol w="1949327">
                  <a:extLst>
                    <a:ext uri="{9D8B030D-6E8A-4147-A177-3AD203B41FA5}">
                      <a16:colId xmlns:a16="http://schemas.microsoft.com/office/drawing/2014/main" val="158316839"/>
                    </a:ext>
                  </a:extLst>
                </a:gridCol>
              </a:tblGrid>
              <a:tr h="622851">
                <a:tc>
                  <a:txBody>
                    <a:bodyPr/>
                    <a:lstStyle/>
                    <a:p>
                      <a:pPr algn="ctr" rtl="1"/>
                      <a:r>
                        <a:rPr lang="he-IL" dirty="0"/>
                        <a:t>תיאור הפריט </a:t>
                      </a:r>
                    </a:p>
                  </a:txBody>
                  <a:tcPr>
                    <a:solidFill>
                      <a:srgbClr val="00B050"/>
                    </a:solidFill>
                  </a:tcPr>
                </a:tc>
                <a:tc>
                  <a:txBody>
                    <a:bodyPr/>
                    <a:lstStyle/>
                    <a:p>
                      <a:pPr algn="ctr" rtl="1"/>
                      <a:r>
                        <a:rPr lang="he-IL" dirty="0"/>
                        <a:t>כמות מומלץ</a:t>
                      </a:r>
                    </a:p>
                  </a:txBody>
                  <a:tcPr>
                    <a:solidFill>
                      <a:srgbClr val="00B050"/>
                    </a:solidFill>
                  </a:tcPr>
                </a:tc>
                <a:tc>
                  <a:txBody>
                    <a:bodyPr/>
                    <a:lstStyle/>
                    <a:p>
                      <a:pPr algn="ctr" rtl="1"/>
                      <a:r>
                        <a:rPr lang="he-IL" dirty="0"/>
                        <a:t>עלות יחידה  </a:t>
                      </a:r>
                    </a:p>
                  </a:txBody>
                  <a:tcPr>
                    <a:solidFill>
                      <a:srgbClr val="00B050"/>
                    </a:solidFill>
                  </a:tcPr>
                </a:tc>
                <a:tc>
                  <a:txBody>
                    <a:bodyPr/>
                    <a:lstStyle/>
                    <a:p>
                      <a:pPr algn="ctr" rtl="1"/>
                      <a:r>
                        <a:rPr lang="he-IL" dirty="0"/>
                        <a:t>סה"כ עלות יח' </a:t>
                      </a:r>
                    </a:p>
                  </a:txBody>
                  <a:tcPr>
                    <a:solidFill>
                      <a:srgbClr val="00B050"/>
                    </a:solidFill>
                  </a:tcPr>
                </a:tc>
                <a:extLst>
                  <a:ext uri="{0D108BD9-81ED-4DB2-BD59-A6C34878D82A}">
                    <a16:rowId xmlns:a16="http://schemas.microsoft.com/office/drawing/2014/main" val="2452569527"/>
                  </a:ext>
                </a:extLst>
              </a:tr>
              <a:tr h="414502">
                <a:tc>
                  <a:txBody>
                    <a:bodyPr/>
                    <a:lstStyle/>
                    <a:p>
                      <a:pPr algn="r" rtl="1"/>
                      <a:r>
                        <a:rPr lang="he-IL" dirty="0" err="1"/>
                        <a:t>טאבלט</a:t>
                      </a:r>
                      <a:r>
                        <a:rPr lang="he-IL" dirty="0"/>
                        <a:t> ללימוד קוד וחיישנים.</a:t>
                      </a:r>
                    </a:p>
                  </a:txBody>
                  <a:tcPr>
                    <a:solidFill>
                      <a:schemeClr val="accent6">
                        <a:lumMod val="20000"/>
                        <a:lumOff val="80000"/>
                      </a:schemeClr>
                    </a:solidFill>
                  </a:tcPr>
                </a:tc>
                <a:tc>
                  <a:txBody>
                    <a:bodyPr/>
                    <a:lstStyle/>
                    <a:p>
                      <a:pPr algn="ctr" rtl="1"/>
                      <a:r>
                        <a:rPr lang="he-IL" dirty="0"/>
                        <a:t>40</a:t>
                      </a:r>
                    </a:p>
                  </a:txBody>
                  <a:tcPr>
                    <a:solidFill>
                      <a:schemeClr val="accent6">
                        <a:lumMod val="20000"/>
                        <a:lumOff val="80000"/>
                      </a:schemeClr>
                    </a:solidFill>
                  </a:tcPr>
                </a:tc>
                <a:tc>
                  <a:txBody>
                    <a:bodyPr/>
                    <a:lstStyle/>
                    <a:p>
                      <a:pPr marL="0" algn="ctr" defTabSz="914400" rtl="1" eaLnBrk="1" latinLnBrk="0" hangingPunct="1"/>
                      <a:r>
                        <a:rPr lang="he-IL" dirty="0"/>
                        <a:t>8</a:t>
                      </a:r>
                      <a:r>
                        <a:rPr lang="he-IL" sz="1800" kern="1200" dirty="0">
                          <a:solidFill>
                            <a:schemeClr val="dk1"/>
                          </a:solidFill>
                          <a:latin typeface="+mn-lt"/>
                          <a:ea typeface="+mn-ea"/>
                          <a:cs typeface="+mn-cs"/>
                        </a:rPr>
                        <a:t>50</a:t>
                      </a:r>
                      <a:r>
                        <a:rPr lang="en-US" sz="1800" kern="1200" dirty="0">
                          <a:solidFill>
                            <a:schemeClr val="dk1"/>
                          </a:solidFill>
                          <a:latin typeface="+mn-lt"/>
                          <a:ea typeface="+mn-ea"/>
                          <a:cs typeface="+mn-cs"/>
                        </a:rPr>
                        <a:t> </a:t>
                      </a:r>
                      <a:r>
                        <a:rPr lang="he-IL" sz="1800" kern="1200" dirty="0">
                          <a:solidFill>
                            <a:schemeClr val="dk1"/>
                          </a:solidFill>
                          <a:latin typeface="+mn-lt"/>
                          <a:ea typeface="+mn-ea"/>
                          <a:cs typeface="+mn-cs"/>
                        </a:rPr>
                        <a:t> ₪ </a:t>
                      </a:r>
                    </a:p>
                  </a:txBody>
                  <a:tcPr>
                    <a:solidFill>
                      <a:schemeClr val="accent6">
                        <a:lumMod val="20000"/>
                        <a:lumOff val="80000"/>
                      </a:schemeClr>
                    </a:solidFill>
                  </a:tcPr>
                </a:tc>
                <a:tc>
                  <a:txBody>
                    <a:bodyPr/>
                    <a:lstStyle/>
                    <a:p>
                      <a:pPr algn="ctr" rtl="1"/>
                      <a:r>
                        <a:rPr lang="he-IL" dirty="0"/>
                        <a:t>34,000 ₪ </a:t>
                      </a:r>
                    </a:p>
                  </a:txBody>
                  <a:tcPr>
                    <a:solidFill>
                      <a:schemeClr val="accent6">
                        <a:lumMod val="20000"/>
                        <a:lumOff val="80000"/>
                      </a:schemeClr>
                    </a:solidFill>
                  </a:tcPr>
                </a:tc>
                <a:extLst>
                  <a:ext uri="{0D108BD9-81ED-4DB2-BD59-A6C34878D82A}">
                    <a16:rowId xmlns:a16="http://schemas.microsoft.com/office/drawing/2014/main" val="770946638"/>
                  </a:ext>
                </a:extLst>
              </a:tr>
              <a:tr h="725378">
                <a:tc>
                  <a:txBody>
                    <a:bodyPr/>
                    <a:lstStyle/>
                    <a:p>
                      <a:pPr algn="r" rtl="1"/>
                      <a:r>
                        <a:rPr lang="he-IL" dirty="0"/>
                        <a:t>ערכת מודולריות לבניית דגמים הניתנות לתכנות (עם חיישנים, מנועים ועוד)</a:t>
                      </a:r>
                      <a:r>
                        <a:rPr lang="en-US" dirty="0"/>
                        <a:t> </a:t>
                      </a:r>
                      <a:endParaRPr lang="he-IL" dirty="0"/>
                    </a:p>
                  </a:txBody>
                  <a:tcPr>
                    <a:solidFill>
                      <a:schemeClr val="accent6">
                        <a:lumMod val="40000"/>
                        <a:lumOff val="60000"/>
                      </a:schemeClr>
                    </a:solidFill>
                  </a:tcPr>
                </a:tc>
                <a:tc>
                  <a:txBody>
                    <a:bodyPr/>
                    <a:lstStyle/>
                    <a:p>
                      <a:pPr algn="ctr" rtl="1"/>
                      <a:r>
                        <a:rPr lang="he-IL" dirty="0"/>
                        <a:t>40 </a:t>
                      </a:r>
                    </a:p>
                  </a:txBody>
                  <a:tcPr>
                    <a:solidFill>
                      <a:schemeClr val="accent6">
                        <a:lumMod val="40000"/>
                        <a:lumOff val="60000"/>
                      </a:schemeClr>
                    </a:solidFill>
                  </a:tcPr>
                </a:tc>
                <a:tc>
                  <a:txBody>
                    <a:bodyPr/>
                    <a:lstStyle/>
                    <a:p>
                      <a:pPr algn="ctr" rtl="1"/>
                      <a:r>
                        <a:rPr lang="he-IL" dirty="0"/>
                        <a:t>850 ₪ </a:t>
                      </a:r>
                    </a:p>
                  </a:txBody>
                  <a:tcPr>
                    <a:solidFill>
                      <a:schemeClr val="accent6">
                        <a:lumMod val="40000"/>
                        <a:lumOff val="6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t>34,000 ₪ </a:t>
                      </a:r>
                    </a:p>
                  </a:txBody>
                  <a:tcPr>
                    <a:solidFill>
                      <a:schemeClr val="accent6">
                        <a:lumMod val="40000"/>
                        <a:lumOff val="60000"/>
                      </a:schemeClr>
                    </a:solidFill>
                  </a:tcPr>
                </a:tc>
                <a:extLst>
                  <a:ext uri="{0D108BD9-81ED-4DB2-BD59-A6C34878D82A}">
                    <a16:rowId xmlns:a16="http://schemas.microsoft.com/office/drawing/2014/main" val="3021175638"/>
                  </a:ext>
                </a:extLst>
              </a:tr>
              <a:tr h="725378">
                <a:tc>
                  <a:txBody>
                    <a:bodyPr/>
                    <a:lstStyle/>
                    <a:p>
                      <a:pPr algn="r" rtl="1"/>
                      <a:r>
                        <a:rPr lang="he-IL" dirty="0"/>
                        <a:t>ערכות לימוד פיסיקה חוקי ניוטון ואופטיקה (אפשרות יצירת מודלים)</a:t>
                      </a:r>
                    </a:p>
                  </a:txBody>
                  <a:tcPr>
                    <a:solidFill>
                      <a:schemeClr val="accent6">
                        <a:lumMod val="20000"/>
                        <a:lumOff val="80000"/>
                      </a:schemeClr>
                    </a:solidFill>
                  </a:tcPr>
                </a:tc>
                <a:tc>
                  <a:txBody>
                    <a:bodyPr/>
                    <a:lstStyle/>
                    <a:p>
                      <a:pPr algn="ctr" rtl="1"/>
                      <a:r>
                        <a:rPr lang="he-IL" dirty="0"/>
                        <a:t>30</a:t>
                      </a:r>
                    </a:p>
                  </a:txBody>
                  <a:tcPr>
                    <a:solidFill>
                      <a:schemeClr val="accent6">
                        <a:lumMod val="20000"/>
                        <a:lumOff val="80000"/>
                      </a:schemeClr>
                    </a:solidFill>
                  </a:tcPr>
                </a:tc>
                <a:tc>
                  <a:txBody>
                    <a:bodyPr/>
                    <a:lstStyle/>
                    <a:p>
                      <a:pPr algn="ctr" rtl="1"/>
                      <a:r>
                        <a:rPr lang="he-IL" dirty="0"/>
                        <a:t>600 </a:t>
                      </a:r>
                      <a:r>
                        <a:rPr lang="en-US" dirty="0"/>
                        <a:t> </a:t>
                      </a:r>
                      <a:r>
                        <a:rPr lang="he-IL" dirty="0"/>
                        <a:t>₪ </a:t>
                      </a:r>
                    </a:p>
                  </a:txBody>
                  <a:tcPr>
                    <a:solidFill>
                      <a:schemeClr val="accent6">
                        <a:lumMod val="20000"/>
                        <a:lumOff val="80000"/>
                      </a:schemeClr>
                    </a:solidFill>
                  </a:tcPr>
                </a:tc>
                <a:tc>
                  <a:txBody>
                    <a:bodyPr/>
                    <a:lstStyle/>
                    <a:p>
                      <a:pPr algn="ctr" rtl="1"/>
                      <a:r>
                        <a:rPr lang="he-IL" dirty="0"/>
                        <a:t>18,000 ₪ </a:t>
                      </a:r>
                    </a:p>
                  </a:txBody>
                  <a:tcPr>
                    <a:solidFill>
                      <a:schemeClr val="accent6">
                        <a:lumMod val="20000"/>
                        <a:lumOff val="80000"/>
                      </a:schemeClr>
                    </a:solidFill>
                  </a:tcPr>
                </a:tc>
                <a:extLst>
                  <a:ext uri="{0D108BD9-81ED-4DB2-BD59-A6C34878D82A}">
                    <a16:rowId xmlns:a16="http://schemas.microsoft.com/office/drawing/2014/main" val="2992655177"/>
                  </a:ext>
                </a:extLst>
              </a:tr>
              <a:tr h="725378">
                <a:tc>
                  <a:txBody>
                    <a:bodyPr/>
                    <a:lstStyle/>
                    <a:p>
                      <a:pPr marL="0" algn="r" defTabSz="914400" rtl="1" eaLnBrk="1" latinLnBrk="0" hangingPunct="1"/>
                      <a:r>
                        <a:rPr lang="he-IL" sz="1800" kern="1200" dirty="0">
                          <a:solidFill>
                            <a:schemeClr val="dk1"/>
                          </a:solidFill>
                          <a:latin typeface="+mn-lt"/>
                          <a:ea typeface="+mn-ea"/>
                          <a:cs typeface="+mn-cs"/>
                        </a:rPr>
                        <a:t>ערכת הקרנה אינטראקטיבית על ריצפה (מתקן עילי) – הפעלה והנחייה </a:t>
                      </a:r>
                    </a:p>
                  </a:txBody>
                  <a:tcPr>
                    <a:solidFill>
                      <a:srgbClr val="C5E0B4"/>
                    </a:solidFill>
                  </a:tcPr>
                </a:tc>
                <a:tc>
                  <a:txBody>
                    <a:bodyPr/>
                    <a:lstStyle/>
                    <a:p>
                      <a:pPr marL="0" algn="ctr" defTabSz="914400" rtl="1" eaLnBrk="1" latinLnBrk="0" hangingPunct="1"/>
                      <a:r>
                        <a:rPr lang="he-IL" sz="1800" kern="1200" dirty="0">
                          <a:solidFill>
                            <a:schemeClr val="dk1"/>
                          </a:solidFill>
                          <a:latin typeface="+mn-lt"/>
                          <a:ea typeface="+mn-ea"/>
                          <a:cs typeface="+mn-cs"/>
                        </a:rPr>
                        <a:t>1</a:t>
                      </a:r>
                    </a:p>
                  </a:txBody>
                  <a:tcPr>
                    <a:solidFill>
                      <a:srgbClr val="C5E0B4"/>
                    </a:solidFill>
                  </a:tcPr>
                </a:tc>
                <a:tc>
                  <a:txBody>
                    <a:bodyPr/>
                    <a:lstStyle/>
                    <a:p>
                      <a:pPr marL="0" algn="ctr" defTabSz="914400" rtl="1" eaLnBrk="1" latinLnBrk="0" hangingPunct="1"/>
                      <a:r>
                        <a:rPr lang="he-IL" sz="1800" kern="1200" dirty="0">
                          <a:solidFill>
                            <a:schemeClr val="dk1"/>
                          </a:solidFill>
                          <a:latin typeface="+mn-lt"/>
                          <a:ea typeface="+mn-ea"/>
                          <a:cs typeface="+mn-cs"/>
                        </a:rPr>
                        <a:t>21,000 ₪ </a:t>
                      </a:r>
                    </a:p>
                  </a:txBody>
                  <a:tcPr>
                    <a:solidFill>
                      <a:srgbClr val="C5E0B4"/>
                    </a:solidFill>
                  </a:tcPr>
                </a:tc>
                <a:tc>
                  <a:txBody>
                    <a:bodyPr/>
                    <a:lstStyle/>
                    <a:p>
                      <a:pPr marL="0" algn="ctr" defTabSz="914400" rtl="1" eaLnBrk="1" latinLnBrk="0" hangingPunct="1"/>
                      <a:r>
                        <a:rPr lang="he-IL" sz="1800" kern="1200" dirty="0">
                          <a:solidFill>
                            <a:schemeClr val="dk1"/>
                          </a:solidFill>
                          <a:latin typeface="+mn-lt"/>
                          <a:ea typeface="+mn-ea"/>
                          <a:cs typeface="+mn-cs"/>
                        </a:rPr>
                        <a:t>21,000 ₪ </a:t>
                      </a:r>
                    </a:p>
                  </a:txBody>
                  <a:tcPr>
                    <a:solidFill>
                      <a:srgbClr val="C5E0B4"/>
                    </a:solidFill>
                  </a:tcPr>
                </a:tc>
                <a:extLst>
                  <a:ext uri="{0D108BD9-81ED-4DB2-BD59-A6C34878D82A}">
                    <a16:rowId xmlns:a16="http://schemas.microsoft.com/office/drawing/2014/main" val="283744452"/>
                  </a:ext>
                </a:extLst>
              </a:tr>
              <a:tr h="725378">
                <a:tc>
                  <a:txBody>
                    <a:bodyPr/>
                    <a:lstStyle/>
                    <a:p>
                      <a:pPr algn="r" rtl="1"/>
                      <a:r>
                        <a:rPr lang="he-IL" dirty="0"/>
                        <a:t>מערכות ייצור משולבות 3 תהליכי ייצור (הדפסה ב</a:t>
                      </a:r>
                      <a:r>
                        <a:rPr lang="en-US" dirty="0"/>
                        <a:t>3D </a:t>
                      </a:r>
                      <a:r>
                        <a:rPr lang="he-IL" dirty="0"/>
                        <a:t> , חיתוך בלייזר, </a:t>
                      </a:r>
                      <a:r>
                        <a:rPr lang="en-US" dirty="0"/>
                        <a:t>CNC</a:t>
                      </a:r>
                      <a:r>
                        <a:rPr lang="he-IL" dirty="0"/>
                        <a:t>) </a:t>
                      </a:r>
                    </a:p>
                  </a:txBody>
                  <a:tcPr>
                    <a:solidFill>
                      <a:schemeClr val="accent6">
                        <a:lumMod val="20000"/>
                        <a:lumOff val="80000"/>
                      </a:schemeClr>
                    </a:solidFill>
                  </a:tcPr>
                </a:tc>
                <a:tc>
                  <a:txBody>
                    <a:bodyPr/>
                    <a:lstStyle/>
                    <a:p>
                      <a:pPr algn="ctr" rtl="1"/>
                      <a:r>
                        <a:rPr lang="he-IL" dirty="0"/>
                        <a:t>3</a:t>
                      </a:r>
                    </a:p>
                  </a:txBody>
                  <a:tcPr>
                    <a:solidFill>
                      <a:schemeClr val="accent6">
                        <a:lumMod val="20000"/>
                        <a:lumOff val="80000"/>
                      </a:schemeClr>
                    </a:solidFill>
                  </a:tcPr>
                </a:tc>
                <a:tc>
                  <a:txBody>
                    <a:bodyPr/>
                    <a:lstStyle/>
                    <a:p>
                      <a:pPr algn="ctr" rtl="1"/>
                      <a:r>
                        <a:rPr lang="he-IL" dirty="0"/>
                        <a:t>9600 ₪ </a:t>
                      </a:r>
                    </a:p>
                  </a:txBody>
                  <a:tcPr>
                    <a:solidFill>
                      <a:schemeClr val="accent6">
                        <a:lumMod val="20000"/>
                        <a:lumOff val="80000"/>
                      </a:schemeClr>
                    </a:solidFill>
                  </a:tcPr>
                </a:tc>
                <a:tc>
                  <a:txBody>
                    <a:bodyPr/>
                    <a:lstStyle/>
                    <a:p>
                      <a:pPr algn="ctr" rtl="1"/>
                      <a:r>
                        <a:rPr lang="he-IL" dirty="0"/>
                        <a:t>28,800 ₪ </a:t>
                      </a:r>
                    </a:p>
                  </a:txBody>
                  <a:tcPr>
                    <a:solidFill>
                      <a:schemeClr val="accent6">
                        <a:lumMod val="20000"/>
                        <a:lumOff val="80000"/>
                      </a:schemeClr>
                    </a:solidFill>
                  </a:tcPr>
                </a:tc>
                <a:extLst>
                  <a:ext uri="{0D108BD9-81ED-4DB2-BD59-A6C34878D82A}">
                    <a16:rowId xmlns:a16="http://schemas.microsoft.com/office/drawing/2014/main" val="4291041191"/>
                  </a:ext>
                </a:extLst>
              </a:tr>
              <a:tr h="623328">
                <a:tc>
                  <a:txBody>
                    <a:bodyPr/>
                    <a:lstStyle/>
                    <a:p>
                      <a:pPr algn="r" rtl="1"/>
                      <a:r>
                        <a:rPr lang="he-IL" dirty="0"/>
                        <a:t>ערכות </a:t>
                      </a:r>
                      <a:r>
                        <a:rPr lang="en-US" dirty="0"/>
                        <a:t>VR</a:t>
                      </a:r>
                      <a:r>
                        <a:rPr lang="he-IL" dirty="0"/>
                        <a:t> ללימוד על חושי </a:t>
                      </a:r>
                    </a:p>
                  </a:txBody>
                  <a:tcPr>
                    <a:solidFill>
                      <a:schemeClr val="accent6">
                        <a:lumMod val="40000"/>
                        <a:lumOff val="60000"/>
                      </a:schemeClr>
                    </a:solidFill>
                  </a:tcPr>
                </a:tc>
                <a:tc>
                  <a:txBody>
                    <a:bodyPr/>
                    <a:lstStyle/>
                    <a:p>
                      <a:pPr algn="ctr" rtl="1"/>
                      <a:r>
                        <a:rPr lang="he-IL" dirty="0"/>
                        <a:t>10</a:t>
                      </a:r>
                    </a:p>
                  </a:txBody>
                  <a:tcPr>
                    <a:solidFill>
                      <a:schemeClr val="accent6">
                        <a:lumMod val="40000"/>
                        <a:lumOff val="60000"/>
                      </a:schemeClr>
                    </a:solidFill>
                  </a:tcPr>
                </a:tc>
                <a:tc>
                  <a:txBody>
                    <a:bodyPr/>
                    <a:lstStyle/>
                    <a:p>
                      <a:pPr algn="ctr" rtl="1"/>
                      <a:r>
                        <a:rPr lang="he-IL" dirty="0"/>
                        <a:t>3000 ₪ </a:t>
                      </a:r>
                    </a:p>
                  </a:txBody>
                  <a:tcPr>
                    <a:solidFill>
                      <a:schemeClr val="accent6">
                        <a:lumMod val="40000"/>
                        <a:lumOff val="6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dirty="0">
                          <a:solidFill>
                            <a:schemeClr val="dk1"/>
                          </a:solidFill>
                          <a:latin typeface="+mn-lt"/>
                          <a:ea typeface="+mn-ea"/>
                          <a:cs typeface="+mn-cs"/>
                        </a:rPr>
                        <a:t>30,000 ₪ </a:t>
                      </a:r>
                    </a:p>
                  </a:txBody>
                  <a:tcPr>
                    <a:solidFill>
                      <a:schemeClr val="accent6">
                        <a:lumMod val="40000"/>
                        <a:lumOff val="60000"/>
                      </a:schemeClr>
                    </a:solidFill>
                  </a:tcPr>
                </a:tc>
                <a:extLst>
                  <a:ext uri="{0D108BD9-81ED-4DB2-BD59-A6C34878D82A}">
                    <a16:rowId xmlns:a16="http://schemas.microsoft.com/office/drawing/2014/main" val="1342091058"/>
                  </a:ext>
                </a:extLst>
              </a:tr>
              <a:tr h="623328">
                <a:tc>
                  <a:txBody>
                    <a:bodyPr/>
                    <a:lstStyle/>
                    <a:p>
                      <a:pPr algn="r" rtl="1"/>
                      <a:endParaRPr lang="he-IL" dirty="0"/>
                    </a:p>
                  </a:txBody>
                  <a:tcPr>
                    <a:noFill/>
                  </a:tcPr>
                </a:tc>
                <a:tc>
                  <a:txBody>
                    <a:bodyPr/>
                    <a:lstStyle/>
                    <a:p>
                      <a:pPr algn="ctr" rtl="1"/>
                      <a:endParaRPr lang="he-IL" dirty="0"/>
                    </a:p>
                  </a:txBody>
                  <a:tcPr>
                    <a:noFill/>
                  </a:tcPr>
                </a:tc>
                <a:tc>
                  <a:txBody>
                    <a:bodyPr/>
                    <a:lstStyle/>
                    <a:p>
                      <a:pPr algn="ctr" rtl="1"/>
                      <a:r>
                        <a:rPr lang="he-IL" sz="2000" b="1" dirty="0">
                          <a:solidFill>
                            <a:schemeClr val="bg1"/>
                          </a:solidFill>
                          <a:effectLst>
                            <a:outerShdw blurRad="38100" dist="38100" dir="2700000" algn="tl">
                              <a:srgbClr val="000000">
                                <a:alpha val="43137"/>
                              </a:srgbClr>
                            </a:outerShdw>
                          </a:effectLst>
                        </a:rPr>
                        <a:t>סה"כ לא כולל מע"מ</a:t>
                      </a:r>
                    </a:p>
                  </a:txBody>
                  <a:tcPr>
                    <a:solidFill>
                      <a:srgbClr val="00B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b="1" kern="1200" dirty="0">
                          <a:solidFill>
                            <a:schemeClr val="bg1"/>
                          </a:solidFill>
                          <a:effectLst>
                            <a:outerShdw blurRad="38100" dist="38100" dir="2700000" algn="tl">
                              <a:srgbClr val="000000">
                                <a:alpha val="43137"/>
                              </a:srgbClr>
                            </a:outerShdw>
                          </a:effectLst>
                          <a:latin typeface="+mn-lt"/>
                          <a:ea typeface="+mn-ea"/>
                          <a:cs typeface="+mn-cs"/>
                        </a:rPr>
                        <a:t>165,800 ₪ </a:t>
                      </a:r>
                    </a:p>
                  </a:txBody>
                  <a:tcPr>
                    <a:solidFill>
                      <a:srgbClr val="00B050"/>
                    </a:solidFill>
                  </a:tcPr>
                </a:tc>
                <a:extLst>
                  <a:ext uri="{0D108BD9-81ED-4DB2-BD59-A6C34878D82A}">
                    <a16:rowId xmlns:a16="http://schemas.microsoft.com/office/drawing/2014/main" val="346778129"/>
                  </a:ext>
                </a:extLst>
              </a:tr>
            </a:tbl>
          </a:graphicData>
        </a:graphic>
      </p:graphicFrame>
      <p:sp>
        <p:nvSpPr>
          <p:cNvPr id="82" name="כותרת 1">
            <a:extLst>
              <a:ext uri="{FF2B5EF4-FFF2-40B4-BE49-F238E27FC236}">
                <a16:creationId xmlns:a16="http://schemas.microsoft.com/office/drawing/2014/main" id="{5D853564-5B5E-4E9B-8EA6-F72F7654C535}"/>
              </a:ext>
            </a:extLst>
          </p:cNvPr>
          <p:cNvSpPr txBox="1">
            <a:spLocks/>
          </p:cNvSpPr>
          <p:nvPr/>
        </p:nvSpPr>
        <p:spPr>
          <a:xfrm>
            <a:off x="1593389" y="161094"/>
            <a:ext cx="6200775" cy="584775"/>
          </a:xfrm>
          <a:prstGeom prst="rect">
            <a:avLst/>
          </a:prstGeom>
          <a:noFill/>
        </p:spPr>
        <p:txBody>
          <a:bodyPr wrap="square" rtlCol="0">
            <a:spAutoFit/>
          </a:bodyPr>
          <a:lstStyle>
            <a:defPPr>
              <a:defRPr lang="de-DE"/>
            </a:defPPr>
            <a:lvl1pPr algn="ctr">
              <a:defRPr sz="3200">
                <a:solidFill>
                  <a:srgbClr val="03A1A4"/>
                </a:solidFill>
                <a:latin typeface="Tw Cen MT" panose="020B0602020104020603" pitchFamily="34" charset="0"/>
              </a:defRPr>
            </a:lvl1pPr>
          </a:lstStyle>
          <a:p>
            <a:r>
              <a:rPr lang="he-IL" dirty="0"/>
              <a:t>ציוד מומלץ לפרויקט מסוג כזה </a:t>
            </a:r>
          </a:p>
        </p:txBody>
      </p:sp>
      <p:sp>
        <p:nvSpPr>
          <p:cNvPr id="83" name="כותרת 1">
            <a:extLst>
              <a:ext uri="{FF2B5EF4-FFF2-40B4-BE49-F238E27FC236}">
                <a16:creationId xmlns:a16="http://schemas.microsoft.com/office/drawing/2014/main" id="{58445E95-F37A-40EE-8B33-D761E3ACB9EF}"/>
              </a:ext>
            </a:extLst>
          </p:cNvPr>
          <p:cNvSpPr txBox="1">
            <a:spLocks/>
          </p:cNvSpPr>
          <p:nvPr/>
        </p:nvSpPr>
        <p:spPr>
          <a:xfrm>
            <a:off x="644950" y="6073137"/>
            <a:ext cx="7981893" cy="830997"/>
          </a:xfrm>
          <a:prstGeom prst="rect">
            <a:avLst/>
          </a:prstGeom>
          <a:noFill/>
        </p:spPr>
        <p:txBody>
          <a:bodyPr wrap="square" rtlCol="0">
            <a:spAutoFit/>
          </a:bodyPr>
          <a:lstStyle>
            <a:defPPr>
              <a:defRPr lang="de-DE"/>
            </a:defPPr>
            <a:lvl1pPr algn="ctr">
              <a:defRPr sz="3200">
                <a:solidFill>
                  <a:srgbClr val="03A1A4"/>
                </a:solidFill>
                <a:latin typeface="Tw Cen MT" panose="020B0602020104020603" pitchFamily="34" charset="0"/>
              </a:defRPr>
            </a:lvl1pPr>
          </a:lstStyle>
          <a:p>
            <a:r>
              <a:rPr lang="he-IL" sz="2400" dirty="0">
                <a:solidFill>
                  <a:schemeClr val="tx1">
                    <a:lumMod val="75000"/>
                    <a:lumOff val="25000"/>
                  </a:schemeClr>
                </a:solidFill>
              </a:rPr>
              <a:t>אין צורך להצטייד בכל הציוד בשלב הראשון, ניתן לפרוס זאת למספר שנים בהתאם להצלחת התוכנית והתרחבות התכנים</a:t>
            </a:r>
          </a:p>
        </p:txBody>
      </p:sp>
      <p:graphicFrame>
        <p:nvGraphicFramePr>
          <p:cNvPr id="2" name="אובייקט 1">
            <a:extLst>
              <a:ext uri="{FF2B5EF4-FFF2-40B4-BE49-F238E27FC236}">
                <a16:creationId xmlns:a16="http://schemas.microsoft.com/office/drawing/2014/main" id="{0D874E0E-4902-45D2-B3AC-586F7FEE4442}"/>
              </a:ext>
            </a:extLst>
          </p:cNvPr>
          <p:cNvGraphicFramePr>
            <a:graphicFrameLocks noChangeAspect="1"/>
          </p:cNvGraphicFramePr>
          <p:nvPr>
            <p:extLst>
              <p:ext uri="{D42A27DB-BD31-4B8C-83A1-F6EECF244321}">
                <p14:modId xmlns:p14="http://schemas.microsoft.com/office/powerpoint/2010/main" val="2826243738"/>
              </p:ext>
            </p:extLst>
          </p:nvPr>
        </p:nvGraphicFramePr>
        <p:xfrm>
          <a:off x="14290182" y="-1498442"/>
          <a:ext cx="8702675" cy="4692651"/>
        </p:xfrm>
        <a:graphic>
          <a:graphicData uri="http://schemas.openxmlformats.org/presentationml/2006/ole">
            <mc:AlternateContent xmlns:mc="http://schemas.openxmlformats.org/markup-compatibility/2006">
              <mc:Choice xmlns:v="urn:schemas-microsoft-com:vml" Requires="v">
                <p:oleObj name="Worksheet" r:id="rId4" imgW="1987414" imgH="1073238" progId="Excel.Sheet.12">
                  <p:embed/>
                </p:oleObj>
              </mc:Choice>
              <mc:Fallback>
                <p:oleObj name="Worksheet" r:id="rId4" imgW="1987414" imgH="1073238" progId="Excel.Sheet.12">
                  <p:embed/>
                  <p:pic>
                    <p:nvPicPr>
                      <p:cNvPr id="0" name=""/>
                      <p:cNvPicPr/>
                      <p:nvPr/>
                    </p:nvPicPr>
                    <p:blipFill>
                      <a:blip r:embed="rId5"/>
                      <a:stretch>
                        <a:fillRect/>
                      </a:stretch>
                    </p:blipFill>
                    <p:spPr>
                      <a:xfrm>
                        <a:off x="14290182" y="-1498442"/>
                        <a:ext cx="8702675" cy="4692651"/>
                      </a:xfrm>
                      <a:prstGeom prst="rect">
                        <a:avLst/>
                      </a:prstGeom>
                    </p:spPr>
                  </p:pic>
                </p:oleObj>
              </mc:Fallback>
            </mc:AlternateContent>
          </a:graphicData>
        </a:graphic>
      </p:graphicFrame>
    </p:spTree>
    <p:extLst>
      <p:ext uri="{BB962C8B-B14F-4D97-AF65-F5344CB8AC3E}">
        <p14:creationId xmlns:p14="http://schemas.microsoft.com/office/powerpoint/2010/main" val="35579595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8" grpId="0"/>
      <p:bldP spid="68" grpId="1"/>
      <p:bldP spid="82"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07E3AA2-679E-4924-AC1B-FE6C3A02C251}"/>
                </a:ext>
              </a:extLst>
            </p:cNvPr>
            <p:cNvSpPr txBox="1"/>
            <p:nvPr/>
          </p:nvSpPr>
          <p:spPr>
            <a:xfrm rot="16200000">
              <a:off x="10872792" y="31947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אודות</a:t>
              </a: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id="{CD9846FC-755F-4A0E-BAD3-A5D51C0E1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F00A67C9-4929-4EFF-9CB6-292640CD2738}"/>
              </a:ext>
            </a:extLst>
          </p:cNvPr>
          <p:cNvGrpSpPr/>
          <p:nvPr/>
        </p:nvGrpSpPr>
        <p:grpSpPr>
          <a:xfrm>
            <a:off x="226788" y="-2"/>
            <a:ext cx="11447503" cy="6858000"/>
            <a:chOff x="213096" y="0"/>
            <a:chExt cx="11447503" cy="6858000"/>
          </a:xfrm>
        </p:grpSpPr>
        <p:sp>
          <p:nvSpPr>
            <p:cNvPr id="56" name="Rectangle 55">
              <a:extLst>
                <a:ext uri="{FF2B5EF4-FFF2-40B4-BE49-F238E27FC236}">
                  <a16:creationId xmlns:a16="http://schemas.microsoft.com/office/drawing/2014/main"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04CBFB1D-37FD-419F-B98C-860BF5217905}"/>
                </a:ext>
              </a:extLst>
            </p:cNvPr>
            <p:cNvSpPr txBox="1"/>
            <p:nvPr/>
          </p:nvSpPr>
          <p:spPr>
            <a:xfrm rot="16200000">
              <a:off x="10341391" y="3105834"/>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למה?</a:t>
              </a: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AFD50D6F-822B-4109-8B0C-BA004A0B7145}"/>
                </a:ext>
              </a:extLst>
            </p:cNvPr>
            <p:cNvSpPr txBox="1"/>
            <p:nvPr/>
          </p:nvSpPr>
          <p:spPr>
            <a:xfrm rot="16200000">
              <a:off x="9117129" y="3189611"/>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מה?</a:t>
              </a: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id="{0376C61F-147B-441E-B32E-45D5BC1B6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95" name="Group 94">
            <a:extLst>
              <a:ext uri="{FF2B5EF4-FFF2-40B4-BE49-F238E27FC236}">
                <a16:creationId xmlns:a16="http://schemas.microsoft.com/office/drawing/2014/main"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E3DB5570-AC77-4396-9748-4183DF7C8396}"/>
                </a:ext>
              </a:extLst>
            </p:cNvPr>
            <p:cNvSpPr txBox="1"/>
            <p:nvPr/>
          </p:nvSpPr>
          <p:spPr>
            <a:xfrm rot="16200000">
              <a:off x="8746453" y="3189610"/>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איך?</a:t>
              </a:r>
              <a:endParaRPr lang="en-US" sz="3600" b="1" dirty="0">
                <a:solidFill>
                  <a:srgbClr val="F0EEF0"/>
                </a:solidFill>
                <a:latin typeface="Tw Cen MT" panose="020B0602020104020603" pitchFamily="34" charset="0"/>
              </a:endParaRPr>
            </a:p>
          </p:txBody>
        </p:sp>
        <p:pic>
          <p:nvPicPr>
            <p:cNvPr id="99" name="Picture 98">
              <a:extLst>
                <a:ext uri="{FF2B5EF4-FFF2-40B4-BE49-F238E27FC236}">
                  <a16:creationId xmlns:a16="http://schemas.microsoft.com/office/drawing/2014/main" id="{F6ED4041-CDD9-443D-802E-47D438790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1860720"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858AC381-BFD1-4A89-AE49-8ADC853A6849}"/>
                </a:ext>
              </a:extLst>
            </p:cNvPr>
            <p:cNvSpPr txBox="1"/>
            <p:nvPr/>
          </p:nvSpPr>
          <p:spPr>
            <a:xfrm rot="16200000">
              <a:off x="8091629" y="3189609"/>
              <a:ext cx="1992086" cy="646331"/>
            </a:xfrm>
            <a:prstGeom prst="rect">
              <a:avLst/>
            </a:prstGeom>
            <a:noFill/>
          </p:spPr>
          <p:txBody>
            <a:bodyPr wrap="square" rtlCol="0">
              <a:spAutoFit/>
            </a:bodyPr>
            <a:lstStyle/>
            <a:p>
              <a:pPr algn="ctr"/>
              <a:r>
                <a:rPr lang="he-IL" sz="3600" b="1" dirty="0">
                  <a:solidFill>
                    <a:srgbClr val="F0EEF0"/>
                  </a:solidFill>
                  <a:latin typeface="Tw Cen MT" panose="020B0602020104020603" pitchFamily="34" charset="0"/>
                </a:rPr>
                <a:t>סיכום</a:t>
              </a:r>
              <a:endParaRPr lang="en-US" sz="3600" b="1" dirty="0">
                <a:solidFill>
                  <a:srgbClr val="F0EEF0"/>
                </a:solidFill>
                <a:latin typeface="Tw Cen MT" panose="020B0602020104020603" pitchFamily="34" charset="0"/>
              </a:endParaRPr>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id="{60E31D48-090A-4A9C-AF5C-4B0C49C47C7D}"/>
              </a:ext>
            </a:extLst>
          </p:cNvPr>
          <p:cNvGrpSpPr/>
          <p:nvPr/>
        </p:nvGrpSpPr>
        <p:grpSpPr>
          <a:xfrm>
            <a:off x="-1795989" y="0"/>
            <a:ext cx="11335017" cy="6858000"/>
            <a:chOff x="-10744545" y="-1"/>
            <a:chExt cx="11335017" cy="6858000"/>
          </a:xfrm>
        </p:grpSpPr>
        <p:sp>
          <p:nvSpPr>
            <p:cNvPr id="77" name="Rectangle 76">
              <a:extLst>
                <a:ext uri="{FF2B5EF4-FFF2-40B4-BE49-F238E27FC236}">
                  <a16:creationId xmlns:a16="http://schemas.microsoft.com/office/drawing/2014/main" id="{3A79A714-CB74-4EFD-9BC1-A7F2F993842A}"/>
                </a:ext>
              </a:extLst>
            </p:cNvPr>
            <p:cNvSpPr/>
            <p:nvPr/>
          </p:nvSpPr>
          <p:spPr>
            <a:xfrm>
              <a:off x="-10744545" y="-1"/>
              <a:ext cx="11331017"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B006C60A-833A-41C2-A553-8132E7B3A7DB}"/>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95AECC6C-A520-4756-9163-08D14835D791}"/>
                </a:ext>
              </a:extLst>
            </p:cNvPr>
            <p:cNvSpPr txBox="1"/>
            <p:nvPr/>
          </p:nvSpPr>
          <p:spPr>
            <a:xfrm rot="16200000">
              <a:off x="-738260" y="3220386"/>
              <a:ext cx="1992086" cy="584775"/>
            </a:xfrm>
            <a:prstGeom prst="rect">
              <a:avLst/>
            </a:prstGeom>
            <a:noFill/>
          </p:spPr>
          <p:txBody>
            <a:bodyPr wrap="square" rtlCol="0">
              <a:spAutoFit/>
            </a:bodyPr>
            <a:lstStyle/>
            <a:p>
              <a:pPr algn="ctr"/>
              <a:r>
                <a:rPr lang="he-IL" sz="3200" b="1" dirty="0">
                  <a:solidFill>
                    <a:srgbClr val="F0EEF0"/>
                  </a:solidFill>
                  <a:latin typeface="Tw Cen MT" panose="020B0602020104020603" pitchFamily="34" charset="0"/>
                </a:rPr>
                <a:t>הצעד הבא</a:t>
              </a:r>
              <a:endParaRPr lang="en-US" sz="3200" b="1" dirty="0">
                <a:solidFill>
                  <a:srgbClr val="F0EEF0"/>
                </a:solidFill>
                <a:latin typeface="Tw Cen MT" panose="020B0602020104020603" pitchFamily="34" charset="0"/>
              </a:endParaRPr>
            </a:p>
          </p:txBody>
        </p:sp>
        <p:pic>
          <p:nvPicPr>
            <p:cNvPr id="80" name="Picture 79">
              <a:extLst>
                <a:ext uri="{FF2B5EF4-FFF2-40B4-BE49-F238E27FC236}">
                  <a16:creationId xmlns:a16="http://schemas.microsoft.com/office/drawing/2014/main" id="{0F8A56B9-A504-4035-8439-53ED4617B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91912" y="3247473"/>
              <a:ext cx="530600" cy="530600"/>
            </a:xfrm>
            <a:prstGeom prst="rect">
              <a:avLst/>
            </a:prstGeom>
          </p:spPr>
        </p:pic>
      </p:grpSp>
      <p:sp>
        <p:nvSpPr>
          <p:cNvPr id="66" name="כותרת 1">
            <a:extLst>
              <a:ext uri="{FF2B5EF4-FFF2-40B4-BE49-F238E27FC236}">
                <a16:creationId xmlns:a16="http://schemas.microsoft.com/office/drawing/2014/main" id="{D4C7B900-80BB-4BE9-9553-903CE1C0B3F3}"/>
              </a:ext>
            </a:extLst>
          </p:cNvPr>
          <p:cNvSpPr txBox="1">
            <a:spLocks/>
          </p:cNvSpPr>
          <p:nvPr/>
        </p:nvSpPr>
        <p:spPr>
          <a:xfrm>
            <a:off x="3091584" y="628586"/>
            <a:ext cx="4792663" cy="584775"/>
          </a:xfrm>
          <a:prstGeom prst="rect">
            <a:avLst/>
          </a:prstGeom>
          <a:noFill/>
        </p:spPr>
        <p:txBody>
          <a:bodyPr wrap="square" rtlCol="0">
            <a:spAutoFit/>
          </a:bodyPr>
          <a:lstStyle>
            <a:defPPr>
              <a:defRPr lang="de-DE"/>
            </a:defPPr>
            <a:lvl1pPr algn="ctr">
              <a:defRPr sz="3200">
                <a:solidFill>
                  <a:srgbClr val="03A1A4"/>
                </a:solidFill>
                <a:latin typeface="Tw Cen MT" panose="020B0602020104020603" pitchFamily="34" charset="0"/>
              </a:defRPr>
            </a:lvl1pPr>
          </a:lstStyle>
          <a:p>
            <a:r>
              <a:rPr lang="he-IL" dirty="0"/>
              <a:t>העוגנים שמנחים אותנו:</a:t>
            </a:r>
          </a:p>
        </p:txBody>
      </p:sp>
      <p:sp>
        <p:nvSpPr>
          <p:cNvPr id="67" name="מציין מיקום טקסט 3">
            <a:extLst>
              <a:ext uri="{FF2B5EF4-FFF2-40B4-BE49-F238E27FC236}">
                <a16:creationId xmlns:a16="http://schemas.microsoft.com/office/drawing/2014/main" id="{2CCACFCD-CED7-4192-A0E4-09A55F946D25}"/>
              </a:ext>
            </a:extLst>
          </p:cNvPr>
          <p:cNvSpPr txBox="1">
            <a:spLocks/>
          </p:cNvSpPr>
          <p:nvPr/>
        </p:nvSpPr>
        <p:spPr>
          <a:xfrm>
            <a:off x="526993" y="1600200"/>
            <a:ext cx="7451052" cy="46292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r" rtl="1">
              <a:buFont typeface="Arial" panose="020B0604020202020204" pitchFamily="34" charset="0"/>
              <a:buAutoNum type="arabicPeriod"/>
            </a:pPr>
            <a:r>
              <a:rPr lang="he-IL" sz="1800" dirty="0">
                <a:latin typeface="Varela Round" panose="00000500000000000000" pitchFamily="2" charset="-79"/>
                <a:cs typeface="Varela Round" panose="00000500000000000000" pitchFamily="2" charset="-79"/>
              </a:rPr>
              <a:t>שיתופיות היא הכרחית, זהו אחד הערכים המנחים של "יצרנות" שיתופיות זאת מתחילה כבר בגיבוש העוגנים, ומבנה התוכנית שאנו בונים, ומכאן שהצוותים צריכים להיות חלק מהשולחן העגול.</a:t>
            </a:r>
          </a:p>
          <a:p>
            <a:pPr marL="342900" indent="-342900" algn="r" rtl="1">
              <a:buFont typeface="Arial" panose="020B0604020202020204" pitchFamily="34" charset="0"/>
              <a:buAutoNum type="arabicPeriod"/>
            </a:pPr>
            <a:r>
              <a:rPr lang="he-IL" sz="1800" dirty="0">
                <a:latin typeface="Varela Round" panose="00000500000000000000" pitchFamily="2" charset="-79"/>
                <a:cs typeface="Varela Round" panose="00000500000000000000" pitchFamily="2" charset="-79"/>
              </a:rPr>
              <a:t>אנו חייבים לעודד שיתוף של הנעשה בבתי הספר ובמסגרות הקיימות, בפתיחות, ללא חשש משיפוט, מתוך רצון להעצים ולסייע, אנו צריכים לאפשר זאת בפלטפורמה דיגיטלית, ובתנאים נכונים, (במרחב אישי מבוקר).</a:t>
            </a:r>
          </a:p>
          <a:p>
            <a:pPr marL="342900" indent="-342900" algn="r" rtl="1">
              <a:buFont typeface="Arial" panose="020B0604020202020204" pitchFamily="34" charset="0"/>
              <a:buAutoNum type="arabicPeriod"/>
            </a:pPr>
            <a:r>
              <a:rPr lang="he-IL" sz="1800" dirty="0">
                <a:latin typeface="Varela Round" panose="00000500000000000000" pitchFamily="2" charset="-79"/>
                <a:cs typeface="Varela Round" panose="00000500000000000000" pitchFamily="2" charset="-79"/>
              </a:rPr>
              <a:t>נראות היא המפתח לשיתוף ועידוד העשייה ע"י קהילה, נושא הנראות צריך לבוא לידי ביטוי פיזי במרחבים עצמם, צריך לבוא לידי ביטוי במרחבים הווירטואליים שניצור, ובתכנים שיתקיימו שיהיו פתוחים, מעניינים, ושקופים עבור הקהילה סביב הגן, ההורים, הנהלת העיר יקבלו תמונת מצב בזמן אמת לתהליך.</a:t>
            </a:r>
          </a:p>
          <a:p>
            <a:pPr marL="342900" indent="-342900" algn="r" rtl="1">
              <a:buFont typeface="Arial" panose="020B0604020202020204" pitchFamily="34" charset="0"/>
              <a:buAutoNum type="arabicPeriod"/>
            </a:pPr>
            <a:r>
              <a:rPr lang="he-IL" sz="1800" dirty="0">
                <a:latin typeface="Varela Round" panose="00000500000000000000" pitchFamily="2" charset="-79"/>
                <a:cs typeface="Varela Round" panose="00000500000000000000" pitchFamily="2" charset="-79"/>
              </a:rPr>
              <a:t>חשיבות הכשרת הצוותים החינוכיים זהו המפתח להצלחה,  ההבנה שהם חלק משמעותי, בהצלחת הגן העתידי, והתפיסה שלהם צריכה להיות שותפה להבניה של הדרך.</a:t>
            </a:r>
          </a:p>
          <a:p>
            <a:pPr marL="0" indent="0" algn="ctr" rtl="1">
              <a:buNone/>
            </a:pPr>
            <a:r>
              <a:rPr lang="he-IL" sz="2000" b="1" dirty="0">
                <a:latin typeface="Varela Round" panose="00000500000000000000" pitchFamily="2" charset="-79"/>
                <a:cs typeface="Varela Round" panose="00000500000000000000" pitchFamily="2" charset="-79"/>
              </a:rPr>
              <a:t>ע"פ העוגנים הללו נבנה ביחד את מפת הדרך שלנו למכרז טכנולוגי יצרני "מייקרים" עם הנגשה </a:t>
            </a:r>
            <a:r>
              <a:rPr lang="he-IL" sz="2000" b="1" dirty="0" err="1">
                <a:latin typeface="Varela Round" panose="00000500000000000000" pitchFamily="2" charset="-79"/>
                <a:cs typeface="Varela Round" panose="00000500000000000000" pitchFamily="2" charset="-79"/>
              </a:rPr>
              <a:t>לאוכלסייה</a:t>
            </a:r>
            <a:r>
              <a:rPr lang="he-IL" sz="2000" b="1" dirty="0">
                <a:latin typeface="Varela Round" panose="00000500000000000000" pitchFamily="2" charset="-79"/>
                <a:cs typeface="Varela Round" panose="00000500000000000000" pitchFamily="2" charset="-79"/>
              </a:rPr>
              <a:t> בעלת הצרכים המיוחדים מרכז שיהיה מגדלור ארצי בתחום זה, ויעלה את קרנה של העיר בית שמש</a:t>
            </a:r>
          </a:p>
          <a:p>
            <a:pPr marL="0" indent="0" algn="r" rtl="1">
              <a:buNone/>
            </a:pPr>
            <a:endParaRPr lang="he-IL" sz="1800" dirty="0">
              <a:latin typeface="Varela Round" panose="00000500000000000000" pitchFamily="2" charset="-79"/>
              <a:cs typeface="Varela Round" panose="00000500000000000000" pitchFamily="2" charset="-79"/>
            </a:endParaRPr>
          </a:p>
        </p:txBody>
      </p:sp>
      <p:sp>
        <p:nvSpPr>
          <p:cNvPr id="34" name="כותרת 1">
            <a:extLst>
              <a:ext uri="{FF2B5EF4-FFF2-40B4-BE49-F238E27FC236}">
                <a16:creationId xmlns:a16="http://schemas.microsoft.com/office/drawing/2014/main" id="{A14976C9-C08A-4D2E-B5A3-3EB70DDE6922}"/>
              </a:ext>
            </a:extLst>
          </p:cNvPr>
          <p:cNvSpPr txBox="1">
            <a:spLocks/>
          </p:cNvSpPr>
          <p:nvPr/>
        </p:nvSpPr>
        <p:spPr>
          <a:xfrm>
            <a:off x="2346034" y="920973"/>
            <a:ext cx="4792663" cy="584775"/>
          </a:xfrm>
          <a:prstGeom prst="rect">
            <a:avLst/>
          </a:prstGeom>
          <a:noFill/>
        </p:spPr>
        <p:txBody>
          <a:bodyPr wrap="square" rtlCol="0">
            <a:spAutoFit/>
          </a:bodyPr>
          <a:lstStyle>
            <a:defPPr>
              <a:defRPr lang="de-DE"/>
            </a:defPPr>
            <a:lvl1pPr algn="ctr">
              <a:defRPr sz="3200">
                <a:solidFill>
                  <a:srgbClr val="03A1A4"/>
                </a:solidFill>
                <a:latin typeface="Tw Cen MT" panose="020B0602020104020603" pitchFamily="34" charset="0"/>
              </a:defRPr>
            </a:lvl1pPr>
          </a:lstStyle>
          <a:p>
            <a:r>
              <a:rPr lang="he-IL" dirty="0"/>
              <a:t>לוח זמנים</a:t>
            </a:r>
          </a:p>
        </p:txBody>
      </p:sp>
      <p:sp>
        <p:nvSpPr>
          <p:cNvPr id="35" name="מציין מיקום טקסט 3">
            <a:extLst>
              <a:ext uri="{FF2B5EF4-FFF2-40B4-BE49-F238E27FC236}">
                <a16:creationId xmlns:a16="http://schemas.microsoft.com/office/drawing/2014/main" id="{D4DA4075-02C0-47E1-9BCC-4C15C911DD1D}"/>
              </a:ext>
            </a:extLst>
          </p:cNvPr>
          <p:cNvSpPr txBox="1">
            <a:spLocks/>
          </p:cNvSpPr>
          <p:nvPr/>
        </p:nvSpPr>
        <p:spPr>
          <a:xfrm>
            <a:off x="-973702" y="1505748"/>
            <a:ext cx="8993845" cy="48283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r" rtl="1">
              <a:buFont typeface="Arial" panose="020B0604020202020204" pitchFamily="34" charset="0"/>
              <a:buAutoNum type="arabicPeriod"/>
            </a:pPr>
            <a:r>
              <a:rPr lang="he-IL" sz="3200" dirty="0">
                <a:latin typeface="Varela Round" panose="00000500000000000000" pitchFamily="2" charset="-79"/>
                <a:cs typeface="Varela Round" panose="00000500000000000000" pitchFamily="2" charset="-79"/>
              </a:rPr>
              <a:t>בשבוע 23-18/10 פגישה שניה להנעת תהליך, פתיחת הזמנה.</a:t>
            </a:r>
          </a:p>
          <a:p>
            <a:pPr marL="342900" indent="-342900" algn="r" rtl="1">
              <a:buFont typeface="Arial" panose="020B0604020202020204" pitchFamily="34" charset="0"/>
              <a:buAutoNum type="arabicPeriod"/>
            </a:pPr>
            <a:r>
              <a:rPr lang="he-IL" sz="3200" dirty="0">
                <a:latin typeface="Varela Round" panose="00000500000000000000" pitchFamily="2" charset="-79"/>
                <a:cs typeface="Varela Round" panose="00000500000000000000" pitchFamily="2" charset="-79"/>
              </a:rPr>
              <a:t>בחודשיים 11-12 פגישות הכנה להכשרת צוותי מורים, שתתקיים בזום במשך 30 שעות גמול (במגבלות המצב הנוכחי)</a:t>
            </a:r>
          </a:p>
          <a:p>
            <a:pPr marL="342900" indent="-342900" algn="r" rtl="1">
              <a:buFont typeface="Arial" panose="020B0604020202020204" pitchFamily="34" charset="0"/>
              <a:buAutoNum type="arabicPeriod"/>
            </a:pPr>
            <a:r>
              <a:rPr lang="he-IL" sz="3200" dirty="0">
                <a:latin typeface="Varela Round" panose="00000500000000000000" pitchFamily="2" charset="-79"/>
                <a:cs typeface="Varela Round" panose="00000500000000000000" pitchFamily="2" charset="-79"/>
              </a:rPr>
              <a:t>מיד לאחר חג חנוכה, פתיחת המרכז עבור צוותי החינוך שיפעלו (צוותי החינוך המיוחד, צוותי המורים שמגישים לבגרויות טכנולוגיות, והתחלת הנגשת תוכניות להכשרה תעסוקתית)</a:t>
            </a:r>
          </a:p>
        </p:txBody>
      </p:sp>
    </p:spTree>
    <p:extLst>
      <p:ext uri="{BB962C8B-B14F-4D97-AF65-F5344CB8AC3E}">
        <p14:creationId xmlns:p14="http://schemas.microsoft.com/office/powerpoint/2010/main" val="132723948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34" grpId="0"/>
      <p:bldP spid="35"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2814</TotalTime>
  <Words>1006</Words>
  <Application>Microsoft Office PowerPoint</Application>
  <PresentationFormat>מסך רחב</PresentationFormat>
  <Paragraphs>145</Paragraphs>
  <Slides>7</Slides>
  <Notes>0</Notes>
  <HiddenSlides>0</HiddenSlides>
  <MMClips>0</MMClips>
  <ScaleCrop>false</ScaleCrop>
  <HeadingPairs>
    <vt:vector size="8" baseType="variant">
      <vt:variant>
        <vt:lpstr>גופנים בשימוש</vt:lpstr>
      </vt:variant>
      <vt:variant>
        <vt:i4>5</vt:i4>
      </vt:variant>
      <vt:variant>
        <vt:lpstr>ערכת נושא</vt:lpstr>
      </vt:variant>
      <vt:variant>
        <vt:i4>1</vt:i4>
      </vt:variant>
      <vt:variant>
        <vt:lpstr>שרתי OLE מוטבעים</vt:lpstr>
      </vt:variant>
      <vt:variant>
        <vt:i4>1</vt:i4>
      </vt:variant>
      <vt:variant>
        <vt:lpstr>כותרות שקופיות</vt:lpstr>
      </vt:variant>
      <vt:variant>
        <vt:i4>7</vt:i4>
      </vt:variant>
    </vt:vector>
  </HeadingPairs>
  <TitlesOfParts>
    <vt:vector size="14" baseType="lpstr">
      <vt:lpstr>Arial</vt:lpstr>
      <vt:lpstr>Calibri</vt:lpstr>
      <vt:lpstr>Calibri Light</vt:lpstr>
      <vt:lpstr>Tw Cen MT</vt:lpstr>
      <vt:lpstr>Varela Round</vt:lpstr>
      <vt:lpstr>Office</vt:lpstr>
      <vt:lpstr>Worksheet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Zähringer</dc:creator>
  <cp:lastModifiedBy>רמי</cp:lastModifiedBy>
  <cp:revision>68</cp:revision>
  <dcterms:created xsi:type="dcterms:W3CDTF">2017-01-05T13:17:27Z</dcterms:created>
  <dcterms:modified xsi:type="dcterms:W3CDTF">2020-12-30T10:58:54Z</dcterms:modified>
</cp:coreProperties>
</file>