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74" r:id="rId4"/>
    <p:sldId id="271" r:id="rId5"/>
    <p:sldId id="275" r:id="rId6"/>
    <p:sldId id="272" r:id="rId7"/>
    <p:sldId id="276" r:id="rId8"/>
    <p:sldId id="277" r:id="rId9"/>
    <p:sldId id="278" r:id="rId10"/>
    <p:sldId id="279" r:id="rId11"/>
    <p:sldId id="280" r:id="rId12"/>
    <p:sldId id="273"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9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5" autoAdjust="0"/>
    <p:restoredTop sz="94660"/>
  </p:normalViewPr>
  <p:slideViewPr>
    <p:cSldViewPr snapToGrid="0">
      <p:cViewPr>
        <p:scale>
          <a:sx n="60" d="100"/>
          <a:sy n="60" d="100"/>
        </p:scale>
        <p:origin x="1800"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Natalia\Downloads\jiji%20(1).xlsx" TargetMode="Externa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oleObject" Target="file:////C:\Users\Natalia\Downloads\jiji%20(1).xlsx" TargetMode="External"/></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oleObject" Target="file:////C:\Users\Natalia\Downloads\jiji%20(1).xlsx" TargetMode="External"/></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oleObject" Target="file:////C:\Users\Natalia\Downloads\jiji%20(1).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Natalia\Downloads\jiji%20(1).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Natalia\Downloads\jiji%20(1).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Users\Natalia\Downloads\jiji%20(1).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C:\Users\Natalia\Downloads\jiji%20(1).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C:\Users\Natalia\Downloads\jiji%20(1).xlsx" TargetMode="Externa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C:\Users\Natalia\Downloads\jiji%20(1).xlsx" TargetMode="Externa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oleObject" Target="file:////C:\Users\Natalia\Downloads\jiji%20(1).xlsx" TargetMode="Externa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oleObject" Target="file:////C:\Users\Natalia\Downloads\jiji%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a:solidFill>
                  <a:schemeClr val="tx1"/>
                </a:solidFill>
              </a:rPr>
              <a:t>MARGEN OPERACIONAL</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s-ES_tradnl"/>
        </a:p>
      </c:txPr>
    </c:title>
    <c:autoTitleDeleted val="0"/>
    <c:plotArea>
      <c:layout/>
      <c:lineChart>
        <c:grouping val="standard"/>
        <c:varyColors val="0"/>
        <c:ser>
          <c:idx val="0"/>
          <c:order val="0"/>
          <c:tx>
            <c:strRef>
              <c:f>'MARGEN OPERACIONAL'!$B$5</c:f>
              <c:strCache>
                <c:ptCount val="1"/>
                <c:pt idx="0">
                  <c:v>P5</c:v>
                </c:pt>
              </c:strCache>
            </c:strRef>
          </c:tx>
          <c:spPr>
            <a:ln w="38100" cap="rnd">
              <a:solidFill>
                <a:srgbClr val="FFC000"/>
              </a:solidFill>
              <a:round/>
            </a:ln>
            <a:effectLst/>
          </c:spPr>
          <c:marker>
            <c:symbol val="none"/>
          </c:marker>
          <c:cat>
            <c:numRef>
              <c:f>'MARGEN OPERACIONAL'!$C$4:$G$4</c:f>
              <c:numCache>
                <c:formatCode>General</c:formatCode>
                <c:ptCount val="5"/>
                <c:pt idx="0">
                  <c:v>2019.0</c:v>
                </c:pt>
                <c:pt idx="1">
                  <c:v>2020.0</c:v>
                </c:pt>
                <c:pt idx="2">
                  <c:v>2021.0</c:v>
                </c:pt>
                <c:pt idx="3">
                  <c:v>2022.0</c:v>
                </c:pt>
                <c:pt idx="4">
                  <c:v>2023.0</c:v>
                </c:pt>
              </c:numCache>
            </c:numRef>
          </c:cat>
          <c:val>
            <c:numRef>
              <c:f>'MARGEN OPERACIONAL'!$C$5:$G$5</c:f>
              <c:numCache>
                <c:formatCode>0.00%</c:formatCode>
                <c:ptCount val="5"/>
                <c:pt idx="0">
                  <c:v>0.0342</c:v>
                </c:pt>
                <c:pt idx="1">
                  <c:v>0.0144</c:v>
                </c:pt>
                <c:pt idx="2">
                  <c:v>0.0144</c:v>
                </c:pt>
                <c:pt idx="3">
                  <c:v>0.007</c:v>
                </c:pt>
                <c:pt idx="4">
                  <c:v>4.1E-5</c:v>
                </c:pt>
              </c:numCache>
            </c:numRef>
          </c:val>
          <c:smooth val="0"/>
          <c:extLst xmlns:c16r2="http://schemas.microsoft.com/office/drawing/2015/06/chart">
            <c:ext xmlns:c16="http://schemas.microsoft.com/office/drawing/2014/chart" uri="{C3380CC4-5D6E-409C-BE32-E72D297353CC}">
              <c16:uniqueId val="{00000000-FC68-445F-8C20-EB1D96942555}"/>
            </c:ext>
          </c:extLst>
        </c:ser>
        <c:ser>
          <c:idx val="1"/>
          <c:order val="1"/>
          <c:tx>
            <c:strRef>
              <c:f>'MARGEN OPERACIONAL'!$B$6</c:f>
              <c:strCache>
                <c:ptCount val="1"/>
                <c:pt idx="0">
                  <c:v>P50</c:v>
                </c:pt>
              </c:strCache>
            </c:strRef>
          </c:tx>
          <c:spPr>
            <a:ln w="38100" cap="rnd">
              <a:solidFill>
                <a:srgbClr val="C00000"/>
              </a:solidFill>
              <a:prstDash val="lgDash"/>
              <a:round/>
            </a:ln>
            <a:effectLst/>
          </c:spPr>
          <c:marker>
            <c:symbol val="none"/>
          </c:marker>
          <c:cat>
            <c:numRef>
              <c:f>'MARGEN OPERACIONAL'!$C$4:$G$4</c:f>
              <c:numCache>
                <c:formatCode>General</c:formatCode>
                <c:ptCount val="5"/>
                <c:pt idx="0">
                  <c:v>2019.0</c:v>
                </c:pt>
                <c:pt idx="1">
                  <c:v>2020.0</c:v>
                </c:pt>
                <c:pt idx="2">
                  <c:v>2021.0</c:v>
                </c:pt>
                <c:pt idx="3">
                  <c:v>2022.0</c:v>
                </c:pt>
                <c:pt idx="4">
                  <c:v>2023.0</c:v>
                </c:pt>
              </c:numCache>
            </c:numRef>
          </c:cat>
          <c:val>
            <c:numRef>
              <c:f>'MARGEN OPERACIONAL'!$C$6:$G$6</c:f>
              <c:numCache>
                <c:formatCode>0.00%</c:formatCode>
                <c:ptCount val="5"/>
                <c:pt idx="0">
                  <c:v>0.0486</c:v>
                </c:pt>
                <c:pt idx="1">
                  <c:v>0.0321</c:v>
                </c:pt>
                <c:pt idx="2">
                  <c:v>0.0325</c:v>
                </c:pt>
                <c:pt idx="3">
                  <c:v>0.0262</c:v>
                </c:pt>
                <c:pt idx="4">
                  <c:v>0.0232</c:v>
                </c:pt>
              </c:numCache>
            </c:numRef>
          </c:val>
          <c:smooth val="0"/>
          <c:extLst xmlns:c16r2="http://schemas.microsoft.com/office/drawing/2015/06/chart">
            <c:ext xmlns:c16="http://schemas.microsoft.com/office/drawing/2014/chart" uri="{C3380CC4-5D6E-409C-BE32-E72D297353CC}">
              <c16:uniqueId val="{00000001-FC68-445F-8C20-EB1D96942555}"/>
            </c:ext>
          </c:extLst>
        </c:ser>
        <c:ser>
          <c:idx val="2"/>
          <c:order val="2"/>
          <c:tx>
            <c:strRef>
              <c:f>'MARGEN OPERACIONAL'!$B$7</c:f>
              <c:strCache>
                <c:ptCount val="1"/>
                <c:pt idx="0">
                  <c:v>P95</c:v>
                </c:pt>
              </c:strCache>
            </c:strRef>
          </c:tx>
          <c:spPr>
            <a:ln w="63500" cap="rnd" cmpd="sng">
              <a:solidFill>
                <a:schemeClr val="accent6">
                  <a:lumMod val="75000"/>
                </a:schemeClr>
              </a:solidFill>
              <a:prstDash val="sysDash"/>
              <a:round/>
            </a:ln>
            <a:effectLst/>
          </c:spPr>
          <c:marker>
            <c:symbol val="none"/>
          </c:marker>
          <c:cat>
            <c:numRef>
              <c:f>'MARGEN OPERACIONAL'!$C$4:$G$4</c:f>
              <c:numCache>
                <c:formatCode>General</c:formatCode>
                <c:ptCount val="5"/>
                <c:pt idx="0">
                  <c:v>2019.0</c:v>
                </c:pt>
                <c:pt idx="1">
                  <c:v>2020.0</c:v>
                </c:pt>
                <c:pt idx="2">
                  <c:v>2021.0</c:v>
                </c:pt>
                <c:pt idx="3">
                  <c:v>2022.0</c:v>
                </c:pt>
                <c:pt idx="4">
                  <c:v>2023.0</c:v>
                </c:pt>
              </c:numCache>
            </c:numRef>
          </c:cat>
          <c:val>
            <c:numRef>
              <c:f>'MARGEN OPERACIONAL'!$C$7:$G$7</c:f>
              <c:numCache>
                <c:formatCode>0.00%</c:formatCode>
                <c:ptCount val="5"/>
                <c:pt idx="0">
                  <c:v>0.0629</c:v>
                </c:pt>
                <c:pt idx="1">
                  <c:v>0.0494</c:v>
                </c:pt>
                <c:pt idx="2">
                  <c:v>0.05</c:v>
                </c:pt>
                <c:pt idx="3">
                  <c:v>0.044</c:v>
                </c:pt>
                <c:pt idx="4">
                  <c:v>0.0417</c:v>
                </c:pt>
              </c:numCache>
            </c:numRef>
          </c:val>
          <c:smooth val="0"/>
          <c:extLst xmlns:c16r2="http://schemas.microsoft.com/office/drawing/2015/06/chart">
            <c:ext xmlns:c16="http://schemas.microsoft.com/office/drawing/2014/chart" uri="{C3380CC4-5D6E-409C-BE32-E72D297353CC}">
              <c16:uniqueId val="{00000002-FC68-445F-8C20-EB1D96942555}"/>
            </c:ext>
          </c:extLst>
        </c:ser>
        <c:dLbls>
          <c:showLegendKey val="0"/>
          <c:showVal val="0"/>
          <c:showCatName val="0"/>
          <c:showSerName val="0"/>
          <c:showPercent val="0"/>
          <c:showBubbleSize val="0"/>
        </c:dLbls>
        <c:smooth val="0"/>
        <c:axId val="-330944128"/>
        <c:axId val="-330958976"/>
      </c:lineChart>
      <c:catAx>
        <c:axId val="-33094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330958976"/>
        <c:crosses val="autoZero"/>
        <c:auto val="1"/>
        <c:lblAlgn val="ctr"/>
        <c:lblOffset val="100"/>
        <c:noMultiLvlLbl val="0"/>
      </c:catAx>
      <c:valAx>
        <c:axId val="-330958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solidFill>
                      <a:schemeClr val="tx1"/>
                    </a:solidFill>
                  </a:rPr>
                  <a:t>Porcentaje</a:t>
                </a:r>
              </a:p>
              <a:p>
                <a:pPr>
                  <a:defRPr sz="2000">
                    <a:solidFill>
                      <a:schemeClr val="tx1"/>
                    </a:solidFill>
                  </a:defRPr>
                </a:pPr>
                <a:endParaRPr lang="en-US" sz="2000">
                  <a:solidFill>
                    <a:schemeClr val="tx1"/>
                  </a:solidFill>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s-ES_tradnl"/>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s-ES_tradnl"/>
          </a:p>
        </c:txPr>
        <c:crossAx val="-3309441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ysClr val="windowText" lastClr="000000"/>
                </a:solidFill>
                <a:latin typeface="+mn-lt"/>
                <a:ea typeface="+mn-ea"/>
                <a:cs typeface="+mn-cs"/>
              </a:defRPr>
            </a:pPr>
            <a:endParaRPr lang="es-ES_tradnl"/>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ES_trad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n-US" sz="2000" b="1">
                <a:solidFill>
                  <a:sysClr val="windowText" lastClr="000000"/>
                </a:solidFill>
              </a:rPr>
              <a:t>TASA REPARTICIÓN</a:t>
            </a:r>
            <a:r>
              <a:rPr lang="en-US" sz="2000" b="1" baseline="0">
                <a:solidFill>
                  <a:sysClr val="windowText" lastClr="000000"/>
                </a:solidFill>
              </a:rPr>
              <a:t> DIVIDENDOS</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s-ES_tradnl"/>
        </a:p>
      </c:txPr>
    </c:title>
    <c:autoTitleDeleted val="0"/>
    <c:plotArea>
      <c:layout/>
      <c:lineChart>
        <c:grouping val="standard"/>
        <c:varyColors val="0"/>
        <c:ser>
          <c:idx val="0"/>
          <c:order val="0"/>
          <c:tx>
            <c:strRef>
              <c:f>'REPARTICIÓN DE DIVIDENDOS'!$B$4</c:f>
              <c:strCache>
                <c:ptCount val="1"/>
                <c:pt idx="0">
                  <c:v>P5</c:v>
                </c:pt>
              </c:strCache>
            </c:strRef>
          </c:tx>
          <c:spPr>
            <a:ln w="47625" cap="rnd">
              <a:solidFill>
                <a:srgbClr val="FFC000"/>
              </a:solidFill>
              <a:round/>
            </a:ln>
            <a:effectLst/>
          </c:spPr>
          <c:marker>
            <c:symbol val="none"/>
          </c:marker>
          <c:cat>
            <c:numRef>
              <c:f>'REPARTICIÓN DE DIVIDENDOS'!$C$3:$G$3</c:f>
              <c:numCache>
                <c:formatCode>General</c:formatCode>
                <c:ptCount val="5"/>
                <c:pt idx="0">
                  <c:v>2019.0</c:v>
                </c:pt>
                <c:pt idx="1">
                  <c:v>2020.0</c:v>
                </c:pt>
                <c:pt idx="2">
                  <c:v>2021.0</c:v>
                </c:pt>
                <c:pt idx="3">
                  <c:v>2022.0</c:v>
                </c:pt>
                <c:pt idx="4">
                  <c:v>2023.0</c:v>
                </c:pt>
              </c:numCache>
            </c:numRef>
          </c:cat>
          <c:val>
            <c:numRef>
              <c:f>'REPARTICIÓN DE DIVIDENDOS'!$C$4:$G$4</c:f>
              <c:numCache>
                <c:formatCode>0.00%</c:formatCode>
                <c:ptCount val="5"/>
                <c:pt idx="0">
                  <c:v>0.0</c:v>
                </c:pt>
                <c:pt idx="1">
                  <c:v>0.0</c:v>
                </c:pt>
                <c:pt idx="2">
                  <c:v>0.0</c:v>
                </c:pt>
                <c:pt idx="3">
                  <c:v>0.0</c:v>
                </c:pt>
                <c:pt idx="4">
                  <c:v>0.0</c:v>
                </c:pt>
              </c:numCache>
            </c:numRef>
          </c:val>
          <c:smooth val="0"/>
          <c:extLst xmlns:c16r2="http://schemas.microsoft.com/office/drawing/2015/06/chart">
            <c:ext xmlns:c16="http://schemas.microsoft.com/office/drawing/2014/chart" uri="{C3380CC4-5D6E-409C-BE32-E72D297353CC}">
              <c16:uniqueId val="{00000000-BB03-4F04-8A5E-44B50EA3BC90}"/>
            </c:ext>
          </c:extLst>
        </c:ser>
        <c:ser>
          <c:idx val="1"/>
          <c:order val="1"/>
          <c:tx>
            <c:strRef>
              <c:f>'REPARTICIÓN DE DIVIDENDOS'!$B$5</c:f>
              <c:strCache>
                <c:ptCount val="1"/>
                <c:pt idx="0">
                  <c:v>P50</c:v>
                </c:pt>
              </c:strCache>
            </c:strRef>
          </c:tx>
          <c:spPr>
            <a:ln w="28575" cap="rnd">
              <a:solidFill>
                <a:srgbClr val="C00000"/>
              </a:solidFill>
              <a:prstDash val="lgDash"/>
              <a:round/>
            </a:ln>
            <a:effectLst/>
          </c:spPr>
          <c:marker>
            <c:symbol val="none"/>
          </c:marker>
          <c:cat>
            <c:numRef>
              <c:f>'REPARTICIÓN DE DIVIDENDOS'!$C$3:$G$3</c:f>
              <c:numCache>
                <c:formatCode>General</c:formatCode>
                <c:ptCount val="5"/>
                <c:pt idx="0">
                  <c:v>2019.0</c:v>
                </c:pt>
                <c:pt idx="1">
                  <c:v>2020.0</c:v>
                </c:pt>
                <c:pt idx="2">
                  <c:v>2021.0</c:v>
                </c:pt>
                <c:pt idx="3">
                  <c:v>2022.0</c:v>
                </c:pt>
                <c:pt idx="4">
                  <c:v>2023.0</c:v>
                </c:pt>
              </c:numCache>
            </c:numRef>
          </c:cat>
          <c:val>
            <c:numRef>
              <c:f>'REPARTICIÓN DE DIVIDENDOS'!$C$5:$G$5</c:f>
              <c:numCache>
                <c:formatCode>0.00%</c:formatCode>
                <c:ptCount val="5"/>
                <c:pt idx="0">
                  <c:v>0.15</c:v>
                </c:pt>
                <c:pt idx="1">
                  <c:v>0.15</c:v>
                </c:pt>
                <c:pt idx="2">
                  <c:v>0.15</c:v>
                </c:pt>
                <c:pt idx="3">
                  <c:v>0.15</c:v>
                </c:pt>
                <c:pt idx="4">
                  <c:v>0.15</c:v>
                </c:pt>
              </c:numCache>
            </c:numRef>
          </c:val>
          <c:smooth val="0"/>
          <c:extLst xmlns:c16r2="http://schemas.microsoft.com/office/drawing/2015/06/chart">
            <c:ext xmlns:c16="http://schemas.microsoft.com/office/drawing/2014/chart" uri="{C3380CC4-5D6E-409C-BE32-E72D297353CC}">
              <c16:uniqueId val="{00000001-BB03-4F04-8A5E-44B50EA3BC90}"/>
            </c:ext>
          </c:extLst>
        </c:ser>
        <c:ser>
          <c:idx val="2"/>
          <c:order val="2"/>
          <c:tx>
            <c:strRef>
              <c:f>'REPARTICIÓN DE DIVIDENDOS'!$B$6</c:f>
              <c:strCache>
                <c:ptCount val="1"/>
                <c:pt idx="0">
                  <c:v>P95</c:v>
                </c:pt>
              </c:strCache>
            </c:strRef>
          </c:tx>
          <c:spPr>
            <a:ln w="38100" cap="rnd">
              <a:solidFill>
                <a:schemeClr val="accent6">
                  <a:lumMod val="75000"/>
                </a:schemeClr>
              </a:solidFill>
              <a:prstDash val="sysDash"/>
              <a:round/>
            </a:ln>
            <a:effectLst/>
          </c:spPr>
          <c:marker>
            <c:symbol val="none"/>
          </c:marker>
          <c:cat>
            <c:numRef>
              <c:f>'REPARTICIÓN DE DIVIDENDOS'!$C$3:$G$3</c:f>
              <c:numCache>
                <c:formatCode>General</c:formatCode>
                <c:ptCount val="5"/>
                <c:pt idx="0">
                  <c:v>2019.0</c:v>
                </c:pt>
                <c:pt idx="1">
                  <c:v>2020.0</c:v>
                </c:pt>
                <c:pt idx="2">
                  <c:v>2021.0</c:v>
                </c:pt>
                <c:pt idx="3">
                  <c:v>2022.0</c:v>
                </c:pt>
                <c:pt idx="4">
                  <c:v>2023.0</c:v>
                </c:pt>
              </c:numCache>
            </c:numRef>
          </c:cat>
          <c:val>
            <c:numRef>
              <c:f>'REPARTICIÓN DE DIVIDENDOS'!$C$6:$G$6</c:f>
              <c:numCache>
                <c:formatCode>0.00%</c:formatCode>
                <c:ptCount val="5"/>
                <c:pt idx="0">
                  <c:v>0.15</c:v>
                </c:pt>
                <c:pt idx="1">
                  <c:v>0.15</c:v>
                </c:pt>
                <c:pt idx="2">
                  <c:v>0.15</c:v>
                </c:pt>
                <c:pt idx="3">
                  <c:v>0.15</c:v>
                </c:pt>
                <c:pt idx="4">
                  <c:v>0.15</c:v>
                </c:pt>
              </c:numCache>
            </c:numRef>
          </c:val>
          <c:smooth val="0"/>
          <c:extLst xmlns:c16r2="http://schemas.microsoft.com/office/drawing/2015/06/chart">
            <c:ext xmlns:c16="http://schemas.microsoft.com/office/drawing/2014/chart" uri="{C3380CC4-5D6E-409C-BE32-E72D297353CC}">
              <c16:uniqueId val="{00000002-BB03-4F04-8A5E-44B50EA3BC90}"/>
            </c:ext>
          </c:extLst>
        </c:ser>
        <c:dLbls>
          <c:showLegendKey val="0"/>
          <c:showVal val="0"/>
          <c:showCatName val="0"/>
          <c:showSerName val="0"/>
          <c:showPercent val="0"/>
          <c:showBubbleSize val="0"/>
        </c:dLbls>
        <c:smooth val="0"/>
        <c:axId val="-327989456"/>
        <c:axId val="-327987136"/>
      </c:lineChart>
      <c:catAx>
        <c:axId val="-32798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327987136"/>
        <c:crosses val="autoZero"/>
        <c:auto val="1"/>
        <c:lblAlgn val="ctr"/>
        <c:lblOffset val="100"/>
        <c:noMultiLvlLbl val="0"/>
      </c:catAx>
      <c:valAx>
        <c:axId val="-327987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b="0">
                    <a:solidFill>
                      <a:sysClr val="windowText" lastClr="000000"/>
                    </a:solidFill>
                  </a:rPr>
                  <a:t>Porcentaje</a:t>
                </a:r>
              </a:p>
              <a:p>
                <a:pPr>
                  <a:defRPr sz="2000">
                    <a:solidFill>
                      <a:sysClr val="windowText" lastClr="000000"/>
                    </a:solidFill>
                  </a:defRPr>
                </a:pPr>
                <a:endParaRPr lang="en-US" sz="2000" b="0">
                  <a:solidFill>
                    <a:sysClr val="windowText" lastClr="000000"/>
                  </a:solidFill>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s-ES_tradnl"/>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s-ES_tradnl"/>
          </a:p>
        </c:txPr>
        <c:crossAx val="-3279894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ysClr val="windowText" lastClr="000000"/>
                </a:solidFill>
                <a:latin typeface="+mn-lt"/>
                <a:ea typeface="+mn-ea"/>
                <a:cs typeface="+mn-cs"/>
              </a:defRPr>
            </a:pPr>
            <a:endParaRPr lang="es-ES_tradnl"/>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ES_trad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s-CO" sz="2400" b="1">
                <a:solidFill>
                  <a:sysClr val="windowText" lastClr="000000"/>
                </a:solidFill>
              </a:rPr>
              <a:t>ROE</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s-ES_tradnl"/>
        </a:p>
      </c:txPr>
    </c:title>
    <c:autoTitleDeleted val="0"/>
    <c:plotArea>
      <c:layout/>
      <c:lineChart>
        <c:grouping val="standard"/>
        <c:varyColors val="0"/>
        <c:ser>
          <c:idx val="0"/>
          <c:order val="0"/>
          <c:tx>
            <c:strRef>
              <c:f>ROE!$B$5</c:f>
              <c:strCache>
                <c:ptCount val="1"/>
                <c:pt idx="0">
                  <c:v>P5</c:v>
                </c:pt>
              </c:strCache>
            </c:strRef>
          </c:tx>
          <c:spPr>
            <a:ln w="38100" cap="rnd">
              <a:solidFill>
                <a:srgbClr val="FFC000"/>
              </a:solidFill>
              <a:round/>
            </a:ln>
            <a:effectLst/>
          </c:spPr>
          <c:marker>
            <c:symbol val="none"/>
          </c:marker>
          <c:cat>
            <c:numRef>
              <c:f>ROE!$C$4:$G$4</c:f>
              <c:numCache>
                <c:formatCode>General</c:formatCode>
                <c:ptCount val="5"/>
                <c:pt idx="0">
                  <c:v>2019.0</c:v>
                </c:pt>
                <c:pt idx="1">
                  <c:v>2020.0</c:v>
                </c:pt>
                <c:pt idx="2">
                  <c:v>2021.0</c:v>
                </c:pt>
                <c:pt idx="3">
                  <c:v>2022.0</c:v>
                </c:pt>
                <c:pt idx="4">
                  <c:v>2023.0</c:v>
                </c:pt>
              </c:numCache>
            </c:numRef>
          </c:cat>
          <c:val>
            <c:numRef>
              <c:f>ROE!$C$5:$G$5</c:f>
              <c:numCache>
                <c:formatCode>0.00%</c:formatCode>
                <c:ptCount val="5"/>
                <c:pt idx="0">
                  <c:v>-0.0514</c:v>
                </c:pt>
                <c:pt idx="1">
                  <c:v>-0.0969</c:v>
                </c:pt>
                <c:pt idx="2">
                  <c:v>-0.0993</c:v>
                </c:pt>
                <c:pt idx="3">
                  <c:v>-0.1273</c:v>
                </c:pt>
                <c:pt idx="4">
                  <c:v>-0.0913</c:v>
                </c:pt>
              </c:numCache>
            </c:numRef>
          </c:val>
          <c:smooth val="0"/>
          <c:extLst xmlns:c16r2="http://schemas.microsoft.com/office/drawing/2015/06/chart">
            <c:ext xmlns:c16="http://schemas.microsoft.com/office/drawing/2014/chart" uri="{C3380CC4-5D6E-409C-BE32-E72D297353CC}">
              <c16:uniqueId val="{00000000-A3E9-453E-8E8F-C133960865CA}"/>
            </c:ext>
          </c:extLst>
        </c:ser>
        <c:ser>
          <c:idx val="1"/>
          <c:order val="1"/>
          <c:tx>
            <c:strRef>
              <c:f>ROE!$B$6</c:f>
              <c:strCache>
                <c:ptCount val="1"/>
                <c:pt idx="0">
                  <c:v>P50</c:v>
                </c:pt>
              </c:strCache>
            </c:strRef>
          </c:tx>
          <c:spPr>
            <a:ln w="38100" cap="rnd">
              <a:solidFill>
                <a:srgbClr val="C00000"/>
              </a:solidFill>
              <a:prstDash val="lgDash"/>
              <a:round/>
            </a:ln>
            <a:effectLst/>
          </c:spPr>
          <c:marker>
            <c:symbol val="none"/>
          </c:marker>
          <c:cat>
            <c:numRef>
              <c:f>ROE!$C$4:$G$4</c:f>
              <c:numCache>
                <c:formatCode>General</c:formatCode>
                <c:ptCount val="5"/>
                <c:pt idx="0">
                  <c:v>2019.0</c:v>
                </c:pt>
                <c:pt idx="1">
                  <c:v>2020.0</c:v>
                </c:pt>
                <c:pt idx="2">
                  <c:v>2021.0</c:v>
                </c:pt>
                <c:pt idx="3">
                  <c:v>2022.0</c:v>
                </c:pt>
                <c:pt idx="4">
                  <c:v>2023.0</c:v>
                </c:pt>
              </c:numCache>
            </c:numRef>
          </c:cat>
          <c:val>
            <c:numRef>
              <c:f>ROE!$C$6:$G$6</c:f>
              <c:numCache>
                <c:formatCode>0.00%</c:formatCode>
                <c:ptCount val="5"/>
                <c:pt idx="0">
                  <c:v>0.02</c:v>
                </c:pt>
                <c:pt idx="1">
                  <c:v>0.0072</c:v>
                </c:pt>
                <c:pt idx="2">
                  <c:v>0.0128</c:v>
                </c:pt>
                <c:pt idx="3">
                  <c:v>0.0075</c:v>
                </c:pt>
                <c:pt idx="4">
                  <c:v>0.047</c:v>
                </c:pt>
              </c:numCache>
            </c:numRef>
          </c:val>
          <c:smooth val="0"/>
          <c:extLst xmlns:c16r2="http://schemas.microsoft.com/office/drawing/2015/06/chart">
            <c:ext xmlns:c16="http://schemas.microsoft.com/office/drawing/2014/chart" uri="{C3380CC4-5D6E-409C-BE32-E72D297353CC}">
              <c16:uniqueId val="{00000001-A3E9-453E-8E8F-C133960865CA}"/>
            </c:ext>
          </c:extLst>
        </c:ser>
        <c:ser>
          <c:idx val="2"/>
          <c:order val="2"/>
          <c:tx>
            <c:strRef>
              <c:f>ROE!$B$7</c:f>
              <c:strCache>
                <c:ptCount val="1"/>
                <c:pt idx="0">
                  <c:v>P95</c:v>
                </c:pt>
              </c:strCache>
            </c:strRef>
          </c:tx>
          <c:spPr>
            <a:ln w="38100" cap="rnd">
              <a:solidFill>
                <a:schemeClr val="accent6">
                  <a:lumMod val="75000"/>
                </a:schemeClr>
              </a:solidFill>
              <a:prstDash val="sysDash"/>
              <a:round/>
            </a:ln>
            <a:effectLst/>
          </c:spPr>
          <c:marker>
            <c:symbol val="none"/>
          </c:marker>
          <c:cat>
            <c:numRef>
              <c:f>ROE!$C$4:$G$4</c:f>
              <c:numCache>
                <c:formatCode>General</c:formatCode>
                <c:ptCount val="5"/>
                <c:pt idx="0">
                  <c:v>2019.0</c:v>
                </c:pt>
                <c:pt idx="1">
                  <c:v>2020.0</c:v>
                </c:pt>
                <c:pt idx="2">
                  <c:v>2021.0</c:v>
                </c:pt>
                <c:pt idx="3">
                  <c:v>2022.0</c:v>
                </c:pt>
                <c:pt idx="4">
                  <c:v>2023.0</c:v>
                </c:pt>
              </c:numCache>
            </c:numRef>
          </c:cat>
          <c:val>
            <c:numRef>
              <c:f>ROE!$C$7:$G$7</c:f>
              <c:numCache>
                <c:formatCode>0.00%</c:formatCode>
                <c:ptCount val="5"/>
                <c:pt idx="0">
                  <c:v>0.0664</c:v>
                </c:pt>
                <c:pt idx="1">
                  <c:v>0.063</c:v>
                </c:pt>
                <c:pt idx="2">
                  <c:v>0.0663</c:v>
                </c:pt>
                <c:pt idx="3">
                  <c:v>0.0596</c:v>
                </c:pt>
                <c:pt idx="4">
                  <c:v>0.0913</c:v>
                </c:pt>
              </c:numCache>
            </c:numRef>
          </c:val>
          <c:smooth val="0"/>
          <c:extLst xmlns:c16r2="http://schemas.microsoft.com/office/drawing/2015/06/chart">
            <c:ext xmlns:c16="http://schemas.microsoft.com/office/drawing/2014/chart" uri="{C3380CC4-5D6E-409C-BE32-E72D297353CC}">
              <c16:uniqueId val="{00000002-A3E9-453E-8E8F-C133960865CA}"/>
            </c:ext>
          </c:extLst>
        </c:ser>
        <c:dLbls>
          <c:showLegendKey val="0"/>
          <c:showVal val="0"/>
          <c:showCatName val="0"/>
          <c:showSerName val="0"/>
          <c:showPercent val="0"/>
          <c:showBubbleSize val="0"/>
        </c:dLbls>
        <c:smooth val="0"/>
        <c:axId val="-327846720"/>
        <c:axId val="-327844400"/>
      </c:lineChart>
      <c:catAx>
        <c:axId val="-32784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327844400"/>
        <c:crosses val="autoZero"/>
        <c:auto val="1"/>
        <c:lblAlgn val="ctr"/>
        <c:lblOffset val="100"/>
        <c:noMultiLvlLbl val="0"/>
      </c:catAx>
      <c:valAx>
        <c:axId val="-327844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a:solidFill>
                      <a:sysClr val="windowText" lastClr="000000"/>
                    </a:solidFill>
                  </a:rPr>
                  <a:t>Porcentaje</a:t>
                </a: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s-ES_tradnl"/>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s-ES_tradnl"/>
          </a:p>
        </c:txPr>
        <c:crossAx val="-3278467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ysClr val="windowText" lastClr="000000"/>
                </a:solidFill>
                <a:latin typeface="+mn-lt"/>
                <a:ea typeface="+mn-ea"/>
                <a:cs typeface="+mn-cs"/>
              </a:defRPr>
            </a:pPr>
            <a:endParaRPr lang="es-ES_tradnl"/>
          </a:p>
        </c:txPr>
      </c:dTable>
      <c:spPr>
        <a:noFill/>
        <a:ln>
          <a:noFill/>
        </a:ln>
        <a:effectLst/>
      </c:spPr>
    </c:plotArea>
    <c:plotVisOnly val="1"/>
    <c:dispBlanksAs val="gap"/>
    <c:showDLblsOverMax val="0"/>
  </c:chart>
  <c:spPr>
    <a:noFill/>
    <a:ln w="9525" cap="flat" cmpd="sng" algn="ctr">
      <a:noFill/>
      <a:round/>
    </a:ln>
    <a:effectLst/>
  </c:spPr>
  <c:txPr>
    <a:bodyPr/>
    <a:lstStyle/>
    <a:p>
      <a:pPr>
        <a:defRPr/>
      </a:pPr>
      <a:endParaRPr lang="es-ES_trad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s-CO" sz="2400" b="1" dirty="0">
                <a:solidFill>
                  <a:sysClr val="windowText" lastClr="000000"/>
                </a:solidFill>
              </a:rPr>
              <a:t>FCL</a:t>
            </a:r>
          </a:p>
        </c:rich>
      </c:tx>
      <c:layout>
        <c:manualLayout>
          <c:xMode val="edge"/>
          <c:yMode val="edge"/>
          <c:x val="0.469917382120997"/>
          <c:y val="0.0505876331161783"/>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s-ES_tradnl"/>
        </a:p>
      </c:txPr>
    </c:title>
    <c:autoTitleDeleted val="0"/>
    <c:plotArea>
      <c:layout>
        <c:manualLayout>
          <c:layoutTarget val="inner"/>
          <c:xMode val="edge"/>
          <c:yMode val="edge"/>
          <c:x val="0.241182578044567"/>
          <c:y val="0.15965158184659"/>
          <c:w val="0.725575409635821"/>
          <c:h val="0.536305972529675"/>
        </c:manualLayout>
      </c:layout>
      <c:lineChart>
        <c:grouping val="standard"/>
        <c:varyColors val="0"/>
        <c:ser>
          <c:idx val="0"/>
          <c:order val="0"/>
          <c:tx>
            <c:strRef>
              <c:f>FCL!$B$5</c:f>
              <c:strCache>
                <c:ptCount val="1"/>
                <c:pt idx="0">
                  <c:v>P5</c:v>
                </c:pt>
              </c:strCache>
            </c:strRef>
          </c:tx>
          <c:spPr>
            <a:ln w="38100" cap="rnd">
              <a:solidFill>
                <a:srgbClr val="FFC000"/>
              </a:solidFill>
              <a:round/>
            </a:ln>
            <a:effectLst/>
          </c:spPr>
          <c:marker>
            <c:symbol val="none"/>
          </c:marker>
          <c:cat>
            <c:numRef>
              <c:f>FCL!$C$4:$G$4</c:f>
              <c:numCache>
                <c:formatCode>General</c:formatCode>
                <c:ptCount val="5"/>
                <c:pt idx="0">
                  <c:v>2019.0</c:v>
                </c:pt>
                <c:pt idx="1">
                  <c:v>2020.0</c:v>
                </c:pt>
                <c:pt idx="2">
                  <c:v>2021.0</c:v>
                </c:pt>
                <c:pt idx="3">
                  <c:v>2022.0</c:v>
                </c:pt>
                <c:pt idx="4">
                  <c:v>2023.0</c:v>
                </c:pt>
              </c:numCache>
            </c:numRef>
          </c:cat>
          <c:val>
            <c:numRef>
              <c:f>FCL!$C$5:$G$5</c:f>
              <c:numCache>
                <c:formatCode>_("$"\ * #,##0_);_("$"\ * \(#,##0\);_("$"\ * "-"??_);_(@_)</c:formatCode>
                <c:ptCount val="5"/>
                <c:pt idx="0">
                  <c:v>340300.0</c:v>
                </c:pt>
                <c:pt idx="1">
                  <c:v>512730.0</c:v>
                </c:pt>
                <c:pt idx="2">
                  <c:v>495105.0</c:v>
                </c:pt>
                <c:pt idx="3">
                  <c:v>780698.0</c:v>
                </c:pt>
                <c:pt idx="4">
                  <c:v>321207.0</c:v>
                </c:pt>
              </c:numCache>
            </c:numRef>
          </c:val>
          <c:smooth val="0"/>
          <c:extLst xmlns:c16r2="http://schemas.microsoft.com/office/drawing/2015/06/chart">
            <c:ext xmlns:c16="http://schemas.microsoft.com/office/drawing/2014/chart" uri="{C3380CC4-5D6E-409C-BE32-E72D297353CC}">
              <c16:uniqueId val="{00000000-9A20-4154-BDFE-D55C3B589568}"/>
            </c:ext>
          </c:extLst>
        </c:ser>
        <c:ser>
          <c:idx val="1"/>
          <c:order val="1"/>
          <c:tx>
            <c:strRef>
              <c:f>FCL!$B$6</c:f>
              <c:strCache>
                <c:ptCount val="1"/>
                <c:pt idx="0">
                  <c:v>P50</c:v>
                </c:pt>
              </c:strCache>
            </c:strRef>
          </c:tx>
          <c:spPr>
            <a:ln w="38100" cap="rnd">
              <a:solidFill>
                <a:srgbClr val="C00000"/>
              </a:solidFill>
              <a:prstDash val="lgDash"/>
              <a:round/>
            </a:ln>
            <a:effectLst/>
          </c:spPr>
          <c:marker>
            <c:symbol val="none"/>
          </c:marker>
          <c:cat>
            <c:numRef>
              <c:f>FCL!$C$4:$G$4</c:f>
              <c:numCache>
                <c:formatCode>General</c:formatCode>
                <c:ptCount val="5"/>
                <c:pt idx="0">
                  <c:v>2019.0</c:v>
                </c:pt>
                <c:pt idx="1">
                  <c:v>2020.0</c:v>
                </c:pt>
                <c:pt idx="2">
                  <c:v>2021.0</c:v>
                </c:pt>
                <c:pt idx="3">
                  <c:v>2022.0</c:v>
                </c:pt>
                <c:pt idx="4">
                  <c:v>2023.0</c:v>
                </c:pt>
              </c:numCache>
            </c:numRef>
          </c:cat>
          <c:val>
            <c:numRef>
              <c:f>FCL!$C$6:$G$6</c:f>
              <c:numCache>
                <c:formatCode>_("$"\ * #,##0_);_("$"\ * \(#,##0\);_("$"\ * "-"??_);_(@_)</c:formatCode>
                <c:ptCount val="5"/>
                <c:pt idx="0">
                  <c:v>455776.0</c:v>
                </c:pt>
                <c:pt idx="1">
                  <c:v>641003.0</c:v>
                </c:pt>
                <c:pt idx="2">
                  <c:v>591916.0</c:v>
                </c:pt>
                <c:pt idx="3">
                  <c:v>873211.0</c:v>
                </c:pt>
                <c:pt idx="4">
                  <c:v>419468.0</c:v>
                </c:pt>
              </c:numCache>
            </c:numRef>
          </c:val>
          <c:smooth val="0"/>
          <c:extLst xmlns:c16r2="http://schemas.microsoft.com/office/drawing/2015/06/chart">
            <c:ext xmlns:c16="http://schemas.microsoft.com/office/drawing/2014/chart" uri="{C3380CC4-5D6E-409C-BE32-E72D297353CC}">
              <c16:uniqueId val="{00000001-9A20-4154-BDFE-D55C3B589568}"/>
            </c:ext>
          </c:extLst>
        </c:ser>
        <c:ser>
          <c:idx val="2"/>
          <c:order val="2"/>
          <c:tx>
            <c:strRef>
              <c:f>FCL!$B$7</c:f>
              <c:strCache>
                <c:ptCount val="1"/>
                <c:pt idx="0">
                  <c:v>P95</c:v>
                </c:pt>
              </c:strCache>
            </c:strRef>
          </c:tx>
          <c:spPr>
            <a:ln w="38100" cap="rnd">
              <a:solidFill>
                <a:schemeClr val="accent6">
                  <a:lumMod val="75000"/>
                </a:schemeClr>
              </a:solidFill>
              <a:prstDash val="sysDash"/>
              <a:round/>
            </a:ln>
            <a:effectLst/>
          </c:spPr>
          <c:marker>
            <c:symbol val="none"/>
          </c:marker>
          <c:cat>
            <c:numRef>
              <c:f>FCL!$C$4:$G$4</c:f>
              <c:numCache>
                <c:formatCode>General</c:formatCode>
                <c:ptCount val="5"/>
                <c:pt idx="0">
                  <c:v>2019.0</c:v>
                </c:pt>
                <c:pt idx="1">
                  <c:v>2020.0</c:v>
                </c:pt>
                <c:pt idx="2">
                  <c:v>2021.0</c:v>
                </c:pt>
                <c:pt idx="3">
                  <c:v>2022.0</c:v>
                </c:pt>
                <c:pt idx="4">
                  <c:v>2023.0</c:v>
                </c:pt>
              </c:numCache>
            </c:numRef>
          </c:cat>
          <c:val>
            <c:numRef>
              <c:f>FCL!$C$7:$G$7</c:f>
              <c:numCache>
                <c:formatCode>_("$"\ * #,##0_);_("$"\ * \(#,##0\);_("$"\ * "-"??_);_(@_)</c:formatCode>
                <c:ptCount val="5"/>
                <c:pt idx="0">
                  <c:v>637477.0</c:v>
                </c:pt>
                <c:pt idx="1">
                  <c:v>773648.0</c:v>
                </c:pt>
                <c:pt idx="2">
                  <c:v>682268.0</c:v>
                </c:pt>
                <c:pt idx="3">
                  <c:v>949783.0</c:v>
                </c:pt>
                <c:pt idx="4">
                  <c:v>534616.0</c:v>
                </c:pt>
              </c:numCache>
            </c:numRef>
          </c:val>
          <c:smooth val="0"/>
          <c:extLst xmlns:c16r2="http://schemas.microsoft.com/office/drawing/2015/06/chart">
            <c:ext xmlns:c16="http://schemas.microsoft.com/office/drawing/2014/chart" uri="{C3380CC4-5D6E-409C-BE32-E72D297353CC}">
              <c16:uniqueId val="{00000002-9A20-4154-BDFE-D55C3B589568}"/>
            </c:ext>
          </c:extLst>
        </c:ser>
        <c:dLbls>
          <c:showLegendKey val="0"/>
          <c:showVal val="0"/>
          <c:showCatName val="0"/>
          <c:showSerName val="0"/>
          <c:showPercent val="0"/>
          <c:showBubbleSize val="0"/>
        </c:dLbls>
        <c:smooth val="0"/>
        <c:axId val="-317549568"/>
        <c:axId val="-317546816"/>
      </c:lineChart>
      <c:catAx>
        <c:axId val="-31754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317546816"/>
        <c:crosses val="autoZero"/>
        <c:auto val="1"/>
        <c:lblAlgn val="ctr"/>
        <c:lblOffset val="100"/>
        <c:noMultiLvlLbl val="0"/>
      </c:catAx>
      <c:valAx>
        <c:axId val="-317546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s-CO" sz="2000">
                    <a:solidFill>
                      <a:sysClr val="windowText" lastClr="000000"/>
                    </a:solidFill>
                  </a:rPr>
                  <a:t>Millones</a:t>
                </a:r>
                <a:r>
                  <a:rPr lang="es-CO" sz="2000" baseline="0">
                    <a:solidFill>
                      <a:sysClr val="windowText" lastClr="000000"/>
                    </a:solidFill>
                  </a:rPr>
                  <a:t> USD</a:t>
                </a:r>
                <a:endParaRPr lang="es-CO" sz="20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s-ES_tradnl"/>
            </a:p>
          </c:txPr>
        </c:title>
        <c:numFmt formatCode="_(&quot;$&quot;\ * #,##0_);_(&quot;$&quot;\ * \(#,##0\);_(&quot;$&quot;\ *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s-ES_tradnl"/>
          </a:p>
        </c:txPr>
        <c:crossAx val="-3175495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ysClr val="windowText" lastClr="000000"/>
                </a:solidFill>
                <a:latin typeface="+mn-lt"/>
                <a:ea typeface="+mn-ea"/>
                <a:cs typeface="+mn-cs"/>
              </a:defRPr>
            </a:pPr>
            <a:endParaRPr lang="es-ES_tradnl"/>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ES_trad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2400" b="1" dirty="0"/>
              <a:t>EBITDAR</a:t>
            </a:r>
          </a:p>
          <a:p>
            <a:pPr>
              <a:defRPr b="1"/>
            </a:pP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s-ES_tradnl"/>
        </a:p>
      </c:txPr>
    </c:title>
    <c:autoTitleDeleted val="0"/>
    <c:plotArea>
      <c:layout/>
      <c:lineChart>
        <c:grouping val="standard"/>
        <c:varyColors val="0"/>
        <c:ser>
          <c:idx val="0"/>
          <c:order val="0"/>
          <c:tx>
            <c:strRef>
              <c:f>EBITDAR!$B$5</c:f>
              <c:strCache>
                <c:ptCount val="1"/>
                <c:pt idx="0">
                  <c:v>P5</c:v>
                </c:pt>
              </c:strCache>
            </c:strRef>
          </c:tx>
          <c:spPr>
            <a:ln w="38100" cap="rnd">
              <a:solidFill>
                <a:srgbClr val="FFC000"/>
              </a:solidFill>
              <a:round/>
            </a:ln>
            <a:effectLst/>
          </c:spPr>
          <c:marker>
            <c:symbol val="none"/>
          </c:marker>
          <c:cat>
            <c:numRef>
              <c:f>EBITDAR!$C$4:$G$4</c:f>
              <c:numCache>
                <c:formatCode>General</c:formatCode>
                <c:ptCount val="5"/>
                <c:pt idx="0">
                  <c:v>2019.0</c:v>
                </c:pt>
                <c:pt idx="1">
                  <c:v>2020.0</c:v>
                </c:pt>
                <c:pt idx="2">
                  <c:v>2021.0</c:v>
                </c:pt>
                <c:pt idx="3">
                  <c:v>2022.0</c:v>
                </c:pt>
                <c:pt idx="4">
                  <c:v>2023.0</c:v>
                </c:pt>
              </c:numCache>
            </c:numRef>
          </c:cat>
          <c:val>
            <c:numRef>
              <c:f>EBITDAR!$C$5:$G$5</c:f>
              <c:numCache>
                <c:formatCode>_-* #,##0_-;\-* #,##0_-;_-* "-"??_-;_-@_-</c:formatCode>
                <c:ptCount val="5"/>
                <c:pt idx="0">
                  <c:v>915444.0</c:v>
                </c:pt>
                <c:pt idx="1">
                  <c:v>813884.0</c:v>
                </c:pt>
                <c:pt idx="2">
                  <c:v>819950.0</c:v>
                </c:pt>
                <c:pt idx="3">
                  <c:v>753502.0</c:v>
                </c:pt>
                <c:pt idx="4">
                  <c:v>751705.0</c:v>
                </c:pt>
              </c:numCache>
            </c:numRef>
          </c:val>
          <c:smooth val="0"/>
          <c:extLst xmlns:c16r2="http://schemas.microsoft.com/office/drawing/2015/06/chart">
            <c:ext xmlns:c16="http://schemas.microsoft.com/office/drawing/2014/chart" uri="{C3380CC4-5D6E-409C-BE32-E72D297353CC}">
              <c16:uniqueId val="{00000000-A1D0-4B42-A982-B4F110A24A03}"/>
            </c:ext>
          </c:extLst>
        </c:ser>
        <c:ser>
          <c:idx val="1"/>
          <c:order val="1"/>
          <c:tx>
            <c:strRef>
              <c:f>EBITDAR!$B$6</c:f>
              <c:strCache>
                <c:ptCount val="1"/>
                <c:pt idx="0">
                  <c:v>P50</c:v>
                </c:pt>
              </c:strCache>
            </c:strRef>
          </c:tx>
          <c:spPr>
            <a:ln w="38100" cap="rnd">
              <a:solidFill>
                <a:srgbClr val="C00000"/>
              </a:solidFill>
              <a:prstDash val="lgDash"/>
              <a:round/>
            </a:ln>
            <a:effectLst/>
          </c:spPr>
          <c:marker>
            <c:symbol val="none"/>
          </c:marker>
          <c:cat>
            <c:numRef>
              <c:f>EBITDAR!$C$4:$G$4</c:f>
              <c:numCache>
                <c:formatCode>General</c:formatCode>
                <c:ptCount val="5"/>
                <c:pt idx="0">
                  <c:v>2019.0</c:v>
                </c:pt>
                <c:pt idx="1">
                  <c:v>2020.0</c:v>
                </c:pt>
                <c:pt idx="2">
                  <c:v>2021.0</c:v>
                </c:pt>
                <c:pt idx="3">
                  <c:v>2022.0</c:v>
                </c:pt>
                <c:pt idx="4">
                  <c:v>2023.0</c:v>
                </c:pt>
              </c:numCache>
            </c:numRef>
          </c:cat>
          <c:val>
            <c:numRef>
              <c:f>EBITDAR!$C$6:$G$6</c:f>
              <c:numCache>
                <c:formatCode>_-* #,##0_-;\-* #,##0_-;_-* "-"??_-;_-@_-</c:formatCode>
                <c:ptCount val="5"/>
                <c:pt idx="0">
                  <c:v>988809.0</c:v>
                </c:pt>
                <c:pt idx="1">
                  <c:v>905041.0</c:v>
                </c:pt>
                <c:pt idx="2">
                  <c:v>913994.0</c:v>
                </c:pt>
                <c:pt idx="3">
                  <c:v>847187.0</c:v>
                </c:pt>
                <c:pt idx="4">
                  <c:v>851295.0</c:v>
                </c:pt>
              </c:numCache>
            </c:numRef>
          </c:val>
          <c:smooth val="0"/>
          <c:extLst xmlns:c16r2="http://schemas.microsoft.com/office/drawing/2015/06/chart">
            <c:ext xmlns:c16="http://schemas.microsoft.com/office/drawing/2014/chart" uri="{C3380CC4-5D6E-409C-BE32-E72D297353CC}">
              <c16:uniqueId val="{00000001-A1D0-4B42-A982-B4F110A24A03}"/>
            </c:ext>
          </c:extLst>
        </c:ser>
        <c:ser>
          <c:idx val="2"/>
          <c:order val="2"/>
          <c:tx>
            <c:strRef>
              <c:f>EBITDAR!$B$7</c:f>
              <c:strCache>
                <c:ptCount val="1"/>
                <c:pt idx="0">
                  <c:v>P95</c:v>
                </c:pt>
              </c:strCache>
            </c:strRef>
          </c:tx>
          <c:spPr>
            <a:ln w="38100" cap="rnd">
              <a:solidFill>
                <a:schemeClr val="accent6">
                  <a:lumMod val="75000"/>
                </a:schemeClr>
              </a:solidFill>
              <a:prstDash val="sysDash"/>
              <a:round/>
            </a:ln>
            <a:effectLst/>
          </c:spPr>
          <c:marker>
            <c:symbol val="none"/>
          </c:marker>
          <c:cat>
            <c:numRef>
              <c:f>EBITDAR!$C$4:$G$4</c:f>
              <c:numCache>
                <c:formatCode>General</c:formatCode>
                <c:ptCount val="5"/>
                <c:pt idx="0">
                  <c:v>2019.0</c:v>
                </c:pt>
                <c:pt idx="1">
                  <c:v>2020.0</c:v>
                </c:pt>
                <c:pt idx="2">
                  <c:v>2021.0</c:v>
                </c:pt>
                <c:pt idx="3">
                  <c:v>2022.0</c:v>
                </c:pt>
                <c:pt idx="4">
                  <c:v>2023.0</c:v>
                </c:pt>
              </c:numCache>
            </c:numRef>
          </c:cat>
          <c:val>
            <c:numRef>
              <c:f>EBITDAR!$C$7:$G$7</c:f>
              <c:numCache>
                <c:formatCode>_-* #,##0_-;\-* #,##0_-;_-* "-"??_-;_-@_-</c:formatCode>
                <c:ptCount val="5"/>
                <c:pt idx="0">
                  <c:v>1.062762E6</c:v>
                </c:pt>
                <c:pt idx="1">
                  <c:v>994850.0</c:v>
                </c:pt>
                <c:pt idx="2">
                  <c:v>1.006742E6</c:v>
                </c:pt>
                <c:pt idx="3">
                  <c:v>939532.0</c:v>
                </c:pt>
                <c:pt idx="4">
                  <c:v>948963.0</c:v>
                </c:pt>
              </c:numCache>
            </c:numRef>
          </c:val>
          <c:smooth val="0"/>
          <c:extLst xmlns:c16r2="http://schemas.microsoft.com/office/drawing/2015/06/chart">
            <c:ext xmlns:c16="http://schemas.microsoft.com/office/drawing/2014/chart" uri="{C3380CC4-5D6E-409C-BE32-E72D297353CC}">
              <c16:uniqueId val="{00000002-A1D0-4B42-A982-B4F110A24A03}"/>
            </c:ext>
          </c:extLst>
        </c:ser>
        <c:dLbls>
          <c:showLegendKey val="0"/>
          <c:showVal val="0"/>
          <c:showCatName val="0"/>
          <c:showSerName val="0"/>
          <c:showPercent val="0"/>
          <c:showBubbleSize val="0"/>
        </c:dLbls>
        <c:smooth val="0"/>
        <c:axId val="-330916608"/>
        <c:axId val="-330913856"/>
      </c:lineChart>
      <c:catAx>
        <c:axId val="-33091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_tradnl"/>
          </a:p>
        </c:txPr>
        <c:crossAx val="-330913856"/>
        <c:crosses val="autoZero"/>
        <c:auto val="1"/>
        <c:lblAlgn val="ctr"/>
        <c:lblOffset val="100"/>
        <c:noMultiLvlLbl val="0"/>
      </c:catAx>
      <c:valAx>
        <c:axId val="-330913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s-CO" sz="2000">
                    <a:solidFill>
                      <a:sysClr val="windowText" lastClr="000000"/>
                    </a:solidFill>
                  </a:rPr>
                  <a:t>Millones</a:t>
                </a:r>
                <a:r>
                  <a:rPr lang="es-CO" sz="2000" baseline="0">
                    <a:solidFill>
                      <a:sysClr val="windowText" lastClr="000000"/>
                    </a:solidFill>
                  </a:rPr>
                  <a:t> USD</a:t>
                </a:r>
                <a:endParaRPr lang="es-CO" sz="20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s-ES_tradnl"/>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s-ES_tradnl"/>
          </a:p>
        </c:txPr>
        <c:crossAx val="-3309166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ysClr val="windowText" lastClr="000000"/>
                </a:solidFill>
                <a:latin typeface="+mn-lt"/>
                <a:ea typeface="+mn-ea"/>
                <a:cs typeface="+mn-cs"/>
              </a:defRPr>
            </a:pPr>
            <a:endParaRPr lang="es-ES_tradnl"/>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s-ES_trad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s-CO" sz="2400" b="1">
                <a:solidFill>
                  <a:sysClr val="windowText" lastClr="000000"/>
                </a:solidFill>
              </a:rPr>
              <a:t>ROS</a:t>
            </a:r>
          </a:p>
        </c:rich>
      </c:tx>
      <c:layout>
        <c:manualLayout>
          <c:xMode val="edge"/>
          <c:yMode val="edge"/>
          <c:x val="0.460827413614504"/>
          <c:y val="0.0419756911170844"/>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s-ES_tradnl"/>
        </a:p>
      </c:txPr>
    </c:title>
    <c:autoTitleDeleted val="0"/>
    <c:plotArea>
      <c:layout/>
      <c:lineChart>
        <c:grouping val="standard"/>
        <c:varyColors val="0"/>
        <c:ser>
          <c:idx val="0"/>
          <c:order val="0"/>
          <c:tx>
            <c:strRef>
              <c:f>ROS!$B$4</c:f>
              <c:strCache>
                <c:ptCount val="1"/>
                <c:pt idx="0">
                  <c:v>P5</c:v>
                </c:pt>
              </c:strCache>
            </c:strRef>
          </c:tx>
          <c:spPr>
            <a:ln w="38100" cap="rnd">
              <a:solidFill>
                <a:srgbClr val="FFC000"/>
              </a:solidFill>
              <a:round/>
            </a:ln>
            <a:effectLst/>
          </c:spPr>
          <c:marker>
            <c:symbol val="none"/>
          </c:marker>
          <c:cat>
            <c:numRef>
              <c:f>ROS!$C$3:$G$3</c:f>
              <c:numCache>
                <c:formatCode>General</c:formatCode>
                <c:ptCount val="5"/>
                <c:pt idx="0">
                  <c:v>2019.0</c:v>
                </c:pt>
                <c:pt idx="1">
                  <c:v>2020.0</c:v>
                </c:pt>
                <c:pt idx="2">
                  <c:v>2021.0</c:v>
                </c:pt>
                <c:pt idx="3">
                  <c:v>2022.0</c:v>
                </c:pt>
                <c:pt idx="4">
                  <c:v>2023.0</c:v>
                </c:pt>
              </c:numCache>
            </c:numRef>
          </c:cat>
          <c:val>
            <c:numRef>
              <c:f>ROS!$C$4:$G$4</c:f>
              <c:numCache>
                <c:formatCode>0.00%</c:formatCode>
                <c:ptCount val="5"/>
                <c:pt idx="0">
                  <c:v>-0.0096</c:v>
                </c:pt>
                <c:pt idx="1">
                  <c:v>-0.0167</c:v>
                </c:pt>
                <c:pt idx="2">
                  <c:v>-0.0157</c:v>
                </c:pt>
                <c:pt idx="3">
                  <c:v>-0.0186</c:v>
                </c:pt>
                <c:pt idx="4">
                  <c:v>-0.0071</c:v>
                </c:pt>
              </c:numCache>
            </c:numRef>
          </c:val>
          <c:smooth val="0"/>
          <c:extLst xmlns:c16r2="http://schemas.microsoft.com/office/drawing/2015/06/chart">
            <c:ext xmlns:c16="http://schemas.microsoft.com/office/drawing/2014/chart" uri="{C3380CC4-5D6E-409C-BE32-E72D297353CC}">
              <c16:uniqueId val="{00000000-9081-45A9-A266-9FB1C2143F96}"/>
            </c:ext>
          </c:extLst>
        </c:ser>
        <c:ser>
          <c:idx val="1"/>
          <c:order val="1"/>
          <c:tx>
            <c:strRef>
              <c:f>ROS!$B$5</c:f>
              <c:strCache>
                <c:ptCount val="1"/>
                <c:pt idx="0">
                  <c:v>P50</c:v>
                </c:pt>
              </c:strCache>
            </c:strRef>
          </c:tx>
          <c:spPr>
            <a:ln w="38100" cap="rnd">
              <a:solidFill>
                <a:srgbClr val="C00000"/>
              </a:solidFill>
              <a:prstDash val="lgDash"/>
              <a:round/>
            </a:ln>
            <a:effectLst/>
          </c:spPr>
          <c:marker>
            <c:symbol val="none"/>
          </c:marker>
          <c:cat>
            <c:numRef>
              <c:f>ROS!$C$3:$G$3</c:f>
              <c:numCache>
                <c:formatCode>General</c:formatCode>
                <c:ptCount val="5"/>
                <c:pt idx="0">
                  <c:v>2019.0</c:v>
                </c:pt>
                <c:pt idx="1">
                  <c:v>2020.0</c:v>
                </c:pt>
                <c:pt idx="2">
                  <c:v>2021.0</c:v>
                </c:pt>
                <c:pt idx="3">
                  <c:v>2022.0</c:v>
                </c:pt>
                <c:pt idx="4">
                  <c:v>2023.0</c:v>
                </c:pt>
              </c:numCache>
            </c:numRef>
          </c:cat>
          <c:val>
            <c:numRef>
              <c:f>ROS!$C$5:$G$5</c:f>
              <c:numCache>
                <c:formatCode>0.00%</c:formatCode>
                <c:ptCount val="5"/>
                <c:pt idx="0">
                  <c:v>0.004</c:v>
                </c:pt>
                <c:pt idx="1">
                  <c:v>0.0015</c:v>
                </c:pt>
                <c:pt idx="2">
                  <c:v>0.0026</c:v>
                </c:pt>
                <c:pt idx="3">
                  <c:v>0.0016</c:v>
                </c:pt>
                <c:pt idx="4">
                  <c:v>0.0105</c:v>
                </c:pt>
              </c:numCache>
            </c:numRef>
          </c:val>
          <c:smooth val="0"/>
          <c:extLst xmlns:c16r2="http://schemas.microsoft.com/office/drawing/2015/06/chart">
            <c:ext xmlns:c16="http://schemas.microsoft.com/office/drawing/2014/chart" uri="{C3380CC4-5D6E-409C-BE32-E72D297353CC}">
              <c16:uniqueId val="{00000001-9081-45A9-A266-9FB1C2143F96}"/>
            </c:ext>
          </c:extLst>
        </c:ser>
        <c:ser>
          <c:idx val="2"/>
          <c:order val="2"/>
          <c:tx>
            <c:strRef>
              <c:f>ROS!$B$6</c:f>
              <c:strCache>
                <c:ptCount val="1"/>
                <c:pt idx="0">
                  <c:v>P95</c:v>
                </c:pt>
              </c:strCache>
            </c:strRef>
          </c:tx>
          <c:spPr>
            <a:ln w="38100" cap="rnd">
              <a:solidFill>
                <a:schemeClr val="accent6">
                  <a:lumMod val="75000"/>
                </a:schemeClr>
              </a:solidFill>
              <a:prstDash val="sysDash"/>
              <a:round/>
            </a:ln>
            <a:effectLst/>
          </c:spPr>
          <c:marker>
            <c:symbol val="none"/>
          </c:marker>
          <c:cat>
            <c:numRef>
              <c:f>ROS!$C$3:$G$3</c:f>
              <c:numCache>
                <c:formatCode>General</c:formatCode>
                <c:ptCount val="5"/>
                <c:pt idx="0">
                  <c:v>2019.0</c:v>
                </c:pt>
                <c:pt idx="1">
                  <c:v>2020.0</c:v>
                </c:pt>
                <c:pt idx="2">
                  <c:v>2021.0</c:v>
                </c:pt>
                <c:pt idx="3">
                  <c:v>2022.0</c:v>
                </c:pt>
                <c:pt idx="4">
                  <c:v>2023.0</c:v>
                </c:pt>
              </c:numCache>
            </c:numRef>
          </c:cat>
          <c:val>
            <c:numRef>
              <c:f>ROS!$C$6:$G$6</c:f>
              <c:numCache>
                <c:formatCode>0.00%</c:formatCode>
                <c:ptCount val="5"/>
                <c:pt idx="0">
                  <c:v>0.0139</c:v>
                </c:pt>
                <c:pt idx="1">
                  <c:v>0.0139</c:v>
                </c:pt>
                <c:pt idx="2">
                  <c:v>0.0155</c:v>
                </c:pt>
                <c:pt idx="3">
                  <c:v>0.0152</c:v>
                </c:pt>
                <c:pt idx="4">
                  <c:v>0.0249</c:v>
                </c:pt>
              </c:numCache>
            </c:numRef>
          </c:val>
          <c:smooth val="0"/>
          <c:extLst xmlns:c16r2="http://schemas.microsoft.com/office/drawing/2015/06/chart">
            <c:ext xmlns:c16="http://schemas.microsoft.com/office/drawing/2014/chart" uri="{C3380CC4-5D6E-409C-BE32-E72D297353CC}">
              <c16:uniqueId val="{00000002-9081-45A9-A266-9FB1C2143F96}"/>
            </c:ext>
          </c:extLst>
        </c:ser>
        <c:dLbls>
          <c:showLegendKey val="0"/>
          <c:showVal val="0"/>
          <c:showCatName val="0"/>
          <c:showSerName val="0"/>
          <c:showPercent val="0"/>
          <c:showBubbleSize val="0"/>
        </c:dLbls>
        <c:smooth val="0"/>
        <c:axId val="-329178800"/>
        <c:axId val="-329176048"/>
      </c:lineChart>
      <c:catAx>
        <c:axId val="-32917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329176048"/>
        <c:crosses val="autoZero"/>
        <c:auto val="1"/>
        <c:lblAlgn val="ctr"/>
        <c:lblOffset val="100"/>
        <c:noMultiLvlLbl val="0"/>
      </c:catAx>
      <c:valAx>
        <c:axId val="-329176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a:solidFill>
                      <a:sysClr val="windowText" lastClr="000000"/>
                    </a:solidFill>
                  </a:rPr>
                  <a:t>Porcentaje</a:t>
                </a: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s-ES_tradnl"/>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s-ES_tradnl"/>
          </a:p>
        </c:txPr>
        <c:crossAx val="-3291788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ysClr val="windowText" lastClr="000000"/>
                </a:solidFill>
                <a:latin typeface="+mn-lt"/>
                <a:ea typeface="+mn-ea"/>
                <a:cs typeface="+mn-cs"/>
              </a:defRPr>
            </a:pPr>
            <a:endParaRPr lang="es-ES_tradnl"/>
          </a:p>
        </c:txPr>
      </c:dTable>
      <c:spPr>
        <a:noFill/>
        <a:ln>
          <a:noFill/>
        </a:ln>
        <a:effectLst/>
      </c:spPr>
    </c:plotArea>
    <c:plotVisOnly val="1"/>
    <c:dispBlanksAs val="gap"/>
    <c:showDLblsOverMax val="0"/>
  </c:chart>
  <c:spPr>
    <a:noFill/>
    <a:ln w="9525" cap="flat" cmpd="sng" algn="ctr">
      <a:noFill/>
      <a:round/>
    </a:ln>
    <a:effectLst/>
  </c:spPr>
  <c:txPr>
    <a:bodyPr/>
    <a:lstStyle/>
    <a:p>
      <a:pPr>
        <a:defRPr/>
      </a:pPr>
      <a:endParaRPr lang="es-ES_trad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s-CO" sz="2000" b="1" dirty="0">
                <a:solidFill>
                  <a:sysClr val="windowText" lastClr="000000"/>
                </a:solidFill>
              </a:rPr>
              <a:t>CAPEX/ TOTAL</a:t>
            </a:r>
            <a:r>
              <a:rPr lang="es-CO" sz="2000" b="1" baseline="0" dirty="0">
                <a:solidFill>
                  <a:sysClr val="windowText" lastClr="000000"/>
                </a:solidFill>
              </a:rPr>
              <a:t> ACTIVOS</a:t>
            </a:r>
            <a:endParaRPr lang="es-CO" sz="20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s-ES_tradnl"/>
        </a:p>
      </c:txPr>
    </c:title>
    <c:autoTitleDeleted val="0"/>
    <c:plotArea>
      <c:layout>
        <c:manualLayout>
          <c:layoutTarget val="inner"/>
          <c:xMode val="edge"/>
          <c:yMode val="edge"/>
          <c:x val="0.160032552735147"/>
          <c:y val="0.187606212774864"/>
          <c:w val="0.809495609285164"/>
          <c:h val="0.429616580173419"/>
        </c:manualLayout>
      </c:layout>
      <c:lineChart>
        <c:grouping val="standard"/>
        <c:varyColors val="0"/>
        <c:ser>
          <c:idx val="0"/>
          <c:order val="0"/>
          <c:tx>
            <c:strRef>
              <c:f>CAPEX!$B$4</c:f>
              <c:strCache>
                <c:ptCount val="1"/>
                <c:pt idx="0">
                  <c:v>P5</c:v>
                </c:pt>
              </c:strCache>
            </c:strRef>
          </c:tx>
          <c:spPr>
            <a:ln w="38100" cap="rnd">
              <a:solidFill>
                <a:srgbClr val="FFC000"/>
              </a:solidFill>
              <a:round/>
            </a:ln>
            <a:effectLst/>
          </c:spPr>
          <c:marker>
            <c:symbol val="none"/>
          </c:marker>
          <c:cat>
            <c:numRef>
              <c:f>CAPEX!$C$3:$G$3</c:f>
              <c:numCache>
                <c:formatCode>General</c:formatCode>
                <c:ptCount val="5"/>
                <c:pt idx="0">
                  <c:v>2019.0</c:v>
                </c:pt>
                <c:pt idx="1">
                  <c:v>2020.0</c:v>
                </c:pt>
                <c:pt idx="2">
                  <c:v>2021.0</c:v>
                </c:pt>
                <c:pt idx="3">
                  <c:v>2022.0</c:v>
                </c:pt>
                <c:pt idx="4">
                  <c:v>2023.0</c:v>
                </c:pt>
              </c:numCache>
            </c:numRef>
          </c:cat>
          <c:val>
            <c:numRef>
              <c:f>CAPEX!$C$4:$G$4</c:f>
              <c:numCache>
                <c:formatCode>0.00%</c:formatCode>
                <c:ptCount val="5"/>
                <c:pt idx="0">
                  <c:v>0.8968</c:v>
                </c:pt>
                <c:pt idx="1">
                  <c:v>0.8815</c:v>
                </c:pt>
                <c:pt idx="2">
                  <c:v>0.8531</c:v>
                </c:pt>
                <c:pt idx="3">
                  <c:v>0.7898</c:v>
                </c:pt>
                <c:pt idx="4">
                  <c:v>0.8723</c:v>
                </c:pt>
              </c:numCache>
            </c:numRef>
          </c:val>
          <c:smooth val="0"/>
          <c:extLst xmlns:c16r2="http://schemas.microsoft.com/office/drawing/2015/06/chart">
            <c:ext xmlns:c16="http://schemas.microsoft.com/office/drawing/2014/chart" uri="{C3380CC4-5D6E-409C-BE32-E72D297353CC}">
              <c16:uniqueId val="{00000000-CE34-4C08-8FEC-237143B104BF}"/>
            </c:ext>
          </c:extLst>
        </c:ser>
        <c:ser>
          <c:idx val="1"/>
          <c:order val="1"/>
          <c:tx>
            <c:strRef>
              <c:f>CAPEX!$B$5</c:f>
              <c:strCache>
                <c:ptCount val="1"/>
                <c:pt idx="0">
                  <c:v>P50</c:v>
                </c:pt>
              </c:strCache>
            </c:strRef>
          </c:tx>
          <c:spPr>
            <a:ln w="38100" cap="rnd">
              <a:solidFill>
                <a:srgbClr val="C00000"/>
              </a:solidFill>
              <a:prstDash val="lgDash"/>
              <a:round/>
            </a:ln>
            <a:effectLst/>
          </c:spPr>
          <c:marker>
            <c:symbol val="none"/>
          </c:marker>
          <c:cat>
            <c:numRef>
              <c:f>CAPEX!$C$3:$G$3</c:f>
              <c:numCache>
                <c:formatCode>General</c:formatCode>
                <c:ptCount val="5"/>
                <c:pt idx="0">
                  <c:v>2019.0</c:v>
                </c:pt>
                <c:pt idx="1">
                  <c:v>2020.0</c:v>
                </c:pt>
                <c:pt idx="2">
                  <c:v>2021.0</c:v>
                </c:pt>
                <c:pt idx="3">
                  <c:v>2022.0</c:v>
                </c:pt>
                <c:pt idx="4">
                  <c:v>2023.0</c:v>
                </c:pt>
              </c:numCache>
            </c:numRef>
          </c:cat>
          <c:val>
            <c:numRef>
              <c:f>CAPEX!$C$5:$G$5</c:f>
              <c:numCache>
                <c:formatCode>0.00%</c:formatCode>
                <c:ptCount val="5"/>
                <c:pt idx="0">
                  <c:v>0.9081</c:v>
                </c:pt>
                <c:pt idx="1">
                  <c:v>0.8991</c:v>
                </c:pt>
                <c:pt idx="2">
                  <c:v>0.8759</c:v>
                </c:pt>
                <c:pt idx="3">
                  <c:v>0.8164</c:v>
                </c:pt>
                <c:pt idx="4">
                  <c:v>0.9099</c:v>
                </c:pt>
              </c:numCache>
            </c:numRef>
          </c:val>
          <c:smooth val="0"/>
          <c:extLst xmlns:c16r2="http://schemas.microsoft.com/office/drawing/2015/06/chart">
            <c:ext xmlns:c16="http://schemas.microsoft.com/office/drawing/2014/chart" uri="{C3380CC4-5D6E-409C-BE32-E72D297353CC}">
              <c16:uniqueId val="{00000001-CE34-4C08-8FEC-237143B104BF}"/>
            </c:ext>
          </c:extLst>
        </c:ser>
        <c:ser>
          <c:idx val="2"/>
          <c:order val="2"/>
          <c:tx>
            <c:strRef>
              <c:f>CAPEX!$B$6</c:f>
              <c:strCache>
                <c:ptCount val="1"/>
                <c:pt idx="0">
                  <c:v>P95</c:v>
                </c:pt>
              </c:strCache>
            </c:strRef>
          </c:tx>
          <c:spPr>
            <a:ln w="38100" cap="rnd">
              <a:solidFill>
                <a:schemeClr val="accent6">
                  <a:lumMod val="75000"/>
                </a:schemeClr>
              </a:solidFill>
              <a:prstDash val="sysDash"/>
              <a:round/>
            </a:ln>
            <a:effectLst/>
          </c:spPr>
          <c:marker>
            <c:symbol val="none"/>
          </c:marker>
          <c:cat>
            <c:numRef>
              <c:f>CAPEX!$C$3:$G$3</c:f>
              <c:numCache>
                <c:formatCode>General</c:formatCode>
                <c:ptCount val="5"/>
                <c:pt idx="0">
                  <c:v>2019.0</c:v>
                </c:pt>
                <c:pt idx="1">
                  <c:v>2020.0</c:v>
                </c:pt>
                <c:pt idx="2">
                  <c:v>2021.0</c:v>
                </c:pt>
                <c:pt idx="3">
                  <c:v>2022.0</c:v>
                </c:pt>
                <c:pt idx="4">
                  <c:v>2023.0</c:v>
                </c:pt>
              </c:numCache>
            </c:numRef>
          </c:cat>
          <c:val>
            <c:numRef>
              <c:f>CAPEX!$C$6:$G$6</c:f>
              <c:numCache>
                <c:formatCode>0.00%</c:formatCode>
                <c:ptCount val="5"/>
                <c:pt idx="0">
                  <c:v>0.9169</c:v>
                </c:pt>
                <c:pt idx="1">
                  <c:v>0.918</c:v>
                </c:pt>
                <c:pt idx="2">
                  <c:v>0.9034</c:v>
                </c:pt>
                <c:pt idx="3">
                  <c:v>0.851</c:v>
                </c:pt>
                <c:pt idx="4">
                  <c:v>0.963</c:v>
                </c:pt>
              </c:numCache>
            </c:numRef>
          </c:val>
          <c:smooth val="0"/>
          <c:extLst xmlns:c16r2="http://schemas.microsoft.com/office/drawing/2015/06/chart">
            <c:ext xmlns:c16="http://schemas.microsoft.com/office/drawing/2014/chart" uri="{C3380CC4-5D6E-409C-BE32-E72D297353CC}">
              <c16:uniqueId val="{00000002-CE34-4C08-8FEC-237143B104BF}"/>
            </c:ext>
          </c:extLst>
        </c:ser>
        <c:dLbls>
          <c:showLegendKey val="0"/>
          <c:showVal val="0"/>
          <c:showCatName val="0"/>
          <c:showSerName val="0"/>
          <c:showPercent val="0"/>
          <c:showBubbleSize val="0"/>
        </c:dLbls>
        <c:smooth val="0"/>
        <c:axId val="-330875536"/>
        <c:axId val="-330872784"/>
      </c:lineChart>
      <c:catAx>
        <c:axId val="-33087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330872784"/>
        <c:crosses val="autoZero"/>
        <c:auto val="1"/>
        <c:lblAlgn val="ctr"/>
        <c:lblOffset val="100"/>
        <c:noMultiLvlLbl val="0"/>
      </c:catAx>
      <c:valAx>
        <c:axId val="-330872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a:solidFill>
                      <a:sysClr val="windowText" lastClr="000000"/>
                    </a:solidFill>
                  </a:rPr>
                  <a:t>Porcentaje</a:t>
                </a: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s-ES_tradnl"/>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s-ES_tradnl"/>
          </a:p>
        </c:txPr>
        <c:crossAx val="-3308755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ysClr val="windowText" lastClr="000000"/>
                </a:solidFill>
                <a:latin typeface="+mn-lt"/>
                <a:ea typeface="+mn-ea"/>
                <a:cs typeface="+mn-cs"/>
              </a:defRPr>
            </a:pPr>
            <a:endParaRPr lang="es-ES_tradnl"/>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ES_trad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s-CO" sz="2400" b="1">
                <a:solidFill>
                  <a:sysClr val="windowText" lastClr="000000"/>
                </a:solidFill>
              </a:rPr>
              <a:t>ROA</a:t>
            </a:r>
          </a:p>
        </c:rich>
      </c:tx>
      <c:layout>
        <c:manualLayout>
          <c:xMode val="edge"/>
          <c:yMode val="edge"/>
          <c:x val="0.446650655721386"/>
          <c:y val="0.044383645063641"/>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s-ES_tradnl"/>
        </a:p>
      </c:txPr>
    </c:title>
    <c:autoTitleDeleted val="0"/>
    <c:plotArea>
      <c:layout/>
      <c:lineChart>
        <c:grouping val="standard"/>
        <c:varyColors val="0"/>
        <c:ser>
          <c:idx val="0"/>
          <c:order val="0"/>
          <c:tx>
            <c:strRef>
              <c:f>ROA!$C$4</c:f>
              <c:strCache>
                <c:ptCount val="1"/>
                <c:pt idx="0">
                  <c:v>P5</c:v>
                </c:pt>
              </c:strCache>
            </c:strRef>
          </c:tx>
          <c:spPr>
            <a:ln w="38100" cap="rnd">
              <a:solidFill>
                <a:srgbClr val="FFC000"/>
              </a:solidFill>
              <a:round/>
            </a:ln>
            <a:effectLst/>
          </c:spPr>
          <c:marker>
            <c:symbol val="none"/>
          </c:marker>
          <c:cat>
            <c:multiLvlStrRef>
              <c:f>ROA!$D$2:$H$3</c:f>
              <c:multiLvlStrCache>
                <c:ptCount val="5"/>
                <c:lvl>
                  <c:pt idx="0">
                    <c:v>2019</c:v>
                  </c:pt>
                  <c:pt idx="1">
                    <c:v>2020</c:v>
                  </c:pt>
                  <c:pt idx="2">
                    <c:v>2021</c:v>
                  </c:pt>
                  <c:pt idx="3">
                    <c:v>2022</c:v>
                  </c:pt>
                  <c:pt idx="4">
                    <c:v>2023</c:v>
                  </c:pt>
                </c:lvl>
                <c:lvl>
                  <c:pt idx="0">
                    <c:v>ROA</c:v>
                  </c:pt>
                </c:lvl>
              </c:multiLvlStrCache>
            </c:multiLvlStrRef>
          </c:cat>
          <c:val>
            <c:numRef>
              <c:f>ROA!$D$4:$H$4</c:f>
              <c:numCache>
                <c:formatCode>0.00%</c:formatCode>
                <c:ptCount val="5"/>
                <c:pt idx="0">
                  <c:v>-0.0062</c:v>
                </c:pt>
                <c:pt idx="1">
                  <c:v>-0.0109</c:v>
                </c:pt>
                <c:pt idx="2">
                  <c:v>-0.0101</c:v>
                </c:pt>
                <c:pt idx="3">
                  <c:v>-0.0114</c:v>
                </c:pt>
                <c:pt idx="4">
                  <c:v>-0.005</c:v>
                </c:pt>
              </c:numCache>
            </c:numRef>
          </c:val>
          <c:smooth val="0"/>
          <c:extLst xmlns:c16r2="http://schemas.microsoft.com/office/drawing/2015/06/chart">
            <c:ext xmlns:c16="http://schemas.microsoft.com/office/drawing/2014/chart" uri="{C3380CC4-5D6E-409C-BE32-E72D297353CC}">
              <c16:uniqueId val="{00000000-F377-4C64-B813-6D11043DF546}"/>
            </c:ext>
          </c:extLst>
        </c:ser>
        <c:ser>
          <c:idx val="1"/>
          <c:order val="1"/>
          <c:tx>
            <c:strRef>
              <c:f>ROA!$C$5</c:f>
              <c:strCache>
                <c:ptCount val="1"/>
                <c:pt idx="0">
                  <c:v>P50</c:v>
                </c:pt>
              </c:strCache>
            </c:strRef>
          </c:tx>
          <c:spPr>
            <a:ln w="38100" cap="rnd">
              <a:solidFill>
                <a:srgbClr val="C00000"/>
              </a:solidFill>
              <a:prstDash val="lgDash"/>
              <a:round/>
            </a:ln>
            <a:effectLst/>
          </c:spPr>
          <c:marker>
            <c:symbol val="none"/>
          </c:marker>
          <c:cat>
            <c:multiLvlStrRef>
              <c:f>ROA!$D$2:$H$3</c:f>
              <c:multiLvlStrCache>
                <c:ptCount val="5"/>
                <c:lvl>
                  <c:pt idx="0">
                    <c:v>2019</c:v>
                  </c:pt>
                  <c:pt idx="1">
                    <c:v>2020</c:v>
                  </c:pt>
                  <c:pt idx="2">
                    <c:v>2021</c:v>
                  </c:pt>
                  <c:pt idx="3">
                    <c:v>2022</c:v>
                  </c:pt>
                  <c:pt idx="4">
                    <c:v>2023</c:v>
                  </c:pt>
                </c:lvl>
                <c:lvl>
                  <c:pt idx="0">
                    <c:v>ROA</c:v>
                  </c:pt>
                </c:lvl>
              </c:multiLvlStrCache>
            </c:multiLvlStrRef>
          </c:cat>
          <c:val>
            <c:numRef>
              <c:f>ROA!$D$5:$H$5</c:f>
              <c:numCache>
                <c:formatCode>0.00%</c:formatCode>
                <c:ptCount val="5"/>
                <c:pt idx="0">
                  <c:v>0.0026</c:v>
                </c:pt>
                <c:pt idx="1">
                  <c:v>0.0009</c:v>
                </c:pt>
                <c:pt idx="2">
                  <c:v>0.0016</c:v>
                </c:pt>
                <c:pt idx="3">
                  <c:v>0.0009</c:v>
                </c:pt>
                <c:pt idx="4">
                  <c:v>0.007</c:v>
                </c:pt>
              </c:numCache>
            </c:numRef>
          </c:val>
          <c:smooth val="0"/>
          <c:extLst xmlns:c16r2="http://schemas.microsoft.com/office/drawing/2015/06/chart">
            <c:ext xmlns:c16="http://schemas.microsoft.com/office/drawing/2014/chart" uri="{C3380CC4-5D6E-409C-BE32-E72D297353CC}">
              <c16:uniqueId val="{00000001-F377-4C64-B813-6D11043DF546}"/>
            </c:ext>
          </c:extLst>
        </c:ser>
        <c:ser>
          <c:idx val="2"/>
          <c:order val="2"/>
          <c:tx>
            <c:strRef>
              <c:f>ROA!$C$6</c:f>
              <c:strCache>
                <c:ptCount val="1"/>
                <c:pt idx="0">
                  <c:v>P95</c:v>
                </c:pt>
              </c:strCache>
            </c:strRef>
          </c:tx>
          <c:spPr>
            <a:ln w="38100" cap="rnd">
              <a:solidFill>
                <a:schemeClr val="accent6">
                  <a:lumMod val="75000"/>
                </a:schemeClr>
              </a:solidFill>
              <a:prstDash val="sysDash"/>
              <a:round/>
            </a:ln>
            <a:effectLst/>
          </c:spPr>
          <c:marker>
            <c:symbol val="none"/>
          </c:marker>
          <c:cat>
            <c:multiLvlStrRef>
              <c:f>ROA!$D$2:$H$3</c:f>
              <c:multiLvlStrCache>
                <c:ptCount val="5"/>
                <c:lvl>
                  <c:pt idx="0">
                    <c:v>2019</c:v>
                  </c:pt>
                  <c:pt idx="1">
                    <c:v>2020</c:v>
                  </c:pt>
                  <c:pt idx="2">
                    <c:v>2021</c:v>
                  </c:pt>
                  <c:pt idx="3">
                    <c:v>2022</c:v>
                  </c:pt>
                  <c:pt idx="4">
                    <c:v>2023</c:v>
                  </c:pt>
                </c:lvl>
                <c:lvl>
                  <c:pt idx="0">
                    <c:v>ROA</c:v>
                  </c:pt>
                </c:lvl>
              </c:multiLvlStrCache>
            </c:multiLvlStrRef>
          </c:cat>
          <c:val>
            <c:numRef>
              <c:f>ROA!$D$6:$H$6</c:f>
              <c:numCache>
                <c:formatCode>0.00%</c:formatCode>
                <c:ptCount val="5"/>
                <c:pt idx="0">
                  <c:v>0.0089</c:v>
                </c:pt>
                <c:pt idx="1">
                  <c:v>0.0088</c:v>
                </c:pt>
                <c:pt idx="2">
                  <c:v>0.0095</c:v>
                </c:pt>
                <c:pt idx="3">
                  <c:v>0.0088</c:v>
                </c:pt>
                <c:pt idx="4">
                  <c:v>0.0159</c:v>
                </c:pt>
              </c:numCache>
            </c:numRef>
          </c:val>
          <c:smooth val="0"/>
          <c:extLst xmlns:c16r2="http://schemas.microsoft.com/office/drawing/2015/06/chart">
            <c:ext xmlns:c16="http://schemas.microsoft.com/office/drawing/2014/chart" uri="{C3380CC4-5D6E-409C-BE32-E72D297353CC}">
              <c16:uniqueId val="{00000002-F377-4C64-B813-6D11043DF546}"/>
            </c:ext>
          </c:extLst>
        </c:ser>
        <c:dLbls>
          <c:showLegendKey val="0"/>
          <c:showVal val="0"/>
          <c:showCatName val="0"/>
          <c:showSerName val="0"/>
          <c:showPercent val="0"/>
          <c:showBubbleSize val="0"/>
        </c:dLbls>
        <c:smooth val="0"/>
        <c:axId val="-328170816"/>
        <c:axId val="-328168336"/>
      </c:lineChart>
      <c:catAx>
        <c:axId val="-32817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328168336"/>
        <c:crosses val="autoZero"/>
        <c:auto val="1"/>
        <c:lblAlgn val="ctr"/>
        <c:lblOffset val="100"/>
        <c:noMultiLvlLbl val="0"/>
      </c:catAx>
      <c:valAx>
        <c:axId val="-328168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a:solidFill>
                      <a:sysClr val="windowText" lastClr="000000"/>
                    </a:solidFill>
                  </a:rPr>
                  <a:t>Porcentaje</a:t>
                </a: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s-ES_tradnl"/>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s-ES_tradnl"/>
          </a:p>
        </c:txPr>
        <c:crossAx val="-3281708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ysClr val="windowText" lastClr="000000"/>
                </a:solidFill>
                <a:latin typeface="+mn-lt"/>
                <a:ea typeface="+mn-ea"/>
                <a:cs typeface="+mn-cs"/>
              </a:defRPr>
            </a:pPr>
            <a:endParaRPr lang="es-ES_tradnl"/>
          </a:p>
        </c:txPr>
      </c:dTable>
      <c:spPr>
        <a:noFill/>
        <a:ln>
          <a:noFill/>
        </a:ln>
        <a:effectLst/>
      </c:spPr>
    </c:plotArea>
    <c:plotVisOnly val="1"/>
    <c:dispBlanksAs val="gap"/>
    <c:showDLblsOverMax val="0"/>
  </c:chart>
  <c:spPr>
    <a:noFill/>
    <a:ln w="9525" cap="flat" cmpd="sng" algn="ctr">
      <a:noFill/>
      <a:round/>
    </a:ln>
    <a:effectLst/>
  </c:spPr>
  <c:txPr>
    <a:bodyPr/>
    <a:lstStyle/>
    <a:p>
      <a:pPr>
        <a:defRPr/>
      </a:pPr>
      <a:endParaRPr lang="es-ES_trad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s-CO" sz="2000" b="1">
                <a:solidFill>
                  <a:sysClr val="windowText" lastClr="000000"/>
                </a:solidFill>
              </a:rPr>
              <a:t>RAZÓN</a:t>
            </a:r>
            <a:r>
              <a:rPr lang="es-CO" sz="2000" b="1" baseline="0">
                <a:solidFill>
                  <a:sysClr val="windowText" lastClr="000000"/>
                </a:solidFill>
              </a:rPr>
              <a:t> CORRIENTE</a:t>
            </a:r>
            <a:endParaRPr lang="es-CO" sz="2000" b="1">
              <a:solidFill>
                <a:sysClr val="windowText" lastClr="000000"/>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s-ES_tradnl"/>
        </a:p>
      </c:txPr>
    </c:title>
    <c:autoTitleDeleted val="0"/>
    <c:plotArea>
      <c:layout/>
      <c:lineChart>
        <c:grouping val="standard"/>
        <c:varyColors val="0"/>
        <c:ser>
          <c:idx val="0"/>
          <c:order val="0"/>
          <c:tx>
            <c:strRef>
              <c:f>'Razón Corriente'!$B$4</c:f>
              <c:strCache>
                <c:ptCount val="1"/>
                <c:pt idx="0">
                  <c:v>P5</c:v>
                </c:pt>
              </c:strCache>
            </c:strRef>
          </c:tx>
          <c:spPr>
            <a:ln w="38100" cap="rnd">
              <a:solidFill>
                <a:srgbClr val="FFC000"/>
              </a:solidFill>
              <a:round/>
            </a:ln>
            <a:effectLst/>
          </c:spPr>
          <c:marker>
            <c:symbol val="none"/>
          </c:marker>
          <c:cat>
            <c:numRef>
              <c:f>'Razón Corriente'!$C$3:$G$3</c:f>
              <c:numCache>
                <c:formatCode>General</c:formatCode>
                <c:ptCount val="5"/>
                <c:pt idx="0">
                  <c:v>2019.0</c:v>
                </c:pt>
                <c:pt idx="1">
                  <c:v>2020.0</c:v>
                </c:pt>
                <c:pt idx="2">
                  <c:v>2021.0</c:v>
                </c:pt>
                <c:pt idx="3">
                  <c:v>2022.0</c:v>
                </c:pt>
                <c:pt idx="4">
                  <c:v>2023.0</c:v>
                </c:pt>
              </c:numCache>
            </c:numRef>
          </c:cat>
          <c:val>
            <c:numRef>
              <c:f>'Razón Corriente'!$C$4:$G$4</c:f>
              <c:numCache>
                <c:formatCode>0.00\ "x"</c:formatCode>
                <c:ptCount val="5"/>
                <c:pt idx="0">
                  <c:v>0.65</c:v>
                </c:pt>
                <c:pt idx="1">
                  <c:v>0.68</c:v>
                </c:pt>
                <c:pt idx="2">
                  <c:v>0.74</c:v>
                </c:pt>
                <c:pt idx="3">
                  <c:v>0.75</c:v>
                </c:pt>
                <c:pt idx="4">
                  <c:v>0.58</c:v>
                </c:pt>
              </c:numCache>
            </c:numRef>
          </c:val>
          <c:smooth val="0"/>
          <c:extLst xmlns:c16r2="http://schemas.microsoft.com/office/drawing/2015/06/chart">
            <c:ext xmlns:c16="http://schemas.microsoft.com/office/drawing/2014/chart" uri="{C3380CC4-5D6E-409C-BE32-E72D297353CC}">
              <c16:uniqueId val="{00000000-8F53-4845-9F39-BF33DDB40015}"/>
            </c:ext>
          </c:extLst>
        </c:ser>
        <c:ser>
          <c:idx val="1"/>
          <c:order val="1"/>
          <c:tx>
            <c:strRef>
              <c:f>'Razón Corriente'!$B$5</c:f>
              <c:strCache>
                <c:ptCount val="1"/>
                <c:pt idx="0">
                  <c:v>P50</c:v>
                </c:pt>
              </c:strCache>
            </c:strRef>
          </c:tx>
          <c:spPr>
            <a:ln w="38100" cap="rnd">
              <a:solidFill>
                <a:srgbClr val="C00000"/>
              </a:solidFill>
              <a:prstDash val="lgDash"/>
              <a:round/>
            </a:ln>
            <a:effectLst/>
          </c:spPr>
          <c:marker>
            <c:symbol val="none"/>
          </c:marker>
          <c:cat>
            <c:numRef>
              <c:f>'Razón Corriente'!$C$3:$G$3</c:f>
              <c:numCache>
                <c:formatCode>General</c:formatCode>
                <c:ptCount val="5"/>
                <c:pt idx="0">
                  <c:v>2019.0</c:v>
                </c:pt>
                <c:pt idx="1">
                  <c:v>2020.0</c:v>
                </c:pt>
                <c:pt idx="2">
                  <c:v>2021.0</c:v>
                </c:pt>
                <c:pt idx="3">
                  <c:v>2022.0</c:v>
                </c:pt>
                <c:pt idx="4">
                  <c:v>2023.0</c:v>
                </c:pt>
              </c:numCache>
            </c:numRef>
          </c:cat>
          <c:val>
            <c:numRef>
              <c:f>'Razón Corriente'!$C$5:$G$5</c:f>
              <c:numCache>
                <c:formatCode>0.00\ "x"</c:formatCode>
                <c:ptCount val="5"/>
                <c:pt idx="0">
                  <c:v>0.68</c:v>
                </c:pt>
                <c:pt idx="1">
                  <c:v>0.75</c:v>
                </c:pt>
                <c:pt idx="2">
                  <c:v>0.83</c:v>
                </c:pt>
                <c:pt idx="3">
                  <c:v>0.86</c:v>
                </c:pt>
                <c:pt idx="4">
                  <c:v>0.73</c:v>
                </c:pt>
              </c:numCache>
            </c:numRef>
          </c:val>
          <c:smooth val="0"/>
          <c:extLst xmlns:c16r2="http://schemas.microsoft.com/office/drawing/2015/06/chart">
            <c:ext xmlns:c16="http://schemas.microsoft.com/office/drawing/2014/chart" uri="{C3380CC4-5D6E-409C-BE32-E72D297353CC}">
              <c16:uniqueId val="{00000001-8F53-4845-9F39-BF33DDB40015}"/>
            </c:ext>
          </c:extLst>
        </c:ser>
        <c:ser>
          <c:idx val="2"/>
          <c:order val="2"/>
          <c:tx>
            <c:strRef>
              <c:f>'Razón Corriente'!$B$6</c:f>
              <c:strCache>
                <c:ptCount val="1"/>
                <c:pt idx="0">
                  <c:v>P95</c:v>
                </c:pt>
              </c:strCache>
            </c:strRef>
          </c:tx>
          <c:spPr>
            <a:ln w="38100" cap="rnd">
              <a:solidFill>
                <a:schemeClr val="accent6">
                  <a:lumMod val="75000"/>
                </a:schemeClr>
              </a:solidFill>
              <a:prstDash val="sysDash"/>
              <a:round/>
            </a:ln>
            <a:effectLst/>
          </c:spPr>
          <c:marker>
            <c:symbol val="none"/>
          </c:marker>
          <c:cat>
            <c:numRef>
              <c:f>'Razón Corriente'!$C$3:$G$3</c:f>
              <c:numCache>
                <c:formatCode>General</c:formatCode>
                <c:ptCount val="5"/>
                <c:pt idx="0">
                  <c:v>2019.0</c:v>
                </c:pt>
                <c:pt idx="1">
                  <c:v>2020.0</c:v>
                </c:pt>
                <c:pt idx="2">
                  <c:v>2021.0</c:v>
                </c:pt>
                <c:pt idx="3">
                  <c:v>2022.0</c:v>
                </c:pt>
                <c:pt idx="4">
                  <c:v>2023.0</c:v>
                </c:pt>
              </c:numCache>
            </c:numRef>
          </c:cat>
          <c:val>
            <c:numRef>
              <c:f>'Razón Corriente'!$C$6:$G$6</c:f>
              <c:numCache>
                <c:formatCode>0.00\ "x"</c:formatCode>
                <c:ptCount val="5"/>
                <c:pt idx="0">
                  <c:v>0.72</c:v>
                </c:pt>
                <c:pt idx="1">
                  <c:v>0.81</c:v>
                </c:pt>
                <c:pt idx="2">
                  <c:v>0.92</c:v>
                </c:pt>
                <c:pt idx="3">
                  <c:v>0.94</c:v>
                </c:pt>
                <c:pt idx="4">
                  <c:v>0.85</c:v>
                </c:pt>
              </c:numCache>
            </c:numRef>
          </c:val>
          <c:smooth val="0"/>
          <c:extLst xmlns:c16r2="http://schemas.microsoft.com/office/drawing/2015/06/chart">
            <c:ext xmlns:c16="http://schemas.microsoft.com/office/drawing/2014/chart" uri="{C3380CC4-5D6E-409C-BE32-E72D297353CC}">
              <c16:uniqueId val="{00000002-8F53-4845-9F39-BF33DDB40015}"/>
            </c:ext>
          </c:extLst>
        </c:ser>
        <c:dLbls>
          <c:showLegendKey val="0"/>
          <c:showVal val="0"/>
          <c:showCatName val="0"/>
          <c:showSerName val="0"/>
          <c:showPercent val="0"/>
          <c:showBubbleSize val="0"/>
        </c:dLbls>
        <c:smooth val="0"/>
        <c:axId val="-330835904"/>
        <c:axId val="-330833152"/>
      </c:lineChart>
      <c:catAx>
        <c:axId val="-33083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330833152"/>
        <c:crosses val="autoZero"/>
        <c:auto val="1"/>
        <c:lblAlgn val="ctr"/>
        <c:lblOffset val="100"/>
        <c:noMultiLvlLbl val="0"/>
      </c:catAx>
      <c:valAx>
        <c:axId val="-330833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a:solidFill>
                      <a:sysClr val="windowText" lastClr="000000"/>
                    </a:solidFill>
                  </a:rPr>
                  <a:t>Veces</a:t>
                </a: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s-ES_tradnl"/>
            </a:p>
          </c:txPr>
        </c:title>
        <c:numFmt formatCode="0.00\ &quot;x&quot;"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s-ES_tradnl"/>
          </a:p>
        </c:txPr>
        <c:crossAx val="-3308359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ysClr val="windowText" lastClr="000000"/>
                </a:solidFill>
                <a:latin typeface="+mn-lt"/>
                <a:ea typeface="+mn-ea"/>
                <a:cs typeface="+mn-cs"/>
              </a:defRPr>
            </a:pPr>
            <a:endParaRPr lang="es-ES_tradnl"/>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ES_trad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a:solidFill>
                  <a:schemeClr val="tx1"/>
                </a:solidFill>
              </a:rPr>
              <a:t>APALANCAMIENTO</a:t>
            </a:r>
            <a:r>
              <a:rPr lang="en-US" sz="2000" b="1" baseline="0">
                <a:solidFill>
                  <a:schemeClr val="tx1"/>
                </a:solidFill>
              </a:rPr>
              <a:t> FINANCIERO</a:t>
            </a:r>
          </a:p>
          <a:p>
            <a:pPr>
              <a:defRPr sz="2000" b="1">
                <a:solidFill>
                  <a:schemeClr val="tx1"/>
                </a:solidFill>
              </a:defRPr>
            </a:pPr>
            <a:endParaRPr lang="en-US" sz="2000" b="1">
              <a:solidFill>
                <a:schemeClr val="tx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s-ES_tradnl"/>
        </a:p>
      </c:txPr>
    </c:title>
    <c:autoTitleDeleted val="0"/>
    <c:plotArea>
      <c:layout/>
      <c:lineChart>
        <c:grouping val="standard"/>
        <c:varyColors val="0"/>
        <c:ser>
          <c:idx val="0"/>
          <c:order val="0"/>
          <c:tx>
            <c:strRef>
              <c:f>'APALANCAMIENTO FINANCIERO'!$A$5</c:f>
              <c:strCache>
                <c:ptCount val="1"/>
                <c:pt idx="0">
                  <c:v>P5</c:v>
                </c:pt>
              </c:strCache>
            </c:strRef>
          </c:tx>
          <c:spPr>
            <a:ln w="38100" cap="rnd">
              <a:solidFill>
                <a:srgbClr val="FFC000"/>
              </a:solidFill>
              <a:prstDash val="solid"/>
              <a:round/>
            </a:ln>
            <a:effectLst/>
          </c:spPr>
          <c:marker>
            <c:symbol val="none"/>
          </c:marker>
          <c:cat>
            <c:numRef>
              <c:f>'APALANCAMIENTO FINANCIERO'!$B$4:$F$4</c:f>
              <c:numCache>
                <c:formatCode>General</c:formatCode>
                <c:ptCount val="5"/>
                <c:pt idx="0">
                  <c:v>2019.0</c:v>
                </c:pt>
                <c:pt idx="1">
                  <c:v>2020.0</c:v>
                </c:pt>
                <c:pt idx="2">
                  <c:v>2021.0</c:v>
                </c:pt>
                <c:pt idx="3">
                  <c:v>2022.0</c:v>
                </c:pt>
                <c:pt idx="4">
                  <c:v>2023.0</c:v>
                </c:pt>
              </c:numCache>
            </c:numRef>
          </c:cat>
          <c:val>
            <c:numRef>
              <c:f>'APALANCAMIENTO FINANCIERO'!$B$5:$F$5</c:f>
              <c:numCache>
                <c:formatCode>0.00\ "x"</c:formatCode>
                <c:ptCount val="5"/>
                <c:pt idx="0">
                  <c:v>4.6</c:v>
                </c:pt>
                <c:pt idx="1">
                  <c:v>4.4</c:v>
                </c:pt>
                <c:pt idx="2">
                  <c:v>4.24</c:v>
                </c:pt>
                <c:pt idx="3">
                  <c:v>4.159999999999998</c:v>
                </c:pt>
                <c:pt idx="4">
                  <c:v>3.21</c:v>
                </c:pt>
              </c:numCache>
            </c:numRef>
          </c:val>
          <c:smooth val="0"/>
          <c:extLst xmlns:c16r2="http://schemas.microsoft.com/office/drawing/2015/06/chart">
            <c:ext xmlns:c16="http://schemas.microsoft.com/office/drawing/2014/chart" uri="{C3380CC4-5D6E-409C-BE32-E72D297353CC}">
              <c16:uniqueId val="{00000000-8731-4BC7-A897-134047C1BF07}"/>
            </c:ext>
          </c:extLst>
        </c:ser>
        <c:ser>
          <c:idx val="1"/>
          <c:order val="1"/>
          <c:tx>
            <c:strRef>
              <c:f>'APALANCAMIENTO FINANCIERO'!$A$6</c:f>
              <c:strCache>
                <c:ptCount val="1"/>
                <c:pt idx="0">
                  <c:v>P50</c:v>
                </c:pt>
              </c:strCache>
            </c:strRef>
          </c:tx>
          <c:spPr>
            <a:ln w="38100" cap="rnd">
              <a:solidFill>
                <a:srgbClr val="C00000"/>
              </a:solidFill>
              <a:prstDash val="lgDash"/>
              <a:round/>
            </a:ln>
            <a:effectLst/>
          </c:spPr>
          <c:marker>
            <c:symbol val="none"/>
          </c:marker>
          <c:cat>
            <c:numRef>
              <c:f>'APALANCAMIENTO FINANCIERO'!$B$4:$F$4</c:f>
              <c:numCache>
                <c:formatCode>General</c:formatCode>
                <c:ptCount val="5"/>
                <c:pt idx="0">
                  <c:v>2019.0</c:v>
                </c:pt>
                <c:pt idx="1">
                  <c:v>2020.0</c:v>
                </c:pt>
                <c:pt idx="2">
                  <c:v>2021.0</c:v>
                </c:pt>
                <c:pt idx="3">
                  <c:v>2022.0</c:v>
                </c:pt>
                <c:pt idx="4">
                  <c:v>2023.0</c:v>
                </c:pt>
              </c:numCache>
            </c:numRef>
          </c:cat>
          <c:val>
            <c:numRef>
              <c:f>'APALANCAMIENTO FINANCIERO'!$B$6:$F$6</c:f>
              <c:numCache>
                <c:formatCode>0.00\ "x"</c:formatCode>
                <c:ptCount val="5"/>
                <c:pt idx="0">
                  <c:v>4.83</c:v>
                </c:pt>
                <c:pt idx="1">
                  <c:v>4.8</c:v>
                </c:pt>
                <c:pt idx="2">
                  <c:v>4.9</c:v>
                </c:pt>
                <c:pt idx="3">
                  <c:v>5.02</c:v>
                </c:pt>
                <c:pt idx="4">
                  <c:v>4.02</c:v>
                </c:pt>
              </c:numCache>
            </c:numRef>
          </c:val>
          <c:smooth val="0"/>
          <c:extLst xmlns:c16r2="http://schemas.microsoft.com/office/drawing/2015/06/chart">
            <c:ext xmlns:c16="http://schemas.microsoft.com/office/drawing/2014/chart" uri="{C3380CC4-5D6E-409C-BE32-E72D297353CC}">
              <c16:uniqueId val="{00000001-8731-4BC7-A897-134047C1BF07}"/>
            </c:ext>
          </c:extLst>
        </c:ser>
        <c:ser>
          <c:idx val="2"/>
          <c:order val="2"/>
          <c:tx>
            <c:strRef>
              <c:f>'APALANCAMIENTO FINANCIERO'!$A$7</c:f>
              <c:strCache>
                <c:ptCount val="1"/>
                <c:pt idx="0">
                  <c:v>P95</c:v>
                </c:pt>
              </c:strCache>
            </c:strRef>
          </c:tx>
          <c:spPr>
            <a:ln w="38100" cap="rnd" cmpd="sng">
              <a:solidFill>
                <a:schemeClr val="accent6">
                  <a:lumMod val="75000"/>
                </a:schemeClr>
              </a:solidFill>
              <a:prstDash val="sysDash"/>
              <a:round/>
            </a:ln>
            <a:effectLst/>
          </c:spPr>
          <c:marker>
            <c:symbol val="none"/>
          </c:marker>
          <c:cat>
            <c:numRef>
              <c:f>'APALANCAMIENTO FINANCIERO'!$B$4:$F$4</c:f>
              <c:numCache>
                <c:formatCode>General</c:formatCode>
                <c:ptCount val="5"/>
                <c:pt idx="0">
                  <c:v>2019.0</c:v>
                </c:pt>
                <c:pt idx="1">
                  <c:v>2020.0</c:v>
                </c:pt>
                <c:pt idx="2">
                  <c:v>2021.0</c:v>
                </c:pt>
                <c:pt idx="3">
                  <c:v>2022.0</c:v>
                </c:pt>
                <c:pt idx="4">
                  <c:v>2023.0</c:v>
                </c:pt>
              </c:numCache>
            </c:numRef>
          </c:cat>
          <c:val>
            <c:numRef>
              <c:f>'APALANCAMIENTO FINANCIERO'!$B$7:$F$7</c:f>
              <c:numCache>
                <c:formatCode>0.00\ "x"</c:formatCode>
                <c:ptCount val="5"/>
                <c:pt idx="0">
                  <c:v>5.18</c:v>
                </c:pt>
                <c:pt idx="1">
                  <c:v>5.619999999999998</c:v>
                </c:pt>
                <c:pt idx="2">
                  <c:v>6.359999999999998</c:v>
                </c:pt>
                <c:pt idx="3">
                  <c:v>7.37</c:v>
                </c:pt>
                <c:pt idx="4">
                  <c:v>6.47</c:v>
                </c:pt>
              </c:numCache>
            </c:numRef>
          </c:val>
          <c:smooth val="0"/>
          <c:extLst xmlns:c16r2="http://schemas.microsoft.com/office/drawing/2015/06/chart">
            <c:ext xmlns:c16="http://schemas.microsoft.com/office/drawing/2014/chart" uri="{C3380CC4-5D6E-409C-BE32-E72D297353CC}">
              <c16:uniqueId val="{00000002-8731-4BC7-A897-134047C1BF07}"/>
            </c:ext>
          </c:extLst>
        </c:ser>
        <c:dLbls>
          <c:showLegendKey val="0"/>
          <c:showVal val="0"/>
          <c:showCatName val="0"/>
          <c:showSerName val="0"/>
          <c:showPercent val="0"/>
          <c:showBubbleSize val="0"/>
        </c:dLbls>
        <c:smooth val="0"/>
        <c:axId val="-328122032"/>
        <c:axId val="-328119280"/>
      </c:lineChart>
      <c:catAx>
        <c:axId val="-32812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ES_tradnl"/>
          </a:p>
        </c:txPr>
        <c:crossAx val="-328119280"/>
        <c:crosses val="autoZero"/>
        <c:auto val="1"/>
        <c:lblAlgn val="ctr"/>
        <c:lblOffset val="100"/>
        <c:noMultiLvlLbl val="0"/>
      </c:catAx>
      <c:valAx>
        <c:axId val="-328119280"/>
        <c:scaling>
          <c:orientation val="minMax"/>
        </c:scaling>
        <c:delete val="0"/>
        <c:axPos val="l"/>
        <c:majorGridlines>
          <c:spPr>
            <a:ln w="9525" cap="flat" cmpd="sng" algn="ctr">
              <a:solidFill>
                <a:schemeClr val="bg2">
                  <a:lumMod val="7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b="0">
                    <a:solidFill>
                      <a:schemeClr val="tx1"/>
                    </a:solidFill>
                  </a:rPr>
                  <a:t>Veces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s-ES_tradnl"/>
            </a:p>
          </c:txPr>
        </c:title>
        <c:numFmt formatCode="0.00\ &quot;x&quot;"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_tradnl"/>
          </a:p>
        </c:txPr>
        <c:crossAx val="-3281220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chemeClr val="tx1"/>
                </a:solidFill>
                <a:latin typeface="+mn-lt"/>
                <a:ea typeface="+mn-ea"/>
                <a:cs typeface="+mn-cs"/>
              </a:defRPr>
            </a:pPr>
            <a:endParaRPr lang="es-ES_tradnl"/>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ES_trad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n-US" sz="2000" b="1">
                <a:solidFill>
                  <a:sysClr val="windowText" lastClr="000000"/>
                </a:solidFill>
              </a:rPr>
              <a:t>APALANCAMIENTO TOTAL</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s-ES_tradnl"/>
        </a:p>
      </c:txPr>
    </c:title>
    <c:autoTitleDeleted val="0"/>
    <c:plotArea>
      <c:layout/>
      <c:lineChart>
        <c:grouping val="standard"/>
        <c:varyColors val="0"/>
        <c:ser>
          <c:idx val="0"/>
          <c:order val="0"/>
          <c:tx>
            <c:strRef>
              <c:f>'Apalancamiento Total'!$A$5</c:f>
              <c:strCache>
                <c:ptCount val="1"/>
                <c:pt idx="0">
                  <c:v>P5</c:v>
                </c:pt>
              </c:strCache>
            </c:strRef>
          </c:tx>
          <c:spPr>
            <a:ln w="38100" cap="rnd">
              <a:solidFill>
                <a:srgbClr val="FFC000"/>
              </a:solidFill>
              <a:round/>
            </a:ln>
            <a:effectLst/>
          </c:spPr>
          <c:marker>
            <c:symbol val="none"/>
          </c:marker>
          <c:cat>
            <c:numRef>
              <c:f>'Apalancamiento Total'!$B$4:$F$4</c:f>
              <c:numCache>
                <c:formatCode>General</c:formatCode>
                <c:ptCount val="5"/>
                <c:pt idx="0">
                  <c:v>2019.0</c:v>
                </c:pt>
                <c:pt idx="1">
                  <c:v>2020.0</c:v>
                </c:pt>
                <c:pt idx="2">
                  <c:v>2021.0</c:v>
                </c:pt>
                <c:pt idx="3">
                  <c:v>2022.0</c:v>
                </c:pt>
                <c:pt idx="4">
                  <c:v>2023.0</c:v>
                </c:pt>
              </c:numCache>
            </c:numRef>
          </c:cat>
          <c:val>
            <c:numRef>
              <c:f>'Apalancamiento Total'!$B$5:$F$5</c:f>
              <c:numCache>
                <c:formatCode>0.00\ \X</c:formatCode>
                <c:ptCount val="5"/>
                <c:pt idx="0">
                  <c:v>6.47</c:v>
                </c:pt>
                <c:pt idx="1">
                  <c:v>6.13</c:v>
                </c:pt>
                <c:pt idx="2">
                  <c:v>5.93</c:v>
                </c:pt>
                <c:pt idx="3">
                  <c:v>5.75</c:v>
                </c:pt>
                <c:pt idx="4">
                  <c:v>4.68</c:v>
                </c:pt>
              </c:numCache>
            </c:numRef>
          </c:val>
          <c:smooth val="0"/>
          <c:extLst xmlns:c16r2="http://schemas.microsoft.com/office/drawing/2015/06/chart">
            <c:ext xmlns:c16="http://schemas.microsoft.com/office/drawing/2014/chart" uri="{C3380CC4-5D6E-409C-BE32-E72D297353CC}">
              <c16:uniqueId val="{00000000-527B-49DE-A2D1-F8511AE5EA1A}"/>
            </c:ext>
          </c:extLst>
        </c:ser>
        <c:ser>
          <c:idx val="1"/>
          <c:order val="1"/>
          <c:tx>
            <c:strRef>
              <c:f>'Apalancamiento Total'!$A$6</c:f>
              <c:strCache>
                <c:ptCount val="1"/>
                <c:pt idx="0">
                  <c:v>P50</c:v>
                </c:pt>
              </c:strCache>
            </c:strRef>
          </c:tx>
          <c:spPr>
            <a:ln w="38100" cap="rnd">
              <a:solidFill>
                <a:srgbClr val="C00000"/>
              </a:solidFill>
              <a:prstDash val="lgDash"/>
              <a:round/>
            </a:ln>
            <a:effectLst/>
          </c:spPr>
          <c:marker>
            <c:symbol val="none"/>
          </c:marker>
          <c:cat>
            <c:numRef>
              <c:f>'Apalancamiento Total'!$B$4:$F$4</c:f>
              <c:numCache>
                <c:formatCode>General</c:formatCode>
                <c:ptCount val="5"/>
                <c:pt idx="0">
                  <c:v>2019.0</c:v>
                </c:pt>
                <c:pt idx="1">
                  <c:v>2020.0</c:v>
                </c:pt>
                <c:pt idx="2">
                  <c:v>2021.0</c:v>
                </c:pt>
                <c:pt idx="3">
                  <c:v>2022.0</c:v>
                </c:pt>
                <c:pt idx="4">
                  <c:v>2023.0</c:v>
                </c:pt>
              </c:numCache>
            </c:numRef>
          </c:cat>
          <c:val>
            <c:numRef>
              <c:f>'Apalancamiento Total'!$B$6:$F$6</c:f>
              <c:numCache>
                <c:formatCode>0.00\ \X</c:formatCode>
                <c:ptCount val="5"/>
                <c:pt idx="0">
                  <c:v>6.8</c:v>
                </c:pt>
                <c:pt idx="1">
                  <c:v>6.76</c:v>
                </c:pt>
                <c:pt idx="2">
                  <c:v>6.84</c:v>
                </c:pt>
                <c:pt idx="3">
                  <c:v>6.94</c:v>
                </c:pt>
                <c:pt idx="4">
                  <c:v>5.859999999999998</c:v>
                </c:pt>
              </c:numCache>
            </c:numRef>
          </c:val>
          <c:smooth val="0"/>
          <c:extLst xmlns:c16r2="http://schemas.microsoft.com/office/drawing/2015/06/chart">
            <c:ext xmlns:c16="http://schemas.microsoft.com/office/drawing/2014/chart" uri="{C3380CC4-5D6E-409C-BE32-E72D297353CC}">
              <c16:uniqueId val="{00000001-527B-49DE-A2D1-F8511AE5EA1A}"/>
            </c:ext>
          </c:extLst>
        </c:ser>
        <c:ser>
          <c:idx val="2"/>
          <c:order val="2"/>
          <c:tx>
            <c:strRef>
              <c:f>'Apalancamiento Total'!$A$7</c:f>
              <c:strCache>
                <c:ptCount val="1"/>
                <c:pt idx="0">
                  <c:v>P95</c:v>
                </c:pt>
              </c:strCache>
            </c:strRef>
          </c:tx>
          <c:spPr>
            <a:ln w="38100" cap="rnd">
              <a:solidFill>
                <a:schemeClr val="accent6">
                  <a:lumMod val="75000"/>
                </a:schemeClr>
              </a:solidFill>
              <a:prstDash val="sysDash"/>
              <a:round/>
            </a:ln>
            <a:effectLst/>
          </c:spPr>
          <c:marker>
            <c:symbol val="none"/>
          </c:marker>
          <c:cat>
            <c:numRef>
              <c:f>'Apalancamiento Total'!$B$4:$F$4</c:f>
              <c:numCache>
                <c:formatCode>General</c:formatCode>
                <c:ptCount val="5"/>
                <c:pt idx="0">
                  <c:v>2019.0</c:v>
                </c:pt>
                <c:pt idx="1">
                  <c:v>2020.0</c:v>
                </c:pt>
                <c:pt idx="2">
                  <c:v>2021.0</c:v>
                </c:pt>
                <c:pt idx="3">
                  <c:v>2022.0</c:v>
                </c:pt>
                <c:pt idx="4">
                  <c:v>2023.0</c:v>
                </c:pt>
              </c:numCache>
            </c:numRef>
          </c:cat>
          <c:val>
            <c:numRef>
              <c:f>'Apalancamiento Total'!$B$7:$F$7</c:f>
              <c:numCache>
                <c:formatCode>0.00\ \X</c:formatCode>
                <c:ptCount val="5"/>
                <c:pt idx="0">
                  <c:v>7.31</c:v>
                </c:pt>
                <c:pt idx="1">
                  <c:v>7.94</c:v>
                </c:pt>
                <c:pt idx="2">
                  <c:v>8.91</c:v>
                </c:pt>
                <c:pt idx="3">
                  <c:v>10.21</c:v>
                </c:pt>
                <c:pt idx="4">
                  <c:v>9.47</c:v>
                </c:pt>
              </c:numCache>
            </c:numRef>
          </c:val>
          <c:smooth val="0"/>
          <c:extLst xmlns:c16r2="http://schemas.microsoft.com/office/drawing/2015/06/chart">
            <c:ext xmlns:c16="http://schemas.microsoft.com/office/drawing/2014/chart" uri="{C3380CC4-5D6E-409C-BE32-E72D297353CC}">
              <c16:uniqueId val="{00000002-527B-49DE-A2D1-F8511AE5EA1A}"/>
            </c:ext>
          </c:extLst>
        </c:ser>
        <c:dLbls>
          <c:showLegendKey val="0"/>
          <c:showVal val="0"/>
          <c:showCatName val="0"/>
          <c:showSerName val="0"/>
          <c:showPercent val="0"/>
          <c:showBubbleSize val="0"/>
        </c:dLbls>
        <c:smooth val="0"/>
        <c:axId val="-328735616"/>
        <c:axId val="-328705184"/>
      </c:lineChart>
      <c:catAx>
        <c:axId val="-32873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328705184"/>
        <c:crosses val="autoZero"/>
        <c:auto val="1"/>
        <c:lblAlgn val="ctr"/>
        <c:lblOffset val="100"/>
        <c:noMultiLvlLbl val="0"/>
      </c:catAx>
      <c:valAx>
        <c:axId val="-328705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Veces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_tradnl"/>
            </a:p>
          </c:txPr>
        </c:title>
        <c:numFmt formatCode="0.00\ \X"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s-ES_tradnl"/>
          </a:p>
        </c:txPr>
        <c:crossAx val="-3287356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ysClr val="windowText" lastClr="000000"/>
                </a:solidFill>
                <a:latin typeface="+mn-lt"/>
                <a:ea typeface="+mn-ea"/>
                <a:cs typeface="+mn-cs"/>
              </a:defRPr>
            </a:pPr>
            <a:endParaRPr lang="es-ES_tradnl"/>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ES_trad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n-US" sz="2000" b="1">
                <a:solidFill>
                  <a:sysClr val="windowText" lastClr="000000"/>
                </a:solidFill>
              </a:rPr>
              <a:t>CONCENTRACIÓN</a:t>
            </a:r>
            <a:r>
              <a:rPr lang="en-US" sz="2000" b="1" baseline="0">
                <a:solidFill>
                  <a:sysClr val="windowText" lastClr="000000"/>
                </a:solidFill>
              </a:rPr>
              <a:t> APALANCAMIENTO</a:t>
            </a:r>
          </a:p>
          <a:p>
            <a:pPr>
              <a:defRPr sz="2000" b="1">
                <a:solidFill>
                  <a:sysClr val="windowText" lastClr="000000"/>
                </a:solidFill>
              </a:defRPr>
            </a:pPr>
            <a:endParaRPr lang="en-US" sz="2000" b="1">
              <a:solidFill>
                <a:sysClr val="windowText" lastClr="000000"/>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s-ES_tradnl"/>
        </a:p>
      </c:txPr>
    </c:title>
    <c:autoTitleDeleted val="0"/>
    <c:plotArea>
      <c:layout>
        <c:manualLayout>
          <c:layoutTarget val="inner"/>
          <c:xMode val="edge"/>
          <c:yMode val="edge"/>
          <c:x val="0.168457310576709"/>
          <c:y val="0.208549263368898"/>
          <c:w val="0.81165172168464"/>
          <c:h val="0.494083968496365"/>
        </c:manualLayout>
      </c:layout>
      <c:lineChart>
        <c:grouping val="standard"/>
        <c:varyColors val="0"/>
        <c:ser>
          <c:idx val="0"/>
          <c:order val="0"/>
          <c:tx>
            <c:strRef>
              <c:f>'CONCENTRACIÓN DE APALANCAMIENTO'!$B$5</c:f>
              <c:strCache>
                <c:ptCount val="1"/>
                <c:pt idx="0">
                  <c:v>P5</c:v>
                </c:pt>
              </c:strCache>
            </c:strRef>
          </c:tx>
          <c:spPr>
            <a:ln w="28575" cap="rnd">
              <a:solidFill>
                <a:srgbClr val="FFC000"/>
              </a:solidFill>
              <a:round/>
            </a:ln>
            <a:effectLst/>
          </c:spPr>
          <c:marker>
            <c:symbol val="none"/>
          </c:marker>
          <c:cat>
            <c:numRef>
              <c:f>'CONCENTRACIÓN DE APALANCAMIENTO'!$C$4:$G$4</c:f>
              <c:numCache>
                <c:formatCode>General</c:formatCode>
                <c:ptCount val="5"/>
                <c:pt idx="0">
                  <c:v>2019.0</c:v>
                </c:pt>
                <c:pt idx="1">
                  <c:v>2020.0</c:v>
                </c:pt>
                <c:pt idx="2">
                  <c:v>2021.0</c:v>
                </c:pt>
                <c:pt idx="3">
                  <c:v>2022.0</c:v>
                </c:pt>
                <c:pt idx="4">
                  <c:v>2023.0</c:v>
                </c:pt>
              </c:numCache>
            </c:numRef>
          </c:cat>
          <c:val>
            <c:numRef>
              <c:f>'CONCENTRACIÓN DE APALANCAMIENTO'!$C$5:$G$5</c:f>
              <c:numCache>
                <c:formatCode>0.00%</c:formatCode>
                <c:ptCount val="5"/>
                <c:pt idx="0">
                  <c:v>0.3754</c:v>
                </c:pt>
                <c:pt idx="1">
                  <c:v>0.3729</c:v>
                </c:pt>
                <c:pt idx="2">
                  <c:v>0.3777</c:v>
                </c:pt>
                <c:pt idx="3">
                  <c:v>0.4566</c:v>
                </c:pt>
                <c:pt idx="4">
                  <c:v>0.4365</c:v>
                </c:pt>
              </c:numCache>
            </c:numRef>
          </c:val>
          <c:smooth val="0"/>
          <c:extLst xmlns:c16r2="http://schemas.microsoft.com/office/drawing/2015/06/chart">
            <c:ext xmlns:c16="http://schemas.microsoft.com/office/drawing/2014/chart" uri="{C3380CC4-5D6E-409C-BE32-E72D297353CC}">
              <c16:uniqueId val="{00000000-1633-4A59-8301-1E1D44F0A6CC}"/>
            </c:ext>
          </c:extLst>
        </c:ser>
        <c:ser>
          <c:idx val="1"/>
          <c:order val="1"/>
          <c:tx>
            <c:strRef>
              <c:f>'CONCENTRACIÓN DE APALANCAMIENTO'!$B$6</c:f>
              <c:strCache>
                <c:ptCount val="1"/>
                <c:pt idx="0">
                  <c:v>P50</c:v>
                </c:pt>
              </c:strCache>
            </c:strRef>
          </c:tx>
          <c:spPr>
            <a:ln w="28575" cap="rnd">
              <a:solidFill>
                <a:srgbClr val="C00000"/>
              </a:solidFill>
              <a:round/>
            </a:ln>
            <a:effectLst/>
          </c:spPr>
          <c:marker>
            <c:symbol val="none"/>
          </c:marker>
          <c:cat>
            <c:numRef>
              <c:f>'CONCENTRACIÓN DE APALANCAMIENTO'!$C$4:$G$4</c:f>
              <c:numCache>
                <c:formatCode>General</c:formatCode>
                <c:ptCount val="5"/>
                <c:pt idx="0">
                  <c:v>2019.0</c:v>
                </c:pt>
                <c:pt idx="1">
                  <c:v>2020.0</c:v>
                </c:pt>
                <c:pt idx="2">
                  <c:v>2021.0</c:v>
                </c:pt>
                <c:pt idx="3">
                  <c:v>2022.0</c:v>
                </c:pt>
                <c:pt idx="4">
                  <c:v>2023.0</c:v>
                </c:pt>
              </c:numCache>
            </c:numRef>
          </c:cat>
          <c:val>
            <c:numRef>
              <c:f>'CONCENTRACIÓN DE APALANCAMIENTO'!$C$6:$G$6</c:f>
              <c:numCache>
                <c:formatCode>0.00%</c:formatCode>
                <c:ptCount val="5"/>
                <c:pt idx="0">
                  <c:v>0.3771</c:v>
                </c:pt>
                <c:pt idx="1">
                  <c:v>0.3753</c:v>
                </c:pt>
                <c:pt idx="2">
                  <c:v>0.3803</c:v>
                </c:pt>
                <c:pt idx="3">
                  <c:v>0.459</c:v>
                </c:pt>
                <c:pt idx="4">
                  <c:v>0.4396</c:v>
                </c:pt>
              </c:numCache>
            </c:numRef>
          </c:val>
          <c:smooth val="0"/>
          <c:extLst xmlns:c16r2="http://schemas.microsoft.com/office/drawing/2015/06/chart">
            <c:ext xmlns:c16="http://schemas.microsoft.com/office/drawing/2014/chart" uri="{C3380CC4-5D6E-409C-BE32-E72D297353CC}">
              <c16:uniqueId val="{00000001-1633-4A59-8301-1E1D44F0A6CC}"/>
            </c:ext>
          </c:extLst>
        </c:ser>
        <c:ser>
          <c:idx val="2"/>
          <c:order val="2"/>
          <c:tx>
            <c:strRef>
              <c:f>'CONCENTRACIÓN DE APALANCAMIENTO'!$B$7</c:f>
              <c:strCache>
                <c:ptCount val="1"/>
                <c:pt idx="0">
                  <c:v>P95</c:v>
                </c:pt>
              </c:strCache>
            </c:strRef>
          </c:tx>
          <c:spPr>
            <a:ln w="38100" cap="rnd">
              <a:solidFill>
                <a:schemeClr val="accent6">
                  <a:lumMod val="75000"/>
                </a:schemeClr>
              </a:solidFill>
              <a:prstDash val="sysDash"/>
              <a:round/>
            </a:ln>
            <a:effectLst/>
          </c:spPr>
          <c:marker>
            <c:symbol val="none"/>
          </c:marker>
          <c:cat>
            <c:numRef>
              <c:f>'CONCENTRACIÓN DE APALANCAMIENTO'!$C$4:$G$4</c:f>
              <c:numCache>
                <c:formatCode>General</c:formatCode>
                <c:ptCount val="5"/>
                <c:pt idx="0">
                  <c:v>2019.0</c:v>
                </c:pt>
                <c:pt idx="1">
                  <c:v>2020.0</c:v>
                </c:pt>
                <c:pt idx="2">
                  <c:v>2021.0</c:v>
                </c:pt>
                <c:pt idx="3">
                  <c:v>2022.0</c:v>
                </c:pt>
                <c:pt idx="4">
                  <c:v>2023.0</c:v>
                </c:pt>
              </c:numCache>
            </c:numRef>
          </c:cat>
          <c:val>
            <c:numRef>
              <c:f>'CONCENTRACIÓN DE APALANCAMIENTO'!$C$7:$G$7</c:f>
              <c:numCache>
                <c:formatCode>0.00%</c:formatCode>
                <c:ptCount val="5"/>
                <c:pt idx="0">
                  <c:v>0.3786</c:v>
                </c:pt>
                <c:pt idx="1">
                  <c:v>0.3776</c:v>
                </c:pt>
                <c:pt idx="2">
                  <c:v>0.3829</c:v>
                </c:pt>
                <c:pt idx="3">
                  <c:v>0.4615</c:v>
                </c:pt>
                <c:pt idx="4">
                  <c:v>0.4426</c:v>
                </c:pt>
              </c:numCache>
            </c:numRef>
          </c:val>
          <c:smooth val="0"/>
          <c:extLst xmlns:c16r2="http://schemas.microsoft.com/office/drawing/2015/06/chart">
            <c:ext xmlns:c16="http://schemas.microsoft.com/office/drawing/2014/chart" uri="{C3380CC4-5D6E-409C-BE32-E72D297353CC}">
              <c16:uniqueId val="{00000002-1633-4A59-8301-1E1D44F0A6CC}"/>
            </c:ext>
          </c:extLst>
        </c:ser>
        <c:dLbls>
          <c:showLegendKey val="0"/>
          <c:showVal val="0"/>
          <c:showCatName val="0"/>
          <c:showSerName val="0"/>
          <c:showPercent val="0"/>
          <c:showBubbleSize val="0"/>
        </c:dLbls>
        <c:smooth val="0"/>
        <c:axId val="-317624832"/>
        <c:axId val="-317622080"/>
      </c:lineChart>
      <c:catAx>
        <c:axId val="-31762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317622080"/>
        <c:crosses val="autoZero"/>
        <c:auto val="1"/>
        <c:lblAlgn val="ctr"/>
        <c:lblOffset val="100"/>
        <c:noMultiLvlLbl val="0"/>
      </c:catAx>
      <c:valAx>
        <c:axId val="-317622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a:solidFill>
                      <a:sysClr val="windowText" lastClr="000000"/>
                    </a:solidFill>
                  </a:rPr>
                  <a:t>Porcentaje</a:t>
                </a: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s-ES_tradnl"/>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s-ES_tradnl"/>
          </a:p>
        </c:txPr>
        <c:crossAx val="-3176248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ysClr val="windowText" lastClr="000000"/>
                </a:solidFill>
                <a:latin typeface="+mn-lt"/>
                <a:ea typeface="+mn-ea"/>
                <a:cs typeface="+mn-cs"/>
              </a:defRPr>
            </a:pPr>
            <a:endParaRPr lang="es-ES_tradnl"/>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ES_trad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O"/>
          </a:p>
        </p:txBody>
      </p:sp>
      <p:sp>
        <p:nvSpPr>
          <p:cNvPr id="4" name="Marcador de fecha 3"/>
          <p:cNvSpPr>
            <a:spLocks noGrp="1"/>
          </p:cNvSpPr>
          <p:nvPr>
            <p:ph type="dt" sz="half" idx="10"/>
          </p:nvPr>
        </p:nvSpPr>
        <p:spPr/>
        <p:txBody>
          <a:bodyPr/>
          <a:lstStyle/>
          <a:p>
            <a:fld id="{88C1CD37-33E3-4375-B6E0-EEE573B6DCFC}" type="datetimeFigureOut">
              <a:rPr lang="es-CO" smtClean="0"/>
              <a:t>11/11/19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7342879-EB17-414B-88BF-12C732522D6B}" type="slidenum">
              <a:rPr lang="es-CO" smtClean="0"/>
              <a:t>‹Nr.›</a:t>
            </a:fld>
            <a:endParaRPr lang="es-CO"/>
          </a:p>
        </p:txBody>
      </p:sp>
    </p:spTree>
    <p:extLst>
      <p:ext uri="{BB962C8B-B14F-4D97-AF65-F5344CB8AC3E}">
        <p14:creationId xmlns:p14="http://schemas.microsoft.com/office/powerpoint/2010/main" val="401741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88C1CD37-33E3-4375-B6E0-EEE573B6DCFC}" type="datetimeFigureOut">
              <a:rPr lang="es-CO" smtClean="0"/>
              <a:t>11/11/19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7342879-EB17-414B-88BF-12C732522D6B}" type="slidenum">
              <a:rPr lang="es-CO" smtClean="0"/>
              <a:t>‹Nr.›</a:t>
            </a:fld>
            <a:endParaRPr lang="es-CO"/>
          </a:p>
        </p:txBody>
      </p:sp>
    </p:spTree>
    <p:extLst>
      <p:ext uri="{BB962C8B-B14F-4D97-AF65-F5344CB8AC3E}">
        <p14:creationId xmlns:p14="http://schemas.microsoft.com/office/powerpoint/2010/main" val="356180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88C1CD37-33E3-4375-B6E0-EEE573B6DCFC}" type="datetimeFigureOut">
              <a:rPr lang="es-CO" smtClean="0"/>
              <a:t>11/11/19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7342879-EB17-414B-88BF-12C732522D6B}" type="slidenum">
              <a:rPr lang="es-CO" smtClean="0"/>
              <a:t>‹Nr.›</a:t>
            </a:fld>
            <a:endParaRPr lang="es-CO"/>
          </a:p>
        </p:txBody>
      </p:sp>
    </p:spTree>
    <p:extLst>
      <p:ext uri="{BB962C8B-B14F-4D97-AF65-F5344CB8AC3E}">
        <p14:creationId xmlns:p14="http://schemas.microsoft.com/office/powerpoint/2010/main" val="147132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88C1CD37-33E3-4375-B6E0-EEE573B6DCFC}" type="datetimeFigureOut">
              <a:rPr lang="es-CO" smtClean="0"/>
              <a:t>11/11/19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7342879-EB17-414B-88BF-12C732522D6B}" type="slidenum">
              <a:rPr lang="es-CO" smtClean="0"/>
              <a:t>‹Nr.›</a:t>
            </a:fld>
            <a:endParaRPr lang="es-CO"/>
          </a:p>
        </p:txBody>
      </p:sp>
    </p:spTree>
    <p:extLst>
      <p:ext uri="{BB962C8B-B14F-4D97-AF65-F5344CB8AC3E}">
        <p14:creationId xmlns:p14="http://schemas.microsoft.com/office/powerpoint/2010/main" val="167915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88C1CD37-33E3-4375-B6E0-EEE573B6DCFC}" type="datetimeFigureOut">
              <a:rPr lang="es-CO" smtClean="0"/>
              <a:t>11/11/19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7342879-EB17-414B-88BF-12C732522D6B}" type="slidenum">
              <a:rPr lang="es-CO" smtClean="0"/>
              <a:t>‹Nr.›</a:t>
            </a:fld>
            <a:endParaRPr lang="es-CO"/>
          </a:p>
        </p:txBody>
      </p:sp>
    </p:spTree>
    <p:extLst>
      <p:ext uri="{BB962C8B-B14F-4D97-AF65-F5344CB8AC3E}">
        <p14:creationId xmlns:p14="http://schemas.microsoft.com/office/powerpoint/2010/main" val="410687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88C1CD37-33E3-4375-B6E0-EEE573B6DCFC}" type="datetimeFigureOut">
              <a:rPr lang="es-CO" smtClean="0"/>
              <a:t>11/11/19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7342879-EB17-414B-88BF-12C732522D6B}" type="slidenum">
              <a:rPr lang="es-CO" smtClean="0"/>
              <a:t>‹Nr.›</a:t>
            </a:fld>
            <a:endParaRPr lang="es-CO"/>
          </a:p>
        </p:txBody>
      </p:sp>
    </p:spTree>
    <p:extLst>
      <p:ext uri="{BB962C8B-B14F-4D97-AF65-F5344CB8AC3E}">
        <p14:creationId xmlns:p14="http://schemas.microsoft.com/office/powerpoint/2010/main" val="98523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88C1CD37-33E3-4375-B6E0-EEE573B6DCFC}" type="datetimeFigureOut">
              <a:rPr lang="es-CO" smtClean="0"/>
              <a:t>11/11/19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27342879-EB17-414B-88BF-12C732522D6B}" type="slidenum">
              <a:rPr lang="es-CO" smtClean="0"/>
              <a:t>‹Nr.›</a:t>
            </a:fld>
            <a:endParaRPr lang="es-CO"/>
          </a:p>
        </p:txBody>
      </p:sp>
    </p:spTree>
    <p:extLst>
      <p:ext uri="{BB962C8B-B14F-4D97-AF65-F5344CB8AC3E}">
        <p14:creationId xmlns:p14="http://schemas.microsoft.com/office/powerpoint/2010/main" val="341028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88C1CD37-33E3-4375-B6E0-EEE573B6DCFC}" type="datetimeFigureOut">
              <a:rPr lang="es-CO" smtClean="0"/>
              <a:t>11/11/19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27342879-EB17-414B-88BF-12C732522D6B}" type="slidenum">
              <a:rPr lang="es-CO" smtClean="0"/>
              <a:t>‹Nr.›</a:t>
            </a:fld>
            <a:endParaRPr lang="es-CO"/>
          </a:p>
        </p:txBody>
      </p:sp>
    </p:spTree>
    <p:extLst>
      <p:ext uri="{BB962C8B-B14F-4D97-AF65-F5344CB8AC3E}">
        <p14:creationId xmlns:p14="http://schemas.microsoft.com/office/powerpoint/2010/main" val="18839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8C1CD37-33E3-4375-B6E0-EEE573B6DCFC}" type="datetimeFigureOut">
              <a:rPr lang="es-CO" smtClean="0"/>
              <a:t>11/11/19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27342879-EB17-414B-88BF-12C732522D6B}" type="slidenum">
              <a:rPr lang="es-CO" smtClean="0"/>
              <a:t>‹Nr.›</a:t>
            </a:fld>
            <a:endParaRPr lang="es-CO"/>
          </a:p>
        </p:txBody>
      </p:sp>
    </p:spTree>
    <p:extLst>
      <p:ext uri="{BB962C8B-B14F-4D97-AF65-F5344CB8AC3E}">
        <p14:creationId xmlns:p14="http://schemas.microsoft.com/office/powerpoint/2010/main" val="3193059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8C1CD37-33E3-4375-B6E0-EEE573B6DCFC}" type="datetimeFigureOut">
              <a:rPr lang="es-CO" smtClean="0"/>
              <a:t>11/11/19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7342879-EB17-414B-88BF-12C732522D6B}" type="slidenum">
              <a:rPr lang="es-CO" smtClean="0"/>
              <a:t>‹Nr.›</a:t>
            </a:fld>
            <a:endParaRPr lang="es-CO"/>
          </a:p>
        </p:txBody>
      </p:sp>
    </p:spTree>
    <p:extLst>
      <p:ext uri="{BB962C8B-B14F-4D97-AF65-F5344CB8AC3E}">
        <p14:creationId xmlns:p14="http://schemas.microsoft.com/office/powerpoint/2010/main" val="3846254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8C1CD37-33E3-4375-B6E0-EEE573B6DCFC}" type="datetimeFigureOut">
              <a:rPr lang="es-CO" smtClean="0"/>
              <a:t>11/11/19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7342879-EB17-414B-88BF-12C732522D6B}" type="slidenum">
              <a:rPr lang="es-CO" smtClean="0"/>
              <a:t>‹Nr.›</a:t>
            </a:fld>
            <a:endParaRPr lang="es-CO"/>
          </a:p>
        </p:txBody>
      </p:sp>
    </p:spTree>
    <p:extLst>
      <p:ext uri="{BB962C8B-B14F-4D97-AF65-F5344CB8AC3E}">
        <p14:creationId xmlns:p14="http://schemas.microsoft.com/office/powerpoint/2010/main" val="282749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1CD37-33E3-4375-B6E0-EEE573B6DCFC}" type="datetimeFigureOut">
              <a:rPr lang="es-CO" smtClean="0"/>
              <a:t>11/11/19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42879-EB17-414B-88BF-12C732522D6B}" type="slidenum">
              <a:rPr lang="es-CO" smtClean="0"/>
              <a:t>‹Nr.›</a:t>
            </a:fld>
            <a:endParaRPr lang="es-CO"/>
          </a:p>
        </p:txBody>
      </p:sp>
    </p:spTree>
    <p:extLst>
      <p:ext uri="{BB962C8B-B14F-4D97-AF65-F5344CB8AC3E}">
        <p14:creationId xmlns:p14="http://schemas.microsoft.com/office/powerpoint/2010/main" val="2478374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chart" Target="../charts/chart11.xml"/><Relationship Id="rId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image" Target="../media/image8.pn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8.pn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8.pn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chart" Target="../charts/chart5.xml"/><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787 Economy Cabin"/>
          <p:cNvPicPr>
            <a:picLocks noChangeAspect="1" noChangeArrowheads="1"/>
          </p:cNvPicPr>
          <p:nvPr/>
        </p:nvPicPr>
        <p:blipFill rotWithShape="1">
          <a:blip r:embed="rId2">
            <a:extLst>
              <a:ext uri="{28A0092B-C50C-407E-A947-70E740481C1C}">
                <a14:useLocalDpi xmlns:a14="http://schemas.microsoft.com/office/drawing/2010/main" val="0"/>
              </a:ext>
            </a:extLst>
          </a:blip>
          <a:srcRect b="15754"/>
          <a:stretch/>
        </p:blipFill>
        <p:spPr bwMode="auto">
          <a:xfrm>
            <a:off x="0" y="-330761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Documento 7"/>
          <p:cNvSpPr/>
          <p:nvPr/>
        </p:nvSpPr>
        <p:spPr>
          <a:xfrm>
            <a:off x="7310935" y="-2609401"/>
            <a:ext cx="5175249" cy="754124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3694"/>
              <a:gd name="connsiteX1" fmla="*/ 21600 w 21600"/>
              <a:gd name="connsiteY1" fmla="*/ 0 h 33694"/>
              <a:gd name="connsiteX2" fmla="*/ 21600 w 21600"/>
              <a:gd name="connsiteY2" fmla="*/ 17322 h 33694"/>
              <a:gd name="connsiteX3" fmla="*/ 0 w 21600"/>
              <a:gd name="connsiteY3" fmla="*/ 33219 h 33694"/>
              <a:gd name="connsiteX4" fmla="*/ 0 w 21600"/>
              <a:gd name="connsiteY4" fmla="*/ 0 h 33694"/>
              <a:gd name="connsiteX0" fmla="*/ 0 w 21600"/>
              <a:gd name="connsiteY0" fmla="*/ 0 h 40405"/>
              <a:gd name="connsiteX1" fmla="*/ 21600 w 21600"/>
              <a:gd name="connsiteY1" fmla="*/ 0 h 40405"/>
              <a:gd name="connsiteX2" fmla="*/ 21219 w 21600"/>
              <a:gd name="connsiteY2" fmla="*/ 40405 h 40405"/>
              <a:gd name="connsiteX3" fmla="*/ 0 w 21600"/>
              <a:gd name="connsiteY3" fmla="*/ 33219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2216"/>
              <a:gd name="connsiteX1" fmla="*/ 21600 w 21600"/>
              <a:gd name="connsiteY1" fmla="*/ 0 h 42216"/>
              <a:gd name="connsiteX2" fmla="*/ 21219 w 21600"/>
              <a:gd name="connsiteY2" fmla="*/ 40405 h 42216"/>
              <a:gd name="connsiteX3" fmla="*/ 15706 w 21600"/>
              <a:gd name="connsiteY3" fmla="*/ 31042 h 42216"/>
              <a:gd name="connsiteX4" fmla="*/ 1561 w 21600"/>
              <a:gd name="connsiteY4" fmla="*/ 23255 h 42216"/>
              <a:gd name="connsiteX5" fmla="*/ 0 w 21600"/>
              <a:gd name="connsiteY5" fmla="*/ 0 h 42216"/>
              <a:gd name="connsiteX0" fmla="*/ 0 w 21600"/>
              <a:gd name="connsiteY0" fmla="*/ 0 h 41920"/>
              <a:gd name="connsiteX1" fmla="*/ 21600 w 21600"/>
              <a:gd name="connsiteY1" fmla="*/ 0 h 41920"/>
              <a:gd name="connsiteX2" fmla="*/ 21219 w 21600"/>
              <a:gd name="connsiteY2" fmla="*/ 40405 h 41920"/>
              <a:gd name="connsiteX3" fmla="*/ 15706 w 21600"/>
              <a:gd name="connsiteY3" fmla="*/ 31042 h 41920"/>
              <a:gd name="connsiteX4" fmla="*/ 1561 w 21600"/>
              <a:gd name="connsiteY4" fmla="*/ 23255 h 41920"/>
              <a:gd name="connsiteX5" fmla="*/ 0 w 21600"/>
              <a:gd name="connsiteY5" fmla="*/ 0 h 41920"/>
              <a:gd name="connsiteX0" fmla="*/ 0 w 21600"/>
              <a:gd name="connsiteY0" fmla="*/ 0 h 42189"/>
              <a:gd name="connsiteX1" fmla="*/ 21600 w 21600"/>
              <a:gd name="connsiteY1" fmla="*/ 0 h 42189"/>
              <a:gd name="connsiteX2" fmla="*/ 21219 w 21600"/>
              <a:gd name="connsiteY2" fmla="*/ 40405 h 42189"/>
              <a:gd name="connsiteX3" fmla="*/ 15706 w 21600"/>
              <a:gd name="connsiteY3" fmla="*/ 31042 h 42189"/>
              <a:gd name="connsiteX4" fmla="*/ 1561 w 21600"/>
              <a:gd name="connsiteY4" fmla="*/ 23255 h 42189"/>
              <a:gd name="connsiteX5" fmla="*/ 0 w 21600"/>
              <a:gd name="connsiteY5" fmla="*/ 0 h 42189"/>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561 w 21600"/>
              <a:gd name="connsiteY4" fmla="*/ 2325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741 w 21600"/>
              <a:gd name="connsiteY4" fmla="*/ 1558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246 w 21600"/>
              <a:gd name="connsiteY4" fmla="*/ 18166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751 w 21600"/>
              <a:gd name="connsiteY4" fmla="*/ 18453 h 41990"/>
              <a:gd name="connsiteX5" fmla="*/ 0 w 21600"/>
              <a:gd name="connsiteY5" fmla="*/ 0 h 41990"/>
              <a:gd name="connsiteX0" fmla="*/ 524 w 19964"/>
              <a:gd name="connsiteY0" fmla="*/ 16094 h 41990"/>
              <a:gd name="connsiteX1" fmla="*/ 19964 w 19964"/>
              <a:gd name="connsiteY1" fmla="*/ 0 h 41990"/>
              <a:gd name="connsiteX2" fmla="*/ 19583 w 19964"/>
              <a:gd name="connsiteY2" fmla="*/ 40405 h 41990"/>
              <a:gd name="connsiteX3" fmla="*/ 14032 w 19964"/>
              <a:gd name="connsiteY3" fmla="*/ 28748 h 41990"/>
              <a:gd name="connsiteX4" fmla="*/ 115 w 19964"/>
              <a:gd name="connsiteY4" fmla="*/ 18453 h 41990"/>
              <a:gd name="connsiteX5" fmla="*/ 524 w 19964"/>
              <a:gd name="connsiteY5" fmla="*/ 16094 h 41990"/>
              <a:gd name="connsiteX0" fmla="*/ 524 w 19583"/>
              <a:gd name="connsiteY0" fmla="*/ 191 h 26087"/>
              <a:gd name="connsiteX1" fmla="*/ 19532 w 19583"/>
              <a:gd name="connsiteY1" fmla="*/ 6372 h 26087"/>
              <a:gd name="connsiteX2" fmla="*/ 19583 w 19583"/>
              <a:gd name="connsiteY2" fmla="*/ 24502 h 26087"/>
              <a:gd name="connsiteX3" fmla="*/ 14032 w 19583"/>
              <a:gd name="connsiteY3" fmla="*/ 12845 h 26087"/>
              <a:gd name="connsiteX4" fmla="*/ 115 w 19583"/>
              <a:gd name="connsiteY4" fmla="*/ 2550 h 26087"/>
              <a:gd name="connsiteX5" fmla="*/ 524 w 19583"/>
              <a:gd name="connsiteY5" fmla="*/ 191 h 26087"/>
              <a:gd name="connsiteX0" fmla="*/ 933 w 19560"/>
              <a:gd name="connsiteY0" fmla="*/ 4868 h 25485"/>
              <a:gd name="connsiteX1" fmla="*/ 19509 w 19560"/>
              <a:gd name="connsiteY1" fmla="*/ 5770 h 25485"/>
              <a:gd name="connsiteX2" fmla="*/ 19560 w 19560"/>
              <a:gd name="connsiteY2" fmla="*/ 23900 h 25485"/>
              <a:gd name="connsiteX3" fmla="*/ 14009 w 19560"/>
              <a:gd name="connsiteY3" fmla="*/ 12243 h 25485"/>
              <a:gd name="connsiteX4" fmla="*/ 92 w 19560"/>
              <a:gd name="connsiteY4" fmla="*/ 1948 h 25485"/>
              <a:gd name="connsiteX5" fmla="*/ 933 w 19560"/>
              <a:gd name="connsiteY5" fmla="*/ 4868 h 2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0" h="25485">
                <a:moveTo>
                  <a:pt x="933" y="4868"/>
                </a:moveTo>
                <a:lnTo>
                  <a:pt x="19509" y="5770"/>
                </a:lnTo>
                <a:cubicBezTo>
                  <a:pt x="19526" y="11813"/>
                  <a:pt x="19543" y="17857"/>
                  <a:pt x="19560" y="23900"/>
                </a:cubicBezTo>
                <a:cubicBezTo>
                  <a:pt x="18787" y="30436"/>
                  <a:pt x="18237" y="14814"/>
                  <a:pt x="14009" y="12243"/>
                </a:cubicBezTo>
                <a:cubicBezTo>
                  <a:pt x="10733" y="9385"/>
                  <a:pt x="2919" y="8484"/>
                  <a:pt x="92" y="1948"/>
                </a:cubicBezTo>
                <a:cubicBezTo>
                  <a:pt x="-428" y="-5804"/>
                  <a:pt x="1453" y="12620"/>
                  <a:pt x="933" y="4868"/>
                </a:cubicBezTo>
                <a:close/>
              </a:path>
            </a:pathLst>
          </a:custGeom>
          <a:solidFill>
            <a:srgbClr val="DA2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CuadroTexto 1"/>
          <p:cNvSpPr txBox="1"/>
          <p:nvPr/>
        </p:nvSpPr>
        <p:spPr>
          <a:xfrm>
            <a:off x="3043915" y="5821625"/>
            <a:ext cx="1565587" cy="1200329"/>
          </a:xfrm>
          <a:prstGeom prst="rect">
            <a:avLst/>
          </a:prstGeom>
          <a:solidFill>
            <a:srgbClr val="FF0000"/>
          </a:solidFill>
        </p:spPr>
        <p:txBody>
          <a:bodyPr wrap="square" rtlCol="0">
            <a:spAutoFit/>
          </a:bodyPr>
          <a:lstStyle>
            <a:defPPr>
              <a:defRPr lang="en-US"/>
            </a:defPPr>
            <a:lvl1pPr algn="ctr">
              <a:defRPr b="1">
                <a:solidFill>
                  <a:schemeClr val="bg1"/>
                </a:solidFill>
              </a:defRPr>
            </a:lvl1pPr>
          </a:lstStyle>
          <a:p>
            <a:r>
              <a:rPr lang="es-CO" dirty="0"/>
              <a:t>María Camila Ospina Olmos</a:t>
            </a:r>
          </a:p>
          <a:p>
            <a:endParaRPr lang="es-CO" dirty="0"/>
          </a:p>
          <a:p>
            <a:endParaRPr lang="es-CO" dirty="0"/>
          </a:p>
        </p:txBody>
      </p:sp>
      <p:sp>
        <p:nvSpPr>
          <p:cNvPr id="8" name="CuadroTexto 7"/>
          <p:cNvSpPr txBox="1"/>
          <p:nvPr/>
        </p:nvSpPr>
        <p:spPr>
          <a:xfrm>
            <a:off x="5285955" y="5821625"/>
            <a:ext cx="1565587" cy="1477328"/>
          </a:xfrm>
          <a:prstGeom prst="rect">
            <a:avLst/>
          </a:prstGeom>
          <a:solidFill>
            <a:srgbClr val="FF0000"/>
          </a:solidFill>
        </p:spPr>
        <p:txBody>
          <a:bodyPr wrap="square" rtlCol="0">
            <a:spAutoFit/>
          </a:bodyPr>
          <a:lstStyle>
            <a:defPPr>
              <a:defRPr lang="en-US"/>
            </a:defPPr>
            <a:lvl1pPr algn="ctr">
              <a:defRPr b="1">
                <a:solidFill>
                  <a:schemeClr val="bg1"/>
                </a:solidFill>
              </a:defRPr>
            </a:lvl1pPr>
          </a:lstStyle>
          <a:p>
            <a:r>
              <a:rPr lang="es-CO" dirty="0"/>
              <a:t>Cinthya </a:t>
            </a:r>
            <a:r>
              <a:rPr lang="es-CO" dirty="0" err="1"/>
              <a:t>Daianna</a:t>
            </a:r>
            <a:r>
              <a:rPr lang="es-CO" dirty="0"/>
              <a:t> Torres García</a:t>
            </a:r>
          </a:p>
          <a:p>
            <a:endParaRPr lang="es-CO" dirty="0"/>
          </a:p>
          <a:p>
            <a:endParaRPr lang="es-CO" dirty="0"/>
          </a:p>
        </p:txBody>
      </p:sp>
      <p:sp>
        <p:nvSpPr>
          <p:cNvPr id="9" name="CuadroTexto 8"/>
          <p:cNvSpPr txBox="1"/>
          <p:nvPr/>
        </p:nvSpPr>
        <p:spPr>
          <a:xfrm>
            <a:off x="7527995" y="5821625"/>
            <a:ext cx="1535648" cy="1200329"/>
          </a:xfrm>
          <a:prstGeom prst="rect">
            <a:avLst/>
          </a:prstGeom>
          <a:solidFill>
            <a:srgbClr val="FF0000"/>
          </a:solidFill>
        </p:spPr>
        <p:txBody>
          <a:bodyPr wrap="square" rtlCol="0">
            <a:spAutoFit/>
          </a:bodyPr>
          <a:lstStyle>
            <a:defPPr>
              <a:defRPr lang="en-US"/>
            </a:defPPr>
            <a:lvl1pPr algn="ctr">
              <a:defRPr b="1">
                <a:solidFill>
                  <a:schemeClr val="bg1"/>
                </a:solidFill>
              </a:defRPr>
            </a:lvl1pPr>
          </a:lstStyle>
          <a:p>
            <a:r>
              <a:rPr lang="es-CO" dirty="0"/>
              <a:t>Laura Camila Torres Castro</a:t>
            </a:r>
          </a:p>
          <a:p>
            <a:endParaRPr lang="es-CO" dirty="0"/>
          </a:p>
          <a:p>
            <a:endParaRPr lang="es-CO" dirty="0"/>
          </a:p>
        </p:txBody>
      </p:sp>
      <p:sp>
        <p:nvSpPr>
          <p:cNvPr id="10" name="CuadroTexto 9"/>
          <p:cNvSpPr txBox="1"/>
          <p:nvPr/>
        </p:nvSpPr>
        <p:spPr>
          <a:xfrm>
            <a:off x="801875" y="5821625"/>
            <a:ext cx="1565587" cy="1477328"/>
          </a:xfrm>
          <a:prstGeom prst="rect">
            <a:avLst/>
          </a:prstGeom>
          <a:solidFill>
            <a:srgbClr val="FF0000"/>
          </a:solidFill>
        </p:spPr>
        <p:txBody>
          <a:bodyPr wrap="square" rtlCol="0">
            <a:spAutoFit/>
          </a:bodyPr>
          <a:lstStyle/>
          <a:p>
            <a:pPr algn="ctr"/>
            <a:r>
              <a:rPr lang="es-CO" b="1" dirty="0" smtClean="0">
                <a:solidFill>
                  <a:schemeClr val="bg1"/>
                </a:solidFill>
              </a:rPr>
              <a:t>Camilo José Mejía </a:t>
            </a:r>
            <a:r>
              <a:rPr lang="es-CO" b="1" dirty="0" smtClean="0">
                <a:solidFill>
                  <a:schemeClr val="bg1"/>
                </a:solidFill>
              </a:rPr>
              <a:t>Echeverría </a:t>
            </a:r>
            <a:endParaRPr lang="es-CO" b="1" dirty="0" smtClean="0">
              <a:solidFill>
                <a:schemeClr val="bg1"/>
              </a:solidFill>
            </a:endParaRPr>
          </a:p>
          <a:p>
            <a:pPr algn="ctr"/>
            <a:endParaRPr lang="es-CO" b="1" dirty="0" smtClean="0">
              <a:solidFill>
                <a:schemeClr val="bg1"/>
              </a:solidFill>
            </a:endParaRPr>
          </a:p>
          <a:p>
            <a:pPr algn="ctr"/>
            <a:endParaRPr lang="es-CO" b="1" dirty="0">
              <a:solidFill>
                <a:schemeClr val="bg1"/>
              </a:solidFill>
            </a:endParaRPr>
          </a:p>
        </p:txBody>
      </p:sp>
      <p:sp>
        <p:nvSpPr>
          <p:cNvPr id="11" name="CuadroTexto 10"/>
          <p:cNvSpPr txBox="1"/>
          <p:nvPr/>
        </p:nvSpPr>
        <p:spPr>
          <a:xfrm>
            <a:off x="9740096" y="5821625"/>
            <a:ext cx="1535648" cy="1477328"/>
          </a:xfrm>
          <a:prstGeom prst="rect">
            <a:avLst/>
          </a:prstGeom>
          <a:solidFill>
            <a:srgbClr val="FF0000"/>
          </a:solidFill>
        </p:spPr>
        <p:txBody>
          <a:bodyPr wrap="square" rtlCol="0">
            <a:spAutoFit/>
          </a:bodyPr>
          <a:lstStyle>
            <a:defPPr>
              <a:defRPr lang="en-US"/>
            </a:defPPr>
            <a:lvl1pPr algn="ctr">
              <a:defRPr b="1">
                <a:solidFill>
                  <a:schemeClr val="bg1"/>
                </a:solidFill>
              </a:defRPr>
            </a:lvl1pPr>
          </a:lstStyle>
          <a:p>
            <a:r>
              <a:rPr lang="es-CO" dirty="0"/>
              <a:t>Natalia Trujillo Restrepo</a:t>
            </a:r>
          </a:p>
          <a:p>
            <a:endParaRPr lang="es-CO" dirty="0"/>
          </a:p>
          <a:p>
            <a:endParaRPr lang="es-CO" dirty="0"/>
          </a:p>
        </p:txBody>
      </p:sp>
      <p:grpSp>
        <p:nvGrpSpPr>
          <p:cNvPr id="13" name="Grupo 12"/>
          <p:cNvGrpSpPr/>
          <p:nvPr/>
        </p:nvGrpSpPr>
        <p:grpSpPr>
          <a:xfrm>
            <a:off x="801875" y="121387"/>
            <a:ext cx="5220841" cy="2095070"/>
            <a:chOff x="10316325" y="-20321"/>
            <a:chExt cx="2143493" cy="2554491"/>
          </a:xfrm>
          <a:solidFill>
            <a:srgbClr val="E02621"/>
          </a:solidFill>
        </p:grpSpPr>
        <p:sp>
          <p:nvSpPr>
            <p:cNvPr id="14" name="Rectángulo redondeado 13"/>
            <p:cNvSpPr/>
            <p:nvPr/>
          </p:nvSpPr>
          <p:spPr>
            <a:xfrm>
              <a:off x="10316325" y="-20321"/>
              <a:ext cx="2143493" cy="2554491"/>
            </a:xfrm>
            <a:prstGeom prst="roundRect">
              <a:avLst/>
            </a:prstGeom>
            <a:solidFill>
              <a:srgbClr val="FF0000"/>
            </a:solidFill>
            <a:ln w="38100">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2800" dirty="0">
                <a:solidFill>
                  <a:schemeClr val="tx1"/>
                </a:solidFill>
                <a:ea typeface="Arial Unicode MS" panose="020B0604020202020204" pitchFamily="34" charset="-128"/>
                <a:cs typeface="Arial Unicode MS" panose="020B0604020202020204" pitchFamily="34" charset="-128"/>
              </a:endParaRPr>
            </a:p>
          </p:txBody>
        </p:sp>
        <p:sp>
          <p:nvSpPr>
            <p:cNvPr id="15" name="CuadroTexto 14"/>
            <p:cNvSpPr txBox="1"/>
            <p:nvPr/>
          </p:nvSpPr>
          <p:spPr>
            <a:xfrm>
              <a:off x="10398218" y="115743"/>
              <a:ext cx="1803142" cy="723111"/>
            </a:xfrm>
            <a:prstGeom prst="rect">
              <a:avLst/>
            </a:prstGeom>
            <a:solidFill>
              <a:srgbClr val="FF0000"/>
            </a:solidFill>
            <a:ln>
              <a:noFill/>
            </a:ln>
          </p:spPr>
          <p:txBody>
            <a:bodyPr wrap="square" rtlCol="0">
              <a:spAutoFit/>
            </a:bodyPr>
            <a:lstStyle/>
            <a:p>
              <a:pPr algn="ctr"/>
              <a:endParaRPr lang="es-CO" sz="2400" b="1" dirty="0">
                <a:solidFill>
                  <a:schemeClr val="bg1"/>
                </a:solidFill>
              </a:endParaRPr>
            </a:p>
          </p:txBody>
        </p:sp>
      </p:grpSp>
      <p:pic>
        <p:nvPicPr>
          <p:cNvPr id="16" name="Picture 4" descr="logo vertical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714" y="121387"/>
            <a:ext cx="5193172" cy="209507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205" y="4107431"/>
            <a:ext cx="1219048" cy="1219048"/>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7344" y="4107431"/>
            <a:ext cx="1219048" cy="1219048"/>
          </a:xfrm>
          <a:prstGeom prst="rect">
            <a:avLst/>
          </a:prstGeom>
        </p:spPr>
      </p:pic>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3751" y="4107431"/>
            <a:ext cx="1219048" cy="1219048"/>
          </a:xfrm>
          <a:prstGeom prst="rect">
            <a:avLst/>
          </a:prstGeom>
        </p:spPr>
      </p:pic>
      <p:pic>
        <p:nvPicPr>
          <p:cNvPr id="19" name="Imagen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2853" y="4107431"/>
            <a:ext cx="1219048" cy="1219048"/>
          </a:xfrm>
          <a:prstGeom prst="rect">
            <a:avLst/>
          </a:prstGeom>
        </p:spPr>
      </p:pic>
      <p:pic>
        <p:nvPicPr>
          <p:cNvPr id="29" name="Imagen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9224" y="4107431"/>
            <a:ext cx="1219048" cy="1219048"/>
          </a:xfrm>
          <a:prstGeom prst="rect">
            <a:avLst/>
          </a:prstGeom>
        </p:spPr>
      </p:pic>
    </p:spTree>
    <p:extLst>
      <p:ext uri="{BB962C8B-B14F-4D97-AF65-F5344CB8AC3E}">
        <p14:creationId xmlns:p14="http://schemas.microsoft.com/office/powerpoint/2010/main" val="106883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anim calcmode="lin" valueType="num">
                                      <p:cBhvr>
                                        <p:cTn id="33" dur="500" fill="hold"/>
                                        <p:tgtEl>
                                          <p:spTgt spid="2"/>
                                        </p:tgtEl>
                                        <p:attrNameLst>
                                          <p:attrName>ppt_x</p:attrName>
                                        </p:attrNameLst>
                                      </p:cBhvr>
                                      <p:tavLst>
                                        <p:tav tm="0">
                                          <p:val>
                                            <p:strVal val="#ppt_x"/>
                                          </p:val>
                                        </p:tav>
                                        <p:tav tm="100000">
                                          <p:val>
                                            <p:strVal val="#ppt_x"/>
                                          </p:val>
                                        </p:tav>
                                      </p:tavLst>
                                    </p:anim>
                                    <p:anim calcmode="lin" valueType="num">
                                      <p:cBhvr>
                                        <p:cTn id="34" dur="5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anim calcmode="lin" valueType="num">
                                      <p:cBhvr>
                                        <p:cTn id="38" dur="500" fill="hold"/>
                                        <p:tgtEl>
                                          <p:spTgt spid="29"/>
                                        </p:tgtEl>
                                        <p:attrNameLst>
                                          <p:attrName>ppt_x</p:attrName>
                                        </p:attrNameLst>
                                      </p:cBhvr>
                                      <p:tavLst>
                                        <p:tav tm="0">
                                          <p:val>
                                            <p:strVal val="#ppt_x"/>
                                          </p:val>
                                        </p:tav>
                                        <p:tav tm="100000">
                                          <p:val>
                                            <p:strVal val="#ppt_x"/>
                                          </p:val>
                                        </p:tav>
                                      </p:tavLst>
                                    </p:anim>
                                    <p:anim calcmode="lin" valueType="num">
                                      <p:cBhvr>
                                        <p:cTn id="39" dur="5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anim calcmode="lin" valueType="num">
                                      <p:cBhvr>
                                        <p:cTn id="43" dur="500" fill="hold"/>
                                        <p:tgtEl>
                                          <p:spTgt spid="8"/>
                                        </p:tgtEl>
                                        <p:attrNameLst>
                                          <p:attrName>ppt_x</p:attrName>
                                        </p:attrNameLst>
                                      </p:cBhvr>
                                      <p:tavLst>
                                        <p:tav tm="0">
                                          <p:val>
                                            <p:strVal val="#ppt_x"/>
                                          </p:val>
                                        </p:tav>
                                        <p:tav tm="100000">
                                          <p:val>
                                            <p:strVal val="#ppt_x"/>
                                          </p:val>
                                        </p:tav>
                                      </p:tavLst>
                                    </p:anim>
                                    <p:anim calcmode="lin" valueType="num">
                                      <p:cBhvr>
                                        <p:cTn id="44" dur="5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anim calcmode="lin" valueType="num">
                                      <p:cBhvr>
                                        <p:cTn id="48" dur="500" fill="hold"/>
                                        <p:tgtEl>
                                          <p:spTgt spid="12"/>
                                        </p:tgtEl>
                                        <p:attrNameLst>
                                          <p:attrName>ppt_x</p:attrName>
                                        </p:attrNameLst>
                                      </p:cBhvr>
                                      <p:tavLst>
                                        <p:tav tm="0">
                                          <p:val>
                                            <p:strVal val="#ppt_x"/>
                                          </p:val>
                                        </p:tav>
                                        <p:tav tm="100000">
                                          <p:val>
                                            <p:strVal val="#ppt_x"/>
                                          </p:val>
                                        </p:tav>
                                      </p:tavLst>
                                    </p:anim>
                                    <p:anim calcmode="lin" valueType="num">
                                      <p:cBhvr>
                                        <p:cTn id="49" dur="5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anim calcmode="lin" valueType="num">
                                      <p:cBhvr>
                                        <p:cTn id="53" dur="500" fill="hold"/>
                                        <p:tgtEl>
                                          <p:spTgt spid="9"/>
                                        </p:tgtEl>
                                        <p:attrNameLst>
                                          <p:attrName>ppt_x</p:attrName>
                                        </p:attrNameLst>
                                      </p:cBhvr>
                                      <p:tavLst>
                                        <p:tav tm="0">
                                          <p:val>
                                            <p:strVal val="#ppt_x"/>
                                          </p:val>
                                        </p:tav>
                                        <p:tav tm="100000">
                                          <p:val>
                                            <p:strVal val="#ppt_x"/>
                                          </p:val>
                                        </p:tav>
                                      </p:tavLst>
                                    </p:anim>
                                    <p:anim calcmode="lin" valueType="num">
                                      <p:cBhvr>
                                        <p:cTn id="54" dur="500" fill="hold"/>
                                        <p:tgtEl>
                                          <p:spTgt spid="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anim calcmode="lin" valueType="num">
                                      <p:cBhvr>
                                        <p:cTn id="63" dur="500" fill="hold"/>
                                        <p:tgtEl>
                                          <p:spTgt spid="11"/>
                                        </p:tgtEl>
                                        <p:attrNameLst>
                                          <p:attrName>ppt_x</p:attrName>
                                        </p:attrNameLst>
                                      </p:cBhvr>
                                      <p:tavLst>
                                        <p:tav tm="0">
                                          <p:val>
                                            <p:strVal val="#ppt_x"/>
                                          </p:val>
                                        </p:tav>
                                        <p:tav tm="100000">
                                          <p:val>
                                            <p:strVal val="#ppt_x"/>
                                          </p:val>
                                        </p:tav>
                                      </p:tavLst>
                                    </p:anim>
                                    <p:anim calcmode="lin" valueType="num">
                                      <p:cBhvr>
                                        <p:cTn id="6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8" grpId="0" animBg="1"/>
      <p:bldP spid="9"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Gráfico 23"/>
          <p:cNvGraphicFramePr>
            <a:graphicFrameLocks/>
          </p:cNvGraphicFramePr>
          <p:nvPr>
            <p:extLst>
              <p:ext uri="{D42A27DB-BD31-4B8C-83A1-F6EECF244321}">
                <p14:modId xmlns:p14="http://schemas.microsoft.com/office/powerpoint/2010/main" val="948809935"/>
              </p:ext>
            </p:extLst>
          </p:nvPr>
        </p:nvGraphicFramePr>
        <p:xfrm>
          <a:off x="222953" y="1571950"/>
          <a:ext cx="7942479" cy="4522426"/>
        </p:xfrm>
        <a:graphic>
          <a:graphicData uri="http://schemas.openxmlformats.org/drawingml/2006/chart">
            <c:chart xmlns:c="http://schemas.openxmlformats.org/drawingml/2006/chart" xmlns:r="http://schemas.openxmlformats.org/officeDocument/2006/relationships" r:id="rId2"/>
          </a:graphicData>
        </a:graphic>
      </p:graphicFrame>
      <p:sp>
        <p:nvSpPr>
          <p:cNvPr id="38" name="Documento 7"/>
          <p:cNvSpPr/>
          <p:nvPr/>
        </p:nvSpPr>
        <p:spPr>
          <a:xfrm rot="16200000">
            <a:off x="1047298" y="-2296177"/>
            <a:ext cx="1419984" cy="58720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3694"/>
              <a:gd name="connsiteX1" fmla="*/ 21600 w 21600"/>
              <a:gd name="connsiteY1" fmla="*/ 0 h 33694"/>
              <a:gd name="connsiteX2" fmla="*/ 21600 w 21600"/>
              <a:gd name="connsiteY2" fmla="*/ 17322 h 33694"/>
              <a:gd name="connsiteX3" fmla="*/ 0 w 21600"/>
              <a:gd name="connsiteY3" fmla="*/ 33219 h 33694"/>
              <a:gd name="connsiteX4" fmla="*/ 0 w 21600"/>
              <a:gd name="connsiteY4" fmla="*/ 0 h 33694"/>
              <a:gd name="connsiteX0" fmla="*/ 0 w 21600"/>
              <a:gd name="connsiteY0" fmla="*/ 0 h 40405"/>
              <a:gd name="connsiteX1" fmla="*/ 21600 w 21600"/>
              <a:gd name="connsiteY1" fmla="*/ 0 h 40405"/>
              <a:gd name="connsiteX2" fmla="*/ 21219 w 21600"/>
              <a:gd name="connsiteY2" fmla="*/ 40405 h 40405"/>
              <a:gd name="connsiteX3" fmla="*/ 0 w 21600"/>
              <a:gd name="connsiteY3" fmla="*/ 33219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2216"/>
              <a:gd name="connsiteX1" fmla="*/ 21600 w 21600"/>
              <a:gd name="connsiteY1" fmla="*/ 0 h 42216"/>
              <a:gd name="connsiteX2" fmla="*/ 21219 w 21600"/>
              <a:gd name="connsiteY2" fmla="*/ 40405 h 42216"/>
              <a:gd name="connsiteX3" fmla="*/ 15706 w 21600"/>
              <a:gd name="connsiteY3" fmla="*/ 31042 h 42216"/>
              <a:gd name="connsiteX4" fmla="*/ 1561 w 21600"/>
              <a:gd name="connsiteY4" fmla="*/ 23255 h 42216"/>
              <a:gd name="connsiteX5" fmla="*/ 0 w 21600"/>
              <a:gd name="connsiteY5" fmla="*/ 0 h 42216"/>
              <a:gd name="connsiteX0" fmla="*/ 0 w 21600"/>
              <a:gd name="connsiteY0" fmla="*/ 0 h 41920"/>
              <a:gd name="connsiteX1" fmla="*/ 21600 w 21600"/>
              <a:gd name="connsiteY1" fmla="*/ 0 h 41920"/>
              <a:gd name="connsiteX2" fmla="*/ 21219 w 21600"/>
              <a:gd name="connsiteY2" fmla="*/ 40405 h 41920"/>
              <a:gd name="connsiteX3" fmla="*/ 15706 w 21600"/>
              <a:gd name="connsiteY3" fmla="*/ 31042 h 41920"/>
              <a:gd name="connsiteX4" fmla="*/ 1561 w 21600"/>
              <a:gd name="connsiteY4" fmla="*/ 23255 h 41920"/>
              <a:gd name="connsiteX5" fmla="*/ 0 w 21600"/>
              <a:gd name="connsiteY5" fmla="*/ 0 h 41920"/>
              <a:gd name="connsiteX0" fmla="*/ 0 w 21600"/>
              <a:gd name="connsiteY0" fmla="*/ 0 h 42189"/>
              <a:gd name="connsiteX1" fmla="*/ 21600 w 21600"/>
              <a:gd name="connsiteY1" fmla="*/ 0 h 42189"/>
              <a:gd name="connsiteX2" fmla="*/ 21219 w 21600"/>
              <a:gd name="connsiteY2" fmla="*/ 40405 h 42189"/>
              <a:gd name="connsiteX3" fmla="*/ 15706 w 21600"/>
              <a:gd name="connsiteY3" fmla="*/ 31042 h 42189"/>
              <a:gd name="connsiteX4" fmla="*/ 1561 w 21600"/>
              <a:gd name="connsiteY4" fmla="*/ 23255 h 42189"/>
              <a:gd name="connsiteX5" fmla="*/ 0 w 21600"/>
              <a:gd name="connsiteY5" fmla="*/ 0 h 42189"/>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561 w 21600"/>
              <a:gd name="connsiteY4" fmla="*/ 2325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741 w 21600"/>
              <a:gd name="connsiteY4" fmla="*/ 1558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246 w 21600"/>
              <a:gd name="connsiteY4" fmla="*/ 18166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751 w 21600"/>
              <a:gd name="connsiteY4" fmla="*/ 18453 h 41990"/>
              <a:gd name="connsiteX5" fmla="*/ 0 w 21600"/>
              <a:gd name="connsiteY5" fmla="*/ 0 h 4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41990">
                <a:moveTo>
                  <a:pt x="0" y="0"/>
                </a:moveTo>
                <a:lnTo>
                  <a:pt x="21600" y="0"/>
                </a:lnTo>
                <a:lnTo>
                  <a:pt x="21219" y="40405"/>
                </a:lnTo>
                <a:cubicBezTo>
                  <a:pt x="20446" y="46941"/>
                  <a:pt x="19896" y="31319"/>
                  <a:pt x="15668" y="28748"/>
                </a:cubicBezTo>
                <a:cubicBezTo>
                  <a:pt x="12392" y="25890"/>
                  <a:pt x="4578" y="24989"/>
                  <a:pt x="1751" y="18453"/>
                </a:cubicBezTo>
                <a:cubicBezTo>
                  <a:pt x="1231" y="10701"/>
                  <a:pt x="520" y="7752"/>
                  <a:pt x="0" y="0"/>
                </a:cubicBezTo>
                <a:close/>
              </a:path>
            </a:pathLst>
          </a:custGeom>
          <a:solidFill>
            <a:srgbClr val="DA2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40" name="Grupo 39"/>
          <p:cNvGrpSpPr/>
          <p:nvPr/>
        </p:nvGrpSpPr>
        <p:grpSpPr>
          <a:xfrm>
            <a:off x="1568293" y="151965"/>
            <a:ext cx="3363140" cy="590862"/>
            <a:chOff x="10316325" y="-20321"/>
            <a:chExt cx="2143493" cy="2554491"/>
          </a:xfrm>
          <a:solidFill>
            <a:srgbClr val="DA291F"/>
          </a:solidFill>
        </p:grpSpPr>
        <p:sp>
          <p:nvSpPr>
            <p:cNvPr id="41" name="Rectángulo redondeado 40"/>
            <p:cNvSpPr/>
            <p:nvPr/>
          </p:nvSpPr>
          <p:spPr>
            <a:xfrm>
              <a:off x="10316325" y="-20321"/>
              <a:ext cx="2143493" cy="2554491"/>
            </a:xfrm>
            <a:prstGeom prst="roundRect">
              <a:avLst/>
            </a:prstGeom>
            <a:grpFill/>
            <a:ln w="38100">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2800" dirty="0">
                <a:solidFill>
                  <a:schemeClr val="tx1"/>
                </a:solidFill>
                <a:ea typeface="Arial Unicode MS" panose="020B0604020202020204" pitchFamily="34" charset="-128"/>
                <a:cs typeface="Arial Unicode MS" panose="020B0604020202020204" pitchFamily="34" charset="-128"/>
              </a:endParaRPr>
            </a:p>
          </p:txBody>
        </p:sp>
        <p:sp>
          <p:nvSpPr>
            <p:cNvPr id="42" name="CuadroTexto 41"/>
            <p:cNvSpPr txBox="1"/>
            <p:nvPr/>
          </p:nvSpPr>
          <p:spPr>
            <a:xfrm>
              <a:off x="10398218" y="115743"/>
              <a:ext cx="1803142" cy="2262052"/>
            </a:xfrm>
            <a:prstGeom prst="rect">
              <a:avLst/>
            </a:prstGeom>
            <a:grpFill/>
            <a:ln>
              <a:noFill/>
            </a:ln>
          </p:spPr>
          <p:txBody>
            <a:bodyPr wrap="square" rtlCol="0">
              <a:spAutoFit/>
            </a:bodyPr>
            <a:lstStyle/>
            <a:p>
              <a:pPr algn="ctr"/>
              <a:r>
                <a:rPr lang="es-CO" sz="2800" b="1" dirty="0" smtClean="0">
                  <a:solidFill>
                    <a:schemeClr val="bg1"/>
                  </a:solidFill>
                </a:rPr>
                <a:t>Avianca S.A</a:t>
              </a:r>
              <a:endParaRPr lang="es-CO" sz="2400" b="1" dirty="0">
                <a:solidFill>
                  <a:schemeClr val="bg1"/>
                </a:solidFill>
              </a:endParaRPr>
            </a:p>
          </p:txBody>
        </p:sp>
      </p:grpSp>
      <p:pic>
        <p:nvPicPr>
          <p:cNvPr id="25" name="Picture 2" descr="Resultado de imagen para avianca blanco"/>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766" b="63477" l="23828" r="75000"/>
                    </a14:imgEffect>
                  </a14:imgLayer>
                </a14:imgProps>
              </a:ext>
              <a:ext uri="{28A0092B-C50C-407E-A947-70E740481C1C}">
                <a14:useLocalDpi xmlns:a14="http://schemas.microsoft.com/office/drawing/2010/main" val="0"/>
              </a:ext>
            </a:extLst>
          </a:blip>
          <a:srcRect l="23798" t="9807" r="24856" b="36539"/>
          <a:stretch/>
        </p:blipFill>
        <p:spPr bwMode="auto">
          <a:xfrm>
            <a:off x="562144" y="79532"/>
            <a:ext cx="763074" cy="797369"/>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8009986" y="1840310"/>
            <a:ext cx="4182014" cy="3985706"/>
          </a:xfrm>
          <a:prstGeom prst="rect">
            <a:avLst/>
          </a:prstGeom>
        </p:spPr>
        <p:txBody>
          <a:bodyPr wrap="square">
            <a:spAutoFit/>
          </a:bodyPr>
          <a:lstStyle/>
          <a:p>
            <a:pPr algn="just"/>
            <a:r>
              <a:rPr lang="es-CO" sz="2300" dirty="0" smtClean="0"/>
              <a:t>La concentración del apalancamiento mantiene el mismo comportamiento en los tres distintos percentiles, para el 2022 presenta su valor más esto debido a que presenta en su valor corriente el pago del nominal del   bono incrementando la porción corriente en 550000 millones de dólares. </a:t>
            </a:r>
            <a:endParaRPr lang="es-CO" sz="2300" dirty="0"/>
          </a:p>
        </p:txBody>
      </p:sp>
    </p:spTree>
    <p:extLst>
      <p:ext uri="{BB962C8B-B14F-4D97-AF65-F5344CB8AC3E}">
        <p14:creationId xmlns:p14="http://schemas.microsoft.com/office/powerpoint/2010/main" val="3769704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áfico 22"/>
          <p:cNvGraphicFramePr>
            <a:graphicFrameLocks/>
          </p:cNvGraphicFramePr>
          <p:nvPr/>
        </p:nvGraphicFramePr>
        <p:xfrm>
          <a:off x="0" y="1499517"/>
          <a:ext cx="7847989" cy="4564673"/>
        </p:xfrm>
        <a:graphic>
          <a:graphicData uri="http://schemas.openxmlformats.org/drawingml/2006/chart">
            <c:chart xmlns:c="http://schemas.openxmlformats.org/drawingml/2006/chart" xmlns:r="http://schemas.openxmlformats.org/officeDocument/2006/relationships" r:id="rId2"/>
          </a:graphicData>
        </a:graphic>
      </p:graphicFrame>
      <p:sp>
        <p:nvSpPr>
          <p:cNvPr id="38" name="Documento 7"/>
          <p:cNvSpPr/>
          <p:nvPr/>
        </p:nvSpPr>
        <p:spPr>
          <a:xfrm rot="16200000">
            <a:off x="1047298" y="-2296177"/>
            <a:ext cx="1419984" cy="58720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3694"/>
              <a:gd name="connsiteX1" fmla="*/ 21600 w 21600"/>
              <a:gd name="connsiteY1" fmla="*/ 0 h 33694"/>
              <a:gd name="connsiteX2" fmla="*/ 21600 w 21600"/>
              <a:gd name="connsiteY2" fmla="*/ 17322 h 33694"/>
              <a:gd name="connsiteX3" fmla="*/ 0 w 21600"/>
              <a:gd name="connsiteY3" fmla="*/ 33219 h 33694"/>
              <a:gd name="connsiteX4" fmla="*/ 0 w 21600"/>
              <a:gd name="connsiteY4" fmla="*/ 0 h 33694"/>
              <a:gd name="connsiteX0" fmla="*/ 0 w 21600"/>
              <a:gd name="connsiteY0" fmla="*/ 0 h 40405"/>
              <a:gd name="connsiteX1" fmla="*/ 21600 w 21600"/>
              <a:gd name="connsiteY1" fmla="*/ 0 h 40405"/>
              <a:gd name="connsiteX2" fmla="*/ 21219 w 21600"/>
              <a:gd name="connsiteY2" fmla="*/ 40405 h 40405"/>
              <a:gd name="connsiteX3" fmla="*/ 0 w 21600"/>
              <a:gd name="connsiteY3" fmla="*/ 33219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2216"/>
              <a:gd name="connsiteX1" fmla="*/ 21600 w 21600"/>
              <a:gd name="connsiteY1" fmla="*/ 0 h 42216"/>
              <a:gd name="connsiteX2" fmla="*/ 21219 w 21600"/>
              <a:gd name="connsiteY2" fmla="*/ 40405 h 42216"/>
              <a:gd name="connsiteX3" fmla="*/ 15706 w 21600"/>
              <a:gd name="connsiteY3" fmla="*/ 31042 h 42216"/>
              <a:gd name="connsiteX4" fmla="*/ 1561 w 21600"/>
              <a:gd name="connsiteY4" fmla="*/ 23255 h 42216"/>
              <a:gd name="connsiteX5" fmla="*/ 0 w 21600"/>
              <a:gd name="connsiteY5" fmla="*/ 0 h 42216"/>
              <a:gd name="connsiteX0" fmla="*/ 0 w 21600"/>
              <a:gd name="connsiteY0" fmla="*/ 0 h 41920"/>
              <a:gd name="connsiteX1" fmla="*/ 21600 w 21600"/>
              <a:gd name="connsiteY1" fmla="*/ 0 h 41920"/>
              <a:gd name="connsiteX2" fmla="*/ 21219 w 21600"/>
              <a:gd name="connsiteY2" fmla="*/ 40405 h 41920"/>
              <a:gd name="connsiteX3" fmla="*/ 15706 w 21600"/>
              <a:gd name="connsiteY3" fmla="*/ 31042 h 41920"/>
              <a:gd name="connsiteX4" fmla="*/ 1561 w 21600"/>
              <a:gd name="connsiteY4" fmla="*/ 23255 h 41920"/>
              <a:gd name="connsiteX5" fmla="*/ 0 w 21600"/>
              <a:gd name="connsiteY5" fmla="*/ 0 h 41920"/>
              <a:gd name="connsiteX0" fmla="*/ 0 w 21600"/>
              <a:gd name="connsiteY0" fmla="*/ 0 h 42189"/>
              <a:gd name="connsiteX1" fmla="*/ 21600 w 21600"/>
              <a:gd name="connsiteY1" fmla="*/ 0 h 42189"/>
              <a:gd name="connsiteX2" fmla="*/ 21219 w 21600"/>
              <a:gd name="connsiteY2" fmla="*/ 40405 h 42189"/>
              <a:gd name="connsiteX3" fmla="*/ 15706 w 21600"/>
              <a:gd name="connsiteY3" fmla="*/ 31042 h 42189"/>
              <a:gd name="connsiteX4" fmla="*/ 1561 w 21600"/>
              <a:gd name="connsiteY4" fmla="*/ 23255 h 42189"/>
              <a:gd name="connsiteX5" fmla="*/ 0 w 21600"/>
              <a:gd name="connsiteY5" fmla="*/ 0 h 42189"/>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561 w 21600"/>
              <a:gd name="connsiteY4" fmla="*/ 2325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741 w 21600"/>
              <a:gd name="connsiteY4" fmla="*/ 1558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246 w 21600"/>
              <a:gd name="connsiteY4" fmla="*/ 18166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751 w 21600"/>
              <a:gd name="connsiteY4" fmla="*/ 18453 h 41990"/>
              <a:gd name="connsiteX5" fmla="*/ 0 w 21600"/>
              <a:gd name="connsiteY5" fmla="*/ 0 h 4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41990">
                <a:moveTo>
                  <a:pt x="0" y="0"/>
                </a:moveTo>
                <a:lnTo>
                  <a:pt x="21600" y="0"/>
                </a:lnTo>
                <a:lnTo>
                  <a:pt x="21219" y="40405"/>
                </a:lnTo>
                <a:cubicBezTo>
                  <a:pt x="20446" y="46941"/>
                  <a:pt x="19896" y="31319"/>
                  <a:pt x="15668" y="28748"/>
                </a:cubicBezTo>
                <a:cubicBezTo>
                  <a:pt x="12392" y="25890"/>
                  <a:pt x="4578" y="24989"/>
                  <a:pt x="1751" y="18453"/>
                </a:cubicBezTo>
                <a:cubicBezTo>
                  <a:pt x="1231" y="10701"/>
                  <a:pt x="520" y="7752"/>
                  <a:pt x="0" y="0"/>
                </a:cubicBezTo>
                <a:close/>
              </a:path>
            </a:pathLst>
          </a:custGeom>
          <a:solidFill>
            <a:srgbClr val="DA2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40" name="Grupo 39"/>
          <p:cNvGrpSpPr/>
          <p:nvPr/>
        </p:nvGrpSpPr>
        <p:grpSpPr>
          <a:xfrm>
            <a:off x="1568293" y="151965"/>
            <a:ext cx="3363140" cy="590862"/>
            <a:chOff x="10316325" y="-20321"/>
            <a:chExt cx="2143493" cy="2554491"/>
          </a:xfrm>
          <a:solidFill>
            <a:srgbClr val="DA291F"/>
          </a:solidFill>
        </p:grpSpPr>
        <p:sp>
          <p:nvSpPr>
            <p:cNvPr id="41" name="Rectángulo redondeado 40"/>
            <p:cNvSpPr/>
            <p:nvPr/>
          </p:nvSpPr>
          <p:spPr>
            <a:xfrm>
              <a:off x="10316325" y="-20321"/>
              <a:ext cx="2143493" cy="2554491"/>
            </a:xfrm>
            <a:prstGeom prst="roundRect">
              <a:avLst/>
            </a:prstGeom>
            <a:grpFill/>
            <a:ln w="38100">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2800" dirty="0">
                <a:solidFill>
                  <a:schemeClr val="tx1"/>
                </a:solidFill>
                <a:ea typeface="Arial Unicode MS" panose="020B0604020202020204" pitchFamily="34" charset="-128"/>
                <a:cs typeface="Arial Unicode MS" panose="020B0604020202020204" pitchFamily="34" charset="-128"/>
              </a:endParaRPr>
            </a:p>
          </p:txBody>
        </p:sp>
        <p:sp>
          <p:nvSpPr>
            <p:cNvPr id="42" name="CuadroTexto 41"/>
            <p:cNvSpPr txBox="1"/>
            <p:nvPr/>
          </p:nvSpPr>
          <p:spPr>
            <a:xfrm>
              <a:off x="10398218" y="115743"/>
              <a:ext cx="1803142" cy="2262052"/>
            </a:xfrm>
            <a:prstGeom prst="rect">
              <a:avLst/>
            </a:prstGeom>
            <a:grpFill/>
            <a:ln>
              <a:noFill/>
            </a:ln>
          </p:spPr>
          <p:txBody>
            <a:bodyPr wrap="square" rtlCol="0">
              <a:spAutoFit/>
            </a:bodyPr>
            <a:lstStyle/>
            <a:p>
              <a:pPr algn="ctr"/>
              <a:r>
                <a:rPr lang="es-CO" sz="2800" b="1" dirty="0" smtClean="0">
                  <a:solidFill>
                    <a:schemeClr val="bg1"/>
                  </a:solidFill>
                </a:rPr>
                <a:t>Avianca S.A</a:t>
              </a:r>
              <a:endParaRPr lang="es-CO" sz="2400" b="1" dirty="0">
                <a:solidFill>
                  <a:schemeClr val="bg1"/>
                </a:solidFill>
              </a:endParaRPr>
            </a:p>
          </p:txBody>
        </p:sp>
      </p:grpSp>
      <p:pic>
        <p:nvPicPr>
          <p:cNvPr id="25" name="Picture 2" descr="Resultado de imagen para avianca blanco"/>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766" b="63477" l="23828" r="75000"/>
                    </a14:imgEffect>
                  </a14:imgLayer>
                </a14:imgProps>
              </a:ext>
              <a:ext uri="{28A0092B-C50C-407E-A947-70E740481C1C}">
                <a14:useLocalDpi xmlns:a14="http://schemas.microsoft.com/office/drawing/2010/main" val="0"/>
              </a:ext>
            </a:extLst>
          </a:blip>
          <a:srcRect l="23798" t="9807" r="24856" b="36539"/>
          <a:stretch/>
        </p:blipFill>
        <p:spPr bwMode="auto">
          <a:xfrm>
            <a:off x="562144" y="79532"/>
            <a:ext cx="763074" cy="797369"/>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8009986" y="1840310"/>
            <a:ext cx="4182014" cy="2569934"/>
          </a:xfrm>
          <a:prstGeom prst="rect">
            <a:avLst/>
          </a:prstGeom>
        </p:spPr>
        <p:txBody>
          <a:bodyPr wrap="square">
            <a:spAutoFit/>
          </a:bodyPr>
          <a:lstStyle/>
          <a:p>
            <a:pPr algn="just"/>
            <a:r>
              <a:rPr lang="es-CO" sz="2300" dirty="0" smtClean="0"/>
              <a:t>En cuanto a la repartición de dividendos este mantiene un nivel constante a través del tiempo, debido a que la política de la compañía se mantendrá constante desde 2019 hasta 2023, sin variación alguna. </a:t>
            </a:r>
            <a:endParaRPr lang="es-CO" sz="2300" dirty="0"/>
          </a:p>
        </p:txBody>
      </p:sp>
    </p:spTree>
    <p:extLst>
      <p:ext uri="{BB962C8B-B14F-4D97-AF65-F5344CB8AC3E}">
        <p14:creationId xmlns:p14="http://schemas.microsoft.com/office/powerpoint/2010/main" val="2117411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ocumento 7"/>
          <p:cNvSpPr/>
          <p:nvPr/>
        </p:nvSpPr>
        <p:spPr>
          <a:xfrm rot="16200000">
            <a:off x="1107195" y="-2550097"/>
            <a:ext cx="1419984" cy="58720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3694"/>
              <a:gd name="connsiteX1" fmla="*/ 21600 w 21600"/>
              <a:gd name="connsiteY1" fmla="*/ 0 h 33694"/>
              <a:gd name="connsiteX2" fmla="*/ 21600 w 21600"/>
              <a:gd name="connsiteY2" fmla="*/ 17322 h 33694"/>
              <a:gd name="connsiteX3" fmla="*/ 0 w 21600"/>
              <a:gd name="connsiteY3" fmla="*/ 33219 h 33694"/>
              <a:gd name="connsiteX4" fmla="*/ 0 w 21600"/>
              <a:gd name="connsiteY4" fmla="*/ 0 h 33694"/>
              <a:gd name="connsiteX0" fmla="*/ 0 w 21600"/>
              <a:gd name="connsiteY0" fmla="*/ 0 h 40405"/>
              <a:gd name="connsiteX1" fmla="*/ 21600 w 21600"/>
              <a:gd name="connsiteY1" fmla="*/ 0 h 40405"/>
              <a:gd name="connsiteX2" fmla="*/ 21219 w 21600"/>
              <a:gd name="connsiteY2" fmla="*/ 40405 h 40405"/>
              <a:gd name="connsiteX3" fmla="*/ 0 w 21600"/>
              <a:gd name="connsiteY3" fmla="*/ 33219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2216"/>
              <a:gd name="connsiteX1" fmla="*/ 21600 w 21600"/>
              <a:gd name="connsiteY1" fmla="*/ 0 h 42216"/>
              <a:gd name="connsiteX2" fmla="*/ 21219 w 21600"/>
              <a:gd name="connsiteY2" fmla="*/ 40405 h 42216"/>
              <a:gd name="connsiteX3" fmla="*/ 15706 w 21600"/>
              <a:gd name="connsiteY3" fmla="*/ 31042 h 42216"/>
              <a:gd name="connsiteX4" fmla="*/ 1561 w 21600"/>
              <a:gd name="connsiteY4" fmla="*/ 23255 h 42216"/>
              <a:gd name="connsiteX5" fmla="*/ 0 w 21600"/>
              <a:gd name="connsiteY5" fmla="*/ 0 h 42216"/>
              <a:gd name="connsiteX0" fmla="*/ 0 w 21600"/>
              <a:gd name="connsiteY0" fmla="*/ 0 h 41920"/>
              <a:gd name="connsiteX1" fmla="*/ 21600 w 21600"/>
              <a:gd name="connsiteY1" fmla="*/ 0 h 41920"/>
              <a:gd name="connsiteX2" fmla="*/ 21219 w 21600"/>
              <a:gd name="connsiteY2" fmla="*/ 40405 h 41920"/>
              <a:gd name="connsiteX3" fmla="*/ 15706 w 21600"/>
              <a:gd name="connsiteY3" fmla="*/ 31042 h 41920"/>
              <a:gd name="connsiteX4" fmla="*/ 1561 w 21600"/>
              <a:gd name="connsiteY4" fmla="*/ 23255 h 41920"/>
              <a:gd name="connsiteX5" fmla="*/ 0 w 21600"/>
              <a:gd name="connsiteY5" fmla="*/ 0 h 41920"/>
              <a:gd name="connsiteX0" fmla="*/ 0 w 21600"/>
              <a:gd name="connsiteY0" fmla="*/ 0 h 42189"/>
              <a:gd name="connsiteX1" fmla="*/ 21600 w 21600"/>
              <a:gd name="connsiteY1" fmla="*/ 0 h 42189"/>
              <a:gd name="connsiteX2" fmla="*/ 21219 w 21600"/>
              <a:gd name="connsiteY2" fmla="*/ 40405 h 42189"/>
              <a:gd name="connsiteX3" fmla="*/ 15706 w 21600"/>
              <a:gd name="connsiteY3" fmla="*/ 31042 h 42189"/>
              <a:gd name="connsiteX4" fmla="*/ 1561 w 21600"/>
              <a:gd name="connsiteY4" fmla="*/ 23255 h 42189"/>
              <a:gd name="connsiteX5" fmla="*/ 0 w 21600"/>
              <a:gd name="connsiteY5" fmla="*/ 0 h 42189"/>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561 w 21600"/>
              <a:gd name="connsiteY4" fmla="*/ 2325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741 w 21600"/>
              <a:gd name="connsiteY4" fmla="*/ 1558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246 w 21600"/>
              <a:gd name="connsiteY4" fmla="*/ 18166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751 w 21600"/>
              <a:gd name="connsiteY4" fmla="*/ 18453 h 41990"/>
              <a:gd name="connsiteX5" fmla="*/ 0 w 21600"/>
              <a:gd name="connsiteY5" fmla="*/ 0 h 4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41990">
                <a:moveTo>
                  <a:pt x="0" y="0"/>
                </a:moveTo>
                <a:lnTo>
                  <a:pt x="21600" y="0"/>
                </a:lnTo>
                <a:lnTo>
                  <a:pt x="21219" y="40405"/>
                </a:lnTo>
                <a:cubicBezTo>
                  <a:pt x="20446" y="46941"/>
                  <a:pt x="19896" y="31319"/>
                  <a:pt x="15668" y="28748"/>
                </a:cubicBezTo>
                <a:cubicBezTo>
                  <a:pt x="12392" y="25890"/>
                  <a:pt x="4578" y="24989"/>
                  <a:pt x="1751" y="18453"/>
                </a:cubicBezTo>
                <a:cubicBezTo>
                  <a:pt x="1231" y="10701"/>
                  <a:pt x="520" y="7752"/>
                  <a:pt x="0" y="0"/>
                </a:cubicBezTo>
                <a:close/>
              </a:path>
            </a:pathLst>
          </a:custGeom>
          <a:solidFill>
            <a:srgbClr val="DA2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40" name="Grupo 39"/>
          <p:cNvGrpSpPr/>
          <p:nvPr/>
        </p:nvGrpSpPr>
        <p:grpSpPr>
          <a:xfrm>
            <a:off x="1312964" y="138090"/>
            <a:ext cx="3363140" cy="590862"/>
            <a:chOff x="10316325" y="-20321"/>
            <a:chExt cx="2143493" cy="2554491"/>
          </a:xfrm>
          <a:solidFill>
            <a:srgbClr val="DA291F"/>
          </a:solidFill>
        </p:grpSpPr>
        <p:sp>
          <p:nvSpPr>
            <p:cNvPr id="41" name="Rectángulo redondeado 40"/>
            <p:cNvSpPr/>
            <p:nvPr/>
          </p:nvSpPr>
          <p:spPr>
            <a:xfrm>
              <a:off x="10316325" y="-20321"/>
              <a:ext cx="2143493" cy="2554491"/>
            </a:xfrm>
            <a:prstGeom prst="roundRect">
              <a:avLst/>
            </a:prstGeom>
            <a:grpFill/>
            <a:ln w="38100">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2800" dirty="0">
                <a:solidFill>
                  <a:schemeClr val="tx1"/>
                </a:solidFill>
                <a:ea typeface="Arial Unicode MS" panose="020B0604020202020204" pitchFamily="34" charset="-128"/>
                <a:cs typeface="Arial Unicode MS" panose="020B0604020202020204" pitchFamily="34" charset="-128"/>
              </a:endParaRPr>
            </a:p>
          </p:txBody>
        </p:sp>
        <p:sp>
          <p:nvSpPr>
            <p:cNvPr id="42" name="CuadroTexto 41"/>
            <p:cNvSpPr txBox="1"/>
            <p:nvPr/>
          </p:nvSpPr>
          <p:spPr>
            <a:xfrm>
              <a:off x="10398218" y="115743"/>
              <a:ext cx="1803142" cy="2262052"/>
            </a:xfrm>
            <a:prstGeom prst="rect">
              <a:avLst/>
            </a:prstGeom>
            <a:grpFill/>
            <a:ln>
              <a:noFill/>
            </a:ln>
          </p:spPr>
          <p:txBody>
            <a:bodyPr wrap="square" rtlCol="0">
              <a:spAutoFit/>
            </a:bodyPr>
            <a:lstStyle/>
            <a:p>
              <a:pPr algn="ctr"/>
              <a:r>
                <a:rPr lang="es-CO" sz="2800" b="1" dirty="0" smtClean="0">
                  <a:solidFill>
                    <a:schemeClr val="bg1"/>
                  </a:solidFill>
                </a:rPr>
                <a:t>Avianca S.A</a:t>
              </a:r>
              <a:endParaRPr lang="es-CO" sz="2400" b="1" dirty="0">
                <a:solidFill>
                  <a:schemeClr val="bg1"/>
                </a:solidFill>
              </a:endParaRPr>
            </a:p>
          </p:txBody>
        </p:sp>
      </p:grpSp>
      <p:pic>
        <p:nvPicPr>
          <p:cNvPr id="25" name="Picture 2" descr="Resultado de imagen para avianca blanco"/>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766" b="63477" l="23828" r="75000"/>
                    </a14:imgEffect>
                  </a14:imgLayer>
                </a14:imgProps>
              </a:ext>
              <a:ext uri="{28A0092B-C50C-407E-A947-70E740481C1C}">
                <a14:useLocalDpi xmlns:a14="http://schemas.microsoft.com/office/drawing/2010/main" val="0"/>
              </a:ext>
            </a:extLst>
          </a:blip>
          <a:srcRect l="23798" t="9807" r="24856" b="36539"/>
          <a:stretch/>
        </p:blipFill>
        <p:spPr bwMode="auto">
          <a:xfrm>
            <a:off x="414108" y="-31580"/>
            <a:ext cx="763074" cy="7973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Gráfico 25"/>
          <p:cNvGraphicFramePr>
            <a:graphicFrameLocks/>
          </p:cNvGraphicFramePr>
          <p:nvPr>
            <p:extLst>
              <p:ext uri="{D42A27DB-BD31-4B8C-83A1-F6EECF244321}">
                <p14:modId xmlns:p14="http://schemas.microsoft.com/office/powerpoint/2010/main" val="2009212572"/>
              </p:ext>
            </p:extLst>
          </p:nvPr>
        </p:nvGraphicFramePr>
        <p:xfrm>
          <a:off x="-165933" y="757585"/>
          <a:ext cx="7610928" cy="4518865"/>
        </p:xfrm>
        <a:graphic>
          <a:graphicData uri="http://schemas.openxmlformats.org/drawingml/2006/chart">
            <c:chart xmlns:c="http://schemas.openxmlformats.org/drawingml/2006/chart" xmlns:r="http://schemas.openxmlformats.org/officeDocument/2006/relationships" r:id="rId4"/>
          </a:graphicData>
        </a:graphic>
      </p:graphicFrame>
      <p:pic>
        <p:nvPicPr>
          <p:cNvPr id="2" name="Imagen 1"/>
          <p:cNvPicPr>
            <a:picLocks noChangeAspect="1"/>
          </p:cNvPicPr>
          <p:nvPr/>
        </p:nvPicPr>
        <p:blipFill rotWithShape="1">
          <a:blip r:embed="rId5"/>
          <a:srcRect l="7012" t="47813" r="33075" b="43749"/>
          <a:stretch/>
        </p:blipFill>
        <p:spPr>
          <a:xfrm>
            <a:off x="188155" y="5626940"/>
            <a:ext cx="7795260" cy="617220"/>
          </a:xfrm>
          <a:prstGeom prst="rect">
            <a:avLst/>
          </a:prstGeom>
        </p:spPr>
      </p:pic>
      <p:sp>
        <p:nvSpPr>
          <p:cNvPr id="29" name="Rectángulo 28"/>
          <p:cNvSpPr/>
          <p:nvPr/>
        </p:nvSpPr>
        <p:spPr>
          <a:xfrm>
            <a:off x="8009986" y="1840310"/>
            <a:ext cx="4182014" cy="3631763"/>
          </a:xfrm>
          <a:prstGeom prst="rect">
            <a:avLst/>
          </a:prstGeom>
        </p:spPr>
        <p:txBody>
          <a:bodyPr wrap="square">
            <a:spAutoFit/>
          </a:bodyPr>
          <a:lstStyle/>
          <a:p>
            <a:pPr algn="just"/>
            <a:r>
              <a:rPr lang="es-CO" sz="2300" dirty="0" smtClean="0"/>
              <a:t>El comportamiento de la rentabilidad de los accionistas se mantiene constante a través del tiempo. El rango entre el cual con el 90% de confianza se encontrarán los datos que podrá tomar la variable desde -12,73% hasta acercarse al 10%. En cuanto al percentil 50 y 95 estos se encuentran por encima del 0,0%  </a:t>
            </a:r>
            <a:endParaRPr lang="es-CO" sz="2300" dirty="0"/>
          </a:p>
        </p:txBody>
      </p:sp>
    </p:spTree>
    <p:extLst>
      <p:ext uri="{BB962C8B-B14F-4D97-AF65-F5344CB8AC3E}">
        <p14:creationId xmlns:p14="http://schemas.microsoft.com/office/powerpoint/2010/main" val="3913978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6838" t="45624" r="39224" b="45938"/>
          <a:stretch/>
        </p:blipFill>
        <p:spPr>
          <a:xfrm>
            <a:off x="557532" y="5787769"/>
            <a:ext cx="7018020" cy="617220"/>
          </a:xfrm>
          <a:prstGeom prst="rect">
            <a:avLst/>
          </a:prstGeom>
        </p:spPr>
      </p:pic>
      <p:graphicFrame>
        <p:nvGraphicFramePr>
          <p:cNvPr id="24" name="Gráfico 23"/>
          <p:cNvGraphicFramePr>
            <a:graphicFrameLocks/>
          </p:cNvGraphicFramePr>
          <p:nvPr>
            <p:extLst>
              <p:ext uri="{D42A27DB-BD31-4B8C-83A1-F6EECF244321}">
                <p14:modId xmlns:p14="http://schemas.microsoft.com/office/powerpoint/2010/main" val="814471470"/>
              </p:ext>
            </p:extLst>
          </p:nvPr>
        </p:nvGraphicFramePr>
        <p:xfrm>
          <a:off x="-122987" y="887330"/>
          <a:ext cx="8379058" cy="4518891"/>
        </p:xfrm>
        <a:graphic>
          <a:graphicData uri="http://schemas.openxmlformats.org/drawingml/2006/chart">
            <c:chart xmlns:c="http://schemas.openxmlformats.org/drawingml/2006/chart" xmlns:r="http://schemas.openxmlformats.org/officeDocument/2006/relationships" r:id="rId3"/>
          </a:graphicData>
        </a:graphic>
      </p:graphicFrame>
      <p:sp>
        <p:nvSpPr>
          <p:cNvPr id="46" name="1 parte">
            <a:extLst>
              <a:ext uri="{FF2B5EF4-FFF2-40B4-BE49-F238E27FC236}">
                <a16:creationId xmlns="" xmlns:a16="http://schemas.microsoft.com/office/drawing/2014/main" id="{170E5CD9-4B8B-4A3A-A7B6-1339CA680BA4}"/>
              </a:ext>
            </a:extLst>
          </p:cNvPr>
          <p:cNvSpPr/>
          <p:nvPr/>
        </p:nvSpPr>
        <p:spPr>
          <a:xfrm>
            <a:off x="3839380" y="7053422"/>
            <a:ext cx="454324" cy="458215"/>
          </a:xfrm>
          <a:prstGeom prst="ellipse">
            <a:avLst/>
          </a:prstGeom>
          <a:ln w="38100">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26" name="Documento 7"/>
          <p:cNvSpPr/>
          <p:nvPr/>
        </p:nvSpPr>
        <p:spPr>
          <a:xfrm rot="16200000">
            <a:off x="1107195" y="-2550097"/>
            <a:ext cx="1419984" cy="58720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3694"/>
              <a:gd name="connsiteX1" fmla="*/ 21600 w 21600"/>
              <a:gd name="connsiteY1" fmla="*/ 0 h 33694"/>
              <a:gd name="connsiteX2" fmla="*/ 21600 w 21600"/>
              <a:gd name="connsiteY2" fmla="*/ 17322 h 33694"/>
              <a:gd name="connsiteX3" fmla="*/ 0 w 21600"/>
              <a:gd name="connsiteY3" fmla="*/ 33219 h 33694"/>
              <a:gd name="connsiteX4" fmla="*/ 0 w 21600"/>
              <a:gd name="connsiteY4" fmla="*/ 0 h 33694"/>
              <a:gd name="connsiteX0" fmla="*/ 0 w 21600"/>
              <a:gd name="connsiteY0" fmla="*/ 0 h 40405"/>
              <a:gd name="connsiteX1" fmla="*/ 21600 w 21600"/>
              <a:gd name="connsiteY1" fmla="*/ 0 h 40405"/>
              <a:gd name="connsiteX2" fmla="*/ 21219 w 21600"/>
              <a:gd name="connsiteY2" fmla="*/ 40405 h 40405"/>
              <a:gd name="connsiteX3" fmla="*/ 0 w 21600"/>
              <a:gd name="connsiteY3" fmla="*/ 33219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2216"/>
              <a:gd name="connsiteX1" fmla="*/ 21600 w 21600"/>
              <a:gd name="connsiteY1" fmla="*/ 0 h 42216"/>
              <a:gd name="connsiteX2" fmla="*/ 21219 w 21600"/>
              <a:gd name="connsiteY2" fmla="*/ 40405 h 42216"/>
              <a:gd name="connsiteX3" fmla="*/ 15706 w 21600"/>
              <a:gd name="connsiteY3" fmla="*/ 31042 h 42216"/>
              <a:gd name="connsiteX4" fmla="*/ 1561 w 21600"/>
              <a:gd name="connsiteY4" fmla="*/ 23255 h 42216"/>
              <a:gd name="connsiteX5" fmla="*/ 0 w 21600"/>
              <a:gd name="connsiteY5" fmla="*/ 0 h 42216"/>
              <a:gd name="connsiteX0" fmla="*/ 0 w 21600"/>
              <a:gd name="connsiteY0" fmla="*/ 0 h 41920"/>
              <a:gd name="connsiteX1" fmla="*/ 21600 w 21600"/>
              <a:gd name="connsiteY1" fmla="*/ 0 h 41920"/>
              <a:gd name="connsiteX2" fmla="*/ 21219 w 21600"/>
              <a:gd name="connsiteY2" fmla="*/ 40405 h 41920"/>
              <a:gd name="connsiteX3" fmla="*/ 15706 w 21600"/>
              <a:gd name="connsiteY3" fmla="*/ 31042 h 41920"/>
              <a:gd name="connsiteX4" fmla="*/ 1561 w 21600"/>
              <a:gd name="connsiteY4" fmla="*/ 23255 h 41920"/>
              <a:gd name="connsiteX5" fmla="*/ 0 w 21600"/>
              <a:gd name="connsiteY5" fmla="*/ 0 h 41920"/>
              <a:gd name="connsiteX0" fmla="*/ 0 w 21600"/>
              <a:gd name="connsiteY0" fmla="*/ 0 h 42189"/>
              <a:gd name="connsiteX1" fmla="*/ 21600 w 21600"/>
              <a:gd name="connsiteY1" fmla="*/ 0 h 42189"/>
              <a:gd name="connsiteX2" fmla="*/ 21219 w 21600"/>
              <a:gd name="connsiteY2" fmla="*/ 40405 h 42189"/>
              <a:gd name="connsiteX3" fmla="*/ 15706 w 21600"/>
              <a:gd name="connsiteY3" fmla="*/ 31042 h 42189"/>
              <a:gd name="connsiteX4" fmla="*/ 1561 w 21600"/>
              <a:gd name="connsiteY4" fmla="*/ 23255 h 42189"/>
              <a:gd name="connsiteX5" fmla="*/ 0 w 21600"/>
              <a:gd name="connsiteY5" fmla="*/ 0 h 42189"/>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561 w 21600"/>
              <a:gd name="connsiteY4" fmla="*/ 2325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741 w 21600"/>
              <a:gd name="connsiteY4" fmla="*/ 1558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246 w 21600"/>
              <a:gd name="connsiteY4" fmla="*/ 18166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751 w 21600"/>
              <a:gd name="connsiteY4" fmla="*/ 18453 h 41990"/>
              <a:gd name="connsiteX5" fmla="*/ 0 w 21600"/>
              <a:gd name="connsiteY5" fmla="*/ 0 h 4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41990">
                <a:moveTo>
                  <a:pt x="0" y="0"/>
                </a:moveTo>
                <a:lnTo>
                  <a:pt x="21600" y="0"/>
                </a:lnTo>
                <a:lnTo>
                  <a:pt x="21219" y="40405"/>
                </a:lnTo>
                <a:cubicBezTo>
                  <a:pt x="20446" y="46941"/>
                  <a:pt x="19896" y="31319"/>
                  <a:pt x="15668" y="28748"/>
                </a:cubicBezTo>
                <a:cubicBezTo>
                  <a:pt x="12392" y="25890"/>
                  <a:pt x="4578" y="24989"/>
                  <a:pt x="1751" y="18453"/>
                </a:cubicBezTo>
                <a:cubicBezTo>
                  <a:pt x="1231" y="10701"/>
                  <a:pt x="520" y="7752"/>
                  <a:pt x="0" y="0"/>
                </a:cubicBezTo>
                <a:close/>
              </a:path>
            </a:pathLst>
          </a:custGeom>
          <a:solidFill>
            <a:srgbClr val="DA2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27" name="Grupo 26"/>
          <p:cNvGrpSpPr/>
          <p:nvPr/>
        </p:nvGrpSpPr>
        <p:grpSpPr>
          <a:xfrm>
            <a:off x="1312964" y="138090"/>
            <a:ext cx="3363140" cy="590862"/>
            <a:chOff x="10316325" y="-20321"/>
            <a:chExt cx="2143493" cy="2554491"/>
          </a:xfrm>
          <a:solidFill>
            <a:srgbClr val="DA291F"/>
          </a:solidFill>
        </p:grpSpPr>
        <p:sp>
          <p:nvSpPr>
            <p:cNvPr id="28" name="Rectángulo redondeado 27"/>
            <p:cNvSpPr/>
            <p:nvPr/>
          </p:nvSpPr>
          <p:spPr>
            <a:xfrm>
              <a:off x="10316325" y="-20321"/>
              <a:ext cx="2143493" cy="2554491"/>
            </a:xfrm>
            <a:prstGeom prst="roundRect">
              <a:avLst/>
            </a:prstGeom>
            <a:grpFill/>
            <a:ln w="38100">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2800" dirty="0">
                <a:solidFill>
                  <a:schemeClr val="tx1"/>
                </a:solidFill>
                <a:ea typeface="Arial Unicode MS" panose="020B0604020202020204" pitchFamily="34" charset="-128"/>
                <a:cs typeface="Arial Unicode MS" panose="020B0604020202020204" pitchFamily="34" charset="-128"/>
              </a:endParaRPr>
            </a:p>
          </p:txBody>
        </p:sp>
        <p:sp>
          <p:nvSpPr>
            <p:cNvPr id="29" name="CuadroTexto 28"/>
            <p:cNvSpPr txBox="1"/>
            <p:nvPr/>
          </p:nvSpPr>
          <p:spPr>
            <a:xfrm>
              <a:off x="10398218" y="115743"/>
              <a:ext cx="1803142" cy="2262052"/>
            </a:xfrm>
            <a:prstGeom prst="rect">
              <a:avLst/>
            </a:prstGeom>
            <a:grpFill/>
            <a:ln>
              <a:noFill/>
            </a:ln>
          </p:spPr>
          <p:txBody>
            <a:bodyPr wrap="square" rtlCol="0">
              <a:spAutoFit/>
            </a:bodyPr>
            <a:lstStyle/>
            <a:p>
              <a:pPr algn="ctr"/>
              <a:r>
                <a:rPr lang="es-CO" sz="2800" b="1" dirty="0" smtClean="0">
                  <a:solidFill>
                    <a:schemeClr val="bg1"/>
                  </a:solidFill>
                </a:rPr>
                <a:t>Avianca S.A</a:t>
              </a:r>
              <a:endParaRPr lang="es-CO" sz="2400" b="1" dirty="0">
                <a:solidFill>
                  <a:schemeClr val="bg1"/>
                </a:solidFill>
              </a:endParaRPr>
            </a:p>
          </p:txBody>
        </p:sp>
      </p:grpSp>
      <p:pic>
        <p:nvPicPr>
          <p:cNvPr id="30" name="Picture 2" descr="Resultado de imagen para avianca blanco"/>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766" b="63477" l="23828" r="75000"/>
                    </a14:imgEffect>
                  </a14:imgLayer>
                </a14:imgProps>
              </a:ext>
              <a:ext uri="{28A0092B-C50C-407E-A947-70E740481C1C}">
                <a14:useLocalDpi xmlns:a14="http://schemas.microsoft.com/office/drawing/2010/main" val="0"/>
              </a:ext>
            </a:extLst>
          </a:blip>
          <a:srcRect l="23798" t="9807" r="24856" b="36539"/>
          <a:stretch/>
        </p:blipFill>
        <p:spPr bwMode="auto">
          <a:xfrm>
            <a:off x="414108" y="-31580"/>
            <a:ext cx="763074" cy="797369"/>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p:cNvSpPr txBox="1"/>
          <p:nvPr/>
        </p:nvSpPr>
        <p:spPr>
          <a:xfrm>
            <a:off x="8256071" y="313115"/>
            <a:ext cx="3831668" cy="6740307"/>
          </a:xfrm>
          <a:prstGeom prst="rect">
            <a:avLst/>
          </a:prstGeom>
          <a:noFill/>
        </p:spPr>
        <p:txBody>
          <a:bodyPr wrap="square" rtlCol="0">
            <a:spAutoFit/>
          </a:bodyPr>
          <a:lstStyle/>
          <a:p>
            <a:pPr algn="just"/>
            <a:r>
              <a:rPr lang="es-CO" sz="2400" dirty="0" smtClean="0"/>
              <a:t>En conclusión, el flujo de caja libre (FCL) proyectado tiene picos altos y bajos. Uno de los comportamientos más importantes se da en 2023, puesto que después de que el indicador llega a su máximo 949,78 USD cae el siguiente año  a 419,46, es decir casi el 50% menos. Es importante resaltar que el FCL se mantiene positivo para todos los años, teniendo así una probabilidad de 1,43% para el primer año y 0% para el 2023.  </a:t>
            </a:r>
          </a:p>
          <a:p>
            <a:pPr algn="r"/>
            <a:r>
              <a:rPr lang="es-CO" sz="2400" dirty="0" smtClean="0"/>
              <a:t> </a:t>
            </a:r>
          </a:p>
        </p:txBody>
      </p:sp>
    </p:spTree>
    <p:extLst>
      <p:ext uri="{BB962C8B-B14F-4D97-AF65-F5344CB8AC3E}">
        <p14:creationId xmlns:p14="http://schemas.microsoft.com/office/powerpoint/2010/main" val="2766677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Gráfico 38"/>
          <p:cNvGraphicFramePr>
            <a:graphicFrameLocks/>
          </p:cNvGraphicFramePr>
          <p:nvPr>
            <p:extLst>
              <p:ext uri="{D42A27DB-BD31-4B8C-83A1-F6EECF244321}">
                <p14:modId xmlns:p14="http://schemas.microsoft.com/office/powerpoint/2010/main" val="2320644926"/>
              </p:ext>
            </p:extLst>
          </p:nvPr>
        </p:nvGraphicFramePr>
        <p:xfrm>
          <a:off x="0" y="1066994"/>
          <a:ext cx="7207428" cy="4342932"/>
        </p:xfrm>
        <a:graphic>
          <a:graphicData uri="http://schemas.openxmlformats.org/drawingml/2006/chart">
            <c:chart xmlns:c="http://schemas.openxmlformats.org/drawingml/2006/chart" xmlns:r="http://schemas.openxmlformats.org/officeDocument/2006/relationships" r:id="rId2"/>
          </a:graphicData>
        </a:graphic>
      </p:graphicFrame>
      <p:sp>
        <p:nvSpPr>
          <p:cNvPr id="38" name="Documento 7"/>
          <p:cNvSpPr/>
          <p:nvPr/>
        </p:nvSpPr>
        <p:spPr>
          <a:xfrm rot="16200000">
            <a:off x="1107195" y="-2550097"/>
            <a:ext cx="1419984" cy="58720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3694"/>
              <a:gd name="connsiteX1" fmla="*/ 21600 w 21600"/>
              <a:gd name="connsiteY1" fmla="*/ 0 h 33694"/>
              <a:gd name="connsiteX2" fmla="*/ 21600 w 21600"/>
              <a:gd name="connsiteY2" fmla="*/ 17322 h 33694"/>
              <a:gd name="connsiteX3" fmla="*/ 0 w 21600"/>
              <a:gd name="connsiteY3" fmla="*/ 33219 h 33694"/>
              <a:gd name="connsiteX4" fmla="*/ 0 w 21600"/>
              <a:gd name="connsiteY4" fmla="*/ 0 h 33694"/>
              <a:gd name="connsiteX0" fmla="*/ 0 w 21600"/>
              <a:gd name="connsiteY0" fmla="*/ 0 h 40405"/>
              <a:gd name="connsiteX1" fmla="*/ 21600 w 21600"/>
              <a:gd name="connsiteY1" fmla="*/ 0 h 40405"/>
              <a:gd name="connsiteX2" fmla="*/ 21219 w 21600"/>
              <a:gd name="connsiteY2" fmla="*/ 40405 h 40405"/>
              <a:gd name="connsiteX3" fmla="*/ 0 w 21600"/>
              <a:gd name="connsiteY3" fmla="*/ 33219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2216"/>
              <a:gd name="connsiteX1" fmla="*/ 21600 w 21600"/>
              <a:gd name="connsiteY1" fmla="*/ 0 h 42216"/>
              <a:gd name="connsiteX2" fmla="*/ 21219 w 21600"/>
              <a:gd name="connsiteY2" fmla="*/ 40405 h 42216"/>
              <a:gd name="connsiteX3" fmla="*/ 15706 w 21600"/>
              <a:gd name="connsiteY3" fmla="*/ 31042 h 42216"/>
              <a:gd name="connsiteX4" fmla="*/ 1561 w 21600"/>
              <a:gd name="connsiteY4" fmla="*/ 23255 h 42216"/>
              <a:gd name="connsiteX5" fmla="*/ 0 w 21600"/>
              <a:gd name="connsiteY5" fmla="*/ 0 h 42216"/>
              <a:gd name="connsiteX0" fmla="*/ 0 w 21600"/>
              <a:gd name="connsiteY0" fmla="*/ 0 h 41920"/>
              <a:gd name="connsiteX1" fmla="*/ 21600 w 21600"/>
              <a:gd name="connsiteY1" fmla="*/ 0 h 41920"/>
              <a:gd name="connsiteX2" fmla="*/ 21219 w 21600"/>
              <a:gd name="connsiteY2" fmla="*/ 40405 h 41920"/>
              <a:gd name="connsiteX3" fmla="*/ 15706 w 21600"/>
              <a:gd name="connsiteY3" fmla="*/ 31042 h 41920"/>
              <a:gd name="connsiteX4" fmla="*/ 1561 w 21600"/>
              <a:gd name="connsiteY4" fmla="*/ 23255 h 41920"/>
              <a:gd name="connsiteX5" fmla="*/ 0 w 21600"/>
              <a:gd name="connsiteY5" fmla="*/ 0 h 41920"/>
              <a:gd name="connsiteX0" fmla="*/ 0 w 21600"/>
              <a:gd name="connsiteY0" fmla="*/ 0 h 42189"/>
              <a:gd name="connsiteX1" fmla="*/ 21600 w 21600"/>
              <a:gd name="connsiteY1" fmla="*/ 0 h 42189"/>
              <a:gd name="connsiteX2" fmla="*/ 21219 w 21600"/>
              <a:gd name="connsiteY2" fmla="*/ 40405 h 42189"/>
              <a:gd name="connsiteX3" fmla="*/ 15706 w 21600"/>
              <a:gd name="connsiteY3" fmla="*/ 31042 h 42189"/>
              <a:gd name="connsiteX4" fmla="*/ 1561 w 21600"/>
              <a:gd name="connsiteY4" fmla="*/ 23255 h 42189"/>
              <a:gd name="connsiteX5" fmla="*/ 0 w 21600"/>
              <a:gd name="connsiteY5" fmla="*/ 0 h 42189"/>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561 w 21600"/>
              <a:gd name="connsiteY4" fmla="*/ 2325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741 w 21600"/>
              <a:gd name="connsiteY4" fmla="*/ 1558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246 w 21600"/>
              <a:gd name="connsiteY4" fmla="*/ 18166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751 w 21600"/>
              <a:gd name="connsiteY4" fmla="*/ 18453 h 41990"/>
              <a:gd name="connsiteX5" fmla="*/ 0 w 21600"/>
              <a:gd name="connsiteY5" fmla="*/ 0 h 4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41990">
                <a:moveTo>
                  <a:pt x="0" y="0"/>
                </a:moveTo>
                <a:lnTo>
                  <a:pt x="21600" y="0"/>
                </a:lnTo>
                <a:lnTo>
                  <a:pt x="21219" y="40405"/>
                </a:lnTo>
                <a:cubicBezTo>
                  <a:pt x="20446" y="46941"/>
                  <a:pt x="19896" y="31319"/>
                  <a:pt x="15668" y="28748"/>
                </a:cubicBezTo>
                <a:cubicBezTo>
                  <a:pt x="12392" y="25890"/>
                  <a:pt x="4578" y="24989"/>
                  <a:pt x="1751" y="18453"/>
                </a:cubicBezTo>
                <a:cubicBezTo>
                  <a:pt x="1231" y="10701"/>
                  <a:pt x="520" y="7752"/>
                  <a:pt x="0" y="0"/>
                </a:cubicBezTo>
                <a:close/>
              </a:path>
            </a:pathLst>
          </a:custGeom>
          <a:solidFill>
            <a:srgbClr val="DA2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40" name="Grupo 39"/>
          <p:cNvGrpSpPr/>
          <p:nvPr/>
        </p:nvGrpSpPr>
        <p:grpSpPr>
          <a:xfrm>
            <a:off x="1312964" y="138090"/>
            <a:ext cx="3363140" cy="590862"/>
            <a:chOff x="10316325" y="-20321"/>
            <a:chExt cx="2143493" cy="2554491"/>
          </a:xfrm>
          <a:solidFill>
            <a:srgbClr val="DA291F"/>
          </a:solidFill>
        </p:grpSpPr>
        <p:sp>
          <p:nvSpPr>
            <p:cNvPr id="41" name="Rectángulo redondeado 40"/>
            <p:cNvSpPr/>
            <p:nvPr/>
          </p:nvSpPr>
          <p:spPr>
            <a:xfrm>
              <a:off x="10316325" y="-20321"/>
              <a:ext cx="2143493" cy="2554491"/>
            </a:xfrm>
            <a:prstGeom prst="roundRect">
              <a:avLst/>
            </a:prstGeom>
            <a:grpFill/>
            <a:ln w="38100">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2800" dirty="0">
                <a:solidFill>
                  <a:schemeClr val="tx1"/>
                </a:solidFill>
                <a:ea typeface="Arial Unicode MS" panose="020B0604020202020204" pitchFamily="34" charset="-128"/>
                <a:cs typeface="Arial Unicode MS" panose="020B0604020202020204" pitchFamily="34" charset="-128"/>
              </a:endParaRPr>
            </a:p>
          </p:txBody>
        </p:sp>
        <p:sp>
          <p:nvSpPr>
            <p:cNvPr id="42" name="CuadroTexto 41"/>
            <p:cNvSpPr txBox="1"/>
            <p:nvPr/>
          </p:nvSpPr>
          <p:spPr>
            <a:xfrm>
              <a:off x="10398218" y="115743"/>
              <a:ext cx="1803142" cy="2262052"/>
            </a:xfrm>
            <a:prstGeom prst="rect">
              <a:avLst/>
            </a:prstGeom>
            <a:grpFill/>
            <a:ln>
              <a:noFill/>
            </a:ln>
          </p:spPr>
          <p:txBody>
            <a:bodyPr wrap="square" rtlCol="0">
              <a:spAutoFit/>
            </a:bodyPr>
            <a:lstStyle/>
            <a:p>
              <a:pPr algn="ctr"/>
              <a:r>
                <a:rPr lang="es-CO" sz="2800" b="1" dirty="0" smtClean="0">
                  <a:solidFill>
                    <a:schemeClr val="bg1"/>
                  </a:solidFill>
                </a:rPr>
                <a:t>Avianca S.A</a:t>
              </a:r>
              <a:endParaRPr lang="es-CO" sz="2400" b="1" dirty="0">
                <a:solidFill>
                  <a:schemeClr val="bg1"/>
                </a:solidFill>
              </a:endParaRPr>
            </a:p>
          </p:txBody>
        </p:sp>
      </p:grpSp>
      <p:pic>
        <p:nvPicPr>
          <p:cNvPr id="25" name="Picture 2" descr="Resultado de imagen para avianca blanco"/>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766" b="63477" l="23828" r="75000"/>
                    </a14:imgEffect>
                  </a14:imgLayer>
                </a14:imgProps>
              </a:ext>
              <a:ext uri="{28A0092B-C50C-407E-A947-70E740481C1C}">
                <a14:useLocalDpi xmlns:a14="http://schemas.microsoft.com/office/drawing/2010/main" val="0"/>
              </a:ext>
            </a:extLst>
          </a:blip>
          <a:srcRect l="23798" t="9807" r="24856" b="36539"/>
          <a:stretch/>
        </p:blipFill>
        <p:spPr bwMode="auto">
          <a:xfrm>
            <a:off x="414108" y="-31580"/>
            <a:ext cx="763074" cy="797369"/>
          </a:xfrm>
          <a:prstGeom prst="rect">
            <a:avLst/>
          </a:prstGeom>
          <a:noFill/>
          <a:extLst>
            <a:ext uri="{909E8E84-426E-40DD-AFC4-6F175D3DCCD1}">
              <a14:hiddenFill xmlns:a14="http://schemas.microsoft.com/office/drawing/2010/main">
                <a:solidFill>
                  <a:srgbClr val="FFFFFF"/>
                </a:solidFill>
              </a14:hiddenFill>
            </a:ext>
          </a:extLst>
        </p:spPr>
      </p:pic>
      <p:sp>
        <p:nvSpPr>
          <p:cNvPr id="57" name="CuadroTexto 56"/>
          <p:cNvSpPr txBox="1"/>
          <p:nvPr/>
        </p:nvSpPr>
        <p:spPr>
          <a:xfrm>
            <a:off x="7778074" y="518673"/>
            <a:ext cx="4185785" cy="6001643"/>
          </a:xfrm>
          <a:prstGeom prst="rect">
            <a:avLst/>
          </a:prstGeom>
          <a:noFill/>
        </p:spPr>
        <p:txBody>
          <a:bodyPr wrap="square" rtlCol="0">
            <a:spAutoFit/>
          </a:bodyPr>
          <a:lstStyle/>
          <a:p>
            <a:pPr algn="just"/>
            <a:r>
              <a:rPr lang="es-CO" sz="2400" dirty="0" smtClean="0"/>
              <a:t>El comportamiento del Margen Operacional (M.O) proyectado hasta 2023 muestra un comportamiento decreciente. Tanto el percentil 95 y la media pronostican un decrecimiento siguiendo la misma tendencia. No obstante, cuando se analiza el percentil 5, el M.O disminuye en mayor proporción, lo que indica que las variables de incertidumbre impactan negativamente, teniendo así una probabilidad de 2,07% de acercarse a cero en el último año. </a:t>
            </a:r>
            <a:endParaRPr lang="es-CO" sz="2400" dirty="0"/>
          </a:p>
        </p:txBody>
      </p:sp>
      <p:pic>
        <p:nvPicPr>
          <p:cNvPr id="62" name="Imagen 61"/>
          <p:cNvPicPr>
            <a:picLocks noChangeAspect="1"/>
          </p:cNvPicPr>
          <p:nvPr/>
        </p:nvPicPr>
        <p:blipFill rotWithShape="1">
          <a:blip r:embed="rId5"/>
          <a:srcRect l="7189" t="48750" r="35534" b="44062"/>
          <a:stretch/>
        </p:blipFill>
        <p:spPr>
          <a:xfrm>
            <a:off x="189932" y="5994536"/>
            <a:ext cx="7452360" cy="525780"/>
          </a:xfrm>
          <a:prstGeom prst="rect">
            <a:avLst/>
          </a:prstGeom>
        </p:spPr>
      </p:pic>
    </p:spTree>
    <p:extLst>
      <p:ext uri="{BB962C8B-B14F-4D97-AF65-F5344CB8AC3E}">
        <p14:creationId xmlns:p14="http://schemas.microsoft.com/office/powerpoint/2010/main" val="226222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7365" t="48750" r="36411" b="43438"/>
          <a:stretch/>
        </p:blipFill>
        <p:spPr>
          <a:xfrm>
            <a:off x="414108" y="5736398"/>
            <a:ext cx="7315200" cy="571500"/>
          </a:xfrm>
          <a:prstGeom prst="rect">
            <a:avLst/>
          </a:prstGeom>
        </p:spPr>
      </p:pic>
      <p:graphicFrame>
        <p:nvGraphicFramePr>
          <p:cNvPr id="23" name="Gráfico 22"/>
          <p:cNvGraphicFramePr>
            <a:graphicFrameLocks/>
          </p:cNvGraphicFramePr>
          <p:nvPr>
            <p:extLst>
              <p:ext uri="{D42A27DB-BD31-4B8C-83A1-F6EECF244321}">
                <p14:modId xmlns:p14="http://schemas.microsoft.com/office/powerpoint/2010/main" val="1743779744"/>
              </p:ext>
            </p:extLst>
          </p:nvPr>
        </p:nvGraphicFramePr>
        <p:xfrm>
          <a:off x="82921" y="983824"/>
          <a:ext cx="7832662" cy="4385617"/>
        </p:xfrm>
        <a:graphic>
          <a:graphicData uri="http://schemas.openxmlformats.org/drawingml/2006/chart">
            <c:chart xmlns:c="http://schemas.openxmlformats.org/drawingml/2006/chart" xmlns:r="http://schemas.openxmlformats.org/officeDocument/2006/relationships" r:id="rId3"/>
          </a:graphicData>
        </a:graphic>
      </p:graphicFrame>
      <p:sp>
        <p:nvSpPr>
          <p:cNvPr id="24" name="Documento 7"/>
          <p:cNvSpPr/>
          <p:nvPr/>
        </p:nvSpPr>
        <p:spPr>
          <a:xfrm rot="16200000">
            <a:off x="1107195" y="-2550097"/>
            <a:ext cx="1419984" cy="58720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3694"/>
              <a:gd name="connsiteX1" fmla="*/ 21600 w 21600"/>
              <a:gd name="connsiteY1" fmla="*/ 0 h 33694"/>
              <a:gd name="connsiteX2" fmla="*/ 21600 w 21600"/>
              <a:gd name="connsiteY2" fmla="*/ 17322 h 33694"/>
              <a:gd name="connsiteX3" fmla="*/ 0 w 21600"/>
              <a:gd name="connsiteY3" fmla="*/ 33219 h 33694"/>
              <a:gd name="connsiteX4" fmla="*/ 0 w 21600"/>
              <a:gd name="connsiteY4" fmla="*/ 0 h 33694"/>
              <a:gd name="connsiteX0" fmla="*/ 0 w 21600"/>
              <a:gd name="connsiteY0" fmla="*/ 0 h 40405"/>
              <a:gd name="connsiteX1" fmla="*/ 21600 w 21600"/>
              <a:gd name="connsiteY1" fmla="*/ 0 h 40405"/>
              <a:gd name="connsiteX2" fmla="*/ 21219 w 21600"/>
              <a:gd name="connsiteY2" fmla="*/ 40405 h 40405"/>
              <a:gd name="connsiteX3" fmla="*/ 0 w 21600"/>
              <a:gd name="connsiteY3" fmla="*/ 33219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2216"/>
              <a:gd name="connsiteX1" fmla="*/ 21600 w 21600"/>
              <a:gd name="connsiteY1" fmla="*/ 0 h 42216"/>
              <a:gd name="connsiteX2" fmla="*/ 21219 w 21600"/>
              <a:gd name="connsiteY2" fmla="*/ 40405 h 42216"/>
              <a:gd name="connsiteX3" fmla="*/ 15706 w 21600"/>
              <a:gd name="connsiteY3" fmla="*/ 31042 h 42216"/>
              <a:gd name="connsiteX4" fmla="*/ 1561 w 21600"/>
              <a:gd name="connsiteY4" fmla="*/ 23255 h 42216"/>
              <a:gd name="connsiteX5" fmla="*/ 0 w 21600"/>
              <a:gd name="connsiteY5" fmla="*/ 0 h 42216"/>
              <a:gd name="connsiteX0" fmla="*/ 0 w 21600"/>
              <a:gd name="connsiteY0" fmla="*/ 0 h 41920"/>
              <a:gd name="connsiteX1" fmla="*/ 21600 w 21600"/>
              <a:gd name="connsiteY1" fmla="*/ 0 h 41920"/>
              <a:gd name="connsiteX2" fmla="*/ 21219 w 21600"/>
              <a:gd name="connsiteY2" fmla="*/ 40405 h 41920"/>
              <a:gd name="connsiteX3" fmla="*/ 15706 w 21600"/>
              <a:gd name="connsiteY3" fmla="*/ 31042 h 41920"/>
              <a:gd name="connsiteX4" fmla="*/ 1561 w 21600"/>
              <a:gd name="connsiteY4" fmla="*/ 23255 h 41920"/>
              <a:gd name="connsiteX5" fmla="*/ 0 w 21600"/>
              <a:gd name="connsiteY5" fmla="*/ 0 h 41920"/>
              <a:gd name="connsiteX0" fmla="*/ 0 w 21600"/>
              <a:gd name="connsiteY0" fmla="*/ 0 h 42189"/>
              <a:gd name="connsiteX1" fmla="*/ 21600 w 21600"/>
              <a:gd name="connsiteY1" fmla="*/ 0 h 42189"/>
              <a:gd name="connsiteX2" fmla="*/ 21219 w 21600"/>
              <a:gd name="connsiteY2" fmla="*/ 40405 h 42189"/>
              <a:gd name="connsiteX3" fmla="*/ 15706 w 21600"/>
              <a:gd name="connsiteY3" fmla="*/ 31042 h 42189"/>
              <a:gd name="connsiteX4" fmla="*/ 1561 w 21600"/>
              <a:gd name="connsiteY4" fmla="*/ 23255 h 42189"/>
              <a:gd name="connsiteX5" fmla="*/ 0 w 21600"/>
              <a:gd name="connsiteY5" fmla="*/ 0 h 42189"/>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561 w 21600"/>
              <a:gd name="connsiteY4" fmla="*/ 2325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741 w 21600"/>
              <a:gd name="connsiteY4" fmla="*/ 1558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246 w 21600"/>
              <a:gd name="connsiteY4" fmla="*/ 18166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751 w 21600"/>
              <a:gd name="connsiteY4" fmla="*/ 18453 h 41990"/>
              <a:gd name="connsiteX5" fmla="*/ 0 w 21600"/>
              <a:gd name="connsiteY5" fmla="*/ 0 h 4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41990">
                <a:moveTo>
                  <a:pt x="0" y="0"/>
                </a:moveTo>
                <a:lnTo>
                  <a:pt x="21600" y="0"/>
                </a:lnTo>
                <a:lnTo>
                  <a:pt x="21219" y="40405"/>
                </a:lnTo>
                <a:cubicBezTo>
                  <a:pt x="20446" y="46941"/>
                  <a:pt x="19896" y="31319"/>
                  <a:pt x="15668" y="28748"/>
                </a:cubicBezTo>
                <a:cubicBezTo>
                  <a:pt x="12392" y="25890"/>
                  <a:pt x="4578" y="24989"/>
                  <a:pt x="1751" y="18453"/>
                </a:cubicBezTo>
                <a:cubicBezTo>
                  <a:pt x="1231" y="10701"/>
                  <a:pt x="520" y="7752"/>
                  <a:pt x="0" y="0"/>
                </a:cubicBezTo>
                <a:close/>
              </a:path>
            </a:pathLst>
          </a:custGeom>
          <a:solidFill>
            <a:srgbClr val="DA2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27" name="Grupo 26"/>
          <p:cNvGrpSpPr/>
          <p:nvPr/>
        </p:nvGrpSpPr>
        <p:grpSpPr>
          <a:xfrm>
            <a:off x="1312964" y="138090"/>
            <a:ext cx="3363140" cy="590862"/>
            <a:chOff x="10316325" y="-20321"/>
            <a:chExt cx="2143493" cy="2554491"/>
          </a:xfrm>
          <a:solidFill>
            <a:srgbClr val="DA291F"/>
          </a:solidFill>
        </p:grpSpPr>
        <p:sp>
          <p:nvSpPr>
            <p:cNvPr id="28" name="Rectángulo redondeado 27"/>
            <p:cNvSpPr/>
            <p:nvPr/>
          </p:nvSpPr>
          <p:spPr>
            <a:xfrm>
              <a:off x="10316325" y="-20321"/>
              <a:ext cx="2143493" cy="2554491"/>
            </a:xfrm>
            <a:prstGeom prst="roundRect">
              <a:avLst/>
            </a:prstGeom>
            <a:grpFill/>
            <a:ln w="38100">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2800" dirty="0">
                <a:solidFill>
                  <a:schemeClr val="tx1"/>
                </a:solidFill>
                <a:ea typeface="Arial Unicode MS" panose="020B0604020202020204" pitchFamily="34" charset="-128"/>
                <a:cs typeface="Arial Unicode MS" panose="020B0604020202020204" pitchFamily="34" charset="-128"/>
              </a:endParaRPr>
            </a:p>
          </p:txBody>
        </p:sp>
        <p:sp>
          <p:nvSpPr>
            <p:cNvPr id="29" name="CuadroTexto 28"/>
            <p:cNvSpPr txBox="1"/>
            <p:nvPr/>
          </p:nvSpPr>
          <p:spPr>
            <a:xfrm>
              <a:off x="10398218" y="115743"/>
              <a:ext cx="1803142" cy="2262052"/>
            </a:xfrm>
            <a:prstGeom prst="rect">
              <a:avLst/>
            </a:prstGeom>
            <a:grpFill/>
            <a:ln>
              <a:noFill/>
            </a:ln>
          </p:spPr>
          <p:txBody>
            <a:bodyPr wrap="square" rtlCol="0">
              <a:spAutoFit/>
            </a:bodyPr>
            <a:lstStyle/>
            <a:p>
              <a:pPr algn="ctr"/>
              <a:r>
                <a:rPr lang="es-CO" sz="2800" b="1" dirty="0" smtClean="0">
                  <a:solidFill>
                    <a:schemeClr val="bg1"/>
                  </a:solidFill>
                </a:rPr>
                <a:t>Avianca S.A</a:t>
              </a:r>
              <a:endParaRPr lang="es-CO" sz="2400" b="1" dirty="0">
                <a:solidFill>
                  <a:schemeClr val="bg1"/>
                </a:solidFill>
              </a:endParaRPr>
            </a:p>
          </p:txBody>
        </p:sp>
      </p:grpSp>
      <p:pic>
        <p:nvPicPr>
          <p:cNvPr id="30" name="Picture 2" descr="Resultado de imagen para avianca blanco"/>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766" b="63477" l="23828" r="75000"/>
                    </a14:imgEffect>
                  </a14:imgLayer>
                </a14:imgProps>
              </a:ext>
              <a:ext uri="{28A0092B-C50C-407E-A947-70E740481C1C}">
                <a14:useLocalDpi xmlns:a14="http://schemas.microsoft.com/office/drawing/2010/main" val="0"/>
              </a:ext>
            </a:extLst>
          </a:blip>
          <a:srcRect l="23798" t="9807" r="24856" b="36539"/>
          <a:stretch/>
        </p:blipFill>
        <p:spPr bwMode="auto">
          <a:xfrm>
            <a:off x="414108" y="-31580"/>
            <a:ext cx="763074" cy="797369"/>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p:cNvSpPr txBox="1"/>
          <p:nvPr/>
        </p:nvSpPr>
        <p:spPr>
          <a:xfrm>
            <a:off x="7857798" y="117693"/>
            <a:ext cx="4266279" cy="6740307"/>
          </a:xfrm>
          <a:prstGeom prst="rect">
            <a:avLst/>
          </a:prstGeom>
          <a:noFill/>
        </p:spPr>
        <p:txBody>
          <a:bodyPr wrap="square" rtlCol="0">
            <a:spAutoFit/>
          </a:bodyPr>
          <a:lstStyle/>
          <a:p>
            <a:pPr algn="just"/>
            <a:r>
              <a:rPr lang="es-CO" sz="2400" dirty="0" smtClean="0"/>
              <a:t>Es así como se puede evidenciar que el EBITDAR continua con la línea de tendencia del M.O, decreciendo tanto en el percentil 5 y en la mediana. Sin embargo, este indicador no decrece de manera relevante en el percentil 95. Adicionalmente, la parte operacional de la compañía logra sopesar las variables de incertidumbre tales como los costos de operación, teniendo en cuenta que el EBITDAR incluye los costos de arrendamiento. Es por esto que la probabilidad de que este indicador sea menor o igual a cero es del 0%. </a:t>
            </a:r>
          </a:p>
        </p:txBody>
      </p:sp>
    </p:spTree>
    <p:extLst>
      <p:ext uri="{BB962C8B-B14F-4D97-AF65-F5344CB8AC3E}">
        <p14:creationId xmlns:p14="http://schemas.microsoft.com/office/powerpoint/2010/main" val="3545040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6837" t="45938" r="32723" b="45625"/>
          <a:stretch/>
        </p:blipFill>
        <p:spPr>
          <a:xfrm>
            <a:off x="160020" y="5769865"/>
            <a:ext cx="7863840" cy="617220"/>
          </a:xfrm>
          <a:prstGeom prst="rect">
            <a:avLst/>
          </a:prstGeom>
        </p:spPr>
      </p:pic>
      <p:graphicFrame>
        <p:nvGraphicFramePr>
          <p:cNvPr id="26" name="Gráfico 25"/>
          <p:cNvGraphicFramePr>
            <a:graphicFrameLocks/>
          </p:cNvGraphicFramePr>
          <p:nvPr>
            <p:extLst>
              <p:ext uri="{D42A27DB-BD31-4B8C-83A1-F6EECF244321}">
                <p14:modId xmlns:p14="http://schemas.microsoft.com/office/powerpoint/2010/main" val="4049482234"/>
              </p:ext>
            </p:extLst>
          </p:nvPr>
        </p:nvGraphicFramePr>
        <p:xfrm>
          <a:off x="0" y="980238"/>
          <a:ext cx="7594533" cy="4538341"/>
        </p:xfrm>
        <a:graphic>
          <a:graphicData uri="http://schemas.openxmlformats.org/drawingml/2006/chart">
            <c:chart xmlns:c="http://schemas.openxmlformats.org/drawingml/2006/chart" xmlns:r="http://schemas.openxmlformats.org/officeDocument/2006/relationships" r:id="rId3"/>
          </a:graphicData>
        </a:graphic>
      </p:graphicFrame>
      <p:sp>
        <p:nvSpPr>
          <p:cNvPr id="38" name="Documento 7"/>
          <p:cNvSpPr/>
          <p:nvPr/>
        </p:nvSpPr>
        <p:spPr>
          <a:xfrm rot="16200000">
            <a:off x="1107195" y="-2550097"/>
            <a:ext cx="1419984" cy="58720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3694"/>
              <a:gd name="connsiteX1" fmla="*/ 21600 w 21600"/>
              <a:gd name="connsiteY1" fmla="*/ 0 h 33694"/>
              <a:gd name="connsiteX2" fmla="*/ 21600 w 21600"/>
              <a:gd name="connsiteY2" fmla="*/ 17322 h 33694"/>
              <a:gd name="connsiteX3" fmla="*/ 0 w 21600"/>
              <a:gd name="connsiteY3" fmla="*/ 33219 h 33694"/>
              <a:gd name="connsiteX4" fmla="*/ 0 w 21600"/>
              <a:gd name="connsiteY4" fmla="*/ 0 h 33694"/>
              <a:gd name="connsiteX0" fmla="*/ 0 w 21600"/>
              <a:gd name="connsiteY0" fmla="*/ 0 h 40405"/>
              <a:gd name="connsiteX1" fmla="*/ 21600 w 21600"/>
              <a:gd name="connsiteY1" fmla="*/ 0 h 40405"/>
              <a:gd name="connsiteX2" fmla="*/ 21219 w 21600"/>
              <a:gd name="connsiteY2" fmla="*/ 40405 h 40405"/>
              <a:gd name="connsiteX3" fmla="*/ 0 w 21600"/>
              <a:gd name="connsiteY3" fmla="*/ 33219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2216"/>
              <a:gd name="connsiteX1" fmla="*/ 21600 w 21600"/>
              <a:gd name="connsiteY1" fmla="*/ 0 h 42216"/>
              <a:gd name="connsiteX2" fmla="*/ 21219 w 21600"/>
              <a:gd name="connsiteY2" fmla="*/ 40405 h 42216"/>
              <a:gd name="connsiteX3" fmla="*/ 15706 w 21600"/>
              <a:gd name="connsiteY3" fmla="*/ 31042 h 42216"/>
              <a:gd name="connsiteX4" fmla="*/ 1561 w 21600"/>
              <a:gd name="connsiteY4" fmla="*/ 23255 h 42216"/>
              <a:gd name="connsiteX5" fmla="*/ 0 w 21600"/>
              <a:gd name="connsiteY5" fmla="*/ 0 h 42216"/>
              <a:gd name="connsiteX0" fmla="*/ 0 w 21600"/>
              <a:gd name="connsiteY0" fmla="*/ 0 h 41920"/>
              <a:gd name="connsiteX1" fmla="*/ 21600 w 21600"/>
              <a:gd name="connsiteY1" fmla="*/ 0 h 41920"/>
              <a:gd name="connsiteX2" fmla="*/ 21219 w 21600"/>
              <a:gd name="connsiteY2" fmla="*/ 40405 h 41920"/>
              <a:gd name="connsiteX3" fmla="*/ 15706 w 21600"/>
              <a:gd name="connsiteY3" fmla="*/ 31042 h 41920"/>
              <a:gd name="connsiteX4" fmla="*/ 1561 w 21600"/>
              <a:gd name="connsiteY4" fmla="*/ 23255 h 41920"/>
              <a:gd name="connsiteX5" fmla="*/ 0 w 21600"/>
              <a:gd name="connsiteY5" fmla="*/ 0 h 41920"/>
              <a:gd name="connsiteX0" fmla="*/ 0 w 21600"/>
              <a:gd name="connsiteY0" fmla="*/ 0 h 42189"/>
              <a:gd name="connsiteX1" fmla="*/ 21600 w 21600"/>
              <a:gd name="connsiteY1" fmla="*/ 0 h 42189"/>
              <a:gd name="connsiteX2" fmla="*/ 21219 w 21600"/>
              <a:gd name="connsiteY2" fmla="*/ 40405 h 42189"/>
              <a:gd name="connsiteX3" fmla="*/ 15706 w 21600"/>
              <a:gd name="connsiteY3" fmla="*/ 31042 h 42189"/>
              <a:gd name="connsiteX4" fmla="*/ 1561 w 21600"/>
              <a:gd name="connsiteY4" fmla="*/ 23255 h 42189"/>
              <a:gd name="connsiteX5" fmla="*/ 0 w 21600"/>
              <a:gd name="connsiteY5" fmla="*/ 0 h 42189"/>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561 w 21600"/>
              <a:gd name="connsiteY4" fmla="*/ 2325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741 w 21600"/>
              <a:gd name="connsiteY4" fmla="*/ 1558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246 w 21600"/>
              <a:gd name="connsiteY4" fmla="*/ 18166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751 w 21600"/>
              <a:gd name="connsiteY4" fmla="*/ 18453 h 41990"/>
              <a:gd name="connsiteX5" fmla="*/ 0 w 21600"/>
              <a:gd name="connsiteY5" fmla="*/ 0 h 4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41990">
                <a:moveTo>
                  <a:pt x="0" y="0"/>
                </a:moveTo>
                <a:lnTo>
                  <a:pt x="21600" y="0"/>
                </a:lnTo>
                <a:lnTo>
                  <a:pt x="21219" y="40405"/>
                </a:lnTo>
                <a:cubicBezTo>
                  <a:pt x="20446" y="46941"/>
                  <a:pt x="19896" y="31319"/>
                  <a:pt x="15668" y="28748"/>
                </a:cubicBezTo>
                <a:cubicBezTo>
                  <a:pt x="12392" y="25890"/>
                  <a:pt x="4578" y="24989"/>
                  <a:pt x="1751" y="18453"/>
                </a:cubicBezTo>
                <a:cubicBezTo>
                  <a:pt x="1231" y="10701"/>
                  <a:pt x="520" y="7752"/>
                  <a:pt x="0" y="0"/>
                </a:cubicBezTo>
                <a:close/>
              </a:path>
            </a:pathLst>
          </a:custGeom>
          <a:solidFill>
            <a:srgbClr val="DA2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40" name="Grupo 39"/>
          <p:cNvGrpSpPr/>
          <p:nvPr/>
        </p:nvGrpSpPr>
        <p:grpSpPr>
          <a:xfrm>
            <a:off x="1312964" y="138090"/>
            <a:ext cx="3363140" cy="590862"/>
            <a:chOff x="10316325" y="-20321"/>
            <a:chExt cx="2143493" cy="2554491"/>
          </a:xfrm>
          <a:solidFill>
            <a:srgbClr val="DA291F"/>
          </a:solidFill>
        </p:grpSpPr>
        <p:sp>
          <p:nvSpPr>
            <p:cNvPr id="41" name="Rectángulo redondeado 40"/>
            <p:cNvSpPr/>
            <p:nvPr/>
          </p:nvSpPr>
          <p:spPr>
            <a:xfrm>
              <a:off x="10316325" y="-20321"/>
              <a:ext cx="2143493" cy="2554491"/>
            </a:xfrm>
            <a:prstGeom prst="roundRect">
              <a:avLst/>
            </a:prstGeom>
            <a:grpFill/>
            <a:ln w="38100">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2800" dirty="0">
                <a:solidFill>
                  <a:schemeClr val="tx1"/>
                </a:solidFill>
                <a:ea typeface="Arial Unicode MS" panose="020B0604020202020204" pitchFamily="34" charset="-128"/>
                <a:cs typeface="Arial Unicode MS" panose="020B0604020202020204" pitchFamily="34" charset="-128"/>
              </a:endParaRPr>
            </a:p>
          </p:txBody>
        </p:sp>
        <p:sp>
          <p:nvSpPr>
            <p:cNvPr id="42" name="CuadroTexto 41"/>
            <p:cNvSpPr txBox="1"/>
            <p:nvPr/>
          </p:nvSpPr>
          <p:spPr>
            <a:xfrm>
              <a:off x="10398218" y="115743"/>
              <a:ext cx="1803142" cy="2262052"/>
            </a:xfrm>
            <a:prstGeom prst="rect">
              <a:avLst/>
            </a:prstGeom>
            <a:grpFill/>
            <a:ln>
              <a:noFill/>
            </a:ln>
          </p:spPr>
          <p:txBody>
            <a:bodyPr wrap="square" rtlCol="0">
              <a:spAutoFit/>
            </a:bodyPr>
            <a:lstStyle/>
            <a:p>
              <a:pPr algn="ctr"/>
              <a:r>
                <a:rPr lang="es-CO" sz="2800" b="1" dirty="0" smtClean="0">
                  <a:solidFill>
                    <a:schemeClr val="bg1"/>
                  </a:solidFill>
                </a:rPr>
                <a:t>Avianca S.A</a:t>
              </a:r>
              <a:endParaRPr lang="es-CO" sz="2400" b="1" dirty="0">
                <a:solidFill>
                  <a:schemeClr val="bg1"/>
                </a:solidFill>
              </a:endParaRPr>
            </a:p>
          </p:txBody>
        </p:sp>
      </p:grpSp>
      <p:pic>
        <p:nvPicPr>
          <p:cNvPr id="25" name="Picture 2" descr="Resultado de imagen para avianca blanco"/>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766" b="63477" l="23828" r="75000"/>
                    </a14:imgEffect>
                  </a14:imgLayer>
                </a14:imgProps>
              </a:ext>
              <a:ext uri="{28A0092B-C50C-407E-A947-70E740481C1C}">
                <a14:useLocalDpi xmlns:a14="http://schemas.microsoft.com/office/drawing/2010/main" val="0"/>
              </a:ext>
            </a:extLst>
          </a:blip>
          <a:srcRect l="23798" t="9807" r="24856" b="36539"/>
          <a:stretch/>
        </p:blipFill>
        <p:spPr bwMode="auto">
          <a:xfrm>
            <a:off x="414108" y="-31580"/>
            <a:ext cx="763074" cy="797369"/>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p:cNvSpPr txBox="1"/>
          <p:nvPr/>
        </p:nvSpPr>
        <p:spPr>
          <a:xfrm>
            <a:off x="7513136" y="367104"/>
            <a:ext cx="4597467" cy="6740307"/>
          </a:xfrm>
          <a:prstGeom prst="rect">
            <a:avLst/>
          </a:prstGeom>
          <a:noFill/>
        </p:spPr>
        <p:txBody>
          <a:bodyPr wrap="square" rtlCol="0">
            <a:spAutoFit/>
          </a:bodyPr>
          <a:lstStyle/>
          <a:p>
            <a:pPr algn="just"/>
            <a:r>
              <a:rPr lang="es-CO" sz="2400" dirty="0" smtClean="0"/>
              <a:t>Por lo anterior, el ROS presenta un comportamiento constante hasta el año 2022, donde en el percentil 5 la probabilidad de que este valor sea menor o igual a cero es de 43,54% siendo la más alta en el periodo de proyección. Pese a que en el año 2023 el intervalo cuenta con una mayor dispersión de los datos, el ROS presenta un crecimiento, disminuyendo así la probabilidad (14,11%) de ser menor o igual a cero, siendo esta la menor en el periodo analizado. </a:t>
            </a:r>
          </a:p>
          <a:p>
            <a:pPr algn="r"/>
            <a:endParaRPr lang="es-CO" sz="2400" dirty="0"/>
          </a:p>
          <a:p>
            <a:pPr algn="r"/>
            <a:endParaRPr lang="es-CO" sz="2400" dirty="0" smtClean="0"/>
          </a:p>
          <a:p>
            <a:pPr algn="r"/>
            <a:endParaRPr lang="es-CO" sz="2400" dirty="0"/>
          </a:p>
          <a:p>
            <a:pPr algn="r"/>
            <a:r>
              <a:rPr lang="es-CO" sz="2400" dirty="0" smtClean="0"/>
              <a:t>.</a:t>
            </a:r>
          </a:p>
        </p:txBody>
      </p:sp>
    </p:spTree>
    <p:extLst>
      <p:ext uri="{BB962C8B-B14F-4D97-AF65-F5344CB8AC3E}">
        <p14:creationId xmlns:p14="http://schemas.microsoft.com/office/powerpoint/2010/main" val="3013548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Gráfico 23"/>
          <p:cNvGraphicFramePr>
            <a:graphicFrameLocks/>
          </p:cNvGraphicFramePr>
          <p:nvPr>
            <p:extLst>
              <p:ext uri="{D42A27DB-BD31-4B8C-83A1-F6EECF244321}">
                <p14:modId xmlns:p14="http://schemas.microsoft.com/office/powerpoint/2010/main" val="340761517"/>
              </p:ext>
            </p:extLst>
          </p:nvPr>
        </p:nvGraphicFramePr>
        <p:xfrm>
          <a:off x="359721" y="1499517"/>
          <a:ext cx="7623398" cy="4622836"/>
        </p:xfrm>
        <a:graphic>
          <a:graphicData uri="http://schemas.openxmlformats.org/drawingml/2006/chart">
            <c:chart xmlns:c="http://schemas.openxmlformats.org/drawingml/2006/chart" xmlns:r="http://schemas.openxmlformats.org/officeDocument/2006/relationships" r:id="rId2"/>
          </a:graphicData>
        </a:graphic>
      </p:graphicFrame>
      <p:sp>
        <p:nvSpPr>
          <p:cNvPr id="38" name="Documento 7"/>
          <p:cNvSpPr/>
          <p:nvPr/>
        </p:nvSpPr>
        <p:spPr>
          <a:xfrm rot="16200000">
            <a:off x="1047298" y="-2296177"/>
            <a:ext cx="1419984" cy="58720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3694"/>
              <a:gd name="connsiteX1" fmla="*/ 21600 w 21600"/>
              <a:gd name="connsiteY1" fmla="*/ 0 h 33694"/>
              <a:gd name="connsiteX2" fmla="*/ 21600 w 21600"/>
              <a:gd name="connsiteY2" fmla="*/ 17322 h 33694"/>
              <a:gd name="connsiteX3" fmla="*/ 0 w 21600"/>
              <a:gd name="connsiteY3" fmla="*/ 33219 h 33694"/>
              <a:gd name="connsiteX4" fmla="*/ 0 w 21600"/>
              <a:gd name="connsiteY4" fmla="*/ 0 h 33694"/>
              <a:gd name="connsiteX0" fmla="*/ 0 w 21600"/>
              <a:gd name="connsiteY0" fmla="*/ 0 h 40405"/>
              <a:gd name="connsiteX1" fmla="*/ 21600 w 21600"/>
              <a:gd name="connsiteY1" fmla="*/ 0 h 40405"/>
              <a:gd name="connsiteX2" fmla="*/ 21219 w 21600"/>
              <a:gd name="connsiteY2" fmla="*/ 40405 h 40405"/>
              <a:gd name="connsiteX3" fmla="*/ 0 w 21600"/>
              <a:gd name="connsiteY3" fmla="*/ 33219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2216"/>
              <a:gd name="connsiteX1" fmla="*/ 21600 w 21600"/>
              <a:gd name="connsiteY1" fmla="*/ 0 h 42216"/>
              <a:gd name="connsiteX2" fmla="*/ 21219 w 21600"/>
              <a:gd name="connsiteY2" fmla="*/ 40405 h 42216"/>
              <a:gd name="connsiteX3" fmla="*/ 15706 w 21600"/>
              <a:gd name="connsiteY3" fmla="*/ 31042 h 42216"/>
              <a:gd name="connsiteX4" fmla="*/ 1561 w 21600"/>
              <a:gd name="connsiteY4" fmla="*/ 23255 h 42216"/>
              <a:gd name="connsiteX5" fmla="*/ 0 w 21600"/>
              <a:gd name="connsiteY5" fmla="*/ 0 h 42216"/>
              <a:gd name="connsiteX0" fmla="*/ 0 w 21600"/>
              <a:gd name="connsiteY0" fmla="*/ 0 h 41920"/>
              <a:gd name="connsiteX1" fmla="*/ 21600 w 21600"/>
              <a:gd name="connsiteY1" fmla="*/ 0 h 41920"/>
              <a:gd name="connsiteX2" fmla="*/ 21219 w 21600"/>
              <a:gd name="connsiteY2" fmla="*/ 40405 h 41920"/>
              <a:gd name="connsiteX3" fmla="*/ 15706 w 21600"/>
              <a:gd name="connsiteY3" fmla="*/ 31042 h 41920"/>
              <a:gd name="connsiteX4" fmla="*/ 1561 w 21600"/>
              <a:gd name="connsiteY4" fmla="*/ 23255 h 41920"/>
              <a:gd name="connsiteX5" fmla="*/ 0 w 21600"/>
              <a:gd name="connsiteY5" fmla="*/ 0 h 41920"/>
              <a:gd name="connsiteX0" fmla="*/ 0 w 21600"/>
              <a:gd name="connsiteY0" fmla="*/ 0 h 42189"/>
              <a:gd name="connsiteX1" fmla="*/ 21600 w 21600"/>
              <a:gd name="connsiteY1" fmla="*/ 0 h 42189"/>
              <a:gd name="connsiteX2" fmla="*/ 21219 w 21600"/>
              <a:gd name="connsiteY2" fmla="*/ 40405 h 42189"/>
              <a:gd name="connsiteX3" fmla="*/ 15706 w 21600"/>
              <a:gd name="connsiteY3" fmla="*/ 31042 h 42189"/>
              <a:gd name="connsiteX4" fmla="*/ 1561 w 21600"/>
              <a:gd name="connsiteY4" fmla="*/ 23255 h 42189"/>
              <a:gd name="connsiteX5" fmla="*/ 0 w 21600"/>
              <a:gd name="connsiteY5" fmla="*/ 0 h 42189"/>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561 w 21600"/>
              <a:gd name="connsiteY4" fmla="*/ 2325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741 w 21600"/>
              <a:gd name="connsiteY4" fmla="*/ 1558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246 w 21600"/>
              <a:gd name="connsiteY4" fmla="*/ 18166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751 w 21600"/>
              <a:gd name="connsiteY4" fmla="*/ 18453 h 41990"/>
              <a:gd name="connsiteX5" fmla="*/ 0 w 21600"/>
              <a:gd name="connsiteY5" fmla="*/ 0 h 4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41990">
                <a:moveTo>
                  <a:pt x="0" y="0"/>
                </a:moveTo>
                <a:lnTo>
                  <a:pt x="21600" y="0"/>
                </a:lnTo>
                <a:lnTo>
                  <a:pt x="21219" y="40405"/>
                </a:lnTo>
                <a:cubicBezTo>
                  <a:pt x="20446" y="46941"/>
                  <a:pt x="19896" y="31319"/>
                  <a:pt x="15668" y="28748"/>
                </a:cubicBezTo>
                <a:cubicBezTo>
                  <a:pt x="12392" y="25890"/>
                  <a:pt x="4578" y="24989"/>
                  <a:pt x="1751" y="18453"/>
                </a:cubicBezTo>
                <a:cubicBezTo>
                  <a:pt x="1231" y="10701"/>
                  <a:pt x="520" y="7752"/>
                  <a:pt x="0" y="0"/>
                </a:cubicBezTo>
                <a:close/>
              </a:path>
            </a:pathLst>
          </a:custGeom>
          <a:solidFill>
            <a:srgbClr val="DA2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40" name="Grupo 39"/>
          <p:cNvGrpSpPr/>
          <p:nvPr/>
        </p:nvGrpSpPr>
        <p:grpSpPr>
          <a:xfrm>
            <a:off x="1568293" y="151965"/>
            <a:ext cx="3363140" cy="590862"/>
            <a:chOff x="10316325" y="-20321"/>
            <a:chExt cx="2143493" cy="2554491"/>
          </a:xfrm>
          <a:solidFill>
            <a:srgbClr val="DA291F"/>
          </a:solidFill>
        </p:grpSpPr>
        <p:sp>
          <p:nvSpPr>
            <p:cNvPr id="41" name="Rectángulo redondeado 40"/>
            <p:cNvSpPr/>
            <p:nvPr/>
          </p:nvSpPr>
          <p:spPr>
            <a:xfrm>
              <a:off x="10316325" y="-20321"/>
              <a:ext cx="2143493" cy="2554491"/>
            </a:xfrm>
            <a:prstGeom prst="roundRect">
              <a:avLst/>
            </a:prstGeom>
            <a:grpFill/>
            <a:ln w="38100">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2800" dirty="0">
                <a:solidFill>
                  <a:schemeClr val="tx1"/>
                </a:solidFill>
                <a:ea typeface="Arial Unicode MS" panose="020B0604020202020204" pitchFamily="34" charset="-128"/>
                <a:cs typeface="Arial Unicode MS" panose="020B0604020202020204" pitchFamily="34" charset="-128"/>
              </a:endParaRPr>
            </a:p>
          </p:txBody>
        </p:sp>
        <p:sp>
          <p:nvSpPr>
            <p:cNvPr id="42" name="CuadroTexto 41"/>
            <p:cNvSpPr txBox="1"/>
            <p:nvPr/>
          </p:nvSpPr>
          <p:spPr>
            <a:xfrm>
              <a:off x="10398218" y="115743"/>
              <a:ext cx="1803142" cy="2262052"/>
            </a:xfrm>
            <a:prstGeom prst="rect">
              <a:avLst/>
            </a:prstGeom>
            <a:grpFill/>
            <a:ln>
              <a:noFill/>
            </a:ln>
          </p:spPr>
          <p:txBody>
            <a:bodyPr wrap="square" rtlCol="0">
              <a:spAutoFit/>
            </a:bodyPr>
            <a:lstStyle/>
            <a:p>
              <a:pPr algn="ctr"/>
              <a:r>
                <a:rPr lang="es-CO" sz="2800" b="1" dirty="0" smtClean="0">
                  <a:solidFill>
                    <a:schemeClr val="bg1"/>
                  </a:solidFill>
                </a:rPr>
                <a:t>Avianca S.A</a:t>
              </a:r>
              <a:endParaRPr lang="es-CO" sz="2400" b="1" dirty="0">
                <a:solidFill>
                  <a:schemeClr val="bg1"/>
                </a:solidFill>
              </a:endParaRPr>
            </a:p>
          </p:txBody>
        </p:sp>
      </p:grpSp>
      <p:pic>
        <p:nvPicPr>
          <p:cNvPr id="25" name="Picture 2" descr="Resultado de imagen para avianca blanco"/>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766" b="63477" l="23828" r="75000"/>
                    </a14:imgEffect>
                  </a14:imgLayer>
                </a14:imgProps>
              </a:ext>
              <a:ext uri="{28A0092B-C50C-407E-A947-70E740481C1C}">
                <a14:useLocalDpi xmlns:a14="http://schemas.microsoft.com/office/drawing/2010/main" val="0"/>
              </a:ext>
            </a:extLst>
          </a:blip>
          <a:srcRect l="23798" t="9807" r="24856" b="36539"/>
          <a:stretch/>
        </p:blipFill>
        <p:spPr bwMode="auto">
          <a:xfrm>
            <a:off x="562144" y="79532"/>
            <a:ext cx="763074" cy="79736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7870824" y="810113"/>
            <a:ext cx="4127484" cy="6001643"/>
          </a:xfrm>
          <a:prstGeom prst="rect">
            <a:avLst/>
          </a:prstGeom>
          <a:noFill/>
        </p:spPr>
        <p:txBody>
          <a:bodyPr wrap="square" rtlCol="0">
            <a:spAutoFit/>
          </a:bodyPr>
          <a:lstStyle/>
          <a:p>
            <a:pPr algn="just"/>
            <a:r>
              <a:rPr lang="es-CO" sz="2400" dirty="0" smtClean="0"/>
              <a:t>Por otro lado, se puede observar que los activos tiene un comportamiento constante, lo que quiere decir que Avianca cuenta con una política de inversión similar para todos los años. Lo anterior se evidencia en la unificación en la línea de tendencia en los tres percentiles. Teniendo en cuenta que, a mayor horizonte de tiempo, mayor dispersión de los datos, observado en el intervalo del año 2023. </a:t>
            </a:r>
          </a:p>
          <a:p>
            <a:pPr algn="r"/>
            <a:endParaRPr lang="es-CO" sz="2400" dirty="0"/>
          </a:p>
          <a:p>
            <a:pPr algn="r"/>
            <a:r>
              <a:rPr lang="es-CO" sz="2400" dirty="0" smtClean="0"/>
              <a:t>.</a:t>
            </a:r>
          </a:p>
        </p:txBody>
      </p:sp>
    </p:spTree>
    <p:extLst>
      <p:ext uri="{BB962C8B-B14F-4D97-AF65-F5344CB8AC3E}">
        <p14:creationId xmlns:p14="http://schemas.microsoft.com/office/powerpoint/2010/main" val="2518486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ocumento 7"/>
          <p:cNvSpPr/>
          <p:nvPr/>
        </p:nvSpPr>
        <p:spPr>
          <a:xfrm rot="16200000">
            <a:off x="1107195" y="-2550097"/>
            <a:ext cx="1419984" cy="58720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3694"/>
              <a:gd name="connsiteX1" fmla="*/ 21600 w 21600"/>
              <a:gd name="connsiteY1" fmla="*/ 0 h 33694"/>
              <a:gd name="connsiteX2" fmla="*/ 21600 w 21600"/>
              <a:gd name="connsiteY2" fmla="*/ 17322 h 33694"/>
              <a:gd name="connsiteX3" fmla="*/ 0 w 21600"/>
              <a:gd name="connsiteY3" fmla="*/ 33219 h 33694"/>
              <a:gd name="connsiteX4" fmla="*/ 0 w 21600"/>
              <a:gd name="connsiteY4" fmla="*/ 0 h 33694"/>
              <a:gd name="connsiteX0" fmla="*/ 0 w 21600"/>
              <a:gd name="connsiteY0" fmla="*/ 0 h 40405"/>
              <a:gd name="connsiteX1" fmla="*/ 21600 w 21600"/>
              <a:gd name="connsiteY1" fmla="*/ 0 h 40405"/>
              <a:gd name="connsiteX2" fmla="*/ 21219 w 21600"/>
              <a:gd name="connsiteY2" fmla="*/ 40405 h 40405"/>
              <a:gd name="connsiteX3" fmla="*/ 0 w 21600"/>
              <a:gd name="connsiteY3" fmla="*/ 33219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2216"/>
              <a:gd name="connsiteX1" fmla="*/ 21600 w 21600"/>
              <a:gd name="connsiteY1" fmla="*/ 0 h 42216"/>
              <a:gd name="connsiteX2" fmla="*/ 21219 w 21600"/>
              <a:gd name="connsiteY2" fmla="*/ 40405 h 42216"/>
              <a:gd name="connsiteX3" fmla="*/ 15706 w 21600"/>
              <a:gd name="connsiteY3" fmla="*/ 31042 h 42216"/>
              <a:gd name="connsiteX4" fmla="*/ 1561 w 21600"/>
              <a:gd name="connsiteY4" fmla="*/ 23255 h 42216"/>
              <a:gd name="connsiteX5" fmla="*/ 0 w 21600"/>
              <a:gd name="connsiteY5" fmla="*/ 0 h 42216"/>
              <a:gd name="connsiteX0" fmla="*/ 0 w 21600"/>
              <a:gd name="connsiteY0" fmla="*/ 0 h 41920"/>
              <a:gd name="connsiteX1" fmla="*/ 21600 w 21600"/>
              <a:gd name="connsiteY1" fmla="*/ 0 h 41920"/>
              <a:gd name="connsiteX2" fmla="*/ 21219 w 21600"/>
              <a:gd name="connsiteY2" fmla="*/ 40405 h 41920"/>
              <a:gd name="connsiteX3" fmla="*/ 15706 w 21600"/>
              <a:gd name="connsiteY3" fmla="*/ 31042 h 41920"/>
              <a:gd name="connsiteX4" fmla="*/ 1561 w 21600"/>
              <a:gd name="connsiteY4" fmla="*/ 23255 h 41920"/>
              <a:gd name="connsiteX5" fmla="*/ 0 w 21600"/>
              <a:gd name="connsiteY5" fmla="*/ 0 h 41920"/>
              <a:gd name="connsiteX0" fmla="*/ 0 w 21600"/>
              <a:gd name="connsiteY0" fmla="*/ 0 h 42189"/>
              <a:gd name="connsiteX1" fmla="*/ 21600 w 21600"/>
              <a:gd name="connsiteY1" fmla="*/ 0 h 42189"/>
              <a:gd name="connsiteX2" fmla="*/ 21219 w 21600"/>
              <a:gd name="connsiteY2" fmla="*/ 40405 h 42189"/>
              <a:gd name="connsiteX3" fmla="*/ 15706 w 21600"/>
              <a:gd name="connsiteY3" fmla="*/ 31042 h 42189"/>
              <a:gd name="connsiteX4" fmla="*/ 1561 w 21600"/>
              <a:gd name="connsiteY4" fmla="*/ 23255 h 42189"/>
              <a:gd name="connsiteX5" fmla="*/ 0 w 21600"/>
              <a:gd name="connsiteY5" fmla="*/ 0 h 42189"/>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561 w 21600"/>
              <a:gd name="connsiteY4" fmla="*/ 2325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741 w 21600"/>
              <a:gd name="connsiteY4" fmla="*/ 1558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246 w 21600"/>
              <a:gd name="connsiteY4" fmla="*/ 18166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751 w 21600"/>
              <a:gd name="connsiteY4" fmla="*/ 18453 h 41990"/>
              <a:gd name="connsiteX5" fmla="*/ 0 w 21600"/>
              <a:gd name="connsiteY5" fmla="*/ 0 h 4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41990">
                <a:moveTo>
                  <a:pt x="0" y="0"/>
                </a:moveTo>
                <a:lnTo>
                  <a:pt x="21600" y="0"/>
                </a:lnTo>
                <a:lnTo>
                  <a:pt x="21219" y="40405"/>
                </a:lnTo>
                <a:cubicBezTo>
                  <a:pt x="20446" y="46941"/>
                  <a:pt x="19896" y="31319"/>
                  <a:pt x="15668" y="28748"/>
                </a:cubicBezTo>
                <a:cubicBezTo>
                  <a:pt x="12392" y="25890"/>
                  <a:pt x="4578" y="24989"/>
                  <a:pt x="1751" y="18453"/>
                </a:cubicBezTo>
                <a:cubicBezTo>
                  <a:pt x="1231" y="10701"/>
                  <a:pt x="520" y="7752"/>
                  <a:pt x="0" y="0"/>
                </a:cubicBezTo>
                <a:close/>
              </a:path>
            </a:pathLst>
          </a:custGeom>
          <a:solidFill>
            <a:srgbClr val="DA2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40" name="Grupo 39"/>
          <p:cNvGrpSpPr/>
          <p:nvPr/>
        </p:nvGrpSpPr>
        <p:grpSpPr>
          <a:xfrm>
            <a:off x="1312964" y="138090"/>
            <a:ext cx="3363140" cy="590862"/>
            <a:chOff x="10316325" y="-20321"/>
            <a:chExt cx="2143493" cy="2554491"/>
          </a:xfrm>
          <a:solidFill>
            <a:srgbClr val="DA291F"/>
          </a:solidFill>
        </p:grpSpPr>
        <p:sp>
          <p:nvSpPr>
            <p:cNvPr id="41" name="Rectángulo redondeado 40"/>
            <p:cNvSpPr/>
            <p:nvPr/>
          </p:nvSpPr>
          <p:spPr>
            <a:xfrm>
              <a:off x="10316325" y="-20321"/>
              <a:ext cx="2143493" cy="2554491"/>
            </a:xfrm>
            <a:prstGeom prst="roundRect">
              <a:avLst/>
            </a:prstGeom>
            <a:grpFill/>
            <a:ln w="38100">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2800" dirty="0">
                <a:solidFill>
                  <a:schemeClr val="tx1"/>
                </a:solidFill>
                <a:ea typeface="Arial Unicode MS" panose="020B0604020202020204" pitchFamily="34" charset="-128"/>
                <a:cs typeface="Arial Unicode MS" panose="020B0604020202020204" pitchFamily="34" charset="-128"/>
              </a:endParaRPr>
            </a:p>
          </p:txBody>
        </p:sp>
        <p:sp>
          <p:nvSpPr>
            <p:cNvPr id="42" name="CuadroTexto 41"/>
            <p:cNvSpPr txBox="1"/>
            <p:nvPr/>
          </p:nvSpPr>
          <p:spPr>
            <a:xfrm>
              <a:off x="10398218" y="115743"/>
              <a:ext cx="1803142" cy="2262052"/>
            </a:xfrm>
            <a:prstGeom prst="rect">
              <a:avLst/>
            </a:prstGeom>
            <a:grpFill/>
            <a:ln>
              <a:noFill/>
            </a:ln>
          </p:spPr>
          <p:txBody>
            <a:bodyPr wrap="square" rtlCol="0">
              <a:spAutoFit/>
            </a:bodyPr>
            <a:lstStyle/>
            <a:p>
              <a:pPr algn="ctr"/>
              <a:r>
                <a:rPr lang="es-CO" sz="2800" b="1" dirty="0" smtClean="0">
                  <a:solidFill>
                    <a:schemeClr val="bg1"/>
                  </a:solidFill>
                </a:rPr>
                <a:t>Avianca S.A</a:t>
              </a:r>
              <a:endParaRPr lang="es-CO" sz="2400" b="1" dirty="0">
                <a:solidFill>
                  <a:schemeClr val="bg1"/>
                </a:solidFill>
              </a:endParaRPr>
            </a:p>
          </p:txBody>
        </p:sp>
      </p:grpSp>
      <p:pic>
        <p:nvPicPr>
          <p:cNvPr id="25" name="Picture 2" descr="Resultado de imagen para avianca blanco"/>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766" b="63477" l="23828" r="75000"/>
                    </a14:imgEffect>
                  </a14:imgLayer>
                </a14:imgProps>
              </a:ext>
              <a:ext uri="{28A0092B-C50C-407E-A947-70E740481C1C}">
                <a14:useLocalDpi xmlns:a14="http://schemas.microsoft.com/office/drawing/2010/main" val="0"/>
              </a:ext>
            </a:extLst>
          </a:blip>
          <a:srcRect l="23798" t="9807" r="24856" b="36539"/>
          <a:stretch/>
        </p:blipFill>
        <p:spPr bwMode="auto">
          <a:xfrm>
            <a:off x="414108" y="-31580"/>
            <a:ext cx="763074" cy="7973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Gráfico 26"/>
          <p:cNvGraphicFramePr>
            <a:graphicFrameLocks/>
          </p:cNvGraphicFramePr>
          <p:nvPr>
            <p:extLst>
              <p:ext uri="{D42A27DB-BD31-4B8C-83A1-F6EECF244321}">
                <p14:modId xmlns:p14="http://schemas.microsoft.com/office/powerpoint/2010/main" val="3836661610"/>
              </p:ext>
            </p:extLst>
          </p:nvPr>
        </p:nvGraphicFramePr>
        <p:xfrm>
          <a:off x="0" y="1315724"/>
          <a:ext cx="7584395" cy="4578263"/>
        </p:xfrm>
        <a:graphic>
          <a:graphicData uri="http://schemas.openxmlformats.org/drawingml/2006/chart">
            <c:chart xmlns:c="http://schemas.openxmlformats.org/drawingml/2006/chart" xmlns:r="http://schemas.openxmlformats.org/officeDocument/2006/relationships" r:id="rId4"/>
          </a:graphicData>
        </a:graphic>
      </p:graphicFrame>
      <p:pic>
        <p:nvPicPr>
          <p:cNvPr id="3" name="Imagen 2"/>
          <p:cNvPicPr>
            <a:picLocks noChangeAspect="1"/>
          </p:cNvPicPr>
          <p:nvPr/>
        </p:nvPicPr>
        <p:blipFill rotWithShape="1">
          <a:blip r:embed="rId5"/>
          <a:srcRect l="10879" t="46250" r="28858" b="46250"/>
          <a:stretch/>
        </p:blipFill>
        <p:spPr>
          <a:xfrm>
            <a:off x="146358" y="6132997"/>
            <a:ext cx="7840980" cy="548640"/>
          </a:xfrm>
          <a:prstGeom prst="rect">
            <a:avLst/>
          </a:prstGeom>
        </p:spPr>
      </p:pic>
      <p:sp>
        <p:nvSpPr>
          <p:cNvPr id="28" name="CuadroTexto 27"/>
          <p:cNvSpPr txBox="1"/>
          <p:nvPr/>
        </p:nvSpPr>
        <p:spPr>
          <a:xfrm>
            <a:off x="7641075" y="169562"/>
            <a:ext cx="4461685" cy="6370975"/>
          </a:xfrm>
          <a:prstGeom prst="rect">
            <a:avLst/>
          </a:prstGeom>
          <a:noFill/>
        </p:spPr>
        <p:txBody>
          <a:bodyPr wrap="square" rtlCol="0">
            <a:spAutoFit/>
          </a:bodyPr>
          <a:lstStyle/>
          <a:p>
            <a:pPr algn="just"/>
            <a:r>
              <a:rPr lang="es-CO" sz="2400" dirty="0" smtClean="0"/>
              <a:t>Como resultado del comportamiento del ROS y del Capex/Total Activo se puede observar el comportamiento del ROA, teniendo en cuenta que el punto de inflexión se presenta en el año 2022. En cuanto al mínimo valor que puede tomar este indicador durante el tiempo proyectado es de -1,14% y al mayor será de 1,59%. Es así como para en los años 2020 y 2022 hay una mayor probabilidad con respecto a los demás años que el ROA tenga valores menores o iguales a cero. </a:t>
            </a:r>
          </a:p>
          <a:p>
            <a:pPr algn="just"/>
            <a:endParaRPr lang="es-CO" sz="2400" dirty="0" smtClean="0"/>
          </a:p>
        </p:txBody>
      </p:sp>
    </p:spTree>
    <p:extLst>
      <p:ext uri="{BB962C8B-B14F-4D97-AF65-F5344CB8AC3E}">
        <p14:creationId xmlns:p14="http://schemas.microsoft.com/office/powerpoint/2010/main" val="1869115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áfico 22"/>
          <p:cNvGraphicFramePr>
            <a:graphicFrameLocks/>
          </p:cNvGraphicFramePr>
          <p:nvPr>
            <p:extLst>
              <p:ext uri="{D42A27DB-BD31-4B8C-83A1-F6EECF244321}">
                <p14:modId xmlns:p14="http://schemas.microsoft.com/office/powerpoint/2010/main" val="2689134553"/>
              </p:ext>
            </p:extLst>
          </p:nvPr>
        </p:nvGraphicFramePr>
        <p:xfrm>
          <a:off x="273458" y="1571950"/>
          <a:ext cx="7623398" cy="4516581"/>
        </p:xfrm>
        <a:graphic>
          <a:graphicData uri="http://schemas.openxmlformats.org/drawingml/2006/chart">
            <c:chart xmlns:c="http://schemas.openxmlformats.org/drawingml/2006/chart" xmlns:r="http://schemas.openxmlformats.org/officeDocument/2006/relationships" r:id="rId2"/>
          </a:graphicData>
        </a:graphic>
      </p:graphicFrame>
      <p:sp>
        <p:nvSpPr>
          <p:cNvPr id="38" name="Documento 7"/>
          <p:cNvSpPr/>
          <p:nvPr/>
        </p:nvSpPr>
        <p:spPr>
          <a:xfrm rot="16200000">
            <a:off x="1047298" y="-2296177"/>
            <a:ext cx="1419984" cy="58720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3694"/>
              <a:gd name="connsiteX1" fmla="*/ 21600 w 21600"/>
              <a:gd name="connsiteY1" fmla="*/ 0 h 33694"/>
              <a:gd name="connsiteX2" fmla="*/ 21600 w 21600"/>
              <a:gd name="connsiteY2" fmla="*/ 17322 h 33694"/>
              <a:gd name="connsiteX3" fmla="*/ 0 w 21600"/>
              <a:gd name="connsiteY3" fmla="*/ 33219 h 33694"/>
              <a:gd name="connsiteX4" fmla="*/ 0 w 21600"/>
              <a:gd name="connsiteY4" fmla="*/ 0 h 33694"/>
              <a:gd name="connsiteX0" fmla="*/ 0 w 21600"/>
              <a:gd name="connsiteY0" fmla="*/ 0 h 40405"/>
              <a:gd name="connsiteX1" fmla="*/ 21600 w 21600"/>
              <a:gd name="connsiteY1" fmla="*/ 0 h 40405"/>
              <a:gd name="connsiteX2" fmla="*/ 21219 w 21600"/>
              <a:gd name="connsiteY2" fmla="*/ 40405 h 40405"/>
              <a:gd name="connsiteX3" fmla="*/ 0 w 21600"/>
              <a:gd name="connsiteY3" fmla="*/ 33219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2216"/>
              <a:gd name="connsiteX1" fmla="*/ 21600 w 21600"/>
              <a:gd name="connsiteY1" fmla="*/ 0 h 42216"/>
              <a:gd name="connsiteX2" fmla="*/ 21219 w 21600"/>
              <a:gd name="connsiteY2" fmla="*/ 40405 h 42216"/>
              <a:gd name="connsiteX3" fmla="*/ 15706 w 21600"/>
              <a:gd name="connsiteY3" fmla="*/ 31042 h 42216"/>
              <a:gd name="connsiteX4" fmla="*/ 1561 w 21600"/>
              <a:gd name="connsiteY4" fmla="*/ 23255 h 42216"/>
              <a:gd name="connsiteX5" fmla="*/ 0 w 21600"/>
              <a:gd name="connsiteY5" fmla="*/ 0 h 42216"/>
              <a:gd name="connsiteX0" fmla="*/ 0 w 21600"/>
              <a:gd name="connsiteY0" fmla="*/ 0 h 41920"/>
              <a:gd name="connsiteX1" fmla="*/ 21600 w 21600"/>
              <a:gd name="connsiteY1" fmla="*/ 0 h 41920"/>
              <a:gd name="connsiteX2" fmla="*/ 21219 w 21600"/>
              <a:gd name="connsiteY2" fmla="*/ 40405 h 41920"/>
              <a:gd name="connsiteX3" fmla="*/ 15706 w 21600"/>
              <a:gd name="connsiteY3" fmla="*/ 31042 h 41920"/>
              <a:gd name="connsiteX4" fmla="*/ 1561 w 21600"/>
              <a:gd name="connsiteY4" fmla="*/ 23255 h 41920"/>
              <a:gd name="connsiteX5" fmla="*/ 0 w 21600"/>
              <a:gd name="connsiteY5" fmla="*/ 0 h 41920"/>
              <a:gd name="connsiteX0" fmla="*/ 0 w 21600"/>
              <a:gd name="connsiteY0" fmla="*/ 0 h 42189"/>
              <a:gd name="connsiteX1" fmla="*/ 21600 w 21600"/>
              <a:gd name="connsiteY1" fmla="*/ 0 h 42189"/>
              <a:gd name="connsiteX2" fmla="*/ 21219 w 21600"/>
              <a:gd name="connsiteY2" fmla="*/ 40405 h 42189"/>
              <a:gd name="connsiteX3" fmla="*/ 15706 w 21600"/>
              <a:gd name="connsiteY3" fmla="*/ 31042 h 42189"/>
              <a:gd name="connsiteX4" fmla="*/ 1561 w 21600"/>
              <a:gd name="connsiteY4" fmla="*/ 23255 h 42189"/>
              <a:gd name="connsiteX5" fmla="*/ 0 w 21600"/>
              <a:gd name="connsiteY5" fmla="*/ 0 h 42189"/>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561 w 21600"/>
              <a:gd name="connsiteY4" fmla="*/ 2325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741 w 21600"/>
              <a:gd name="connsiteY4" fmla="*/ 1558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246 w 21600"/>
              <a:gd name="connsiteY4" fmla="*/ 18166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751 w 21600"/>
              <a:gd name="connsiteY4" fmla="*/ 18453 h 41990"/>
              <a:gd name="connsiteX5" fmla="*/ 0 w 21600"/>
              <a:gd name="connsiteY5" fmla="*/ 0 h 4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41990">
                <a:moveTo>
                  <a:pt x="0" y="0"/>
                </a:moveTo>
                <a:lnTo>
                  <a:pt x="21600" y="0"/>
                </a:lnTo>
                <a:lnTo>
                  <a:pt x="21219" y="40405"/>
                </a:lnTo>
                <a:cubicBezTo>
                  <a:pt x="20446" y="46941"/>
                  <a:pt x="19896" y="31319"/>
                  <a:pt x="15668" y="28748"/>
                </a:cubicBezTo>
                <a:cubicBezTo>
                  <a:pt x="12392" y="25890"/>
                  <a:pt x="4578" y="24989"/>
                  <a:pt x="1751" y="18453"/>
                </a:cubicBezTo>
                <a:cubicBezTo>
                  <a:pt x="1231" y="10701"/>
                  <a:pt x="520" y="7752"/>
                  <a:pt x="0" y="0"/>
                </a:cubicBezTo>
                <a:close/>
              </a:path>
            </a:pathLst>
          </a:custGeom>
          <a:solidFill>
            <a:srgbClr val="DA2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40" name="Grupo 39"/>
          <p:cNvGrpSpPr/>
          <p:nvPr/>
        </p:nvGrpSpPr>
        <p:grpSpPr>
          <a:xfrm>
            <a:off x="1568293" y="151965"/>
            <a:ext cx="3363140" cy="590862"/>
            <a:chOff x="10316325" y="-20321"/>
            <a:chExt cx="2143493" cy="2554491"/>
          </a:xfrm>
          <a:solidFill>
            <a:srgbClr val="DA291F"/>
          </a:solidFill>
        </p:grpSpPr>
        <p:sp>
          <p:nvSpPr>
            <p:cNvPr id="41" name="Rectángulo redondeado 40"/>
            <p:cNvSpPr/>
            <p:nvPr/>
          </p:nvSpPr>
          <p:spPr>
            <a:xfrm>
              <a:off x="10316325" y="-20321"/>
              <a:ext cx="2143493" cy="2554491"/>
            </a:xfrm>
            <a:prstGeom prst="roundRect">
              <a:avLst/>
            </a:prstGeom>
            <a:grpFill/>
            <a:ln w="38100">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2800" dirty="0">
                <a:solidFill>
                  <a:schemeClr val="tx1"/>
                </a:solidFill>
                <a:ea typeface="Arial Unicode MS" panose="020B0604020202020204" pitchFamily="34" charset="-128"/>
                <a:cs typeface="Arial Unicode MS" panose="020B0604020202020204" pitchFamily="34" charset="-128"/>
              </a:endParaRPr>
            </a:p>
          </p:txBody>
        </p:sp>
        <p:sp>
          <p:nvSpPr>
            <p:cNvPr id="42" name="CuadroTexto 41"/>
            <p:cNvSpPr txBox="1"/>
            <p:nvPr/>
          </p:nvSpPr>
          <p:spPr>
            <a:xfrm>
              <a:off x="10398218" y="115743"/>
              <a:ext cx="1803142" cy="2262052"/>
            </a:xfrm>
            <a:prstGeom prst="rect">
              <a:avLst/>
            </a:prstGeom>
            <a:grpFill/>
            <a:ln>
              <a:noFill/>
            </a:ln>
          </p:spPr>
          <p:txBody>
            <a:bodyPr wrap="square" rtlCol="0">
              <a:spAutoFit/>
            </a:bodyPr>
            <a:lstStyle/>
            <a:p>
              <a:pPr algn="ctr"/>
              <a:r>
                <a:rPr lang="es-CO" sz="2800" b="1" dirty="0" smtClean="0">
                  <a:solidFill>
                    <a:schemeClr val="bg1"/>
                  </a:solidFill>
                </a:rPr>
                <a:t>Avianca S.A</a:t>
              </a:r>
              <a:endParaRPr lang="es-CO" sz="2400" b="1" dirty="0">
                <a:solidFill>
                  <a:schemeClr val="bg1"/>
                </a:solidFill>
              </a:endParaRPr>
            </a:p>
          </p:txBody>
        </p:sp>
      </p:grpSp>
      <p:pic>
        <p:nvPicPr>
          <p:cNvPr id="25" name="Picture 2" descr="Resultado de imagen para avianca blanco"/>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766" b="63477" l="23828" r="75000"/>
                    </a14:imgEffect>
                  </a14:imgLayer>
                </a14:imgProps>
              </a:ext>
              <a:ext uri="{28A0092B-C50C-407E-A947-70E740481C1C}">
                <a14:useLocalDpi xmlns:a14="http://schemas.microsoft.com/office/drawing/2010/main" val="0"/>
              </a:ext>
            </a:extLst>
          </a:blip>
          <a:srcRect l="23798" t="9807" r="24856" b="36539"/>
          <a:stretch/>
        </p:blipFill>
        <p:spPr bwMode="auto">
          <a:xfrm>
            <a:off x="562144" y="79532"/>
            <a:ext cx="763074" cy="79736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7896856" y="1349829"/>
            <a:ext cx="4026568" cy="4524315"/>
          </a:xfrm>
          <a:prstGeom prst="rect">
            <a:avLst/>
          </a:prstGeom>
        </p:spPr>
        <p:txBody>
          <a:bodyPr wrap="square">
            <a:spAutoFit/>
          </a:bodyPr>
          <a:lstStyle/>
          <a:p>
            <a:pPr algn="just"/>
            <a:r>
              <a:rPr lang="es-CO" sz="2400" dirty="0" smtClean="0"/>
              <a:t>Ahora bien, respecto a la liquidez de la compañía se puede observar que a lo largo del tiempo Avianca aumenta el cubrimiento de su deuda a corto plazo, esto teniendo en cuenta el aumento de la distancia en los intervalos. Asimismo, se puede evidenciar que las líneas de tendencia toman distancias mayores al final del periodo analizado.</a:t>
            </a:r>
            <a:endParaRPr lang="es-CO" sz="2400" dirty="0"/>
          </a:p>
        </p:txBody>
      </p:sp>
    </p:spTree>
    <p:extLst>
      <p:ext uri="{BB962C8B-B14F-4D97-AF65-F5344CB8AC3E}">
        <p14:creationId xmlns:p14="http://schemas.microsoft.com/office/powerpoint/2010/main" val="681522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áfico 22"/>
          <p:cNvGraphicFramePr>
            <a:graphicFrameLocks/>
          </p:cNvGraphicFramePr>
          <p:nvPr>
            <p:extLst>
              <p:ext uri="{D42A27DB-BD31-4B8C-83A1-F6EECF244321}">
                <p14:modId xmlns:p14="http://schemas.microsoft.com/office/powerpoint/2010/main" val="1623568118"/>
              </p:ext>
            </p:extLst>
          </p:nvPr>
        </p:nvGraphicFramePr>
        <p:xfrm>
          <a:off x="442341" y="1571950"/>
          <a:ext cx="7172532" cy="4520236"/>
        </p:xfrm>
        <a:graphic>
          <a:graphicData uri="http://schemas.openxmlformats.org/drawingml/2006/chart">
            <c:chart xmlns:c="http://schemas.openxmlformats.org/drawingml/2006/chart" xmlns:r="http://schemas.openxmlformats.org/officeDocument/2006/relationships" r:id="rId2"/>
          </a:graphicData>
        </a:graphic>
      </p:graphicFrame>
      <p:sp>
        <p:nvSpPr>
          <p:cNvPr id="38" name="Documento 7"/>
          <p:cNvSpPr/>
          <p:nvPr/>
        </p:nvSpPr>
        <p:spPr>
          <a:xfrm rot="16200000">
            <a:off x="1047298" y="-2296177"/>
            <a:ext cx="1419984" cy="58720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3694"/>
              <a:gd name="connsiteX1" fmla="*/ 21600 w 21600"/>
              <a:gd name="connsiteY1" fmla="*/ 0 h 33694"/>
              <a:gd name="connsiteX2" fmla="*/ 21600 w 21600"/>
              <a:gd name="connsiteY2" fmla="*/ 17322 h 33694"/>
              <a:gd name="connsiteX3" fmla="*/ 0 w 21600"/>
              <a:gd name="connsiteY3" fmla="*/ 33219 h 33694"/>
              <a:gd name="connsiteX4" fmla="*/ 0 w 21600"/>
              <a:gd name="connsiteY4" fmla="*/ 0 h 33694"/>
              <a:gd name="connsiteX0" fmla="*/ 0 w 21600"/>
              <a:gd name="connsiteY0" fmla="*/ 0 h 40405"/>
              <a:gd name="connsiteX1" fmla="*/ 21600 w 21600"/>
              <a:gd name="connsiteY1" fmla="*/ 0 h 40405"/>
              <a:gd name="connsiteX2" fmla="*/ 21219 w 21600"/>
              <a:gd name="connsiteY2" fmla="*/ 40405 h 40405"/>
              <a:gd name="connsiteX3" fmla="*/ 0 w 21600"/>
              <a:gd name="connsiteY3" fmla="*/ 33219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2216"/>
              <a:gd name="connsiteX1" fmla="*/ 21600 w 21600"/>
              <a:gd name="connsiteY1" fmla="*/ 0 h 42216"/>
              <a:gd name="connsiteX2" fmla="*/ 21219 w 21600"/>
              <a:gd name="connsiteY2" fmla="*/ 40405 h 42216"/>
              <a:gd name="connsiteX3" fmla="*/ 15706 w 21600"/>
              <a:gd name="connsiteY3" fmla="*/ 31042 h 42216"/>
              <a:gd name="connsiteX4" fmla="*/ 1561 w 21600"/>
              <a:gd name="connsiteY4" fmla="*/ 23255 h 42216"/>
              <a:gd name="connsiteX5" fmla="*/ 0 w 21600"/>
              <a:gd name="connsiteY5" fmla="*/ 0 h 42216"/>
              <a:gd name="connsiteX0" fmla="*/ 0 w 21600"/>
              <a:gd name="connsiteY0" fmla="*/ 0 h 41920"/>
              <a:gd name="connsiteX1" fmla="*/ 21600 w 21600"/>
              <a:gd name="connsiteY1" fmla="*/ 0 h 41920"/>
              <a:gd name="connsiteX2" fmla="*/ 21219 w 21600"/>
              <a:gd name="connsiteY2" fmla="*/ 40405 h 41920"/>
              <a:gd name="connsiteX3" fmla="*/ 15706 w 21600"/>
              <a:gd name="connsiteY3" fmla="*/ 31042 h 41920"/>
              <a:gd name="connsiteX4" fmla="*/ 1561 w 21600"/>
              <a:gd name="connsiteY4" fmla="*/ 23255 h 41920"/>
              <a:gd name="connsiteX5" fmla="*/ 0 w 21600"/>
              <a:gd name="connsiteY5" fmla="*/ 0 h 41920"/>
              <a:gd name="connsiteX0" fmla="*/ 0 w 21600"/>
              <a:gd name="connsiteY0" fmla="*/ 0 h 42189"/>
              <a:gd name="connsiteX1" fmla="*/ 21600 w 21600"/>
              <a:gd name="connsiteY1" fmla="*/ 0 h 42189"/>
              <a:gd name="connsiteX2" fmla="*/ 21219 w 21600"/>
              <a:gd name="connsiteY2" fmla="*/ 40405 h 42189"/>
              <a:gd name="connsiteX3" fmla="*/ 15706 w 21600"/>
              <a:gd name="connsiteY3" fmla="*/ 31042 h 42189"/>
              <a:gd name="connsiteX4" fmla="*/ 1561 w 21600"/>
              <a:gd name="connsiteY4" fmla="*/ 23255 h 42189"/>
              <a:gd name="connsiteX5" fmla="*/ 0 w 21600"/>
              <a:gd name="connsiteY5" fmla="*/ 0 h 42189"/>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561 w 21600"/>
              <a:gd name="connsiteY4" fmla="*/ 2325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741 w 21600"/>
              <a:gd name="connsiteY4" fmla="*/ 1558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246 w 21600"/>
              <a:gd name="connsiteY4" fmla="*/ 18166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751 w 21600"/>
              <a:gd name="connsiteY4" fmla="*/ 18453 h 41990"/>
              <a:gd name="connsiteX5" fmla="*/ 0 w 21600"/>
              <a:gd name="connsiteY5" fmla="*/ 0 h 4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41990">
                <a:moveTo>
                  <a:pt x="0" y="0"/>
                </a:moveTo>
                <a:lnTo>
                  <a:pt x="21600" y="0"/>
                </a:lnTo>
                <a:lnTo>
                  <a:pt x="21219" y="40405"/>
                </a:lnTo>
                <a:cubicBezTo>
                  <a:pt x="20446" y="46941"/>
                  <a:pt x="19896" y="31319"/>
                  <a:pt x="15668" y="28748"/>
                </a:cubicBezTo>
                <a:cubicBezTo>
                  <a:pt x="12392" y="25890"/>
                  <a:pt x="4578" y="24989"/>
                  <a:pt x="1751" y="18453"/>
                </a:cubicBezTo>
                <a:cubicBezTo>
                  <a:pt x="1231" y="10701"/>
                  <a:pt x="520" y="7752"/>
                  <a:pt x="0" y="0"/>
                </a:cubicBezTo>
                <a:close/>
              </a:path>
            </a:pathLst>
          </a:custGeom>
          <a:solidFill>
            <a:srgbClr val="DA2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40" name="Grupo 39"/>
          <p:cNvGrpSpPr/>
          <p:nvPr/>
        </p:nvGrpSpPr>
        <p:grpSpPr>
          <a:xfrm>
            <a:off x="1568293" y="151965"/>
            <a:ext cx="3363140" cy="590862"/>
            <a:chOff x="10316325" y="-20321"/>
            <a:chExt cx="2143493" cy="2554491"/>
          </a:xfrm>
          <a:solidFill>
            <a:srgbClr val="DA291F"/>
          </a:solidFill>
        </p:grpSpPr>
        <p:sp>
          <p:nvSpPr>
            <p:cNvPr id="41" name="Rectángulo redondeado 40"/>
            <p:cNvSpPr/>
            <p:nvPr/>
          </p:nvSpPr>
          <p:spPr>
            <a:xfrm>
              <a:off x="10316325" y="-20321"/>
              <a:ext cx="2143493" cy="2554491"/>
            </a:xfrm>
            <a:prstGeom prst="roundRect">
              <a:avLst/>
            </a:prstGeom>
            <a:grpFill/>
            <a:ln w="38100">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2800" dirty="0">
                <a:solidFill>
                  <a:schemeClr val="tx1"/>
                </a:solidFill>
                <a:ea typeface="Arial Unicode MS" panose="020B0604020202020204" pitchFamily="34" charset="-128"/>
                <a:cs typeface="Arial Unicode MS" panose="020B0604020202020204" pitchFamily="34" charset="-128"/>
              </a:endParaRPr>
            </a:p>
          </p:txBody>
        </p:sp>
        <p:sp>
          <p:nvSpPr>
            <p:cNvPr id="42" name="CuadroTexto 41"/>
            <p:cNvSpPr txBox="1"/>
            <p:nvPr/>
          </p:nvSpPr>
          <p:spPr>
            <a:xfrm>
              <a:off x="10398218" y="115743"/>
              <a:ext cx="1803142" cy="2262052"/>
            </a:xfrm>
            <a:prstGeom prst="rect">
              <a:avLst/>
            </a:prstGeom>
            <a:grpFill/>
            <a:ln>
              <a:noFill/>
            </a:ln>
          </p:spPr>
          <p:txBody>
            <a:bodyPr wrap="square" rtlCol="0">
              <a:spAutoFit/>
            </a:bodyPr>
            <a:lstStyle/>
            <a:p>
              <a:pPr algn="ctr"/>
              <a:r>
                <a:rPr lang="es-CO" sz="2800" b="1" dirty="0" smtClean="0">
                  <a:solidFill>
                    <a:schemeClr val="bg1"/>
                  </a:solidFill>
                </a:rPr>
                <a:t>Avianca S.A</a:t>
              </a:r>
              <a:endParaRPr lang="es-CO" sz="2400" b="1" dirty="0">
                <a:solidFill>
                  <a:schemeClr val="bg1"/>
                </a:solidFill>
              </a:endParaRPr>
            </a:p>
          </p:txBody>
        </p:sp>
      </p:grpSp>
      <p:pic>
        <p:nvPicPr>
          <p:cNvPr id="25" name="Picture 2" descr="Resultado de imagen para avianca blanco"/>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766" b="63477" l="23828" r="75000"/>
                    </a14:imgEffect>
                  </a14:imgLayer>
                </a14:imgProps>
              </a:ext>
              <a:ext uri="{28A0092B-C50C-407E-A947-70E740481C1C}">
                <a14:useLocalDpi xmlns:a14="http://schemas.microsoft.com/office/drawing/2010/main" val="0"/>
              </a:ext>
            </a:extLst>
          </a:blip>
          <a:srcRect l="23798" t="9807" r="24856" b="36539"/>
          <a:stretch/>
        </p:blipFill>
        <p:spPr bwMode="auto">
          <a:xfrm>
            <a:off x="562144" y="79532"/>
            <a:ext cx="763074" cy="797369"/>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7743363" y="639836"/>
            <a:ext cx="4026568" cy="5632311"/>
          </a:xfrm>
          <a:prstGeom prst="rect">
            <a:avLst/>
          </a:prstGeom>
        </p:spPr>
        <p:txBody>
          <a:bodyPr wrap="square">
            <a:spAutoFit/>
          </a:bodyPr>
          <a:lstStyle/>
          <a:p>
            <a:pPr algn="just"/>
            <a:r>
              <a:rPr lang="es-CO" sz="2400" dirty="0" smtClean="0"/>
              <a:t>Teniendo en cuenta el anterior indicador, el apalancamiento financiero afirma que en un 95% de los datos la compañía se encuentra aumentando su deuda financiera, teniendo un máximo de 7,37 veces en el año 2022. El percentil 5 se encuentra más cercano a la mediana, lo que indica que Avianca, con un una certeza del 90%, que el apalancamiento de Avianca se encontrará entre 3,21 veces y 4,60 veces. </a:t>
            </a:r>
            <a:endParaRPr lang="es-CO" sz="2400" dirty="0"/>
          </a:p>
        </p:txBody>
      </p:sp>
    </p:spTree>
    <p:extLst>
      <p:ext uri="{BB962C8B-B14F-4D97-AF65-F5344CB8AC3E}">
        <p14:creationId xmlns:p14="http://schemas.microsoft.com/office/powerpoint/2010/main" val="2577385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Gráfico 26"/>
          <p:cNvGraphicFramePr>
            <a:graphicFrameLocks/>
          </p:cNvGraphicFramePr>
          <p:nvPr>
            <p:extLst>
              <p:ext uri="{D42A27DB-BD31-4B8C-83A1-F6EECF244321}">
                <p14:modId xmlns:p14="http://schemas.microsoft.com/office/powerpoint/2010/main" val="3668379996"/>
              </p:ext>
            </p:extLst>
          </p:nvPr>
        </p:nvGraphicFramePr>
        <p:xfrm>
          <a:off x="280025" y="1349829"/>
          <a:ext cx="7729961" cy="4350708"/>
        </p:xfrm>
        <a:graphic>
          <a:graphicData uri="http://schemas.openxmlformats.org/drawingml/2006/chart">
            <c:chart xmlns:c="http://schemas.openxmlformats.org/drawingml/2006/chart" xmlns:r="http://schemas.openxmlformats.org/officeDocument/2006/relationships" r:id="rId2"/>
          </a:graphicData>
        </a:graphic>
      </p:graphicFrame>
      <p:sp>
        <p:nvSpPr>
          <p:cNvPr id="38" name="Documento 7"/>
          <p:cNvSpPr/>
          <p:nvPr/>
        </p:nvSpPr>
        <p:spPr>
          <a:xfrm rot="16200000">
            <a:off x="1047298" y="-2296177"/>
            <a:ext cx="1419984" cy="58720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3694"/>
              <a:gd name="connsiteX1" fmla="*/ 21600 w 21600"/>
              <a:gd name="connsiteY1" fmla="*/ 0 h 33694"/>
              <a:gd name="connsiteX2" fmla="*/ 21600 w 21600"/>
              <a:gd name="connsiteY2" fmla="*/ 17322 h 33694"/>
              <a:gd name="connsiteX3" fmla="*/ 0 w 21600"/>
              <a:gd name="connsiteY3" fmla="*/ 33219 h 33694"/>
              <a:gd name="connsiteX4" fmla="*/ 0 w 21600"/>
              <a:gd name="connsiteY4" fmla="*/ 0 h 33694"/>
              <a:gd name="connsiteX0" fmla="*/ 0 w 21600"/>
              <a:gd name="connsiteY0" fmla="*/ 0 h 40405"/>
              <a:gd name="connsiteX1" fmla="*/ 21600 w 21600"/>
              <a:gd name="connsiteY1" fmla="*/ 0 h 40405"/>
              <a:gd name="connsiteX2" fmla="*/ 21219 w 21600"/>
              <a:gd name="connsiteY2" fmla="*/ 40405 h 40405"/>
              <a:gd name="connsiteX3" fmla="*/ 0 w 21600"/>
              <a:gd name="connsiteY3" fmla="*/ 33219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0405"/>
              <a:gd name="connsiteX1" fmla="*/ 21600 w 21600"/>
              <a:gd name="connsiteY1" fmla="*/ 0 h 40405"/>
              <a:gd name="connsiteX2" fmla="*/ 21219 w 21600"/>
              <a:gd name="connsiteY2" fmla="*/ 40405 h 40405"/>
              <a:gd name="connsiteX3" fmla="*/ 1561 w 21600"/>
              <a:gd name="connsiteY3" fmla="*/ 23255 h 40405"/>
              <a:gd name="connsiteX4" fmla="*/ 0 w 21600"/>
              <a:gd name="connsiteY4" fmla="*/ 0 h 40405"/>
              <a:gd name="connsiteX0" fmla="*/ 0 w 21600"/>
              <a:gd name="connsiteY0" fmla="*/ 0 h 42216"/>
              <a:gd name="connsiteX1" fmla="*/ 21600 w 21600"/>
              <a:gd name="connsiteY1" fmla="*/ 0 h 42216"/>
              <a:gd name="connsiteX2" fmla="*/ 21219 w 21600"/>
              <a:gd name="connsiteY2" fmla="*/ 40405 h 42216"/>
              <a:gd name="connsiteX3" fmla="*/ 15706 w 21600"/>
              <a:gd name="connsiteY3" fmla="*/ 31042 h 42216"/>
              <a:gd name="connsiteX4" fmla="*/ 1561 w 21600"/>
              <a:gd name="connsiteY4" fmla="*/ 23255 h 42216"/>
              <a:gd name="connsiteX5" fmla="*/ 0 w 21600"/>
              <a:gd name="connsiteY5" fmla="*/ 0 h 42216"/>
              <a:gd name="connsiteX0" fmla="*/ 0 w 21600"/>
              <a:gd name="connsiteY0" fmla="*/ 0 h 41920"/>
              <a:gd name="connsiteX1" fmla="*/ 21600 w 21600"/>
              <a:gd name="connsiteY1" fmla="*/ 0 h 41920"/>
              <a:gd name="connsiteX2" fmla="*/ 21219 w 21600"/>
              <a:gd name="connsiteY2" fmla="*/ 40405 h 41920"/>
              <a:gd name="connsiteX3" fmla="*/ 15706 w 21600"/>
              <a:gd name="connsiteY3" fmla="*/ 31042 h 41920"/>
              <a:gd name="connsiteX4" fmla="*/ 1561 w 21600"/>
              <a:gd name="connsiteY4" fmla="*/ 23255 h 41920"/>
              <a:gd name="connsiteX5" fmla="*/ 0 w 21600"/>
              <a:gd name="connsiteY5" fmla="*/ 0 h 41920"/>
              <a:gd name="connsiteX0" fmla="*/ 0 w 21600"/>
              <a:gd name="connsiteY0" fmla="*/ 0 h 42189"/>
              <a:gd name="connsiteX1" fmla="*/ 21600 w 21600"/>
              <a:gd name="connsiteY1" fmla="*/ 0 h 42189"/>
              <a:gd name="connsiteX2" fmla="*/ 21219 w 21600"/>
              <a:gd name="connsiteY2" fmla="*/ 40405 h 42189"/>
              <a:gd name="connsiteX3" fmla="*/ 15706 w 21600"/>
              <a:gd name="connsiteY3" fmla="*/ 31042 h 42189"/>
              <a:gd name="connsiteX4" fmla="*/ 1561 w 21600"/>
              <a:gd name="connsiteY4" fmla="*/ 23255 h 42189"/>
              <a:gd name="connsiteX5" fmla="*/ 0 w 21600"/>
              <a:gd name="connsiteY5" fmla="*/ 0 h 42189"/>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561 w 21600"/>
              <a:gd name="connsiteY4" fmla="*/ 2325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741 w 21600"/>
              <a:gd name="connsiteY4" fmla="*/ 15585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2246 w 21600"/>
              <a:gd name="connsiteY4" fmla="*/ 18166 h 41990"/>
              <a:gd name="connsiteX5" fmla="*/ 0 w 21600"/>
              <a:gd name="connsiteY5" fmla="*/ 0 h 41990"/>
              <a:gd name="connsiteX0" fmla="*/ 0 w 21600"/>
              <a:gd name="connsiteY0" fmla="*/ 0 h 41990"/>
              <a:gd name="connsiteX1" fmla="*/ 21600 w 21600"/>
              <a:gd name="connsiteY1" fmla="*/ 0 h 41990"/>
              <a:gd name="connsiteX2" fmla="*/ 21219 w 21600"/>
              <a:gd name="connsiteY2" fmla="*/ 40405 h 41990"/>
              <a:gd name="connsiteX3" fmla="*/ 15668 w 21600"/>
              <a:gd name="connsiteY3" fmla="*/ 28748 h 41990"/>
              <a:gd name="connsiteX4" fmla="*/ 1751 w 21600"/>
              <a:gd name="connsiteY4" fmla="*/ 18453 h 41990"/>
              <a:gd name="connsiteX5" fmla="*/ 0 w 21600"/>
              <a:gd name="connsiteY5" fmla="*/ 0 h 4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41990">
                <a:moveTo>
                  <a:pt x="0" y="0"/>
                </a:moveTo>
                <a:lnTo>
                  <a:pt x="21600" y="0"/>
                </a:lnTo>
                <a:lnTo>
                  <a:pt x="21219" y="40405"/>
                </a:lnTo>
                <a:cubicBezTo>
                  <a:pt x="20446" y="46941"/>
                  <a:pt x="19896" y="31319"/>
                  <a:pt x="15668" y="28748"/>
                </a:cubicBezTo>
                <a:cubicBezTo>
                  <a:pt x="12392" y="25890"/>
                  <a:pt x="4578" y="24989"/>
                  <a:pt x="1751" y="18453"/>
                </a:cubicBezTo>
                <a:cubicBezTo>
                  <a:pt x="1231" y="10701"/>
                  <a:pt x="520" y="7752"/>
                  <a:pt x="0" y="0"/>
                </a:cubicBezTo>
                <a:close/>
              </a:path>
            </a:pathLst>
          </a:custGeom>
          <a:solidFill>
            <a:srgbClr val="DA2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40" name="Grupo 39"/>
          <p:cNvGrpSpPr/>
          <p:nvPr/>
        </p:nvGrpSpPr>
        <p:grpSpPr>
          <a:xfrm>
            <a:off x="1568293" y="151965"/>
            <a:ext cx="3363140" cy="590862"/>
            <a:chOff x="10316325" y="-20321"/>
            <a:chExt cx="2143493" cy="2554491"/>
          </a:xfrm>
          <a:solidFill>
            <a:srgbClr val="DA291F"/>
          </a:solidFill>
        </p:grpSpPr>
        <p:sp>
          <p:nvSpPr>
            <p:cNvPr id="41" name="Rectángulo redondeado 40"/>
            <p:cNvSpPr/>
            <p:nvPr/>
          </p:nvSpPr>
          <p:spPr>
            <a:xfrm>
              <a:off x="10316325" y="-20321"/>
              <a:ext cx="2143493" cy="2554491"/>
            </a:xfrm>
            <a:prstGeom prst="roundRect">
              <a:avLst/>
            </a:prstGeom>
            <a:grpFill/>
            <a:ln w="38100">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2800" dirty="0">
                <a:solidFill>
                  <a:schemeClr val="tx1"/>
                </a:solidFill>
                <a:ea typeface="Arial Unicode MS" panose="020B0604020202020204" pitchFamily="34" charset="-128"/>
                <a:cs typeface="Arial Unicode MS" panose="020B0604020202020204" pitchFamily="34" charset="-128"/>
              </a:endParaRPr>
            </a:p>
          </p:txBody>
        </p:sp>
        <p:sp>
          <p:nvSpPr>
            <p:cNvPr id="42" name="CuadroTexto 41"/>
            <p:cNvSpPr txBox="1"/>
            <p:nvPr/>
          </p:nvSpPr>
          <p:spPr>
            <a:xfrm>
              <a:off x="10398218" y="115743"/>
              <a:ext cx="1803142" cy="2262052"/>
            </a:xfrm>
            <a:prstGeom prst="rect">
              <a:avLst/>
            </a:prstGeom>
            <a:grpFill/>
            <a:ln>
              <a:noFill/>
            </a:ln>
          </p:spPr>
          <p:txBody>
            <a:bodyPr wrap="square" rtlCol="0">
              <a:spAutoFit/>
            </a:bodyPr>
            <a:lstStyle/>
            <a:p>
              <a:pPr algn="ctr"/>
              <a:r>
                <a:rPr lang="es-CO" sz="2800" b="1" dirty="0" smtClean="0">
                  <a:solidFill>
                    <a:schemeClr val="bg1"/>
                  </a:solidFill>
                </a:rPr>
                <a:t>Avianca S.A</a:t>
              </a:r>
              <a:endParaRPr lang="es-CO" sz="2400" b="1" dirty="0">
                <a:solidFill>
                  <a:schemeClr val="bg1"/>
                </a:solidFill>
              </a:endParaRPr>
            </a:p>
          </p:txBody>
        </p:sp>
      </p:grpSp>
      <p:pic>
        <p:nvPicPr>
          <p:cNvPr id="25" name="Picture 2" descr="Resultado de imagen para avianca blanco"/>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766" b="63477" l="23828" r="75000"/>
                    </a14:imgEffect>
                  </a14:imgLayer>
                </a14:imgProps>
              </a:ext>
              <a:ext uri="{28A0092B-C50C-407E-A947-70E740481C1C}">
                <a14:useLocalDpi xmlns:a14="http://schemas.microsoft.com/office/drawing/2010/main" val="0"/>
              </a:ext>
            </a:extLst>
          </a:blip>
          <a:srcRect l="23798" t="9807" r="24856" b="36539"/>
          <a:stretch/>
        </p:blipFill>
        <p:spPr bwMode="auto">
          <a:xfrm>
            <a:off x="562144" y="79532"/>
            <a:ext cx="763074" cy="797369"/>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8009986" y="159551"/>
            <a:ext cx="4182014" cy="6463308"/>
          </a:xfrm>
          <a:prstGeom prst="rect">
            <a:avLst/>
          </a:prstGeom>
        </p:spPr>
        <p:txBody>
          <a:bodyPr wrap="square">
            <a:spAutoFit/>
          </a:bodyPr>
          <a:lstStyle/>
          <a:p>
            <a:pPr algn="just"/>
            <a:r>
              <a:rPr lang="es-CO" sz="2300" dirty="0" smtClean="0"/>
              <a:t>Partiendo del apalancamiento financiero, se espera que el apalancamiento total en el percentil 95 presente valores muy altos, llegando a su máximo de 10,21 veces en el año 2022. Sin embargo, el percentil 5 se encuentra más cercano a la mediana, lo que quiere decir que la compañía mantendrá el apalancamiento similar al presentado en los años anteriores.</a:t>
            </a:r>
          </a:p>
          <a:p>
            <a:pPr algn="just"/>
            <a:r>
              <a:rPr lang="es-CO" sz="2300" dirty="0" smtClean="0"/>
              <a:t>Asimismo, el intervalo al fin del periodo analizado demuestra que, las variables de incertidumbre tienen relevancia a la hora de estimar el indicador.   </a:t>
            </a:r>
            <a:endParaRPr lang="es-CO" sz="2300" dirty="0"/>
          </a:p>
        </p:txBody>
      </p:sp>
    </p:spTree>
    <p:extLst>
      <p:ext uri="{BB962C8B-B14F-4D97-AF65-F5344CB8AC3E}">
        <p14:creationId xmlns:p14="http://schemas.microsoft.com/office/powerpoint/2010/main" val="3379696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974</Words>
  <Application>Microsoft Macintosh PowerPoint</Application>
  <PresentationFormat>Panorámica</PresentationFormat>
  <Paragraphs>61</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Arial Unicode MS</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natalia.trujillo.restrepo.22@gmail.com</dc:creator>
  <cp:lastModifiedBy>Usuario de Microsoft Office</cp:lastModifiedBy>
  <cp:revision>39</cp:revision>
  <dcterms:created xsi:type="dcterms:W3CDTF">2019-11-11T05:17:18Z</dcterms:created>
  <dcterms:modified xsi:type="dcterms:W3CDTF">2019-11-11T11:51:03Z</dcterms:modified>
</cp:coreProperties>
</file>