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0" r:id="rId3"/>
    <p:sldId id="266" r:id="rId4"/>
    <p:sldId id="300" r:id="rId5"/>
    <p:sldId id="301" r:id="rId6"/>
    <p:sldId id="312" r:id="rId7"/>
    <p:sldId id="302" r:id="rId8"/>
    <p:sldId id="267" r:id="rId9"/>
    <p:sldId id="303" r:id="rId10"/>
    <p:sldId id="304" r:id="rId11"/>
    <p:sldId id="307" r:id="rId12"/>
    <p:sldId id="308" r:id="rId13"/>
    <p:sldId id="309" r:id="rId14"/>
    <p:sldId id="268" r:id="rId15"/>
    <p:sldId id="310" r:id="rId16"/>
    <p:sldId id="313" r:id="rId17"/>
    <p:sldId id="314" r:id="rId18"/>
    <p:sldId id="316" r:id="rId19"/>
    <p:sldId id="317" r:id="rId20"/>
    <p:sldId id="318" r:id="rId21"/>
    <p:sldId id="315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275" r:id="rId31"/>
    <p:sldId id="311" r:id="rId32"/>
    <p:sldId id="334" r:id="rId33"/>
    <p:sldId id="259" r:id="rId34"/>
    <p:sldId id="327" r:id="rId35"/>
    <p:sldId id="296" r:id="rId36"/>
    <p:sldId id="297" r:id="rId37"/>
    <p:sldId id="335" r:id="rId38"/>
    <p:sldId id="336" r:id="rId39"/>
    <p:sldId id="337" r:id="rId40"/>
    <p:sldId id="340" r:id="rId41"/>
    <p:sldId id="338" r:id="rId42"/>
    <p:sldId id="339" r:id="rId4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0021"/>
    <a:srgbClr val="595959"/>
    <a:srgbClr val="A6A6A6"/>
    <a:srgbClr val="505050"/>
    <a:srgbClr val="DCDCDD"/>
    <a:srgbClr val="292929"/>
    <a:srgbClr val="757575"/>
    <a:srgbClr val="B0B0B0"/>
    <a:srgbClr val="DBD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249" autoAdjust="0"/>
  </p:normalViewPr>
  <p:slideViewPr>
    <p:cSldViewPr snapToGrid="0">
      <p:cViewPr>
        <p:scale>
          <a:sx n="73" d="100"/>
          <a:sy n="73" d="100"/>
        </p:scale>
        <p:origin x="156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C00000"/>
            </a:solidFill>
            <a:ln w="76200"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0D-4A8A-970F-C790E416237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0D-4A8A-970F-C790E416237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30D-4A8A-970F-C790E416237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0D-4A8A-970F-C790E4162375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0D-4A8A-970F-C790E4162375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30D-4A8A-970F-C790E416237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30D-4A8A-970F-C790E4162375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30D-4A8A-970F-C790E4162375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497-43B0-80F3-DDFEC2445D81}"/>
              </c:ext>
            </c:extLst>
          </c:dPt>
          <c:dLbls>
            <c:dLbl>
              <c:idx val="0"/>
              <c:layout>
                <c:manualLayout>
                  <c:x val="-0.145237486266349"/>
                  <c:y val="0.1130960841176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0D-4A8A-970F-C790E4162375}"/>
                </c:ext>
                <c:ext xmlns:c15="http://schemas.microsoft.com/office/drawing/2012/chart" uri="{CE6537A1-D6FC-4f65-9D91-7224C49458BB}">
                  <c15:layout>
                    <c:manualLayout>
                      <c:w val="0.237368219517852"/>
                      <c:h val="0.10632736935644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05404388259318"/>
                  <c:y val="0.0786638556740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30D-4A8A-970F-C790E416237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6199657721033"/>
                  <c:y val="-0.09147852948868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0D-4A8A-970F-C790E416237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7444498645224"/>
                  <c:y val="-0.1574383384578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30D-4A8A-970F-C790E416237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6736270129695"/>
                  <c:y val="-0.0587180156304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7F5235-29B4-4B88-9F7B-D671D8566181}" type="CATEGORYNAME">
                      <a:rPr lang="en-US" sz="2800" smtClean="0">
                        <a:solidFill>
                          <a:schemeClr val="tx1"/>
                        </a:solidFill>
                      </a:rPr>
                      <a:pPr>
                        <a:defRPr sz="2800" b="1">
                          <a:solidFill>
                            <a:schemeClr val="tx1"/>
                          </a:solidFill>
                        </a:defRPr>
                      </a:pPr>
                      <a:t>[NOMBRE DE LA CATEGORÍA]</a:t>
                    </a:fld>
                    <a:r>
                      <a:rPr lang="en-US" sz="2800" dirty="0">
                        <a:solidFill>
                          <a:schemeClr val="tx1"/>
                        </a:solidFill>
                      </a:rPr>
                      <a:t> COP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0D-4A8A-970F-C790E4162375}"/>
                </c:ext>
                <c:ext xmlns:c15="http://schemas.microsoft.com/office/drawing/2012/chart" uri="{CE6537A1-D6FC-4f65-9D91-7224C49458BB}">
                  <c15:layout>
                    <c:manualLayout>
                      <c:w val="0.19310527542186"/>
                      <c:h val="0.1048001206323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61279709288934"/>
                  <c:y val="-0.1031919498332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sng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68C58D-A3BE-489A-939B-4132B095B22F}" type="CATEGORYNAME">
                      <a:rPr lang="tr-TR" sz="2800" b="1" u="sng" smtClean="0">
                        <a:solidFill>
                          <a:schemeClr val="bg1"/>
                        </a:solidFill>
                      </a:rPr>
                      <a:pPr>
                        <a:defRPr sz="2800" b="1" u="sng">
                          <a:solidFill>
                            <a:schemeClr val="bg1"/>
                          </a:solidFill>
                        </a:defRPr>
                      </a:pPr>
                      <a:t>[NOMBRE DE LA CATEGORÍA]</a:t>
                    </a:fld>
                    <a:r>
                      <a:rPr lang="tr-TR" sz="2800" b="1" u="sng" dirty="0">
                        <a:solidFill>
                          <a:schemeClr val="bg1"/>
                        </a:solidFill>
                      </a:rPr>
                      <a:t> COP</a:t>
                    </a:r>
                  </a:p>
                  <a:p>
                    <a:pPr>
                      <a:defRPr sz="2800" b="1" u="sng">
                        <a:solidFill>
                          <a:schemeClr val="bg1"/>
                        </a:solidFill>
                      </a:defRPr>
                    </a:pPr>
                    <a:endParaRPr lang="es-ES_trad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sng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30D-4A8A-970F-C790E4162375}"/>
                </c:ext>
                <c:ext xmlns:c15="http://schemas.microsoft.com/office/drawing/2012/chart" uri="{CE6537A1-D6FC-4f65-9D91-7224C49458BB}">
                  <c15:layout>
                    <c:manualLayout>
                      <c:w val="0.248443121674154"/>
                      <c:h val="0.13645392048319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61301659039797"/>
                  <c:y val="0.1157013419984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8D3BB1-8529-40AC-AE52-835B08E68A0D}" type="CATEGORYNAME">
                      <a:rPr lang="en-US" sz="3200" smtClean="0"/>
                      <a:pPr>
                        <a:defRPr sz="3200" b="1">
                          <a:solidFill>
                            <a:schemeClr val="tx1"/>
                          </a:solidFill>
                        </a:defRPr>
                      </a:pPr>
                      <a:t>[NOMBRE DE LA CATEGORÍA]</a:t>
                    </a:fld>
                    <a:r>
                      <a:rPr lang="en-US" sz="3200" dirty="0"/>
                      <a:t> COP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30D-4A8A-970F-C790E4162375}"/>
                </c:ext>
                <c:ext xmlns:c15="http://schemas.microsoft.com/office/drawing/2012/chart" uri="{CE6537A1-D6FC-4f65-9D91-7224C49458BB}">
                  <c15:layout>
                    <c:manualLayout>
                      <c:w val="0.254565648559594"/>
                      <c:h val="0.1748628861334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23468151336648"/>
                  <c:y val="0.1306437369507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30D-4A8A-970F-C790E41623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Hoja1!$A$2:$A$9</c:f>
              <c:strCache>
                <c:ptCount val="8"/>
                <c:pt idx="0">
                  <c:v>$ 1.159.350.379</c:v>
                </c:pt>
                <c:pt idx="1">
                  <c:v>$ 1.159.350.379</c:v>
                </c:pt>
                <c:pt idx="2">
                  <c:v>$ 1.159.350.379</c:v>
                </c:pt>
                <c:pt idx="3">
                  <c:v>$ 1.259.350.379</c:v>
                </c:pt>
                <c:pt idx="4">
                  <c:v>$ 659.350.379</c:v>
                </c:pt>
                <c:pt idx="5">
                  <c:v>$ 1.275.639.519</c:v>
                </c:pt>
                <c:pt idx="6">
                  <c:v>$ 1.159.350.379</c:v>
                </c:pt>
                <c:pt idx="7">
                  <c:v>$ 159.350.379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0D-4A8A-970F-C790E4162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571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C7DA30-043A-407D-BEAD-C793EE1E3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522CC3E-2B14-4CF3-ADC3-3A1E23F49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1154EFD-3121-4E17-A054-977A1052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C1A49DB-4EA1-47B2-8D64-84138CA6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9782951-4A5D-4DFD-8770-1868AB8A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309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59559-B38C-41E7-A707-BEE45B18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250B861-7C82-45AC-9938-89A76B684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E4C1E9-EE9F-4CDF-A786-D173AB6A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FA7C4C-6395-44FF-9417-56007E3F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22D7361-AE88-447E-9ACF-A833925C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894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25DC0CF-2014-4036-8951-C08879A69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A8FC1FC-8934-4450-9F79-4CD83C7E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58F0665-EC48-4C50-B14D-0B7E4296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6F02A62-F00E-4C39-8433-88E9FF39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952C03-C567-42C9-872D-E8AF2A6B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077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58FE35-FBA1-478C-A438-7081AC9B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EAE9E47-D94D-4F7D-8AD0-EA7C03B0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6F94F0-EC52-4BDF-B197-A9DF4950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051348-043A-449D-9594-CD804C24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62CB831-9D6D-468D-8BAF-46764B87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612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737C3B-E8B2-4549-98BC-03A728ED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A48C445-5F6D-406C-B8F1-3C837529C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0A7916-C952-4357-9551-3E4D3708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05C12BB-3DCC-4A7F-996F-3ADCD0B6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FC60EF5-2C8A-40A2-AD10-A476FDF8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93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E61F63-C3F1-411B-80E8-25914C7A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3578FF8-BFD4-403F-916B-21B4CE0D5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B1C7AD6-3A6E-48CE-9344-E8A995E80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8CC808D-A6BB-4AEA-8BAF-8FFC2827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E26C04D-B8C2-4D29-B0AC-8B107F05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3FBB1A1-5D1C-44B6-B39F-EA59AA6A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94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D6CFDF-8B8A-4E61-AD53-E1889B4A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E591C60-CB74-4306-A1A3-A06BEFE3E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F2DB712-BE1E-472D-84B1-DC79623AA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130A140-35B1-4A6E-8160-3DB26E4EE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D917DA2-AE72-4A68-AA65-335446E99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79170DE-51C9-4907-BD5F-67767CEA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DBF5E64-57AE-4F3D-A729-35B4C4DC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2EDF44C-1D65-478A-AB7A-F2D50144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089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1F9EDC-12E5-4FB2-9E7A-3126C5A1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E59785D-D037-41FA-B664-BEFD2F60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60B62DE-1C2E-4BD9-98DA-B61F381D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BD1D5E5-3480-428F-8E44-016F0D67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399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9AAB825-903B-4508-BB86-BC0B078E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D579E5E-B499-4BE6-B531-23F47F88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4BB40A7-892E-40AC-9D4B-8C813248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58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405A22-F6A2-4122-90DA-0B7B20C9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E2C16E-B8FB-4CF9-8F64-247731CF7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13F9DC4-E233-40B1-AC2E-FE69436E2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CF226C-D4A0-4B14-BCF2-55858864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436D63D-3109-416E-8343-93C71161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60B436F-093F-4B50-B401-E0BD2A7F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612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E0963A-8330-4D24-8559-4C2CE2DB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0ADCC11-D6EE-452A-B552-256D6883F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C557608-0895-45AC-ACA1-59636464C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EF16ED-EF76-40EA-95D4-2C8F1906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C28B443-B8AB-4324-AF99-23EF7CA3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10CC553-566F-422C-BA9C-787BDDED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744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C50345E-0141-4B72-957E-4E2D702F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3172073-D979-4011-BDC8-33806EFFB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B5E1F05-A0BA-412E-A890-2B3AEB863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F0DA-B5CB-433C-A444-36BE71CE3CE7}" type="datetimeFigureOut">
              <a:rPr lang="es-CO" smtClean="0"/>
              <a:t>30/10/20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423A57C-74C8-47BA-A53A-DF9E64948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2A3F386-A77A-4BFB-BF6E-1F49390C9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9C96-D37E-4DDC-89F8-AFDA56A826F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413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33.jpeg"/><Relationship Id="rId9" Type="http://schemas.openxmlformats.org/officeDocument/2006/relationships/image" Target="../media/image34.jpe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39.JPG"/><Relationship Id="rId10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41.JPG"/><Relationship Id="rId9" Type="http://schemas.openxmlformats.org/officeDocument/2006/relationships/image" Target="../media/image42.JP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43.jpeg"/><Relationship Id="rId9" Type="http://schemas.openxmlformats.org/officeDocument/2006/relationships/image" Target="../media/image44.jpeg"/><Relationship Id="rId10" Type="http://schemas.openxmlformats.org/officeDocument/2006/relationships/image" Target="../media/image7.png"/><Relationship Id="rId11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45.jpeg"/><Relationship Id="rId9" Type="http://schemas.openxmlformats.org/officeDocument/2006/relationships/image" Target="../media/image7.png"/><Relationship Id="rId1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47.jpeg"/><Relationship Id="rId9" Type="http://schemas.openxmlformats.org/officeDocument/2006/relationships/image" Target="../media/image48.jpe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49.jpeg"/><Relationship Id="rId9" Type="http://schemas.openxmlformats.org/officeDocument/2006/relationships/image" Target="../media/image7.png"/><Relationship Id="rId10" Type="http://schemas.openxmlformats.org/officeDocument/2006/relationships/image" Target="../media/image50.png"/><Relationship Id="rId11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53.jpeg"/><Relationship Id="rId9" Type="http://schemas.openxmlformats.org/officeDocument/2006/relationships/image" Target="../media/image54.jpe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JPG"/><Relationship Id="rId1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0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61.JPG"/><Relationship Id="rId10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jpe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JPG"/><Relationship Id="rId12" Type="http://schemas.openxmlformats.org/officeDocument/2006/relationships/image" Target="../media/image64.JPG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6.png"/><Relationship Id="rId9" Type="http://schemas.openxmlformats.org/officeDocument/2006/relationships/image" Target="../media/image61.JPG"/><Relationship Id="rId10" Type="http://schemas.openxmlformats.org/officeDocument/2006/relationships/image" Target="../media/image6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jpe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7.png"/><Relationship Id="rId9" Type="http://schemas.microsoft.com/office/2007/relationships/hdphoto" Target="../media/hdphoto1.wdp"/><Relationship Id="rId10" Type="http://schemas.openxmlformats.org/officeDocument/2006/relationships/image" Target="../media/image14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74.jpeg"/><Relationship Id="rId9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9.png"/><Relationship Id="rId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23.jpeg"/><Relationship Id="rId15" Type="http://schemas.openxmlformats.org/officeDocument/2006/relationships/image" Target="../media/image24.png"/><Relationship Id="rId16" Type="http://schemas.microsoft.com/office/2007/relationships/hdphoto" Target="../media/hdphoto3.wdp"/><Relationship Id="rId1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microsoft.com/office/2007/relationships/hdphoto" Target="../media/hdphoto3.wdp"/><Relationship Id="rId8" Type="http://schemas.openxmlformats.org/officeDocument/2006/relationships/image" Target="../media/image25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58" y="0"/>
            <a:ext cx="13011150" cy="7315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41664" y="2457270"/>
            <a:ext cx="3395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WINNER GROUP S.A</a:t>
            </a:r>
            <a:endParaRPr lang="es-CO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1F75A3C6-E80D-46D5-BF8B-2C39BE8FAB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9" r="9461"/>
          <a:stretch/>
        </p:blipFill>
        <p:spPr>
          <a:xfrm>
            <a:off x="2513335" y="4951879"/>
            <a:ext cx="7356716" cy="1187707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B4C67CB0-208A-47DB-BF70-28763AD84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b="23623"/>
          <a:stretch/>
        </p:blipFill>
        <p:spPr>
          <a:xfrm>
            <a:off x="1936151" y="413758"/>
            <a:ext cx="8708981" cy="4360687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10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59E39B61-EED3-4C2F-90E6-32322D7DB954}"/>
              </a:ext>
            </a:extLst>
          </p:cNvPr>
          <p:cNvGrpSpPr/>
          <p:nvPr/>
        </p:nvGrpSpPr>
        <p:grpSpPr>
          <a:xfrm>
            <a:off x="-1816313" y="0"/>
            <a:ext cx="13401466" cy="6858000"/>
            <a:chOff x="-1816313" y="0"/>
            <a:chExt cx="13401466" cy="6858000"/>
          </a:xfrm>
        </p:grpSpPr>
        <p:grpSp>
          <p:nvGrpSpPr>
            <p:cNvPr id="5" name="Grupo 4"/>
            <p:cNvGrpSpPr/>
            <p:nvPr/>
          </p:nvGrpSpPr>
          <p:grpSpPr>
            <a:xfrm>
              <a:off x="-1816313" y="0"/>
              <a:ext cx="13359912" cy="6858000"/>
              <a:chOff x="-10682035" y="0"/>
              <a:chExt cx="13359912" cy="6858000"/>
            </a:xfrm>
          </p:grpSpPr>
          <p:grpSp>
            <p:nvGrpSpPr>
              <p:cNvPr id="82" name="Grupo 81"/>
              <p:cNvGrpSpPr/>
              <p:nvPr/>
            </p:nvGrpSpPr>
            <p:grpSpPr>
              <a:xfrm>
                <a:off x="-10682035" y="0"/>
                <a:ext cx="13359912" cy="6858000"/>
                <a:chOff x="-1187737" y="0"/>
                <a:chExt cx="13359912" cy="6858000"/>
              </a:xfrm>
            </p:grpSpPr>
            <p:grpSp>
              <p:nvGrpSpPr>
                <p:cNvPr id="83" name="Grupo 82"/>
                <p:cNvGrpSpPr/>
                <p:nvPr/>
              </p:nvGrpSpPr>
              <p:grpSpPr>
                <a:xfrm>
                  <a:off x="-1187737" y="0"/>
                  <a:ext cx="13359912" cy="6858000"/>
                  <a:chOff x="-1187737" y="0"/>
                  <a:chExt cx="13359912" cy="6858000"/>
                </a:xfrm>
              </p:grpSpPr>
              <p:sp>
                <p:nvSpPr>
                  <p:cNvPr id="85" name="Rectángulo redondeado 84"/>
                  <p:cNvSpPr/>
                  <p:nvPr/>
                </p:nvSpPr>
                <p:spPr>
                  <a:xfrm>
                    <a:off x="-1187737" y="0"/>
                    <a:ext cx="13350241" cy="6858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  <a:effectLst>
                    <a:outerShdw blurRad="215900" dist="38100" sx="101000" sy="101000" algn="tl" rotWithShape="0">
                      <a:prstClr val="black">
                        <a:alpha val="3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86" name="CuadroTexto 85"/>
                  <p:cNvSpPr txBox="1"/>
                  <p:nvPr/>
                </p:nvSpPr>
                <p:spPr>
                  <a:xfrm>
                    <a:off x="11347743" y="430321"/>
                    <a:ext cx="814761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6600" dirty="0">
                        <a:solidFill>
                          <a:srgbClr val="E70020"/>
                        </a:solidFill>
                      </a:rPr>
                      <a:t>A</a:t>
                    </a:r>
                    <a:endParaRPr lang="es-CO" sz="6600" dirty="0">
                      <a:solidFill>
                        <a:srgbClr val="E70020"/>
                      </a:solidFill>
                    </a:endParaRPr>
                  </a:p>
                </p:txBody>
              </p:sp>
              <p:sp>
                <p:nvSpPr>
                  <p:cNvPr id="87" name="Forma libre 86"/>
                  <p:cNvSpPr/>
                  <p:nvPr/>
                </p:nvSpPr>
                <p:spPr>
                  <a:xfrm>
                    <a:off x="10873463" y="3198897"/>
                    <a:ext cx="1298712" cy="2614143"/>
                  </a:xfrm>
                  <a:custGeom>
                    <a:avLst/>
                    <a:gdLst>
                      <a:gd name="connsiteX0" fmla="*/ 1444280 w 1444280"/>
                      <a:gd name="connsiteY0" fmla="*/ 0 h 2792558"/>
                      <a:gd name="connsiteX1" fmla="*/ 1444280 w 1444280"/>
                      <a:gd name="connsiteY1" fmla="*/ 2792558 h 2792558"/>
                      <a:gd name="connsiteX2" fmla="*/ 1297256 w 1444280"/>
                      <a:gd name="connsiteY2" fmla="*/ 2785384 h 2792558"/>
                      <a:gd name="connsiteX3" fmla="*/ 0 w 1444280"/>
                      <a:gd name="connsiteY3" fmla="*/ 1396279 h 2792558"/>
                      <a:gd name="connsiteX4" fmla="*/ 1297256 w 1444280"/>
                      <a:gd name="connsiteY4" fmla="*/ 7174 h 2792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280" h="2792558">
                        <a:moveTo>
                          <a:pt x="1444280" y="0"/>
                        </a:moveTo>
                        <a:lnTo>
                          <a:pt x="1444280" y="2792558"/>
                        </a:lnTo>
                        <a:lnTo>
                          <a:pt x="1297256" y="2785384"/>
                        </a:lnTo>
                        <a:cubicBezTo>
                          <a:pt x="568607" y="2713879"/>
                          <a:pt x="0" y="2119245"/>
                          <a:pt x="0" y="1396279"/>
                        </a:cubicBezTo>
                        <a:cubicBezTo>
                          <a:pt x="0" y="673314"/>
                          <a:pt x="568607" y="78679"/>
                          <a:pt x="1297256" y="7174"/>
                        </a:cubicBezTo>
                        <a:close/>
                      </a:path>
                    </a:pathLst>
                  </a:custGeom>
                  <a:solidFill>
                    <a:srgbClr val="EF00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pic>
              <p:nvPicPr>
                <p:cNvPr id="84" name="Imagen 8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8426" y="1418466"/>
                  <a:ext cx="467104" cy="467104"/>
                </a:xfrm>
                <a:prstGeom prst="rect">
                  <a:avLst/>
                </a:prstGeom>
              </p:spPr>
            </p:pic>
          </p:grpSp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507" y="4205405"/>
                <a:ext cx="566056" cy="566056"/>
              </a:xfrm>
              <a:prstGeom prst="rect">
                <a:avLst/>
              </a:prstGeom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1DBC07C8-E7C2-4135-B970-62295ECDF3BF}"/>
                </a:ext>
              </a:extLst>
            </p:cNvPr>
            <p:cNvSpPr txBox="1"/>
            <p:nvPr/>
          </p:nvSpPr>
          <p:spPr>
            <a:xfrm rot="16200000">
              <a:off x="9988838" y="4206409"/>
              <a:ext cx="2607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Supuestos</a:t>
              </a:r>
              <a:r>
                <a:rPr lang="es-ES" sz="32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 </a:t>
              </a:r>
              <a:endParaRPr lang="es-CO" sz="3200" b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53" name="Título 1">
            <a:extLst>
              <a:ext uri="{FF2B5EF4-FFF2-40B4-BE49-F238E27FC236}">
                <a16:creationId xmlns:a16="http://schemas.microsoft.com/office/drawing/2014/main" xmlns="" id="{A2397C69-7B90-467D-AA95-2252DC629F5F}"/>
              </a:ext>
            </a:extLst>
          </p:cNvPr>
          <p:cNvSpPr txBox="1">
            <a:spLocks/>
          </p:cNvSpPr>
          <p:nvPr/>
        </p:nvSpPr>
        <p:spPr>
          <a:xfrm>
            <a:off x="2959783" y="-105571"/>
            <a:ext cx="5483914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u="sng" dirty="0">
                <a:latin typeface="Constantia" panose="02030602050306030303" pitchFamily="18" charset="0"/>
              </a:rPr>
              <a:t>Escenario 2</a:t>
            </a:r>
            <a:endParaRPr lang="es-CO" sz="4800" b="1" u="sng" dirty="0">
              <a:latin typeface="Constantia" panose="02030602050306030303" pitchFamily="18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76566949-A70E-40F0-BCFB-D0BE5D486925}"/>
              </a:ext>
            </a:extLst>
          </p:cNvPr>
          <p:cNvSpPr/>
          <p:nvPr/>
        </p:nvSpPr>
        <p:spPr>
          <a:xfrm>
            <a:off x="10181103" y="-392967"/>
            <a:ext cx="615297" cy="4623206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es-ES" sz="2400" b="1" dirty="0">
                <a:latin typeface="Bodoni MT" panose="02070603080606020203" pitchFamily="18" charset="0"/>
                <a:cs typeface="Angsana New" panose="02020603050405020304" pitchFamily="18" charset="-34"/>
              </a:rPr>
              <a:t>AÑO 2020 </a:t>
            </a:r>
          </a:p>
        </p:txBody>
      </p:sp>
      <p:sp>
        <p:nvSpPr>
          <p:cNvPr id="60" name="Título 1">
            <a:extLst>
              <a:ext uri="{FF2B5EF4-FFF2-40B4-BE49-F238E27FC236}">
                <a16:creationId xmlns:a16="http://schemas.microsoft.com/office/drawing/2014/main" xmlns="" id="{B7D47F9E-7985-4C5D-95C4-5C0DFEFABE6E}"/>
              </a:ext>
            </a:extLst>
          </p:cNvPr>
          <p:cNvSpPr txBox="1">
            <a:spLocks/>
          </p:cNvSpPr>
          <p:nvPr/>
        </p:nvSpPr>
        <p:spPr>
          <a:xfrm>
            <a:off x="1238822" y="1701546"/>
            <a:ext cx="2509686" cy="527926"/>
          </a:xfrm>
          <a:prstGeom prst="rect">
            <a:avLst/>
          </a:prstGeom>
          <a:solidFill>
            <a:schemeClr val="bg2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Constantia" panose="02030602050306030303" pitchFamily="18" charset="0"/>
                <a:ea typeface="BatangChe" panose="020B0503020000020004" pitchFamily="49" charset="-127"/>
              </a:rPr>
              <a:t>Ingresos</a:t>
            </a:r>
            <a:endParaRPr lang="es-CO" sz="2800" dirty="0">
              <a:latin typeface="Constantia" panose="02030602050306030303" pitchFamily="18" charset="0"/>
              <a:ea typeface="BatangChe" panose="020B0503020000020004" pitchFamily="49" charset="-127"/>
            </a:endParaRPr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xmlns="" id="{446C027D-264E-4AA5-8BCF-577352E7CD86}"/>
              </a:ext>
            </a:extLst>
          </p:cNvPr>
          <p:cNvSpPr txBox="1">
            <a:spLocks/>
          </p:cNvSpPr>
          <p:nvPr/>
        </p:nvSpPr>
        <p:spPr>
          <a:xfrm>
            <a:off x="1193816" y="2376046"/>
            <a:ext cx="2612058" cy="4072153"/>
          </a:xfrm>
          <a:prstGeom prst="rect">
            <a:avLst/>
          </a:prstGeom>
          <a:solidFill>
            <a:schemeClr val="bg2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400" dirty="0">
                <a:latin typeface="Bodoni MT" panose="02070603080606020203" pitchFamily="18" charset="0"/>
              </a:rPr>
              <a:t>Funcionamiento de las máquinas y mesas sería  del </a:t>
            </a:r>
            <a:r>
              <a:rPr lang="es-ES" sz="2400" u="sng" dirty="0">
                <a:latin typeface="Bodoni MT" panose="02070603080606020203" pitchFamily="18" charset="0"/>
              </a:rPr>
              <a:t>30%</a:t>
            </a:r>
            <a:r>
              <a:rPr lang="es-ES" sz="2400" dirty="0">
                <a:latin typeface="Bodoni MT" panose="02070603080606020203" pitchFamily="18" charset="0"/>
              </a:rPr>
              <a:t> en </a:t>
            </a:r>
            <a:r>
              <a:rPr lang="es-ES" sz="2400" u="sng" dirty="0">
                <a:latin typeface="Bodoni MT" panose="02070603080606020203" pitchFamily="18" charset="0"/>
              </a:rPr>
              <a:t>agosto.</a:t>
            </a:r>
            <a:endParaRPr lang="es-ES" sz="2400" dirty="0">
              <a:latin typeface="Bodoni MT" panose="020706030806060202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400" dirty="0">
                <a:latin typeface="Bodoni MT" panose="02070603080606020203" pitchFamily="18" charset="0"/>
              </a:rPr>
              <a:t>Porcentaje que iría creciendo progresivamente debido a las restricciones sanitarias</a:t>
            </a:r>
            <a:r>
              <a:rPr lang="es-CO" sz="1100" dirty="0">
                <a:latin typeface="Bodoni MT" panose="02070603080606020203" pitchFamily="18" charset="0"/>
                <a:ea typeface="BatangChe" panose="020B0503020000020004" pitchFamily="49" charset="-127"/>
              </a:rPr>
              <a:t>.</a:t>
            </a:r>
            <a:endParaRPr lang="es-ES" sz="2400" dirty="0">
              <a:latin typeface="Bodoni MT" panose="020706030806060202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CO" sz="1100" dirty="0">
              <a:latin typeface="Bodoni MT" panose="02070603080606020203" pitchFamily="18" charset="0"/>
              <a:ea typeface="BatangChe" panose="020B0503020000020004" pitchFamily="49" charset="-127"/>
            </a:endParaRPr>
          </a:p>
        </p:txBody>
      </p:sp>
      <p:sp>
        <p:nvSpPr>
          <p:cNvPr id="66" name="Título 1">
            <a:extLst>
              <a:ext uri="{FF2B5EF4-FFF2-40B4-BE49-F238E27FC236}">
                <a16:creationId xmlns:a16="http://schemas.microsoft.com/office/drawing/2014/main" xmlns="" id="{0C6FCAC1-9DD0-4E18-A074-65D868C6F78C}"/>
              </a:ext>
            </a:extLst>
          </p:cNvPr>
          <p:cNvSpPr txBox="1">
            <a:spLocks/>
          </p:cNvSpPr>
          <p:nvPr/>
        </p:nvSpPr>
        <p:spPr>
          <a:xfrm>
            <a:off x="1217352" y="921201"/>
            <a:ext cx="8973224" cy="67477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Bodoni MT" panose="02070603080606020203" pitchFamily="18" charset="0"/>
                <a:ea typeface="BatangChe" panose="02030609000101010101" pitchFamily="49" charset="-127"/>
              </a:rPr>
              <a:t>Probabilidad 40%</a:t>
            </a:r>
            <a:endParaRPr lang="es-CO" sz="2800" dirty="0">
              <a:latin typeface="Bodoni MT" panose="02070603080606020203" pitchFamily="18" charset="0"/>
              <a:ea typeface="BatangChe" panose="02030609000101010101" pitchFamily="49" charset="-127"/>
            </a:endParaRPr>
          </a:p>
        </p:txBody>
      </p:sp>
      <p:sp>
        <p:nvSpPr>
          <p:cNvPr id="67" name="Título 1">
            <a:extLst>
              <a:ext uri="{FF2B5EF4-FFF2-40B4-BE49-F238E27FC236}">
                <a16:creationId xmlns:a16="http://schemas.microsoft.com/office/drawing/2014/main" xmlns="" id="{E6F72D96-4E55-48D4-B64E-58817F9BEA8A}"/>
              </a:ext>
            </a:extLst>
          </p:cNvPr>
          <p:cNvSpPr txBox="1">
            <a:spLocks/>
          </p:cNvSpPr>
          <p:nvPr/>
        </p:nvSpPr>
        <p:spPr>
          <a:xfrm>
            <a:off x="3959640" y="1706504"/>
            <a:ext cx="3110595" cy="527926"/>
          </a:xfrm>
          <a:prstGeom prst="rect">
            <a:avLst/>
          </a:prstGeom>
          <a:solidFill>
            <a:schemeClr val="bg2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00" dirty="0">
                <a:latin typeface="Constantia" panose="02030602050306030303" pitchFamily="18" charset="0"/>
                <a:ea typeface="BatangChe" panose="020B0503020000020004" pitchFamily="49" charset="-127"/>
              </a:rPr>
              <a:t>Costo de Personal </a:t>
            </a:r>
            <a:endParaRPr lang="es-CO" sz="2300" dirty="0">
              <a:latin typeface="Constantia" panose="02030602050306030303" pitchFamily="18" charset="0"/>
              <a:ea typeface="BatangChe" panose="020B0503020000020004" pitchFamily="49" charset="-127"/>
            </a:endParaRPr>
          </a:p>
        </p:txBody>
      </p:sp>
      <p:sp>
        <p:nvSpPr>
          <p:cNvPr id="68" name="Título 1">
            <a:extLst>
              <a:ext uri="{FF2B5EF4-FFF2-40B4-BE49-F238E27FC236}">
                <a16:creationId xmlns:a16="http://schemas.microsoft.com/office/drawing/2014/main" xmlns="" id="{06FCF21E-5EDB-4798-AAE3-CA42D05BE23F}"/>
              </a:ext>
            </a:extLst>
          </p:cNvPr>
          <p:cNvSpPr txBox="1">
            <a:spLocks/>
          </p:cNvSpPr>
          <p:nvPr/>
        </p:nvSpPr>
        <p:spPr>
          <a:xfrm>
            <a:off x="3988179" y="2376047"/>
            <a:ext cx="3082056" cy="4068195"/>
          </a:xfrm>
          <a:prstGeom prst="rect">
            <a:avLst/>
          </a:prstGeom>
          <a:solidFill>
            <a:schemeClr val="bg2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300" dirty="0">
                <a:latin typeface="Bodoni MT" panose="02070603080606020203" pitchFamily="18" charset="0"/>
              </a:rPr>
              <a:t>Suspensión de manera indefinida el contrato (</a:t>
            </a:r>
            <a:r>
              <a:rPr lang="es-ES" sz="2300" u="sng" dirty="0">
                <a:latin typeface="Bodoni MT" panose="02070603080606020203" pitchFamily="18" charset="0"/>
              </a:rPr>
              <a:t>98% del total de nómina)</a:t>
            </a:r>
            <a:r>
              <a:rPr lang="es-ES" sz="2300" dirty="0">
                <a:latin typeface="Bodoni MT" panose="02070603080606020203" pitchFamily="18" charset="0"/>
              </a:rPr>
              <a:t>. Para </a:t>
            </a:r>
            <a:r>
              <a:rPr lang="es-ES" sz="2300" u="sng" dirty="0">
                <a:latin typeface="Bodoni MT" panose="02070603080606020203" pitchFamily="18" charset="0"/>
              </a:rPr>
              <a:t>abril, mayo, junio y julio.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300" dirty="0">
                <a:latin typeface="Bodoni MT" panose="02070603080606020203" pitchFamily="18" charset="0"/>
              </a:rPr>
              <a:t>En agosto el 50% del valor de la nómina estaría laborando e  incrementaría en 15% mensual.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2300" dirty="0">
              <a:latin typeface="Bodoni MT" panose="02070603080606020203" pitchFamily="18" charset="0"/>
            </a:endParaRPr>
          </a:p>
        </p:txBody>
      </p:sp>
      <p:sp>
        <p:nvSpPr>
          <p:cNvPr id="69" name="Título 1">
            <a:extLst>
              <a:ext uri="{FF2B5EF4-FFF2-40B4-BE49-F238E27FC236}">
                <a16:creationId xmlns:a16="http://schemas.microsoft.com/office/drawing/2014/main" xmlns="" id="{4D08D663-3BAD-4B02-8D4F-526D4AE829EC}"/>
              </a:ext>
            </a:extLst>
          </p:cNvPr>
          <p:cNvSpPr txBox="1">
            <a:spLocks/>
          </p:cNvSpPr>
          <p:nvPr/>
        </p:nvSpPr>
        <p:spPr>
          <a:xfrm>
            <a:off x="7337425" y="1706504"/>
            <a:ext cx="2853151" cy="527926"/>
          </a:xfrm>
          <a:prstGeom prst="rect">
            <a:avLst/>
          </a:prstGeom>
          <a:solidFill>
            <a:schemeClr val="bg2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Constantia" panose="02030602050306030303" pitchFamily="18" charset="0"/>
                <a:ea typeface="BatangChe" panose="020B0503020000020004" pitchFamily="49" charset="-127"/>
              </a:rPr>
              <a:t>Gastos Financieros </a:t>
            </a:r>
            <a:endParaRPr lang="es-CO" sz="2800" dirty="0">
              <a:latin typeface="Constantia" panose="02030602050306030303" pitchFamily="18" charset="0"/>
              <a:ea typeface="BatangChe" panose="020B0503020000020004" pitchFamily="49" charset="-127"/>
            </a:endParaRPr>
          </a:p>
        </p:txBody>
      </p:sp>
      <p:sp>
        <p:nvSpPr>
          <p:cNvPr id="72" name="Título 1">
            <a:extLst>
              <a:ext uri="{FF2B5EF4-FFF2-40B4-BE49-F238E27FC236}">
                <a16:creationId xmlns:a16="http://schemas.microsoft.com/office/drawing/2014/main" xmlns="" id="{3B183D92-4DE5-4B3F-BDE5-A3E45931D768}"/>
              </a:ext>
            </a:extLst>
          </p:cNvPr>
          <p:cNvSpPr txBox="1">
            <a:spLocks/>
          </p:cNvSpPr>
          <p:nvPr/>
        </p:nvSpPr>
        <p:spPr>
          <a:xfrm>
            <a:off x="7337425" y="2394817"/>
            <a:ext cx="2863341" cy="4072153"/>
          </a:xfrm>
          <a:prstGeom prst="rect">
            <a:avLst/>
          </a:prstGeom>
          <a:solidFill>
            <a:schemeClr val="bg2"/>
          </a:solidFill>
          <a:ln w="38100">
            <a:solidFill>
              <a:srgbClr val="0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230" dirty="0">
                <a:latin typeface="Bodoni MT" panose="02070603080606020203" pitchFamily="18" charset="0"/>
              </a:rPr>
              <a:t>Adquiriría un préstamo con sus socios.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230" dirty="0">
                <a:latin typeface="Bodoni MT" panose="02070603080606020203" pitchFamily="18" charset="0"/>
              </a:rPr>
              <a:t>Monto de $1.500COP millones.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230" dirty="0">
                <a:latin typeface="Bodoni MT" panose="02070603080606020203" pitchFamily="18" charset="0"/>
              </a:rPr>
              <a:t>Tasa de interés 5,92% E.A.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230" dirty="0">
                <a:latin typeface="Bodoni MT" panose="02070603080606020203" pitchFamily="18" charset="0"/>
              </a:rPr>
              <a:t>Plazo 2 años.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sz="2230" dirty="0">
                <a:latin typeface="Bodoni MT" panose="02070603080606020203" pitchFamily="18" charset="0"/>
              </a:rPr>
              <a:t>Pago de capital e intereses al vencimiento del crédito.</a:t>
            </a:r>
          </a:p>
        </p:txBody>
      </p:sp>
    </p:spTree>
    <p:extLst>
      <p:ext uri="{BB962C8B-B14F-4D97-AF65-F5344CB8AC3E}">
        <p14:creationId xmlns:p14="http://schemas.microsoft.com/office/powerpoint/2010/main" val="32288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6" grpId="0" animBg="1"/>
      <p:bldP spid="67" grpId="0" animBg="1"/>
      <p:bldP spid="68" grpId="0" animBg="1"/>
      <p:bldP spid="69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1F75A3C6-E80D-46D5-BF8B-2C39BE8FAB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9" r="9461"/>
          <a:stretch/>
        </p:blipFill>
        <p:spPr>
          <a:xfrm>
            <a:off x="2513335" y="4951879"/>
            <a:ext cx="7356716" cy="1187707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B4C67CB0-208A-47DB-BF70-28763AD84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b="23623"/>
          <a:stretch/>
        </p:blipFill>
        <p:spPr>
          <a:xfrm>
            <a:off x="1936151" y="413758"/>
            <a:ext cx="8708981" cy="436068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59E39B61-EED3-4C2F-90E6-32322D7DB954}"/>
              </a:ext>
            </a:extLst>
          </p:cNvPr>
          <p:cNvGrpSpPr/>
          <p:nvPr/>
        </p:nvGrpSpPr>
        <p:grpSpPr>
          <a:xfrm>
            <a:off x="-1816313" y="0"/>
            <a:ext cx="13401466" cy="6858000"/>
            <a:chOff x="-1816313" y="0"/>
            <a:chExt cx="13401466" cy="6858000"/>
          </a:xfrm>
        </p:grpSpPr>
        <p:grpSp>
          <p:nvGrpSpPr>
            <p:cNvPr id="5" name="Grupo 4"/>
            <p:cNvGrpSpPr/>
            <p:nvPr/>
          </p:nvGrpSpPr>
          <p:grpSpPr>
            <a:xfrm>
              <a:off x="-1816313" y="0"/>
              <a:ext cx="13359912" cy="6858000"/>
              <a:chOff x="-10682035" y="0"/>
              <a:chExt cx="13359912" cy="6858000"/>
            </a:xfrm>
          </p:grpSpPr>
          <p:grpSp>
            <p:nvGrpSpPr>
              <p:cNvPr id="82" name="Grupo 81"/>
              <p:cNvGrpSpPr/>
              <p:nvPr/>
            </p:nvGrpSpPr>
            <p:grpSpPr>
              <a:xfrm>
                <a:off x="-10682035" y="0"/>
                <a:ext cx="13359912" cy="6858000"/>
                <a:chOff x="-1187737" y="0"/>
                <a:chExt cx="13359912" cy="6858000"/>
              </a:xfrm>
            </p:grpSpPr>
            <p:grpSp>
              <p:nvGrpSpPr>
                <p:cNvPr id="83" name="Grupo 82"/>
                <p:cNvGrpSpPr/>
                <p:nvPr/>
              </p:nvGrpSpPr>
              <p:grpSpPr>
                <a:xfrm>
                  <a:off x="-1187737" y="0"/>
                  <a:ext cx="13359912" cy="6858000"/>
                  <a:chOff x="-1187737" y="0"/>
                  <a:chExt cx="13359912" cy="6858000"/>
                </a:xfrm>
              </p:grpSpPr>
              <p:sp>
                <p:nvSpPr>
                  <p:cNvPr id="85" name="Rectángulo redondeado 84"/>
                  <p:cNvSpPr/>
                  <p:nvPr/>
                </p:nvSpPr>
                <p:spPr>
                  <a:xfrm>
                    <a:off x="-1187737" y="0"/>
                    <a:ext cx="13350241" cy="6858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  <a:effectLst>
                    <a:outerShdw blurRad="215900" dist="38100" sx="101000" sy="101000" algn="tl" rotWithShape="0">
                      <a:prstClr val="black">
                        <a:alpha val="3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86" name="CuadroTexto 85"/>
                  <p:cNvSpPr txBox="1"/>
                  <p:nvPr/>
                </p:nvSpPr>
                <p:spPr>
                  <a:xfrm>
                    <a:off x="11347743" y="430321"/>
                    <a:ext cx="814761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6600" dirty="0">
                        <a:solidFill>
                          <a:srgbClr val="E70020"/>
                        </a:solidFill>
                      </a:rPr>
                      <a:t>A</a:t>
                    </a:r>
                    <a:endParaRPr lang="es-CO" sz="6600" dirty="0">
                      <a:solidFill>
                        <a:srgbClr val="E70020"/>
                      </a:solidFill>
                    </a:endParaRPr>
                  </a:p>
                </p:txBody>
              </p:sp>
              <p:sp>
                <p:nvSpPr>
                  <p:cNvPr id="87" name="Forma libre 86"/>
                  <p:cNvSpPr/>
                  <p:nvPr/>
                </p:nvSpPr>
                <p:spPr>
                  <a:xfrm>
                    <a:off x="10873463" y="3198897"/>
                    <a:ext cx="1298712" cy="2614143"/>
                  </a:xfrm>
                  <a:custGeom>
                    <a:avLst/>
                    <a:gdLst>
                      <a:gd name="connsiteX0" fmla="*/ 1444280 w 1444280"/>
                      <a:gd name="connsiteY0" fmla="*/ 0 h 2792558"/>
                      <a:gd name="connsiteX1" fmla="*/ 1444280 w 1444280"/>
                      <a:gd name="connsiteY1" fmla="*/ 2792558 h 2792558"/>
                      <a:gd name="connsiteX2" fmla="*/ 1297256 w 1444280"/>
                      <a:gd name="connsiteY2" fmla="*/ 2785384 h 2792558"/>
                      <a:gd name="connsiteX3" fmla="*/ 0 w 1444280"/>
                      <a:gd name="connsiteY3" fmla="*/ 1396279 h 2792558"/>
                      <a:gd name="connsiteX4" fmla="*/ 1297256 w 1444280"/>
                      <a:gd name="connsiteY4" fmla="*/ 7174 h 2792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280" h="2792558">
                        <a:moveTo>
                          <a:pt x="1444280" y="0"/>
                        </a:moveTo>
                        <a:lnTo>
                          <a:pt x="1444280" y="2792558"/>
                        </a:lnTo>
                        <a:lnTo>
                          <a:pt x="1297256" y="2785384"/>
                        </a:lnTo>
                        <a:cubicBezTo>
                          <a:pt x="568607" y="2713879"/>
                          <a:pt x="0" y="2119245"/>
                          <a:pt x="0" y="1396279"/>
                        </a:cubicBezTo>
                        <a:cubicBezTo>
                          <a:pt x="0" y="673314"/>
                          <a:pt x="568607" y="78679"/>
                          <a:pt x="1297256" y="7174"/>
                        </a:cubicBezTo>
                        <a:close/>
                      </a:path>
                    </a:pathLst>
                  </a:custGeom>
                  <a:solidFill>
                    <a:srgbClr val="EF00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pic>
              <p:nvPicPr>
                <p:cNvPr id="84" name="Imagen 8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8426" y="1418466"/>
                  <a:ext cx="467104" cy="467104"/>
                </a:xfrm>
                <a:prstGeom prst="rect">
                  <a:avLst/>
                </a:prstGeom>
              </p:spPr>
            </p:pic>
          </p:grpSp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507" y="4205405"/>
                <a:ext cx="566056" cy="566056"/>
              </a:xfrm>
              <a:prstGeom prst="rect">
                <a:avLst/>
              </a:prstGeom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1DBC07C8-E7C2-4135-B970-62295ECDF3BF}"/>
                </a:ext>
              </a:extLst>
            </p:cNvPr>
            <p:cNvSpPr txBox="1"/>
            <p:nvPr/>
          </p:nvSpPr>
          <p:spPr>
            <a:xfrm rot="16200000">
              <a:off x="9988838" y="4206409"/>
              <a:ext cx="2607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Supuestos</a:t>
              </a:r>
              <a:r>
                <a:rPr lang="es-ES" sz="32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 </a:t>
              </a:r>
              <a:endParaRPr lang="es-CO" sz="3200" b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8" name="Título 1">
            <a:extLst>
              <a:ext uri="{FF2B5EF4-FFF2-40B4-BE49-F238E27FC236}">
                <a16:creationId xmlns:a16="http://schemas.microsoft.com/office/drawing/2014/main" xmlns="" id="{130123E7-841E-4C75-BF00-9EEB499190D3}"/>
              </a:ext>
            </a:extLst>
          </p:cNvPr>
          <p:cNvSpPr txBox="1">
            <a:spLocks/>
          </p:cNvSpPr>
          <p:nvPr/>
        </p:nvSpPr>
        <p:spPr>
          <a:xfrm>
            <a:off x="1217352" y="920926"/>
            <a:ext cx="8973224" cy="67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15%</a:t>
            </a:r>
            <a:endParaRPr lang="es-CO" sz="28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xmlns="" id="{1AE18442-F1EA-4BE8-8B0A-74B487C29B7C}"/>
              </a:ext>
            </a:extLst>
          </p:cNvPr>
          <p:cNvSpPr txBox="1">
            <a:spLocks/>
          </p:cNvSpPr>
          <p:nvPr/>
        </p:nvSpPr>
        <p:spPr>
          <a:xfrm>
            <a:off x="2959783" y="-105571"/>
            <a:ext cx="5483914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u="sng" dirty="0">
                <a:solidFill>
                  <a:schemeClr val="accent4">
                    <a:lumMod val="75000"/>
                  </a:schemeClr>
                </a:solidFill>
                <a:latin typeface="Constantia" panose="02030602050306030303" pitchFamily="18" charset="0"/>
              </a:rPr>
              <a:t>Escenario </a:t>
            </a:r>
            <a:r>
              <a:rPr lang="es-ES" sz="4800" b="1" u="sng" dirty="0">
                <a:solidFill>
                  <a:schemeClr val="accent4">
                    <a:lumMod val="75000"/>
                  </a:schemeClr>
                </a:solidFill>
                <a:latin typeface="Century" panose="02040604050505020304" pitchFamily="18" charset="0"/>
              </a:rPr>
              <a:t>3</a:t>
            </a:r>
            <a:endParaRPr lang="es-CO" sz="4800" b="1" u="sng" dirty="0">
              <a:solidFill>
                <a:schemeClr val="accent4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xmlns="" id="{F2C39D2F-0972-4CE4-8915-04162EA1A51D}"/>
              </a:ext>
            </a:extLst>
          </p:cNvPr>
          <p:cNvSpPr txBox="1">
            <a:spLocks/>
          </p:cNvSpPr>
          <p:nvPr/>
        </p:nvSpPr>
        <p:spPr>
          <a:xfrm>
            <a:off x="1283915" y="1744604"/>
            <a:ext cx="2509686" cy="527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  <a:ea typeface="BatangChe" panose="020B0503020000020004" pitchFamily="49" charset="-127"/>
              </a:rPr>
              <a:t>Ingresos </a:t>
            </a:r>
            <a:endParaRPr lang="es-CO" sz="2800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  <a:ea typeface="BatangChe" panose="020B0503020000020004" pitchFamily="49" charset="-127"/>
            </a:endParaRP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xmlns="" id="{E9D9A7E0-D875-4941-A74C-27488F9566B0}"/>
              </a:ext>
            </a:extLst>
          </p:cNvPr>
          <p:cNvSpPr txBox="1">
            <a:spLocks/>
          </p:cNvSpPr>
          <p:nvPr/>
        </p:nvSpPr>
        <p:spPr>
          <a:xfrm>
            <a:off x="1264737" y="2473521"/>
            <a:ext cx="2589383" cy="4106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1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Funcionamiento de las máquinas y mesas sería  del </a:t>
            </a:r>
            <a:r>
              <a:rPr lang="es-ES" sz="2100" u="sng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22,5%</a:t>
            </a:r>
            <a:r>
              <a:rPr lang="es-ES" sz="21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y de </a:t>
            </a:r>
            <a:r>
              <a:rPr lang="es-ES" sz="2100" u="sng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27,5%</a:t>
            </a:r>
            <a:r>
              <a:rPr lang="es-ES" sz="21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respectivamente, para el mes de </a:t>
            </a:r>
            <a:r>
              <a:rPr lang="es-ES" sz="2100" u="sng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agosto.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1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Porcentaje que iría creciendo progresivamente debido a las restricciones sanitarias. </a:t>
            </a:r>
            <a:endParaRPr lang="es-CO" sz="21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  <a:ea typeface="BatangChe" panose="020B0503020000020004" pitchFamily="49" charset="-127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ES" sz="21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xmlns="" id="{07E26349-D924-4C20-94EE-0E871CF8A31D}"/>
              </a:ext>
            </a:extLst>
          </p:cNvPr>
          <p:cNvSpPr txBox="1">
            <a:spLocks/>
          </p:cNvSpPr>
          <p:nvPr/>
        </p:nvSpPr>
        <p:spPr>
          <a:xfrm>
            <a:off x="4057192" y="1744604"/>
            <a:ext cx="3054478" cy="527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  <a:ea typeface="BatangChe" panose="020B0503020000020004" pitchFamily="49" charset="-127"/>
              </a:rPr>
              <a:t>Costo de Personal</a:t>
            </a:r>
            <a:endParaRPr lang="es-CO" sz="2800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  <a:ea typeface="BatangChe" panose="020B0503020000020004" pitchFamily="49" charset="-127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xmlns="" id="{001A6474-9287-4CAF-9C30-777275245622}"/>
              </a:ext>
            </a:extLst>
          </p:cNvPr>
          <p:cNvSpPr txBox="1">
            <a:spLocks/>
          </p:cNvSpPr>
          <p:nvPr/>
        </p:nvSpPr>
        <p:spPr>
          <a:xfrm>
            <a:off x="4057191" y="2473521"/>
            <a:ext cx="3054479" cy="4106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Suspensión de manera indefinida el contrato (</a:t>
            </a:r>
            <a:r>
              <a:rPr lang="es-ES" sz="2200" u="sng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98% del total de nómina</a:t>
            </a:r>
            <a:r>
              <a:rPr lang="es-ES" sz="22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). Para </a:t>
            </a:r>
            <a:r>
              <a:rPr lang="es-ES" sz="2200" u="sng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abril, mayo, junio y julio.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20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 En agosto el 50% del valor de la nómina estaría laborando e  incrementaría el 16% con respecto al ingreso.</a:t>
            </a:r>
          </a:p>
          <a:p>
            <a:pPr algn="l"/>
            <a:endParaRPr lang="es-CO" sz="2200" dirty="0">
              <a:solidFill>
                <a:schemeClr val="accent4">
                  <a:lumMod val="50000"/>
                </a:schemeClr>
              </a:solidFill>
              <a:latin typeface="Bodoni MT" panose="02070603080606020203" pitchFamily="18" charset="0"/>
              <a:ea typeface="BatangChe" panose="020B0503020000020004" pitchFamily="49" charset="-127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xmlns="" id="{F3DB7748-AA7E-40AA-A727-3FD1B6CA6161}"/>
              </a:ext>
            </a:extLst>
          </p:cNvPr>
          <p:cNvSpPr txBox="1">
            <a:spLocks/>
          </p:cNvSpPr>
          <p:nvPr/>
        </p:nvSpPr>
        <p:spPr>
          <a:xfrm>
            <a:off x="7303714" y="1744604"/>
            <a:ext cx="2824009" cy="527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  <a:ea typeface="BatangChe" panose="020B0503020000020004" pitchFamily="49" charset="-127"/>
              </a:rPr>
              <a:t>Gastos Financieros</a:t>
            </a:r>
            <a:endParaRPr lang="es-CO" sz="2800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  <a:ea typeface="BatangChe" panose="020B0503020000020004" pitchFamily="49" charset="-127"/>
            </a:endParaRP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xmlns="" id="{AE5FC3BB-68AF-4762-B4C8-2742CBC04D2D}"/>
              </a:ext>
            </a:extLst>
          </p:cNvPr>
          <p:cNvSpPr txBox="1">
            <a:spLocks/>
          </p:cNvSpPr>
          <p:nvPr/>
        </p:nvSpPr>
        <p:spPr>
          <a:xfrm>
            <a:off x="7284537" y="2473521"/>
            <a:ext cx="2843187" cy="4106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25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Adquiriría un préstamo con sus socios.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25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Monto de $2.000COP millones.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25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Tasa de interés 5,92% E.A.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25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Plazo 2 años.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250" dirty="0">
                <a:solidFill>
                  <a:schemeClr val="accent4">
                    <a:lumMod val="50000"/>
                  </a:schemeClr>
                </a:solidFill>
                <a:latin typeface="Bodoni MT" panose="02070603080606020203" pitchFamily="18" charset="0"/>
              </a:rPr>
              <a:t>Pago de capital e intereses al vencimiento del crédito.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A17E6601-3071-4B15-BF1A-C714161478B3}"/>
              </a:ext>
            </a:extLst>
          </p:cNvPr>
          <p:cNvSpPr/>
          <p:nvPr/>
        </p:nvSpPr>
        <p:spPr>
          <a:xfrm>
            <a:off x="10181103" y="-392967"/>
            <a:ext cx="615297" cy="4623206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es-ES" sz="2400" b="1" dirty="0">
                <a:latin typeface="Bodoni MT" panose="02070603080606020203" pitchFamily="18" charset="0"/>
                <a:cs typeface="Angsana New" panose="02020603050405020304" pitchFamily="18" charset="-34"/>
              </a:rPr>
              <a:t>AÑO 2020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FDEE8F74-60E6-4256-9102-73AE12B7D03D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86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1F75A3C6-E80D-46D5-BF8B-2C39BE8FAB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9" r="9461"/>
          <a:stretch/>
        </p:blipFill>
        <p:spPr>
          <a:xfrm>
            <a:off x="2513335" y="4951879"/>
            <a:ext cx="7356716" cy="1187707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B4C67CB0-208A-47DB-BF70-28763AD84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b="23623"/>
          <a:stretch/>
        </p:blipFill>
        <p:spPr>
          <a:xfrm>
            <a:off x="1936151" y="413758"/>
            <a:ext cx="8708981" cy="436068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59E39B61-EED3-4C2F-90E6-32322D7DB954}"/>
              </a:ext>
            </a:extLst>
          </p:cNvPr>
          <p:cNvGrpSpPr/>
          <p:nvPr/>
        </p:nvGrpSpPr>
        <p:grpSpPr>
          <a:xfrm>
            <a:off x="-1816313" y="0"/>
            <a:ext cx="13401466" cy="6858000"/>
            <a:chOff x="-1816313" y="0"/>
            <a:chExt cx="13401466" cy="6858000"/>
          </a:xfrm>
        </p:grpSpPr>
        <p:grpSp>
          <p:nvGrpSpPr>
            <p:cNvPr id="5" name="Grupo 4"/>
            <p:cNvGrpSpPr/>
            <p:nvPr/>
          </p:nvGrpSpPr>
          <p:grpSpPr>
            <a:xfrm>
              <a:off x="-1816313" y="0"/>
              <a:ext cx="13359912" cy="6858000"/>
              <a:chOff x="-10682035" y="0"/>
              <a:chExt cx="13359912" cy="6858000"/>
            </a:xfrm>
          </p:grpSpPr>
          <p:grpSp>
            <p:nvGrpSpPr>
              <p:cNvPr id="82" name="Grupo 81"/>
              <p:cNvGrpSpPr/>
              <p:nvPr/>
            </p:nvGrpSpPr>
            <p:grpSpPr>
              <a:xfrm>
                <a:off x="-10682035" y="0"/>
                <a:ext cx="13359912" cy="6858000"/>
                <a:chOff x="-1187737" y="0"/>
                <a:chExt cx="13359912" cy="6858000"/>
              </a:xfrm>
            </p:grpSpPr>
            <p:grpSp>
              <p:nvGrpSpPr>
                <p:cNvPr id="83" name="Grupo 82"/>
                <p:cNvGrpSpPr/>
                <p:nvPr/>
              </p:nvGrpSpPr>
              <p:grpSpPr>
                <a:xfrm>
                  <a:off x="-1187737" y="0"/>
                  <a:ext cx="13359912" cy="6858000"/>
                  <a:chOff x="-1187737" y="0"/>
                  <a:chExt cx="13359912" cy="6858000"/>
                </a:xfrm>
              </p:grpSpPr>
              <p:sp>
                <p:nvSpPr>
                  <p:cNvPr id="85" name="Rectángulo redondeado 84"/>
                  <p:cNvSpPr/>
                  <p:nvPr/>
                </p:nvSpPr>
                <p:spPr>
                  <a:xfrm>
                    <a:off x="-1187737" y="0"/>
                    <a:ext cx="13350241" cy="6858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  <a:effectLst>
                    <a:outerShdw blurRad="215900" dist="38100" sx="101000" sy="101000" algn="tl" rotWithShape="0">
                      <a:prstClr val="black">
                        <a:alpha val="3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86" name="CuadroTexto 85"/>
                  <p:cNvSpPr txBox="1"/>
                  <p:nvPr/>
                </p:nvSpPr>
                <p:spPr>
                  <a:xfrm>
                    <a:off x="11347743" y="430321"/>
                    <a:ext cx="814761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6600" dirty="0">
                        <a:solidFill>
                          <a:srgbClr val="E70020"/>
                        </a:solidFill>
                      </a:rPr>
                      <a:t>A</a:t>
                    </a:r>
                    <a:endParaRPr lang="es-CO" sz="6600" dirty="0">
                      <a:solidFill>
                        <a:srgbClr val="E70020"/>
                      </a:solidFill>
                    </a:endParaRPr>
                  </a:p>
                </p:txBody>
              </p:sp>
              <p:sp>
                <p:nvSpPr>
                  <p:cNvPr id="87" name="Forma libre 86"/>
                  <p:cNvSpPr/>
                  <p:nvPr/>
                </p:nvSpPr>
                <p:spPr>
                  <a:xfrm>
                    <a:off x="10873463" y="3198897"/>
                    <a:ext cx="1298712" cy="2614143"/>
                  </a:xfrm>
                  <a:custGeom>
                    <a:avLst/>
                    <a:gdLst>
                      <a:gd name="connsiteX0" fmla="*/ 1444280 w 1444280"/>
                      <a:gd name="connsiteY0" fmla="*/ 0 h 2792558"/>
                      <a:gd name="connsiteX1" fmla="*/ 1444280 w 1444280"/>
                      <a:gd name="connsiteY1" fmla="*/ 2792558 h 2792558"/>
                      <a:gd name="connsiteX2" fmla="*/ 1297256 w 1444280"/>
                      <a:gd name="connsiteY2" fmla="*/ 2785384 h 2792558"/>
                      <a:gd name="connsiteX3" fmla="*/ 0 w 1444280"/>
                      <a:gd name="connsiteY3" fmla="*/ 1396279 h 2792558"/>
                      <a:gd name="connsiteX4" fmla="*/ 1297256 w 1444280"/>
                      <a:gd name="connsiteY4" fmla="*/ 7174 h 2792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280" h="2792558">
                        <a:moveTo>
                          <a:pt x="1444280" y="0"/>
                        </a:moveTo>
                        <a:lnTo>
                          <a:pt x="1444280" y="2792558"/>
                        </a:lnTo>
                        <a:lnTo>
                          <a:pt x="1297256" y="2785384"/>
                        </a:lnTo>
                        <a:cubicBezTo>
                          <a:pt x="568607" y="2713879"/>
                          <a:pt x="0" y="2119245"/>
                          <a:pt x="0" y="1396279"/>
                        </a:cubicBezTo>
                        <a:cubicBezTo>
                          <a:pt x="0" y="673314"/>
                          <a:pt x="568607" y="78679"/>
                          <a:pt x="1297256" y="7174"/>
                        </a:cubicBezTo>
                        <a:close/>
                      </a:path>
                    </a:pathLst>
                  </a:custGeom>
                  <a:solidFill>
                    <a:srgbClr val="EF00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pic>
                <p:nvPicPr>
                  <p:cNvPr id="89" name="Picture 2" descr="Winner Group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8099" r="-3605" b="17234"/>
                  <a:stretch/>
                </p:blipFill>
                <p:spPr bwMode="auto">
                  <a:xfrm>
                    <a:off x="10226557" y="5889907"/>
                    <a:ext cx="1388025" cy="5770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84" name="Imagen 8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8426" y="1418466"/>
                  <a:ext cx="467104" cy="467104"/>
                </a:xfrm>
                <a:prstGeom prst="rect">
                  <a:avLst/>
                </a:prstGeom>
              </p:spPr>
            </p:pic>
          </p:grpSp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507" y="4205405"/>
                <a:ext cx="566056" cy="566056"/>
              </a:xfrm>
              <a:prstGeom prst="rect">
                <a:avLst/>
              </a:prstGeom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1DBC07C8-E7C2-4135-B970-62295ECDF3BF}"/>
                </a:ext>
              </a:extLst>
            </p:cNvPr>
            <p:cNvSpPr txBox="1"/>
            <p:nvPr/>
          </p:nvSpPr>
          <p:spPr>
            <a:xfrm rot="16200000">
              <a:off x="9988838" y="4206409"/>
              <a:ext cx="2607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Supuestos</a:t>
              </a:r>
              <a:r>
                <a:rPr lang="es-ES" sz="32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 </a:t>
              </a:r>
              <a:endParaRPr lang="es-CO" sz="3200" b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7" name="Título 1">
            <a:extLst>
              <a:ext uri="{FF2B5EF4-FFF2-40B4-BE49-F238E27FC236}">
                <a16:creationId xmlns:a16="http://schemas.microsoft.com/office/drawing/2014/main" xmlns="" id="{39D70C71-34F8-4568-A1F6-28D257C1298A}"/>
              </a:ext>
            </a:extLst>
          </p:cNvPr>
          <p:cNvSpPr txBox="1">
            <a:spLocks/>
          </p:cNvSpPr>
          <p:nvPr/>
        </p:nvSpPr>
        <p:spPr>
          <a:xfrm>
            <a:off x="2863659" y="370172"/>
            <a:ext cx="5483914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u="sng" dirty="0">
                <a:latin typeface="Constantia" panose="02030602050306030303" pitchFamily="18" charset="0"/>
              </a:rPr>
              <a:t>Año </a:t>
            </a:r>
            <a:r>
              <a:rPr lang="es-ES" sz="4800" b="1" u="sng" dirty="0">
                <a:latin typeface="Century" panose="02040604050505020304" pitchFamily="18" charset="0"/>
              </a:rPr>
              <a:t>2021 a 2026</a:t>
            </a:r>
            <a:endParaRPr lang="es-CO" sz="4800" b="1" u="sng" dirty="0">
              <a:latin typeface="Century" panose="02040604050505020304" pitchFamily="18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D578BE31-E838-48F3-B512-3D91623F0DE4}"/>
              </a:ext>
            </a:extLst>
          </p:cNvPr>
          <p:cNvSpPr/>
          <p:nvPr/>
        </p:nvSpPr>
        <p:spPr>
          <a:xfrm>
            <a:off x="1579646" y="1553772"/>
            <a:ext cx="8703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Constantia" panose="02030602050306030303" pitchFamily="18" charset="0"/>
              </a:rPr>
              <a:t>Para el año 2021 la compañía volvería a incurrir en el 100% del valor de sus costos de ese año y, asimismo, retomaría su actividad en máquinas el 70% y para las mesas el 60%.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62D3DD89-3863-48DB-B97D-574F87748693}"/>
              </a:ext>
            </a:extLst>
          </p:cNvPr>
          <p:cNvSpPr/>
          <p:nvPr/>
        </p:nvSpPr>
        <p:spPr>
          <a:xfrm>
            <a:off x="1324057" y="2854277"/>
            <a:ext cx="3906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400" b="1" dirty="0">
                <a:latin typeface="Constantia" panose="02030602050306030303" pitchFamily="18" charset="0"/>
              </a:rPr>
              <a:t>Datos macroeconómicos</a:t>
            </a:r>
            <a:r>
              <a:rPr lang="es-ES" sz="2400" dirty="0">
                <a:latin typeface="Constantia" panose="02030602050306030303" pitchFamily="18" charset="0"/>
              </a:rPr>
              <a:t>: 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55949BA3-88CF-443F-BB7F-84815C86C244}"/>
              </a:ext>
            </a:extLst>
          </p:cNvPr>
          <p:cNvSpPr/>
          <p:nvPr/>
        </p:nvSpPr>
        <p:spPr>
          <a:xfrm>
            <a:off x="908982" y="5311693"/>
            <a:ext cx="4527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400" b="1" dirty="0">
                <a:latin typeface="Constantia" panose="02030602050306030303" pitchFamily="18" charset="0"/>
              </a:rPr>
              <a:t>Apertura nuevo casino</a:t>
            </a:r>
          </a:p>
        </p:txBody>
      </p:sp>
      <p:pic>
        <p:nvPicPr>
          <p:cNvPr id="1026" name="Picture 2" descr="kit de Prensa">
            <a:extLst>
              <a:ext uri="{FF2B5EF4-FFF2-40B4-BE49-F238E27FC236}">
                <a16:creationId xmlns:a16="http://schemas.microsoft.com/office/drawing/2014/main" xmlns="" id="{5F2209CA-816C-4F6A-BC0A-47764D7E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59" y="3036987"/>
            <a:ext cx="3469969" cy="17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9C04EA70-C039-434C-ACF5-228F134E9081}"/>
              </a:ext>
            </a:extLst>
          </p:cNvPr>
          <p:cNvSpPr/>
          <p:nvPr/>
        </p:nvSpPr>
        <p:spPr>
          <a:xfrm>
            <a:off x="5491175" y="3566816"/>
            <a:ext cx="3906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s-ES" sz="2000" dirty="0">
                <a:latin typeface="Constantia" panose="02030602050306030303" pitchFamily="18" charset="0"/>
              </a:rPr>
              <a:t>PIB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s-ES" sz="2000" dirty="0">
                <a:latin typeface="Constantia" panose="02030602050306030303" pitchFamily="18" charset="0"/>
              </a:rPr>
              <a:t>IPC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s-ES" sz="2000" dirty="0">
                <a:latin typeface="Constantia" panose="02030602050306030303" pitchFamily="18" charset="0"/>
              </a:rPr>
              <a:t>Variación del salario mínimo</a:t>
            </a:r>
            <a:r>
              <a:rPr lang="es-ES" sz="2400" dirty="0">
                <a:latin typeface="Constantia" panose="02030602050306030303" pitchFamily="18" charset="0"/>
              </a:rPr>
              <a:t> 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070FAA80-E879-4A68-8337-051A95F1C99C}"/>
              </a:ext>
            </a:extLst>
          </p:cNvPr>
          <p:cNvSpPr/>
          <p:nvPr/>
        </p:nvSpPr>
        <p:spPr>
          <a:xfrm>
            <a:off x="2411889" y="5750187"/>
            <a:ext cx="129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400" b="1" dirty="0">
                <a:latin typeface="Century" panose="02040604050505020304" pitchFamily="18" charset="0"/>
              </a:rPr>
              <a:t>2025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8148EC0-3DC4-49DD-992D-71AC3D59FF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71" y="5371855"/>
            <a:ext cx="1293656" cy="129365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F05805FF-C5A4-4E72-9467-A6CAF42B99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73" y="4802914"/>
            <a:ext cx="1449132" cy="1449132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4A6484FD-67C4-4A9D-9A47-DC9BFB6C1A37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974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1F75A3C6-E80D-46D5-BF8B-2C39BE8FAB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9" r="9461"/>
          <a:stretch/>
        </p:blipFill>
        <p:spPr>
          <a:xfrm>
            <a:off x="2513335" y="4951879"/>
            <a:ext cx="7356716" cy="1187707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B4C67CB0-208A-47DB-BF70-28763AD84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b="23623"/>
          <a:stretch/>
        </p:blipFill>
        <p:spPr>
          <a:xfrm>
            <a:off x="1936151" y="413758"/>
            <a:ext cx="8708981" cy="436068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59E39B61-EED3-4C2F-90E6-32322D7DB954}"/>
              </a:ext>
            </a:extLst>
          </p:cNvPr>
          <p:cNvGrpSpPr/>
          <p:nvPr/>
        </p:nvGrpSpPr>
        <p:grpSpPr>
          <a:xfrm>
            <a:off x="-1816313" y="0"/>
            <a:ext cx="13401466" cy="6858000"/>
            <a:chOff x="-1816313" y="0"/>
            <a:chExt cx="13401466" cy="6858000"/>
          </a:xfrm>
        </p:grpSpPr>
        <p:grpSp>
          <p:nvGrpSpPr>
            <p:cNvPr id="5" name="Grupo 4"/>
            <p:cNvGrpSpPr/>
            <p:nvPr/>
          </p:nvGrpSpPr>
          <p:grpSpPr>
            <a:xfrm>
              <a:off x="-1816313" y="0"/>
              <a:ext cx="13359912" cy="6858000"/>
              <a:chOff x="-10682035" y="0"/>
              <a:chExt cx="13359912" cy="6858000"/>
            </a:xfrm>
          </p:grpSpPr>
          <p:grpSp>
            <p:nvGrpSpPr>
              <p:cNvPr id="82" name="Grupo 81"/>
              <p:cNvGrpSpPr/>
              <p:nvPr/>
            </p:nvGrpSpPr>
            <p:grpSpPr>
              <a:xfrm>
                <a:off x="-10682035" y="0"/>
                <a:ext cx="13359912" cy="6858000"/>
                <a:chOff x="-1187737" y="0"/>
                <a:chExt cx="13359912" cy="6858000"/>
              </a:xfrm>
            </p:grpSpPr>
            <p:grpSp>
              <p:nvGrpSpPr>
                <p:cNvPr id="83" name="Grupo 82"/>
                <p:cNvGrpSpPr/>
                <p:nvPr/>
              </p:nvGrpSpPr>
              <p:grpSpPr>
                <a:xfrm>
                  <a:off x="-1187737" y="0"/>
                  <a:ext cx="13359912" cy="6858000"/>
                  <a:chOff x="-1187737" y="0"/>
                  <a:chExt cx="13359912" cy="6858000"/>
                </a:xfrm>
              </p:grpSpPr>
              <p:sp>
                <p:nvSpPr>
                  <p:cNvPr id="85" name="Rectángulo redondeado 84"/>
                  <p:cNvSpPr/>
                  <p:nvPr/>
                </p:nvSpPr>
                <p:spPr>
                  <a:xfrm>
                    <a:off x="-1187737" y="0"/>
                    <a:ext cx="13350241" cy="6858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  <a:effectLst>
                    <a:outerShdw blurRad="215900" dist="38100" sx="101000" sy="101000" algn="tl" rotWithShape="0">
                      <a:prstClr val="black">
                        <a:alpha val="3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86" name="CuadroTexto 85"/>
                  <p:cNvSpPr txBox="1"/>
                  <p:nvPr/>
                </p:nvSpPr>
                <p:spPr>
                  <a:xfrm>
                    <a:off x="11347743" y="430321"/>
                    <a:ext cx="814761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6600" dirty="0">
                        <a:solidFill>
                          <a:srgbClr val="E70020"/>
                        </a:solidFill>
                      </a:rPr>
                      <a:t>A</a:t>
                    </a:r>
                    <a:endParaRPr lang="es-CO" sz="6600" dirty="0">
                      <a:solidFill>
                        <a:srgbClr val="E70020"/>
                      </a:solidFill>
                    </a:endParaRPr>
                  </a:p>
                </p:txBody>
              </p:sp>
              <p:sp>
                <p:nvSpPr>
                  <p:cNvPr id="87" name="Forma libre 86"/>
                  <p:cNvSpPr/>
                  <p:nvPr/>
                </p:nvSpPr>
                <p:spPr>
                  <a:xfrm>
                    <a:off x="10873463" y="3198897"/>
                    <a:ext cx="1298712" cy="2614143"/>
                  </a:xfrm>
                  <a:custGeom>
                    <a:avLst/>
                    <a:gdLst>
                      <a:gd name="connsiteX0" fmla="*/ 1444280 w 1444280"/>
                      <a:gd name="connsiteY0" fmla="*/ 0 h 2792558"/>
                      <a:gd name="connsiteX1" fmla="*/ 1444280 w 1444280"/>
                      <a:gd name="connsiteY1" fmla="*/ 2792558 h 2792558"/>
                      <a:gd name="connsiteX2" fmla="*/ 1297256 w 1444280"/>
                      <a:gd name="connsiteY2" fmla="*/ 2785384 h 2792558"/>
                      <a:gd name="connsiteX3" fmla="*/ 0 w 1444280"/>
                      <a:gd name="connsiteY3" fmla="*/ 1396279 h 2792558"/>
                      <a:gd name="connsiteX4" fmla="*/ 1297256 w 1444280"/>
                      <a:gd name="connsiteY4" fmla="*/ 7174 h 2792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280" h="2792558">
                        <a:moveTo>
                          <a:pt x="1444280" y="0"/>
                        </a:moveTo>
                        <a:lnTo>
                          <a:pt x="1444280" y="2792558"/>
                        </a:lnTo>
                        <a:lnTo>
                          <a:pt x="1297256" y="2785384"/>
                        </a:lnTo>
                        <a:cubicBezTo>
                          <a:pt x="568607" y="2713879"/>
                          <a:pt x="0" y="2119245"/>
                          <a:pt x="0" y="1396279"/>
                        </a:cubicBezTo>
                        <a:cubicBezTo>
                          <a:pt x="0" y="673314"/>
                          <a:pt x="568607" y="78679"/>
                          <a:pt x="1297256" y="7174"/>
                        </a:cubicBezTo>
                        <a:close/>
                      </a:path>
                    </a:pathLst>
                  </a:custGeom>
                  <a:solidFill>
                    <a:srgbClr val="EF00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pic>
                <p:nvPicPr>
                  <p:cNvPr id="89" name="Picture 2" descr="Winner Group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8099" r="-3605" b="17234"/>
                  <a:stretch/>
                </p:blipFill>
                <p:spPr bwMode="auto">
                  <a:xfrm>
                    <a:off x="10226557" y="5889907"/>
                    <a:ext cx="1388025" cy="5770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84" name="Imagen 8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8426" y="1418466"/>
                  <a:ext cx="467104" cy="467104"/>
                </a:xfrm>
                <a:prstGeom prst="rect">
                  <a:avLst/>
                </a:prstGeom>
              </p:spPr>
            </p:pic>
          </p:grpSp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507" y="4205405"/>
                <a:ext cx="566056" cy="566056"/>
              </a:xfrm>
              <a:prstGeom prst="rect">
                <a:avLst/>
              </a:prstGeom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1DBC07C8-E7C2-4135-B970-62295ECDF3BF}"/>
                </a:ext>
              </a:extLst>
            </p:cNvPr>
            <p:cNvSpPr txBox="1"/>
            <p:nvPr/>
          </p:nvSpPr>
          <p:spPr>
            <a:xfrm rot="16200000">
              <a:off x="9988838" y="4206409"/>
              <a:ext cx="2607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Supuestos</a:t>
              </a:r>
              <a:r>
                <a:rPr lang="es-ES" sz="32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 </a:t>
              </a:r>
              <a:endParaRPr lang="es-CO" sz="3200" b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87E3A59A-B8F2-4199-92AB-028AED6812EF}"/>
              </a:ext>
            </a:extLst>
          </p:cNvPr>
          <p:cNvSpPr/>
          <p:nvPr/>
        </p:nvSpPr>
        <p:spPr>
          <a:xfrm>
            <a:off x="1136914" y="1573836"/>
            <a:ext cx="9256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2800" dirty="0">
              <a:latin typeface="Constantia" panose="02030602050306030303" pitchFamily="18" charset="0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A51E3C7A-9C5A-4DE2-8C0D-8D9C1EFB30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1FD533A3-16AF-4691-A5B7-4D9EB8CA9E91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082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28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2287828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4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275D6A1-F27B-45B3-9AC4-46339E3CBA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" b="4518"/>
          <a:stretch/>
        </p:blipFill>
        <p:spPr>
          <a:xfrm>
            <a:off x="859060" y="5056769"/>
            <a:ext cx="9029322" cy="649669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FC7DB646-E7C2-44F2-9D19-01505B569A9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r="1992"/>
          <a:stretch/>
        </p:blipFill>
        <p:spPr>
          <a:xfrm>
            <a:off x="773910" y="1191299"/>
            <a:ext cx="8868553" cy="365732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77340" cy="6858000"/>
            <a:chOff x="-12827798" y="0"/>
            <a:chExt cx="13577340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77340" cy="6858000"/>
              <a:chOff x="-1187737" y="0"/>
              <a:chExt cx="13577340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77340" cy="6858000"/>
                <a:chOff x="-1187737" y="0"/>
                <a:chExt cx="13577340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79407"/>
                  <a:ext cx="260785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3FFC7441-1F23-4EDF-ADFE-4D4E3DC143E8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376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B05A829-5BCF-4119-8685-B497ED395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1" y="5163889"/>
            <a:ext cx="9285295" cy="63239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0F7727F-A342-4F97-8DD5-A14F12B2ED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3084" r="1074" b="2751"/>
          <a:stretch/>
        </p:blipFill>
        <p:spPr>
          <a:xfrm>
            <a:off x="599446" y="1093728"/>
            <a:ext cx="9223812" cy="3883694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30EFE66-2DBE-443E-B3EC-43AFA356DA4D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286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74FF575-601F-48C2-B6E3-D65A8697FE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9997" r="2559" b="10215"/>
          <a:stretch/>
        </p:blipFill>
        <p:spPr>
          <a:xfrm>
            <a:off x="795708" y="5087081"/>
            <a:ext cx="9256168" cy="723147"/>
          </a:xfrm>
          <a:prstGeom prst="rect">
            <a:avLst/>
          </a:prstGeom>
        </p:spPr>
      </p:pic>
      <p:pic>
        <p:nvPicPr>
          <p:cNvPr id="12" name="Imagen 11" descr="Imagen que contiene mapa&#10;&#10;Descripción generada automáticamente">
            <a:extLst>
              <a:ext uri="{FF2B5EF4-FFF2-40B4-BE49-F238E27FC236}">
                <a16:creationId xmlns:a16="http://schemas.microsoft.com/office/drawing/2014/main" xmlns="" id="{EE7885C8-3C7C-4610-82E2-1191A1B2FA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3449" r="2502" b="4772"/>
          <a:stretch/>
        </p:blipFill>
        <p:spPr>
          <a:xfrm>
            <a:off x="1001951" y="936971"/>
            <a:ext cx="8603727" cy="3985382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CAAAE038-7FB6-445D-B427-037D78E83A58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289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F7BD707-C3DE-48E5-9302-C4B28B1C2E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6" y="5225661"/>
            <a:ext cx="9441953" cy="623506"/>
          </a:xfrm>
          <a:prstGeom prst="rect">
            <a:avLst/>
          </a:prstGeom>
        </p:spPr>
      </p:pic>
      <p:pic>
        <p:nvPicPr>
          <p:cNvPr id="10" name="Imagen 9" descr="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xmlns="" id="{260C8120-CC7E-43D0-B56F-BD1BCCE100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4384" r="2143" b="2008"/>
          <a:stretch/>
        </p:blipFill>
        <p:spPr>
          <a:xfrm>
            <a:off x="597504" y="608678"/>
            <a:ext cx="9187379" cy="453124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0AF1E0A2-EE0D-4BE0-8EE8-01493B0CA762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117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9955E6-AAD1-4534-9E5D-84F60E535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8" y="5202600"/>
            <a:ext cx="9256167" cy="702783"/>
          </a:xfrm>
          <a:prstGeom prst="rect">
            <a:avLst/>
          </a:prstGeom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BA13B492-E78D-4882-A035-FA89D40D673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3599" r="1716" b="283"/>
          <a:stretch/>
        </p:blipFill>
        <p:spPr>
          <a:xfrm>
            <a:off x="935575" y="715975"/>
            <a:ext cx="8642746" cy="4218217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7488E423-DBC0-444C-A949-DBEE0A5A92BA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39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9622BD9-CB3D-45E6-9C0F-71C25B3E87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4" y="5208211"/>
            <a:ext cx="9392080" cy="706095"/>
          </a:xfrm>
          <a:prstGeom prst="rect">
            <a:avLst/>
          </a:prstGeom>
        </p:spPr>
      </p:pic>
      <p:pic>
        <p:nvPicPr>
          <p:cNvPr id="6" name="Imagen 5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xmlns="" id="{685779C5-C6E0-4F7D-B9B1-2734903F56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"/>
          <a:stretch/>
        </p:blipFill>
        <p:spPr>
          <a:xfrm>
            <a:off x="681580" y="744930"/>
            <a:ext cx="9129069" cy="4239086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D79DA453-3640-4B6E-AA5C-532920273F7E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5106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1386338" y="0"/>
            <a:ext cx="13622875" cy="6858000"/>
            <a:chOff x="-10525730" y="0"/>
            <a:chExt cx="13622875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25730" y="0"/>
              <a:ext cx="13622875" cy="6858000"/>
              <a:chOff x="-1187737" y="0"/>
              <a:chExt cx="13622875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87737" y="0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47501"/>
                <a:ext cx="260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2800" b="1" dirty="0">
                    <a:solidFill>
                      <a:schemeClr val="bg1"/>
                    </a:solidFill>
                  </a:rPr>
                  <a:t> </a:t>
                </a:r>
                <a:endParaRPr lang="es-CO" sz="28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17872" cy="6858000"/>
            <a:chOff x="-10682035" y="0"/>
            <a:chExt cx="1341787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</a:t>
                  </a:r>
                  <a:r>
                    <a:rPr lang="es-ES" sz="3200" b="1" dirty="0">
                      <a:solidFill>
                        <a:schemeClr val="bg1"/>
                      </a:solidFill>
                    </a:rPr>
                    <a:t> </a:t>
                  </a:r>
                  <a:endParaRPr lang="es-CO" sz="3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4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57" y="4655362"/>
            <a:ext cx="1219048" cy="1219048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7699" y="4668614"/>
            <a:ext cx="1219048" cy="1219048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0" y="4668614"/>
            <a:ext cx="1219048" cy="1219048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49" y="4668614"/>
            <a:ext cx="1219048" cy="121904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79" y="4668614"/>
            <a:ext cx="1219048" cy="1219048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2318603" y="5904893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María Camila Ospina Olmos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4193430" y="5931397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Cinthya </a:t>
            </a:r>
            <a:r>
              <a:rPr lang="es-ES" b="1" dirty="0" err="1">
                <a:latin typeface="Constantia" panose="02030602050306030303" pitchFamily="18" charset="0"/>
              </a:rPr>
              <a:t>Daianna</a:t>
            </a:r>
            <a:r>
              <a:rPr lang="es-ES" b="1" dirty="0">
                <a:latin typeface="Constantia" panose="02030602050306030303" pitchFamily="18" charset="0"/>
              </a:rPr>
              <a:t> Torres Garcia 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6174629" y="5911520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Camilo José  Mejía </a:t>
            </a:r>
            <a:r>
              <a:rPr lang="es-ES" b="1" dirty="0" err="1">
                <a:latin typeface="Constantia" panose="02030602050306030303" pitchFamily="18" charset="0"/>
              </a:rPr>
              <a:t>Echeverria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8089565" y="5931400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Laura Camila Torres Castro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950652" y="5924776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Natalia Trujillo Restrepo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1890433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</a:t>
            </a:r>
            <a:endParaRPr lang="es-CO" sz="24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4D23DC87-7010-4210-922C-3FE878FE17F8}"/>
              </a:ext>
            </a:extLst>
          </p:cNvPr>
          <p:cNvSpPr txBox="1"/>
          <p:nvPr/>
        </p:nvSpPr>
        <p:spPr>
          <a:xfrm>
            <a:off x="2575676" y="306776"/>
            <a:ext cx="8929768" cy="2111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nstantia" panose="02030602050306030303" pitchFamily="18" charset="0"/>
                <a:ea typeface="+mj-ea"/>
                <a:cs typeface="+mj-cs"/>
              </a:rPr>
              <a:t>VALORACIÓN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nstantia" panose="02030602050306030303" pitchFamily="18" charset="0"/>
                <a:ea typeface="+mj-ea"/>
                <a:cs typeface="+mj-cs"/>
              </a:rPr>
              <a:t>  WINNER GROUP S.A.</a:t>
            </a:r>
          </a:p>
        </p:txBody>
      </p:sp>
      <p:pic>
        <p:nvPicPr>
          <p:cNvPr id="1026" name="Picture 2" descr="winner-group - Cumbre Iberoamericana del Juego">
            <a:extLst>
              <a:ext uri="{FF2B5EF4-FFF2-40B4-BE49-F238E27FC236}">
                <a16:creationId xmlns:a16="http://schemas.microsoft.com/office/drawing/2014/main" xmlns="" id="{0E2BE8D3-B0C9-496C-ADE7-29CC33566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1" b="25972"/>
          <a:stretch/>
        </p:blipFill>
        <p:spPr bwMode="auto">
          <a:xfrm>
            <a:off x="5554932" y="2400561"/>
            <a:ext cx="2534633" cy="18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CEFBAC0-C64F-40C5-82AF-72162550B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0" y="5342453"/>
            <a:ext cx="9452757" cy="587081"/>
          </a:xfrm>
          <a:prstGeom prst="rect">
            <a:avLst/>
          </a:prstGeom>
        </p:spPr>
      </p:pic>
      <p:pic>
        <p:nvPicPr>
          <p:cNvPr id="12" name="Imagen 11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9028F6F9-AAC2-4B66-BEFD-5C03913A54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r="981"/>
          <a:stretch/>
        </p:blipFill>
        <p:spPr>
          <a:xfrm>
            <a:off x="640191" y="1386816"/>
            <a:ext cx="9177928" cy="3613612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pic>
        <p:nvPicPr>
          <p:cNvPr id="47" name="Imagen 46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xmlns="" id="{3BE9F68D-5960-40C9-9CD9-137F6A5009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-9013" r="208" b="86920"/>
          <a:stretch/>
        </p:blipFill>
        <p:spPr>
          <a:xfrm>
            <a:off x="826006" y="399038"/>
            <a:ext cx="9177928" cy="81149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pic>
        <p:nvPicPr>
          <p:cNvPr id="48" name="Imagen 47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xmlns="" id="{C3AC23BF-7EDF-43FD-A938-4ECA7C1E75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4" t="91805" r="42903"/>
          <a:stretch/>
        </p:blipFill>
        <p:spPr>
          <a:xfrm>
            <a:off x="4771103" y="4717009"/>
            <a:ext cx="1227888" cy="347419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BE6C22B5-6615-468B-BA6F-50391826ED45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903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CCB8D80-4CFC-4352-BCB0-1D4A42DC47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3" y="5242652"/>
            <a:ext cx="9318817" cy="613464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77340" cy="6858000"/>
            <a:chOff x="-12827798" y="0"/>
            <a:chExt cx="13577340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77340" cy="6858000"/>
              <a:chOff x="-1187737" y="0"/>
              <a:chExt cx="13577340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77340" cy="6858000"/>
                <a:chOff x="-1187737" y="0"/>
                <a:chExt cx="13577340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79407"/>
                  <a:ext cx="2607855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BE5EBAF7-D6E2-4A05-8F86-5D68F5570899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21</a:t>
            </a:r>
          </a:p>
        </p:txBody>
      </p:sp>
      <p:pic>
        <p:nvPicPr>
          <p:cNvPr id="9" name="Imagen 8" descr="Imagen que contiene mapa&#10;&#10;Descripción generada automáticamente">
            <a:extLst>
              <a:ext uri="{FF2B5EF4-FFF2-40B4-BE49-F238E27FC236}">
                <a16:creationId xmlns:a16="http://schemas.microsoft.com/office/drawing/2014/main" xmlns="" id="{621549AB-2A62-4E1E-ACD5-5B96093A7C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1" y="800466"/>
            <a:ext cx="8860625" cy="42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438A6F9-2769-46BA-B813-7BBC8BC25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3" y="5284640"/>
            <a:ext cx="9568904" cy="606955"/>
          </a:xfrm>
          <a:prstGeom prst="rect">
            <a:avLst/>
          </a:prstGeom>
        </p:spPr>
      </p:pic>
      <p:pic>
        <p:nvPicPr>
          <p:cNvPr id="10" name="Imagen 9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0A96B956-540A-4044-AFF3-4D20BA0559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1586" r="159" b="930"/>
          <a:stretch/>
        </p:blipFill>
        <p:spPr>
          <a:xfrm>
            <a:off x="849389" y="1062149"/>
            <a:ext cx="9112757" cy="3877481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pic>
        <p:nvPicPr>
          <p:cNvPr id="47" name="Imagen 4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B4986DE4-1E56-422E-B7B3-7A070AD7DB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-3980" r="-470" b="83025"/>
          <a:stretch/>
        </p:blipFill>
        <p:spPr>
          <a:xfrm>
            <a:off x="1877359" y="607431"/>
            <a:ext cx="7985391" cy="8335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81A5FC21-94F2-40F4-977A-E2C258ED23D1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755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5701A7C-BC4F-449A-AACE-85286EC78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4" y="2305889"/>
            <a:ext cx="9824847" cy="631880"/>
          </a:xfrm>
          <a:prstGeom prst="rect">
            <a:avLst/>
          </a:prstGeom>
        </p:spPr>
      </p:pic>
      <p:sp>
        <p:nvSpPr>
          <p:cNvPr id="44" name="Título 1">
            <a:extLst>
              <a:ext uri="{FF2B5EF4-FFF2-40B4-BE49-F238E27FC236}">
                <a16:creationId xmlns:a16="http://schemas.microsoft.com/office/drawing/2014/main" xmlns="" id="{D7D15E44-15F0-4F00-9470-454020369C02}"/>
              </a:ext>
            </a:extLst>
          </p:cNvPr>
          <p:cNvSpPr txBox="1">
            <a:spLocks/>
          </p:cNvSpPr>
          <p:nvPr/>
        </p:nvSpPr>
        <p:spPr>
          <a:xfrm>
            <a:off x="2902490" y="418683"/>
            <a:ext cx="5483914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latin typeface="Constantia" panose="02030602050306030303" pitchFamily="18" charset="0"/>
              </a:rPr>
              <a:t>Patrimonio</a:t>
            </a:r>
            <a:endParaRPr lang="es-CO" sz="4000" b="1" dirty="0">
              <a:latin typeface="Century" panose="020406040505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0862DAE1-71BC-4A06-9CCA-D357D0A9E1B2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23</a:t>
            </a: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4AC0FF0D-C554-4EE0-BD9D-AE7BBE4D32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61" y="3596172"/>
            <a:ext cx="1662134" cy="16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6" name="Imagen 5" descr="Imagen que contiene mapa&#10;&#10;Descripción generada automáticamente">
            <a:extLst>
              <a:ext uri="{FF2B5EF4-FFF2-40B4-BE49-F238E27FC236}">
                <a16:creationId xmlns:a16="http://schemas.microsoft.com/office/drawing/2014/main" xmlns="" id="{482F4C6C-0B5E-4988-8660-88CAEFAF61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6" y="459151"/>
            <a:ext cx="9054661" cy="41999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1D0CBBE-DD6D-4B52-B08C-E4A6FA4336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0" y="5111454"/>
            <a:ext cx="9411341" cy="563298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D3936CC9-A5AE-4F91-8A15-4748444830E4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2695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3142B15-E898-44F8-9114-201A3ABF6A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5" y="5222884"/>
            <a:ext cx="9511568" cy="566056"/>
          </a:xfrm>
          <a:prstGeom prst="rect">
            <a:avLst/>
          </a:prstGeom>
        </p:spPr>
      </p:pic>
      <p:pic>
        <p:nvPicPr>
          <p:cNvPr id="10" name="Imagen 9" descr="Imagen que contiene mapa&#10;&#10;Descripción generada automáticamente">
            <a:extLst>
              <a:ext uri="{FF2B5EF4-FFF2-40B4-BE49-F238E27FC236}">
                <a16:creationId xmlns:a16="http://schemas.microsoft.com/office/drawing/2014/main" xmlns="" id="{23FF4188-DDA7-4B46-87FC-5E7EB3537F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4" y="1231619"/>
            <a:ext cx="8576153" cy="3722671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8DFC52EC-A619-41AC-AC37-C20AD2B000E2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2633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6" name="Imagen 5" descr="Imagen que contiene mapa&#10;&#10;Descripción generada automáticamente">
            <a:extLst>
              <a:ext uri="{FF2B5EF4-FFF2-40B4-BE49-F238E27FC236}">
                <a16:creationId xmlns:a16="http://schemas.microsoft.com/office/drawing/2014/main" xmlns="" id="{41BA8EF6-540C-41B4-8C93-CBC6F05BFF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r="1582"/>
          <a:stretch/>
        </p:blipFill>
        <p:spPr>
          <a:xfrm>
            <a:off x="1426778" y="596062"/>
            <a:ext cx="7861782" cy="44975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D323391-DA5B-4F10-A05A-A47527F110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9" y="5190127"/>
            <a:ext cx="9427771" cy="566056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D51201FC-0272-4ECE-916D-F521E1098FD3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0137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A0B0078-4010-4480-A2D7-96172CF272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/>
          <a:stretch/>
        </p:blipFill>
        <p:spPr>
          <a:xfrm>
            <a:off x="1299873" y="394427"/>
            <a:ext cx="8269422" cy="48897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59C234D-817E-4019-B9CF-63BD8AB16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6" y="5291126"/>
            <a:ext cx="9465974" cy="577063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3E0E5C52-A510-483E-9E2A-AB06FADBF92B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6488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pic>
        <p:nvPicPr>
          <p:cNvPr id="6" name="Imagen 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AAB92061-C338-41DD-A225-9B80B15179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"/>
          <a:stretch/>
        </p:blipFill>
        <p:spPr>
          <a:xfrm>
            <a:off x="1137608" y="27765"/>
            <a:ext cx="8424520" cy="49999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400604-9376-496A-BA85-E373B87BC2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2" y="5189494"/>
            <a:ext cx="9345842" cy="538668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ED1A8178-7351-45AF-AB05-6EA6C36C7FB9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977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204BAFCD-EA6B-4C67-AC7C-44C40F265946}"/>
              </a:ext>
            </a:extLst>
          </p:cNvPr>
          <p:cNvSpPr/>
          <p:nvPr/>
        </p:nvSpPr>
        <p:spPr>
          <a:xfrm>
            <a:off x="1136914" y="1573836"/>
            <a:ext cx="9256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Constantia" panose="02030602050306030303" pitchFamily="18" charset="0"/>
              </a:rPr>
              <a:t>En los primeros dos años del horizonte de proyección se estimó que la compañía presentaría dificultades para el desarrollo de su operación, causando una reducción en sus ingresos y para los cinco años restantes se espera que la compañía logre estabilizar sus flujos y su operación nuevamente.  </a:t>
            </a:r>
            <a:endParaRPr lang="es-ES" sz="3200" dirty="0">
              <a:latin typeface="Constantia" panose="02030602050306030303" pitchFamily="18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7889996A-E616-40F9-AC2D-A68B97984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16" y="4427771"/>
            <a:ext cx="1629763" cy="1629763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9069CDD9-55D3-4D89-AC3F-10BE381DD38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A64F2CD9-9D1A-406A-866E-AED26A7AF26F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94" name="Rectángulo redondeado 93"/>
          <p:cNvSpPr/>
          <p:nvPr/>
        </p:nvSpPr>
        <p:spPr>
          <a:xfrm>
            <a:off x="-2287828" y="28830"/>
            <a:ext cx="1335024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215900" dist="38100" sx="101000" sy="101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5" name="CuadroTexto 94"/>
          <p:cNvSpPr txBox="1"/>
          <p:nvPr/>
        </p:nvSpPr>
        <p:spPr>
          <a:xfrm>
            <a:off x="10247652" y="459151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/>
              <a:t>A</a:t>
            </a:r>
            <a:endParaRPr lang="es-CO" sz="6600" dirty="0"/>
          </a:p>
        </p:txBody>
      </p:sp>
      <p:pic>
        <p:nvPicPr>
          <p:cNvPr id="98" name="Picture 2" descr="Winner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9" r="-3605" b="17234"/>
          <a:stretch/>
        </p:blipFill>
        <p:spPr bwMode="auto">
          <a:xfrm>
            <a:off x="9126466" y="5918737"/>
            <a:ext cx="1388025" cy="5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Imagen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42" y="1423777"/>
            <a:ext cx="443900" cy="443900"/>
          </a:xfrm>
          <a:prstGeom prst="rect">
            <a:avLst/>
          </a:prstGeom>
        </p:spPr>
      </p:pic>
      <p:sp>
        <p:nvSpPr>
          <p:cNvPr id="96" name="Forma libre 95"/>
          <p:cNvSpPr/>
          <p:nvPr/>
        </p:nvSpPr>
        <p:spPr>
          <a:xfrm>
            <a:off x="9773372" y="3227727"/>
            <a:ext cx="1298712" cy="2614143"/>
          </a:xfrm>
          <a:custGeom>
            <a:avLst/>
            <a:gdLst>
              <a:gd name="connsiteX0" fmla="*/ 1444280 w 1444280"/>
              <a:gd name="connsiteY0" fmla="*/ 0 h 2792558"/>
              <a:gd name="connsiteX1" fmla="*/ 1444280 w 1444280"/>
              <a:gd name="connsiteY1" fmla="*/ 2792558 h 2792558"/>
              <a:gd name="connsiteX2" fmla="*/ 1297256 w 1444280"/>
              <a:gd name="connsiteY2" fmla="*/ 2785384 h 2792558"/>
              <a:gd name="connsiteX3" fmla="*/ 0 w 1444280"/>
              <a:gd name="connsiteY3" fmla="*/ 1396279 h 2792558"/>
              <a:gd name="connsiteX4" fmla="*/ 1297256 w 1444280"/>
              <a:gd name="connsiteY4" fmla="*/ 7174 h 27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280" h="2792558">
                <a:moveTo>
                  <a:pt x="1444280" y="0"/>
                </a:moveTo>
                <a:lnTo>
                  <a:pt x="1444280" y="2792558"/>
                </a:lnTo>
                <a:lnTo>
                  <a:pt x="1297256" y="2785384"/>
                </a:lnTo>
                <a:cubicBezTo>
                  <a:pt x="568607" y="2713879"/>
                  <a:pt x="0" y="2119245"/>
                  <a:pt x="0" y="1396279"/>
                </a:cubicBezTo>
                <a:cubicBezTo>
                  <a:pt x="0" y="673314"/>
                  <a:pt x="568607" y="78679"/>
                  <a:pt x="1297256" y="7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CuadroTexto 96"/>
          <p:cNvSpPr txBox="1"/>
          <p:nvPr/>
        </p:nvSpPr>
        <p:spPr>
          <a:xfrm rot="16200000">
            <a:off x="9533729" y="4341734"/>
            <a:ext cx="260785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50" b="1" dirty="0">
                <a:solidFill>
                  <a:schemeClr val="bg1"/>
                </a:solidFill>
                <a:latin typeface="Constantia" panose="02030602050306030303" pitchFamily="18" charset="0"/>
              </a:rPr>
              <a:t>Situación Financiera</a:t>
            </a:r>
            <a:endParaRPr lang="es-CO" sz="1950" b="1" dirty="0">
              <a:solidFill>
                <a:schemeClr val="bg1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90" y="4243349"/>
            <a:ext cx="566056" cy="566056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-12827798" y="0"/>
            <a:ext cx="13592728" cy="6858000"/>
            <a:chOff x="-12827798" y="0"/>
            <a:chExt cx="13592728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592728" cy="6858000"/>
              <a:chOff x="-1187737" y="0"/>
              <a:chExt cx="13592728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592728" cy="6858000"/>
                <a:chOff x="-1187737" y="0"/>
                <a:chExt cx="13592728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716343" y="4164019"/>
                  <a:ext cx="260785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  <a:p>
                  <a:pPr algn="ctr"/>
                  <a:endParaRPr lang="es-CO" sz="1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0F69CAB-98F7-4E10-BE51-8DA0E35A0B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15" y="5002526"/>
            <a:ext cx="6955762" cy="1083837"/>
          </a:xfrm>
          <a:prstGeom prst="rect">
            <a:avLst/>
          </a:prstGeom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C008AE8A-998B-4F3E-B9A5-CF18F18B5F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72" y="3795837"/>
            <a:ext cx="7033529" cy="1054176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81DA867-CA52-4A8E-A2DC-ADAE0AA28E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17" y="2592304"/>
            <a:ext cx="7187838" cy="1047637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D6158528-849C-43A5-8EF9-62ACBC5972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58" y="1447616"/>
            <a:ext cx="6985659" cy="1050578"/>
          </a:xfrm>
          <a:prstGeom prst="rect">
            <a:avLst/>
          </a:prstGeom>
        </p:spPr>
      </p:pic>
      <p:sp>
        <p:nvSpPr>
          <p:cNvPr id="49" name="Título 1">
            <a:extLst>
              <a:ext uri="{FF2B5EF4-FFF2-40B4-BE49-F238E27FC236}">
                <a16:creationId xmlns:a16="http://schemas.microsoft.com/office/drawing/2014/main" xmlns="" id="{8DA64971-D459-4424-80CB-A7F6EDB612AE}"/>
              </a:ext>
            </a:extLst>
          </p:cNvPr>
          <p:cNvSpPr txBox="1">
            <a:spLocks/>
          </p:cNvSpPr>
          <p:nvPr/>
        </p:nvSpPr>
        <p:spPr>
          <a:xfrm>
            <a:off x="1444952" y="367759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>
                <a:latin typeface="Constantia" panose="02030602050306030303" pitchFamily="18" charset="0"/>
              </a:rPr>
              <a:t>Winner</a:t>
            </a:r>
            <a:r>
              <a:rPr lang="es-ES" sz="4000" b="1" dirty="0">
                <a:latin typeface="Constantia" panose="02030602050306030303" pitchFamily="18" charset="0"/>
              </a:rPr>
              <a:t> </a:t>
            </a:r>
            <a:r>
              <a:rPr lang="es-ES" sz="4000" b="1" dirty="0" err="1">
                <a:latin typeface="Constantia" panose="02030602050306030303" pitchFamily="18" charset="0"/>
              </a:rPr>
              <a:t>Group</a:t>
            </a:r>
            <a:r>
              <a:rPr lang="es-ES" sz="4000" b="1" dirty="0">
                <a:latin typeface="Constantia" panose="02030602050306030303" pitchFamily="18" charset="0"/>
              </a:rPr>
              <a:t> S.A VS La Industria </a:t>
            </a:r>
            <a:endParaRPr lang="es-CO" sz="4000" b="1" dirty="0">
              <a:latin typeface="Century" panose="02040604050505020304" pitchFamily="18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BA627778-54CC-4E06-BDC2-84B65C0C6D1D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9200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99693FCF-8DE5-4B67-9956-B5F600FE3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1399" y="4712349"/>
            <a:ext cx="1219048" cy="1219048"/>
          </a:xfrm>
          <a:prstGeom prst="rect">
            <a:avLst/>
          </a:prstGeom>
        </p:spPr>
      </p:pic>
      <p:pic>
        <p:nvPicPr>
          <p:cNvPr id="61" name="Picture 2" descr="winner-group - Cumbre Iberoamericana del Juego">
            <a:extLst>
              <a:ext uri="{FF2B5EF4-FFF2-40B4-BE49-F238E27FC236}">
                <a16:creationId xmlns:a16="http://schemas.microsoft.com/office/drawing/2014/main" xmlns="" id="{E00B630A-B1F2-4A32-9586-E6F103D3F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1" b="25972"/>
          <a:stretch/>
        </p:blipFill>
        <p:spPr bwMode="auto">
          <a:xfrm>
            <a:off x="5554932" y="2400561"/>
            <a:ext cx="2534633" cy="18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43C7A287-F280-4931-8027-8050A7D9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57" y="4655362"/>
            <a:ext cx="1219048" cy="121904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85882E73-94F0-4D76-A3DD-FCED490D2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0" y="4668614"/>
            <a:ext cx="1219048" cy="121904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75D49377-75A8-457A-86C2-E85736E2C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79" y="4668614"/>
            <a:ext cx="1219048" cy="1219048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B79C503F-7EF8-435D-8727-53423B8DC4CD}"/>
              </a:ext>
            </a:extLst>
          </p:cNvPr>
          <p:cNvSpPr txBox="1"/>
          <p:nvPr/>
        </p:nvSpPr>
        <p:spPr>
          <a:xfrm>
            <a:off x="2318603" y="5904893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María Camila Ospina Olmos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8EAE04ED-E3EA-4D82-A411-20DCAF794743}"/>
              </a:ext>
            </a:extLst>
          </p:cNvPr>
          <p:cNvSpPr txBox="1"/>
          <p:nvPr/>
        </p:nvSpPr>
        <p:spPr>
          <a:xfrm>
            <a:off x="4193430" y="5931397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Cinthya </a:t>
            </a:r>
            <a:r>
              <a:rPr lang="es-ES" b="1" dirty="0" err="1">
                <a:latin typeface="Constantia" panose="02030602050306030303" pitchFamily="18" charset="0"/>
              </a:rPr>
              <a:t>Daianna</a:t>
            </a:r>
            <a:r>
              <a:rPr lang="es-ES" b="1" dirty="0">
                <a:latin typeface="Constantia" panose="02030602050306030303" pitchFamily="18" charset="0"/>
              </a:rPr>
              <a:t> Torres Garcia 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E104929F-0E85-4592-AD8D-7FAFC7E80183}"/>
              </a:ext>
            </a:extLst>
          </p:cNvPr>
          <p:cNvSpPr txBox="1"/>
          <p:nvPr/>
        </p:nvSpPr>
        <p:spPr>
          <a:xfrm>
            <a:off x="6174629" y="5911520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Camilo José  Mejía </a:t>
            </a:r>
            <a:r>
              <a:rPr lang="es-ES" b="1" dirty="0" err="1">
                <a:latin typeface="Constantia" panose="02030602050306030303" pitchFamily="18" charset="0"/>
              </a:rPr>
              <a:t>Echeverria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D650449A-388A-4756-9739-C34CC4815AB7}"/>
              </a:ext>
            </a:extLst>
          </p:cNvPr>
          <p:cNvSpPr txBox="1"/>
          <p:nvPr/>
        </p:nvSpPr>
        <p:spPr>
          <a:xfrm>
            <a:off x="8089565" y="5931400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Laura Camila Torres Castro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93ACDD42-7E8D-440E-A299-E69049BD741D}"/>
              </a:ext>
            </a:extLst>
          </p:cNvPr>
          <p:cNvSpPr txBox="1"/>
          <p:nvPr/>
        </p:nvSpPr>
        <p:spPr>
          <a:xfrm>
            <a:off x="9950652" y="5924776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Natalia Trujillo Restrepo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BD112DD7-37C0-4C29-A258-EA56A10E84F4}"/>
              </a:ext>
            </a:extLst>
          </p:cNvPr>
          <p:cNvSpPr txBox="1"/>
          <p:nvPr/>
        </p:nvSpPr>
        <p:spPr>
          <a:xfrm>
            <a:off x="2575676" y="306776"/>
            <a:ext cx="8929768" cy="2111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nstantia" panose="02030602050306030303" pitchFamily="18" charset="0"/>
                <a:ea typeface="+mj-ea"/>
                <a:cs typeface="+mj-cs"/>
              </a:rPr>
              <a:t>VALORACIÓN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nstantia" panose="02030602050306030303" pitchFamily="18" charset="0"/>
                <a:ea typeface="+mj-ea"/>
                <a:cs typeface="+mj-cs"/>
              </a:rPr>
              <a:t> WINNER GROUP S.A.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77627B7F-D42D-4ACB-B32D-22E884B8F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49" y="4668614"/>
            <a:ext cx="1219048" cy="121904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47501"/>
                <a:ext cx="260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2800" b="1" dirty="0">
                    <a:solidFill>
                      <a:schemeClr val="bg1"/>
                    </a:solidFill>
                  </a:rPr>
                  <a:t> </a:t>
                </a:r>
                <a:endParaRPr lang="es-CO" sz="28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387095" cy="6858000"/>
            <a:chOff x="-10682035" y="0"/>
            <a:chExt cx="13387095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87095" cy="6858000"/>
              <a:chOff x="-1187737" y="0"/>
              <a:chExt cx="13387095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28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6" name="CuadroTexto 45"/>
          <p:cNvSpPr txBox="1"/>
          <p:nvPr/>
        </p:nvSpPr>
        <p:spPr>
          <a:xfrm>
            <a:off x="11890433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3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783AA52A-E1EE-4E1D-8218-FE7BB8825E7A}"/>
              </a:ext>
            </a:extLst>
          </p:cNvPr>
          <p:cNvSpPr/>
          <p:nvPr/>
        </p:nvSpPr>
        <p:spPr>
          <a:xfrm>
            <a:off x="1847769" y="1886035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latin typeface="Constantia" panose="02030602050306030303" pitchFamily="18" charset="0"/>
              </a:rPr>
              <a:t>“… la operación y explotación de juegos de suerte y azar en todas sus formas y modalidades, tales como la operación de casinos, salones de juego y bingos, apuestas hípicas y deportivas, apuestas de chance y loterías, entre otras”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xmlns="" id="{5B9AD563-B371-4387-8A3C-C08FFC45F252}"/>
              </a:ext>
            </a:extLst>
          </p:cNvPr>
          <p:cNvSpPr txBox="1">
            <a:spLocks/>
          </p:cNvSpPr>
          <p:nvPr/>
        </p:nvSpPr>
        <p:spPr>
          <a:xfrm>
            <a:off x="1595018" y="700927"/>
            <a:ext cx="9681263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latin typeface="Constantia" panose="02030602050306030303" pitchFamily="18" charset="0"/>
              </a:rPr>
              <a:t>Objeto social de la empresa</a:t>
            </a:r>
            <a:endParaRPr lang="es-CO" sz="5400" b="1" dirty="0">
              <a:latin typeface="Constantia" panose="02030602050306030303" pitchFamily="18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C8EE4BBB-3A4C-4D22-B349-CC71EA0D7C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66" y="3924461"/>
            <a:ext cx="1833639" cy="1833639"/>
          </a:xfrm>
          <a:prstGeom prst="rect">
            <a:avLst/>
          </a:prstGeom>
        </p:spPr>
      </p:pic>
      <p:pic>
        <p:nvPicPr>
          <p:cNvPr id="47" name="Imagen 46" descr="Imagen que contiene cuarto&#10;&#10;Descripción generada automáticamente">
            <a:extLst>
              <a:ext uri="{FF2B5EF4-FFF2-40B4-BE49-F238E27FC236}">
                <a16:creationId xmlns:a16="http://schemas.microsoft.com/office/drawing/2014/main" xmlns="" id="{3DA6F84F-5A58-405A-917E-E108A55467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2718874" y="4112792"/>
            <a:ext cx="1778205" cy="1778205"/>
          </a:xfrm>
          <a:prstGeom prst="rect">
            <a:avLst/>
          </a:prstGeom>
        </p:spPr>
      </p:pic>
      <p:pic>
        <p:nvPicPr>
          <p:cNvPr id="48" name="Imagen 47" descr="Imagen que contiene transporte, rueda&#10;&#10;Descripción generada automáticamente">
            <a:extLst>
              <a:ext uri="{FF2B5EF4-FFF2-40B4-BE49-F238E27FC236}">
                <a16:creationId xmlns:a16="http://schemas.microsoft.com/office/drawing/2014/main" xmlns="" id="{1030D22C-7A9F-4231-BF15-1303190A4E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65" y="4058200"/>
            <a:ext cx="1768739" cy="17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6"/>
          <a:srcRect l="8953" t="29756" r="55602" b="25034"/>
          <a:stretch/>
        </p:blipFill>
        <p:spPr>
          <a:xfrm>
            <a:off x="2130870" y="300505"/>
            <a:ext cx="7046811" cy="5053374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7"/>
          <a:srcRect l="23620" t="68294" r="32991" b="22690"/>
          <a:stretch/>
        </p:blipFill>
        <p:spPr>
          <a:xfrm>
            <a:off x="1782413" y="5512904"/>
            <a:ext cx="7513983" cy="87788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284424" y="35562"/>
            <a:ext cx="13636943" cy="6858000"/>
            <a:chOff x="-10955584" y="42898"/>
            <a:chExt cx="13636943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55584" y="42898"/>
              <a:ext cx="13636943" cy="6858000"/>
              <a:chOff x="-1201805" y="14068"/>
              <a:chExt cx="13636943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201805" y="14068"/>
                <a:ext cx="13636943" cy="6858000"/>
                <a:chOff x="-1201805" y="14068"/>
                <a:chExt cx="13636943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201805" y="14068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4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1FE633A5-9903-4261-8E33-C0C1ED40A79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F0F5442F-A3D3-4E75-9864-FE538A1CDA7B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44" name="Imagen 43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D2767C9-7DF6-451C-B12E-D23EE57AC4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15" y="5002526"/>
            <a:ext cx="6955762" cy="1083837"/>
          </a:xfrm>
          <a:prstGeom prst="rect">
            <a:avLst/>
          </a:prstGeom>
        </p:spPr>
      </p:pic>
      <p:pic>
        <p:nvPicPr>
          <p:cNvPr id="49" name="Imagen 48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0320A833-442C-4CFF-982A-C6BB102A21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72" y="3795837"/>
            <a:ext cx="7033529" cy="1054176"/>
          </a:xfrm>
          <a:prstGeom prst="rect">
            <a:avLst/>
          </a:prstGeom>
        </p:spPr>
      </p:pic>
      <p:pic>
        <p:nvPicPr>
          <p:cNvPr id="50" name="Imagen 4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01B2C30A-6602-439F-9778-C189D1ADE1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17" y="2592304"/>
            <a:ext cx="7187838" cy="1047637"/>
          </a:xfrm>
          <a:prstGeom prst="rect">
            <a:avLst/>
          </a:prstGeom>
        </p:spPr>
      </p:pic>
      <p:pic>
        <p:nvPicPr>
          <p:cNvPr id="51" name="Imagen 50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2A6BA98-0766-4719-8D72-DEEB417FF3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58" y="1447616"/>
            <a:ext cx="6985659" cy="1050578"/>
          </a:xfrm>
          <a:prstGeom prst="rect">
            <a:avLst/>
          </a:prstGeom>
        </p:spPr>
      </p:pic>
      <p:sp>
        <p:nvSpPr>
          <p:cNvPr id="52" name="Título 1">
            <a:extLst>
              <a:ext uri="{FF2B5EF4-FFF2-40B4-BE49-F238E27FC236}">
                <a16:creationId xmlns:a16="http://schemas.microsoft.com/office/drawing/2014/main" xmlns="" id="{8317AAD4-0554-4CAE-8EC0-3AF4CEE49C5E}"/>
              </a:ext>
            </a:extLst>
          </p:cNvPr>
          <p:cNvSpPr txBox="1">
            <a:spLocks/>
          </p:cNvSpPr>
          <p:nvPr/>
        </p:nvSpPr>
        <p:spPr>
          <a:xfrm>
            <a:off x="1444952" y="367759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>
                <a:latin typeface="Constantia" panose="02030602050306030303" pitchFamily="18" charset="0"/>
              </a:rPr>
              <a:t>Winner</a:t>
            </a:r>
            <a:r>
              <a:rPr lang="es-ES" sz="4000" b="1" dirty="0">
                <a:latin typeface="Constantia" panose="02030602050306030303" pitchFamily="18" charset="0"/>
              </a:rPr>
              <a:t> </a:t>
            </a:r>
            <a:r>
              <a:rPr lang="es-ES" sz="4000" b="1" dirty="0" err="1">
                <a:latin typeface="Constantia" panose="02030602050306030303" pitchFamily="18" charset="0"/>
              </a:rPr>
              <a:t>Group</a:t>
            </a:r>
            <a:r>
              <a:rPr lang="es-ES" sz="4000" b="1" dirty="0">
                <a:latin typeface="Constantia" panose="02030602050306030303" pitchFamily="18" charset="0"/>
              </a:rPr>
              <a:t> S.A VS La Industria </a:t>
            </a:r>
            <a:endParaRPr lang="es-CO" sz="4000" b="1" dirty="0">
              <a:latin typeface="Century" panose="020406040505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716377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064D161A-951C-4B43-9AC0-4C3925853F03}"/>
              </a:ext>
            </a:extLst>
          </p:cNvPr>
          <p:cNvSpPr/>
          <p:nvPr/>
        </p:nvSpPr>
        <p:spPr>
          <a:xfrm>
            <a:off x="-3542455" y="323316"/>
            <a:ext cx="5760000" cy="576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42900" sx="103000" sy="103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Círculo: vacío 8">
            <a:extLst>
              <a:ext uri="{FF2B5EF4-FFF2-40B4-BE49-F238E27FC236}">
                <a16:creationId xmlns:a16="http://schemas.microsoft.com/office/drawing/2014/main" xmlns="" id="{4F143B4B-C39E-4AC5-BEFD-0035AE4485CE}"/>
              </a:ext>
            </a:extLst>
          </p:cNvPr>
          <p:cNvSpPr/>
          <p:nvPr/>
        </p:nvSpPr>
        <p:spPr>
          <a:xfrm>
            <a:off x="-3242203" y="29895"/>
            <a:ext cx="6120000" cy="6606705"/>
          </a:xfrm>
          <a:prstGeom prst="donut">
            <a:avLst>
              <a:gd name="adj" fmla="val 282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lumMod val="85000"/>
                </a:schemeClr>
              </a:gs>
              <a:gs pos="52000">
                <a:srgbClr val="4B4B4B"/>
              </a:gs>
              <a:gs pos="32000">
                <a:srgbClr val="969696"/>
              </a:gs>
              <a:gs pos="100000">
                <a:schemeClr val="tx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0" name="Diagrama de flujo: terminador 69">
            <a:extLst>
              <a:ext uri="{FF2B5EF4-FFF2-40B4-BE49-F238E27FC236}">
                <a16:creationId xmlns:a16="http://schemas.microsoft.com/office/drawing/2014/main" xmlns="" id="{79BD6321-664B-497A-A8E3-8E4CE254D447}"/>
              </a:ext>
            </a:extLst>
          </p:cNvPr>
          <p:cNvSpPr/>
          <p:nvPr/>
        </p:nvSpPr>
        <p:spPr>
          <a:xfrm>
            <a:off x="3673346" y="141480"/>
            <a:ext cx="4853434" cy="1217483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Constantia" panose="02030602050306030303" pitchFamily="18" charset="0"/>
              </a:rPr>
              <a:t>Totalidad de la firma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643E6828-E276-4061-8FC3-4354132E791A}"/>
              </a:ext>
            </a:extLst>
          </p:cNvPr>
          <p:cNvSpPr/>
          <p:nvPr/>
        </p:nvSpPr>
        <p:spPr>
          <a:xfrm>
            <a:off x="1391797" y="570241"/>
            <a:ext cx="360000" cy="3600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311C7443-4246-4FBD-8B2E-051ABD13D8A7}"/>
              </a:ext>
            </a:extLst>
          </p:cNvPr>
          <p:cNvCxnSpPr>
            <a:cxnSpLocks/>
            <a:stCxn id="6" idx="6"/>
            <a:endCxn id="70" idx="1"/>
          </p:cNvCxnSpPr>
          <p:nvPr/>
        </p:nvCxnSpPr>
        <p:spPr>
          <a:xfrm flipV="1">
            <a:off x="1751797" y="750222"/>
            <a:ext cx="1921549" cy="19"/>
          </a:xfrm>
          <a:prstGeom prst="line">
            <a:avLst/>
          </a:prstGeom>
          <a:ln w="1905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76C7FE7A-5C9B-4BD7-A173-734180CD050F}"/>
              </a:ext>
            </a:extLst>
          </p:cNvPr>
          <p:cNvSpPr/>
          <p:nvPr/>
        </p:nvSpPr>
        <p:spPr>
          <a:xfrm>
            <a:off x="2369094" y="1880358"/>
            <a:ext cx="360000" cy="360000"/>
          </a:xfrm>
          <a:prstGeom prst="ellipse">
            <a:avLst/>
          </a:prstGeom>
          <a:solidFill>
            <a:srgbClr val="75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xmlns="" id="{5BD196B4-9075-4BA2-9CDC-E1CF23DAA853}"/>
              </a:ext>
            </a:extLst>
          </p:cNvPr>
          <p:cNvCxnSpPr>
            <a:cxnSpLocks/>
            <a:stCxn id="65" idx="6"/>
            <a:endCxn id="99" idx="1"/>
          </p:cNvCxnSpPr>
          <p:nvPr/>
        </p:nvCxnSpPr>
        <p:spPr>
          <a:xfrm flipV="1">
            <a:off x="2729094" y="2052151"/>
            <a:ext cx="1645291" cy="8207"/>
          </a:xfrm>
          <a:prstGeom prst="line">
            <a:avLst/>
          </a:prstGeom>
          <a:ln w="19050">
            <a:solidFill>
              <a:srgbClr val="7575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ipse 72">
            <a:extLst>
              <a:ext uri="{FF2B5EF4-FFF2-40B4-BE49-F238E27FC236}">
                <a16:creationId xmlns:a16="http://schemas.microsoft.com/office/drawing/2014/main" xmlns="" id="{45176483-FEB1-4526-B75F-9BF5EC28EB62}"/>
              </a:ext>
            </a:extLst>
          </p:cNvPr>
          <p:cNvSpPr/>
          <p:nvPr/>
        </p:nvSpPr>
        <p:spPr>
          <a:xfrm>
            <a:off x="2612843" y="3224186"/>
            <a:ext cx="360000" cy="360000"/>
          </a:xfrm>
          <a:prstGeom prst="ellipse">
            <a:avLst/>
          </a:prstGeom>
          <a:solidFill>
            <a:srgbClr val="B0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xmlns="" id="{72D4939B-1248-48D6-B25B-F4F3B08AA622}"/>
              </a:ext>
            </a:extLst>
          </p:cNvPr>
          <p:cNvCxnSpPr>
            <a:cxnSpLocks/>
            <a:stCxn id="73" idx="6"/>
            <a:endCxn id="108" idx="1"/>
          </p:cNvCxnSpPr>
          <p:nvPr/>
        </p:nvCxnSpPr>
        <p:spPr>
          <a:xfrm flipV="1">
            <a:off x="2972843" y="3378215"/>
            <a:ext cx="1685586" cy="25971"/>
          </a:xfrm>
          <a:prstGeom prst="line">
            <a:avLst/>
          </a:prstGeom>
          <a:ln w="19050"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xmlns="" id="{84EB9CF5-00CB-4D08-A627-6CF40A9B0F7F}"/>
              </a:ext>
            </a:extLst>
          </p:cNvPr>
          <p:cNvSpPr/>
          <p:nvPr/>
        </p:nvSpPr>
        <p:spPr>
          <a:xfrm>
            <a:off x="2288850" y="4567673"/>
            <a:ext cx="360000" cy="360000"/>
          </a:xfrm>
          <a:prstGeom prst="ellipse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xmlns="" id="{D76027FD-1C54-448E-80D7-429A2CD267E1}"/>
              </a:ext>
            </a:extLst>
          </p:cNvPr>
          <p:cNvCxnSpPr>
            <a:cxnSpLocks/>
            <a:stCxn id="75" idx="6"/>
            <a:endCxn id="109" idx="1"/>
          </p:cNvCxnSpPr>
          <p:nvPr/>
        </p:nvCxnSpPr>
        <p:spPr>
          <a:xfrm flipV="1">
            <a:off x="2648850" y="4731507"/>
            <a:ext cx="1637862" cy="16166"/>
          </a:xfrm>
          <a:prstGeom prst="line">
            <a:avLst/>
          </a:prstGeom>
          <a:ln w="19050">
            <a:solidFill>
              <a:srgbClr val="DCD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ipse 76">
            <a:extLst>
              <a:ext uri="{FF2B5EF4-FFF2-40B4-BE49-F238E27FC236}">
                <a16:creationId xmlns:a16="http://schemas.microsoft.com/office/drawing/2014/main" xmlns="" id="{9D552489-CCAC-4888-A747-372CB9BD1102}"/>
              </a:ext>
            </a:extLst>
          </p:cNvPr>
          <p:cNvSpPr/>
          <p:nvPr/>
        </p:nvSpPr>
        <p:spPr>
          <a:xfrm>
            <a:off x="1226722" y="5890474"/>
            <a:ext cx="360000" cy="360000"/>
          </a:xfrm>
          <a:prstGeom prst="ellipse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xmlns="" id="{05E46CD9-BC9A-4E3D-B87F-59453A9E8B3F}"/>
              </a:ext>
            </a:extLst>
          </p:cNvPr>
          <p:cNvCxnSpPr>
            <a:cxnSpLocks/>
            <a:stCxn id="77" idx="6"/>
            <a:endCxn id="110" idx="1"/>
          </p:cNvCxnSpPr>
          <p:nvPr/>
        </p:nvCxnSpPr>
        <p:spPr>
          <a:xfrm>
            <a:off x="1586722" y="6070474"/>
            <a:ext cx="1937886" cy="14755"/>
          </a:xfrm>
          <a:prstGeom prst="line">
            <a:avLst/>
          </a:prstGeom>
          <a:ln w="19050">
            <a:solidFill>
              <a:srgbClr val="DCD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Diagrama de flujo: terminador 98">
            <a:extLst>
              <a:ext uri="{FF2B5EF4-FFF2-40B4-BE49-F238E27FC236}">
                <a16:creationId xmlns:a16="http://schemas.microsoft.com/office/drawing/2014/main" xmlns="" id="{0179DCCC-6A33-42A4-9117-9AA58CABEF83}"/>
              </a:ext>
            </a:extLst>
          </p:cNvPr>
          <p:cNvSpPr/>
          <p:nvPr/>
        </p:nvSpPr>
        <p:spPr>
          <a:xfrm>
            <a:off x="4374385" y="1443409"/>
            <a:ext cx="4853434" cy="1217483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Constantia" panose="02030602050306030303" pitchFamily="18" charset="0"/>
              </a:rPr>
              <a:t>Liquidez de la empresa</a:t>
            </a:r>
          </a:p>
        </p:txBody>
      </p:sp>
      <p:sp>
        <p:nvSpPr>
          <p:cNvPr id="108" name="Diagrama de flujo: terminador 107">
            <a:extLst>
              <a:ext uri="{FF2B5EF4-FFF2-40B4-BE49-F238E27FC236}">
                <a16:creationId xmlns:a16="http://schemas.microsoft.com/office/drawing/2014/main" xmlns="" id="{ABC79AC5-5627-453E-825D-EE71EDE2AE48}"/>
              </a:ext>
            </a:extLst>
          </p:cNvPr>
          <p:cNvSpPr/>
          <p:nvPr/>
        </p:nvSpPr>
        <p:spPr>
          <a:xfrm>
            <a:off x="4658429" y="2769473"/>
            <a:ext cx="4853434" cy="1217483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Constantia" panose="02030602050306030303" pitchFamily="18" charset="0"/>
              </a:rPr>
              <a:t>Capacidad de generar caja</a:t>
            </a:r>
          </a:p>
        </p:txBody>
      </p:sp>
      <p:sp>
        <p:nvSpPr>
          <p:cNvPr id="109" name="Diagrama de flujo: terminador 108">
            <a:extLst>
              <a:ext uri="{FF2B5EF4-FFF2-40B4-BE49-F238E27FC236}">
                <a16:creationId xmlns:a16="http://schemas.microsoft.com/office/drawing/2014/main" xmlns="" id="{E0A41481-2BA6-4DB7-991D-01A03D450840}"/>
              </a:ext>
            </a:extLst>
          </p:cNvPr>
          <p:cNvSpPr/>
          <p:nvPr/>
        </p:nvSpPr>
        <p:spPr>
          <a:xfrm>
            <a:off x="4286712" y="4122765"/>
            <a:ext cx="4853434" cy="1217483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Análisis estructura de financiación</a:t>
            </a:r>
          </a:p>
        </p:txBody>
      </p:sp>
      <p:sp>
        <p:nvSpPr>
          <p:cNvPr id="110" name="Diagrama de flujo: terminador 109">
            <a:extLst>
              <a:ext uri="{FF2B5EF4-FFF2-40B4-BE49-F238E27FC236}">
                <a16:creationId xmlns:a16="http://schemas.microsoft.com/office/drawing/2014/main" xmlns="" id="{DF04646E-1964-4727-A36B-51725CF0C9E6}"/>
              </a:ext>
            </a:extLst>
          </p:cNvPr>
          <p:cNvSpPr/>
          <p:nvPr/>
        </p:nvSpPr>
        <p:spPr>
          <a:xfrm>
            <a:off x="3524608" y="5476487"/>
            <a:ext cx="4853434" cy="1217483"/>
          </a:xfrm>
          <a:prstGeom prst="flowChartTerminator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Remuneración a los accionistas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xmlns="" id="{8AB3B6C8-D52B-4947-A077-A8B5865197E1}"/>
              </a:ext>
            </a:extLst>
          </p:cNvPr>
          <p:cNvSpPr/>
          <p:nvPr/>
        </p:nvSpPr>
        <p:spPr>
          <a:xfrm>
            <a:off x="427359" y="485039"/>
            <a:ext cx="1046440" cy="547829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s-CO" sz="2800" b="1" dirty="0">
                <a:latin typeface="Constantia" panose="02030602050306030303" pitchFamily="18" charset="0"/>
              </a:rPr>
              <a:t>MÉTODO FLUJO     </a:t>
            </a:r>
          </a:p>
          <a:p>
            <a:pPr algn="ctr"/>
            <a:r>
              <a:rPr lang="es-CO" sz="2800" b="1" dirty="0">
                <a:latin typeface="Constantia" panose="02030602050306030303" pitchFamily="18" charset="0"/>
              </a:rPr>
              <a:t>DE CAJA LIBRE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8E3C98B-F2D0-474C-834F-4160E3400164}"/>
              </a:ext>
            </a:extLst>
          </p:cNvPr>
          <p:cNvSpPr/>
          <p:nvPr/>
        </p:nvSpPr>
        <p:spPr>
          <a:xfrm>
            <a:off x="-3477691" y="-221400"/>
            <a:ext cx="358517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xmlns="" id="{EC89F417-62C2-4F50-ACF2-9C4A5F41E8EC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275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  <p:bldP spid="70" grpId="0" animBg="1"/>
      <p:bldP spid="6" grpId="0" animBg="1"/>
      <p:bldP spid="65" grpId="0" animBg="1"/>
      <p:bldP spid="73" grpId="0" animBg="1"/>
      <p:bldP spid="75" grpId="0" animBg="1"/>
      <p:bldP spid="77" grpId="0" animBg="1"/>
      <p:bldP spid="99" grpId="0" animBg="1"/>
      <p:bldP spid="108" grpId="0" animBg="1"/>
      <p:bldP spid="109" grpId="0" animBg="1"/>
      <p:bldP spid="110" grpId="0" animBg="1"/>
      <p:bldP spid="111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6"/>
          <a:srcRect l="8953" t="29756" r="55602" b="25034"/>
          <a:stretch/>
        </p:blipFill>
        <p:spPr>
          <a:xfrm>
            <a:off x="2130870" y="300505"/>
            <a:ext cx="7046811" cy="5053374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7"/>
          <a:srcRect l="23620" t="68294" r="32991" b="22690"/>
          <a:stretch/>
        </p:blipFill>
        <p:spPr>
          <a:xfrm>
            <a:off x="1782413" y="5512904"/>
            <a:ext cx="7513983" cy="87788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256288" y="7426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4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1FE633A5-9903-4261-8E33-C0C1ED40A79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F0F5442F-A3D3-4E75-9864-FE538A1CDA7B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716377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1A68E20D-BE86-4355-B917-8D4104F6B818}"/>
              </a:ext>
            </a:extLst>
          </p:cNvPr>
          <p:cNvSpPr/>
          <p:nvPr/>
        </p:nvSpPr>
        <p:spPr>
          <a:xfrm>
            <a:off x="1824245" y="5488886"/>
            <a:ext cx="5971549" cy="921097"/>
          </a:xfrm>
          <a:prstGeom prst="round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Constantia" panose="02030602050306030303" pitchFamily="18" charset="0"/>
              </a:rPr>
              <a:t>(=) FLUJO DE CAJA LIBRE 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xmlns="" id="{F4EEE13A-0DE5-4EE6-BDB4-3D9800D108BB}"/>
              </a:ext>
            </a:extLst>
          </p:cNvPr>
          <p:cNvSpPr/>
          <p:nvPr/>
        </p:nvSpPr>
        <p:spPr>
          <a:xfrm>
            <a:off x="1804131" y="4471247"/>
            <a:ext cx="5971549" cy="921097"/>
          </a:xfrm>
          <a:prstGeom prst="roundRect">
            <a:avLst/>
          </a:prstGeom>
          <a:solidFill>
            <a:srgbClr val="75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DCDCDD"/>
                </a:solidFill>
                <a:latin typeface="Constantia" panose="02030602050306030303" pitchFamily="18" charset="0"/>
              </a:rPr>
              <a:t> (-) INCREMENTO EN EL CAPITAL DE TRABAJO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xmlns="" id="{FC6DCFE5-9941-4C84-8548-F10280CEC0E2}"/>
              </a:ext>
            </a:extLst>
          </p:cNvPr>
          <p:cNvSpPr/>
          <p:nvPr/>
        </p:nvSpPr>
        <p:spPr>
          <a:xfrm>
            <a:off x="1824246" y="3434275"/>
            <a:ext cx="5951434" cy="921097"/>
          </a:xfrm>
          <a:prstGeom prst="roundRect">
            <a:avLst/>
          </a:prstGeom>
          <a:solidFill>
            <a:srgbClr val="B0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 (-) INVERSIÓN DE CAPITAL</a:t>
            </a: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xmlns="" id="{1D51CF8D-E796-42A9-94F2-C7F804C14627}"/>
              </a:ext>
            </a:extLst>
          </p:cNvPr>
          <p:cNvSpPr/>
          <p:nvPr/>
        </p:nvSpPr>
        <p:spPr>
          <a:xfrm>
            <a:off x="1824245" y="2396061"/>
            <a:ext cx="5951435" cy="921097"/>
          </a:xfrm>
          <a:prstGeom prst="roundRect">
            <a:avLst/>
          </a:prstGeom>
          <a:solidFill>
            <a:srgbClr val="D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(+) DEPRECIACIÓN Y AMORTIZACIÓN</a:t>
            </a:r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xmlns="" id="{6F56C34F-89AE-487E-BD83-934A2DBF1C8F}"/>
              </a:ext>
            </a:extLst>
          </p:cNvPr>
          <p:cNvSpPr/>
          <p:nvPr/>
        </p:nvSpPr>
        <p:spPr>
          <a:xfrm>
            <a:off x="1824245" y="1384584"/>
            <a:ext cx="5951435" cy="9210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(+) EBIT*(</a:t>
            </a:r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-TX)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xmlns="" id="{B9D3B23C-F3A3-4CAF-9741-3B3996DA53A5}"/>
              </a:ext>
            </a:extLst>
          </p:cNvPr>
          <p:cNvSpPr txBox="1">
            <a:spLocks/>
          </p:cNvSpPr>
          <p:nvPr/>
        </p:nvSpPr>
        <p:spPr>
          <a:xfrm>
            <a:off x="431811" y="176224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latin typeface="Century" panose="02040604050505020304" pitchFamily="18" charset="0"/>
              </a:rPr>
              <a:t>Estructura del Flujo de Caja Libre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B929BCA0-19E8-4977-B6BA-A2ACEF1A297D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3329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 animBg="1"/>
      <p:bldP spid="54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816313" y="0"/>
            <a:ext cx="13359912" cy="6858000"/>
            <a:chOff x="-10682035" y="0"/>
            <a:chExt cx="1335991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59912" cy="6858000"/>
              <a:chOff x="-1187737" y="0"/>
              <a:chExt cx="1335991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59912" cy="6858000"/>
                <a:chOff x="-1187737" y="0"/>
                <a:chExt cx="1335991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6"/>
          <a:srcRect l="23620" t="68294" r="32991" b="22690"/>
          <a:stretch/>
        </p:blipFill>
        <p:spPr>
          <a:xfrm>
            <a:off x="1782413" y="5512904"/>
            <a:ext cx="7513983" cy="87788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256288" y="7426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4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1FE633A5-9903-4261-8E33-C0C1ED40A797}"/>
              </a:ext>
            </a:extLst>
          </p:cNvPr>
          <p:cNvSpPr txBox="1"/>
          <p:nvPr/>
        </p:nvSpPr>
        <p:spPr>
          <a:xfrm rot="16200000">
            <a:off x="10480385" y="4247501"/>
            <a:ext cx="260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Compañía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F0F5442F-A3D3-4E75-9864-FE538A1CDA7B}"/>
              </a:ext>
            </a:extLst>
          </p:cNvPr>
          <p:cNvSpPr txBox="1"/>
          <p:nvPr/>
        </p:nvSpPr>
        <p:spPr>
          <a:xfrm rot="16200000">
            <a:off x="9988838" y="4206409"/>
            <a:ext cx="260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nstantia" panose="02030602050306030303" pitchFamily="18" charset="0"/>
              </a:rPr>
              <a:t>Supuestos</a:t>
            </a:r>
            <a:r>
              <a:rPr lang="es-ES" sz="3200" b="1" dirty="0">
                <a:solidFill>
                  <a:schemeClr val="bg1"/>
                </a:solidFill>
              </a:rPr>
              <a:t> </a:t>
            </a:r>
            <a:endParaRPr lang="es-CO" sz="3200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2716377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xmlns="" id="{344C93B0-20F2-40B3-A6C4-78D793A8271B}"/>
              </a:ext>
            </a:extLst>
          </p:cNvPr>
          <p:cNvSpPr/>
          <p:nvPr/>
        </p:nvSpPr>
        <p:spPr>
          <a:xfrm>
            <a:off x="24649" y="1485520"/>
            <a:ext cx="167103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2020</a:t>
            </a: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xmlns="" id="{245FD316-865D-41D9-89E1-63721768032C}"/>
              </a:ext>
            </a:extLst>
          </p:cNvPr>
          <p:cNvSpPr/>
          <p:nvPr/>
        </p:nvSpPr>
        <p:spPr>
          <a:xfrm>
            <a:off x="11601" y="2146077"/>
            <a:ext cx="167103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2021</a:t>
            </a: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xmlns="" id="{BDF623C2-31B0-415C-8196-851CAE147BEC}"/>
              </a:ext>
            </a:extLst>
          </p:cNvPr>
          <p:cNvSpPr/>
          <p:nvPr/>
        </p:nvSpPr>
        <p:spPr>
          <a:xfrm>
            <a:off x="10070" y="2842815"/>
            <a:ext cx="167103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2022</a:t>
            </a: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xmlns="" id="{C4105AB3-B0D6-4E33-9341-498338A51F87}"/>
              </a:ext>
            </a:extLst>
          </p:cNvPr>
          <p:cNvSpPr/>
          <p:nvPr/>
        </p:nvSpPr>
        <p:spPr>
          <a:xfrm>
            <a:off x="-35354" y="3536895"/>
            <a:ext cx="167103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2023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xmlns="" id="{42F9594B-9872-4FE8-BF4D-15627BB09DFF}"/>
              </a:ext>
            </a:extLst>
          </p:cNvPr>
          <p:cNvSpPr/>
          <p:nvPr/>
        </p:nvSpPr>
        <p:spPr>
          <a:xfrm>
            <a:off x="-35771" y="4115878"/>
            <a:ext cx="167103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2024</a:t>
            </a:r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xmlns="" id="{D22CE179-EBDF-4A25-9013-734A8372AAB7}"/>
              </a:ext>
            </a:extLst>
          </p:cNvPr>
          <p:cNvSpPr/>
          <p:nvPr/>
        </p:nvSpPr>
        <p:spPr>
          <a:xfrm>
            <a:off x="-31997" y="4765322"/>
            <a:ext cx="167103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2025</a:t>
            </a: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xmlns="" id="{F9E320D2-BC01-4473-86C8-3E495600D05A}"/>
              </a:ext>
            </a:extLst>
          </p:cNvPr>
          <p:cNvSpPr/>
          <p:nvPr/>
        </p:nvSpPr>
        <p:spPr>
          <a:xfrm>
            <a:off x="-34642" y="5406119"/>
            <a:ext cx="167103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2026</a:t>
            </a: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xmlns="" id="{3FC22258-1298-4036-8AA0-C23517592BB5}"/>
              </a:ext>
            </a:extLst>
          </p:cNvPr>
          <p:cNvSpPr/>
          <p:nvPr/>
        </p:nvSpPr>
        <p:spPr>
          <a:xfrm>
            <a:off x="1839489" y="1501493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$159.520</a:t>
            </a: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xmlns="" id="{5CEA3A6B-D806-4EF6-8631-39C101CFF478}"/>
              </a:ext>
            </a:extLst>
          </p:cNvPr>
          <p:cNvSpPr/>
          <p:nvPr/>
        </p:nvSpPr>
        <p:spPr>
          <a:xfrm>
            <a:off x="1691480" y="2202837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$69.362</a:t>
            </a: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xmlns="" id="{4FBECFF7-BBA6-4D1D-82DE-169748FDD05E}"/>
              </a:ext>
            </a:extLst>
          </p:cNvPr>
          <p:cNvSpPr/>
          <p:nvPr/>
        </p:nvSpPr>
        <p:spPr>
          <a:xfrm>
            <a:off x="1666151" y="2829228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$99.768</a:t>
            </a: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xmlns="" id="{DD4A1AC1-508A-49C9-9D62-2014EB9A842C}"/>
              </a:ext>
            </a:extLst>
          </p:cNvPr>
          <p:cNvSpPr/>
          <p:nvPr/>
        </p:nvSpPr>
        <p:spPr>
          <a:xfrm>
            <a:off x="1763494" y="3491657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$108.870</a:t>
            </a: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xmlns="" id="{9BB15A4C-873A-4010-B2E2-ACE50AF88F8C}"/>
              </a:ext>
            </a:extLst>
          </p:cNvPr>
          <p:cNvSpPr/>
          <p:nvPr/>
        </p:nvSpPr>
        <p:spPr>
          <a:xfrm>
            <a:off x="1781526" y="4107674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$108.782</a:t>
            </a:r>
          </a:p>
        </p:txBody>
      </p:sp>
      <p:sp>
        <p:nvSpPr>
          <p:cNvPr id="71" name="Rectángulo: esquinas redondeadas 70">
            <a:extLst>
              <a:ext uri="{FF2B5EF4-FFF2-40B4-BE49-F238E27FC236}">
                <a16:creationId xmlns:a16="http://schemas.microsoft.com/office/drawing/2014/main" xmlns="" id="{A6C016EA-C02B-48FA-A1E7-5E8888A94A88}"/>
              </a:ext>
            </a:extLst>
          </p:cNvPr>
          <p:cNvSpPr/>
          <p:nvPr/>
        </p:nvSpPr>
        <p:spPr>
          <a:xfrm>
            <a:off x="1763494" y="4714632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$113.353</a:t>
            </a: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xmlns="" id="{820BA613-6F14-4185-B584-7CCDBFF69C06}"/>
              </a:ext>
            </a:extLst>
          </p:cNvPr>
          <p:cNvSpPr/>
          <p:nvPr/>
        </p:nvSpPr>
        <p:spPr>
          <a:xfrm>
            <a:off x="1810545" y="5417353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$108.346</a:t>
            </a: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xmlns="" id="{A606BAF4-6668-4A84-9561-928D063DD6C2}"/>
              </a:ext>
            </a:extLst>
          </p:cNvPr>
          <p:cNvSpPr/>
          <p:nvPr/>
        </p:nvSpPr>
        <p:spPr>
          <a:xfrm>
            <a:off x="1804590" y="467211"/>
            <a:ext cx="2263471" cy="914249"/>
          </a:xfrm>
          <a:prstGeom prst="round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Constantia" panose="02030602050306030303" pitchFamily="18" charset="0"/>
              </a:rPr>
              <a:t>Flujo de Caja </a:t>
            </a:r>
            <a:r>
              <a:rPr lang="es-CO" sz="2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Libre  </a:t>
            </a:r>
            <a:endParaRPr lang="es-CO" sz="24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xmlns="" id="{18711BB6-A940-456D-96A8-05D881BB2D03}"/>
              </a:ext>
            </a:extLst>
          </p:cNvPr>
          <p:cNvSpPr/>
          <p:nvPr/>
        </p:nvSpPr>
        <p:spPr>
          <a:xfrm>
            <a:off x="4488193" y="467211"/>
            <a:ext cx="2263471" cy="914249"/>
          </a:xfrm>
          <a:prstGeom prst="round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Constantia" panose="02030602050306030303" pitchFamily="18" charset="0"/>
              </a:rPr>
              <a:t>Costo Promedio Ponderado de Capital</a:t>
            </a:r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xmlns="" id="{ED221C89-6EBA-4540-811D-AE7EE1B4CD87}"/>
              </a:ext>
            </a:extLst>
          </p:cNvPr>
          <p:cNvSpPr/>
          <p:nvPr/>
        </p:nvSpPr>
        <p:spPr>
          <a:xfrm>
            <a:off x="4395999" y="1539593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10,89%</a:t>
            </a: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xmlns="" id="{8B8EA3FD-1AB3-4798-8366-0757557559B3}"/>
              </a:ext>
            </a:extLst>
          </p:cNvPr>
          <p:cNvSpPr/>
          <p:nvPr/>
        </p:nvSpPr>
        <p:spPr>
          <a:xfrm>
            <a:off x="4384604" y="2239573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11,52%</a:t>
            </a: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xmlns="" id="{5AC7933F-CDA3-4BB5-BFB4-DA0A761468D3}"/>
              </a:ext>
            </a:extLst>
          </p:cNvPr>
          <p:cNvSpPr/>
          <p:nvPr/>
        </p:nvSpPr>
        <p:spPr>
          <a:xfrm>
            <a:off x="4384604" y="2830631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11,84%</a:t>
            </a: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xmlns="" id="{877F7107-1A81-4699-B401-45DBDDD9DC38}"/>
              </a:ext>
            </a:extLst>
          </p:cNvPr>
          <p:cNvSpPr/>
          <p:nvPr/>
        </p:nvSpPr>
        <p:spPr>
          <a:xfrm>
            <a:off x="4396204" y="3472607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12,34%</a:t>
            </a: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xmlns="" id="{CECF71A2-A3B2-4D43-96FD-9E7E2954864B}"/>
              </a:ext>
            </a:extLst>
          </p:cNvPr>
          <p:cNvSpPr/>
          <p:nvPr/>
        </p:nvSpPr>
        <p:spPr>
          <a:xfrm>
            <a:off x="4395186" y="4088624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10,55%</a:t>
            </a:r>
          </a:p>
        </p:txBody>
      </p:sp>
      <p:sp>
        <p:nvSpPr>
          <p:cNvPr id="80" name="Rectángulo: esquinas redondeadas 79">
            <a:extLst>
              <a:ext uri="{FF2B5EF4-FFF2-40B4-BE49-F238E27FC236}">
                <a16:creationId xmlns:a16="http://schemas.microsoft.com/office/drawing/2014/main" xmlns="" id="{9479415C-F872-461A-BE97-EE57CA73F8F5}"/>
              </a:ext>
            </a:extLst>
          </p:cNvPr>
          <p:cNvSpPr/>
          <p:nvPr/>
        </p:nvSpPr>
        <p:spPr>
          <a:xfrm>
            <a:off x="4396204" y="4733682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10,55%</a:t>
            </a:r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xmlns="" id="{EA0AA4F6-8A46-409A-8E3F-613A7AEEFD3D}"/>
              </a:ext>
            </a:extLst>
          </p:cNvPr>
          <p:cNvSpPr/>
          <p:nvPr/>
        </p:nvSpPr>
        <p:spPr>
          <a:xfrm>
            <a:off x="4386105" y="5379253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10,54%</a:t>
            </a:r>
          </a:p>
        </p:txBody>
      </p: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xmlns="" id="{75B0B06D-4C33-4EBA-B7CA-1F726B36B799}"/>
              </a:ext>
            </a:extLst>
          </p:cNvPr>
          <p:cNvCxnSpPr/>
          <p:nvPr/>
        </p:nvCxnSpPr>
        <p:spPr>
          <a:xfrm>
            <a:off x="6682481" y="1720873"/>
            <a:ext cx="0" cy="41690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ángulo: esquinas redondeadas 131">
            <a:extLst>
              <a:ext uri="{FF2B5EF4-FFF2-40B4-BE49-F238E27FC236}">
                <a16:creationId xmlns:a16="http://schemas.microsoft.com/office/drawing/2014/main" xmlns="" id="{018AA9FB-E25F-4DC1-B76D-20FA96D1A7CA}"/>
              </a:ext>
            </a:extLst>
          </p:cNvPr>
          <p:cNvSpPr/>
          <p:nvPr/>
        </p:nvSpPr>
        <p:spPr>
          <a:xfrm>
            <a:off x="7167293" y="467210"/>
            <a:ext cx="2263471" cy="914249"/>
          </a:xfrm>
          <a:prstGeom prst="round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onstantia" panose="02030602050306030303" pitchFamily="18" charset="0"/>
              </a:rPr>
              <a:t>Gradiente de Perpetuidad EBIT</a:t>
            </a:r>
          </a:p>
        </p:txBody>
      </p:sp>
      <p:sp>
        <p:nvSpPr>
          <p:cNvPr id="133" name="Rectángulo: esquinas redondeadas 132">
            <a:extLst>
              <a:ext uri="{FF2B5EF4-FFF2-40B4-BE49-F238E27FC236}">
                <a16:creationId xmlns:a16="http://schemas.microsoft.com/office/drawing/2014/main" xmlns="" id="{759A1BA3-17FD-4691-8715-FFA293C279DC}"/>
              </a:ext>
            </a:extLst>
          </p:cNvPr>
          <p:cNvSpPr/>
          <p:nvPr/>
        </p:nvSpPr>
        <p:spPr>
          <a:xfrm>
            <a:off x="7053105" y="5341153"/>
            <a:ext cx="230960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  3,5%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xmlns="" id="{2706852C-6433-4AC0-AB9D-3576B5D1F499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32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CDBC7B2-0687-448E-9914-7B3BF26AE6F8}"/>
              </a:ext>
            </a:extLst>
          </p:cNvPr>
          <p:cNvSpPr/>
          <p:nvPr/>
        </p:nvSpPr>
        <p:spPr>
          <a:xfrm>
            <a:off x="1839489" y="5417353"/>
            <a:ext cx="2186735" cy="5770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Rectángulo: esquinas redondeadas 72">
            <a:extLst>
              <a:ext uri="{FF2B5EF4-FFF2-40B4-BE49-F238E27FC236}">
                <a16:creationId xmlns:a16="http://schemas.microsoft.com/office/drawing/2014/main" xmlns="" id="{A606BAF4-6668-4A84-9561-928D063DD6C2}"/>
              </a:ext>
            </a:extLst>
          </p:cNvPr>
          <p:cNvSpPr/>
          <p:nvPr/>
        </p:nvSpPr>
        <p:spPr>
          <a:xfrm>
            <a:off x="1832348" y="6140172"/>
            <a:ext cx="2143403" cy="471826"/>
          </a:xfrm>
          <a:prstGeom prst="round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Cifras en Millones de Pesos</a:t>
            </a:r>
            <a:endParaRPr lang="es-CO" sz="14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rculo: vacío 2">
            <a:extLst>
              <a:ext uri="{FF2B5EF4-FFF2-40B4-BE49-F238E27FC236}">
                <a16:creationId xmlns:a16="http://schemas.microsoft.com/office/drawing/2014/main" xmlns="" id="{5C057695-2628-4439-827A-A0F068F306FF}"/>
              </a:ext>
            </a:extLst>
          </p:cNvPr>
          <p:cNvSpPr/>
          <p:nvPr/>
        </p:nvSpPr>
        <p:spPr>
          <a:xfrm>
            <a:off x="3196700" y="-4093724"/>
            <a:ext cx="12494902" cy="12311292"/>
          </a:xfrm>
          <a:prstGeom prst="donut">
            <a:avLst>
              <a:gd name="adj" fmla="val 45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F4F5404A-93CE-4F91-AC4F-A46ABB7F4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277059"/>
              </p:ext>
            </p:extLst>
          </p:nvPr>
        </p:nvGraphicFramePr>
        <p:xfrm>
          <a:off x="1750947" y="-3352800"/>
          <a:ext cx="14943222" cy="1085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50C0A82F-0168-438D-B832-ADB3A175CB68}"/>
              </a:ext>
            </a:extLst>
          </p:cNvPr>
          <p:cNvSpPr/>
          <p:nvPr/>
        </p:nvSpPr>
        <p:spPr>
          <a:xfrm rot="3314915">
            <a:off x="4350934" y="4034423"/>
            <a:ext cx="1267302" cy="1508289"/>
          </a:xfrm>
          <a:custGeom>
            <a:avLst/>
            <a:gdLst>
              <a:gd name="connsiteX0" fmla="*/ 1009650 w 2019300"/>
              <a:gd name="connsiteY0" fmla="*/ 0 h 2926080"/>
              <a:gd name="connsiteX1" fmla="*/ 2019300 w 2019300"/>
              <a:gd name="connsiteY1" fmla="*/ 1981200 h 2926080"/>
              <a:gd name="connsiteX2" fmla="*/ 2019300 w 2019300"/>
              <a:gd name="connsiteY2" fmla="*/ 2926080 h 2926080"/>
              <a:gd name="connsiteX3" fmla="*/ 0 w 2019300"/>
              <a:gd name="connsiteY3" fmla="*/ 2926080 h 2926080"/>
              <a:gd name="connsiteX4" fmla="*/ 0 w 2019300"/>
              <a:gd name="connsiteY4" fmla="*/ 198120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2926080">
                <a:moveTo>
                  <a:pt x="1009650" y="0"/>
                </a:moveTo>
                <a:lnTo>
                  <a:pt x="2019300" y="1981200"/>
                </a:lnTo>
                <a:lnTo>
                  <a:pt x="2019300" y="2926080"/>
                </a:lnTo>
                <a:lnTo>
                  <a:pt x="0" y="2926080"/>
                </a:lnTo>
                <a:lnTo>
                  <a:pt x="0" y="198120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</a:ln>
          <a:effectLst>
            <a:outerShdw blurRad="279400" dist="38100" dir="2700000" sx="112000" sy="11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85D38889-F0DF-4712-BE2F-E740EC9A4AA4}"/>
              </a:ext>
            </a:extLst>
          </p:cNvPr>
          <p:cNvSpPr/>
          <p:nvPr/>
        </p:nvSpPr>
        <p:spPr>
          <a:xfrm>
            <a:off x="199515" y="5014997"/>
            <a:ext cx="4019197" cy="16964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3C9399A4-7EA4-4D7C-B3C3-EA69F26E8103}"/>
              </a:ext>
            </a:extLst>
          </p:cNvPr>
          <p:cNvGrpSpPr/>
          <p:nvPr/>
        </p:nvGrpSpPr>
        <p:grpSpPr>
          <a:xfrm>
            <a:off x="502065" y="5201008"/>
            <a:ext cx="3480834" cy="1288348"/>
            <a:chOff x="362843" y="437594"/>
            <a:chExt cx="4246364" cy="1306608"/>
          </a:xfrm>
          <a:effectLst/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xmlns="" id="{0BCDBB24-5106-4CA6-ABA5-4C84D6437920}"/>
                </a:ext>
              </a:extLst>
            </p:cNvPr>
            <p:cNvSpPr/>
            <p:nvPr/>
          </p:nvSpPr>
          <p:spPr>
            <a:xfrm>
              <a:off x="362843" y="437594"/>
              <a:ext cx="4246364" cy="1306608"/>
            </a:xfrm>
            <a:prstGeom prst="roundRect">
              <a:avLst/>
            </a:prstGeom>
            <a:solidFill>
              <a:schemeClr val="tx1"/>
            </a:solidFill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Consolas" panose="020B0609020204030204" pitchFamily="49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4FEF3699-E0C4-4C3B-BE38-78F469B7F8ED}"/>
                </a:ext>
              </a:extLst>
            </p:cNvPr>
            <p:cNvSpPr txBox="1"/>
            <p:nvPr/>
          </p:nvSpPr>
          <p:spPr>
            <a:xfrm>
              <a:off x="438150" y="482227"/>
              <a:ext cx="4095751" cy="121734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 w="101600" prst="ribl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Oprima aquí para conocer el valor de </a:t>
              </a:r>
              <a:r>
                <a:rPr lang="es-ES" sz="2400" b="1" dirty="0" err="1">
                  <a:solidFill>
                    <a:schemeClr val="bg1"/>
                  </a:solidFill>
                  <a:latin typeface="Constantia" panose="02030602050306030303" pitchFamily="18" charset="0"/>
                </a:rPr>
                <a:t>Winner</a:t>
              </a:r>
              <a:r>
                <a:rPr lang="es-ES" sz="24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 </a:t>
              </a:r>
              <a:r>
                <a:rPr lang="es-ES" sz="2400" b="1" dirty="0" err="1">
                  <a:solidFill>
                    <a:schemeClr val="bg1"/>
                  </a:solidFill>
                  <a:latin typeface="Constantia" panose="02030602050306030303" pitchFamily="18" charset="0"/>
                </a:rPr>
                <a:t>Group</a:t>
              </a:r>
              <a:r>
                <a:rPr lang="es-ES" sz="24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 S.A</a:t>
              </a:r>
              <a:endParaRPr lang="es-CO" sz="2400" b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04767FD-570D-428A-87FF-B039941C9200}"/>
              </a:ext>
            </a:extLst>
          </p:cNvPr>
          <p:cNvSpPr txBox="1"/>
          <p:nvPr/>
        </p:nvSpPr>
        <p:spPr>
          <a:xfrm>
            <a:off x="20802600" y="-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DF053F23-0241-4A8F-A3A9-2FAFBDEE81F0}"/>
              </a:ext>
            </a:extLst>
          </p:cNvPr>
          <p:cNvSpPr/>
          <p:nvPr/>
        </p:nvSpPr>
        <p:spPr>
          <a:xfrm>
            <a:off x="8686800" y="1540042"/>
            <a:ext cx="1080000" cy="1080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F231B09B-928E-4F09-AF72-4155847530C1}"/>
              </a:ext>
            </a:extLst>
          </p:cNvPr>
          <p:cNvSpPr/>
          <p:nvPr/>
        </p:nvSpPr>
        <p:spPr>
          <a:xfrm>
            <a:off x="2377013" y="4437934"/>
            <a:ext cx="1671030" cy="577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rPr>
              <a:t>2019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xmlns="" id="{A9FF1813-F8F1-44BA-9D7E-1B7796ED5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98373"/>
              </p:ext>
            </p:extLst>
          </p:nvPr>
        </p:nvGraphicFramePr>
        <p:xfrm>
          <a:off x="237547" y="2130772"/>
          <a:ext cx="2555622" cy="17373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1277811">
                  <a:extLst>
                    <a:ext uri="{9D8B030D-6E8A-4147-A177-3AD203B41FA5}">
                      <a16:colId xmlns:a16="http://schemas.microsoft.com/office/drawing/2014/main" xmlns="" val="876308902"/>
                    </a:ext>
                  </a:extLst>
                </a:gridCol>
                <a:gridCol w="1277811">
                  <a:extLst>
                    <a:ext uri="{9D8B030D-6E8A-4147-A177-3AD203B41FA5}">
                      <a16:colId xmlns:a16="http://schemas.microsoft.com/office/drawing/2014/main" xmlns="" val="1552692243"/>
                    </a:ext>
                  </a:extLst>
                </a:gridCol>
              </a:tblGrid>
              <a:tr h="565481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Constantia" panose="02030602050306030303" pitchFamily="18" charset="0"/>
                        </a:rPr>
                        <a:t>Valor de una Acción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Century" panose="02040604050505020304" pitchFamily="18" charset="0"/>
                        </a:rPr>
                        <a:t>$1.165.024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1460246"/>
                  </a:ext>
                </a:extLst>
              </a:tr>
              <a:tr h="565481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Constantia" panose="02030602050306030303" pitchFamily="18" charset="0"/>
                        </a:rPr>
                        <a:t>Múltiplo de EBIT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Century" panose="02040604050505020304" pitchFamily="18" charset="0"/>
                        </a:rPr>
                        <a:t>7,49 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5155362"/>
                  </a:ext>
                </a:extLst>
              </a:tr>
              <a:tr h="565481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Constantia" panose="02030602050306030303" pitchFamily="18" charset="0"/>
                        </a:rPr>
                        <a:t>Múltiplo de Ventas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Century" panose="02040604050505020304" pitchFamily="18" charset="0"/>
                        </a:rPr>
                        <a:t>2,56 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9050642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BE079F1-0829-4AED-9F71-44F01B51AE27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8714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  <p:bldGraphic spid="6" grpId="1">
        <p:bldAsOne/>
      </p:bldGraphic>
      <p:bldP spid="7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1386338" y="0"/>
            <a:ext cx="13622875" cy="6858000"/>
            <a:chOff x="-10525730" y="0"/>
            <a:chExt cx="13622875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25730" y="0"/>
              <a:ext cx="13622875" cy="6858000"/>
              <a:chOff x="-1187737" y="0"/>
              <a:chExt cx="13622875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87737" y="0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48650" cy="6858000"/>
            <a:chOff x="-10682035" y="0"/>
            <a:chExt cx="13448650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48650" cy="6858000"/>
              <a:chOff x="-1187737" y="0"/>
              <a:chExt cx="13448650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48650" cy="6858000"/>
                <a:chOff x="-1187737" y="0"/>
                <a:chExt cx="13448650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185946"/>
                  <a:ext cx="26078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</a:t>
                  </a:r>
                  <a:r>
                    <a:rPr lang="es-ES" sz="3600" b="1" dirty="0">
                      <a:solidFill>
                        <a:schemeClr val="bg1"/>
                      </a:solidFill>
                    </a:rPr>
                    <a:t> </a:t>
                  </a:r>
                  <a:endParaRPr lang="es-CO" sz="36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4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7400407C-5337-4679-B768-9019F064A892}"/>
              </a:ext>
            </a:extLst>
          </p:cNvPr>
          <p:cNvGrpSpPr/>
          <p:nvPr/>
        </p:nvGrpSpPr>
        <p:grpSpPr>
          <a:xfrm>
            <a:off x="2774387" y="1203751"/>
            <a:ext cx="1685581" cy="1477596"/>
            <a:chOff x="2408622" y="1671147"/>
            <a:chExt cx="1685581" cy="1896476"/>
          </a:xfrm>
          <a:solidFill>
            <a:schemeClr val="bg1">
              <a:lumMod val="65000"/>
            </a:schemeClr>
          </a:solidFill>
        </p:grpSpPr>
        <p:sp>
          <p:nvSpPr>
            <p:cNvPr id="44" name="Rectángulo: esquinas superiores redondeadas 43">
              <a:extLst>
                <a:ext uri="{FF2B5EF4-FFF2-40B4-BE49-F238E27FC236}">
                  <a16:creationId xmlns:a16="http://schemas.microsoft.com/office/drawing/2014/main" xmlns="" id="{5647EBCB-C185-4EB4-8CA1-1D73E4601057}"/>
                </a:ext>
              </a:extLst>
            </p:cNvPr>
            <p:cNvSpPr/>
            <p:nvPr/>
          </p:nvSpPr>
          <p:spPr>
            <a:xfrm>
              <a:off x="2408622" y="1671147"/>
              <a:ext cx="1685581" cy="189647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xmlns="" id="{FA60EA19-6C5F-4981-8EAE-AE61AA445D31}"/>
                </a:ext>
              </a:extLst>
            </p:cNvPr>
            <p:cNvSpPr txBox="1"/>
            <p:nvPr/>
          </p:nvSpPr>
          <p:spPr>
            <a:xfrm>
              <a:off x="2805322" y="1919176"/>
              <a:ext cx="8593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b="1" dirty="0">
                  <a:solidFill>
                    <a:schemeClr val="bg1"/>
                  </a:solidFill>
                  <a:latin typeface="Century" panose="02040604050505020304" pitchFamily="18" charset="0"/>
                </a:rPr>
                <a:t>1</a:t>
              </a:r>
              <a:endParaRPr lang="es-CO" sz="3600" b="1" dirty="0">
                <a:solidFill>
                  <a:schemeClr val="bg1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xmlns="" id="{0312DD8A-A268-4F0A-AA66-F457497EE357}"/>
              </a:ext>
            </a:extLst>
          </p:cNvPr>
          <p:cNvSpPr/>
          <p:nvPr/>
        </p:nvSpPr>
        <p:spPr>
          <a:xfrm flipV="1">
            <a:off x="2764717" y="1781898"/>
            <a:ext cx="1695436" cy="2765234"/>
          </a:xfrm>
          <a:custGeom>
            <a:avLst/>
            <a:gdLst>
              <a:gd name="connsiteX0" fmla="*/ 0 w 1685581"/>
              <a:gd name="connsiteY0" fmla="*/ 2765234 h 2765234"/>
              <a:gd name="connsiteX1" fmla="*/ 322310 w 1685581"/>
              <a:gd name="connsiteY1" fmla="*/ 2765234 h 2765234"/>
              <a:gd name="connsiteX2" fmla="*/ 330121 w 1685581"/>
              <a:gd name="connsiteY2" fmla="*/ 2687818 h 2765234"/>
              <a:gd name="connsiteX3" fmla="*/ 842790 w 1685581"/>
              <a:gd name="connsiteY3" fmla="*/ 2270317 h 2765234"/>
              <a:gd name="connsiteX4" fmla="*/ 1355460 w 1685581"/>
              <a:gd name="connsiteY4" fmla="*/ 2687818 h 2765234"/>
              <a:gd name="connsiteX5" fmla="*/ 1363270 w 1685581"/>
              <a:gd name="connsiteY5" fmla="*/ 2765234 h 2765234"/>
              <a:gd name="connsiteX6" fmla="*/ 1685581 w 1685581"/>
              <a:gd name="connsiteY6" fmla="*/ 2765234 h 2765234"/>
              <a:gd name="connsiteX7" fmla="*/ 1685581 w 1685581"/>
              <a:gd name="connsiteY7" fmla="*/ 280936 h 2765234"/>
              <a:gd name="connsiteX8" fmla="*/ 1404645 w 1685581"/>
              <a:gd name="connsiteY8" fmla="*/ 0 h 2765234"/>
              <a:gd name="connsiteX9" fmla="*/ 280936 w 1685581"/>
              <a:gd name="connsiteY9" fmla="*/ 0 h 2765234"/>
              <a:gd name="connsiteX10" fmla="*/ 0 w 1685581"/>
              <a:gd name="connsiteY10" fmla="*/ 280936 h 2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581" h="2765234">
                <a:moveTo>
                  <a:pt x="0" y="2765234"/>
                </a:moveTo>
                <a:lnTo>
                  <a:pt x="322310" y="2765234"/>
                </a:lnTo>
                <a:lnTo>
                  <a:pt x="330121" y="2687818"/>
                </a:lnTo>
                <a:cubicBezTo>
                  <a:pt x="378917" y="2449551"/>
                  <a:pt x="589906" y="2270317"/>
                  <a:pt x="842790" y="2270317"/>
                </a:cubicBezTo>
                <a:cubicBezTo>
                  <a:pt x="1095675" y="2270317"/>
                  <a:pt x="1306664" y="2449551"/>
                  <a:pt x="1355460" y="2687818"/>
                </a:cubicBezTo>
                <a:lnTo>
                  <a:pt x="1363270" y="2765234"/>
                </a:lnTo>
                <a:lnTo>
                  <a:pt x="1685581" y="2765234"/>
                </a:lnTo>
                <a:lnTo>
                  <a:pt x="1685581" y="280936"/>
                </a:lnTo>
                <a:cubicBezTo>
                  <a:pt x="1685581" y="125779"/>
                  <a:pt x="1559802" y="0"/>
                  <a:pt x="1404645" y="0"/>
                </a:cubicBezTo>
                <a:lnTo>
                  <a:pt x="280936" y="0"/>
                </a:lnTo>
                <a:cubicBezTo>
                  <a:pt x="125779" y="0"/>
                  <a:pt x="0" y="125779"/>
                  <a:pt x="0" y="2809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9A5DA4B0-27B5-4FE2-8B66-B5429EBC817B}"/>
              </a:ext>
            </a:extLst>
          </p:cNvPr>
          <p:cNvSpPr txBox="1"/>
          <p:nvPr/>
        </p:nvSpPr>
        <p:spPr>
          <a:xfrm>
            <a:off x="2844157" y="2478719"/>
            <a:ext cx="151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50000"/>
                  </a:schemeClr>
                </a:solidFill>
                <a:latin typeface="Constantia" panose="02030602050306030303" pitchFamily="18" charset="0"/>
              </a:rPr>
              <a:t>Casino Virtual</a:t>
            </a:r>
            <a:endParaRPr lang="es-CO" b="1" dirty="0">
              <a:solidFill>
                <a:schemeClr val="bg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7F82DBDD-90BB-483E-920D-E83A3C831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00" y="3207247"/>
            <a:ext cx="1002230" cy="1002230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xmlns="" id="{2BEFE1A8-78C2-4D56-B641-48B07A29968F}"/>
              </a:ext>
            </a:extLst>
          </p:cNvPr>
          <p:cNvGrpSpPr/>
          <p:nvPr/>
        </p:nvGrpSpPr>
        <p:grpSpPr>
          <a:xfrm>
            <a:off x="5172112" y="1203751"/>
            <a:ext cx="1685581" cy="1477596"/>
            <a:chOff x="2408622" y="1671146"/>
            <a:chExt cx="1685581" cy="18964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1" name="Rectángulo: esquinas superiores redondeadas 50">
              <a:extLst>
                <a:ext uri="{FF2B5EF4-FFF2-40B4-BE49-F238E27FC236}">
                  <a16:creationId xmlns:a16="http://schemas.microsoft.com/office/drawing/2014/main" xmlns="" id="{A68971ED-70C8-41B0-950F-5329561E726D}"/>
                </a:ext>
              </a:extLst>
            </p:cNvPr>
            <p:cNvSpPr/>
            <p:nvPr/>
          </p:nvSpPr>
          <p:spPr>
            <a:xfrm>
              <a:off x="2408622" y="1671146"/>
              <a:ext cx="1685581" cy="1896475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xmlns="" id="{5873EEE7-3A2D-4CF9-8389-25105EF88DB2}"/>
                </a:ext>
              </a:extLst>
            </p:cNvPr>
            <p:cNvSpPr txBox="1"/>
            <p:nvPr/>
          </p:nvSpPr>
          <p:spPr>
            <a:xfrm>
              <a:off x="2805322" y="1919176"/>
              <a:ext cx="859316" cy="8295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b="1" dirty="0">
                  <a:solidFill>
                    <a:schemeClr val="bg1"/>
                  </a:solidFill>
                  <a:latin typeface="Century" panose="02040604050505020304" pitchFamily="18" charset="0"/>
                </a:rPr>
                <a:t>2</a:t>
              </a:r>
              <a:endParaRPr lang="es-CO" sz="3600" b="1" dirty="0">
                <a:solidFill>
                  <a:schemeClr val="bg1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xmlns="" id="{41C1B995-75AD-45C4-B2DE-08D83EED1E40}"/>
              </a:ext>
            </a:extLst>
          </p:cNvPr>
          <p:cNvSpPr/>
          <p:nvPr/>
        </p:nvSpPr>
        <p:spPr>
          <a:xfrm flipV="1">
            <a:off x="5162442" y="1781898"/>
            <a:ext cx="1695436" cy="2765234"/>
          </a:xfrm>
          <a:custGeom>
            <a:avLst/>
            <a:gdLst>
              <a:gd name="connsiteX0" fmla="*/ 0 w 1685581"/>
              <a:gd name="connsiteY0" fmla="*/ 2765234 h 2765234"/>
              <a:gd name="connsiteX1" fmla="*/ 322310 w 1685581"/>
              <a:gd name="connsiteY1" fmla="*/ 2765234 h 2765234"/>
              <a:gd name="connsiteX2" fmla="*/ 330121 w 1685581"/>
              <a:gd name="connsiteY2" fmla="*/ 2687818 h 2765234"/>
              <a:gd name="connsiteX3" fmla="*/ 842790 w 1685581"/>
              <a:gd name="connsiteY3" fmla="*/ 2270317 h 2765234"/>
              <a:gd name="connsiteX4" fmla="*/ 1355460 w 1685581"/>
              <a:gd name="connsiteY4" fmla="*/ 2687818 h 2765234"/>
              <a:gd name="connsiteX5" fmla="*/ 1363270 w 1685581"/>
              <a:gd name="connsiteY5" fmla="*/ 2765234 h 2765234"/>
              <a:gd name="connsiteX6" fmla="*/ 1685581 w 1685581"/>
              <a:gd name="connsiteY6" fmla="*/ 2765234 h 2765234"/>
              <a:gd name="connsiteX7" fmla="*/ 1685581 w 1685581"/>
              <a:gd name="connsiteY7" fmla="*/ 280936 h 2765234"/>
              <a:gd name="connsiteX8" fmla="*/ 1404645 w 1685581"/>
              <a:gd name="connsiteY8" fmla="*/ 0 h 2765234"/>
              <a:gd name="connsiteX9" fmla="*/ 280936 w 1685581"/>
              <a:gd name="connsiteY9" fmla="*/ 0 h 2765234"/>
              <a:gd name="connsiteX10" fmla="*/ 0 w 1685581"/>
              <a:gd name="connsiteY10" fmla="*/ 280936 h 2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581" h="2765234">
                <a:moveTo>
                  <a:pt x="0" y="2765234"/>
                </a:moveTo>
                <a:lnTo>
                  <a:pt x="322310" y="2765234"/>
                </a:lnTo>
                <a:lnTo>
                  <a:pt x="330121" y="2687818"/>
                </a:lnTo>
                <a:cubicBezTo>
                  <a:pt x="378917" y="2449551"/>
                  <a:pt x="589906" y="2270317"/>
                  <a:pt x="842790" y="2270317"/>
                </a:cubicBezTo>
                <a:cubicBezTo>
                  <a:pt x="1095675" y="2270317"/>
                  <a:pt x="1306664" y="2449551"/>
                  <a:pt x="1355460" y="2687818"/>
                </a:cubicBezTo>
                <a:lnTo>
                  <a:pt x="1363270" y="2765234"/>
                </a:lnTo>
                <a:lnTo>
                  <a:pt x="1685581" y="2765234"/>
                </a:lnTo>
                <a:lnTo>
                  <a:pt x="1685581" y="280936"/>
                </a:lnTo>
                <a:cubicBezTo>
                  <a:pt x="1685581" y="125779"/>
                  <a:pt x="1559802" y="0"/>
                  <a:pt x="1404645" y="0"/>
                </a:cubicBezTo>
                <a:lnTo>
                  <a:pt x="280936" y="0"/>
                </a:lnTo>
                <a:cubicBezTo>
                  <a:pt x="125779" y="0"/>
                  <a:pt x="0" y="125779"/>
                  <a:pt x="0" y="2809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141D5661-785E-4827-B465-E3428EF31AE0}"/>
              </a:ext>
            </a:extLst>
          </p:cNvPr>
          <p:cNvSpPr txBox="1"/>
          <p:nvPr/>
        </p:nvSpPr>
        <p:spPr>
          <a:xfrm>
            <a:off x="5092433" y="2478719"/>
            <a:ext cx="177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>
                <a:solidFill>
                  <a:srgbClr val="505050"/>
                </a:solidFill>
                <a:latin typeface="Constantia" panose="02030602050306030303" pitchFamily="18" charset="0"/>
              </a:rPr>
              <a:t>Winner</a:t>
            </a:r>
            <a:r>
              <a:rPr lang="es-CO" b="1" dirty="0">
                <a:solidFill>
                  <a:srgbClr val="505050"/>
                </a:solidFill>
                <a:latin typeface="Constantia" panose="02030602050306030303" pitchFamily="18" charset="0"/>
              </a:rPr>
              <a:t> en Casa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xmlns="" id="{2CF9F330-0500-4551-8697-B9050C4BA6CD}"/>
              </a:ext>
            </a:extLst>
          </p:cNvPr>
          <p:cNvGrpSpPr/>
          <p:nvPr/>
        </p:nvGrpSpPr>
        <p:grpSpPr>
          <a:xfrm>
            <a:off x="7696269" y="1203751"/>
            <a:ext cx="1685581" cy="1477596"/>
            <a:chOff x="2408622" y="1671146"/>
            <a:chExt cx="1685581" cy="1896475"/>
          </a:xfrm>
          <a:solidFill>
            <a:srgbClr val="EF0021"/>
          </a:solidFill>
        </p:grpSpPr>
        <p:sp>
          <p:nvSpPr>
            <p:cNvPr id="59" name="Rectángulo: esquinas superiores redondeadas 58">
              <a:extLst>
                <a:ext uri="{FF2B5EF4-FFF2-40B4-BE49-F238E27FC236}">
                  <a16:creationId xmlns:a16="http://schemas.microsoft.com/office/drawing/2014/main" xmlns="" id="{6FD50DBE-08E0-4439-9510-F48313D9410B}"/>
                </a:ext>
              </a:extLst>
            </p:cNvPr>
            <p:cNvSpPr/>
            <p:nvPr/>
          </p:nvSpPr>
          <p:spPr>
            <a:xfrm>
              <a:off x="2408622" y="1671146"/>
              <a:ext cx="1685581" cy="1896475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xmlns="" id="{0380D91C-CB8B-4C21-9715-26110BE7707B}"/>
                </a:ext>
              </a:extLst>
            </p:cNvPr>
            <p:cNvSpPr txBox="1"/>
            <p:nvPr/>
          </p:nvSpPr>
          <p:spPr>
            <a:xfrm>
              <a:off x="2805322" y="1919176"/>
              <a:ext cx="859316" cy="8295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b="1" dirty="0">
                  <a:solidFill>
                    <a:schemeClr val="bg1"/>
                  </a:solidFill>
                  <a:latin typeface="Century" panose="02040604050505020304" pitchFamily="18" charset="0"/>
                </a:rPr>
                <a:t>3</a:t>
              </a:r>
              <a:endParaRPr lang="es-CO" sz="3600" b="1" dirty="0">
                <a:solidFill>
                  <a:schemeClr val="bg1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xmlns="" id="{FF991F02-9851-4424-9C3D-827D7B3E80CC}"/>
              </a:ext>
            </a:extLst>
          </p:cNvPr>
          <p:cNvSpPr/>
          <p:nvPr/>
        </p:nvSpPr>
        <p:spPr>
          <a:xfrm flipV="1">
            <a:off x="7686599" y="1781898"/>
            <a:ext cx="1695436" cy="2765234"/>
          </a:xfrm>
          <a:custGeom>
            <a:avLst/>
            <a:gdLst>
              <a:gd name="connsiteX0" fmla="*/ 0 w 1685581"/>
              <a:gd name="connsiteY0" fmla="*/ 2765234 h 2765234"/>
              <a:gd name="connsiteX1" fmla="*/ 322310 w 1685581"/>
              <a:gd name="connsiteY1" fmla="*/ 2765234 h 2765234"/>
              <a:gd name="connsiteX2" fmla="*/ 330121 w 1685581"/>
              <a:gd name="connsiteY2" fmla="*/ 2687818 h 2765234"/>
              <a:gd name="connsiteX3" fmla="*/ 842790 w 1685581"/>
              <a:gd name="connsiteY3" fmla="*/ 2270317 h 2765234"/>
              <a:gd name="connsiteX4" fmla="*/ 1355460 w 1685581"/>
              <a:gd name="connsiteY4" fmla="*/ 2687818 h 2765234"/>
              <a:gd name="connsiteX5" fmla="*/ 1363270 w 1685581"/>
              <a:gd name="connsiteY5" fmla="*/ 2765234 h 2765234"/>
              <a:gd name="connsiteX6" fmla="*/ 1685581 w 1685581"/>
              <a:gd name="connsiteY6" fmla="*/ 2765234 h 2765234"/>
              <a:gd name="connsiteX7" fmla="*/ 1685581 w 1685581"/>
              <a:gd name="connsiteY7" fmla="*/ 280936 h 2765234"/>
              <a:gd name="connsiteX8" fmla="*/ 1404645 w 1685581"/>
              <a:gd name="connsiteY8" fmla="*/ 0 h 2765234"/>
              <a:gd name="connsiteX9" fmla="*/ 280936 w 1685581"/>
              <a:gd name="connsiteY9" fmla="*/ 0 h 2765234"/>
              <a:gd name="connsiteX10" fmla="*/ 0 w 1685581"/>
              <a:gd name="connsiteY10" fmla="*/ 280936 h 2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581" h="2765234">
                <a:moveTo>
                  <a:pt x="0" y="2765234"/>
                </a:moveTo>
                <a:lnTo>
                  <a:pt x="322310" y="2765234"/>
                </a:lnTo>
                <a:lnTo>
                  <a:pt x="330121" y="2687818"/>
                </a:lnTo>
                <a:cubicBezTo>
                  <a:pt x="378917" y="2449551"/>
                  <a:pt x="589906" y="2270317"/>
                  <a:pt x="842790" y="2270317"/>
                </a:cubicBezTo>
                <a:cubicBezTo>
                  <a:pt x="1095675" y="2270317"/>
                  <a:pt x="1306664" y="2449551"/>
                  <a:pt x="1355460" y="2687818"/>
                </a:cubicBezTo>
                <a:lnTo>
                  <a:pt x="1363270" y="2765234"/>
                </a:lnTo>
                <a:lnTo>
                  <a:pt x="1685581" y="2765234"/>
                </a:lnTo>
                <a:lnTo>
                  <a:pt x="1685581" y="280936"/>
                </a:lnTo>
                <a:cubicBezTo>
                  <a:pt x="1685581" y="125779"/>
                  <a:pt x="1559802" y="0"/>
                  <a:pt x="1404645" y="0"/>
                </a:cubicBezTo>
                <a:lnTo>
                  <a:pt x="280936" y="0"/>
                </a:lnTo>
                <a:cubicBezTo>
                  <a:pt x="125779" y="0"/>
                  <a:pt x="0" y="125779"/>
                  <a:pt x="0" y="2809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39F22961-922C-429C-903C-6DB7D0AB27B1}"/>
              </a:ext>
            </a:extLst>
          </p:cNvPr>
          <p:cNvSpPr txBox="1"/>
          <p:nvPr/>
        </p:nvSpPr>
        <p:spPr>
          <a:xfrm>
            <a:off x="7787526" y="2477136"/>
            <a:ext cx="151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EF0021"/>
                </a:solidFill>
                <a:latin typeface="Constantia" panose="02030602050306030303" pitchFamily="18" charset="0"/>
              </a:rPr>
              <a:t>Costo Arrendamiento</a:t>
            </a:r>
            <a:endParaRPr lang="es-CO" sz="1400" b="1" dirty="0">
              <a:solidFill>
                <a:srgbClr val="EF0021"/>
              </a:solidFill>
              <a:latin typeface="Constantia" panose="02030602050306030303" pitchFamily="18" charset="0"/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42C539CF-A5C9-4F9B-B5CB-B9063529DF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2482" y="3207247"/>
            <a:ext cx="1002230" cy="1002230"/>
          </a:xfrm>
          <a:prstGeom prst="rect">
            <a:avLst/>
          </a:prstGeom>
        </p:spPr>
      </p:pic>
      <p:sp>
        <p:nvSpPr>
          <p:cNvPr id="64" name="Título 1">
            <a:extLst>
              <a:ext uri="{FF2B5EF4-FFF2-40B4-BE49-F238E27FC236}">
                <a16:creationId xmlns:a16="http://schemas.microsoft.com/office/drawing/2014/main" xmlns="" id="{2DCE6D84-71AD-4D6A-B01F-E49B8ACA811E}"/>
              </a:ext>
            </a:extLst>
          </p:cNvPr>
          <p:cNvSpPr txBox="1">
            <a:spLocks/>
          </p:cNvSpPr>
          <p:nvPr/>
        </p:nvSpPr>
        <p:spPr>
          <a:xfrm>
            <a:off x="2666244" y="17282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atin typeface="Century" panose="02040604050505020304" pitchFamily="18" charset="0"/>
              </a:rPr>
              <a:t>Recomendaciones</a:t>
            </a:r>
            <a:endParaRPr lang="es-CO" sz="4000" b="1" dirty="0">
              <a:latin typeface="Century" panose="02040604050505020304" pitchFamily="18" charset="0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143BC2EB-F137-4FC6-95E4-43AD4CF818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9914" y="3232367"/>
            <a:ext cx="977110" cy="977110"/>
          </a:xfrm>
          <a:prstGeom prst="rect">
            <a:avLst/>
          </a:prstGeom>
        </p:spPr>
      </p:pic>
      <p:grpSp>
        <p:nvGrpSpPr>
          <p:cNvPr id="66" name="Grupo 65">
            <a:extLst>
              <a:ext uri="{FF2B5EF4-FFF2-40B4-BE49-F238E27FC236}">
                <a16:creationId xmlns:a16="http://schemas.microsoft.com/office/drawing/2014/main" xmlns="" id="{8D0626E6-19D2-4B3F-8AB9-D8519E22F653}"/>
              </a:ext>
            </a:extLst>
          </p:cNvPr>
          <p:cNvGrpSpPr/>
          <p:nvPr/>
        </p:nvGrpSpPr>
        <p:grpSpPr>
          <a:xfrm>
            <a:off x="10089231" y="1203751"/>
            <a:ext cx="1685581" cy="1477596"/>
            <a:chOff x="2408622" y="1671146"/>
            <a:chExt cx="1685581" cy="1896475"/>
          </a:xfrm>
          <a:solidFill>
            <a:schemeClr val="tx1"/>
          </a:solidFill>
        </p:grpSpPr>
        <p:sp>
          <p:nvSpPr>
            <p:cNvPr id="67" name="Rectángulo: esquinas superiores redondeadas 66">
              <a:extLst>
                <a:ext uri="{FF2B5EF4-FFF2-40B4-BE49-F238E27FC236}">
                  <a16:creationId xmlns:a16="http://schemas.microsoft.com/office/drawing/2014/main" xmlns="" id="{E92B6361-706F-47E5-B289-81A60230F803}"/>
                </a:ext>
              </a:extLst>
            </p:cNvPr>
            <p:cNvSpPr/>
            <p:nvPr/>
          </p:nvSpPr>
          <p:spPr>
            <a:xfrm>
              <a:off x="2408622" y="1671146"/>
              <a:ext cx="1685581" cy="1896475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xmlns="" id="{9293CC55-9AD9-45B1-BF25-D9316EE9F451}"/>
                </a:ext>
              </a:extLst>
            </p:cNvPr>
            <p:cNvSpPr txBox="1"/>
            <p:nvPr/>
          </p:nvSpPr>
          <p:spPr>
            <a:xfrm>
              <a:off x="2805322" y="1919176"/>
              <a:ext cx="859316" cy="8295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b="1" dirty="0">
                  <a:solidFill>
                    <a:schemeClr val="bg1"/>
                  </a:solidFill>
                  <a:latin typeface="Century" panose="02040604050505020304" pitchFamily="18" charset="0"/>
                </a:rPr>
                <a:t>4</a:t>
              </a:r>
              <a:endParaRPr lang="es-CO" sz="3600" b="1" dirty="0">
                <a:solidFill>
                  <a:schemeClr val="bg1"/>
                </a:solidFill>
                <a:latin typeface="Century" panose="02040604050505020304" pitchFamily="18" charset="0"/>
              </a:endParaRPr>
            </a:p>
          </p:txBody>
        </p:sp>
      </p:grp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xmlns="" id="{B587C541-737F-46B0-9A0F-55282A937ED8}"/>
              </a:ext>
            </a:extLst>
          </p:cNvPr>
          <p:cNvSpPr/>
          <p:nvPr/>
        </p:nvSpPr>
        <p:spPr>
          <a:xfrm flipV="1">
            <a:off x="10079561" y="1781898"/>
            <a:ext cx="1695436" cy="2765234"/>
          </a:xfrm>
          <a:custGeom>
            <a:avLst/>
            <a:gdLst>
              <a:gd name="connsiteX0" fmla="*/ 0 w 1685581"/>
              <a:gd name="connsiteY0" fmla="*/ 2765234 h 2765234"/>
              <a:gd name="connsiteX1" fmla="*/ 322310 w 1685581"/>
              <a:gd name="connsiteY1" fmla="*/ 2765234 h 2765234"/>
              <a:gd name="connsiteX2" fmla="*/ 330121 w 1685581"/>
              <a:gd name="connsiteY2" fmla="*/ 2687818 h 2765234"/>
              <a:gd name="connsiteX3" fmla="*/ 842790 w 1685581"/>
              <a:gd name="connsiteY3" fmla="*/ 2270317 h 2765234"/>
              <a:gd name="connsiteX4" fmla="*/ 1355460 w 1685581"/>
              <a:gd name="connsiteY4" fmla="*/ 2687818 h 2765234"/>
              <a:gd name="connsiteX5" fmla="*/ 1363270 w 1685581"/>
              <a:gd name="connsiteY5" fmla="*/ 2765234 h 2765234"/>
              <a:gd name="connsiteX6" fmla="*/ 1685581 w 1685581"/>
              <a:gd name="connsiteY6" fmla="*/ 2765234 h 2765234"/>
              <a:gd name="connsiteX7" fmla="*/ 1685581 w 1685581"/>
              <a:gd name="connsiteY7" fmla="*/ 280936 h 2765234"/>
              <a:gd name="connsiteX8" fmla="*/ 1404645 w 1685581"/>
              <a:gd name="connsiteY8" fmla="*/ 0 h 2765234"/>
              <a:gd name="connsiteX9" fmla="*/ 280936 w 1685581"/>
              <a:gd name="connsiteY9" fmla="*/ 0 h 2765234"/>
              <a:gd name="connsiteX10" fmla="*/ 0 w 1685581"/>
              <a:gd name="connsiteY10" fmla="*/ 280936 h 27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581" h="2765234">
                <a:moveTo>
                  <a:pt x="0" y="2765234"/>
                </a:moveTo>
                <a:lnTo>
                  <a:pt x="322310" y="2765234"/>
                </a:lnTo>
                <a:lnTo>
                  <a:pt x="330121" y="2687818"/>
                </a:lnTo>
                <a:cubicBezTo>
                  <a:pt x="378917" y="2449551"/>
                  <a:pt x="589906" y="2270317"/>
                  <a:pt x="842790" y="2270317"/>
                </a:cubicBezTo>
                <a:cubicBezTo>
                  <a:pt x="1095675" y="2270317"/>
                  <a:pt x="1306664" y="2449551"/>
                  <a:pt x="1355460" y="2687818"/>
                </a:cubicBezTo>
                <a:lnTo>
                  <a:pt x="1363270" y="2765234"/>
                </a:lnTo>
                <a:lnTo>
                  <a:pt x="1685581" y="2765234"/>
                </a:lnTo>
                <a:lnTo>
                  <a:pt x="1685581" y="280936"/>
                </a:lnTo>
                <a:cubicBezTo>
                  <a:pt x="1685581" y="125779"/>
                  <a:pt x="1559802" y="0"/>
                  <a:pt x="1404645" y="0"/>
                </a:cubicBezTo>
                <a:lnTo>
                  <a:pt x="280936" y="0"/>
                </a:lnTo>
                <a:cubicBezTo>
                  <a:pt x="125779" y="0"/>
                  <a:pt x="0" y="125779"/>
                  <a:pt x="0" y="2809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4AA1779A-6F3E-4175-BC5F-1C33E5CF2624}"/>
              </a:ext>
            </a:extLst>
          </p:cNvPr>
          <p:cNvSpPr txBox="1"/>
          <p:nvPr/>
        </p:nvSpPr>
        <p:spPr>
          <a:xfrm>
            <a:off x="10170691" y="2477136"/>
            <a:ext cx="151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Constantia" panose="02030602050306030303" pitchFamily="18" charset="0"/>
              </a:rPr>
              <a:t>Aliados del Turismo</a:t>
            </a:r>
            <a:endParaRPr lang="es-CO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48E1AA59-732C-4138-8E4F-4BF8C752C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52" y="3212112"/>
            <a:ext cx="1002230" cy="99249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DF7F67A2-A501-4113-813F-5E7E03034EA0}"/>
              </a:ext>
            </a:extLst>
          </p:cNvPr>
          <p:cNvSpPr/>
          <p:nvPr/>
        </p:nvSpPr>
        <p:spPr>
          <a:xfrm>
            <a:off x="2721478" y="5318536"/>
            <a:ext cx="1748007" cy="806510"/>
          </a:xfrm>
          <a:prstGeom prst="round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Constantia" panose="02030602050306030303" pitchFamily="18" charset="0"/>
              </a:rPr>
              <a:t>Ingresos por juegos de mesas </a:t>
            </a:r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xmlns="" id="{A8B8DAAA-EFED-4271-9695-B534766F3A60}"/>
              </a:ext>
            </a:extLst>
          </p:cNvPr>
          <p:cNvSpPr/>
          <p:nvPr/>
        </p:nvSpPr>
        <p:spPr>
          <a:xfrm>
            <a:off x="5174151" y="5297787"/>
            <a:ext cx="1748007" cy="806510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Constantia" panose="02030602050306030303" pitchFamily="18" charset="0"/>
              </a:rPr>
              <a:t>Ingresos por  Hostelería </a:t>
            </a: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xmlns="" id="{7F8D3B6F-3AF1-45EF-8A9A-3DA8131EA9B5}"/>
              </a:ext>
            </a:extLst>
          </p:cNvPr>
          <p:cNvSpPr/>
          <p:nvPr/>
        </p:nvSpPr>
        <p:spPr>
          <a:xfrm>
            <a:off x="7767767" y="5325922"/>
            <a:ext cx="1748007" cy="806510"/>
          </a:xfrm>
          <a:prstGeom prst="roundRect">
            <a:avLst/>
          </a:prstGeom>
          <a:solidFill>
            <a:srgbClr val="EF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Constantia" panose="02030602050306030303" pitchFamily="18" charset="0"/>
              </a:rPr>
              <a:t>Costos por Arrendamientos y Cánones</a:t>
            </a: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xmlns="" id="{0D13743B-9D88-403A-B13B-7156658F8B0A}"/>
              </a:ext>
            </a:extLst>
          </p:cNvPr>
          <p:cNvSpPr/>
          <p:nvPr/>
        </p:nvSpPr>
        <p:spPr>
          <a:xfrm>
            <a:off x="10242724" y="5325919"/>
            <a:ext cx="1748007" cy="80651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Constantia" panose="02030602050306030303" pitchFamily="18" charset="0"/>
              </a:rPr>
              <a:t>Ingresos y Participación en el Mercado 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xmlns="" id="{D43AB529-D91F-4587-960D-4F46FDC1F23A}"/>
              </a:ext>
            </a:extLst>
          </p:cNvPr>
          <p:cNvSpPr/>
          <p:nvPr/>
        </p:nvSpPr>
        <p:spPr>
          <a:xfrm rot="10800000">
            <a:off x="2265056" y="5552800"/>
            <a:ext cx="401188" cy="252186"/>
          </a:xfrm>
          <a:prstGeom prst="down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Flecha: hacia abajo 77">
            <a:extLst>
              <a:ext uri="{FF2B5EF4-FFF2-40B4-BE49-F238E27FC236}">
                <a16:creationId xmlns:a16="http://schemas.microsoft.com/office/drawing/2014/main" xmlns="" id="{CF6B5331-FF14-4B6A-8FAE-D8A91085AF7B}"/>
              </a:ext>
            </a:extLst>
          </p:cNvPr>
          <p:cNvSpPr/>
          <p:nvPr/>
        </p:nvSpPr>
        <p:spPr>
          <a:xfrm rot="10800000">
            <a:off x="4752686" y="5564521"/>
            <a:ext cx="401188" cy="252186"/>
          </a:xfrm>
          <a:prstGeom prst="downArrow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Flecha: hacia abajo 78">
            <a:extLst>
              <a:ext uri="{FF2B5EF4-FFF2-40B4-BE49-F238E27FC236}">
                <a16:creationId xmlns:a16="http://schemas.microsoft.com/office/drawing/2014/main" xmlns="" id="{9D5EA0F0-81AA-498C-8C30-FE18D82D236D}"/>
              </a:ext>
            </a:extLst>
          </p:cNvPr>
          <p:cNvSpPr/>
          <p:nvPr/>
        </p:nvSpPr>
        <p:spPr>
          <a:xfrm>
            <a:off x="7323361" y="5607988"/>
            <a:ext cx="401188" cy="252186"/>
          </a:xfrm>
          <a:prstGeom prst="downArrow">
            <a:avLst/>
          </a:prstGeom>
          <a:solidFill>
            <a:srgbClr val="EF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Flecha: hacia abajo 79">
            <a:extLst>
              <a:ext uri="{FF2B5EF4-FFF2-40B4-BE49-F238E27FC236}">
                <a16:creationId xmlns:a16="http://schemas.microsoft.com/office/drawing/2014/main" xmlns="" id="{F3E32080-4D52-456E-9009-A29B29A9676F}"/>
              </a:ext>
            </a:extLst>
          </p:cNvPr>
          <p:cNvSpPr/>
          <p:nvPr/>
        </p:nvSpPr>
        <p:spPr>
          <a:xfrm rot="10800000">
            <a:off x="9788965" y="5637202"/>
            <a:ext cx="401188" cy="252186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0" name="Grupo 89">
            <a:extLst>
              <a:ext uri="{FF2B5EF4-FFF2-40B4-BE49-F238E27FC236}">
                <a16:creationId xmlns:a16="http://schemas.microsoft.com/office/drawing/2014/main" xmlns="" id="{48400A86-E69D-496A-BE2F-F7BD22784E3A}"/>
              </a:ext>
            </a:extLst>
          </p:cNvPr>
          <p:cNvGrpSpPr/>
          <p:nvPr/>
        </p:nvGrpSpPr>
        <p:grpSpPr>
          <a:xfrm>
            <a:off x="-1556548" y="0"/>
            <a:ext cx="13622875" cy="6858000"/>
            <a:chOff x="-10525730" y="0"/>
            <a:chExt cx="13622875" cy="6858000"/>
          </a:xfrm>
        </p:grpSpPr>
        <p:grpSp>
          <p:nvGrpSpPr>
            <p:cNvPr id="99" name="Grupo 98">
              <a:extLst>
                <a:ext uri="{FF2B5EF4-FFF2-40B4-BE49-F238E27FC236}">
                  <a16:creationId xmlns:a16="http://schemas.microsoft.com/office/drawing/2014/main" xmlns="" id="{54CD1C0A-D25A-45E8-96E4-8974504D3D55}"/>
                </a:ext>
              </a:extLst>
            </p:cNvPr>
            <p:cNvGrpSpPr/>
            <p:nvPr/>
          </p:nvGrpSpPr>
          <p:grpSpPr>
            <a:xfrm>
              <a:off x="-10525730" y="0"/>
              <a:ext cx="13622875" cy="6858000"/>
              <a:chOff x="-1187737" y="0"/>
              <a:chExt cx="13622875" cy="6858000"/>
            </a:xfrm>
          </p:grpSpPr>
          <p:sp>
            <p:nvSpPr>
              <p:cNvPr id="109" name="Rectángulo redondeado 6">
                <a:extLst>
                  <a:ext uri="{FF2B5EF4-FFF2-40B4-BE49-F238E27FC236}">
                    <a16:creationId xmlns:a16="http://schemas.microsoft.com/office/drawing/2014/main" xmlns="" id="{B7042640-AE96-4A19-8C56-663A9056AB59}"/>
                  </a:ext>
                </a:extLst>
              </p:cNvPr>
              <p:cNvSpPr/>
              <p:nvPr/>
            </p:nvSpPr>
            <p:spPr>
              <a:xfrm>
                <a:off x="-1187737" y="0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0" name="CuadroTexto 109">
                <a:extLst>
                  <a:ext uri="{FF2B5EF4-FFF2-40B4-BE49-F238E27FC236}">
                    <a16:creationId xmlns:a16="http://schemas.microsoft.com/office/drawing/2014/main" xmlns="" id="{350C1FA5-6208-4126-AAAF-C8F50E7F5FA1}"/>
                  </a:ext>
                </a:extLst>
              </p:cNvPr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11" name="Imagen 110">
                <a:extLst>
                  <a:ext uri="{FF2B5EF4-FFF2-40B4-BE49-F238E27FC236}">
                    <a16:creationId xmlns:a16="http://schemas.microsoft.com/office/drawing/2014/main" xmlns="" id="{2540604C-99D2-4498-9EA9-14F3F57E3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112" name="Forma libre 38">
                <a:extLst>
                  <a:ext uri="{FF2B5EF4-FFF2-40B4-BE49-F238E27FC236}">
                    <a16:creationId xmlns:a16="http://schemas.microsoft.com/office/drawing/2014/main" xmlns="" id="{950C6C71-F1F4-4E05-A9C9-84B190C52148}"/>
                  </a:ext>
                </a:extLst>
              </p:cNvPr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3" name="CuadroTexto 112">
                <a:extLst>
                  <a:ext uri="{FF2B5EF4-FFF2-40B4-BE49-F238E27FC236}">
                    <a16:creationId xmlns:a16="http://schemas.microsoft.com/office/drawing/2014/main" xmlns="" id="{7EED341B-D447-488F-AD2C-016DF913C83F}"/>
                  </a:ext>
                </a:extLst>
              </p:cNvPr>
              <p:cNvSpPr txBox="1"/>
              <p:nvPr/>
            </p:nvSpPr>
            <p:spPr>
              <a:xfrm rot="16200000">
                <a:off x="10633820" y="4247501"/>
                <a:ext cx="260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2800" b="1" dirty="0">
                    <a:solidFill>
                      <a:schemeClr val="bg1"/>
                    </a:solidFill>
                  </a:rPr>
                  <a:t> </a:t>
                </a:r>
                <a:endParaRPr lang="es-CO" sz="28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4" name="Picture 2" descr="Winner Group">
                <a:extLst>
                  <a:ext uri="{FF2B5EF4-FFF2-40B4-BE49-F238E27FC236}">
                    <a16:creationId xmlns:a16="http://schemas.microsoft.com/office/drawing/2014/main" xmlns="" id="{D067236C-8560-4D16-8951-28BAC6D6D5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8" name="Imagen 107">
              <a:extLst>
                <a:ext uri="{FF2B5EF4-FFF2-40B4-BE49-F238E27FC236}">
                  <a16:creationId xmlns:a16="http://schemas.microsoft.com/office/drawing/2014/main" xmlns="" id="{EB9204CE-362A-4CAA-B63A-4404B370B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xmlns="" id="{2CA0DD2F-5852-4B6B-B4B4-A743FB008785}"/>
              </a:ext>
            </a:extLst>
          </p:cNvPr>
          <p:cNvGrpSpPr/>
          <p:nvPr/>
        </p:nvGrpSpPr>
        <p:grpSpPr>
          <a:xfrm>
            <a:off x="-2031688" y="0"/>
            <a:ext cx="13417872" cy="6858000"/>
            <a:chOff x="-10682035" y="0"/>
            <a:chExt cx="13417872" cy="6858000"/>
          </a:xfrm>
        </p:grpSpPr>
        <p:grpSp>
          <p:nvGrpSpPr>
            <p:cNvPr id="116" name="Grupo 115">
              <a:extLst>
                <a:ext uri="{FF2B5EF4-FFF2-40B4-BE49-F238E27FC236}">
                  <a16:creationId xmlns:a16="http://schemas.microsoft.com/office/drawing/2014/main" xmlns="" id="{BE870295-A28E-4D52-9BBD-6DE102D1E429}"/>
                </a:ext>
              </a:extLst>
            </p:cNvPr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118" name="Grupo 117">
                <a:extLst>
                  <a:ext uri="{FF2B5EF4-FFF2-40B4-BE49-F238E27FC236}">
                    <a16:creationId xmlns:a16="http://schemas.microsoft.com/office/drawing/2014/main" xmlns="" id="{2EC9E26D-B7F6-4DD3-ACC9-30EE748722C0}"/>
                  </a:ext>
                </a:extLst>
              </p:cNvPr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120" name="Rectángulo redondeado 84">
                  <a:extLst>
                    <a:ext uri="{FF2B5EF4-FFF2-40B4-BE49-F238E27FC236}">
                      <a16:creationId xmlns:a16="http://schemas.microsoft.com/office/drawing/2014/main" xmlns="" id="{0AA46AEC-9182-4C1E-A4E0-4BE029DE01DE}"/>
                    </a:ext>
                  </a:extLst>
                </p:cNvPr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21" name="CuadroTexto 120">
                  <a:extLst>
                    <a:ext uri="{FF2B5EF4-FFF2-40B4-BE49-F238E27FC236}">
                      <a16:creationId xmlns:a16="http://schemas.microsoft.com/office/drawing/2014/main" xmlns="" id="{DFDAD3A6-5E86-4D61-832F-975B55A10AB8}"/>
                    </a:ext>
                  </a:extLst>
                </p:cNvPr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22" name="Forma libre 86">
                  <a:extLst>
                    <a:ext uri="{FF2B5EF4-FFF2-40B4-BE49-F238E27FC236}">
                      <a16:creationId xmlns:a16="http://schemas.microsoft.com/office/drawing/2014/main" xmlns="" id="{A97E79AD-BD2A-49FF-A845-09EACF4C9E4C}"/>
                    </a:ext>
                  </a:extLst>
                </p:cNvPr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23" name="CuadroTexto 122">
                  <a:extLst>
                    <a:ext uri="{FF2B5EF4-FFF2-40B4-BE49-F238E27FC236}">
                      <a16:creationId xmlns:a16="http://schemas.microsoft.com/office/drawing/2014/main" xmlns="" id="{E83D9524-DA2E-4338-BB77-CBD102A56799}"/>
                    </a:ext>
                  </a:extLst>
                </p:cNvPr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</a:t>
                  </a:r>
                  <a:r>
                    <a:rPr lang="es-ES" sz="3200" b="1" dirty="0">
                      <a:solidFill>
                        <a:schemeClr val="bg1"/>
                      </a:solidFill>
                    </a:rPr>
                    <a:t> </a:t>
                  </a:r>
                  <a:endParaRPr lang="es-CO" sz="3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24" name="Picture 2" descr="Winner Group">
                  <a:extLst>
                    <a:ext uri="{FF2B5EF4-FFF2-40B4-BE49-F238E27FC236}">
                      <a16:creationId xmlns:a16="http://schemas.microsoft.com/office/drawing/2014/main" xmlns="" id="{2DA0EB27-A12D-4C4F-9833-346814FB2E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19" name="Imagen 118">
                <a:extLst>
                  <a:ext uri="{FF2B5EF4-FFF2-40B4-BE49-F238E27FC236}">
                    <a16:creationId xmlns:a16="http://schemas.microsoft.com/office/drawing/2014/main" xmlns="" id="{3960CB9D-D4F5-4C7D-BFC0-429067F6D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117" name="Imagen 116">
              <a:extLst>
                <a:ext uri="{FF2B5EF4-FFF2-40B4-BE49-F238E27FC236}">
                  <a16:creationId xmlns:a16="http://schemas.microsoft.com/office/drawing/2014/main" xmlns="" id="{6CF8153F-E18B-4284-94BF-0DF86AE87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xmlns="" id="{B8931B00-6707-43E6-8476-3CD7F5987A02}"/>
              </a:ext>
            </a:extLst>
          </p:cNvPr>
          <p:cNvGrpSpPr/>
          <p:nvPr/>
        </p:nvGrpSpPr>
        <p:grpSpPr>
          <a:xfrm>
            <a:off x="-2529706" y="28830"/>
            <a:ext cx="13622875" cy="6858000"/>
            <a:chOff x="-10941516" y="28830"/>
            <a:chExt cx="13622875" cy="6858000"/>
          </a:xfrm>
        </p:grpSpPr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xmlns="" id="{E7B9D0B5-FA45-4A10-B915-D83ABCBCE416}"/>
                </a:ext>
              </a:extLst>
            </p:cNvPr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128" name="Grupo 127">
                <a:extLst>
                  <a:ext uri="{FF2B5EF4-FFF2-40B4-BE49-F238E27FC236}">
                    <a16:creationId xmlns:a16="http://schemas.microsoft.com/office/drawing/2014/main" xmlns="" id="{0D4CD768-C66A-4DCF-8C61-F90F96CE5D04}"/>
                  </a:ext>
                </a:extLst>
              </p:cNvPr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130" name="Rectángulo redondeado 93">
                  <a:extLst>
                    <a:ext uri="{FF2B5EF4-FFF2-40B4-BE49-F238E27FC236}">
                      <a16:creationId xmlns:a16="http://schemas.microsoft.com/office/drawing/2014/main" xmlns="" id="{47E74C0B-3637-4145-9C62-D995210BBD28}"/>
                    </a:ext>
                  </a:extLst>
                </p:cNvPr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1" name="CuadroTexto 130">
                  <a:extLst>
                    <a:ext uri="{FF2B5EF4-FFF2-40B4-BE49-F238E27FC236}">
                      <a16:creationId xmlns:a16="http://schemas.microsoft.com/office/drawing/2014/main" xmlns="" id="{9FB2CF81-0B1C-4B24-A402-B6279D603ACF}"/>
                    </a:ext>
                  </a:extLst>
                </p:cNvPr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132" name="Forma libre 95">
                  <a:extLst>
                    <a:ext uri="{FF2B5EF4-FFF2-40B4-BE49-F238E27FC236}">
                      <a16:creationId xmlns:a16="http://schemas.microsoft.com/office/drawing/2014/main" xmlns="" id="{361645A8-3160-4E69-8B2F-9C6744910F52}"/>
                    </a:ext>
                  </a:extLst>
                </p:cNvPr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3" name="CuadroTexto 132">
                  <a:extLst>
                    <a:ext uri="{FF2B5EF4-FFF2-40B4-BE49-F238E27FC236}">
                      <a16:creationId xmlns:a16="http://schemas.microsoft.com/office/drawing/2014/main" xmlns="" id="{57469601-7DE3-4171-A4E9-A29F767570FA}"/>
                    </a:ext>
                  </a:extLst>
                </p:cNvPr>
                <p:cNvSpPr txBox="1"/>
                <p:nvPr/>
              </p:nvSpPr>
              <p:spPr>
                <a:xfrm rot="16200000">
                  <a:off x="10633820" y="4312904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34" name="Picture 2" descr="Winner Group">
                  <a:extLst>
                    <a:ext uri="{FF2B5EF4-FFF2-40B4-BE49-F238E27FC236}">
                      <a16:creationId xmlns:a16="http://schemas.microsoft.com/office/drawing/2014/main" xmlns="" id="{27084C40-E1E8-415C-A5BA-29582B4DE2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9" name="Imagen 128">
                <a:extLst>
                  <a:ext uri="{FF2B5EF4-FFF2-40B4-BE49-F238E27FC236}">
                    <a16:creationId xmlns:a16="http://schemas.microsoft.com/office/drawing/2014/main" xmlns="" id="{32B42FE3-D171-4166-AA52-8177D47F5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127" name="Imagen 126">
              <a:extLst>
                <a:ext uri="{FF2B5EF4-FFF2-40B4-BE49-F238E27FC236}">
                  <a16:creationId xmlns:a16="http://schemas.microsoft.com/office/drawing/2014/main" xmlns="" id="{B248472B-5497-43A4-B75F-961D150A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xmlns="" id="{1873BC69-9290-468E-800E-EDEF0B25ED6E}"/>
              </a:ext>
            </a:extLst>
          </p:cNvPr>
          <p:cNvGrpSpPr/>
          <p:nvPr/>
        </p:nvGrpSpPr>
        <p:grpSpPr>
          <a:xfrm>
            <a:off x="-2998008" y="0"/>
            <a:ext cx="13387095" cy="6858000"/>
            <a:chOff x="-12827798" y="0"/>
            <a:chExt cx="13387095" cy="6858000"/>
          </a:xfrm>
        </p:grpSpPr>
        <p:grpSp>
          <p:nvGrpSpPr>
            <p:cNvPr id="136" name="Grupo 135">
              <a:extLst>
                <a:ext uri="{FF2B5EF4-FFF2-40B4-BE49-F238E27FC236}">
                  <a16:creationId xmlns:a16="http://schemas.microsoft.com/office/drawing/2014/main" xmlns="" id="{347AC441-DB73-4946-8602-78B7882CF317}"/>
                </a:ext>
              </a:extLst>
            </p:cNvPr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38" name="Grupo 137">
                <a:extLst>
                  <a:ext uri="{FF2B5EF4-FFF2-40B4-BE49-F238E27FC236}">
                    <a16:creationId xmlns:a16="http://schemas.microsoft.com/office/drawing/2014/main" xmlns="" id="{BF583571-DBCD-45CF-8108-23F052489492}"/>
                  </a:ext>
                </a:extLst>
              </p:cNvPr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40" name="Rectángulo redondeado 102">
                  <a:extLst>
                    <a:ext uri="{FF2B5EF4-FFF2-40B4-BE49-F238E27FC236}">
                      <a16:creationId xmlns:a16="http://schemas.microsoft.com/office/drawing/2014/main" xmlns="" id="{F04BFCF5-252F-4CAA-8055-75D90A3FDD40}"/>
                    </a:ext>
                  </a:extLst>
                </p:cNvPr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41" name="CuadroTexto 140">
                  <a:extLst>
                    <a:ext uri="{FF2B5EF4-FFF2-40B4-BE49-F238E27FC236}">
                      <a16:creationId xmlns:a16="http://schemas.microsoft.com/office/drawing/2014/main" xmlns="" id="{C0D7D63E-B048-4F8A-ADF2-11ECE6FB87F5}"/>
                    </a:ext>
                  </a:extLst>
                </p:cNvPr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42" name="Forma libre 104">
                  <a:extLst>
                    <a:ext uri="{FF2B5EF4-FFF2-40B4-BE49-F238E27FC236}">
                      <a16:creationId xmlns:a16="http://schemas.microsoft.com/office/drawing/2014/main" xmlns="" id="{C2600287-F0FD-486F-99E7-3E12F4FBA372}"/>
                    </a:ext>
                  </a:extLst>
                </p:cNvPr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xmlns="" id="{F9A8AE30-F3EE-47F8-B7AB-9D9B013C9F23}"/>
                    </a:ext>
                  </a:extLst>
                </p:cNvPr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44" name="Picture 2" descr="Winner Group">
                  <a:extLst>
                    <a:ext uri="{FF2B5EF4-FFF2-40B4-BE49-F238E27FC236}">
                      <a16:creationId xmlns:a16="http://schemas.microsoft.com/office/drawing/2014/main" xmlns="" id="{ABD31A3F-3DF3-4976-A46A-0D5D396ED2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39" name="Imagen 138">
                <a:extLst>
                  <a:ext uri="{FF2B5EF4-FFF2-40B4-BE49-F238E27FC236}">
                    <a16:creationId xmlns:a16="http://schemas.microsoft.com/office/drawing/2014/main" xmlns="" id="{E4B3B8EC-3F6D-4EEE-801B-8034679FF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137" name="Imagen 136">
              <a:extLst>
                <a:ext uri="{FF2B5EF4-FFF2-40B4-BE49-F238E27FC236}">
                  <a16:creationId xmlns:a16="http://schemas.microsoft.com/office/drawing/2014/main" xmlns="" id="{0C36B0FE-B881-4A9A-BDA1-B5600FBF8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145" name="CuadroTexto 144">
            <a:extLst>
              <a:ext uri="{FF2B5EF4-FFF2-40B4-BE49-F238E27FC236}">
                <a16:creationId xmlns:a16="http://schemas.microsoft.com/office/drawing/2014/main" xmlns="" id="{6D00C6DF-7B62-4658-8CE7-29671C00F7C0}"/>
              </a:ext>
            </a:extLst>
          </p:cNvPr>
          <p:cNvSpPr txBox="1"/>
          <p:nvPr/>
        </p:nvSpPr>
        <p:spPr>
          <a:xfrm>
            <a:off x="11742516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2052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5" grpId="0" animBg="1"/>
      <p:bldP spid="56" grpId="0"/>
      <p:bldP spid="61" grpId="0" animBg="1"/>
      <p:bldP spid="62" grpId="0"/>
      <p:bldP spid="69" grpId="0" animBg="1"/>
      <p:bldP spid="70" grpId="0"/>
      <p:bldP spid="10" grpId="0" animBg="1"/>
      <p:bldP spid="75" grpId="0" animBg="1"/>
      <p:bldP spid="76" grpId="0" animBg="1"/>
      <p:bldP spid="77" grpId="0" animBg="1"/>
      <p:bldP spid="11" grpId="0" animBg="1"/>
      <p:bldP spid="78" grpId="0" animBg="1"/>
      <p:bldP spid="79" grpId="0" animBg="1"/>
      <p:bldP spid="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58" y="0"/>
            <a:ext cx="13011150" cy="7315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41664" y="2457270"/>
            <a:ext cx="339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GRACIAS</a:t>
            </a:r>
            <a:endParaRPr lang="es-CO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1403364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20172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17872" cy="6858000"/>
            <a:chOff x="-10682035" y="0"/>
            <a:chExt cx="1341787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32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417872" cy="6858000"/>
            <a:chOff x="-12827798" y="0"/>
            <a:chExt cx="13417872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417872" cy="6858000"/>
              <a:chOff x="-1187737" y="0"/>
              <a:chExt cx="13417872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3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xmlns="" id="{CFF406BC-06AB-4945-85AC-8D64D8E5C459}"/>
              </a:ext>
            </a:extLst>
          </p:cNvPr>
          <p:cNvGrpSpPr/>
          <p:nvPr/>
        </p:nvGrpSpPr>
        <p:grpSpPr>
          <a:xfrm>
            <a:off x="2362545" y="3898944"/>
            <a:ext cx="8790774" cy="2308324"/>
            <a:chOff x="1912506" y="4069586"/>
            <a:chExt cx="8790774" cy="2308324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xmlns="" id="{EC1D022C-4C68-4B29-BA9B-3C199BE880A3}"/>
                </a:ext>
              </a:extLst>
            </p:cNvPr>
            <p:cNvSpPr txBox="1"/>
            <p:nvPr/>
          </p:nvSpPr>
          <p:spPr>
            <a:xfrm>
              <a:off x="3419334" y="4438918"/>
              <a:ext cx="72839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i="1" dirty="0">
                  <a:latin typeface="Constantia" panose="02030602050306030303" pitchFamily="18" charset="0"/>
                </a:rPr>
                <a:t/>
              </a:r>
              <a:br>
                <a:rPr lang="es-ES" sz="2400" b="1" i="1" dirty="0">
                  <a:latin typeface="Constantia" panose="02030602050306030303" pitchFamily="18" charset="0"/>
                </a:rPr>
              </a:br>
              <a:r>
                <a:rPr lang="es-ES" sz="2400" b="1" i="1" dirty="0">
                  <a:latin typeface="Constantia" panose="02030602050306030303" pitchFamily="18" charset="0"/>
                </a:rPr>
                <a:t>“Aspiración Ganadora:</a:t>
              </a:r>
              <a:endParaRPr lang="es-ES" sz="2400" i="1" dirty="0">
                <a:latin typeface="Constantia" panose="02030602050306030303" pitchFamily="18" charset="0"/>
              </a:endParaRPr>
            </a:p>
            <a:p>
              <a:r>
                <a:rPr lang="es-ES" sz="2400" i="1" dirty="0">
                  <a:latin typeface="Constantia" panose="02030602050306030303" pitchFamily="18" charset="0"/>
                </a:rPr>
                <a:t>Ser el referente en diversión y entretenimiento en los Casinos de Colombia.”</a:t>
              </a:r>
            </a:p>
            <a:p>
              <a:endParaRPr lang="es-ES" sz="2400" dirty="0">
                <a:latin typeface="Constantia" panose="02030602050306030303" pitchFamily="18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xmlns="" id="{51732EDE-2E06-4A2D-85F4-B301B2E4D46C}"/>
                </a:ext>
              </a:extLst>
            </p:cNvPr>
            <p:cNvSpPr txBox="1"/>
            <p:nvPr/>
          </p:nvSpPr>
          <p:spPr>
            <a:xfrm>
              <a:off x="3412898" y="4069586"/>
              <a:ext cx="1532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 b="1" i="0"/>
              </a:lvl1pPr>
            </a:lstStyle>
            <a:p>
              <a:r>
                <a:rPr lang="es-CO" dirty="0">
                  <a:latin typeface="Constantia" panose="02030602050306030303" pitchFamily="18" charset="0"/>
                </a:rPr>
                <a:t>Visión</a:t>
              </a:r>
            </a:p>
          </p:txBody>
        </p:sp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xmlns="" id="{75881AF6-B54F-4E2A-803A-8F9E6C439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506" y="4438918"/>
              <a:ext cx="1145886" cy="1145886"/>
            </a:xfrm>
            <a:prstGeom prst="rect">
              <a:avLst/>
            </a:prstGeom>
          </p:spPr>
        </p:pic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xmlns="" id="{05B3972B-D36D-4D49-86FD-F3179C06E852}"/>
              </a:ext>
            </a:extLst>
          </p:cNvPr>
          <p:cNvGrpSpPr/>
          <p:nvPr/>
        </p:nvGrpSpPr>
        <p:grpSpPr>
          <a:xfrm>
            <a:off x="2392482" y="1194857"/>
            <a:ext cx="9314955" cy="2262973"/>
            <a:chOff x="1854551" y="1214550"/>
            <a:chExt cx="9314955" cy="2262973"/>
          </a:xfrm>
        </p:grpSpPr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xmlns="" id="{4E03A5CE-4C9B-4B55-B62B-119822F18DD0}"/>
                </a:ext>
              </a:extLst>
            </p:cNvPr>
            <p:cNvSpPr txBox="1"/>
            <p:nvPr/>
          </p:nvSpPr>
          <p:spPr>
            <a:xfrm>
              <a:off x="1854551" y="1214550"/>
              <a:ext cx="1532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 i="1"/>
              </a:lvl1pPr>
            </a:lstStyle>
            <a:p>
              <a:r>
                <a:rPr lang="es-CO" sz="3200" i="0" dirty="0">
                  <a:latin typeface="Constantia" panose="02030602050306030303" pitchFamily="18" charset="0"/>
                </a:rPr>
                <a:t>Misión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xmlns="" id="{488F8F0E-2F43-4F86-B7EC-BF3FF606D1FA}"/>
                </a:ext>
              </a:extLst>
            </p:cNvPr>
            <p:cNvSpPr txBox="1"/>
            <p:nvPr/>
          </p:nvSpPr>
          <p:spPr>
            <a:xfrm>
              <a:off x="1912506" y="1907863"/>
              <a:ext cx="82254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i="1" dirty="0">
                  <a:latin typeface="Constantia" panose="02030602050306030303" pitchFamily="18" charset="0"/>
                </a:rPr>
                <a:t>“Nuestro Propósito:</a:t>
              </a:r>
              <a:endParaRPr lang="es-ES" sz="2400" i="1" dirty="0">
                <a:latin typeface="Constantia" panose="02030602050306030303" pitchFamily="18" charset="0"/>
              </a:endParaRPr>
            </a:p>
            <a:p>
              <a:r>
                <a:rPr lang="es-ES" sz="2400" i="1" dirty="0">
                  <a:latin typeface="Constantia" panose="02030602050306030303" pitchFamily="18" charset="0"/>
                </a:rPr>
                <a:t>Generar emociones a través de experiencias de entretenimiento y diversión responsable, superando las expectativas.”</a:t>
              </a:r>
            </a:p>
          </p:txBody>
        </p:sp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xmlns="" id="{EB64261A-52D0-47A1-A60E-4FAE71C20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620" y="1907863"/>
              <a:ext cx="1145886" cy="1145886"/>
            </a:xfrm>
            <a:prstGeom prst="rect">
              <a:avLst/>
            </a:prstGeom>
          </p:spPr>
        </p:pic>
      </p:grp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3CE6414-35BA-42B9-884A-A59E13793259}"/>
              </a:ext>
            </a:extLst>
          </p:cNvPr>
          <p:cNvSpPr txBox="1">
            <a:spLocks/>
          </p:cNvSpPr>
          <p:nvPr/>
        </p:nvSpPr>
        <p:spPr>
          <a:xfrm>
            <a:off x="2735220" y="117146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latin typeface="Century" panose="02040604050505020304" pitchFamily="18" charset="0"/>
              </a:rPr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2540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1403364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20172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17872" cy="6858000"/>
            <a:chOff x="-10682035" y="0"/>
            <a:chExt cx="1341787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32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417872" cy="6858000"/>
            <a:chOff x="-12827798" y="0"/>
            <a:chExt cx="13417872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417872" cy="6858000"/>
              <a:chOff x="-1187737" y="0"/>
              <a:chExt cx="13417872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3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3CE6414-35BA-42B9-884A-A59E13793259}"/>
              </a:ext>
            </a:extLst>
          </p:cNvPr>
          <p:cNvSpPr txBox="1">
            <a:spLocks/>
          </p:cNvSpPr>
          <p:nvPr/>
        </p:nvSpPr>
        <p:spPr>
          <a:xfrm>
            <a:off x="2735220" y="117146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latin typeface="Century" panose="02040604050505020304" pitchFamily="18" charset="0"/>
              </a:rPr>
              <a:t>Anexos</a:t>
            </a:r>
          </a:p>
        </p:txBody>
      </p:sp>
      <p:pic>
        <p:nvPicPr>
          <p:cNvPr id="9" name="Imagen 8" descr="Imagen que contiene interior, monitor, foto, tabla&#10;&#10;Descripción generada automáticamente">
            <a:extLst>
              <a:ext uri="{FF2B5EF4-FFF2-40B4-BE49-F238E27FC236}">
                <a16:creationId xmlns:a16="http://schemas.microsoft.com/office/drawing/2014/main" xmlns="" id="{D0EF801E-D7A5-48AB-A5DC-B08B2DFE9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88" y="1109793"/>
            <a:ext cx="7571899" cy="50274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A9CEEC7-715D-4DDD-BA72-B1C150F19F67}"/>
              </a:ext>
            </a:extLst>
          </p:cNvPr>
          <p:cNvSpPr txBox="1"/>
          <p:nvPr/>
        </p:nvSpPr>
        <p:spPr>
          <a:xfrm>
            <a:off x="3039388" y="6282304"/>
            <a:ext cx="70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https://www.youtube.com/watch?v=nBDbZKDwl18</a:t>
            </a:r>
          </a:p>
        </p:txBody>
      </p:sp>
    </p:spTree>
    <p:extLst>
      <p:ext uri="{BB962C8B-B14F-4D97-AF65-F5344CB8AC3E}">
        <p14:creationId xmlns:p14="http://schemas.microsoft.com/office/powerpoint/2010/main" val="2917512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3CE6414-35BA-42B9-884A-A59E13793259}"/>
              </a:ext>
            </a:extLst>
          </p:cNvPr>
          <p:cNvSpPr txBox="1">
            <a:spLocks/>
          </p:cNvSpPr>
          <p:nvPr/>
        </p:nvSpPr>
        <p:spPr>
          <a:xfrm>
            <a:off x="2735220" y="117146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latin typeface="Century" panose="02040604050505020304" pitchFamily="18" charset="0"/>
              </a:rPr>
              <a:t>Anexos</a:t>
            </a:r>
          </a:p>
        </p:txBody>
      </p:sp>
      <p:pic>
        <p:nvPicPr>
          <p:cNvPr id="9" name="Imagen 8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xmlns="" id="{C355A2B9-7F4D-425F-88AA-6B0536411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35200" r="7262" b="24267"/>
          <a:stretch/>
        </p:blipFill>
        <p:spPr>
          <a:xfrm>
            <a:off x="2052408" y="2208801"/>
            <a:ext cx="10531235" cy="3003279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-11403364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20172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17872" cy="6858000"/>
            <a:chOff x="-10682035" y="0"/>
            <a:chExt cx="1341787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32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417872" cy="6858000"/>
            <a:chOff x="-12827798" y="0"/>
            <a:chExt cx="13417872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417872" cy="6858000"/>
              <a:chOff x="-1187737" y="0"/>
              <a:chExt cx="13417872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3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21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1403364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20172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17872" cy="6858000"/>
            <a:chOff x="-10682035" y="0"/>
            <a:chExt cx="1341787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32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417872" cy="6858000"/>
            <a:chOff x="-12827798" y="0"/>
            <a:chExt cx="13417872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417872" cy="6858000"/>
              <a:chOff x="-1187737" y="0"/>
              <a:chExt cx="13417872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3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3CE6414-35BA-42B9-884A-A59E13793259}"/>
              </a:ext>
            </a:extLst>
          </p:cNvPr>
          <p:cNvSpPr txBox="1">
            <a:spLocks/>
          </p:cNvSpPr>
          <p:nvPr/>
        </p:nvSpPr>
        <p:spPr>
          <a:xfrm>
            <a:off x="2735220" y="117146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latin typeface="Century" panose="02040604050505020304" pitchFamily="18" charset="0"/>
              </a:rPr>
              <a:t>Anexos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7218BD7F-FB56-4B65-940E-6A0F7DAD26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72" y="1896393"/>
            <a:ext cx="9733901" cy="32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0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xmlns="" id="{5B69B25C-8E4A-4991-892D-BE96C114C801}"/>
              </a:ext>
            </a:extLst>
          </p:cNvPr>
          <p:cNvCxnSpPr>
            <a:cxnSpLocks/>
          </p:cNvCxnSpPr>
          <p:nvPr/>
        </p:nvCxnSpPr>
        <p:spPr>
          <a:xfrm flipV="1">
            <a:off x="7326195" y="5820044"/>
            <a:ext cx="2579776" cy="18937"/>
          </a:xfrm>
          <a:prstGeom prst="line">
            <a:avLst/>
          </a:prstGeom>
          <a:ln w="2222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upo 143">
            <a:extLst>
              <a:ext uri="{FF2B5EF4-FFF2-40B4-BE49-F238E27FC236}">
                <a16:creationId xmlns:a16="http://schemas.microsoft.com/office/drawing/2014/main" xmlns="" id="{0FD3A4B6-CBD6-4315-95A0-4C3859EBACE0}"/>
              </a:ext>
            </a:extLst>
          </p:cNvPr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45" name="Grupo 144">
              <a:extLst>
                <a:ext uri="{FF2B5EF4-FFF2-40B4-BE49-F238E27FC236}">
                  <a16:creationId xmlns:a16="http://schemas.microsoft.com/office/drawing/2014/main" xmlns="" id="{91D6F6FE-0F52-4CE0-B5F0-8E40DCA16DC5}"/>
                </a:ext>
              </a:extLst>
            </p:cNvPr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147" name="Rectángulo redondeado 6">
                <a:extLst>
                  <a:ext uri="{FF2B5EF4-FFF2-40B4-BE49-F238E27FC236}">
                    <a16:creationId xmlns:a16="http://schemas.microsoft.com/office/drawing/2014/main" xmlns="" id="{234BF7AA-34F4-4C77-9179-77322F73B5F6}"/>
                  </a:ext>
                </a:extLst>
              </p:cNvPr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48" name="CuadroTexto 147">
                <a:extLst>
                  <a:ext uri="{FF2B5EF4-FFF2-40B4-BE49-F238E27FC236}">
                    <a16:creationId xmlns:a16="http://schemas.microsoft.com/office/drawing/2014/main" xmlns="" id="{9BB024F0-DB62-493C-A434-E664027627F0}"/>
                  </a:ext>
                </a:extLst>
              </p:cNvPr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49" name="Imagen 148">
                <a:extLst>
                  <a:ext uri="{FF2B5EF4-FFF2-40B4-BE49-F238E27FC236}">
                    <a16:creationId xmlns:a16="http://schemas.microsoft.com/office/drawing/2014/main" xmlns="" id="{FE35818F-1B42-495E-8A8B-2F7165597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pic>
            <p:nvPicPr>
              <p:cNvPr id="152" name="Picture 2" descr="Winner Group">
                <a:extLst>
                  <a:ext uri="{FF2B5EF4-FFF2-40B4-BE49-F238E27FC236}">
                    <a16:creationId xmlns:a16="http://schemas.microsoft.com/office/drawing/2014/main" xmlns="" id="{6636BA7A-9BC9-4636-AA90-3C01E1A604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0" name="Forma libre 38">
                <a:extLst>
                  <a:ext uri="{FF2B5EF4-FFF2-40B4-BE49-F238E27FC236}">
                    <a16:creationId xmlns:a16="http://schemas.microsoft.com/office/drawing/2014/main" xmlns="" id="{E922CDD8-A1A7-44E2-9BC9-58573B070155}"/>
                  </a:ext>
                </a:extLst>
              </p:cNvPr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1" name="CuadroTexto 150">
                <a:extLst>
                  <a:ext uri="{FF2B5EF4-FFF2-40B4-BE49-F238E27FC236}">
                    <a16:creationId xmlns:a16="http://schemas.microsoft.com/office/drawing/2014/main" xmlns="" id="{9C71EB19-57A3-4E4C-BD1D-AD301D4C61A2}"/>
                  </a:ext>
                </a:extLst>
              </p:cNvPr>
              <p:cNvSpPr txBox="1"/>
              <p:nvPr/>
            </p:nvSpPr>
            <p:spPr>
              <a:xfrm rot="16200000">
                <a:off x="10633820" y="4247501"/>
                <a:ext cx="2607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2800" b="1" dirty="0">
                    <a:solidFill>
                      <a:schemeClr val="bg1"/>
                    </a:solidFill>
                  </a:rPr>
                  <a:t> </a:t>
                </a:r>
                <a:endParaRPr lang="es-CO" sz="28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6" name="Imagen 145">
              <a:extLst>
                <a:ext uri="{FF2B5EF4-FFF2-40B4-BE49-F238E27FC236}">
                  <a16:creationId xmlns:a16="http://schemas.microsoft.com/office/drawing/2014/main" xmlns="" id="{DB88D282-D4FC-474E-ADF5-305AEB738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xmlns="" id="{53F60D3D-A7B3-4504-B412-92135985D41F}"/>
              </a:ext>
            </a:extLst>
          </p:cNvPr>
          <p:cNvCxnSpPr>
            <a:cxnSpLocks/>
            <a:stCxn id="120" idx="6"/>
          </p:cNvCxnSpPr>
          <p:nvPr/>
        </p:nvCxnSpPr>
        <p:spPr>
          <a:xfrm flipV="1">
            <a:off x="8775837" y="3349192"/>
            <a:ext cx="2685310" cy="2604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-11861478" y="0"/>
            <a:ext cx="13387095" cy="6858000"/>
            <a:chOff x="-10682035" y="0"/>
            <a:chExt cx="13387095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87095" cy="6858000"/>
              <a:chOff x="-1187737" y="0"/>
              <a:chExt cx="13387095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28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6" name="CuadroTexto 45"/>
          <p:cNvSpPr txBox="1"/>
          <p:nvPr/>
        </p:nvSpPr>
        <p:spPr>
          <a:xfrm>
            <a:off x="11832169" y="6432516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4</a:t>
            </a:r>
          </a:p>
        </p:txBody>
      </p:sp>
      <p:sp>
        <p:nvSpPr>
          <p:cNvPr id="74" name="Círculo: vacío 73">
            <a:extLst>
              <a:ext uri="{FF2B5EF4-FFF2-40B4-BE49-F238E27FC236}">
                <a16:creationId xmlns:a16="http://schemas.microsoft.com/office/drawing/2014/main" xmlns="" id="{60D45672-B738-4B43-A46A-B655D09AD82C}"/>
              </a:ext>
            </a:extLst>
          </p:cNvPr>
          <p:cNvSpPr/>
          <p:nvPr/>
        </p:nvSpPr>
        <p:spPr>
          <a:xfrm>
            <a:off x="2609129" y="2851313"/>
            <a:ext cx="1080000" cy="1080000"/>
          </a:xfrm>
          <a:prstGeom prst="donut">
            <a:avLst>
              <a:gd name="adj" fmla="val 19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xmlns="" id="{149CD48C-13B4-4E7E-9DDD-5784597799D9}"/>
              </a:ext>
            </a:extLst>
          </p:cNvPr>
          <p:cNvSpPr/>
          <p:nvPr/>
        </p:nvSpPr>
        <p:spPr>
          <a:xfrm>
            <a:off x="3049750" y="4789911"/>
            <a:ext cx="180000" cy="180000"/>
          </a:xfrm>
          <a:prstGeom prst="ellipse">
            <a:avLst/>
          </a:prstGeom>
          <a:solidFill>
            <a:srgbClr val="EE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xmlns="" id="{87AFABC4-852C-4420-BEB2-0B08536F2A39}"/>
              </a:ext>
            </a:extLst>
          </p:cNvPr>
          <p:cNvSpPr/>
          <p:nvPr/>
        </p:nvSpPr>
        <p:spPr>
          <a:xfrm>
            <a:off x="2464709" y="2691506"/>
            <a:ext cx="1368000" cy="1368000"/>
          </a:xfrm>
          <a:prstGeom prst="arc">
            <a:avLst>
              <a:gd name="adj1" fmla="val 5458804"/>
              <a:gd name="adj2" fmla="val 10744472"/>
            </a:avLst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xmlns="" id="{88479711-7D12-4F94-83B0-287964EC604B}"/>
              </a:ext>
            </a:extLst>
          </p:cNvPr>
          <p:cNvCxnSpPr>
            <a:cxnSpLocks/>
          </p:cNvCxnSpPr>
          <p:nvPr/>
        </p:nvCxnSpPr>
        <p:spPr>
          <a:xfrm flipV="1">
            <a:off x="3138648" y="3921284"/>
            <a:ext cx="1" cy="903929"/>
          </a:xfrm>
          <a:prstGeom prst="line">
            <a:avLst/>
          </a:prstGeom>
          <a:ln w="25400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7FA275AB-926D-41C5-89DE-17D1DEB455D0}"/>
              </a:ext>
            </a:extLst>
          </p:cNvPr>
          <p:cNvCxnSpPr>
            <a:cxnSpLocks/>
          </p:cNvCxnSpPr>
          <p:nvPr/>
        </p:nvCxnSpPr>
        <p:spPr>
          <a:xfrm>
            <a:off x="1488763" y="3380124"/>
            <a:ext cx="1505567" cy="6002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xmlns="" id="{C824B738-834C-49E4-9F61-8FEEEB0AD12A}"/>
              </a:ext>
            </a:extLst>
          </p:cNvPr>
          <p:cNvCxnSpPr>
            <a:cxnSpLocks/>
            <a:stCxn id="17" idx="6"/>
            <a:endCxn id="113" idx="6"/>
          </p:cNvCxnSpPr>
          <p:nvPr/>
        </p:nvCxnSpPr>
        <p:spPr>
          <a:xfrm>
            <a:off x="3282966" y="3386126"/>
            <a:ext cx="2720958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írculo: vacío 18">
            <a:extLst>
              <a:ext uri="{FF2B5EF4-FFF2-40B4-BE49-F238E27FC236}">
                <a16:creationId xmlns:a16="http://schemas.microsoft.com/office/drawing/2014/main" xmlns="" id="{908388D6-FA3B-4D35-812B-0109CA6F0FE1}"/>
              </a:ext>
            </a:extLst>
          </p:cNvPr>
          <p:cNvSpPr/>
          <p:nvPr/>
        </p:nvSpPr>
        <p:spPr>
          <a:xfrm>
            <a:off x="2786117" y="3039576"/>
            <a:ext cx="720000" cy="720000"/>
          </a:xfrm>
          <a:prstGeom prst="donut">
            <a:avLst>
              <a:gd name="adj" fmla="val 2665"/>
            </a:avLst>
          </a:prstGeom>
          <a:solidFill>
            <a:srgbClr val="EE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E31C5EDD-BAC4-4552-9BC2-399DA916CAEA}"/>
              </a:ext>
            </a:extLst>
          </p:cNvPr>
          <p:cNvSpPr/>
          <p:nvPr/>
        </p:nvSpPr>
        <p:spPr>
          <a:xfrm>
            <a:off x="2994330" y="3242126"/>
            <a:ext cx="288636" cy="288000"/>
          </a:xfrm>
          <a:prstGeom prst="ellipse">
            <a:avLst/>
          </a:prstGeom>
          <a:solidFill>
            <a:srgbClr val="EE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8" name="Círculo: vacío 107">
            <a:extLst>
              <a:ext uri="{FF2B5EF4-FFF2-40B4-BE49-F238E27FC236}">
                <a16:creationId xmlns:a16="http://schemas.microsoft.com/office/drawing/2014/main" xmlns="" id="{21885B9E-F00E-48DA-893C-57816E0DE305}"/>
              </a:ext>
            </a:extLst>
          </p:cNvPr>
          <p:cNvSpPr/>
          <p:nvPr/>
        </p:nvSpPr>
        <p:spPr>
          <a:xfrm>
            <a:off x="5330087" y="2851313"/>
            <a:ext cx="1080000" cy="1080000"/>
          </a:xfrm>
          <a:prstGeom prst="donut">
            <a:avLst>
              <a:gd name="adj" fmla="val 19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0" name="Arco 109">
            <a:extLst>
              <a:ext uri="{FF2B5EF4-FFF2-40B4-BE49-F238E27FC236}">
                <a16:creationId xmlns:a16="http://schemas.microsoft.com/office/drawing/2014/main" xmlns="" id="{13C4DE1A-06DB-44EC-BE93-08664C06A588}"/>
              </a:ext>
            </a:extLst>
          </p:cNvPr>
          <p:cNvSpPr/>
          <p:nvPr/>
        </p:nvSpPr>
        <p:spPr>
          <a:xfrm rot="5400000">
            <a:off x="5185667" y="2691506"/>
            <a:ext cx="1368000" cy="1368000"/>
          </a:xfrm>
          <a:prstGeom prst="arc">
            <a:avLst>
              <a:gd name="adj1" fmla="val 5458804"/>
              <a:gd name="adj2" fmla="val 10744472"/>
            </a:avLst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xmlns="" id="{A8F76AF2-BF08-4CE8-874B-5F56A678C0C8}"/>
              </a:ext>
            </a:extLst>
          </p:cNvPr>
          <p:cNvCxnSpPr>
            <a:cxnSpLocks/>
          </p:cNvCxnSpPr>
          <p:nvPr/>
        </p:nvCxnSpPr>
        <p:spPr>
          <a:xfrm flipV="1">
            <a:off x="5859606" y="1952784"/>
            <a:ext cx="1" cy="903929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Elipse 108">
            <a:extLst>
              <a:ext uri="{FF2B5EF4-FFF2-40B4-BE49-F238E27FC236}">
                <a16:creationId xmlns:a16="http://schemas.microsoft.com/office/drawing/2014/main" xmlns="" id="{DB280C76-0E8A-4D89-AD5E-A69EFD17AF02}"/>
              </a:ext>
            </a:extLst>
          </p:cNvPr>
          <p:cNvSpPr/>
          <p:nvPr/>
        </p:nvSpPr>
        <p:spPr>
          <a:xfrm>
            <a:off x="5770708" y="1805411"/>
            <a:ext cx="180000" cy="180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xmlns="" id="{84A942A6-EBF8-4FAA-9583-EB911227E4E3}"/>
              </a:ext>
            </a:extLst>
          </p:cNvPr>
          <p:cNvCxnSpPr>
            <a:cxnSpLocks/>
            <a:endCxn id="120" idx="2"/>
          </p:cNvCxnSpPr>
          <p:nvPr/>
        </p:nvCxnSpPr>
        <p:spPr>
          <a:xfrm flipV="1">
            <a:off x="5688539" y="3375238"/>
            <a:ext cx="2798662" cy="488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Elipse 112">
            <a:extLst>
              <a:ext uri="{FF2B5EF4-FFF2-40B4-BE49-F238E27FC236}">
                <a16:creationId xmlns:a16="http://schemas.microsoft.com/office/drawing/2014/main" xmlns="" id="{182104D7-CB83-42DB-916A-915697F4D0D2}"/>
              </a:ext>
            </a:extLst>
          </p:cNvPr>
          <p:cNvSpPr/>
          <p:nvPr/>
        </p:nvSpPr>
        <p:spPr>
          <a:xfrm>
            <a:off x="5715288" y="3242126"/>
            <a:ext cx="288636" cy="288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2" name="Círculo: vacío 111">
            <a:extLst>
              <a:ext uri="{FF2B5EF4-FFF2-40B4-BE49-F238E27FC236}">
                <a16:creationId xmlns:a16="http://schemas.microsoft.com/office/drawing/2014/main" xmlns="" id="{399D877F-5EBA-42DF-9D38-866E981F4D59}"/>
              </a:ext>
            </a:extLst>
          </p:cNvPr>
          <p:cNvSpPr/>
          <p:nvPr/>
        </p:nvSpPr>
        <p:spPr>
          <a:xfrm>
            <a:off x="5507075" y="3039576"/>
            <a:ext cx="720000" cy="720000"/>
          </a:xfrm>
          <a:prstGeom prst="donut">
            <a:avLst>
              <a:gd name="adj" fmla="val 2665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5" name="Círculo: vacío 114">
            <a:extLst>
              <a:ext uri="{FF2B5EF4-FFF2-40B4-BE49-F238E27FC236}">
                <a16:creationId xmlns:a16="http://schemas.microsoft.com/office/drawing/2014/main" xmlns="" id="{C8F8C779-F1E2-4D6D-8B3F-8B643C298C42}"/>
              </a:ext>
            </a:extLst>
          </p:cNvPr>
          <p:cNvSpPr/>
          <p:nvPr/>
        </p:nvSpPr>
        <p:spPr>
          <a:xfrm>
            <a:off x="8102000" y="2840425"/>
            <a:ext cx="1080000" cy="1080000"/>
          </a:xfrm>
          <a:prstGeom prst="donut">
            <a:avLst>
              <a:gd name="adj" fmla="val 198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xmlns="" id="{F20E7B8F-BC1A-4811-BDA9-F8D28038F99C}"/>
              </a:ext>
            </a:extLst>
          </p:cNvPr>
          <p:cNvSpPr/>
          <p:nvPr/>
        </p:nvSpPr>
        <p:spPr>
          <a:xfrm>
            <a:off x="8542621" y="4779023"/>
            <a:ext cx="180000" cy="180000"/>
          </a:xfrm>
          <a:prstGeom prst="ellipse">
            <a:avLst/>
          </a:prstGeom>
          <a:solidFill>
            <a:srgbClr val="EE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Arco 116">
            <a:extLst>
              <a:ext uri="{FF2B5EF4-FFF2-40B4-BE49-F238E27FC236}">
                <a16:creationId xmlns:a16="http://schemas.microsoft.com/office/drawing/2014/main" xmlns="" id="{A8798900-5739-4F5A-B670-B94BF50AB0E5}"/>
              </a:ext>
            </a:extLst>
          </p:cNvPr>
          <p:cNvSpPr/>
          <p:nvPr/>
        </p:nvSpPr>
        <p:spPr>
          <a:xfrm rot="16351224">
            <a:off x="7957580" y="2680618"/>
            <a:ext cx="1368000" cy="1368000"/>
          </a:xfrm>
          <a:prstGeom prst="arc">
            <a:avLst>
              <a:gd name="adj1" fmla="val 5318828"/>
              <a:gd name="adj2" fmla="val 10744472"/>
            </a:avLst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xmlns="" id="{91CA61A1-F874-4664-A0E5-314262EE0658}"/>
              </a:ext>
            </a:extLst>
          </p:cNvPr>
          <p:cNvCxnSpPr>
            <a:cxnSpLocks/>
          </p:cNvCxnSpPr>
          <p:nvPr/>
        </p:nvCxnSpPr>
        <p:spPr>
          <a:xfrm flipV="1">
            <a:off x="8631519" y="3910396"/>
            <a:ext cx="1" cy="903929"/>
          </a:xfrm>
          <a:prstGeom prst="line">
            <a:avLst/>
          </a:prstGeom>
          <a:ln w="25400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írculo: vacío 118">
            <a:extLst>
              <a:ext uri="{FF2B5EF4-FFF2-40B4-BE49-F238E27FC236}">
                <a16:creationId xmlns:a16="http://schemas.microsoft.com/office/drawing/2014/main" xmlns="" id="{C7EF0F87-960F-4F08-B4CA-8CD04B1861D9}"/>
              </a:ext>
            </a:extLst>
          </p:cNvPr>
          <p:cNvSpPr/>
          <p:nvPr/>
        </p:nvSpPr>
        <p:spPr>
          <a:xfrm>
            <a:off x="8278988" y="3028688"/>
            <a:ext cx="720000" cy="720000"/>
          </a:xfrm>
          <a:prstGeom prst="donut">
            <a:avLst>
              <a:gd name="adj" fmla="val 2665"/>
            </a:avLst>
          </a:prstGeom>
          <a:solidFill>
            <a:srgbClr val="EE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xmlns="" id="{50C6B4CF-B830-49C9-8AE7-CB402BB55BFB}"/>
              </a:ext>
            </a:extLst>
          </p:cNvPr>
          <p:cNvSpPr/>
          <p:nvPr/>
        </p:nvSpPr>
        <p:spPr>
          <a:xfrm>
            <a:off x="8487201" y="3231238"/>
            <a:ext cx="288636" cy="288000"/>
          </a:xfrm>
          <a:prstGeom prst="ellipse">
            <a:avLst/>
          </a:prstGeom>
          <a:solidFill>
            <a:srgbClr val="EE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xmlns="" id="{89387661-B96B-4DAA-850E-87B2578239A2}"/>
              </a:ext>
            </a:extLst>
          </p:cNvPr>
          <p:cNvSpPr/>
          <p:nvPr/>
        </p:nvSpPr>
        <p:spPr>
          <a:xfrm>
            <a:off x="2221608" y="2154097"/>
            <a:ext cx="1849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EE0021"/>
                </a:solidFill>
                <a:latin typeface="Century" panose="02040604050505020304" pitchFamily="18" charset="0"/>
                <a:cs typeface="Angsana New" panose="02020603050405020304" pitchFamily="18" charset="-34"/>
              </a:rPr>
              <a:t>1997</a:t>
            </a:r>
            <a:r>
              <a:rPr lang="es-ES" sz="2400" dirty="0">
                <a:solidFill>
                  <a:srgbClr val="EE0021"/>
                </a:solidFill>
                <a:latin typeface="Bodoni MT" panose="02070603080606020203" pitchFamily="18" charset="0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xmlns="" id="{B2E15A9F-3256-4971-8ED9-4EC28415076D}"/>
              </a:ext>
            </a:extLst>
          </p:cNvPr>
          <p:cNvSpPr/>
          <p:nvPr/>
        </p:nvSpPr>
        <p:spPr>
          <a:xfrm>
            <a:off x="1987804" y="5138406"/>
            <a:ext cx="2418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onstantia" panose="02030602050306030303" pitchFamily="18" charset="0"/>
              </a:rPr>
              <a:t>Fundación de </a:t>
            </a:r>
            <a:r>
              <a:rPr lang="es-ES" sz="2000" dirty="0" err="1">
                <a:latin typeface="Constantia" panose="02030602050306030303" pitchFamily="18" charset="0"/>
              </a:rPr>
              <a:t>Winner</a:t>
            </a:r>
            <a:r>
              <a:rPr lang="es-ES" sz="2000" dirty="0">
                <a:latin typeface="Constantia" panose="02030602050306030303" pitchFamily="18" charset="0"/>
              </a:rPr>
              <a:t> </a:t>
            </a:r>
            <a:r>
              <a:rPr lang="es-ES" sz="2000" dirty="0" err="1">
                <a:latin typeface="Constantia" panose="02030602050306030303" pitchFamily="18" charset="0"/>
              </a:rPr>
              <a:t>Group</a:t>
            </a:r>
            <a:r>
              <a:rPr lang="es-ES" sz="2000" dirty="0">
                <a:latin typeface="Constantia" panose="02030602050306030303" pitchFamily="18" charset="0"/>
              </a:rPr>
              <a:t> S.A</a:t>
            </a:r>
            <a:endParaRPr lang="es-ES" sz="2400" dirty="0">
              <a:latin typeface="Constantia" panose="02030602050306030303" pitchFamily="18" charset="0"/>
            </a:endParaRPr>
          </a:p>
        </p:txBody>
      </p: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xmlns="" id="{0648C12D-0514-46A0-9147-29E45FE836ED}"/>
              </a:ext>
            </a:extLst>
          </p:cNvPr>
          <p:cNvCxnSpPr>
            <a:cxnSpLocks/>
          </p:cNvCxnSpPr>
          <p:nvPr/>
        </p:nvCxnSpPr>
        <p:spPr>
          <a:xfrm flipV="1">
            <a:off x="2029286" y="5892728"/>
            <a:ext cx="2418985" cy="1"/>
          </a:xfrm>
          <a:prstGeom prst="line">
            <a:avLst/>
          </a:prstGeom>
          <a:ln w="2222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ángulo 124">
            <a:extLst>
              <a:ext uri="{FF2B5EF4-FFF2-40B4-BE49-F238E27FC236}">
                <a16:creationId xmlns:a16="http://schemas.microsoft.com/office/drawing/2014/main" xmlns="" id="{68C36ACB-8FF6-4275-9F00-AA7C39D95BAA}"/>
              </a:ext>
            </a:extLst>
          </p:cNvPr>
          <p:cNvSpPr/>
          <p:nvPr/>
        </p:nvSpPr>
        <p:spPr>
          <a:xfrm>
            <a:off x="4902381" y="4036554"/>
            <a:ext cx="1849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Century" panose="02040604050505020304" pitchFamily="18" charset="0"/>
                <a:cs typeface="Angsana New" panose="02020603050405020304" pitchFamily="18" charset="-34"/>
              </a:rPr>
              <a:t>2008</a:t>
            </a:r>
            <a:r>
              <a:rPr lang="es-ES" sz="2400" dirty="0">
                <a:latin typeface="Bodoni MT" panose="02070603080606020203" pitchFamily="18" charset="0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xmlns="" id="{3B350E5D-B69A-4897-81E7-BEF8E6DFDDC6}"/>
              </a:ext>
            </a:extLst>
          </p:cNvPr>
          <p:cNvSpPr/>
          <p:nvPr/>
        </p:nvSpPr>
        <p:spPr>
          <a:xfrm>
            <a:off x="4454279" y="663738"/>
            <a:ext cx="2418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onstantia" panose="02030602050306030303" pitchFamily="18" charset="0"/>
              </a:rPr>
              <a:t>Fusión con</a:t>
            </a:r>
            <a:endParaRPr lang="es-ES" sz="2400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Andala Producciones VIP">
            <a:extLst>
              <a:ext uri="{FF2B5EF4-FFF2-40B4-BE49-F238E27FC236}">
                <a16:creationId xmlns:a16="http://schemas.microsoft.com/office/drawing/2014/main" xmlns="" id="{D59FBE6C-BA4D-438F-8E0E-E4FE1BD7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500" r="98500">
                        <a14:foregroundMark x1="8500" y1="67000" x2="8500" y2="67000"/>
                        <a14:foregroundMark x1="20000" y1="65000" x2="62500" y2="69000"/>
                        <a14:foregroundMark x1="62500" y1="69000" x2="86500" y2="66000"/>
                        <a14:foregroundMark x1="8500" y1="76500" x2="55000" y2="72500"/>
                        <a14:foregroundMark x1="55000" y1="72500" x2="91500" y2="74500"/>
                        <a14:foregroundMark x1="7000" y1="62500" x2="47500" y2="79000"/>
                        <a14:foregroundMark x1="47500" y1="79000" x2="91000" y2="79000"/>
                        <a14:foregroundMark x1="91000" y1="79000" x2="56000" y2="57500"/>
                        <a14:foregroundMark x1="56000" y1="57500" x2="10500" y2="57500"/>
                        <a14:foregroundMark x1="4500" y1="62500" x2="4500" y2="76500"/>
                        <a14:foregroundMark x1="93500" y1="63500" x2="96000" y2="81500"/>
                        <a14:foregroundMark x1="70000" y1="63500" x2="98500" y2="61500"/>
                        <a14:foregroundMark x1="21500" y1="46000" x2="48500" y2="14000"/>
                        <a14:foregroundMark x1="48500" y1="14000" x2="84000" y2="36000"/>
                        <a14:foregroundMark x1="84000" y1="36000" x2="77000" y2="52000"/>
                        <a14:foregroundMark x1="18000" y1="42500" x2="57500" y2="16500"/>
                        <a14:foregroundMark x1="57500" y1="16500" x2="78500" y2="25500"/>
                        <a14:foregroundMark x1="20000" y1="36500" x2="63500" y2="14000"/>
                        <a14:foregroundMark x1="63500" y1="14000" x2="67500" y2="14000"/>
                        <a14:foregroundMark x1="22500" y1="31500" x2="38000" y2="16000"/>
                        <a14:foregroundMark x1="2500" y1="79000" x2="47500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04" y="444514"/>
            <a:ext cx="669487" cy="66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xmlns="" id="{A9874C0D-BAD1-4599-84B8-B02CDAA8B30E}"/>
              </a:ext>
            </a:extLst>
          </p:cNvPr>
          <p:cNvCxnSpPr>
            <a:cxnSpLocks/>
          </p:cNvCxnSpPr>
          <p:nvPr/>
        </p:nvCxnSpPr>
        <p:spPr>
          <a:xfrm flipV="1">
            <a:off x="4133679" y="409567"/>
            <a:ext cx="3529296" cy="151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Imagen 130">
            <a:extLst>
              <a:ext uri="{FF2B5EF4-FFF2-40B4-BE49-F238E27FC236}">
                <a16:creationId xmlns:a16="http://schemas.microsoft.com/office/drawing/2014/main" xmlns="" id="{1339AB50-1868-44B2-B09E-408C228EDF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89" y="979394"/>
            <a:ext cx="884421" cy="82453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21680D98-9EA1-428A-BBDC-4A66FF740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74">
            <a:off x="7155481" y="1222189"/>
            <a:ext cx="543070" cy="543070"/>
          </a:xfrm>
          <a:prstGeom prst="rect">
            <a:avLst/>
          </a:prstGeom>
        </p:spPr>
      </p:pic>
      <p:sp>
        <p:nvSpPr>
          <p:cNvPr id="132" name="Rectángulo 131">
            <a:extLst>
              <a:ext uri="{FF2B5EF4-FFF2-40B4-BE49-F238E27FC236}">
                <a16:creationId xmlns:a16="http://schemas.microsoft.com/office/drawing/2014/main" xmlns="" id="{9DE217E1-3E44-4412-89A2-A1AF38C2224F}"/>
              </a:ext>
            </a:extLst>
          </p:cNvPr>
          <p:cNvSpPr/>
          <p:nvPr/>
        </p:nvSpPr>
        <p:spPr>
          <a:xfrm>
            <a:off x="4931888" y="1180309"/>
            <a:ext cx="2335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nstantia" panose="02030602050306030303" pitchFamily="18" charset="0"/>
              </a:rPr>
              <a:t>Su capacidad pasa de </a:t>
            </a:r>
            <a:endParaRPr lang="es-ES" sz="2000" dirty="0">
              <a:latin typeface="Constantia" panose="02030602050306030303" pitchFamily="18" charset="0"/>
            </a:endParaRPr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xmlns="" id="{C1CF395A-A095-434A-8DB5-2D13527FEE90}"/>
              </a:ext>
            </a:extLst>
          </p:cNvPr>
          <p:cNvSpPr/>
          <p:nvPr/>
        </p:nvSpPr>
        <p:spPr>
          <a:xfrm>
            <a:off x="5078208" y="1385140"/>
            <a:ext cx="654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entury" panose="02040604050505020304" pitchFamily="18" charset="0"/>
                <a:cs typeface="Angsana New" panose="02020603050405020304" pitchFamily="18" charset="-34"/>
              </a:rPr>
              <a:t>34</a:t>
            </a:r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xmlns="" id="{F384774F-9E18-4AFE-99DE-B94E74EFB455}"/>
              </a:ext>
            </a:extLst>
          </p:cNvPr>
          <p:cNvSpPr/>
          <p:nvPr/>
        </p:nvSpPr>
        <p:spPr>
          <a:xfrm>
            <a:off x="6112878" y="1408061"/>
            <a:ext cx="654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entury" panose="02040604050505020304" pitchFamily="18" charset="0"/>
                <a:cs typeface="Angsana New" panose="02020603050405020304" pitchFamily="18" charset="-34"/>
              </a:rPr>
              <a:t>65</a:t>
            </a:r>
            <a:endParaRPr lang="es-ES" sz="2000" dirty="0">
              <a:latin typeface="Bodoni MT" panose="02070603080606020203" pitchFamily="18" charset="0"/>
              <a:cs typeface="Angsana New" panose="02020603050405020304" pitchFamily="18" charset="-34"/>
            </a:endParaRP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xmlns="" id="{0FCA2C41-CCF5-487F-B725-B1D79325BE53}"/>
              </a:ext>
            </a:extLst>
          </p:cNvPr>
          <p:cNvCxnSpPr>
            <a:cxnSpLocks/>
            <a:stCxn id="129" idx="3"/>
          </p:cNvCxnSpPr>
          <p:nvPr/>
        </p:nvCxnSpPr>
        <p:spPr>
          <a:xfrm>
            <a:off x="5732655" y="1585195"/>
            <a:ext cx="316232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ángulo 133">
            <a:extLst>
              <a:ext uri="{FF2B5EF4-FFF2-40B4-BE49-F238E27FC236}">
                <a16:creationId xmlns:a16="http://schemas.microsoft.com/office/drawing/2014/main" xmlns="" id="{DD2CA76E-0827-430A-B904-118DD779CAF5}"/>
              </a:ext>
            </a:extLst>
          </p:cNvPr>
          <p:cNvSpPr/>
          <p:nvPr/>
        </p:nvSpPr>
        <p:spPr>
          <a:xfrm>
            <a:off x="7756888" y="2081200"/>
            <a:ext cx="1849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EE0021"/>
                </a:solidFill>
                <a:latin typeface="Century" panose="02040604050505020304" pitchFamily="18" charset="0"/>
                <a:cs typeface="Angsana New" panose="02020603050405020304" pitchFamily="18" charset="-34"/>
              </a:rPr>
              <a:t>2019</a:t>
            </a:r>
            <a:r>
              <a:rPr lang="es-ES" sz="2400" dirty="0">
                <a:solidFill>
                  <a:srgbClr val="EE0021"/>
                </a:solidFill>
                <a:latin typeface="Bodoni MT" panose="02070603080606020203" pitchFamily="18" charset="0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xmlns="" id="{76649C3A-2F7F-4DCD-AFA2-0E36C6F0DFB4}"/>
              </a:ext>
            </a:extLst>
          </p:cNvPr>
          <p:cNvSpPr/>
          <p:nvPr/>
        </p:nvSpPr>
        <p:spPr>
          <a:xfrm>
            <a:off x="7213860" y="5094117"/>
            <a:ext cx="276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onstantia" panose="02030602050306030303" pitchFamily="18" charset="0"/>
              </a:rPr>
              <a:t>Participación de mercado en Colombia  del 35%</a:t>
            </a:r>
            <a:endParaRPr lang="es-ES" sz="2000" dirty="0">
              <a:latin typeface="Constantia" panose="02030602050306030303" pitchFamily="18" charset="0"/>
            </a:endParaRPr>
          </a:p>
        </p:txBody>
      </p:sp>
      <p:sp>
        <p:nvSpPr>
          <p:cNvPr id="1036" name="Rectángulo: esquinas redondeadas 1035">
            <a:extLst>
              <a:ext uri="{FF2B5EF4-FFF2-40B4-BE49-F238E27FC236}">
                <a16:creationId xmlns:a16="http://schemas.microsoft.com/office/drawing/2014/main" xmlns="" id="{C68D6775-8F0A-4B50-843E-54254F6EC988}"/>
              </a:ext>
            </a:extLst>
          </p:cNvPr>
          <p:cNvSpPr/>
          <p:nvPr/>
        </p:nvSpPr>
        <p:spPr>
          <a:xfrm>
            <a:off x="11418485" y="3343906"/>
            <a:ext cx="45719" cy="45719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7" name="Conector recto 166">
            <a:extLst>
              <a:ext uri="{FF2B5EF4-FFF2-40B4-BE49-F238E27FC236}">
                <a16:creationId xmlns:a16="http://schemas.microsoft.com/office/drawing/2014/main" xmlns="" id="{6D92900A-DD2A-47F3-8561-92540D76DABC}"/>
              </a:ext>
            </a:extLst>
          </p:cNvPr>
          <p:cNvCxnSpPr>
            <a:cxnSpLocks/>
          </p:cNvCxnSpPr>
          <p:nvPr/>
        </p:nvCxnSpPr>
        <p:spPr>
          <a:xfrm flipV="1">
            <a:off x="7384286" y="5834922"/>
            <a:ext cx="2418985" cy="1"/>
          </a:xfrm>
          <a:prstGeom prst="line">
            <a:avLst/>
          </a:prstGeom>
          <a:ln w="2222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6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8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8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8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8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8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8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8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8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8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8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8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8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8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8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8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8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8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8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8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8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8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8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8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8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8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8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8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8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8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6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8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8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8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4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8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2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8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8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8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8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8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8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8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8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8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8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8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8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8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8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8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8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8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6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8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8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8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4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8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2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8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"/>
                            </p:stCondLst>
                            <p:childTnLst>
                              <p:par>
                                <p:cTn id="1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8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180"/>
                            </p:stCondLst>
                            <p:childTnLst>
                              <p:par>
                                <p:cTn id="1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8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6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8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8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90" grpId="0" animBg="1"/>
      <p:bldP spid="26" grpId="0" animBg="1"/>
      <p:bldP spid="19" grpId="0" animBg="1"/>
      <p:bldP spid="17" grpId="0" animBg="1"/>
      <p:bldP spid="108" grpId="0" animBg="1"/>
      <p:bldP spid="110" grpId="0" animBg="1"/>
      <p:bldP spid="109" grpId="0" animBg="1"/>
      <p:bldP spid="113" grpId="0" animBg="1"/>
      <p:bldP spid="112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122" grpId="0"/>
      <p:bldP spid="123" grpId="0"/>
      <p:bldP spid="125" grpId="0"/>
      <p:bldP spid="126" grpId="0"/>
      <p:bldP spid="132" grpId="0"/>
      <p:bldP spid="129" grpId="0"/>
      <p:bldP spid="130" grpId="0"/>
      <p:bldP spid="134" grpId="0"/>
      <p:bldP spid="1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1403364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20172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17872" cy="6858000"/>
            <a:chOff x="-10682035" y="0"/>
            <a:chExt cx="1341787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32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417872" cy="6858000"/>
            <a:chOff x="-12827798" y="0"/>
            <a:chExt cx="13417872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417872" cy="6858000"/>
              <a:chOff x="-1187737" y="0"/>
              <a:chExt cx="13417872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3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3CE6414-35BA-42B9-884A-A59E13793259}"/>
              </a:ext>
            </a:extLst>
          </p:cNvPr>
          <p:cNvSpPr txBox="1">
            <a:spLocks/>
          </p:cNvSpPr>
          <p:nvPr/>
        </p:nvSpPr>
        <p:spPr>
          <a:xfrm>
            <a:off x="2735220" y="117146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latin typeface="Century" panose="02040604050505020304" pitchFamily="18" charset="0"/>
              </a:rPr>
              <a:t>Anexos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2A924DA-7D1E-424F-B27E-A3EDBF5F6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7" y="4758105"/>
            <a:ext cx="8848725" cy="666750"/>
          </a:xfrm>
          <a:prstGeom prst="rect">
            <a:avLst/>
          </a:prstGeom>
        </p:spPr>
      </p:pic>
      <p:pic>
        <p:nvPicPr>
          <p:cNvPr id="46" name="Imagen 4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81223AFB-588F-4494-BEA3-9F9D3705FC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09" y="1538317"/>
            <a:ext cx="9599707" cy="28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6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1403364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20172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17872" cy="6858000"/>
            <a:chOff x="-10682035" y="0"/>
            <a:chExt cx="1341787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32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417872" cy="6858000"/>
            <a:chOff x="-12827798" y="0"/>
            <a:chExt cx="13417872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417872" cy="6858000"/>
              <a:chOff x="-1187737" y="0"/>
              <a:chExt cx="13417872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3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3CE6414-35BA-42B9-884A-A59E13793259}"/>
              </a:ext>
            </a:extLst>
          </p:cNvPr>
          <p:cNvSpPr txBox="1">
            <a:spLocks/>
          </p:cNvSpPr>
          <p:nvPr/>
        </p:nvSpPr>
        <p:spPr>
          <a:xfrm>
            <a:off x="2735220" y="117146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latin typeface="Century" panose="02040604050505020304" pitchFamily="18" charset="0"/>
              </a:rPr>
              <a:t>Anexos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4159CE0-985A-4A4D-8656-EFDB4D2F3F64}"/>
              </a:ext>
            </a:extLst>
          </p:cNvPr>
          <p:cNvSpPr/>
          <p:nvPr/>
        </p:nvSpPr>
        <p:spPr>
          <a:xfrm>
            <a:off x="2844666" y="2131749"/>
            <a:ext cx="87775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Constantia" panose="02030602050306030303" pitchFamily="18" charset="0"/>
              </a:rPr>
              <a:t>¿Cómo genera ingresos la firma?</a:t>
            </a:r>
          </a:p>
          <a:p>
            <a:endParaRPr lang="es-CO" sz="2400" dirty="0">
              <a:latin typeface="Constantia" panose="02030602050306030303" pitchFamily="18" charset="0"/>
            </a:endParaRPr>
          </a:p>
          <a:p>
            <a:endParaRPr lang="es-CO" sz="2400" dirty="0">
              <a:latin typeface="Constantia" panose="02030602050306030303" pitchFamily="18" charset="0"/>
            </a:endParaRPr>
          </a:p>
          <a:p>
            <a:r>
              <a:rPr lang="es-CO" sz="2400" dirty="0">
                <a:latin typeface="Constantia" panose="02030602050306030303" pitchFamily="18" charset="0"/>
              </a:rPr>
              <a:t>Los ingresos netos de la compañía salen de la diferencia entre las apuestas realizadas y los premios entregados. En la línea de las máquinas, estos representan alrededor de una ganancia del 6% para la compañía, mientras en las mesas de juego es del 20%.</a:t>
            </a:r>
          </a:p>
        </p:txBody>
      </p:sp>
    </p:spTree>
    <p:extLst>
      <p:ext uri="{BB962C8B-B14F-4D97-AF65-F5344CB8AC3E}">
        <p14:creationId xmlns:p14="http://schemas.microsoft.com/office/powerpoint/2010/main" val="2819748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1403364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20172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17872" cy="6858000"/>
            <a:chOff x="-10682035" y="0"/>
            <a:chExt cx="1341787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32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417872" cy="6858000"/>
            <a:chOff x="-12827798" y="0"/>
            <a:chExt cx="13417872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417872" cy="6858000"/>
              <a:chOff x="-1187737" y="0"/>
              <a:chExt cx="13417872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32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90" name="Título 1">
            <a:extLst>
              <a:ext uri="{FF2B5EF4-FFF2-40B4-BE49-F238E27FC236}">
                <a16:creationId xmlns:a16="http://schemas.microsoft.com/office/drawing/2014/main" xmlns="" id="{53CE6414-35BA-42B9-884A-A59E13793259}"/>
              </a:ext>
            </a:extLst>
          </p:cNvPr>
          <p:cNvSpPr txBox="1">
            <a:spLocks/>
          </p:cNvSpPr>
          <p:nvPr/>
        </p:nvSpPr>
        <p:spPr>
          <a:xfrm>
            <a:off x="2735220" y="117146"/>
            <a:ext cx="8487228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latin typeface="Century" panose="02040604050505020304" pitchFamily="18" charset="0"/>
              </a:rPr>
              <a:t>Anexos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7B9C9ED-9803-452A-902B-4184E1BCC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52" y="2515270"/>
            <a:ext cx="7507544" cy="10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9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o 98">
            <a:extLst>
              <a:ext uri="{FF2B5EF4-FFF2-40B4-BE49-F238E27FC236}">
                <a16:creationId xmlns:a16="http://schemas.microsoft.com/office/drawing/2014/main" xmlns="" id="{8CBBA53D-7EB8-4367-BA97-BE20924EE56E}"/>
              </a:ext>
            </a:extLst>
          </p:cNvPr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8" name="Grupo 107">
              <a:extLst>
                <a:ext uri="{FF2B5EF4-FFF2-40B4-BE49-F238E27FC236}">
                  <a16:creationId xmlns:a16="http://schemas.microsoft.com/office/drawing/2014/main" xmlns="" id="{DE4EC903-7BF6-4555-B468-E0D262391D67}"/>
                </a:ext>
              </a:extLst>
            </p:cNvPr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110" name="Rectángulo redondeado 6">
                <a:extLst>
                  <a:ext uri="{FF2B5EF4-FFF2-40B4-BE49-F238E27FC236}">
                    <a16:creationId xmlns:a16="http://schemas.microsoft.com/office/drawing/2014/main" xmlns="" id="{67F1247E-F830-4964-AC0B-E77D79EA2084}"/>
                  </a:ext>
                </a:extLst>
              </p:cNvPr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11" name="CuadroTexto 110">
                <a:extLst>
                  <a:ext uri="{FF2B5EF4-FFF2-40B4-BE49-F238E27FC236}">
                    <a16:creationId xmlns:a16="http://schemas.microsoft.com/office/drawing/2014/main" xmlns="" id="{94695772-A93C-4B01-BEF8-2B0679DB55CA}"/>
                  </a:ext>
                </a:extLst>
              </p:cNvPr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12" name="Imagen 111">
                <a:extLst>
                  <a:ext uri="{FF2B5EF4-FFF2-40B4-BE49-F238E27FC236}">
                    <a16:creationId xmlns:a16="http://schemas.microsoft.com/office/drawing/2014/main" xmlns="" id="{4E5CDE61-632B-478A-B385-D9B5DBC1D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pic>
            <p:nvPicPr>
              <p:cNvPr id="113" name="Picture 2" descr="Winner Group">
                <a:extLst>
                  <a:ext uri="{FF2B5EF4-FFF2-40B4-BE49-F238E27FC236}">
                    <a16:creationId xmlns:a16="http://schemas.microsoft.com/office/drawing/2014/main" xmlns="" id="{7A62C7E1-0E65-42BF-A9B0-157986307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Forma libre 38">
                <a:extLst>
                  <a:ext uri="{FF2B5EF4-FFF2-40B4-BE49-F238E27FC236}">
                    <a16:creationId xmlns:a16="http://schemas.microsoft.com/office/drawing/2014/main" xmlns="" id="{89FD052F-24C6-4DFF-BDE3-8E8CF3DC8B94}"/>
                  </a:ext>
                </a:extLst>
              </p:cNvPr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xmlns="" id="{D36A16E0-A60C-401E-B6EB-7768FF7BC24A}"/>
                  </a:ext>
                </a:extLst>
              </p:cNvPr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9" name="Imagen 108">
              <a:extLst>
                <a:ext uri="{FF2B5EF4-FFF2-40B4-BE49-F238E27FC236}">
                  <a16:creationId xmlns:a16="http://schemas.microsoft.com/office/drawing/2014/main" xmlns="" id="{ED8A4D1B-40F6-4450-9028-328E4E96C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417872" cy="6858000"/>
            <a:chOff x="-10682035" y="0"/>
            <a:chExt cx="13417872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417872" cy="6858000"/>
              <a:chOff x="-1187737" y="0"/>
              <a:chExt cx="13417872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417872" cy="6858000"/>
                <a:chOff x="-1187737" y="0"/>
                <a:chExt cx="13417872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16724"/>
                  <a:ext cx="260785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</a:t>
                  </a:r>
                  <a:r>
                    <a:rPr lang="es-ES" sz="32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 </a:t>
                  </a:r>
                  <a:endParaRPr lang="es-CO" sz="32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6" name="CuadroTexto 45"/>
          <p:cNvSpPr txBox="1"/>
          <p:nvPr/>
        </p:nvSpPr>
        <p:spPr>
          <a:xfrm>
            <a:off x="11832169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5</a:t>
            </a:r>
          </a:p>
        </p:txBody>
      </p:sp>
      <p:pic>
        <p:nvPicPr>
          <p:cNvPr id="2050" name="Picture 2" descr="Cali Colombia Ilustraciones Stock, Vectores, Y Clipart – (174 ...">
            <a:extLst>
              <a:ext uri="{FF2B5EF4-FFF2-40B4-BE49-F238E27FC236}">
                <a16:creationId xmlns:a16="http://schemas.microsoft.com/office/drawing/2014/main" xmlns="" id="{526F3554-2972-438D-9D07-A9523232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93" y="848773"/>
            <a:ext cx="6259738" cy="59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D4F61EE9-6E7D-4938-9E27-D32A9A68019A}"/>
              </a:ext>
            </a:extLst>
          </p:cNvPr>
          <p:cNvGrpSpPr/>
          <p:nvPr/>
        </p:nvGrpSpPr>
        <p:grpSpPr>
          <a:xfrm>
            <a:off x="4948129" y="1134849"/>
            <a:ext cx="360000" cy="360000"/>
            <a:chOff x="2753160" y="1195385"/>
            <a:chExt cx="360000" cy="360000"/>
          </a:xfrm>
        </p:grpSpPr>
        <p:sp>
          <p:nvSpPr>
            <p:cNvPr id="9" name="Lágrima 8">
              <a:extLst>
                <a:ext uri="{FF2B5EF4-FFF2-40B4-BE49-F238E27FC236}">
                  <a16:creationId xmlns:a16="http://schemas.microsoft.com/office/drawing/2014/main" xmlns="" id="{8A3C9209-BF7F-462D-BCE3-FB28706267CD}"/>
                </a:ext>
              </a:extLst>
            </p:cNvPr>
            <p:cNvSpPr/>
            <p:nvPr/>
          </p:nvSpPr>
          <p:spPr>
            <a:xfrm rot="8089931">
              <a:off x="2753160" y="1195385"/>
              <a:ext cx="360000" cy="360000"/>
            </a:xfrm>
            <a:prstGeom prst="teardrop">
              <a:avLst>
                <a:gd name="adj" fmla="val 152538"/>
              </a:avLst>
            </a:prstGeom>
            <a:solidFill>
              <a:srgbClr val="EE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1C56FA55-3B02-4C4B-9B64-DC715568A528}"/>
                </a:ext>
              </a:extLst>
            </p:cNvPr>
            <p:cNvSpPr/>
            <p:nvPr/>
          </p:nvSpPr>
          <p:spPr>
            <a:xfrm>
              <a:off x="2802582" y="125335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xmlns="" id="{5074634D-3FB6-4C99-BB5C-4F65179D7205}"/>
              </a:ext>
            </a:extLst>
          </p:cNvPr>
          <p:cNvGrpSpPr/>
          <p:nvPr/>
        </p:nvGrpSpPr>
        <p:grpSpPr>
          <a:xfrm>
            <a:off x="4808196" y="1284696"/>
            <a:ext cx="360000" cy="360000"/>
            <a:chOff x="2753160" y="1195385"/>
            <a:chExt cx="360000" cy="360000"/>
          </a:xfrm>
        </p:grpSpPr>
        <p:sp>
          <p:nvSpPr>
            <p:cNvPr id="67" name="Lágrima 66">
              <a:extLst>
                <a:ext uri="{FF2B5EF4-FFF2-40B4-BE49-F238E27FC236}">
                  <a16:creationId xmlns:a16="http://schemas.microsoft.com/office/drawing/2014/main" xmlns="" id="{996AE73B-13D1-4A2A-A39B-7BFBB0F6DA25}"/>
                </a:ext>
              </a:extLst>
            </p:cNvPr>
            <p:cNvSpPr/>
            <p:nvPr/>
          </p:nvSpPr>
          <p:spPr>
            <a:xfrm rot="8089931">
              <a:off x="2753160" y="1195385"/>
              <a:ext cx="360000" cy="360000"/>
            </a:xfrm>
            <a:prstGeom prst="teardrop">
              <a:avLst>
                <a:gd name="adj" fmla="val 152538"/>
              </a:avLst>
            </a:prstGeom>
            <a:solidFill>
              <a:srgbClr val="EE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xmlns="" id="{B6FF6910-5BB5-42AB-A2ED-5608227EEDC0}"/>
                </a:ext>
              </a:extLst>
            </p:cNvPr>
            <p:cNvSpPr/>
            <p:nvPr/>
          </p:nvSpPr>
          <p:spPr>
            <a:xfrm>
              <a:off x="2802582" y="125335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xmlns="" id="{5FBAAD55-8195-458B-AB12-6651693CFAD5}"/>
              </a:ext>
            </a:extLst>
          </p:cNvPr>
          <p:cNvGrpSpPr/>
          <p:nvPr/>
        </p:nvGrpSpPr>
        <p:grpSpPr>
          <a:xfrm>
            <a:off x="5208437" y="3123109"/>
            <a:ext cx="360000" cy="360000"/>
            <a:chOff x="2753160" y="1195385"/>
            <a:chExt cx="360000" cy="360000"/>
          </a:xfrm>
        </p:grpSpPr>
        <p:sp>
          <p:nvSpPr>
            <p:cNvPr id="70" name="Lágrima 69">
              <a:extLst>
                <a:ext uri="{FF2B5EF4-FFF2-40B4-BE49-F238E27FC236}">
                  <a16:creationId xmlns:a16="http://schemas.microsoft.com/office/drawing/2014/main" xmlns="" id="{54A86E2B-F484-4108-B3D1-F775591CA3D4}"/>
                </a:ext>
              </a:extLst>
            </p:cNvPr>
            <p:cNvSpPr/>
            <p:nvPr/>
          </p:nvSpPr>
          <p:spPr>
            <a:xfrm rot="8089931">
              <a:off x="2753160" y="1195385"/>
              <a:ext cx="360000" cy="360000"/>
            </a:xfrm>
            <a:prstGeom prst="teardrop">
              <a:avLst>
                <a:gd name="adj" fmla="val 152538"/>
              </a:avLst>
            </a:prstGeom>
            <a:solidFill>
              <a:srgbClr val="EE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xmlns="" id="{C8F214B8-C5A0-4C9E-982B-F5BEA8D66885}"/>
                </a:ext>
              </a:extLst>
            </p:cNvPr>
            <p:cNvSpPr/>
            <p:nvPr/>
          </p:nvSpPr>
          <p:spPr>
            <a:xfrm>
              <a:off x="2802582" y="125335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xmlns="" id="{F7567B1D-7BC7-47E7-B80F-EF925E37F9ED}"/>
              </a:ext>
            </a:extLst>
          </p:cNvPr>
          <p:cNvGrpSpPr/>
          <p:nvPr/>
        </p:nvGrpSpPr>
        <p:grpSpPr>
          <a:xfrm>
            <a:off x="4440645" y="3527503"/>
            <a:ext cx="360000" cy="360000"/>
            <a:chOff x="2753160" y="1195385"/>
            <a:chExt cx="360000" cy="360000"/>
          </a:xfrm>
        </p:grpSpPr>
        <p:sp>
          <p:nvSpPr>
            <p:cNvPr id="73" name="Lágrima 72">
              <a:extLst>
                <a:ext uri="{FF2B5EF4-FFF2-40B4-BE49-F238E27FC236}">
                  <a16:creationId xmlns:a16="http://schemas.microsoft.com/office/drawing/2014/main" xmlns="" id="{89A6AC63-2BC5-4580-A948-08069C0EF67D}"/>
                </a:ext>
              </a:extLst>
            </p:cNvPr>
            <p:cNvSpPr/>
            <p:nvPr/>
          </p:nvSpPr>
          <p:spPr>
            <a:xfrm rot="8089931">
              <a:off x="2753160" y="1195385"/>
              <a:ext cx="360000" cy="360000"/>
            </a:xfrm>
            <a:prstGeom prst="teardrop">
              <a:avLst>
                <a:gd name="adj" fmla="val 152538"/>
              </a:avLst>
            </a:prstGeom>
            <a:solidFill>
              <a:srgbClr val="EE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xmlns="" id="{48E290D8-2B97-4D5F-98CC-8FF397801319}"/>
                </a:ext>
              </a:extLst>
            </p:cNvPr>
            <p:cNvSpPr/>
            <p:nvPr/>
          </p:nvSpPr>
          <p:spPr>
            <a:xfrm>
              <a:off x="2802582" y="125335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xmlns="" id="{06DB6882-8124-4CCB-9733-AA33FEF89D5A}"/>
              </a:ext>
            </a:extLst>
          </p:cNvPr>
          <p:cNvGrpSpPr/>
          <p:nvPr/>
        </p:nvGrpSpPr>
        <p:grpSpPr>
          <a:xfrm>
            <a:off x="4728947" y="2484259"/>
            <a:ext cx="360000" cy="360000"/>
            <a:chOff x="2753160" y="1195385"/>
            <a:chExt cx="360000" cy="360000"/>
          </a:xfrm>
        </p:grpSpPr>
        <p:sp>
          <p:nvSpPr>
            <p:cNvPr id="76" name="Lágrima 75">
              <a:extLst>
                <a:ext uri="{FF2B5EF4-FFF2-40B4-BE49-F238E27FC236}">
                  <a16:creationId xmlns:a16="http://schemas.microsoft.com/office/drawing/2014/main" xmlns="" id="{39605722-9AD0-4BC7-BAB4-1BC63199C0B9}"/>
                </a:ext>
              </a:extLst>
            </p:cNvPr>
            <p:cNvSpPr/>
            <p:nvPr/>
          </p:nvSpPr>
          <p:spPr>
            <a:xfrm rot="8089931">
              <a:off x="2753160" y="1195385"/>
              <a:ext cx="360000" cy="360000"/>
            </a:xfrm>
            <a:prstGeom prst="teardrop">
              <a:avLst>
                <a:gd name="adj" fmla="val 152538"/>
              </a:avLst>
            </a:prstGeom>
            <a:solidFill>
              <a:srgbClr val="EE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xmlns="" id="{83E60420-E862-41D1-A494-88B20AF41510}"/>
                </a:ext>
              </a:extLst>
            </p:cNvPr>
            <p:cNvSpPr/>
            <p:nvPr/>
          </p:nvSpPr>
          <p:spPr>
            <a:xfrm>
              <a:off x="2802582" y="125335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7747C14E-3D6A-42C3-A4E8-6C62B26BA9C5}"/>
              </a:ext>
            </a:extLst>
          </p:cNvPr>
          <p:cNvSpPr txBox="1">
            <a:spLocks/>
          </p:cNvSpPr>
          <p:nvPr/>
        </p:nvSpPr>
        <p:spPr>
          <a:xfrm>
            <a:off x="1371157" y="-41593"/>
            <a:ext cx="9681263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latin typeface="Constantia" panose="02030602050306030303" pitchFamily="18" charset="0"/>
              </a:rPr>
              <a:t>Operaciones de </a:t>
            </a:r>
            <a:r>
              <a:rPr lang="es-ES" sz="4400" b="1" dirty="0" err="1">
                <a:latin typeface="Constantia" panose="02030602050306030303" pitchFamily="18" charset="0"/>
              </a:rPr>
              <a:t>Winner</a:t>
            </a:r>
            <a:r>
              <a:rPr lang="es-ES" sz="4400" b="1" dirty="0">
                <a:latin typeface="Constantia" panose="02030602050306030303" pitchFamily="18" charset="0"/>
              </a:rPr>
              <a:t> </a:t>
            </a:r>
            <a:r>
              <a:rPr lang="es-ES" sz="4400" b="1" dirty="0" err="1">
                <a:latin typeface="Constantia" panose="02030602050306030303" pitchFamily="18" charset="0"/>
              </a:rPr>
              <a:t>Group</a:t>
            </a:r>
            <a:endParaRPr lang="es-CO" sz="4400" b="1" dirty="0">
              <a:latin typeface="Constantia" panose="02030602050306030303" pitchFamily="18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903FA1DD-21EC-48B7-8A4E-5F1CB1228691}"/>
              </a:ext>
            </a:extLst>
          </p:cNvPr>
          <p:cNvCxnSpPr>
            <a:cxnSpLocks/>
          </p:cNvCxnSpPr>
          <p:nvPr/>
        </p:nvCxnSpPr>
        <p:spPr>
          <a:xfrm>
            <a:off x="5291522" y="1314849"/>
            <a:ext cx="598520" cy="0"/>
          </a:xfrm>
          <a:prstGeom prst="line">
            <a:avLst/>
          </a:prstGeom>
          <a:ln w="2857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52C2B780-E904-4B60-98B6-F38B192AFD02}"/>
              </a:ext>
            </a:extLst>
          </p:cNvPr>
          <p:cNvCxnSpPr>
            <a:cxnSpLocks/>
            <a:stCxn id="118" idx="3"/>
            <a:endCxn id="68" idx="2"/>
          </p:cNvCxnSpPr>
          <p:nvPr/>
        </p:nvCxnSpPr>
        <p:spPr>
          <a:xfrm flipV="1">
            <a:off x="4259766" y="1468666"/>
            <a:ext cx="597852" cy="7149"/>
          </a:xfrm>
          <a:prstGeom prst="line">
            <a:avLst/>
          </a:prstGeom>
          <a:ln w="2857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xmlns="" id="{DA5D217D-1D01-49DB-B543-E31571084CE9}"/>
              </a:ext>
            </a:extLst>
          </p:cNvPr>
          <p:cNvCxnSpPr>
            <a:cxnSpLocks/>
          </p:cNvCxnSpPr>
          <p:nvPr/>
        </p:nvCxnSpPr>
        <p:spPr>
          <a:xfrm>
            <a:off x="3973272" y="2661228"/>
            <a:ext cx="760366" cy="0"/>
          </a:xfrm>
          <a:prstGeom prst="line">
            <a:avLst/>
          </a:prstGeom>
          <a:ln w="2857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xmlns="" id="{D4FE9CB7-C499-47ED-8B8F-40F04755FA96}"/>
              </a:ext>
            </a:extLst>
          </p:cNvPr>
          <p:cNvCxnSpPr>
            <a:cxnSpLocks/>
          </p:cNvCxnSpPr>
          <p:nvPr/>
        </p:nvCxnSpPr>
        <p:spPr>
          <a:xfrm flipV="1">
            <a:off x="5509859" y="3227727"/>
            <a:ext cx="1657634" cy="12467"/>
          </a:xfrm>
          <a:prstGeom prst="line">
            <a:avLst/>
          </a:prstGeom>
          <a:ln w="2857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xmlns="" id="{CB94FB48-30C5-447B-B398-9BDB55579FFD}"/>
              </a:ext>
            </a:extLst>
          </p:cNvPr>
          <p:cNvCxnSpPr>
            <a:cxnSpLocks/>
          </p:cNvCxnSpPr>
          <p:nvPr/>
        </p:nvCxnSpPr>
        <p:spPr>
          <a:xfrm>
            <a:off x="5882695" y="1314849"/>
            <a:ext cx="797075" cy="141544"/>
          </a:xfrm>
          <a:prstGeom prst="line">
            <a:avLst/>
          </a:prstGeom>
          <a:ln w="2857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xmlns="" id="{EE983C19-423D-41A0-A019-2855DE7CA357}"/>
              </a:ext>
            </a:extLst>
          </p:cNvPr>
          <p:cNvCxnSpPr>
            <a:cxnSpLocks/>
          </p:cNvCxnSpPr>
          <p:nvPr/>
        </p:nvCxnSpPr>
        <p:spPr>
          <a:xfrm flipV="1">
            <a:off x="7167493" y="2918817"/>
            <a:ext cx="705647" cy="307375"/>
          </a:xfrm>
          <a:prstGeom prst="line">
            <a:avLst/>
          </a:prstGeom>
          <a:ln w="2857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xmlns="" id="{BE216791-CD23-4B4C-B7BB-5F56BC3CFFEF}"/>
              </a:ext>
            </a:extLst>
          </p:cNvPr>
          <p:cNvCxnSpPr>
            <a:cxnSpLocks/>
          </p:cNvCxnSpPr>
          <p:nvPr/>
        </p:nvCxnSpPr>
        <p:spPr>
          <a:xfrm>
            <a:off x="3680373" y="3707503"/>
            <a:ext cx="760366" cy="0"/>
          </a:xfrm>
          <a:prstGeom prst="line">
            <a:avLst/>
          </a:prstGeom>
          <a:ln w="28575">
            <a:solidFill>
              <a:srgbClr val="EE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8AC5278-D144-4B05-A9DF-54D570C28BDB}"/>
              </a:ext>
            </a:extLst>
          </p:cNvPr>
          <p:cNvSpPr txBox="1"/>
          <p:nvPr/>
        </p:nvSpPr>
        <p:spPr>
          <a:xfrm>
            <a:off x="6660245" y="1314872"/>
            <a:ext cx="20040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Constantia" panose="02030602050306030303" pitchFamily="18" charset="0"/>
              </a:rPr>
              <a:t>Barranquilla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xmlns="" id="{BB5BE2E3-9A1C-4893-A034-16369B8A8E08}"/>
              </a:ext>
            </a:extLst>
          </p:cNvPr>
          <p:cNvSpPr txBox="1"/>
          <p:nvPr/>
        </p:nvSpPr>
        <p:spPr>
          <a:xfrm>
            <a:off x="2527945" y="1275760"/>
            <a:ext cx="173182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Constantia" panose="02030602050306030303" pitchFamily="18" charset="0"/>
              </a:rPr>
              <a:t>Cartagena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xmlns="" id="{AD317F06-E137-4464-B3CD-70F462782544}"/>
              </a:ext>
            </a:extLst>
          </p:cNvPr>
          <p:cNvSpPr txBox="1"/>
          <p:nvPr/>
        </p:nvSpPr>
        <p:spPr>
          <a:xfrm>
            <a:off x="7874565" y="2678022"/>
            <a:ext cx="11917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Constantia" panose="02030602050306030303" pitchFamily="18" charset="0"/>
              </a:rPr>
              <a:t>Bogotá 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xmlns="" id="{40F491E8-DC7B-4E82-A34D-A03EAA4AAF15}"/>
              </a:ext>
            </a:extLst>
          </p:cNvPr>
          <p:cNvSpPr txBox="1"/>
          <p:nvPr/>
        </p:nvSpPr>
        <p:spPr>
          <a:xfrm>
            <a:off x="2817278" y="3462859"/>
            <a:ext cx="8630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Constantia" panose="02030602050306030303" pitchFamily="18" charset="0"/>
              </a:rPr>
              <a:t>Cali</a:t>
            </a:r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xmlns="" id="{98E1EC22-EB7D-4DD9-A6A1-6455AF8F28DB}"/>
              </a:ext>
            </a:extLst>
          </p:cNvPr>
          <p:cNvSpPr txBox="1"/>
          <p:nvPr/>
        </p:nvSpPr>
        <p:spPr>
          <a:xfrm>
            <a:off x="2444412" y="2461173"/>
            <a:ext cx="15233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Constantia" panose="02030602050306030303" pitchFamily="18" charset="0"/>
              </a:rPr>
              <a:t>Medellín</a:t>
            </a:r>
          </a:p>
        </p:txBody>
      </p:sp>
    </p:spTree>
    <p:extLst>
      <p:ext uri="{BB962C8B-B14F-4D97-AF65-F5344CB8AC3E}">
        <p14:creationId xmlns:p14="http://schemas.microsoft.com/office/powerpoint/2010/main" val="9628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8" grpId="0"/>
      <p:bldP spid="119" grpId="0"/>
      <p:bldP spid="120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winner-group - Cumbre Iberoamericana del Juego">
            <a:extLst>
              <a:ext uri="{FF2B5EF4-FFF2-40B4-BE49-F238E27FC236}">
                <a16:creationId xmlns:a16="http://schemas.microsoft.com/office/drawing/2014/main" xmlns="" id="{E00B630A-B1F2-4A32-9586-E6F103D3F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1" b="25972"/>
          <a:stretch/>
        </p:blipFill>
        <p:spPr bwMode="auto">
          <a:xfrm>
            <a:off x="5554932" y="2400561"/>
            <a:ext cx="2534633" cy="18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43C7A287-F280-4931-8027-8050A7D9F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57" y="4655362"/>
            <a:ext cx="1219048" cy="1219048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D4671A7A-11D0-49BC-80A7-4A3ED5774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99" y="4668614"/>
            <a:ext cx="1219048" cy="121904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85882E73-94F0-4D76-A3DD-FCED490D2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0" y="4668614"/>
            <a:ext cx="1219048" cy="121904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75D49377-75A8-457A-86C2-E85736E2C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79" y="4668614"/>
            <a:ext cx="1219048" cy="1219048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B79C503F-7EF8-435D-8727-53423B8DC4CD}"/>
              </a:ext>
            </a:extLst>
          </p:cNvPr>
          <p:cNvSpPr txBox="1"/>
          <p:nvPr/>
        </p:nvSpPr>
        <p:spPr>
          <a:xfrm>
            <a:off x="2318603" y="5904893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María Camila Ospina Olmos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8EAE04ED-E3EA-4D82-A411-20DCAF794743}"/>
              </a:ext>
            </a:extLst>
          </p:cNvPr>
          <p:cNvSpPr txBox="1"/>
          <p:nvPr/>
        </p:nvSpPr>
        <p:spPr>
          <a:xfrm>
            <a:off x="4193430" y="5931397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Cinthya </a:t>
            </a:r>
            <a:r>
              <a:rPr lang="es-ES" b="1" dirty="0" err="1">
                <a:latin typeface="Constantia" panose="02030602050306030303" pitchFamily="18" charset="0"/>
              </a:rPr>
              <a:t>Daianna</a:t>
            </a:r>
            <a:r>
              <a:rPr lang="es-ES" b="1" dirty="0">
                <a:latin typeface="Constantia" panose="02030602050306030303" pitchFamily="18" charset="0"/>
              </a:rPr>
              <a:t> Torres Garcia 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E104929F-0E85-4592-AD8D-7FAFC7E80183}"/>
              </a:ext>
            </a:extLst>
          </p:cNvPr>
          <p:cNvSpPr txBox="1"/>
          <p:nvPr/>
        </p:nvSpPr>
        <p:spPr>
          <a:xfrm>
            <a:off x="6174629" y="5911520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Camilo José  Mejía </a:t>
            </a:r>
            <a:r>
              <a:rPr lang="es-ES" b="1" dirty="0" err="1">
                <a:latin typeface="Constantia" panose="02030602050306030303" pitchFamily="18" charset="0"/>
              </a:rPr>
              <a:t>Echeverria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D650449A-388A-4756-9739-C34CC4815AB7}"/>
              </a:ext>
            </a:extLst>
          </p:cNvPr>
          <p:cNvSpPr txBox="1"/>
          <p:nvPr/>
        </p:nvSpPr>
        <p:spPr>
          <a:xfrm>
            <a:off x="8089565" y="5931400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Laura Camila Torres Castro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93ACDD42-7E8D-440E-A299-E69049BD741D}"/>
              </a:ext>
            </a:extLst>
          </p:cNvPr>
          <p:cNvSpPr txBox="1"/>
          <p:nvPr/>
        </p:nvSpPr>
        <p:spPr>
          <a:xfrm>
            <a:off x="9950652" y="5924776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Natalia Trujillo Restrepo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BD112DD7-37C0-4C29-A258-EA56A10E84F4}"/>
              </a:ext>
            </a:extLst>
          </p:cNvPr>
          <p:cNvSpPr txBox="1"/>
          <p:nvPr/>
        </p:nvSpPr>
        <p:spPr>
          <a:xfrm>
            <a:off x="2575676" y="306776"/>
            <a:ext cx="8929768" cy="2111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nstantia" panose="02030602050306030303" pitchFamily="18" charset="0"/>
                <a:ea typeface="+mj-ea"/>
                <a:cs typeface="+mj-cs"/>
              </a:rPr>
              <a:t>VALORACIÓN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nstantia" panose="02030602050306030303" pitchFamily="18" charset="0"/>
                <a:ea typeface="+mj-ea"/>
                <a:cs typeface="+mj-cs"/>
              </a:rPr>
              <a:t> WINNER GROUP S.A.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77627B7F-D42D-4ACB-B32D-22E884B8F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49" y="4668614"/>
            <a:ext cx="1219048" cy="121904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387095" cy="6858000"/>
            <a:chOff x="-10682035" y="0"/>
            <a:chExt cx="13387095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87095" cy="6858000"/>
              <a:chOff x="-1187737" y="0"/>
              <a:chExt cx="13387095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28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6" name="CuadroTexto 45"/>
          <p:cNvSpPr txBox="1"/>
          <p:nvPr/>
        </p:nvSpPr>
        <p:spPr>
          <a:xfrm>
            <a:off x="11890433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6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6CF05430-3865-4617-8835-2BB22CC9879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620" t="68294" r="32991" b="22690"/>
          <a:stretch/>
        </p:blipFill>
        <p:spPr>
          <a:xfrm>
            <a:off x="2076326" y="5512904"/>
            <a:ext cx="7513983" cy="877885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xmlns="" id="{9120F7BE-BEC8-4AB1-AA86-CE07401E5BF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953" t="29756" r="55602" b="25034"/>
          <a:stretch/>
        </p:blipFill>
        <p:spPr>
          <a:xfrm>
            <a:off x="2424783" y="300505"/>
            <a:ext cx="7046811" cy="50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winner-group - Cumbre Iberoamericana del Juego">
            <a:extLst>
              <a:ext uri="{FF2B5EF4-FFF2-40B4-BE49-F238E27FC236}">
                <a16:creationId xmlns:a16="http://schemas.microsoft.com/office/drawing/2014/main" xmlns="" id="{E00B630A-B1F2-4A32-9586-E6F103D3F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1" b="25972"/>
          <a:stretch/>
        </p:blipFill>
        <p:spPr bwMode="auto">
          <a:xfrm>
            <a:off x="5554932" y="2400561"/>
            <a:ext cx="2534633" cy="18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43C7A287-F280-4931-8027-8050A7D9F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57" y="4655362"/>
            <a:ext cx="1219048" cy="1219048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D4671A7A-11D0-49BC-80A7-4A3ED5774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99" y="4668614"/>
            <a:ext cx="1219048" cy="121904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85882E73-94F0-4D76-A3DD-FCED490D2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70" y="4668614"/>
            <a:ext cx="1219048" cy="121904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75D49377-75A8-457A-86C2-E85736E2C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79" y="4668614"/>
            <a:ext cx="1219048" cy="1219048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B79C503F-7EF8-435D-8727-53423B8DC4CD}"/>
              </a:ext>
            </a:extLst>
          </p:cNvPr>
          <p:cNvSpPr txBox="1"/>
          <p:nvPr/>
        </p:nvSpPr>
        <p:spPr>
          <a:xfrm>
            <a:off x="2318603" y="5904893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María Camila Ospina Olmos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8EAE04ED-E3EA-4D82-A411-20DCAF794743}"/>
              </a:ext>
            </a:extLst>
          </p:cNvPr>
          <p:cNvSpPr txBox="1"/>
          <p:nvPr/>
        </p:nvSpPr>
        <p:spPr>
          <a:xfrm>
            <a:off x="4193430" y="5931397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Cinthya </a:t>
            </a:r>
            <a:r>
              <a:rPr lang="es-ES" b="1" dirty="0" err="1">
                <a:latin typeface="Constantia" panose="02030602050306030303" pitchFamily="18" charset="0"/>
              </a:rPr>
              <a:t>Daianna</a:t>
            </a:r>
            <a:r>
              <a:rPr lang="es-ES" b="1" dirty="0">
                <a:latin typeface="Constantia" panose="02030602050306030303" pitchFamily="18" charset="0"/>
              </a:rPr>
              <a:t> Torres Garcia 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E104929F-0E85-4592-AD8D-7FAFC7E80183}"/>
              </a:ext>
            </a:extLst>
          </p:cNvPr>
          <p:cNvSpPr txBox="1"/>
          <p:nvPr/>
        </p:nvSpPr>
        <p:spPr>
          <a:xfrm>
            <a:off x="6174629" y="5911520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Camilo José  Mejía </a:t>
            </a:r>
            <a:r>
              <a:rPr lang="es-ES" b="1" dirty="0" err="1">
                <a:latin typeface="Constantia" panose="02030602050306030303" pitchFamily="18" charset="0"/>
              </a:rPr>
              <a:t>Echeverria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D650449A-388A-4756-9739-C34CC4815AB7}"/>
              </a:ext>
            </a:extLst>
          </p:cNvPr>
          <p:cNvSpPr txBox="1"/>
          <p:nvPr/>
        </p:nvSpPr>
        <p:spPr>
          <a:xfrm>
            <a:off x="8089565" y="5931400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Laura Camila Torres Castro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93ACDD42-7E8D-440E-A299-E69049BD741D}"/>
              </a:ext>
            </a:extLst>
          </p:cNvPr>
          <p:cNvSpPr txBox="1"/>
          <p:nvPr/>
        </p:nvSpPr>
        <p:spPr>
          <a:xfrm>
            <a:off x="9950652" y="5924776"/>
            <a:ext cx="20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nstantia" panose="02030602050306030303" pitchFamily="18" charset="0"/>
              </a:rPr>
              <a:t>Natalia Trujillo Restrepo</a:t>
            </a:r>
            <a:endParaRPr lang="es-CO" b="1" dirty="0">
              <a:latin typeface="Constantia" panose="02030602050306030303" pitchFamily="18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BD112DD7-37C0-4C29-A258-EA56A10E84F4}"/>
              </a:ext>
            </a:extLst>
          </p:cNvPr>
          <p:cNvSpPr txBox="1"/>
          <p:nvPr/>
        </p:nvSpPr>
        <p:spPr>
          <a:xfrm>
            <a:off x="2575676" y="306776"/>
            <a:ext cx="8929768" cy="2111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nstantia" panose="02030602050306030303" pitchFamily="18" charset="0"/>
                <a:ea typeface="+mj-ea"/>
                <a:cs typeface="+mj-cs"/>
              </a:rPr>
              <a:t>VALORACIÓN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Constantia" panose="02030602050306030303" pitchFamily="18" charset="0"/>
                <a:ea typeface="+mj-ea"/>
                <a:cs typeface="+mj-cs"/>
              </a:rPr>
              <a:t> WINNER GROUP S.A.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77627B7F-D42D-4ACB-B32D-22E884B8F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49" y="4668614"/>
            <a:ext cx="1219048" cy="121904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-11861478" y="0"/>
            <a:ext cx="13387095" cy="6858000"/>
            <a:chOff x="-10682035" y="0"/>
            <a:chExt cx="13387095" cy="6858000"/>
          </a:xfrm>
        </p:grpSpPr>
        <p:grpSp>
          <p:nvGrpSpPr>
            <p:cNvPr id="82" name="Grupo 81"/>
            <p:cNvGrpSpPr/>
            <p:nvPr/>
          </p:nvGrpSpPr>
          <p:grpSpPr>
            <a:xfrm>
              <a:off x="-10682035" y="0"/>
              <a:ext cx="13387095" cy="6858000"/>
              <a:chOff x="-1187737" y="0"/>
              <a:chExt cx="13387095" cy="6858000"/>
            </a:xfrm>
          </p:grpSpPr>
          <p:grpSp>
            <p:nvGrpSpPr>
              <p:cNvPr id="83" name="Grupo 82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85" name="Rectángulo redondeado 84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CuadroTexto 85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87" name="Forma libre 86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Supuestos </a:t>
                  </a:r>
                  <a:endParaRPr lang="es-CO" sz="2800" b="1" dirty="0">
                    <a:solidFill>
                      <a:schemeClr val="bg1"/>
                    </a:solidFill>
                    <a:latin typeface="Constantia" panose="02030602050306030303" pitchFamily="18" charset="0"/>
                  </a:endParaRPr>
                </a:p>
              </p:txBody>
            </p:sp>
            <p:pic>
              <p:nvPicPr>
                <p:cNvPr id="89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4" name="Imagen 8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8426" y="1418466"/>
                <a:ext cx="467104" cy="467104"/>
              </a:xfrm>
              <a:prstGeom prst="rect">
                <a:avLst/>
              </a:prstGeom>
            </p:spPr>
          </p:pic>
        </p:grpSp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507" y="4205405"/>
              <a:ext cx="566056" cy="56605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6" name="CuadroTexto 45"/>
          <p:cNvSpPr txBox="1"/>
          <p:nvPr/>
        </p:nvSpPr>
        <p:spPr>
          <a:xfrm>
            <a:off x="11890433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7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E8B5AFFE-718F-4E53-9112-89971970A22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9" r="9461"/>
          <a:stretch/>
        </p:blipFill>
        <p:spPr>
          <a:xfrm>
            <a:off x="2492524" y="4974368"/>
            <a:ext cx="7356716" cy="1187707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6F7307DB-80FD-4971-A47A-FA28EA116E6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68" b="71835" l="7329" r="97068">
                        <a14:foregroundMark x1="61564" y1="38501" x2="55863" y2="29199"/>
                        <a14:foregroundMark x1="55863" y1="29199" x2="50326" y2="24031"/>
                        <a14:foregroundMark x1="50326" y1="24031" x2="42671" y2="22481"/>
                        <a14:foregroundMark x1="42671" y1="22481" x2="37134" y2="26357"/>
                        <a14:foregroundMark x1="37134" y1="26357" x2="34202" y2="33075"/>
                        <a14:foregroundMark x1="34202" y1="33075" x2="32248" y2="44444"/>
                        <a14:foregroundMark x1="32248" y1="44444" x2="38925" y2="57881"/>
                        <a14:foregroundMark x1="38925" y1="57881" x2="62215" y2="69509"/>
                        <a14:foregroundMark x1="62215" y1="69509" x2="68730" y2="70543"/>
                        <a14:foregroundMark x1="68730" y1="70543" x2="79805" y2="70543"/>
                        <a14:foregroundMark x1="79805" y1="70543" x2="88762" y2="61240"/>
                        <a14:foregroundMark x1="88762" y1="61240" x2="84039" y2="53747"/>
                        <a14:foregroundMark x1="84039" y1="53747" x2="69055" y2="59173"/>
                        <a14:foregroundMark x1="69055" y1="59173" x2="62866" y2="58656"/>
                        <a14:foregroundMark x1="62866" y1="58656" x2="57166" y2="52455"/>
                        <a14:foregroundMark x1="57166" y1="52455" x2="54072" y2="47028"/>
                        <a14:foregroundMark x1="31759" y1="18088" x2="23453" y2="18088"/>
                        <a14:foregroundMark x1="23453" y1="18088" x2="29153" y2="21964"/>
                        <a14:foregroundMark x1="29153" y1="21964" x2="51629" y2="24031"/>
                        <a14:foregroundMark x1="10912" y1="43152" x2="18078" y2="42636"/>
                        <a14:foregroundMark x1="18078" y1="42636" x2="41857" y2="42636"/>
                        <a14:foregroundMark x1="41857" y1="42636" x2="45277" y2="42377"/>
                        <a14:foregroundMark x1="14984" y1="41860" x2="19055" y2="47028"/>
                        <a14:foregroundMark x1="19055" y1="47028" x2="25733" y2="45220"/>
                        <a14:foregroundMark x1="25733" y1="45220" x2="20521" y2="40310"/>
                        <a14:foregroundMark x1="20521" y1="40310" x2="15147" y2="42119"/>
                        <a14:foregroundMark x1="15147" y1="42119" x2="21173" y2="44444"/>
                        <a14:foregroundMark x1="21173" y1="44444" x2="15635" y2="38760"/>
                        <a14:foregroundMark x1="15635" y1="38760" x2="22638" y2="43928"/>
                        <a14:foregroundMark x1="22638" y1="43928" x2="20684" y2="41344"/>
                        <a14:foregroundMark x1="19055" y1="37984" x2="13029" y2="39276"/>
                        <a14:foregroundMark x1="13029" y1="39276" x2="18404" y2="47028"/>
                        <a14:foregroundMark x1="18404" y1="47028" x2="26547" y2="45478"/>
                        <a14:foregroundMark x1="26547" y1="45478" x2="22638" y2="36434"/>
                        <a14:foregroundMark x1="22638" y1="36434" x2="16124" y2="34367"/>
                        <a14:foregroundMark x1="16124" y1="34367" x2="12541" y2="36693"/>
                        <a14:foregroundMark x1="28502" y1="14729" x2="21336" y2="15245"/>
                        <a14:foregroundMark x1="21336" y1="15245" x2="17427" y2="22481"/>
                        <a14:foregroundMark x1="17427" y1="22481" x2="26547" y2="27907"/>
                        <a14:foregroundMark x1="26547" y1="27907" x2="33388" y2="25840"/>
                        <a14:foregroundMark x1="33388" y1="25840" x2="37296" y2="18346"/>
                        <a14:foregroundMark x1="37296" y1="18346" x2="25896" y2="11886"/>
                        <a14:foregroundMark x1="25896" y1="11886" x2="21173" y2="15245"/>
                        <a14:foregroundMark x1="21173" y1="15245" x2="20847" y2="15762"/>
                        <a14:foregroundMark x1="24104" y1="39535" x2="7329" y2="42377"/>
                        <a14:foregroundMark x1="7329" y1="42377" x2="12378" y2="43152"/>
                        <a14:foregroundMark x1="12378" y1="43152" x2="17427" y2="46770"/>
                        <a14:foregroundMark x1="17427" y1="46770" x2="19381" y2="47028"/>
                        <a14:foregroundMark x1="30293" y1="19380" x2="35016" y2="24031"/>
                        <a14:foregroundMark x1="35016" y1="24031" x2="39739" y2="19380"/>
                        <a14:foregroundMark x1="39739" y1="19380" x2="45765" y2="19638"/>
                        <a14:foregroundMark x1="45765" y1="19638" x2="50163" y2="21447"/>
                        <a14:foregroundMark x1="27199" y1="43928" x2="37459" y2="34367"/>
                        <a14:foregroundMark x1="37459" y1="34367" x2="40717" y2="32817"/>
                        <a14:foregroundMark x1="26547" y1="42119" x2="42671" y2="28682"/>
                        <a14:foregroundMark x1="25244" y1="49354" x2="38599" y2="36951"/>
                        <a14:foregroundMark x1="63681" y1="63049" x2="75733" y2="58398"/>
                        <a14:foregroundMark x1="75733" y1="58398" x2="81107" y2="58398"/>
                        <a14:foregroundMark x1="81107" y1="58398" x2="77036" y2="64083"/>
                        <a14:foregroundMark x1="77036" y1="64083" x2="67590" y2="64341"/>
                        <a14:foregroundMark x1="83388" y1="60465" x2="91857" y2="62016"/>
                        <a14:foregroundMark x1="83388" y1="58398" x2="88762" y2="57881"/>
                        <a14:foregroundMark x1="88762" y1="57881" x2="93648" y2="62016"/>
                        <a14:foregroundMark x1="93648" y1="62016" x2="88111" y2="68734"/>
                        <a14:foregroundMark x1="88111" y1="68734" x2="82899" y2="68734"/>
                        <a14:foregroundMark x1="82899" y1="68734" x2="81433" y2="67442"/>
                        <a14:foregroundMark x1="82736" y1="58140" x2="88111" y2="55814"/>
                        <a14:foregroundMark x1="88111" y1="55814" x2="93160" y2="56848"/>
                        <a14:foregroundMark x1="93160" y1="56848" x2="93160" y2="61240"/>
                        <a14:foregroundMark x1="34691" y1="50129" x2="34853" y2="59690"/>
                        <a14:foregroundMark x1="34853" y1="59690" x2="37785" y2="67442"/>
                        <a14:foregroundMark x1="37785" y1="67442" x2="42834" y2="71576"/>
                        <a14:foregroundMark x1="42834" y1="71576" x2="54723" y2="72610"/>
                        <a14:foregroundMark x1="54723" y1="72610" x2="59935" y2="72093"/>
                        <a14:foregroundMark x1="59935" y1="72093" x2="62378" y2="69251"/>
                        <a14:foregroundMark x1="48697" y1="19121" x2="60749" y2="27649"/>
                        <a14:foregroundMark x1="60749" y1="27649" x2="65472" y2="34109"/>
                        <a14:foregroundMark x1="65472" y1="34109" x2="68567" y2="43928"/>
                        <a14:foregroundMark x1="68567" y1="43928" x2="68567" y2="57364"/>
                        <a14:foregroundMark x1="52606" y1="21189" x2="57655" y2="21964"/>
                        <a14:foregroundMark x1="57655" y1="21964" x2="66287" y2="32041"/>
                        <a14:foregroundMark x1="66287" y1="32041" x2="68241" y2="35917"/>
                        <a14:foregroundMark x1="17101" y1="7752" x2="21173" y2="13953"/>
                        <a14:foregroundMark x1="21173" y1="13953" x2="27524" y2="15245"/>
                        <a14:foregroundMark x1="27524" y1="15245" x2="53420" y2="12920"/>
                        <a14:foregroundMark x1="53420" y1="12920" x2="93974" y2="12920"/>
                        <a14:foregroundMark x1="93974" y1="12920" x2="89414" y2="9044"/>
                        <a14:foregroundMark x1="89414" y1="9044" x2="19381" y2="10078"/>
                        <a14:foregroundMark x1="15961" y1="7235" x2="19381" y2="14470"/>
                        <a14:foregroundMark x1="19381" y1="14470" x2="30619" y2="14729"/>
                        <a14:foregroundMark x1="30619" y1="14729" x2="76547" y2="8786"/>
                        <a14:foregroundMark x1="76547" y1="8786" x2="96254" y2="10078"/>
                        <a14:foregroundMark x1="16775" y1="8527" x2="21498" y2="15762"/>
                        <a14:foregroundMark x1="21498" y1="15762" x2="22150" y2="15762"/>
                        <a14:foregroundMark x1="16775" y1="8786" x2="31759" y2="6202"/>
                        <a14:foregroundMark x1="31759" y1="6202" x2="96091" y2="8010"/>
                        <a14:foregroundMark x1="96091" y1="8010" x2="97394" y2="14470"/>
                        <a14:foregroundMark x1="91368" y1="14729" x2="96743" y2="13437"/>
                        <a14:foregroundMark x1="96743" y1="13437" x2="96906" y2="13437"/>
                        <a14:foregroundMark x1="15472" y1="8010" x2="19381" y2="14212"/>
                        <a14:foregroundMark x1="19381" y1="14212" x2="22638" y2="14212"/>
                        <a14:foregroundMark x1="16450" y1="9302" x2="27850" y2="8010"/>
                        <a14:foregroundMark x1="27850" y1="8010" x2="32899" y2="8010"/>
                        <a14:foregroundMark x1="32899" y1="8010" x2="38436" y2="7494"/>
                        <a14:foregroundMark x1="38436" y1="7494" x2="38436" y2="7494"/>
                        <a14:foregroundMark x1="18404" y1="7494" x2="31596" y2="5943"/>
                        <a14:foregroundMark x1="31596" y1="5943" x2="33876" y2="5943"/>
                        <a14:foregroundMark x1="16287" y1="10336" x2="20684" y2="17054"/>
                        <a14:foregroundMark x1="20684" y1="17054" x2="24593" y2="17313"/>
                        <a14:foregroundMark x1="16287" y1="8010" x2="21010" y2="14212"/>
                        <a14:foregroundMark x1="21010" y1="14212" x2="22964" y2="14212"/>
                        <a14:foregroundMark x1="24267" y1="7752" x2="43811" y2="5168"/>
                        <a14:foregroundMark x1="43811" y1="5168" x2="89577" y2="9044"/>
                        <a14:foregroundMark x1="15798" y1="6718" x2="21824" y2="6202"/>
                        <a14:foregroundMark x1="21824" y1="6202" x2="22964" y2="6202"/>
                        <a14:foregroundMark x1="16287" y1="10336" x2="20033" y2="15245"/>
                        <a14:foregroundMark x1="16287" y1="12145" x2="18730" y2="18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7" t="-1" b="82904"/>
          <a:stretch/>
        </p:blipFill>
        <p:spPr>
          <a:xfrm>
            <a:off x="1158094" y="79754"/>
            <a:ext cx="9628385" cy="1079141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8D51333D-72B3-4429-B97D-CC4D1474534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68" b="71835" l="7329" r="97068">
                        <a14:foregroundMark x1="61564" y1="38501" x2="55863" y2="29199"/>
                        <a14:foregroundMark x1="55863" y1="29199" x2="50326" y2="24031"/>
                        <a14:foregroundMark x1="50326" y1="24031" x2="42671" y2="22481"/>
                        <a14:foregroundMark x1="42671" y1="22481" x2="37134" y2="26357"/>
                        <a14:foregroundMark x1="37134" y1="26357" x2="34202" y2="33075"/>
                        <a14:foregroundMark x1="34202" y1="33075" x2="32248" y2="44444"/>
                        <a14:foregroundMark x1="32248" y1="44444" x2="38925" y2="57881"/>
                        <a14:foregroundMark x1="38925" y1="57881" x2="62215" y2="69509"/>
                        <a14:foregroundMark x1="62215" y1="69509" x2="68730" y2="70543"/>
                        <a14:foregroundMark x1="68730" y1="70543" x2="79805" y2="70543"/>
                        <a14:foregroundMark x1="79805" y1="70543" x2="88762" y2="61240"/>
                        <a14:foregroundMark x1="88762" y1="61240" x2="84039" y2="53747"/>
                        <a14:foregroundMark x1="84039" y1="53747" x2="69055" y2="59173"/>
                        <a14:foregroundMark x1="69055" y1="59173" x2="62866" y2="58656"/>
                        <a14:foregroundMark x1="62866" y1="58656" x2="57166" y2="52455"/>
                        <a14:foregroundMark x1="57166" y1="52455" x2="54072" y2="47028"/>
                        <a14:foregroundMark x1="31759" y1="18088" x2="23453" y2="18088"/>
                        <a14:foregroundMark x1="23453" y1="18088" x2="29153" y2="21964"/>
                        <a14:foregroundMark x1="29153" y1="21964" x2="51629" y2="24031"/>
                        <a14:foregroundMark x1="12622" y1="43029" x2="18078" y2="42636"/>
                        <a14:foregroundMark x1="18078" y1="42636" x2="41857" y2="42636"/>
                        <a14:foregroundMark x1="41857" y1="42636" x2="45277" y2="42377"/>
                        <a14:foregroundMark x1="14984" y1="41860" x2="19055" y2="47028"/>
                        <a14:foregroundMark x1="19055" y1="47028" x2="25733" y2="45220"/>
                        <a14:foregroundMark x1="25733" y1="45220" x2="20521" y2="40310"/>
                        <a14:foregroundMark x1="20521" y1="40310" x2="15147" y2="42119"/>
                        <a14:foregroundMark x1="15147" y1="42119" x2="21173" y2="44444"/>
                        <a14:foregroundMark x1="21173" y1="44444" x2="15635" y2="38760"/>
                        <a14:foregroundMark x1="15635" y1="38760" x2="22638" y2="43928"/>
                        <a14:foregroundMark x1="22638" y1="43928" x2="20684" y2="41344"/>
                        <a14:foregroundMark x1="19055" y1="37984" x2="13029" y2="39276"/>
                        <a14:foregroundMark x1="13029" y1="39276" x2="18404" y2="47028"/>
                        <a14:foregroundMark x1="18404" y1="47028" x2="26547" y2="45478"/>
                        <a14:foregroundMark x1="26547" y1="45478" x2="22638" y2="36434"/>
                        <a14:foregroundMark x1="22638" y1="36434" x2="16124" y2="34367"/>
                        <a14:foregroundMark x1="16124" y1="34367" x2="12541" y2="36693"/>
                        <a14:foregroundMark x1="28502" y1="14729" x2="21336" y2="15245"/>
                        <a14:foregroundMark x1="21336" y1="15245" x2="17427" y2="22481"/>
                        <a14:foregroundMark x1="17427" y1="22481" x2="26547" y2="27907"/>
                        <a14:foregroundMark x1="26547" y1="27907" x2="33388" y2="25840"/>
                        <a14:foregroundMark x1="33388" y1="25840" x2="37296" y2="18346"/>
                        <a14:foregroundMark x1="37296" y1="18346" x2="25896" y2="11886"/>
                        <a14:foregroundMark x1="25896" y1="11886" x2="21173" y2="15245"/>
                        <a14:foregroundMark x1="21173" y1="15245" x2="20847" y2="15762"/>
                        <a14:foregroundMark x1="24104" y1="39535" x2="12462" y2="41507"/>
                        <a14:foregroundMark x1="12655" y1="43351" x2="17427" y2="46770"/>
                        <a14:foregroundMark x1="17427" y1="46770" x2="19381" y2="47028"/>
                        <a14:foregroundMark x1="30293" y1="19380" x2="35016" y2="24031"/>
                        <a14:foregroundMark x1="35016" y1="24031" x2="39739" y2="19380"/>
                        <a14:foregroundMark x1="39739" y1="19380" x2="45765" y2="19638"/>
                        <a14:foregroundMark x1="45765" y1="19638" x2="50163" y2="21447"/>
                        <a14:foregroundMark x1="27199" y1="43928" x2="37459" y2="34367"/>
                        <a14:foregroundMark x1="37459" y1="34367" x2="40717" y2="32817"/>
                        <a14:foregroundMark x1="26547" y1="42119" x2="42671" y2="28682"/>
                        <a14:foregroundMark x1="25244" y1="49354" x2="38599" y2="36951"/>
                        <a14:foregroundMark x1="63681" y1="63049" x2="75733" y2="58398"/>
                        <a14:foregroundMark x1="75733" y1="58398" x2="81107" y2="58398"/>
                        <a14:foregroundMark x1="81107" y1="58398" x2="77036" y2="64083"/>
                        <a14:foregroundMark x1="77036" y1="64083" x2="67590" y2="64341"/>
                        <a14:foregroundMark x1="83388" y1="60465" x2="90367" y2="61743"/>
                        <a14:foregroundMark x1="83388" y1="58398" x2="88762" y2="57881"/>
                        <a14:foregroundMark x1="88762" y1="57881" x2="90614" y2="59448"/>
                        <a14:foregroundMark x1="89841" y1="66636" x2="88111" y2="68734"/>
                        <a14:foregroundMark x1="88111" y1="68734" x2="82899" y2="68734"/>
                        <a14:foregroundMark x1="82899" y1="68734" x2="81433" y2="67442"/>
                        <a14:foregroundMark x1="82736" y1="58140" x2="88111" y2="55814"/>
                        <a14:foregroundMark x1="88111" y1="55814" x2="93160" y2="56848"/>
                        <a14:foregroundMark x1="93160" y1="56848" x2="93160" y2="57234"/>
                        <a14:foregroundMark x1="34691" y1="50129" x2="34853" y2="59690"/>
                        <a14:foregroundMark x1="34853" y1="59690" x2="37785" y2="67442"/>
                        <a14:foregroundMark x1="37785" y1="67442" x2="42834" y2="71576"/>
                        <a14:foregroundMark x1="42834" y1="71576" x2="54723" y2="72610"/>
                        <a14:foregroundMark x1="54723" y1="72610" x2="59935" y2="72093"/>
                        <a14:foregroundMark x1="59935" y1="72093" x2="62378" y2="69251"/>
                        <a14:foregroundMark x1="48697" y1="19121" x2="60749" y2="27649"/>
                        <a14:foregroundMark x1="60749" y1="27649" x2="65472" y2="34109"/>
                        <a14:foregroundMark x1="65472" y1="34109" x2="68567" y2="43928"/>
                        <a14:foregroundMark x1="68567" y1="43928" x2="68567" y2="57364"/>
                        <a14:foregroundMark x1="52606" y1="21189" x2="57655" y2="21964"/>
                        <a14:foregroundMark x1="57655" y1="21964" x2="66287" y2="32041"/>
                        <a14:foregroundMark x1="66287" y1="32041" x2="68241" y2="35917"/>
                        <a14:foregroundMark x1="17101" y1="7752" x2="21173" y2="13953"/>
                        <a14:foregroundMark x1="21173" y1="13953" x2="27524" y2="15245"/>
                        <a14:foregroundMark x1="27524" y1="15245" x2="53420" y2="12920"/>
                        <a14:foregroundMark x1="53420" y1="12920" x2="93974" y2="12920"/>
                        <a14:foregroundMark x1="93974" y1="12920" x2="89414" y2="9044"/>
                        <a14:foregroundMark x1="89414" y1="9044" x2="19381" y2="10078"/>
                        <a14:foregroundMark x1="15961" y1="7235" x2="19381" y2="14470"/>
                        <a14:foregroundMark x1="19381" y1="14470" x2="30619" y2="14729"/>
                        <a14:foregroundMark x1="30619" y1="14729" x2="76547" y2="8786"/>
                        <a14:foregroundMark x1="76547" y1="8786" x2="96254" y2="10078"/>
                        <a14:foregroundMark x1="16775" y1="8527" x2="21498" y2="15762"/>
                        <a14:foregroundMark x1="21498" y1="15762" x2="22150" y2="15762"/>
                        <a14:foregroundMark x1="16775" y1="8786" x2="31759" y2="6202"/>
                        <a14:foregroundMark x1="31759" y1="6202" x2="96091" y2="8010"/>
                        <a14:foregroundMark x1="96091" y1="8010" x2="97394" y2="14470"/>
                        <a14:foregroundMark x1="91368" y1="14729" x2="96743" y2="13437"/>
                        <a14:foregroundMark x1="96743" y1="13437" x2="96906" y2="13437"/>
                        <a14:foregroundMark x1="15472" y1="8010" x2="19381" y2="14212"/>
                        <a14:foregroundMark x1="19381" y1="14212" x2="22638" y2="14212"/>
                        <a14:foregroundMark x1="16450" y1="9302" x2="27850" y2="8010"/>
                        <a14:foregroundMark x1="27850" y1="8010" x2="32899" y2="8010"/>
                        <a14:foregroundMark x1="32899" y1="8010" x2="38436" y2="7494"/>
                        <a14:foregroundMark x1="38436" y1="7494" x2="38436" y2="7494"/>
                        <a14:foregroundMark x1="18404" y1="7494" x2="31596" y2="5943"/>
                        <a14:foregroundMark x1="31596" y1="5943" x2="33876" y2="5943"/>
                        <a14:foregroundMark x1="16287" y1="10336" x2="20684" y2="17054"/>
                        <a14:foregroundMark x1="20684" y1="17054" x2="24593" y2="17313"/>
                        <a14:foregroundMark x1="16287" y1="8010" x2="21010" y2="14212"/>
                        <a14:foregroundMark x1="21010" y1="14212" x2="22964" y2="14212"/>
                        <a14:foregroundMark x1="24267" y1="7752" x2="43811" y2="5168"/>
                        <a14:foregroundMark x1="43811" y1="5168" x2="89577" y2="9044"/>
                        <a14:foregroundMark x1="15798" y1="6718" x2="21824" y2="6202"/>
                        <a14:foregroundMark x1="21824" y1="6202" x2="22964" y2="6202"/>
                        <a14:foregroundMark x1="16287" y1="10336" x2="20033" y2="15245"/>
                        <a14:foregroundMark x1="16287" y1="12145" x2="18730" y2="18088"/>
                        <a14:foregroundMark x1="91042" y1="61757" x2="92020" y2="61499"/>
                        <a14:foregroundMark x1="90554" y1="62274" x2="91042" y2="59690"/>
                        <a14:foregroundMark x1="91857" y1="60982" x2="92671" y2="59690"/>
                        <a14:foregroundMark x1="92345" y1="61499" x2="90879" y2="63049"/>
                        <a14:foregroundMark x1="91368" y1="63307" x2="92020" y2="63307"/>
                        <a14:backgroundMark x1="9446" y1="40310" x2="9446" y2="41860"/>
                        <a14:backgroundMark x1="9446" y1="39535" x2="10098" y2="45736"/>
                        <a14:backgroundMark x1="92726" y1="65929" x2="92508" y2="67959"/>
                        <a14:backgroundMark x1="93371" y1="59939" x2="93080" y2="62644"/>
                        <a14:backgroundMark x1="93648" y1="57364" x2="93407" y2="5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4895" b="23623"/>
          <a:stretch/>
        </p:blipFill>
        <p:spPr>
          <a:xfrm>
            <a:off x="1170686" y="926532"/>
            <a:ext cx="10286581" cy="42080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A0D9D83-BD33-47C0-BA11-0B7E2E4B07DC}"/>
              </a:ext>
            </a:extLst>
          </p:cNvPr>
          <p:cNvSpPr txBox="1"/>
          <p:nvPr/>
        </p:nvSpPr>
        <p:spPr>
          <a:xfrm flipH="1">
            <a:off x="2924629" y="5080219"/>
            <a:ext cx="26637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/>
              <a:t>Máquinas Recreativas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EA57C479-866F-4610-9E05-AB44DB7D16B0}"/>
              </a:ext>
            </a:extLst>
          </p:cNvPr>
          <p:cNvSpPr txBox="1"/>
          <p:nvPr/>
        </p:nvSpPr>
        <p:spPr>
          <a:xfrm flipH="1">
            <a:off x="7315391" y="5100020"/>
            <a:ext cx="26637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/>
              <a:t>Juegos de Mesas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BA39D1EF-D39D-465E-AE08-6491EECAF578}"/>
              </a:ext>
            </a:extLst>
          </p:cNvPr>
          <p:cNvSpPr txBox="1"/>
          <p:nvPr/>
        </p:nvSpPr>
        <p:spPr>
          <a:xfrm flipH="1">
            <a:off x="2933620" y="5559517"/>
            <a:ext cx="35108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/>
              <a:t>Otros Ingresos de Explotación </a:t>
            </a:r>
          </a:p>
        </p:txBody>
      </p:sp>
    </p:spTree>
    <p:extLst>
      <p:ext uri="{BB962C8B-B14F-4D97-AF65-F5344CB8AC3E}">
        <p14:creationId xmlns:p14="http://schemas.microsoft.com/office/powerpoint/2010/main" val="5179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sp>
        <p:nvSpPr>
          <p:cNvPr id="46" name="CuadroTexto 45"/>
          <p:cNvSpPr txBox="1"/>
          <p:nvPr/>
        </p:nvSpPr>
        <p:spPr>
          <a:xfrm>
            <a:off x="11890433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8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xmlns="" id="{B25DE187-F180-452F-B22E-1E11A880CC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9" r="9461"/>
          <a:stretch/>
        </p:blipFill>
        <p:spPr>
          <a:xfrm>
            <a:off x="2492524" y="4974368"/>
            <a:ext cx="7356716" cy="1187707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xmlns="" id="{52750BEB-E985-4B85-9D07-3FEA6E924A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8" b="71835" l="7329" r="97068">
                        <a14:foregroundMark x1="61564" y1="38501" x2="55863" y2="29199"/>
                        <a14:foregroundMark x1="55863" y1="29199" x2="50326" y2="24031"/>
                        <a14:foregroundMark x1="50326" y1="24031" x2="42671" y2="22481"/>
                        <a14:foregroundMark x1="42671" y1="22481" x2="37134" y2="26357"/>
                        <a14:foregroundMark x1="37134" y1="26357" x2="34202" y2="33075"/>
                        <a14:foregroundMark x1="34202" y1="33075" x2="32248" y2="44444"/>
                        <a14:foregroundMark x1="32248" y1="44444" x2="38925" y2="57881"/>
                        <a14:foregroundMark x1="38925" y1="57881" x2="62215" y2="69509"/>
                        <a14:foregroundMark x1="62215" y1="69509" x2="68730" y2="70543"/>
                        <a14:foregroundMark x1="68730" y1="70543" x2="79805" y2="70543"/>
                        <a14:foregroundMark x1="79805" y1="70543" x2="88762" y2="61240"/>
                        <a14:foregroundMark x1="88762" y1="61240" x2="84039" y2="53747"/>
                        <a14:foregroundMark x1="84039" y1="53747" x2="69055" y2="59173"/>
                        <a14:foregroundMark x1="69055" y1="59173" x2="62866" y2="58656"/>
                        <a14:foregroundMark x1="62866" y1="58656" x2="57166" y2="52455"/>
                        <a14:foregroundMark x1="57166" y1="52455" x2="54072" y2="47028"/>
                        <a14:foregroundMark x1="31759" y1="18088" x2="23453" y2="18088"/>
                        <a14:foregroundMark x1="23453" y1="18088" x2="29153" y2="21964"/>
                        <a14:foregroundMark x1="29153" y1="21964" x2="51629" y2="24031"/>
                        <a14:foregroundMark x1="10912" y1="43152" x2="18078" y2="42636"/>
                        <a14:foregroundMark x1="18078" y1="42636" x2="41857" y2="42636"/>
                        <a14:foregroundMark x1="41857" y1="42636" x2="45277" y2="42377"/>
                        <a14:foregroundMark x1="14984" y1="41860" x2="19055" y2="47028"/>
                        <a14:foregroundMark x1="19055" y1="47028" x2="25733" y2="45220"/>
                        <a14:foregroundMark x1="25733" y1="45220" x2="20521" y2="40310"/>
                        <a14:foregroundMark x1="20521" y1="40310" x2="15147" y2="42119"/>
                        <a14:foregroundMark x1="15147" y1="42119" x2="21173" y2="44444"/>
                        <a14:foregroundMark x1="21173" y1="44444" x2="15635" y2="38760"/>
                        <a14:foregroundMark x1="15635" y1="38760" x2="22638" y2="43928"/>
                        <a14:foregroundMark x1="22638" y1="43928" x2="20684" y2="41344"/>
                        <a14:foregroundMark x1="19055" y1="37984" x2="13029" y2="39276"/>
                        <a14:foregroundMark x1="13029" y1="39276" x2="18404" y2="47028"/>
                        <a14:foregroundMark x1="18404" y1="47028" x2="26547" y2="45478"/>
                        <a14:foregroundMark x1="26547" y1="45478" x2="22638" y2="36434"/>
                        <a14:foregroundMark x1="22638" y1="36434" x2="16124" y2="34367"/>
                        <a14:foregroundMark x1="16124" y1="34367" x2="12541" y2="36693"/>
                        <a14:foregroundMark x1="28502" y1="14729" x2="21336" y2="15245"/>
                        <a14:foregroundMark x1="21336" y1="15245" x2="17427" y2="22481"/>
                        <a14:foregroundMark x1="17427" y1="22481" x2="26547" y2="27907"/>
                        <a14:foregroundMark x1="26547" y1="27907" x2="33388" y2="25840"/>
                        <a14:foregroundMark x1="33388" y1="25840" x2="37296" y2="18346"/>
                        <a14:foregroundMark x1="37296" y1="18346" x2="25896" y2="11886"/>
                        <a14:foregroundMark x1="25896" y1="11886" x2="21173" y2="15245"/>
                        <a14:foregroundMark x1="21173" y1="15245" x2="20847" y2="15762"/>
                        <a14:foregroundMark x1="24104" y1="39535" x2="7329" y2="42377"/>
                        <a14:foregroundMark x1="7329" y1="42377" x2="12378" y2="43152"/>
                        <a14:foregroundMark x1="12378" y1="43152" x2="17427" y2="46770"/>
                        <a14:foregroundMark x1="17427" y1="46770" x2="19381" y2="47028"/>
                        <a14:foregroundMark x1="30293" y1="19380" x2="35016" y2="24031"/>
                        <a14:foregroundMark x1="35016" y1="24031" x2="39739" y2="19380"/>
                        <a14:foregroundMark x1="39739" y1="19380" x2="45765" y2="19638"/>
                        <a14:foregroundMark x1="45765" y1="19638" x2="50163" y2="21447"/>
                        <a14:foregroundMark x1="27199" y1="43928" x2="37459" y2="34367"/>
                        <a14:foregroundMark x1="37459" y1="34367" x2="40717" y2="32817"/>
                        <a14:foregroundMark x1="26547" y1="42119" x2="42671" y2="28682"/>
                        <a14:foregroundMark x1="25244" y1="49354" x2="38599" y2="36951"/>
                        <a14:foregroundMark x1="63681" y1="63049" x2="75733" y2="58398"/>
                        <a14:foregroundMark x1="75733" y1="58398" x2="81107" y2="58398"/>
                        <a14:foregroundMark x1="81107" y1="58398" x2="77036" y2="64083"/>
                        <a14:foregroundMark x1="77036" y1="64083" x2="67590" y2="64341"/>
                        <a14:foregroundMark x1="83388" y1="60465" x2="91857" y2="62016"/>
                        <a14:foregroundMark x1="83388" y1="58398" x2="88762" y2="57881"/>
                        <a14:foregroundMark x1="88762" y1="57881" x2="93648" y2="62016"/>
                        <a14:foregroundMark x1="93648" y1="62016" x2="88111" y2="68734"/>
                        <a14:foregroundMark x1="88111" y1="68734" x2="82899" y2="68734"/>
                        <a14:foregroundMark x1="82899" y1="68734" x2="81433" y2="67442"/>
                        <a14:foregroundMark x1="82736" y1="58140" x2="88111" y2="55814"/>
                        <a14:foregroundMark x1="88111" y1="55814" x2="93160" y2="56848"/>
                        <a14:foregroundMark x1="93160" y1="56848" x2="93160" y2="61240"/>
                        <a14:foregroundMark x1="34691" y1="50129" x2="34853" y2="59690"/>
                        <a14:foregroundMark x1="34853" y1="59690" x2="37785" y2="67442"/>
                        <a14:foregroundMark x1="37785" y1="67442" x2="42834" y2="71576"/>
                        <a14:foregroundMark x1="42834" y1="71576" x2="54723" y2="72610"/>
                        <a14:foregroundMark x1="54723" y1="72610" x2="59935" y2="72093"/>
                        <a14:foregroundMark x1="59935" y1="72093" x2="62378" y2="69251"/>
                        <a14:foregroundMark x1="48697" y1="19121" x2="60749" y2="27649"/>
                        <a14:foregroundMark x1="60749" y1="27649" x2="65472" y2="34109"/>
                        <a14:foregroundMark x1="65472" y1="34109" x2="68567" y2="43928"/>
                        <a14:foregroundMark x1="68567" y1="43928" x2="68567" y2="57364"/>
                        <a14:foregroundMark x1="52606" y1="21189" x2="57655" y2="21964"/>
                        <a14:foregroundMark x1="57655" y1="21964" x2="66287" y2="32041"/>
                        <a14:foregroundMark x1="66287" y1="32041" x2="68241" y2="35917"/>
                        <a14:foregroundMark x1="17101" y1="7752" x2="21173" y2="13953"/>
                        <a14:foregroundMark x1="21173" y1="13953" x2="27524" y2="15245"/>
                        <a14:foregroundMark x1="27524" y1="15245" x2="53420" y2="12920"/>
                        <a14:foregroundMark x1="53420" y1="12920" x2="93974" y2="12920"/>
                        <a14:foregroundMark x1="93974" y1="12920" x2="89414" y2="9044"/>
                        <a14:foregroundMark x1="89414" y1="9044" x2="19381" y2="10078"/>
                        <a14:foregroundMark x1="15961" y1="7235" x2="19381" y2="14470"/>
                        <a14:foregroundMark x1="19381" y1="14470" x2="30619" y2="14729"/>
                        <a14:foregroundMark x1="30619" y1="14729" x2="76547" y2="8786"/>
                        <a14:foregroundMark x1="76547" y1="8786" x2="96254" y2="10078"/>
                        <a14:foregroundMark x1="16775" y1="8527" x2="21498" y2="15762"/>
                        <a14:foregroundMark x1="21498" y1="15762" x2="22150" y2="15762"/>
                        <a14:foregroundMark x1="16775" y1="8786" x2="31759" y2="6202"/>
                        <a14:foregroundMark x1="31759" y1="6202" x2="96091" y2="8010"/>
                        <a14:foregroundMark x1="96091" y1="8010" x2="97394" y2="14470"/>
                        <a14:foregroundMark x1="91368" y1="14729" x2="96743" y2="13437"/>
                        <a14:foregroundMark x1="96743" y1="13437" x2="96906" y2="13437"/>
                        <a14:foregroundMark x1="15472" y1="8010" x2="19381" y2="14212"/>
                        <a14:foregroundMark x1="19381" y1="14212" x2="22638" y2="14212"/>
                        <a14:foregroundMark x1="16450" y1="9302" x2="27850" y2="8010"/>
                        <a14:foregroundMark x1="27850" y1="8010" x2="32899" y2="8010"/>
                        <a14:foregroundMark x1="32899" y1="8010" x2="38436" y2="7494"/>
                        <a14:foregroundMark x1="38436" y1="7494" x2="38436" y2="7494"/>
                        <a14:foregroundMark x1="18404" y1="7494" x2="31596" y2="5943"/>
                        <a14:foregroundMark x1="31596" y1="5943" x2="33876" y2="5943"/>
                        <a14:foregroundMark x1="16287" y1="10336" x2="20684" y2="17054"/>
                        <a14:foregroundMark x1="20684" y1="17054" x2="24593" y2="17313"/>
                        <a14:foregroundMark x1="16287" y1="8010" x2="21010" y2="14212"/>
                        <a14:foregroundMark x1="21010" y1="14212" x2="22964" y2="14212"/>
                        <a14:foregroundMark x1="24267" y1="7752" x2="43811" y2="5168"/>
                        <a14:foregroundMark x1="43811" y1="5168" x2="89577" y2="9044"/>
                        <a14:foregroundMark x1="15798" y1="6718" x2="21824" y2="6202"/>
                        <a14:foregroundMark x1="21824" y1="6202" x2="22964" y2="6202"/>
                        <a14:foregroundMark x1="16287" y1="10336" x2="20033" y2="15245"/>
                        <a14:foregroundMark x1="16287" y1="12145" x2="18730" y2="18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7" t="-1" b="82904"/>
          <a:stretch/>
        </p:blipFill>
        <p:spPr>
          <a:xfrm>
            <a:off x="1158094" y="79754"/>
            <a:ext cx="9628385" cy="1079141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xmlns="" id="{BF9FEFE9-CBB4-40E8-BE05-6300C47D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8" b="71835" l="7329" r="97068">
                        <a14:foregroundMark x1="61564" y1="38501" x2="55863" y2="29199"/>
                        <a14:foregroundMark x1="55863" y1="29199" x2="50326" y2="24031"/>
                        <a14:foregroundMark x1="50326" y1="24031" x2="42671" y2="22481"/>
                        <a14:foregroundMark x1="42671" y1="22481" x2="37134" y2="26357"/>
                        <a14:foregroundMark x1="37134" y1="26357" x2="34202" y2="33075"/>
                        <a14:foregroundMark x1="34202" y1="33075" x2="32248" y2="44444"/>
                        <a14:foregroundMark x1="32248" y1="44444" x2="38925" y2="57881"/>
                        <a14:foregroundMark x1="38925" y1="57881" x2="62215" y2="69509"/>
                        <a14:foregroundMark x1="62215" y1="69509" x2="68730" y2="70543"/>
                        <a14:foregroundMark x1="68730" y1="70543" x2="79805" y2="70543"/>
                        <a14:foregroundMark x1="79805" y1="70543" x2="88762" y2="61240"/>
                        <a14:foregroundMark x1="88762" y1="61240" x2="84039" y2="53747"/>
                        <a14:foregroundMark x1="84039" y1="53747" x2="69055" y2="59173"/>
                        <a14:foregroundMark x1="69055" y1="59173" x2="62866" y2="58656"/>
                        <a14:foregroundMark x1="62866" y1="58656" x2="57166" y2="52455"/>
                        <a14:foregroundMark x1="57166" y1="52455" x2="54072" y2="47028"/>
                        <a14:foregroundMark x1="31759" y1="18088" x2="23453" y2="18088"/>
                        <a14:foregroundMark x1="23453" y1="18088" x2="29153" y2="21964"/>
                        <a14:foregroundMark x1="29153" y1="21964" x2="51629" y2="24031"/>
                        <a14:foregroundMark x1="12622" y1="43029" x2="18078" y2="42636"/>
                        <a14:foregroundMark x1="18078" y1="42636" x2="41857" y2="42636"/>
                        <a14:foregroundMark x1="41857" y1="42636" x2="45277" y2="42377"/>
                        <a14:foregroundMark x1="14984" y1="41860" x2="19055" y2="47028"/>
                        <a14:foregroundMark x1="19055" y1="47028" x2="25733" y2="45220"/>
                        <a14:foregroundMark x1="25733" y1="45220" x2="20521" y2="40310"/>
                        <a14:foregroundMark x1="20521" y1="40310" x2="15147" y2="42119"/>
                        <a14:foregroundMark x1="15147" y1="42119" x2="21173" y2="44444"/>
                        <a14:foregroundMark x1="21173" y1="44444" x2="15635" y2="38760"/>
                        <a14:foregroundMark x1="15635" y1="38760" x2="22638" y2="43928"/>
                        <a14:foregroundMark x1="22638" y1="43928" x2="20684" y2="41344"/>
                        <a14:foregroundMark x1="19055" y1="37984" x2="13029" y2="39276"/>
                        <a14:foregroundMark x1="13029" y1="39276" x2="18404" y2="47028"/>
                        <a14:foregroundMark x1="18404" y1="47028" x2="26547" y2="45478"/>
                        <a14:foregroundMark x1="26547" y1="45478" x2="22638" y2="36434"/>
                        <a14:foregroundMark x1="22638" y1="36434" x2="16124" y2="34367"/>
                        <a14:foregroundMark x1="16124" y1="34367" x2="12541" y2="36693"/>
                        <a14:foregroundMark x1="28502" y1="14729" x2="21336" y2="15245"/>
                        <a14:foregroundMark x1="21336" y1="15245" x2="17427" y2="22481"/>
                        <a14:foregroundMark x1="17427" y1="22481" x2="26547" y2="27907"/>
                        <a14:foregroundMark x1="26547" y1="27907" x2="33388" y2="25840"/>
                        <a14:foregroundMark x1="33388" y1="25840" x2="37296" y2="18346"/>
                        <a14:foregroundMark x1="37296" y1="18346" x2="25896" y2="11886"/>
                        <a14:foregroundMark x1="25896" y1="11886" x2="21173" y2="15245"/>
                        <a14:foregroundMark x1="21173" y1="15245" x2="20847" y2="15762"/>
                        <a14:foregroundMark x1="24104" y1="39535" x2="12462" y2="41507"/>
                        <a14:foregroundMark x1="12655" y1="43351" x2="17427" y2="46770"/>
                        <a14:foregroundMark x1="17427" y1="46770" x2="19381" y2="47028"/>
                        <a14:foregroundMark x1="30293" y1="19380" x2="35016" y2="24031"/>
                        <a14:foregroundMark x1="35016" y1="24031" x2="39739" y2="19380"/>
                        <a14:foregroundMark x1="39739" y1="19380" x2="45765" y2="19638"/>
                        <a14:foregroundMark x1="45765" y1="19638" x2="50163" y2="21447"/>
                        <a14:foregroundMark x1="27199" y1="43928" x2="37459" y2="34367"/>
                        <a14:foregroundMark x1="37459" y1="34367" x2="40717" y2="32817"/>
                        <a14:foregroundMark x1="26547" y1="42119" x2="42671" y2="28682"/>
                        <a14:foregroundMark x1="25244" y1="49354" x2="38599" y2="36951"/>
                        <a14:foregroundMark x1="63681" y1="63049" x2="75733" y2="58398"/>
                        <a14:foregroundMark x1="75733" y1="58398" x2="81107" y2="58398"/>
                        <a14:foregroundMark x1="81107" y1="58398" x2="77036" y2="64083"/>
                        <a14:foregroundMark x1="77036" y1="64083" x2="67590" y2="64341"/>
                        <a14:foregroundMark x1="83388" y1="60465" x2="90367" y2="61743"/>
                        <a14:foregroundMark x1="83388" y1="58398" x2="88762" y2="57881"/>
                        <a14:foregroundMark x1="88762" y1="57881" x2="90614" y2="59448"/>
                        <a14:foregroundMark x1="89841" y1="66636" x2="88111" y2="68734"/>
                        <a14:foregroundMark x1="88111" y1="68734" x2="82899" y2="68734"/>
                        <a14:foregroundMark x1="82899" y1="68734" x2="81433" y2="67442"/>
                        <a14:foregroundMark x1="82736" y1="58140" x2="88111" y2="55814"/>
                        <a14:foregroundMark x1="88111" y1="55814" x2="93160" y2="56848"/>
                        <a14:foregroundMark x1="93160" y1="56848" x2="93160" y2="57234"/>
                        <a14:foregroundMark x1="34691" y1="50129" x2="34853" y2="59690"/>
                        <a14:foregroundMark x1="34853" y1="59690" x2="37785" y2="67442"/>
                        <a14:foregroundMark x1="37785" y1="67442" x2="42834" y2="71576"/>
                        <a14:foregroundMark x1="42834" y1="71576" x2="54723" y2="72610"/>
                        <a14:foregroundMark x1="54723" y1="72610" x2="59935" y2="72093"/>
                        <a14:foregroundMark x1="59935" y1="72093" x2="62378" y2="69251"/>
                        <a14:foregroundMark x1="48697" y1="19121" x2="60749" y2="27649"/>
                        <a14:foregroundMark x1="60749" y1="27649" x2="65472" y2="34109"/>
                        <a14:foregroundMark x1="65472" y1="34109" x2="68567" y2="43928"/>
                        <a14:foregroundMark x1="68567" y1="43928" x2="68567" y2="57364"/>
                        <a14:foregroundMark x1="52606" y1="21189" x2="57655" y2="21964"/>
                        <a14:foregroundMark x1="57655" y1="21964" x2="66287" y2="32041"/>
                        <a14:foregroundMark x1="66287" y1="32041" x2="68241" y2="35917"/>
                        <a14:foregroundMark x1="17101" y1="7752" x2="21173" y2="13953"/>
                        <a14:foregroundMark x1="21173" y1="13953" x2="27524" y2="15245"/>
                        <a14:foregroundMark x1="27524" y1="15245" x2="53420" y2="12920"/>
                        <a14:foregroundMark x1="53420" y1="12920" x2="93974" y2="12920"/>
                        <a14:foregroundMark x1="93974" y1="12920" x2="89414" y2="9044"/>
                        <a14:foregroundMark x1="89414" y1="9044" x2="19381" y2="10078"/>
                        <a14:foregroundMark x1="15961" y1="7235" x2="19381" y2="14470"/>
                        <a14:foregroundMark x1="19381" y1="14470" x2="30619" y2="14729"/>
                        <a14:foregroundMark x1="30619" y1="14729" x2="76547" y2="8786"/>
                        <a14:foregroundMark x1="76547" y1="8786" x2="96254" y2="10078"/>
                        <a14:foregroundMark x1="16775" y1="8527" x2="21498" y2="15762"/>
                        <a14:foregroundMark x1="21498" y1="15762" x2="22150" y2="15762"/>
                        <a14:foregroundMark x1="16775" y1="8786" x2="31759" y2="6202"/>
                        <a14:foregroundMark x1="31759" y1="6202" x2="96091" y2="8010"/>
                        <a14:foregroundMark x1="96091" y1="8010" x2="97394" y2="14470"/>
                        <a14:foregroundMark x1="91368" y1="14729" x2="96743" y2="13437"/>
                        <a14:foregroundMark x1="96743" y1="13437" x2="96906" y2="13437"/>
                        <a14:foregroundMark x1="15472" y1="8010" x2="19381" y2="14212"/>
                        <a14:foregroundMark x1="19381" y1="14212" x2="22638" y2="14212"/>
                        <a14:foregroundMark x1="16450" y1="9302" x2="27850" y2="8010"/>
                        <a14:foregroundMark x1="27850" y1="8010" x2="32899" y2="8010"/>
                        <a14:foregroundMark x1="32899" y1="8010" x2="38436" y2="7494"/>
                        <a14:foregroundMark x1="38436" y1="7494" x2="38436" y2="7494"/>
                        <a14:foregroundMark x1="18404" y1="7494" x2="31596" y2="5943"/>
                        <a14:foregroundMark x1="31596" y1="5943" x2="33876" y2="5943"/>
                        <a14:foregroundMark x1="16287" y1="10336" x2="20684" y2="17054"/>
                        <a14:foregroundMark x1="20684" y1="17054" x2="24593" y2="17313"/>
                        <a14:foregroundMark x1="16287" y1="8010" x2="21010" y2="14212"/>
                        <a14:foregroundMark x1="21010" y1="14212" x2="22964" y2="14212"/>
                        <a14:foregroundMark x1="24267" y1="7752" x2="43811" y2="5168"/>
                        <a14:foregroundMark x1="43811" y1="5168" x2="89577" y2="9044"/>
                        <a14:foregroundMark x1="15798" y1="6718" x2="21824" y2="6202"/>
                        <a14:foregroundMark x1="21824" y1="6202" x2="22964" y2="6202"/>
                        <a14:foregroundMark x1="16287" y1="10336" x2="20033" y2="15245"/>
                        <a14:foregroundMark x1="16287" y1="12145" x2="18730" y2="18088"/>
                        <a14:foregroundMark x1="91042" y1="61757" x2="92020" y2="61499"/>
                        <a14:foregroundMark x1="90554" y1="62274" x2="91042" y2="59690"/>
                        <a14:foregroundMark x1="91857" y1="60982" x2="92671" y2="59690"/>
                        <a14:foregroundMark x1="92345" y1="61499" x2="90879" y2="63049"/>
                        <a14:foregroundMark x1="91368" y1="63307" x2="92020" y2="63307"/>
                        <a14:backgroundMark x1="9446" y1="40310" x2="9446" y2="41860"/>
                        <a14:backgroundMark x1="9446" y1="39535" x2="10098" y2="45736"/>
                        <a14:backgroundMark x1="92726" y1="65929" x2="92508" y2="67959"/>
                        <a14:backgroundMark x1="93371" y1="59939" x2="93080" y2="62644"/>
                        <a14:backgroundMark x1="93648" y1="57364" x2="93407" y2="5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4895" b="23623"/>
          <a:stretch/>
        </p:blipFill>
        <p:spPr>
          <a:xfrm>
            <a:off x="1170686" y="926532"/>
            <a:ext cx="10286581" cy="420808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59E39B61-EED3-4C2F-90E6-32322D7DB954}"/>
              </a:ext>
            </a:extLst>
          </p:cNvPr>
          <p:cNvGrpSpPr/>
          <p:nvPr/>
        </p:nvGrpSpPr>
        <p:grpSpPr>
          <a:xfrm>
            <a:off x="-1816313" y="0"/>
            <a:ext cx="13370689" cy="6858000"/>
            <a:chOff x="-1816313" y="0"/>
            <a:chExt cx="13370689" cy="6858000"/>
          </a:xfrm>
        </p:grpSpPr>
        <p:grpSp>
          <p:nvGrpSpPr>
            <p:cNvPr id="5" name="Grupo 4"/>
            <p:cNvGrpSpPr/>
            <p:nvPr/>
          </p:nvGrpSpPr>
          <p:grpSpPr>
            <a:xfrm>
              <a:off x="-1816313" y="0"/>
              <a:ext cx="13359912" cy="6858000"/>
              <a:chOff x="-10682035" y="0"/>
              <a:chExt cx="13359912" cy="6858000"/>
            </a:xfrm>
          </p:grpSpPr>
          <p:grpSp>
            <p:nvGrpSpPr>
              <p:cNvPr id="82" name="Grupo 81"/>
              <p:cNvGrpSpPr/>
              <p:nvPr/>
            </p:nvGrpSpPr>
            <p:grpSpPr>
              <a:xfrm>
                <a:off x="-10682035" y="0"/>
                <a:ext cx="13359912" cy="6858000"/>
                <a:chOff x="-1187737" y="0"/>
                <a:chExt cx="13359912" cy="6858000"/>
              </a:xfrm>
            </p:grpSpPr>
            <p:grpSp>
              <p:nvGrpSpPr>
                <p:cNvPr id="83" name="Grupo 82"/>
                <p:cNvGrpSpPr/>
                <p:nvPr/>
              </p:nvGrpSpPr>
              <p:grpSpPr>
                <a:xfrm>
                  <a:off x="-1187737" y="0"/>
                  <a:ext cx="13359912" cy="6858000"/>
                  <a:chOff x="-1187737" y="0"/>
                  <a:chExt cx="13359912" cy="6858000"/>
                </a:xfrm>
              </p:grpSpPr>
              <p:sp>
                <p:nvSpPr>
                  <p:cNvPr id="85" name="Rectángulo redondeado 84"/>
                  <p:cNvSpPr/>
                  <p:nvPr/>
                </p:nvSpPr>
                <p:spPr>
                  <a:xfrm>
                    <a:off x="-1187737" y="0"/>
                    <a:ext cx="13350241" cy="6858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  <a:effectLst>
                    <a:outerShdw blurRad="215900" dist="38100" sx="101000" sy="101000" algn="tl" rotWithShape="0">
                      <a:prstClr val="black">
                        <a:alpha val="3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86" name="CuadroTexto 85"/>
                  <p:cNvSpPr txBox="1"/>
                  <p:nvPr/>
                </p:nvSpPr>
                <p:spPr>
                  <a:xfrm>
                    <a:off x="11347743" y="430321"/>
                    <a:ext cx="814761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6600" dirty="0">
                        <a:solidFill>
                          <a:srgbClr val="E70020"/>
                        </a:solidFill>
                      </a:rPr>
                      <a:t>A</a:t>
                    </a:r>
                    <a:endParaRPr lang="es-CO" sz="6600" dirty="0">
                      <a:solidFill>
                        <a:srgbClr val="E70020"/>
                      </a:solidFill>
                    </a:endParaRPr>
                  </a:p>
                </p:txBody>
              </p:sp>
              <p:sp>
                <p:nvSpPr>
                  <p:cNvPr id="87" name="Forma libre 86"/>
                  <p:cNvSpPr/>
                  <p:nvPr/>
                </p:nvSpPr>
                <p:spPr>
                  <a:xfrm>
                    <a:off x="10873463" y="3198897"/>
                    <a:ext cx="1298712" cy="2614143"/>
                  </a:xfrm>
                  <a:custGeom>
                    <a:avLst/>
                    <a:gdLst>
                      <a:gd name="connsiteX0" fmla="*/ 1444280 w 1444280"/>
                      <a:gd name="connsiteY0" fmla="*/ 0 h 2792558"/>
                      <a:gd name="connsiteX1" fmla="*/ 1444280 w 1444280"/>
                      <a:gd name="connsiteY1" fmla="*/ 2792558 h 2792558"/>
                      <a:gd name="connsiteX2" fmla="*/ 1297256 w 1444280"/>
                      <a:gd name="connsiteY2" fmla="*/ 2785384 h 2792558"/>
                      <a:gd name="connsiteX3" fmla="*/ 0 w 1444280"/>
                      <a:gd name="connsiteY3" fmla="*/ 1396279 h 2792558"/>
                      <a:gd name="connsiteX4" fmla="*/ 1297256 w 1444280"/>
                      <a:gd name="connsiteY4" fmla="*/ 7174 h 2792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280" h="2792558">
                        <a:moveTo>
                          <a:pt x="1444280" y="0"/>
                        </a:moveTo>
                        <a:lnTo>
                          <a:pt x="1444280" y="2792558"/>
                        </a:lnTo>
                        <a:lnTo>
                          <a:pt x="1297256" y="2785384"/>
                        </a:lnTo>
                        <a:cubicBezTo>
                          <a:pt x="568607" y="2713879"/>
                          <a:pt x="0" y="2119245"/>
                          <a:pt x="0" y="1396279"/>
                        </a:cubicBezTo>
                        <a:cubicBezTo>
                          <a:pt x="0" y="673314"/>
                          <a:pt x="568607" y="78679"/>
                          <a:pt x="1297256" y="7174"/>
                        </a:cubicBezTo>
                        <a:close/>
                      </a:path>
                    </a:pathLst>
                  </a:custGeom>
                  <a:solidFill>
                    <a:srgbClr val="EF00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pic>
                <p:nvPicPr>
                  <p:cNvPr id="89" name="Picture 2" descr="Winner Group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8099" r="-3605" b="17234"/>
                  <a:stretch/>
                </p:blipFill>
                <p:spPr bwMode="auto">
                  <a:xfrm>
                    <a:off x="10226557" y="5889907"/>
                    <a:ext cx="1388025" cy="5770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84" name="Imagen 83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8426" y="1418466"/>
                  <a:ext cx="467104" cy="467104"/>
                </a:xfrm>
                <a:prstGeom prst="rect">
                  <a:avLst/>
                </a:prstGeom>
              </p:spPr>
            </p:pic>
          </p:grpSp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507" y="4205405"/>
                <a:ext cx="566056" cy="566056"/>
              </a:xfrm>
              <a:prstGeom prst="rect">
                <a:avLst/>
              </a:prstGeom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1DBC07C8-E7C2-4135-B970-62295ECDF3BF}"/>
                </a:ext>
              </a:extLst>
            </p:cNvPr>
            <p:cNvSpPr txBox="1"/>
            <p:nvPr/>
          </p:nvSpPr>
          <p:spPr>
            <a:xfrm rot="16200000">
              <a:off x="9988838" y="4237186"/>
              <a:ext cx="2607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Supuestos </a:t>
              </a:r>
              <a:endParaRPr lang="es-CO" sz="2800" b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48" name="Título 1">
            <a:extLst>
              <a:ext uri="{FF2B5EF4-FFF2-40B4-BE49-F238E27FC236}">
                <a16:creationId xmlns:a16="http://schemas.microsoft.com/office/drawing/2014/main" xmlns="" id="{D61859C3-89E0-44B3-A67C-0CDC0A0789B3}"/>
              </a:ext>
            </a:extLst>
          </p:cNvPr>
          <p:cNvSpPr txBox="1">
            <a:spLocks/>
          </p:cNvSpPr>
          <p:nvPr/>
        </p:nvSpPr>
        <p:spPr>
          <a:xfrm>
            <a:off x="765270" y="142882"/>
            <a:ext cx="9681263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latin typeface="Constantia" panose="02030602050306030303" pitchFamily="18" charset="0"/>
              </a:rPr>
              <a:t>Horizonte de Tiempo</a:t>
            </a:r>
            <a:endParaRPr lang="es-CO" sz="4400" b="1" dirty="0">
              <a:latin typeface="Constantia" panose="02030602050306030303" pitchFamily="18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2D20B0B8-FD93-489F-B1FB-B67BF4B9D334}"/>
              </a:ext>
            </a:extLst>
          </p:cNvPr>
          <p:cNvSpPr/>
          <p:nvPr/>
        </p:nvSpPr>
        <p:spPr>
          <a:xfrm>
            <a:off x="4217551" y="1481713"/>
            <a:ext cx="5005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Constantia" panose="02030602050306030303" pitchFamily="18" charset="0"/>
              </a:rPr>
              <a:t>Se proyectaron 7 años teniendo en cuenta la coyuntura de la pandemia causada por el </a:t>
            </a:r>
            <a:endParaRPr lang="es-ES" sz="2800" dirty="0">
              <a:latin typeface="Constantia" panose="02030602050306030303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5306A8A-093D-4E90-A6B1-3DA0564199C8}"/>
              </a:ext>
            </a:extLst>
          </p:cNvPr>
          <p:cNvSpPr txBox="1"/>
          <p:nvPr/>
        </p:nvSpPr>
        <p:spPr>
          <a:xfrm>
            <a:off x="6372503" y="2314871"/>
            <a:ext cx="1629138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 Black" panose="020B0A04020102020204" pitchFamily="34" charset="0"/>
                <a:cs typeface="Angsana New" panose="020B0502040204020203" pitchFamily="18" charset="-34"/>
              </a:rPr>
              <a:t>COVID-19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E1EAE02-28CA-4DCF-99B1-23A55FCD48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10" y="1539632"/>
            <a:ext cx="1377652" cy="1377652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E6B797F5-365C-4E25-B553-F1E7DBED3191}"/>
              </a:ext>
            </a:extLst>
          </p:cNvPr>
          <p:cNvSpPr/>
          <p:nvPr/>
        </p:nvSpPr>
        <p:spPr>
          <a:xfrm>
            <a:off x="2184346" y="4739450"/>
            <a:ext cx="5771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Constantia" panose="02030602050306030303" pitchFamily="18" charset="0"/>
              </a:rPr>
              <a:t>Las proyecciones iniciaron desde el mes de </a:t>
            </a:r>
            <a:r>
              <a:rPr lang="es-ES" sz="2400" u="sng" dirty="0">
                <a:latin typeface="Constantia" panose="02030602050306030303" pitchFamily="18" charset="0"/>
              </a:rPr>
              <a:t>marzo</a:t>
            </a:r>
            <a:r>
              <a:rPr lang="es-ES" sz="2400" dirty="0">
                <a:latin typeface="Constantia" panose="02030602050306030303" pitchFamily="18" charset="0"/>
              </a:rPr>
              <a:t>, ya que se contó con la información contable de los dos primeros meses del año </a:t>
            </a:r>
            <a:r>
              <a:rPr lang="es-ES" sz="2000" dirty="0">
                <a:latin typeface="Century" panose="02040604050505020304" pitchFamily="18" charset="0"/>
              </a:rPr>
              <a:t>2020</a:t>
            </a:r>
            <a:r>
              <a:rPr lang="es-ES" sz="2400" dirty="0">
                <a:latin typeface="Constantia" panose="02030602050306030303" pitchFamily="18" charset="0"/>
              </a:rPr>
              <a:t>. 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1C6E1B28-5DC6-4FB6-B753-2771F66B20E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97" y="4878049"/>
            <a:ext cx="878723" cy="878723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1AC55358-8A8E-4E5C-9102-B4640A2A6A86}"/>
              </a:ext>
            </a:extLst>
          </p:cNvPr>
          <p:cNvSpPr/>
          <p:nvPr/>
        </p:nvSpPr>
        <p:spPr>
          <a:xfrm>
            <a:off x="3588971" y="2842945"/>
            <a:ext cx="1849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Bodoni MT" panose="02070603080606020203" pitchFamily="18" charset="0"/>
                <a:cs typeface="Angsana New" panose="02020603050405020304" pitchFamily="18" charset="-34"/>
              </a:rPr>
              <a:t>Año</a:t>
            </a:r>
          </a:p>
          <a:p>
            <a:pPr algn="ctr"/>
            <a:r>
              <a:rPr lang="es-ES" sz="2400" dirty="0">
                <a:latin typeface="Century" panose="02040604050505020304" pitchFamily="18" charset="0"/>
                <a:cs typeface="Angsana New" panose="02020603050405020304" pitchFamily="18" charset="-34"/>
              </a:rPr>
              <a:t>2020</a:t>
            </a:r>
            <a:r>
              <a:rPr lang="es-ES" sz="2400" dirty="0">
                <a:latin typeface="Bodoni MT" panose="02070603080606020203" pitchFamily="18" charset="0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0BE72A88-3B07-49B7-A837-99C21ABABD17}"/>
              </a:ext>
            </a:extLst>
          </p:cNvPr>
          <p:cNvSpPr/>
          <p:nvPr/>
        </p:nvSpPr>
        <p:spPr>
          <a:xfrm>
            <a:off x="6252896" y="2842945"/>
            <a:ext cx="1849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Bodoni MT" panose="02070603080606020203" pitchFamily="18" charset="0"/>
                <a:cs typeface="Angsana New" panose="02020603050405020304" pitchFamily="18" charset="-34"/>
              </a:rPr>
              <a:t>Año</a:t>
            </a:r>
          </a:p>
          <a:p>
            <a:pPr algn="ctr"/>
            <a:r>
              <a:rPr lang="es-ES" sz="2400" dirty="0">
                <a:latin typeface="Century "/>
                <a:cs typeface="Angsana New" panose="02020603050405020304" pitchFamily="18" charset="-34"/>
              </a:rPr>
              <a:t>2026</a:t>
            </a:r>
          </a:p>
        </p:txBody>
      </p:sp>
      <p:sp>
        <p:nvSpPr>
          <p:cNvPr id="65" name="Diagrama de flujo: proceso 64">
            <a:extLst>
              <a:ext uri="{FF2B5EF4-FFF2-40B4-BE49-F238E27FC236}">
                <a16:creationId xmlns:a16="http://schemas.microsoft.com/office/drawing/2014/main" xmlns="" id="{D49EC515-C23B-4202-901E-05F387F786D8}"/>
              </a:ext>
            </a:extLst>
          </p:cNvPr>
          <p:cNvSpPr/>
          <p:nvPr/>
        </p:nvSpPr>
        <p:spPr>
          <a:xfrm flipV="1">
            <a:off x="5704042" y="3260497"/>
            <a:ext cx="253821" cy="45719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95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" grpId="0" animBg="1"/>
      <p:bldP spid="55" grpId="0"/>
      <p:bldP spid="58" grpId="0"/>
      <p:bldP spid="59" grpId="0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331501" y="29895"/>
            <a:ext cx="13613204" cy="6858000"/>
            <a:chOff x="-10516059" y="29895"/>
            <a:chExt cx="13613204" cy="6858000"/>
          </a:xfrm>
        </p:grpSpPr>
        <p:grpSp>
          <p:nvGrpSpPr>
            <p:cNvPr id="1034" name="Grupo 1033"/>
            <p:cNvGrpSpPr/>
            <p:nvPr/>
          </p:nvGrpSpPr>
          <p:grpSpPr>
            <a:xfrm>
              <a:off x="-10516059" y="29895"/>
              <a:ext cx="13613204" cy="6858000"/>
              <a:chOff x="-1178066" y="29895"/>
              <a:chExt cx="13613204" cy="6858000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-1178066" y="29895"/>
                <a:ext cx="13350241" cy="68580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  <a:effectLst>
                <a:outerShdw blurRad="215900" dist="38100" sx="101000" sy="101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11347743" y="430321"/>
                <a:ext cx="10873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600" dirty="0"/>
                  <a:t>A</a:t>
                </a:r>
                <a:endParaRPr lang="es-CO" sz="6600" dirty="0"/>
              </a:p>
            </p:txBody>
          </p:sp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54366" y="1388308"/>
                <a:ext cx="437074" cy="437074"/>
              </a:xfrm>
              <a:prstGeom prst="rect">
                <a:avLst/>
              </a:prstGeom>
            </p:spPr>
          </p:pic>
          <p:sp>
            <p:nvSpPr>
              <p:cNvPr id="39" name="Forma libre 38"/>
              <p:cNvSpPr/>
              <p:nvPr/>
            </p:nvSpPr>
            <p:spPr>
              <a:xfrm>
                <a:off x="10873463" y="3198897"/>
                <a:ext cx="1298712" cy="2614143"/>
              </a:xfrm>
              <a:custGeom>
                <a:avLst/>
                <a:gdLst>
                  <a:gd name="connsiteX0" fmla="*/ 1444280 w 1444280"/>
                  <a:gd name="connsiteY0" fmla="*/ 0 h 2792558"/>
                  <a:gd name="connsiteX1" fmla="*/ 1444280 w 1444280"/>
                  <a:gd name="connsiteY1" fmla="*/ 2792558 h 2792558"/>
                  <a:gd name="connsiteX2" fmla="*/ 1297256 w 1444280"/>
                  <a:gd name="connsiteY2" fmla="*/ 2785384 h 2792558"/>
                  <a:gd name="connsiteX3" fmla="*/ 0 w 1444280"/>
                  <a:gd name="connsiteY3" fmla="*/ 1396279 h 2792558"/>
                  <a:gd name="connsiteX4" fmla="*/ 1297256 w 1444280"/>
                  <a:gd name="connsiteY4" fmla="*/ 7174 h 27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4280" h="2792558">
                    <a:moveTo>
                      <a:pt x="1444280" y="0"/>
                    </a:moveTo>
                    <a:lnTo>
                      <a:pt x="1444280" y="2792558"/>
                    </a:lnTo>
                    <a:lnTo>
                      <a:pt x="1297256" y="2785384"/>
                    </a:lnTo>
                    <a:cubicBezTo>
                      <a:pt x="568607" y="2713879"/>
                      <a:pt x="0" y="2119245"/>
                      <a:pt x="0" y="1396279"/>
                    </a:cubicBezTo>
                    <a:cubicBezTo>
                      <a:pt x="0" y="673314"/>
                      <a:pt x="568607" y="78679"/>
                      <a:pt x="1297256" y="7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 rot="16200000">
                <a:off x="10633820" y="4216724"/>
                <a:ext cx="26078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800" b="1" dirty="0">
                    <a:solidFill>
                      <a:schemeClr val="bg1"/>
                    </a:solidFill>
                    <a:latin typeface="Constantia" panose="02030602050306030303" pitchFamily="18" charset="0"/>
                  </a:rPr>
                  <a:t>Compañía</a:t>
                </a:r>
                <a:r>
                  <a:rPr lang="es-ES" sz="3200" b="1" dirty="0">
                    <a:solidFill>
                      <a:schemeClr val="bg1"/>
                    </a:solidFill>
                  </a:rPr>
                  <a:t> </a:t>
                </a:r>
                <a:endParaRPr lang="es-CO" sz="3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7" name="Picture 2" descr="Winner Grou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099" r="-3605" b="17234"/>
              <a:stretch/>
            </p:blipFill>
            <p:spPr bwMode="auto">
              <a:xfrm>
                <a:off x="10226557" y="5889907"/>
                <a:ext cx="1388025" cy="577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309" y="4222940"/>
              <a:ext cx="566056" cy="566056"/>
            </a:xfrm>
            <a:prstGeom prst="rect">
              <a:avLst/>
            </a:prstGeom>
          </p:spPr>
        </p:pic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1F75A3C6-E80D-46D5-BF8B-2C39BE8FAB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9" r="9461"/>
          <a:stretch/>
        </p:blipFill>
        <p:spPr>
          <a:xfrm>
            <a:off x="2513335" y="4951879"/>
            <a:ext cx="7356716" cy="1187707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B4C67CB0-208A-47DB-BF70-28763AD84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b="23623"/>
          <a:stretch/>
        </p:blipFill>
        <p:spPr>
          <a:xfrm>
            <a:off x="1936151" y="413758"/>
            <a:ext cx="8708981" cy="4360687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11890433" y="6466970"/>
            <a:ext cx="6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9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59E39B61-EED3-4C2F-90E6-32322D7DB954}"/>
              </a:ext>
            </a:extLst>
          </p:cNvPr>
          <p:cNvGrpSpPr/>
          <p:nvPr/>
        </p:nvGrpSpPr>
        <p:grpSpPr>
          <a:xfrm>
            <a:off x="-1816313" y="0"/>
            <a:ext cx="13401466" cy="6858000"/>
            <a:chOff x="-1816313" y="0"/>
            <a:chExt cx="13401466" cy="6858000"/>
          </a:xfrm>
        </p:grpSpPr>
        <p:grpSp>
          <p:nvGrpSpPr>
            <p:cNvPr id="5" name="Grupo 4"/>
            <p:cNvGrpSpPr/>
            <p:nvPr/>
          </p:nvGrpSpPr>
          <p:grpSpPr>
            <a:xfrm>
              <a:off x="-1816313" y="0"/>
              <a:ext cx="13359912" cy="6858000"/>
              <a:chOff x="-10682035" y="0"/>
              <a:chExt cx="13359912" cy="6858000"/>
            </a:xfrm>
          </p:grpSpPr>
          <p:grpSp>
            <p:nvGrpSpPr>
              <p:cNvPr id="82" name="Grupo 81"/>
              <p:cNvGrpSpPr/>
              <p:nvPr/>
            </p:nvGrpSpPr>
            <p:grpSpPr>
              <a:xfrm>
                <a:off x="-10682035" y="0"/>
                <a:ext cx="13359912" cy="6858000"/>
                <a:chOff x="-1187737" y="0"/>
                <a:chExt cx="13359912" cy="6858000"/>
              </a:xfrm>
            </p:grpSpPr>
            <p:grpSp>
              <p:nvGrpSpPr>
                <p:cNvPr id="83" name="Grupo 82"/>
                <p:cNvGrpSpPr/>
                <p:nvPr/>
              </p:nvGrpSpPr>
              <p:grpSpPr>
                <a:xfrm>
                  <a:off x="-1187737" y="0"/>
                  <a:ext cx="13359912" cy="6858000"/>
                  <a:chOff x="-1187737" y="0"/>
                  <a:chExt cx="13359912" cy="6858000"/>
                </a:xfrm>
              </p:grpSpPr>
              <p:sp>
                <p:nvSpPr>
                  <p:cNvPr id="85" name="Rectángulo redondeado 84"/>
                  <p:cNvSpPr/>
                  <p:nvPr/>
                </p:nvSpPr>
                <p:spPr>
                  <a:xfrm>
                    <a:off x="-1187737" y="0"/>
                    <a:ext cx="13350241" cy="685800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  <a:effectLst>
                    <a:outerShdw blurRad="215900" dist="38100" sx="101000" sy="101000" algn="tl" rotWithShape="0">
                      <a:prstClr val="black">
                        <a:alpha val="3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86" name="CuadroTexto 85"/>
                  <p:cNvSpPr txBox="1"/>
                  <p:nvPr/>
                </p:nvSpPr>
                <p:spPr>
                  <a:xfrm>
                    <a:off x="11347743" y="430321"/>
                    <a:ext cx="814761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6600" dirty="0">
                        <a:solidFill>
                          <a:srgbClr val="E70020"/>
                        </a:solidFill>
                      </a:rPr>
                      <a:t>A</a:t>
                    </a:r>
                    <a:endParaRPr lang="es-CO" sz="6600" dirty="0">
                      <a:solidFill>
                        <a:srgbClr val="E70020"/>
                      </a:solidFill>
                    </a:endParaRPr>
                  </a:p>
                </p:txBody>
              </p:sp>
              <p:sp>
                <p:nvSpPr>
                  <p:cNvPr id="87" name="Forma libre 86"/>
                  <p:cNvSpPr/>
                  <p:nvPr/>
                </p:nvSpPr>
                <p:spPr>
                  <a:xfrm>
                    <a:off x="10873463" y="3198897"/>
                    <a:ext cx="1298712" cy="2614143"/>
                  </a:xfrm>
                  <a:custGeom>
                    <a:avLst/>
                    <a:gdLst>
                      <a:gd name="connsiteX0" fmla="*/ 1444280 w 1444280"/>
                      <a:gd name="connsiteY0" fmla="*/ 0 h 2792558"/>
                      <a:gd name="connsiteX1" fmla="*/ 1444280 w 1444280"/>
                      <a:gd name="connsiteY1" fmla="*/ 2792558 h 2792558"/>
                      <a:gd name="connsiteX2" fmla="*/ 1297256 w 1444280"/>
                      <a:gd name="connsiteY2" fmla="*/ 2785384 h 2792558"/>
                      <a:gd name="connsiteX3" fmla="*/ 0 w 1444280"/>
                      <a:gd name="connsiteY3" fmla="*/ 1396279 h 2792558"/>
                      <a:gd name="connsiteX4" fmla="*/ 1297256 w 1444280"/>
                      <a:gd name="connsiteY4" fmla="*/ 7174 h 2792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280" h="2792558">
                        <a:moveTo>
                          <a:pt x="1444280" y="0"/>
                        </a:moveTo>
                        <a:lnTo>
                          <a:pt x="1444280" y="2792558"/>
                        </a:lnTo>
                        <a:lnTo>
                          <a:pt x="1297256" y="2785384"/>
                        </a:lnTo>
                        <a:cubicBezTo>
                          <a:pt x="568607" y="2713879"/>
                          <a:pt x="0" y="2119245"/>
                          <a:pt x="0" y="1396279"/>
                        </a:cubicBezTo>
                        <a:cubicBezTo>
                          <a:pt x="0" y="673314"/>
                          <a:pt x="568607" y="78679"/>
                          <a:pt x="1297256" y="7174"/>
                        </a:cubicBezTo>
                        <a:close/>
                      </a:path>
                    </a:pathLst>
                  </a:custGeom>
                  <a:solidFill>
                    <a:srgbClr val="EF00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pic>
              <p:nvPicPr>
                <p:cNvPr id="84" name="Imagen 8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8426" y="1418466"/>
                  <a:ext cx="467104" cy="467104"/>
                </a:xfrm>
                <a:prstGeom prst="rect">
                  <a:avLst/>
                </a:prstGeom>
              </p:spPr>
            </p:pic>
          </p:grpSp>
          <p:pic>
            <p:nvPicPr>
              <p:cNvPr id="41" name="Imagen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8507" y="4205405"/>
                <a:ext cx="566056" cy="566056"/>
              </a:xfrm>
              <a:prstGeom prst="rect">
                <a:avLst/>
              </a:prstGeom>
            </p:spPr>
          </p:pic>
        </p:grp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xmlns="" id="{1DBC07C8-E7C2-4135-B970-62295ECDF3BF}"/>
                </a:ext>
              </a:extLst>
            </p:cNvPr>
            <p:cNvSpPr txBox="1"/>
            <p:nvPr/>
          </p:nvSpPr>
          <p:spPr>
            <a:xfrm rot="16200000">
              <a:off x="9988838" y="4206409"/>
              <a:ext cx="2607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Supuestos</a:t>
              </a:r>
              <a:r>
                <a:rPr lang="es-ES" sz="3200" b="1" dirty="0">
                  <a:solidFill>
                    <a:schemeClr val="bg1"/>
                  </a:solidFill>
                  <a:latin typeface="Constantia" panose="02030602050306030303" pitchFamily="18" charset="0"/>
                </a:rPr>
                <a:t> </a:t>
              </a:r>
              <a:endParaRPr lang="es-CO" sz="3200" b="1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2359496" y="28830"/>
            <a:ext cx="13622875" cy="6858000"/>
            <a:chOff x="-10941516" y="28830"/>
            <a:chExt cx="13622875" cy="6858000"/>
          </a:xfrm>
        </p:grpSpPr>
        <p:grpSp>
          <p:nvGrpSpPr>
            <p:cNvPr id="91" name="Grupo 90"/>
            <p:cNvGrpSpPr/>
            <p:nvPr/>
          </p:nvGrpSpPr>
          <p:grpSpPr>
            <a:xfrm>
              <a:off x="-10941516" y="28830"/>
              <a:ext cx="13622875" cy="6858000"/>
              <a:chOff x="-1187737" y="0"/>
              <a:chExt cx="13622875" cy="6858000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-1187737" y="0"/>
                <a:ext cx="13622875" cy="6858000"/>
                <a:chOff x="-1187737" y="0"/>
                <a:chExt cx="13622875" cy="6858000"/>
              </a:xfrm>
            </p:grpSpPr>
            <p:sp>
              <p:nvSpPr>
                <p:cNvPr id="94" name="Rectángulo redondeado 93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1347743" y="430321"/>
                  <a:ext cx="108739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/>
                    <a:t>A</a:t>
                  </a:r>
                  <a:endParaRPr lang="es-CO" sz="6600" dirty="0"/>
                </a:p>
              </p:txBody>
            </p:sp>
            <p:sp>
              <p:nvSpPr>
                <p:cNvPr id="96" name="Forma libre 95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 rot="16200000">
                  <a:off x="10633820" y="4312903"/>
                  <a:ext cx="2607855" cy="392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95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Situación Financiera</a:t>
                  </a:r>
                  <a:endParaRPr lang="es-CO" sz="195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8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3" name="Imagen 9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9133" y="1394947"/>
                <a:ext cx="443900" cy="443900"/>
              </a:xfrm>
              <a:prstGeom prst="rect">
                <a:avLst/>
              </a:prstGeom>
            </p:spPr>
          </p:pic>
        </p:grp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02" y="4243349"/>
              <a:ext cx="566056" cy="566056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-12827798" y="0"/>
            <a:ext cx="13387095" cy="6858000"/>
            <a:chOff x="-12827798" y="0"/>
            <a:chExt cx="13387095" cy="6858000"/>
          </a:xfrm>
        </p:grpSpPr>
        <p:grpSp>
          <p:nvGrpSpPr>
            <p:cNvPr id="100" name="Grupo 99"/>
            <p:cNvGrpSpPr/>
            <p:nvPr/>
          </p:nvGrpSpPr>
          <p:grpSpPr>
            <a:xfrm>
              <a:off x="-12827798" y="0"/>
              <a:ext cx="13387095" cy="6858000"/>
              <a:chOff x="-1187737" y="0"/>
              <a:chExt cx="13387095" cy="6858000"/>
            </a:xfrm>
          </p:grpSpPr>
          <p:grpSp>
            <p:nvGrpSpPr>
              <p:cNvPr id="101" name="Grupo 100"/>
              <p:cNvGrpSpPr/>
              <p:nvPr/>
            </p:nvGrpSpPr>
            <p:grpSpPr>
              <a:xfrm>
                <a:off x="-1187737" y="0"/>
                <a:ext cx="13387095" cy="6858000"/>
                <a:chOff x="-1187737" y="0"/>
                <a:chExt cx="13387095" cy="6858000"/>
              </a:xfrm>
            </p:grpSpPr>
            <p:sp>
              <p:nvSpPr>
                <p:cNvPr id="103" name="Rectángulo redondeado 102"/>
                <p:cNvSpPr/>
                <p:nvPr/>
              </p:nvSpPr>
              <p:spPr>
                <a:xfrm>
                  <a:off x="-1187737" y="0"/>
                  <a:ext cx="13350241" cy="68580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  <a:effectLst>
                  <a:outerShdw blurRad="215900" dist="38100" sx="101000" sy="101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11347743" y="430321"/>
                  <a:ext cx="81476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6600" dirty="0">
                      <a:solidFill>
                        <a:srgbClr val="E70020"/>
                      </a:solidFill>
                    </a:rPr>
                    <a:t>A</a:t>
                  </a:r>
                  <a:endParaRPr lang="es-CO" sz="6600" dirty="0">
                    <a:solidFill>
                      <a:srgbClr val="E70020"/>
                    </a:solidFill>
                  </a:endParaRPr>
                </a:p>
              </p:txBody>
            </p:sp>
            <p:sp>
              <p:nvSpPr>
                <p:cNvPr id="105" name="Forma libre 104"/>
                <p:cNvSpPr/>
                <p:nvPr/>
              </p:nvSpPr>
              <p:spPr>
                <a:xfrm>
                  <a:off x="10873463" y="3198897"/>
                  <a:ext cx="1298712" cy="2614143"/>
                </a:xfrm>
                <a:custGeom>
                  <a:avLst/>
                  <a:gdLst>
                    <a:gd name="connsiteX0" fmla="*/ 1444280 w 1444280"/>
                    <a:gd name="connsiteY0" fmla="*/ 0 h 2792558"/>
                    <a:gd name="connsiteX1" fmla="*/ 1444280 w 1444280"/>
                    <a:gd name="connsiteY1" fmla="*/ 2792558 h 2792558"/>
                    <a:gd name="connsiteX2" fmla="*/ 1297256 w 1444280"/>
                    <a:gd name="connsiteY2" fmla="*/ 2785384 h 2792558"/>
                    <a:gd name="connsiteX3" fmla="*/ 0 w 1444280"/>
                    <a:gd name="connsiteY3" fmla="*/ 1396279 h 2792558"/>
                    <a:gd name="connsiteX4" fmla="*/ 1297256 w 1444280"/>
                    <a:gd name="connsiteY4" fmla="*/ 7174 h 279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4280" h="2792558">
                      <a:moveTo>
                        <a:pt x="1444280" y="0"/>
                      </a:moveTo>
                      <a:lnTo>
                        <a:pt x="1444280" y="2792558"/>
                      </a:lnTo>
                      <a:lnTo>
                        <a:pt x="1297256" y="2785384"/>
                      </a:lnTo>
                      <a:cubicBezTo>
                        <a:pt x="568607" y="2713879"/>
                        <a:pt x="0" y="2119245"/>
                        <a:pt x="0" y="1396279"/>
                      </a:cubicBezTo>
                      <a:cubicBezTo>
                        <a:pt x="0" y="673314"/>
                        <a:pt x="568607" y="78679"/>
                        <a:pt x="1297256" y="7174"/>
                      </a:cubicBezTo>
                      <a:close/>
                    </a:path>
                  </a:pathLst>
                </a:custGeom>
                <a:solidFill>
                  <a:srgbClr val="EF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6" name="CuadroTexto 105"/>
                <p:cNvSpPr txBox="1"/>
                <p:nvPr/>
              </p:nvSpPr>
              <p:spPr>
                <a:xfrm rot="16200000">
                  <a:off x="10633820" y="4247501"/>
                  <a:ext cx="26078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800" b="1" dirty="0">
                      <a:solidFill>
                        <a:schemeClr val="bg1"/>
                      </a:solidFill>
                      <a:latin typeface="Constantia" panose="02030602050306030303" pitchFamily="18" charset="0"/>
                    </a:rPr>
                    <a:t>Valoración</a:t>
                  </a:r>
                  <a:endParaRPr lang="es-CO" sz="28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07" name="Picture 2" descr="Winner Group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099" r="-3605" b="17234"/>
                <a:stretch/>
              </p:blipFill>
              <p:spPr bwMode="auto">
                <a:xfrm>
                  <a:off x="10226557" y="5889907"/>
                  <a:ext cx="1388025" cy="577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2" name="Imagen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5751" y="1395717"/>
                <a:ext cx="467726" cy="467726"/>
              </a:xfrm>
              <a:prstGeom prst="rect">
                <a:avLst/>
              </a:prstGeom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3708" y="4205405"/>
              <a:ext cx="566056" cy="566056"/>
            </a:xfrm>
            <a:prstGeom prst="rect">
              <a:avLst/>
            </a:prstGeom>
          </p:spPr>
        </p:pic>
      </p:grpSp>
      <p:sp>
        <p:nvSpPr>
          <p:cNvPr id="65" name="Diagrama de flujo: proceso 64" hidden="1">
            <a:extLst>
              <a:ext uri="{FF2B5EF4-FFF2-40B4-BE49-F238E27FC236}">
                <a16:creationId xmlns:a16="http://schemas.microsoft.com/office/drawing/2014/main" xmlns="" id="{D49EC515-C23B-4202-901E-05F387F786D8}"/>
              </a:ext>
            </a:extLst>
          </p:cNvPr>
          <p:cNvSpPr/>
          <p:nvPr/>
        </p:nvSpPr>
        <p:spPr>
          <a:xfrm flipV="1">
            <a:off x="5704042" y="5912257"/>
            <a:ext cx="253821" cy="45719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Título 1">
            <a:extLst>
              <a:ext uri="{FF2B5EF4-FFF2-40B4-BE49-F238E27FC236}">
                <a16:creationId xmlns:a16="http://schemas.microsoft.com/office/drawing/2014/main" xmlns="" id="{B9592BF3-D94B-4F28-9A9B-E433C25F5F07}"/>
              </a:ext>
            </a:extLst>
          </p:cNvPr>
          <p:cNvSpPr txBox="1">
            <a:spLocks/>
          </p:cNvSpPr>
          <p:nvPr/>
        </p:nvSpPr>
        <p:spPr>
          <a:xfrm>
            <a:off x="1217352" y="906769"/>
            <a:ext cx="8949773" cy="677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Probabilidad 45%</a:t>
            </a:r>
            <a:endParaRPr lang="es-CO" sz="2800" dirty="0">
              <a:solidFill>
                <a:srgbClr val="C00000"/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</p:txBody>
      </p:sp>
      <p:sp>
        <p:nvSpPr>
          <p:cNvPr id="74" name="Título 1">
            <a:extLst>
              <a:ext uri="{FF2B5EF4-FFF2-40B4-BE49-F238E27FC236}">
                <a16:creationId xmlns:a16="http://schemas.microsoft.com/office/drawing/2014/main" xmlns="" id="{686C8FF5-D8A9-4588-8B77-0D01B79D55CD}"/>
              </a:ext>
            </a:extLst>
          </p:cNvPr>
          <p:cNvSpPr txBox="1">
            <a:spLocks/>
          </p:cNvSpPr>
          <p:nvPr/>
        </p:nvSpPr>
        <p:spPr>
          <a:xfrm>
            <a:off x="1217352" y="1733018"/>
            <a:ext cx="2697202" cy="527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C00000"/>
                </a:solidFill>
                <a:latin typeface="Constantia" panose="02030602050306030303" pitchFamily="18" charset="0"/>
                <a:ea typeface="BatangChe" panose="020B0503020000020004" pitchFamily="49" charset="-127"/>
              </a:rPr>
              <a:t>Ingresos</a:t>
            </a:r>
            <a:endParaRPr lang="es-CO" sz="2800" dirty="0">
              <a:solidFill>
                <a:srgbClr val="C00000"/>
              </a:solidFill>
              <a:latin typeface="Constantia" panose="02030602050306030303" pitchFamily="18" charset="0"/>
              <a:ea typeface="BatangChe" panose="020B0503020000020004" pitchFamily="49" charset="-127"/>
            </a:endParaRPr>
          </a:p>
        </p:txBody>
      </p:sp>
      <p:sp>
        <p:nvSpPr>
          <p:cNvPr id="75" name="Título 1">
            <a:extLst>
              <a:ext uri="{FF2B5EF4-FFF2-40B4-BE49-F238E27FC236}">
                <a16:creationId xmlns:a16="http://schemas.microsoft.com/office/drawing/2014/main" xmlns="" id="{102D873D-31D6-4060-BAFA-743B74798231}"/>
              </a:ext>
            </a:extLst>
          </p:cNvPr>
          <p:cNvSpPr txBox="1">
            <a:spLocks/>
          </p:cNvSpPr>
          <p:nvPr/>
        </p:nvSpPr>
        <p:spPr>
          <a:xfrm>
            <a:off x="1241241" y="2426815"/>
            <a:ext cx="2758958" cy="42216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450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Funcionamiento de máquinas y mesas sería del </a:t>
            </a:r>
            <a:r>
              <a:rPr lang="es-ES" sz="2450" u="sng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30%</a:t>
            </a:r>
            <a:r>
              <a:rPr lang="es-ES" sz="2450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 en </a:t>
            </a:r>
            <a:r>
              <a:rPr lang="es-ES" sz="2450" u="sng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junio.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450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Porcentaje que iría creciendo progresivamente  debido a las restricciones sanitarias.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ES" sz="2450" dirty="0">
              <a:solidFill>
                <a:srgbClr val="C00000"/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ES" sz="2450" dirty="0">
              <a:solidFill>
                <a:srgbClr val="C00000"/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</p:txBody>
      </p:sp>
      <p:sp>
        <p:nvSpPr>
          <p:cNvPr id="76" name="Título 1">
            <a:extLst>
              <a:ext uri="{FF2B5EF4-FFF2-40B4-BE49-F238E27FC236}">
                <a16:creationId xmlns:a16="http://schemas.microsoft.com/office/drawing/2014/main" xmlns="" id="{80B06BC1-169B-44C9-82A2-A0CABC6DF5C0}"/>
              </a:ext>
            </a:extLst>
          </p:cNvPr>
          <p:cNvSpPr txBox="1">
            <a:spLocks/>
          </p:cNvSpPr>
          <p:nvPr/>
        </p:nvSpPr>
        <p:spPr>
          <a:xfrm>
            <a:off x="2959783" y="-105571"/>
            <a:ext cx="5483914" cy="92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u="sng" dirty="0">
                <a:solidFill>
                  <a:srgbClr val="C00000"/>
                </a:solidFill>
                <a:latin typeface="Constantia" panose="02030602050306030303" pitchFamily="18" charset="0"/>
              </a:rPr>
              <a:t>Escenario 1</a:t>
            </a:r>
            <a:endParaRPr lang="es-CO" sz="4800" b="1" u="sng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77" name="Título 1">
            <a:extLst>
              <a:ext uri="{FF2B5EF4-FFF2-40B4-BE49-F238E27FC236}">
                <a16:creationId xmlns:a16="http://schemas.microsoft.com/office/drawing/2014/main" xmlns="" id="{0FD90129-6AF0-488F-BF15-B4184B1E00F5}"/>
              </a:ext>
            </a:extLst>
          </p:cNvPr>
          <p:cNvSpPr txBox="1">
            <a:spLocks/>
          </p:cNvSpPr>
          <p:nvPr/>
        </p:nvSpPr>
        <p:spPr>
          <a:xfrm>
            <a:off x="4089272" y="1733018"/>
            <a:ext cx="3224734" cy="51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80" dirty="0">
                <a:solidFill>
                  <a:srgbClr val="C00000"/>
                </a:solidFill>
                <a:latin typeface="Constantia" panose="02030602050306030303" pitchFamily="18" charset="0"/>
                <a:ea typeface="BatangChe" panose="020B0503020000020004" pitchFamily="49" charset="-127"/>
              </a:rPr>
              <a:t>Costo de Personal</a:t>
            </a:r>
            <a:endParaRPr lang="es-CO" sz="2380" dirty="0">
              <a:solidFill>
                <a:srgbClr val="C00000"/>
              </a:solidFill>
              <a:latin typeface="Constantia" panose="02030602050306030303" pitchFamily="18" charset="0"/>
              <a:ea typeface="BatangChe" panose="020B0503020000020004" pitchFamily="49" charset="-127"/>
            </a:endParaRPr>
          </a:p>
        </p:txBody>
      </p:sp>
      <p:sp>
        <p:nvSpPr>
          <p:cNvPr id="78" name="Título 1">
            <a:extLst>
              <a:ext uri="{FF2B5EF4-FFF2-40B4-BE49-F238E27FC236}">
                <a16:creationId xmlns:a16="http://schemas.microsoft.com/office/drawing/2014/main" xmlns="" id="{625362DF-B724-459E-8E1B-C0D7E6C318D0}"/>
              </a:ext>
            </a:extLst>
          </p:cNvPr>
          <p:cNvSpPr txBox="1">
            <a:spLocks/>
          </p:cNvSpPr>
          <p:nvPr/>
        </p:nvSpPr>
        <p:spPr>
          <a:xfrm>
            <a:off x="4094207" y="2426815"/>
            <a:ext cx="3219799" cy="42216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700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Suspensión de manera indefinida del contrato (</a:t>
            </a:r>
            <a:r>
              <a:rPr lang="es-ES" sz="2700" u="sng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98% del total de nómina</a:t>
            </a:r>
            <a:r>
              <a:rPr lang="es-ES" sz="2700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). Para </a:t>
            </a:r>
            <a:r>
              <a:rPr lang="es-ES" sz="2700" u="sng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abril</a:t>
            </a:r>
            <a:r>
              <a:rPr lang="es-ES" sz="2700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 y </a:t>
            </a:r>
            <a:r>
              <a:rPr lang="es-ES" sz="2700" u="sng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mayo.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CO" sz="2700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En junio el 50% del valor nómina estaría laborando e incrementaría en 10% mensual.</a:t>
            </a:r>
          </a:p>
        </p:txBody>
      </p:sp>
      <p:sp>
        <p:nvSpPr>
          <p:cNvPr id="79" name="Título 1">
            <a:extLst>
              <a:ext uri="{FF2B5EF4-FFF2-40B4-BE49-F238E27FC236}">
                <a16:creationId xmlns:a16="http://schemas.microsoft.com/office/drawing/2014/main" xmlns="" id="{397B6231-C720-479E-810A-E27AE31F2F4A}"/>
              </a:ext>
            </a:extLst>
          </p:cNvPr>
          <p:cNvSpPr txBox="1">
            <a:spLocks/>
          </p:cNvSpPr>
          <p:nvPr/>
        </p:nvSpPr>
        <p:spPr>
          <a:xfrm>
            <a:off x="7503415" y="1733018"/>
            <a:ext cx="2666576" cy="53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350" dirty="0">
                <a:solidFill>
                  <a:srgbClr val="C00000"/>
                </a:solidFill>
                <a:latin typeface="Constantia" panose="02030602050306030303" pitchFamily="18" charset="0"/>
                <a:ea typeface="BatangChe" panose="020B0503020000020004" pitchFamily="49" charset="-127"/>
              </a:rPr>
              <a:t>Gastos Financieros</a:t>
            </a:r>
            <a:endParaRPr lang="es-CO" sz="2350" dirty="0">
              <a:solidFill>
                <a:srgbClr val="C00000"/>
              </a:solidFill>
              <a:latin typeface="Constantia" panose="02030602050306030303" pitchFamily="18" charset="0"/>
              <a:ea typeface="BatangChe" panose="020B0503020000020004" pitchFamily="49" charset="-127"/>
            </a:endParaRPr>
          </a:p>
        </p:txBody>
      </p:sp>
      <p:sp>
        <p:nvSpPr>
          <p:cNvPr id="80" name="Título 1">
            <a:extLst>
              <a:ext uri="{FF2B5EF4-FFF2-40B4-BE49-F238E27FC236}">
                <a16:creationId xmlns:a16="http://schemas.microsoft.com/office/drawing/2014/main" xmlns="" id="{CD7782BE-72A5-46EF-BB6C-83C0BC851374}"/>
              </a:ext>
            </a:extLst>
          </p:cNvPr>
          <p:cNvSpPr txBox="1">
            <a:spLocks/>
          </p:cNvSpPr>
          <p:nvPr/>
        </p:nvSpPr>
        <p:spPr>
          <a:xfrm>
            <a:off x="7499045" y="2420662"/>
            <a:ext cx="2651834" cy="4227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C00000"/>
                </a:solidFill>
                <a:latin typeface="Bodoni MT" panose="02070603080606020203" pitchFamily="18" charset="0"/>
                <a:ea typeface="BatangChe" panose="02030609000101010101" pitchFamily="49" charset="-127"/>
              </a:rPr>
              <a:t>No adquiriría préstamo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C00000"/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C00000"/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C00000"/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C00000"/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  <a:p>
            <a:pPr algn="l"/>
            <a:endParaRPr lang="es-ES" sz="2000" dirty="0">
              <a:solidFill>
                <a:srgbClr val="C00000"/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ES" sz="2000" dirty="0">
              <a:solidFill>
                <a:srgbClr val="C00000"/>
              </a:solidFill>
              <a:latin typeface="Bodoni MT" panose="02070603080606020203" pitchFamily="18" charset="0"/>
              <a:ea typeface="BatangChe" panose="02030609000101010101" pitchFamily="49" charset="-127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xmlns="" id="{317372A2-3D80-45B6-B225-BCEC3D223973}"/>
              </a:ext>
            </a:extLst>
          </p:cNvPr>
          <p:cNvSpPr/>
          <p:nvPr/>
        </p:nvSpPr>
        <p:spPr>
          <a:xfrm>
            <a:off x="10181103" y="-392967"/>
            <a:ext cx="615297" cy="4623206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algn="ctr"/>
            <a:r>
              <a:rPr lang="es-ES" sz="2400" b="1" dirty="0">
                <a:latin typeface="Bodoni MT" panose="02070603080606020203" pitchFamily="18" charset="0"/>
                <a:cs typeface="Angsana New" panose="02020603050405020304" pitchFamily="18" charset="-34"/>
              </a:rPr>
              <a:t>AÑO 2020 </a:t>
            </a:r>
          </a:p>
        </p:txBody>
      </p:sp>
    </p:spTree>
    <p:extLst>
      <p:ext uri="{BB962C8B-B14F-4D97-AF65-F5344CB8AC3E}">
        <p14:creationId xmlns:p14="http://schemas.microsoft.com/office/powerpoint/2010/main" val="7573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2089</Words>
  <Application>Microsoft Macintosh PowerPoint</Application>
  <PresentationFormat>Panorámica</PresentationFormat>
  <Paragraphs>565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6" baseType="lpstr">
      <vt:lpstr>Angsana New</vt:lpstr>
      <vt:lpstr>Arial</vt:lpstr>
      <vt:lpstr>Arial Black</vt:lpstr>
      <vt:lpstr>BatangChe</vt:lpstr>
      <vt:lpstr>Bodoni MT</vt:lpstr>
      <vt:lpstr>Calibri</vt:lpstr>
      <vt:lpstr>Calibri Light</vt:lpstr>
      <vt:lpstr>Century</vt:lpstr>
      <vt:lpstr>Century </vt:lpstr>
      <vt:lpstr>Consolas</vt:lpstr>
      <vt:lpstr>Constantia</vt:lpstr>
      <vt:lpstr>Georgia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TRUJILLO RESTREPO</dc:creator>
  <cp:lastModifiedBy>Usuario de Microsoft Office</cp:lastModifiedBy>
  <cp:revision>137</cp:revision>
  <dcterms:created xsi:type="dcterms:W3CDTF">2020-05-22T21:04:46Z</dcterms:created>
  <dcterms:modified xsi:type="dcterms:W3CDTF">2020-10-30T15:49:05Z</dcterms:modified>
</cp:coreProperties>
</file>