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267" r:id="rId5"/>
    <p:sldId id="257" r:id="rId6"/>
    <p:sldId id="258" r:id="rId7"/>
    <p:sldId id="269" r:id="rId8"/>
    <p:sldId id="270" r:id="rId9"/>
    <p:sldId id="271" r:id="rId10"/>
    <p:sldId id="273" r:id="rId11"/>
    <p:sldId id="274" r:id="rId12"/>
    <p:sldId id="272" r:id="rId13"/>
    <p:sldId id="275" r:id="rId14"/>
    <p:sldId id="282" r:id="rId15"/>
    <p:sldId id="278" r:id="rId16"/>
    <p:sldId id="281" r:id="rId17"/>
    <p:sldId id="280" r:id="rId18"/>
    <p:sldId id="266" r:id="rId1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6395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2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28372EE-C5CF-4668-A608-C008DB1672CC}" type="datetime1">
              <a:rPr lang="es-ES" smtClean="0"/>
              <a:t>10/09/2020</a:t>
            </a:fld>
            <a:endParaRPr lang="es-ES" dirty="0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90854F-5177-49C6-A95F-B517BC4C227F}" type="datetime1">
              <a:rPr lang="es-ES" smtClean="0"/>
              <a:pPr/>
              <a:t>10/09/2020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814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983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9884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2150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3444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491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41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0711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654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4E932-560F-4669-93FB-097F2F5C1185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46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4272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8637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5955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1618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9032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EB55BAFF-9F08-44EC-9023-03958509EB47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 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3" name="Forma de L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5" name="Forma de L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Forma de L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Forma de L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11479B-37B7-43ED-A480-251CFC49D02A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1" name="Forma de L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Forma de L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BAF922-A3CB-4FAA-8AFC-E452B6322AB5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36BBCF-DC7A-46B5-9144-2E7B2595F8B6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gunda opción de diapositiva de título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de L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 title="Barra lateral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D894DCAC-4EB6-4600-949C-6D19AC43FD93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Agregar un pie de página 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11" name="Forma de L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Forma de L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Forma de L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A73CEE-7CF0-4D77-B0A8-DA94D20A591F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es-ES" noProof="0" dirty="0"/>
              <a:t>Agregar un pie de página 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 con leyenda e image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 title="Forma de fondo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C4FF2B-9F18-47E4-B7EE-6D23A98EAB72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7" name="Marcador de posición de contenido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1" name="Forma de L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3" name="Forma de L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4" name="Forma de L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5" name="Forma de L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 con leyenda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 title="Forma de fondo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0618F9B-30DB-4025-957A-B5BFC04D8367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Forma de L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3" name="Forma de L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4" name="Forma de L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5" name="Forma de L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8" name="Marcador de posición de contenido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es-ES" noProof="0"/>
              <a:t>Haga clic para modificar el estilo de texto del patrón</a:t>
            </a:r>
          </a:p>
          <a:p>
            <a:pPr marL="0" lvl="1" indent="0" algn="ctr" rtl="0">
              <a:buNone/>
            </a:pPr>
            <a:r>
              <a:rPr lang="es-ES" noProof="0"/>
              <a:t>Segundo nivel</a:t>
            </a:r>
          </a:p>
          <a:p>
            <a:pPr marL="0" lvl="2" indent="0" algn="ctr" rtl="0">
              <a:buNone/>
            </a:pPr>
            <a:r>
              <a:rPr lang="es-ES" noProof="0"/>
              <a:t>Tercer nivel</a:t>
            </a:r>
          </a:p>
          <a:p>
            <a:pPr marL="0" lvl="3" indent="0" algn="ctr" rtl="0">
              <a:buNone/>
            </a:pPr>
            <a:r>
              <a:rPr lang="es-ES" noProof="0"/>
              <a:t>Cuarto nivel</a:t>
            </a:r>
          </a:p>
          <a:p>
            <a:pPr marL="0" lvl="4" indent="0" algn="ctr" rtl="0">
              <a:buNone/>
            </a:pPr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n, 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accent3"/>
              </a:solidFill>
            </a:endParaRPr>
          </a:p>
        </p:txBody>
      </p:sp>
      <p:sp>
        <p:nvSpPr>
          <p:cNvPr id="11" name="Rectángulo: Esquinas superiores recortadas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D72611D-205E-4290-B445-DF463762CFA7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orma de L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sp>
        <p:nvSpPr>
          <p:cNvPr id="13" name="Forma de L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6" name="Marcador de posición de texto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20" name="Forma de L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sp>
        <p:nvSpPr>
          <p:cNvPr id="21" name="Forma de L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ángulo: Esquinas superiores recortadas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rtlCol="0"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F815F96-B514-4CF8-9D97-304E85716B23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orma de L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sp>
        <p:nvSpPr>
          <p:cNvPr id="13" name="Forma de L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sp>
        <p:nvSpPr>
          <p:cNvPr id="19" name="Marcador de posición de imagen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0" name="Forma de L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sp>
        <p:nvSpPr>
          <p:cNvPr id="21" name="Forma de L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>
              <a:solidFill>
                <a:schemeClr val="tx2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BD0AD5D-5527-405A-8F64-40FAC3CBFB90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 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Forma de L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Forma de L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1EDDB-8526-495E-AF29-5E927E88C5E6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es-ES" noProof="0"/>
              <a:t>Agregar un pie de página </a:t>
            </a:r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Barra lateral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16E1BEF5-07BB-47E8-8921-A75FB7AFC121}" type="datetime1">
              <a:rPr lang="es-ES" noProof="0" smtClean="0"/>
              <a:t>10/09/2020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es-ES" noProof="0" dirty="0"/>
              <a:t>Agregar un pie de página 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s-CO" dirty="0"/>
              <a:t>Formatos Más Utilizados de Declaraciones Tributarias</a:t>
            </a:r>
            <a:br>
              <a:rPr lang="es-CO" dirty="0"/>
            </a:br>
            <a:endParaRPr lang="es-ES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Presentado por: </a:t>
            </a:r>
            <a:br>
              <a:rPr lang="es-CO" dirty="0"/>
            </a:br>
            <a:r>
              <a:rPr lang="es-CO" dirty="0"/>
              <a:t>Edilma Abella Artunduaga</a:t>
            </a:r>
            <a:br>
              <a:rPr lang="es-CO" dirty="0"/>
            </a:br>
            <a:r>
              <a:rPr lang="es-CO" dirty="0"/>
              <a:t>Arley Casamachin Ulcue</a:t>
            </a:r>
          </a:p>
        </p:txBody>
      </p:sp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b="1" dirty="0"/>
              <a:t> </a:t>
            </a:r>
            <a:br>
              <a:rPr lang="es-CO" dirty="0"/>
            </a:br>
            <a:endParaRPr lang="es-ES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s-CO" dirty="0"/>
              <a:t>FORMATO 5249: El valor del IVA descontable y el valor de IVA resultante por devoluciones en ventas anuladas, rescindidas o resueltas</a:t>
            </a:r>
          </a:p>
          <a:p>
            <a:r>
              <a:rPr lang="es-CO" dirty="0"/>
              <a:t>FORMATO 5250: El valor del IVA generado, el valor del impuesto al consumo y el valor del IVA recuperado en devoluciones en compras anuladas, rescindidas o resueltas.</a:t>
            </a:r>
          </a:p>
          <a:p>
            <a:r>
              <a:rPr lang="es-CO" dirty="0"/>
              <a:t>FORMATO 5252: El valor del saldo de los pasivos a 31 de diciembre</a:t>
            </a:r>
          </a:p>
          <a:p>
            <a:r>
              <a:rPr lang="es-CO" dirty="0"/>
              <a:t>FORMATO 5251: El valor del saldo de los deudores por concepto de créditos activos a 31 de diciembre</a:t>
            </a:r>
          </a:p>
          <a:p>
            <a:pPr rtl="0"/>
            <a:endParaRPr lang="es-ES" dirty="0"/>
          </a:p>
          <a:p>
            <a:endParaRPr lang="es-CO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5312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2800" b="1" dirty="0"/>
              <a:t>Para las entidades financieras, adicionalmente debe presentar:</a:t>
            </a:r>
            <a:endParaRPr lang="es-CO" sz="28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1019: Movimiento en cuenta corriente y/o ahorro</a:t>
            </a:r>
          </a:p>
          <a:p>
            <a:r>
              <a:rPr lang="es-CO" dirty="0"/>
              <a:t>FORMATO 1020: Información de inversiones en CDT</a:t>
            </a:r>
          </a:p>
          <a:p>
            <a:r>
              <a:rPr lang="es-CO" dirty="0"/>
              <a:t>FORMATO 1021: Información de fondos de inversión colectiva</a:t>
            </a:r>
          </a:p>
          <a:p>
            <a:r>
              <a:rPr lang="es-CO" dirty="0"/>
              <a:t>FORMATO 1023: Consumos con tarjetas de crédito</a:t>
            </a:r>
          </a:p>
          <a:p>
            <a:r>
              <a:rPr lang="es-CO" dirty="0"/>
              <a:t>FORMATO 1024: Ventas con tarjetas de crédito</a:t>
            </a:r>
          </a:p>
          <a:p>
            <a:r>
              <a:rPr lang="es-CO" dirty="0"/>
              <a:t>FORMATO 1026: Información de préstamos otorgados</a:t>
            </a:r>
          </a:p>
          <a:p>
            <a:endParaRPr lang="es-CO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0301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2800" b="1" dirty="0"/>
              <a:t>Para los grupos empresariales están los siguientes formatos:</a:t>
            </a:r>
            <a:endParaRPr lang="es-CO" sz="28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s-CO" dirty="0"/>
              <a:t>FORMATO 1034: Información de estados financieros consolidados grupos económicos</a:t>
            </a:r>
          </a:p>
          <a:p>
            <a:r>
              <a:rPr lang="es-CO" dirty="0"/>
              <a:t>FORMATO 1035: Identificación subordinadas nacionales</a:t>
            </a:r>
          </a:p>
          <a:p>
            <a:r>
              <a:rPr lang="es-CO" dirty="0"/>
              <a:t>FORMATO 1036: Identificación subordinadas del exterior</a:t>
            </a:r>
          </a:p>
          <a:p>
            <a:r>
              <a:rPr lang="es-CO" sz="1800" b="1" dirty="0"/>
              <a:t>PARA LAS ALCALDÍAS, LOS DISTRITOS Y LAS GOBERNACIONES, SE DEBERÁ PRESENTAR LA INFORMACIÓN CORRESPONDIENTE EN LOS SIGUIENTES FORMATOS:</a:t>
            </a:r>
            <a:endParaRPr lang="es-CO" sz="1800" dirty="0"/>
          </a:p>
          <a:p>
            <a:r>
              <a:rPr lang="es-CO" dirty="0"/>
              <a:t>FORMATO 1476: Información de impuesto predial</a:t>
            </a:r>
          </a:p>
          <a:p>
            <a:r>
              <a:rPr lang="es-CO" dirty="0"/>
              <a:t>FORMATO 1480: Información de impuesto de vehículos</a:t>
            </a:r>
          </a:p>
          <a:p>
            <a:r>
              <a:rPr lang="es-CO" dirty="0"/>
              <a:t>FORMATO 1481: Impuesto de industria y comercio, avisos y tableros</a:t>
            </a:r>
          </a:p>
          <a:p>
            <a:pPr rtl="0"/>
            <a:endParaRPr lang="es-ES" dirty="0"/>
          </a:p>
          <a:p>
            <a:endParaRPr lang="es-CO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3929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3200" b="1" dirty="0"/>
              <a:t>Información que debe reportarse mensualmente:</a:t>
            </a:r>
            <a:endParaRPr lang="es-CO" sz="32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s-CO" dirty="0"/>
              <a:t>FORMATO 1159: Entidades públicas o privadas que celebren convenios de cooperación y asistencia técnica</a:t>
            </a:r>
          </a:p>
          <a:p>
            <a:r>
              <a:rPr lang="es-CO" b="1" dirty="0"/>
              <a:t>PARA LAS SOCIEDADES ADMINISTRADORAS DEL DEPÓSITO CENTRALIZADO DE VALORES DECEVAL</a:t>
            </a:r>
            <a:endParaRPr lang="es-CO" dirty="0"/>
          </a:p>
          <a:p>
            <a:r>
              <a:rPr lang="es-CO" dirty="0"/>
              <a:t>FORMATO 2273: sociedad administradora del depósito centralizado de valores DECEVAL</a:t>
            </a:r>
          </a:p>
          <a:p>
            <a:r>
              <a:rPr lang="es-CO" sz="2000" b="1" dirty="0"/>
              <a:t>PARA LOS FONDOS DE PENSIONES OBLIGATORIAS Y FONDOS DE PENSIONES, JUBILACIÓN E INVALIDEZ:</a:t>
            </a:r>
          </a:p>
          <a:p>
            <a:r>
              <a:rPr lang="es-CO" dirty="0"/>
              <a:t>FORMATO 2277: Aportes obligatorios fondos de pensiones</a:t>
            </a:r>
          </a:p>
          <a:p>
            <a:r>
              <a:rPr lang="es-CO" dirty="0"/>
              <a:t>FORMATO 1022: Aportes voluntarios fondos de pensiones</a:t>
            </a:r>
          </a:p>
          <a:p>
            <a:r>
              <a:rPr lang="es-CO" dirty="0"/>
              <a:t>FORMATO 2274: Información de fondos de cesantías</a:t>
            </a:r>
          </a:p>
          <a:p>
            <a:pPr marL="0" indent="0" rtl="0">
              <a:buNone/>
            </a:pPr>
            <a:endParaRPr lang="es-ES" dirty="0"/>
          </a:p>
          <a:p>
            <a:endParaRPr lang="es-CO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251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3200" b="1" dirty="0"/>
              <a:t>Para las bolsas de valores y comisionistas:</a:t>
            </a:r>
            <a:endParaRPr lang="es-CO" sz="32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s-CO" dirty="0"/>
              <a:t>FORMATO 1041: Información a suministrar por las bolsas de valores</a:t>
            </a:r>
          </a:p>
          <a:p>
            <a:r>
              <a:rPr lang="es-CO" dirty="0"/>
              <a:t>FORMATO 1042: Información a suministrar por los comisionistas de bolsa</a:t>
            </a:r>
          </a:p>
          <a:p>
            <a:r>
              <a:rPr lang="es-CO" dirty="0"/>
              <a:t>FORMATO 1043: Fideicomisos administrados – (patrimonios autónomos)</a:t>
            </a:r>
          </a:p>
          <a:p>
            <a:endParaRPr lang="es-CO" dirty="0"/>
          </a:p>
          <a:p>
            <a:r>
              <a:rPr lang="es-CO" dirty="0"/>
              <a:t>TOMADO DE LA PAGINA DE INTERNET </a:t>
            </a:r>
            <a:r>
              <a:rPr lang="es-CO" b="1" dirty="0"/>
              <a:t>“CONTAMOS” </a:t>
            </a:r>
          </a:p>
          <a:p>
            <a:pPr marL="0" indent="0" rtl="0">
              <a:buNone/>
            </a:pPr>
            <a:r>
              <a:rPr lang="es-ES" dirty="0"/>
              <a:t>https://contamos.com.co/formatos-para-la-elaboracion-y-presentacion-de-informacion-exogena-2019/</a:t>
            </a:r>
          </a:p>
        </p:txBody>
      </p:sp>
    </p:spTree>
    <p:extLst>
      <p:ext uri="{BB962C8B-B14F-4D97-AF65-F5344CB8AC3E}">
        <p14:creationId xmlns:p14="http://schemas.microsoft.com/office/powerpoint/2010/main" val="1639701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537" y="1069540"/>
            <a:ext cx="9612971" cy="2852737"/>
          </a:xfrm>
        </p:spPr>
        <p:txBody>
          <a:bodyPr rtlCol="0">
            <a:normAutofit/>
          </a:bodyPr>
          <a:lstStyle/>
          <a:p>
            <a:pPr algn="ctr" rtl="0"/>
            <a:r>
              <a:rPr lang="es-ES" sz="9600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48380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b="1" dirty="0"/>
              <a:t>DECLARACIONES TRIBUTARIAS </a:t>
            </a:r>
            <a:br>
              <a:rPr lang="es-CO" dirty="0"/>
            </a:br>
            <a:endParaRPr lang="es-ES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Una declaraciones tributarias es la que elaboran y presentan toda persona natural y/o jurídica que la ley considere contribuyente ante las entidades que administran los diferentes impuestos, es un documento privado y en ningún momento tienen la connotación de un documento público.</a:t>
            </a:r>
          </a:p>
          <a:p>
            <a:r>
              <a:rPr lang="es-CO" dirty="0"/>
              <a:t>La declaración tributaria tiene como finalidad que el contribuyente informe o declare al estado lo que tiene, lo que gana, lo que se gasta, etc., a fin de que el estado puede determinar con exactitud el impuesto que debe pagar cada contribuyente.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s-CO" sz="4000" b="1" dirty="0"/>
              <a:t>FORMATOS MÁS UTILIZADOS DE DECLARACIONES TRIBUTARIAS</a:t>
            </a:r>
            <a:br>
              <a:rPr lang="es-CO" sz="4000" dirty="0"/>
            </a:br>
            <a:endParaRPr lang="es-ES" sz="4000" cap="none" dirty="0">
              <a:latin typeface="Impact" panose="020B080603090205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CAE2CE-F5D8-4BB6-A52B-9737F0CA11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s-CO" dirty="0"/>
              <a:t>FORMATOS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254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2800" b="1" dirty="0"/>
              <a:t>A continuación los formatos con sus respectivos conceptos:</a:t>
            </a:r>
            <a:br>
              <a:rPr lang="es-CO" sz="2800" dirty="0"/>
            </a:br>
            <a:endParaRPr lang="es-ES" sz="28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1001: Pagos y abonos en cuenta y retenciones</a:t>
            </a:r>
          </a:p>
          <a:p>
            <a:r>
              <a:rPr lang="es-CO" dirty="0"/>
              <a:t>FORMATO 1003: Retenciones en la fuente que le practicaron</a:t>
            </a:r>
          </a:p>
          <a:p>
            <a:r>
              <a:rPr lang="es-CO" dirty="0"/>
              <a:t>FORMATO 1004: Descuentos tributarios solicitados</a:t>
            </a:r>
          </a:p>
          <a:p>
            <a:r>
              <a:rPr lang="es-CO" dirty="0"/>
              <a:t>FORMATO 1005: Impuesto de IVA descontable</a:t>
            </a:r>
          </a:p>
          <a:p>
            <a:r>
              <a:rPr lang="es-CO" dirty="0"/>
              <a:t>FORMATO 1006: Impuesto de IVA regenerado</a:t>
            </a:r>
          </a:p>
          <a:p>
            <a:r>
              <a:rPr lang="es-CO" dirty="0"/>
              <a:t>FORMATO 1007: Ingresos recibidos</a:t>
            </a:r>
          </a:p>
          <a:p>
            <a:r>
              <a:rPr lang="es-CO" dirty="0"/>
              <a:t>FORMATO 1008: Saldos de cuentas por cobrar</a:t>
            </a:r>
          </a:p>
          <a:p>
            <a:r>
              <a:rPr lang="es-CO" dirty="0"/>
              <a:t>FORMATO 1009: Saldo de cuentas por pagar</a:t>
            </a:r>
          </a:p>
          <a:p>
            <a:r>
              <a:rPr lang="es-CO" dirty="0"/>
              <a:t>FORMATO 1011: Información de declaraciones tributarias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668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1012: Información de declaraciones tributarias, acciones, inversiones en bonos, cuentas de ahorro y corrientes</a:t>
            </a:r>
          </a:p>
          <a:p>
            <a:r>
              <a:rPr lang="es-CO" dirty="0"/>
              <a:t>FORMATO 2275: Ingresos No constitutivos de renta ni ganancia ocasional</a:t>
            </a:r>
          </a:p>
          <a:p>
            <a:r>
              <a:rPr lang="es-CO" dirty="0"/>
              <a:t>FORMATO 2276: Información certificado de ingresos y retenciones para personas naturales empleados</a:t>
            </a:r>
          </a:p>
          <a:p>
            <a:r>
              <a:rPr lang="es-CO" dirty="0"/>
              <a:t>FORMATO 2280: Mujeres víctima de la violencia</a:t>
            </a:r>
          </a:p>
          <a:p>
            <a:r>
              <a:rPr lang="es-CO" dirty="0"/>
              <a:t>FORMATO 1647: Ingresos recibidos para terceros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070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2000" b="1" dirty="0"/>
              <a:t> Para las personas jurídicas, sociedades y asimiladas con ánimo de lucro, las cooperativas y los fondos de empleados que estén dentro del punto 2 adicionalmente:</a:t>
            </a:r>
            <a:br>
              <a:rPr lang="es-CO" sz="2000" dirty="0"/>
            </a:br>
            <a:br>
              <a:rPr lang="es-CO" sz="2000" dirty="0"/>
            </a:br>
            <a:endParaRPr lang="es-ES" sz="20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1010: Información de socios, accionistas, cooperados</a:t>
            </a:r>
          </a:p>
          <a:p>
            <a:r>
              <a:rPr lang="es-CO" dirty="0"/>
              <a:t>Para entidades públicas que estén dentro del punto 2 adicionalmente:</a:t>
            </a:r>
          </a:p>
          <a:p>
            <a:r>
              <a:rPr lang="es-CO" dirty="0"/>
              <a:t>FORMATO 2279: Código Único Institucional (CUIN) Entidades Públicas</a:t>
            </a:r>
          </a:p>
          <a:p>
            <a:r>
              <a:rPr lang="es-CO" sz="2000" b="1" dirty="0"/>
              <a:t>LAS PERSONAS NATURALES Y JURÍDICAS, PÚBLICAS Y PRIVADAS QUE PRACTIQUEN RETENCIONES Y NO SUPEREN TOPES DE INGRESOS DEBERÁN REPORTAR LOS SIGUIENTES FORMATOS:</a:t>
            </a:r>
          </a:p>
          <a:p>
            <a:r>
              <a:rPr lang="es-CO" b="1" dirty="0"/>
              <a:t> </a:t>
            </a:r>
            <a:r>
              <a:rPr lang="es-CO" dirty="0"/>
              <a:t>FORMATO 1001: Pagos y abonos en cuenta y retenciones</a:t>
            </a:r>
          </a:p>
          <a:p>
            <a:pPr marL="0" indent="0">
              <a:buNone/>
            </a:pPr>
            <a:br>
              <a:rPr lang="es-CO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570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04366"/>
            <a:ext cx="9601200" cy="4382729"/>
          </a:xfrm>
        </p:spPr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1011: Información de declaraciones tributarias</a:t>
            </a:r>
          </a:p>
          <a:p>
            <a:r>
              <a:rPr lang="es-CO" dirty="0"/>
              <a:t>FORMATO 1012: Información de declaraciones tributarias, acciones, inversiones en bonos, cuentas de ahorro y corrientes</a:t>
            </a:r>
          </a:p>
          <a:p>
            <a:r>
              <a:rPr lang="es-CO" dirty="0"/>
              <a:t>FORMATO 2275: Ingresos No constitutivos de renta ni ganancia ocasional</a:t>
            </a:r>
          </a:p>
          <a:p>
            <a:r>
              <a:rPr lang="es-CO" dirty="0"/>
              <a:t>FORMATO 2276: Información certificado de ingresos y retenciones para personas naturales empleados</a:t>
            </a:r>
          </a:p>
          <a:p>
            <a:r>
              <a:rPr lang="es-CO" dirty="0"/>
              <a:t>FORMATO 2280: Mujeres víctima de la violencia</a:t>
            </a:r>
          </a:p>
          <a:p>
            <a:r>
              <a:rPr lang="es-CO" dirty="0"/>
              <a:t>FORMATO 1647: Ingresos recibidos para terceros</a:t>
            </a:r>
          </a:p>
          <a:p>
            <a:r>
              <a:rPr lang="es-CO" dirty="0"/>
              <a:t>FORMATO 2278: Información de la compra de bonos electrónicos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046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sz="2800" b="1" dirty="0"/>
              <a:t>Para entidades públicas dentro del punto 3 adicionalmente:</a:t>
            </a:r>
            <a:br>
              <a:rPr lang="es-CO" sz="2800" dirty="0"/>
            </a:br>
            <a:r>
              <a:rPr lang="es-CO" sz="2800" b="1" dirty="0"/>
              <a:t> </a:t>
            </a:r>
            <a:br>
              <a:rPr lang="es-CO" sz="2800" dirty="0"/>
            </a:br>
            <a:endParaRPr lang="es-ES" sz="2800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2279: Código Único Institucional (CUIN) Entidades Públicas</a:t>
            </a:r>
          </a:p>
          <a:p>
            <a:r>
              <a:rPr lang="es-CO" dirty="0"/>
              <a:t>FORMATO 1009: Saldo de cuentas por pagar</a:t>
            </a:r>
          </a:p>
          <a:p>
            <a:r>
              <a:rPr lang="es-CO" sz="2000" b="1" dirty="0"/>
              <a:t>PARA LOS DEMÁS ENTES PÚBLICOS, NO DECLARANTES Y QUE NO ESTÉN INCLUIDOS EN PUNTOS 2 Y 3, DEBERÁN REPORTAR LA INFORMACIÓN EN LOS SIGUIENTES FORMATOS:</a:t>
            </a:r>
            <a:endParaRPr lang="es-CO" sz="2000" dirty="0"/>
          </a:p>
          <a:p>
            <a:r>
              <a:rPr lang="es-CO" dirty="0"/>
              <a:t>FORMATO 1001: Pagos y abonos en cuenta y retenciones</a:t>
            </a:r>
          </a:p>
          <a:p>
            <a:r>
              <a:rPr lang="es-CO" dirty="0"/>
              <a:t>FORMATO 1009: Saldo de cuentas por pagar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963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CO" b="1" dirty="0"/>
              <a:t> </a:t>
            </a:r>
            <a:br>
              <a:rPr lang="es-CO" dirty="0"/>
            </a:br>
            <a:endParaRPr lang="es-ES" dirty="0"/>
          </a:p>
        </p:txBody>
      </p:sp>
      <p:sp>
        <p:nvSpPr>
          <p:cNvPr id="3" name="Marcador de posición de contenido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r>
              <a:rPr lang="es-CO" dirty="0"/>
              <a:t>FORMATO 2276: Información certificado de ingresos y retenciones para personas naturales empleados</a:t>
            </a:r>
          </a:p>
          <a:p>
            <a:r>
              <a:rPr lang="es-CO" dirty="0"/>
              <a:t>FORMATO 2279: Código Único Institucional (CUIN) Entidades Públicas</a:t>
            </a:r>
          </a:p>
          <a:p>
            <a:r>
              <a:rPr lang="es-CO" sz="2000" b="1" dirty="0"/>
              <a:t>PARA LOS CONTRATOS DE COLABORACIÓN EMPRESARIAL SE DEBERÁ REPORTAR LA INFORMACIÓN EN LOS FORMATOS:</a:t>
            </a:r>
            <a:endParaRPr lang="es-CO" sz="2000" dirty="0"/>
          </a:p>
          <a:p>
            <a:r>
              <a:rPr lang="es-CO" dirty="0"/>
              <a:t>FORMATO 5247: Pagos y abonos en cuenta y retenciones practicadas</a:t>
            </a:r>
          </a:p>
          <a:p>
            <a:r>
              <a:rPr lang="es-CO" dirty="0"/>
              <a:t>FORMATO 5248: Ingresos recibidos y devoluciones rebajas y descuentos</a:t>
            </a:r>
          </a:p>
          <a:p>
            <a:endParaRPr lang="es-CO" dirty="0"/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942275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307896_TF22874644" id="{98DC1231-51BD-46F1-99CD-C69FA1A1F24B}" vid="{8E840EAD-9C85-40B5-A9DA-493DE6628EE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8E1E7B-2E87-4FF3-8F3F-2C35BCD32914}">
  <ds:schemaRefs>
    <ds:schemaRef ds:uri="http://schemas.openxmlformats.org/package/2006/metadata/core-properties"/>
    <ds:schemaRef ds:uri="6dc4bcd6-49db-4c07-9060-8acfc67cef9f"/>
    <ds:schemaRef ds:uri="http://www.w3.org/XML/1998/namespace"/>
    <ds:schemaRef ds:uri="http://schemas.microsoft.com/office/infopath/2007/PartnerControls"/>
    <ds:schemaRef ds:uri="http://purl.org/dc/terms/"/>
    <ds:schemaRef ds:uri="fb0879af-3eba-417a-a55a-ffe6dcd6ca77"/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Tarjetas deportivas</Template>
  <TotalTime>0</TotalTime>
  <Words>956</Words>
  <Application>Microsoft Office PowerPoint</Application>
  <PresentationFormat>Panorámica</PresentationFormat>
  <Paragraphs>110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Franklin Gothic Book</vt:lpstr>
      <vt:lpstr>Impact</vt:lpstr>
      <vt:lpstr>Recorte</vt:lpstr>
      <vt:lpstr>Formatos Más Utilizados de Declaraciones Tributarias </vt:lpstr>
      <vt:lpstr>DECLARACIONES TRIBUTARIAS  </vt:lpstr>
      <vt:lpstr>FORMATOS MÁS UTILIZADOS DE DECLARACIONES TRIBUTARIAS </vt:lpstr>
      <vt:lpstr>A continuación los formatos con sus respectivos conceptos: </vt:lpstr>
      <vt:lpstr>Presentación de PowerPoint</vt:lpstr>
      <vt:lpstr> Para las personas jurídicas, sociedades y asimiladas con ánimo de lucro, las cooperativas y los fondos de empleados que estén dentro del punto 2 adicionalmente:  </vt:lpstr>
      <vt:lpstr>Presentación de PowerPoint</vt:lpstr>
      <vt:lpstr>Para entidades públicas dentro del punto 3 adicionalmente:   </vt:lpstr>
      <vt:lpstr>  </vt:lpstr>
      <vt:lpstr>  </vt:lpstr>
      <vt:lpstr>Para las entidades financieras, adicionalmente debe presentar:</vt:lpstr>
      <vt:lpstr>Para los grupos empresariales están los siguientes formatos:</vt:lpstr>
      <vt:lpstr>Información que debe reportarse mensualmente:</vt:lpstr>
      <vt:lpstr>Para las bolsas de valores y comisionistas: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2020-08-05T15:18:41Z</dcterms:created>
  <dcterms:modified xsi:type="dcterms:W3CDTF">2020-09-10T20:30:51Z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