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8000" cap="none" dirty="0" err="1">
                <a:latin typeface="Berlin Sans FB Demi" panose="020E0802020502020306" pitchFamily="34" charset="0"/>
              </a:rPr>
              <a:t>Ä</a:t>
            </a:r>
            <a:r>
              <a:rPr lang="de-DE" sz="8000" cap="none" dirty="0" err="1" smtClean="0">
                <a:latin typeface="Berlin Sans FB Demi" panose="020E0802020502020306" pitchFamily="34" charset="0"/>
              </a:rPr>
              <a:t>ä</a:t>
            </a:r>
            <a:r>
              <a:rPr lang="de-DE" sz="8000" cap="none" dirty="0" smtClean="0">
                <a:latin typeface="Berlin Sans FB Demi" panose="020E0802020502020306" pitchFamily="34" charset="0"/>
              </a:rPr>
              <a:t/>
            </a:r>
            <a:br>
              <a:rPr lang="de-DE" sz="8000" cap="none" dirty="0" smtClean="0">
                <a:latin typeface="Berlin Sans FB Demi" panose="020E0802020502020306" pitchFamily="34" charset="0"/>
              </a:rPr>
            </a:br>
            <a:r>
              <a:rPr lang="de-DE" sz="8000" cap="none" dirty="0" err="1" smtClean="0">
                <a:latin typeface="Berlin Sans FB Demi" panose="020E0802020502020306" pitchFamily="34" charset="0"/>
              </a:rPr>
              <a:t>Öö</a:t>
            </a:r>
            <a:r>
              <a:rPr lang="de-DE" sz="8000" cap="none" dirty="0" smtClean="0">
                <a:latin typeface="Berlin Sans FB Demi" panose="020E0802020502020306" pitchFamily="34" charset="0"/>
              </a:rPr>
              <a:t/>
            </a:r>
            <a:br>
              <a:rPr lang="de-DE" sz="8000" cap="none" dirty="0" smtClean="0">
                <a:latin typeface="Berlin Sans FB Demi" panose="020E0802020502020306" pitchFamily="34" charset="0"/>
              </a:rPr>
            </a:br>
            <a:r>
              <a:rPr lang="de-DE" sz="8000" u="sng" cap="none" dirty="0" err="1" smtClean="0">
                <a:latin typeface="Berlin Sans FB Demi" panose="020E0802020502020306" pitchFamily="34" charset="0"/>
              </a:rPr>
              <a:t>Üü</a:t>
            </a:r>
            <a:r>
              <a:rPr lang="de-DE" sz="8000" cap="none" dirty="0" smtClean="0">
                <a:latin typeface="Berlin Sans FB Demi" panose="020E0802020502020306" pitchFamily="34" charset="0"/>
              </a:rPr>
              <a:t/>
            </a:r>
            <a:br>
              <a:rPr lang="de-DE" sz="8000" cap="none" dirty="0" smtClean="0">
                <a:latin typeface="Berlin Sans FB Demi" panose="020E0802020502020306" pitchFamily="34" charset="0"/>
              </a:rPr>
            </a:br>
            <a:r>
              <a:rPr lang="de-DE" sz="8000" cap="none" dirty="0" err="1" smtClean="0">
                <a:latin typeface="Berlin Sans FB Demi" panose="020E0802020502020306" pitchFamily="34" charset="0"/>
              </a:rPr>
              <a:t>äu</a:t>
            </a:r>
            <a:endParaRPr lang="de-DE" sz="8000" cap="none" dirty="0">
              <a:latin typeface="Berlin Sans FB Demi" panose="020E0802020502020306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sz="3200" cap="none" dirty="0" smtClean="0">
                <a:latin typeface="Berlin Sans FB Demi" panose="020E0802020502020306" pitchFamily="34" charset="0"/>
              </a:rPr>
              <a:t>Umlaute und Doppellaut</a:t>
            </a:r>
            <a:endParaRPr lang="de-DE" sz="3200" cap="none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68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7200" cap="none" dirty="0" smtClean="0">
                <a:latin typeface="Berlin Sans FB Demi" panose="020E0802020502020306" pitchFamily="34" charset="0"/>
              </a:rPr>
              <a:t>aus a wird ä</a:t>
            </a:r>
            <a:endParaRPr lang="de-DE" sz="7200" cap="none" dirty="0">
              <a:latin typeface="Berlin Sans FB Demi" panose="020E0802020502020306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sz="2400" cap="none" dirty="0" smtClean="0"/>
              <a:t>die Wörter „verkleinern“</a:t>
            </a:r>
            <a:endParaRPr lang="de-DE" sz="2400" cap="non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06760376"/>
              </p:ext>
            </p:extLst>
          </p:nvPr>
        </p:nvGraphicFramePr>
        <p:xfrm>
          <a:off x="1257300" y="2909888"/>
          <a:ext cx="4940300" cy="299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0150">
                  <a:extLst>
                    <a:ext uri="{9D8B030D-6E8A-4147-A177-3AD203B41FA5}">
                      <a16:colId xmlns:a16="http://schemas.microsoft.com/office/drawing/2014/main" val="4137981671"/>
                    </a:ext>
                  </a:extLst>
                </a:gridCol>
                <a:gridCol w="2470150">
                  <a:extLst>
                    <a:ext uri="{9D8B030D-6E8A-4147-A177-3AD203B41FA5}">
                      <a16:colId xmlns:a16="http://schemas.microsoft.com/office/drawing/2014/main" val="616273444"/>
                    </a:ext>
                  </a:extLst>
                </a:gridCol>
              </a:tblGrid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pfel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 Ä</a:t>
                      </a:r>
                      <a:r>
                        <a:rPr lang="de-DE" sz="2400" b="1" dirty="0" smtClean="0"/>
                        <a:t>pfel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302803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H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se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H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2400" b="1" dirty="0" smtClean="0"/>
                        <a:t>s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899079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T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fel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T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2400" b="1" dirty="0" smtClean="0"/>
                        <a:t>fel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150060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Fl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sche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Fl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2400" b="1" dirty="0" smtClean="0"/>
                        <a:t>sch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808909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L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mpe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L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2400" b="1" dirty="0" smtClean="0"/>
                        <a:t>mp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029848"/>
                  </a:ext>
                </a:extLst>
              </a:tr>
            </a:tbl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sz="2400" cap="none" dirty="0" smtClean="0"/>
              <a:t>Singular - Plural</a:t>
            </a:r>
            <a:endParaRPr lang="de-DE" sz="2400" cap="non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55639396"/>
              </p:ext>
            </p:extLst>
          </p:nvPr>
        </p:nvGraphicFramePr>
        <p:xfrm>
          <a:off x="6634163" y="2909888"/>
          <a:ext cx="4800302" cy="299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51">
                  <a:extLst>
                    <a:ext uri="{9D8B030D-6E8A-4147-A177-3AD203B41FA5}">
                      <a16:colId xmlns:a16="http://schemas.microsoft.com/office/drawing/2014/main" val="3494400492"/>
                    </a:ext>
                  </a:extLst>
                </a:gridCol>
                <a:gridCol w="2400151">
                  <a:extLst>
                    <a:ext uri="{9D8B030D-6E8A-4147-A177-3AD203B41FA5}">
                      <a16:colId xmlns:a16="http://schemas.microsoft.com/office/drawing/2014/main" val="2171594045"/>
                    </a:ext>
                  </a:extLst>
                </a:gridCol>
              </a:tblGrid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W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ld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W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2400" b="1" dirty="0" smtClean="0"/>
                        <a:t>lder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78445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S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ft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S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2400" b="1" dirty="0" smtClean="0"/>
                        <a:t>fte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682128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Kr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ft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Kr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2400" b="1" dirty="0" smtClean="0"/>
                        <a:t>fte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760495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H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nd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H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2400" b="1" dirty="0" smtClean="0"/>
                        <a:t>nde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155767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St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2400" b="1" dirty="0" smtClean="0"/>
                        <a:t>dt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St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2400" b="1" dirty="0" smtClean="0"/>
                        <a:t>dte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271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07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7200" cap="none" dirty="0">
                <a:latin typeface="Berlin Sans FB Demi" panose="020E0802020502020306" pitchFamily="34" charset="0"/>
              </a:rPr>
              <a:t>aus </a:t>
            </a:r>
            <a:r>
              <a:rPr lang="de-DE" sz="7200" cap="none" dirty="0" smtClean="0">
                <a:latin typeface="Berlin Sans FB Demi" panose="020E0802020502020306" pitchFamily="34" charset="0"/>
              </a:rPr>
              <a:t>o </a:t>
            </a:r>
            <a:r>
              <a:rPr lang="de-DE" sz="7200" cap="none" dirty="0">
                <a:latin typeface="Berlin Sans FB Demi" panose="020E0802020502020306" pitchFamily="34" charset="0"/>
              </a:rPr>
              <a:t>wird </a:t>
            </a:r>
            <a:r>
              <a:rPr lang="de-DE" sz="7200" cap="none" dirty="0" smtClean="0">
                <a:latin typeface="Berlin Sans FB Demi" panose="020E0802020502020306" pitchFamily="34" charset="0"/>
              </a:rPr>
              <a:t>ö</a:t>
            </a:r>
            <a:endParaRPr lang="de-DE" sz="72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57300" y="2199633"/>
            <a:ext cx="4800600" cy="632529"/>
          </a:xfrm>
        </p:spPr>
        <p:txBody>
          <a:bodyPr/>
          <a:lstStyle/>
          <a:p>
            <a:pPr algn="ctr"/>
            <a:endParaRPr lang="de-DE" sz="2400" cap="none" dirty="0" smtClean="0"/>
          </a:p>
          <a:p>
            <a:pPr algn="ctr"/>
            <a:endParaRPr lang="de-DE" sz="2400" cap="none" dirty="0"/>
          </a:p>
          <a:p>
            <a:pPr algn="ctr"/>
            <a:endParaRPr lang="de-DE" sz="2400" cap="none" dirty="0" smtClean="0"/>
          </a:p>
          <a:p>
            <a:pPr algn="ctr"/>
            <a:r>
              <a:rPr lang="de-DE" sz="2400" cap="none" dirty="0" smtClean="0"/>
              <a:t>die </a:t>
            </a:r>
            <a:r>
              <a:rPr lang="de-DE" sz="2400" cap="none" dirty="0"/>
              <a:t>Wörter „verkleinern</a:t>
            </a:r>
            <a:r>
              <a:rPr lang="de-DE" sz="2400" cap="none" dirty="0" smtClean="0"/>
              <a:t>“</a:t>
            </a:r>
            <a:endParaRPr lang="de-DE" sz="2400" cap="non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92111305"/>
              </p:ext>
            </p:extLst>
          </p:nvPr>
        </p:nvGraphicFramePr>
        <p:xfrm>
          <a:off x="1257298" y="2909888"/>
          <a:ext cx="5014192" cy="299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7096">
                  <a:extLst>
                    <a:ext uri="{9D8B030D-6E8A-4147-A177-3AD203B41FA5}">
                      <a16:colId xmlns:a16="http://schemas.microsoft.com/office/drawing/2014/main" val="2286631924"/>
                    </a:ext>
                  </a:extLst>
                </a:gridCol>
                <a:gridCol w="2507096">
                  <a:extLst>
                    <a:ext uri="{9D8B030D-6E8A-4147-A177-3AD203B41FA5}">
                      <a16:colId xmlns:a16="http://schemas.microsoft.com/office/drawing/2014/main" val="2386694055"/>
                    </a:ext>
                  </a:extLst>
                </a:gridCol>
              </a:tblGrid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D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dirty="0" smtClean="0"/>
                        <a:t>se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D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400" b="1" dirty="0" smtClean="0"/>
                        <a:t>s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2105637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H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dirty="0" smtClean="0"/>
                        <a:t>se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H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400" b="1" dirty="0" smtClean="0"/>
                        <a:t>s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9426799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R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dirty="0" smtClean="0"/>
                        <a:t>se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R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400" b="1" dirty="0" smtClean="0"/>
                        <a:t>s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720665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T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dirty="0" smtClean="0"/>
                        <a:t>chter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2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200" b="1" dirty="0" smtClean="0"/>
                        <a:t> T</a:t>
                      </a:r>
                      <a:r>
                        <a:rPr lang="de-DE" sz="22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200" b="1" dirty="0" smtClean="0"/>
                        <a:t>chter</a:t>
                      </a:r>
                      <a:r>
                        <a:rPr lang="de-DE" sz="22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345510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S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dirty="0" smtClean="0"/>
                        <a:t>hn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S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400" b="1" dirty="0" smtClean="0"/>
                        <a:t>hn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423288"/>
                  </a:ext>
                </a:extLst>
              </a:tr>
            </a:tbl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sz="2400" cap="none" dirty="0"/>
              <a:t>Singular - </a:t>
            </a:r>
            <a:r>
              <a:rPr lang="de-DE" sz="2400" cap="none" dirty="0" smtClean="0"/>
              <a:t>Plural</a:t>
            </a:r>
            <a:endParaRPr lang="de-DE" sz="2400" cap="non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21251183"/>
              </p:ext>
            </p:extLst>
          </p:nvPr>
        </p:nvGraphicFramePr>
        <p:xfrm>
          <a:off x="6634163" y="2909888"/>
          <a:ext cx="4791266" cy="2995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5633">
                  <a:extLst>
                    <a:ext uri="{9D8B030D-6E8A-4147-A177-3AD203B41FA5}">
                      <a16:colId xmlns:a16="http://schemas.microsoft.com/office/drawing/2014/main" val="2774097931"/>
                    </a:ext>
                  </a:extLst>
                </a:gridCol>
                <a:gridCol w="2395633">
                  <a:extLst>
                    <a:ext uri="{9D8B030D-6E8A-4147-A177-3AD203B41FA5}">
                      <a16:colId xmlns:a16="http://schemas.microsoft.com/office/drawing/2014/main" val="4181735968"/>
                    </a:ext>
                  </a:extLst>
                </a:gridCol>
              </a:tblGrid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baseline="0" dirty="0" smtClean="0"/>
                        <a:t> K</a:t>
                      </a:r>
                      <a:r>
                        <a:rPr lang="de-DE" sz="2400" b="1" baseline="0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baseline="0" dirty="0" smtClean="0"/>
                        <a:t>pf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K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400" b="1" dirty="0" smtClean="0"/>
                        <a:t>pfe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559047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K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dirty="0" smtClean="0"/>
                        <a:t>ch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K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400" b="1" dirty="0" smtClean="0"/>
                        <a:t>che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543685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R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dirty="0" smtClean="0"/>
                        <a:t>ck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R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400" b="1" dirty="0" smtClean="0"/>
                        <a:t>cke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056477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D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dirty="0" smtClean="0"/>
                        <a:t>rf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D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400" b="1" dirty="0" smtClean="0"/>
                        <a:t>rfer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615922"/>
                  </a:ext>
                </a:extLst>
              </a:tr>
              <a:tr h="599122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St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de-DE" sz="2400" b="1" dirty="0" smtClean="0"/>
                        <a:t>ck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St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ö</a:t>
                      </a:r>
                      <a:r>
                        <a:rPr lang="de-DE" sz="2400" b="1" dirty="0" smtClean="0"/>
                        <a:t>cke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97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36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7200" cap="none" dirty="0" smtClean="0">
                <a:latin typeface="Berlin Sans FB Demi" panose="020E0802020502020306" pitchFamily="34" charset="0"/>
              </a:rPr>
              <a:t>aus u wird ü</a:t>
            </a:r>
            <a:endParaRPr lang="de-DE" sz="7200" cap="none" dirty="0">
              <a:latin typeface="Berlin Sans FB Demi" panose="020E0802020502020306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de-DE" sz="2400" cap="none" dirty="0"/>
              <a:t>die Wörter „verkleinern</a:t>
            </a:r>
            <a:r>
              <a:rPr lang="de-DE" sz="2400" cap="none" dirty="0" smtClean="0"/>
              <a:t>“</a:t>
            </a:r>
            <a:endParaRPr lang="de-DE" sz="2400" cap="non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6399385"/>
              </p:ext>
            </p:extLst>
          </p:nvPr>
        </p:nvGraphicFramePr>
        <p:xfrm>
          <a:off x="1257300" y="2909889"/>
          <a:ext cx="4794978" cy="2358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489">
                  <a:extLst>
                    <a:ext uri="{9D8B030D-6E8A-4147-A177-3AD203B41FA5}">
                      <a16:colId xmlns:a16="http://schemas.microsoft.com/office/drawing/2014/main" val="1136679369"/>
                    </a:ext>
                  </a:extLst>
                </a:gridCol>
                <a:gridCol w="2397489">
                  <a:extLst>
                    <a:ext uri="{9D8B030D-6E8A-4147-A177-3AD203B41FA5}">
                      <a16:colId xmlns:a16="http://schemas.microsoft.com/office/drawing/2014/main" val="3562146868"/>
                    </a:ext>
                  </a:extLst>
                </a:gridCol>
              </a:tblGrid>
              <a:tr h="589597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Sch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2400" b="1" dirty="0" smtClean="0"/>
                        <a:t>h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Sch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2400" b="1" dirty="0" smtClean="0"/>
                        <a:t>h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7407068"/>
                  </a:ext>
                </a:extLst>
              </a:tr>
              <a:tr h="589597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W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2400" b="1" dirty="0" smtClean="0"/>
                        <a:t>rst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W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2400" b="1" dirty="0" smtClean="0"/>
                        <a:t>rst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958245"/>
                  </a:ext>
                </a:extLst>
              </a:tr>
              <a:tr h="589597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P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2400" b="1" dirty="0" smtClean="0"/>
                        <a:t>ppe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P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2400" b="1" dirty="0" smtClean="0"/>
                        <a:t>pp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104990"/>
                  </a:ext>
                </a:extLst>
              </a:tr>
              <a:tr h="589597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S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2400" b="1" dirty="0" smtClean="0"/>
                        <a:t>ppe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S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2400" b="1" dirty="0" smtClean="0"/>
                        <a:t>pp</a:t>
                      </a:r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chen</a:t>
                      </a:r>
                      <a:endParaRPr lang="de-DE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433694"/>
                  </a:ext>
                </a:extLst>
              </a:tr>
            </a:tbl>
          </a:graphicData>
        </a:graphic>
      </p:graphicFrame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de-DE" sz="2400" cap="none" dirty="0"/>
              <a:t>Singular - </a:t>
            </a:r>
            <a:r>
              <a:rPr lang="de-DE" sz="2400" cap="none" dirty="0" smtClean="0"/>
              <a:t>Plural</a:t>
            </a:r>
            <a:endParaRPr lang="de-DE" sz="2400" cap="none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32391227"/>
              </p:ext>
            </p:extLst>
          </p:nvPr>
        </p:nvGraphicFramePr>
        <p:xfrm>
          <a:off x="6634163" y="2909888"/>
          <a:ext cx="4791266" cy="2358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5633">
                  <a:extLst>
                    <a:ext uri="{9D8B030D-6E8A-4147-A177-3AD203B41FA5}">
                      <a16:colId xmlns:a16="http://schemas.microsoft.com/office/drawing/2014/main" val="3807874757"/>
                    </a:ext>
                  </a:extLst>
                </a:gridCol>
                <a:gridCol w="2395633">
                  <a:extLst>
                    <a:ext uri="{9D8B030D-6E8A-4147-A177-3AD203B41FA5}">
                      <a16:colId xmlns:a16="http://schemas.microsoft.com/office/drawing/2014/main" val="1380368992"/>
                    </a:ext>
                  </a:extLst>
                </a:gridCol>
              </a:tblGrid>
              <a:tr h="589597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B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2400" b="1" dirty="0" smtClean="0"/>
                        <a:t>ch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B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2400" b="1" dirty="0" smtClean="0"/>
                        <a:t>cher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560264"/>
                  </a:ext>
                </a:extLst>
              </a:tr>
              <a:tr h="589597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2400" b="1" dirty="0" smtClean="0"/>
                        <a:t> T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2400" b="1" dirty="0" smtClean="0"/>
                        <a:t>ch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T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2400" b="1" dirty="0" smtClean="0"/>
                        <a:t>cher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539684"/>
                  </a:ext>
                </a:extLst>
              </a:tr>
              <a:tr h="589597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2400" b="1" dirty="0" smtClean="0"/>
                        <a:t> K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2400" b="1" dirty="0" smtClean="0"/>
                        <a:t>ss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K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2400" b="1" dirty="0" smtClean="0"/>
                        <a:t>sse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380553"/>
                  </a:ext>
                </a:extLst>
              </a:tr>
              <a:tr h="589597">
                <a:tc>
                  <a:txBody>
                    <a:bodyPr/>
                    <a:lstStyle/>
                    <a:p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2400" b="1" dirty="0" smtClean="0"/>
                        <a:t> K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2400" b="1" dirty="0" smtClean="0"/>
                        <a:t>h</a:t>
                      </a:r>
                      <a:endParaRPr lang="de-DE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400" b="1" dirty="0" smtClean="0"/>
                        <a:t>die K</a:t>
                      </a:r>
                      <a:r>
                        <a:rPr lang="de-DE" sz="24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2400" b="1" dirty="0" smtClean="0"/>
                        <a:t>he</a:t>
                      </a:r>
                      <a:endParaRPr lang="de-DE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35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24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4400" cap="none" dirty="0">
                <a:latin typeface="Berlin Sans FB Demi" panose="020E0802020502020306" pitchFamily="34" charset="0"/>
              </a:rPr>
              <a:t>a</a:t>
            </a:r>
            <a:r>
              <a:rPr lang="de-DE" sz="4400" cap="none" dirty="0" smtClean="0">
                <a:latin typeface="Berlin Sans FB Demi" panose="020E0802020502020306" pitchFamily="34" charset="0"/>
              </a:rPr>
              <a:t>u wird </a:t>
            </a:r>
            <a:r>
              <a:rPr lang="de-DE" sz="4400" cap="none" dirty="0" err="1" smtClean="0">
                <a:latin typeface="Berlin Sans FB Demi" panose="020E0802020502020306" pitchFamily="34" charset="0"/>
              </a:rPr>
              <a:t>äu</a:t>
            </a:r>
            <a:endParaRPr lang="de-DE" sz="4400" cap="none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256836"/>
              </p:ext>
            </p:extLst>
          </p:nvPr>
        </p:nvGraphicFramePr>
        <p:xfrm>
          <a:off x="793750" y="920749"/>
          <a:ext cx="6149976" cy="4727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4988">
                  <a:extLst>
                    <a:ext uri="{9D8B030D-6E8A-4147-A177-3AD203B41FA5}">
                      <a16:colId xmlns:a16="http://schemas.microsoft.com/office/drawing/2014/main" val="633619284"/>
                    </a:ext>
                  </a:extLst>
                </a:gridCol>
                <a:gridCol w="3074988">
                  <a:extLst>
                    <a:ext uri="{9D8B030D-6E8A-4147-A177-3AD203B41FA5}">
                      <a16:colId xmlns:a16="http://schemas.microsoft.com/office/drawing/2014/main" val="483188734"/>
                    </a:ext>
                  </a:extLst>
                </a:gridCol>
              </a:tblGrid>
              <a:tr h="945515">
                <a:tc>
                  <a:txBody>
                    <a:bodyPr/>
                    <a:lstStyle/>
                    <a:p>
                      <a:r>
                        <a:rPr lang="de-DE" sz="40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4000" b="1" dirty="0" smtClean="0"/>
                        <a:t> R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au</a:t>
                      </a:r>
                      <a:r>
                        <a:rPr lang="de-DE" sz="4000" b="1" dirty="0" smtClean="0"/>
                        <a:t>m</a:t>
                      </a:r>
                      <a:endParaRPr lang="de-DE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b="1" dirty="0" smtClean="0"/>
                        <a:t>die R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äu</a:t>
                      </a:r>
                      <a:r>
                        <a:rPr lang="de-DE" sz="4000" b="1" dirty="0" smtClean="0"/>
                        <a:t>me</a:t>
                      </a:r>
                      <a:endParaRPr lang="de-DE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6763410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r>
                        <a:rPr lang="de-DE" sz="40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4000" b="1" dirty="0" smtClean="0"/>
                        <a:t> B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au</a:t>
                      </a:r>
                      <a:r>
                        <a:rPr lang="de-DE" sz="4000" b="1" dirty="0" smtClean="0"/>
                        <a:t>m</a:t>
                      </a:r>
                      <a:endParaRPr lang="de-DE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b="1" dirty="0" smtClean="0"/>
                        <a:t>die B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äu</a:t>
                      </a:r>
                      <a:r>
                        <a:rPr lang="de-DE" sz="4000" b="1" dirty="0" smtClean="0"/>
                        <a:t>me</a:t>
                      </a:r>
                      <a:endParaRPr lang="de-DE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135118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r>
                        <a:rPr lang="de-DE" sz="40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4000" b="1" dirty="0" smtClean="0"/>
                        <a:t> H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au</a:t>
                      </a:r>
                      <a:r>
                        <a:rPr lang="de-DE" sz="4000" b="1" dirty="0" smtClean="0"/>
                        <a:t>s</a:t>
                      </a:r>
                      <a:endParaRPr lang="de-DE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b="1" dirty="0" smtClean="0"/>
                        <a:t>die H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äu</a:t>
                      </a:r>
                      <a:r>
                        <a:rPr lang="de-DE" sz="4000" b="1" dirty="0" smtClean="0"/>
                        <a:t>ser</a:t>
                      </a:r>
                      <a:endParaRPr lang="de-DE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24708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r>
                        <a:rPr lang="de-DE" sz="40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4000" b="1" dirty="0" smtClean="0"/>
                        <a:t> Tr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au</a:t>
                      </a:r>
                      <a:r>
                        <a:rPr lang="de-DE" sz="4000" b="1" dirty="0" smtClean="0"/>
                        <a:t>m</a:t>
                      </a:r>
                      <a:endParaRPr lang="de-DE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b="1" dirty="0" smtClean="0"/>
                        <a:t>die Tr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äu</a:t>
                      </a:r>
                      <a:r>
                        <a:rPr lang="de-DE" sz="4000" b="1" dirty="0" smtClean="0"/>
                        <a:t>me</a:t>
                      </a:r>
                      <a:endParaRPr lang="de-DE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4340738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4000" b="1" dirty="0" smtClean="0"/>
                        <a:t> M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au</a:t>
                      </a:r>
                      <a:r>
                        <a:rPr lang="de-DE" sz="4000" b="1" dirty="0" smtClean="0"/>
                        <a:t>s</a:t>
                      </a:r>
                      <a:endParaRPr lang="de-DE" sz="4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4000" b="1" dirty="0" smtClean="0"/>
                        <a:t>die M</a:t>
                      </a:r>
                      <a:r>
                        <a:rPr lang="de-DE" sz="4000" b="1" dirty="0" smtClean="0">
                          <a:solidFill>
                            <a:srgbClr val="FF0000"/>
                          </a:solidFill>
                        </a:rPr>
                        <a:t>äu</a:t>
                      </a:r>
                      <a:r>
                        <a:rPr lang="de-DE" sz="4000" b="1" dirty="0" smtClean="0"/>
                        <a:t>se</a:t>
                      </a:r>
                      <a:endParaRPr lang="de-DE" sz="4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813473"/>
                  </a:ext>
                </a:extLst>
              </a:tr>
            </a:tbl>
          </a:graphicData>
        </a:graphic>
      </p:graphicFrame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6600" dirty="0" smtClean="0"/>
              <a:t>Singular</a:t>
            </a:r>
          </a:p>
          <a:p>
            <a:pPr algn="ctr"/>
            <a:r>
              <a:rPr lang="de-DE" sz="6600" dirty="0" smtClean="0"/>
              <a:t>-</a:t>
            </a:r>
          </a:p>
          <a:p>
            <a:pPr algn="ctr"/>
            <a:r>
              <a:rPr lang="de-DE" sz="6600" dirty="0" smtClean="0"/>
              <a:t>Plural</a:t>
            </a:r>
            <a:endParaRPr lang="de-DE" sz="6600" dirty="0"/>
          </a:p>
        </p:txBody>
      </p:sp>
    </p:spTree>
    <p:extLst>
      <p:ext uri="{BB962C8B-B14F-4D97-AF65-F5344CB8AC3E}">
        <p14:creationId xmlns:p14="http://schemas.microsoft.com/office/powerpoint/2010/main" val="213942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cap="none" dirty="0" smtClean="0">
                <a:latin typeface="Berlin Sans FB Demi" panose="020E0802020502020306" pitchFamily="34" charset="0"/>
              </a:rPr>
              <a:t>a, o, u, au </a:t>
            </a:r>
            <a:br>
              <a:rPr lang="de-DE" sz="2800" cap="none" dirty="0" smtClean="0">
                <a:latin typeface="Berlin Sans FB Demi" panose="020E0802020502020306" pitchFamily="34" charset="0"/>
              </a:rPr>
            </a:br>
            <a:r>
              <a:rPr lang="de-DE" sz="2800" cap="none" dirty="0" smtClean="0">
                <a:latin typeface="Berlin Sans FB Demi" panose="020E0802020502020306" pitchFamily="34" charset="0"/>
              </a:rPr>
              <a:t>bekommt </a:t>
            </a:r>
            <a:br>
              <a:rPr lang="de-DE" sz="2800" cap="none" dirty="0" smtClean="0">
                <a:latin typeface="Berlin Sans FB Demi" panose="020E0802020502020306" pitchFamily="34" charset="0"/>
              </a:rPr>
            </a:br>
            <a:r>
              <a:rPr lang="de-DE" sz="2800" cap="none" dirty="0" smtClean="0">
                <a:latin typeface="Berlin Sans FB Demi" panose="020E0802020502020306" pitchFamily="34" charset="0"/>
              </a:rPr>
              <a:t>den  Umlaut</a:t>
            </a:r>
            <a:endParaRPr lang="de-DE" sz="2800" cap="none" dirty="0">
              <a:latin typeface="Berlin Sans FB Demi" panose="020E0802020502020306" pitchFamily="34" charset="0"/>
            </a:endParaRPr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03345"/>
              </p:ext>
            </p:extLst>
          </p:nvPr>
        </p:nvGraphicFramePr>
        <p:xfrm>
          <a:off x="765175" y="920749"/>
          <a:ext cx="6149976" cy="4670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4988">
                  <a:extLst>
                    <a:ext uri="{9D8B030D-6E8A-4147-A177-3AD203B41FA5}">
                      <a16:colId xmlns:a16="http://schemas.microsoft.com/office/drawing/2014/main" val="3213423125"/>
                    </a:ext>
                  </a:extLst>
                </a:gridCol>
                <a:gridCol w="3074988">
                  <a:extLst>
                    <a:ext uri="{9D8B030D-6E8A-4147-A177-3AD203B41FA5}">
                      <a16:colId xmlns:a16="http://schemas.microsoft.com/office/drawing/2014/main" val="2680253187"/>
                    </a:ext>
                  </a:extLst>
                </a:gridCol>
              </a:tblGrid>
              <a:tr h="934085">
                <a:tc>
                  <a:txBody>
                    <a:bodyPr/>
                    <a:lstStyle/>
                    <a:p>
                      <a:r>
                        <a:rPr lang="de-DE" sz="36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3600" b="1" dirty="0" smtClean="0"/>
                        <a:t> Gr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3600" b="1" dirty="0" smtClean="0"/>
                        <a:t>ß</a:t>
                      </a:r>
                      <a:endParaRPr lang="de-D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600" b="1" dirty="0" smtClean="0"/>
                        <a:t>gr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3600" b="1" dirty="0" smtClean="0"/>
                        <a:t>ßen</a:t>
                      </a:r>
                      <a:endParaRPr lang="de-DE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450235"/>
                  </a:ext>
                </a:extLst>
              </a:tr>
              <a:tr h="934085">
                <a:tc>
                  <a:txBody>
                    <a:bodyPr/>
                    <a:lstStyle/>
                    <a:p>
                      <a:r>
                        <a:rPr lang="de-DE" sz="36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3600" b="1" dirty="0" smtClean="0"/>
                        <a:t> K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3600" b="1" dirty="0" smtClean="0"/>
                        <a:t>mpf</a:t>
                      </a:r>
                      <a:endParaRPr lang="de-D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600" b="1" dirty="0" smtClean="0"/>
                        <a:t>k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3600" b="1" dirty="0" smtClean="0"/>
                        <a:t>mpfen</a:t>
                      </a:r>
                      <a:endParaRPr lang="de-DE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168294"/>
                  </a:ext>
                </a:extLst>
              </a:tr>
              <a:tr h="934085">
                <a:tc>
                  <a:txBody>
                    <a:bodyPr/>
                    <a:lstStyle/>
                    <a:p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die</a:t>
                      </a:r>
                      <a:r>
                        <a:rPr lang="de-DE" sz="3600" b="1" dirty="0" smtClean="0"/>
                        <a:t> W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de-DE" sz="3600" b="1" dirty="0" smtClean="0"/>
                        <a:t>hl</a:t>
                      </a:r>
                      <a:endParaRPr lang="de-D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600" b="1" dirty="0" smtClean="0"/>
                        <a:t>w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ä</a:t>
                      </a:r>
                      <a:r>
                        <a:rPr lang="de-DE" sz="3600" b="1" dirty="0" smtClean="0"/>
                        <a:t>hlen</a:t>
                      </a:r>
                      <a:endParaRPr lang="de-DE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959057"/>
                  </a:ext>
                </a:extLst>
              </a:tr>
              <a:tr h="934085">
                <a:tc>
                  <a:txBody>
                    <a:bodyPr/>
                    <a:lstStyle/>
                    <a:p>
                      <a:r>
                        <a:rPr lang="de-DE" sz="3600" b="1" dirty="0" smtClean="0">
                          <a:solidFill>
                            <a:srgbClr val="0070C0"/>
                          </a:solidFill>
                        </a:rPr>
                        <a:t>der</a:t>
                      </a:r>
                      <a:r>
                        <a:rPr lang="de-DE" sz="3600" b="1" dirty="0" smtClean="0"/>
                        <a:t> R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au</a:t>
                      </a:r>
                      <a:r>
                        <a:rPr lang="de-DE" sz="3600" b="1" dirty="0" smtClean="0"/>
                        <a:t>m</a:t>
                      </a:r>
                      <a:endParaRPr lang="de-D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600" b="1" dirty="0" smtClean="0"/>
                        <a:t>r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äu</a:t>
                      </a:r>
                      <a:r>
                        <a:rPr lang="de-DE" sz="3600" b="1" dirty="0" smtClean="0"/>
                        <a:t>men</a:t>
                      </a:r>
                      <a:endParaRPr lang="de-DE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623392"/>
                  </a:ext>
                </a:extLst>
              </a:tr>
              <a:tr h="934085">
                <a:tc>
                  <a:txBody>
                    <a:bodyPr/>
                    <a:lstStyle/>
                    <a:p>
                      <a:r>
                        <a:rPr lang="de-DE" sz="3600" b="1" dirty="0" smtClean="0">
                          <a:solidFill>
                            <a:srgbClr val="00B050"/>
                          </a:solidFill>
                        </a:rPr>
                        <a:t>das</a:t>
                      </a:r>
                      <a:r>
                        <a:rPr lang="de-DE" sz="3600" b="1" dirty="0" smtClean="0"/>
                        <a:t> F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u</a:t>
                      </a:r>
                      <a:r>
                        <a:rPr lang="de-DE" sz="3600" b="1" dirty="0" smtClean="0"/>
                        <a:t>tter</a:t>
                      </a:r>
                      <a:endParaRPr lang="de-DE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3600" b="1" dirty="0" smtClean="0"/>
                        <a:t>f</a:t>
                      </a:r>
                      <a:r>
                        <a:rPr lang="de-DE" sz="3600" b="1" dirty="0" smtClean="0">
                          <a:solidFill>
                            <a:srgbClr val="FF0000"/>
                          </a:solidFill>
                        </a:rPr>
                        <a:t>ü</a:t>
                      </a:r>
                      <a:r>
                        <a:rPr lang="de-DE" sz="3600" b="1" dirty="0" smtClean="0"/>
                        <a:t>ttern</a:t>
                      </a:r>
                      <a:endParaRPr lang="de-DE" sz="3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538281"/>
                  </a:ext>
                </a:extLst>
              </a:tr>
            </a:tbl>
          </a:graphicData>
        </a:graphic>
      </p:graphicFrame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de-DE" sz="7200" dirty="0"/>
              <a:t>Nomen</a:t>
            </a:r>
          </a:p>
          <a:p>
            <a:pPr algn="ctr"/>
            <a:r>
              <a:rPr lang="de-DE" sz="7200" dirty="0" smtClean="0"/>
              <a:t> </a:t>
            </a:r>
          </a:p>
          <a:p>
            <a:pPr algn="ctr"/>
            <a:r>
              <a:rPr lang="de-DE" sz="7200" dirty="0" smtClean="0"/>
              <a:t> Verb</a:t>
            </a:r>
            <a:endParaRPr lang="de-DE" sz="7200" dirty="0"/>
          </a:p>
        </p:txBody>
      </p:sp>
      <p:sp>
        <p:nvSpPr>
          <p:cNvPr id="10" name="Pfeil nach oben und unten 9"/>
          <p:cNvSpPr/>
          <p:nvPr/>
        </p:nvSpPr>
        <p:spPr>
          <a:xfrm>
            <a:off x="9521991" y="3242393"/>
            <a:ext cx="723900" cy="11620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33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TM10001106[[fn=Abzeichen]]</Template>
  <TotalTime>0</TotalTime>
  <Words>204</Words>
  <Application>Microsoft Office PowerPoint</Application>
  <PresentationFormat>Breitbild</PresentationFormat>
  <Paragraphs>98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Berlin Sans FB Demi</vt:lpstr>
      <vt:lpstr>Gill Sans MT</vt:lpstr>
      <vt:lpstr>Impact</vt:lpstr>
      <vt:lpstr>Badge</vt:lpstr>
      <vt:lpstr>Ää Öö Üü äu</vt:lpstr>
      <vt:lpstr>aus a wird ä</vt:lpstr>
      <vt:lpstr>aus o wird ö</vt:lpstr>
      <vt:lpstr>aus u wird ü</vt:lpstr>
      <vt:lpstr>au wird äu</vt:lpstr>
      <vt:lpstr>a, o, u, au  bekommt  den  Umlaut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 ö ü äu</dc:title>
  <dc:creator>i@like-siegen.de</dc:creator>
  <cp:lastModifiedBy>i@like-siegen.de</cp:lastModifiedBy>
  <cp:revision>14</cp:revision>
  <dcterms:created xsi:type="dcterms:W3CDTF">2017-10-08T17:52:51Z</dcterms:created>
  <dcterms:modified xsi:type="dcterms:W3CDTF">2017-10-08T20:37:47Z</dcterms:modified>
</cp:coreProperties>
</file>