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12" d="100"/>
          <a:sy n="112" d="100"/>
        </p:scale>
        <p:origin x="23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60A4-7556-4D67-9F9A-FC059D4FA3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KW"/>
          </a:p>
        </p:txBody>
      </p:sp>
      <p:sp>
        <p:nvSpPr>
          <p:cNvPr id="3" name="Subtitle 2">
            <a:extLst>
              <a:ext uri="{FF2B5EF4-FFF2-40B4-BE49-F238E27FC236}">
                <a16:creationId xmlns:a16="http://schemas.microsoft.com/office/drawing/2014/main" id="{07997F7F-3799-42CB-8DDF-C95D26841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KW"/>
          </a:p>
        </p:txBody>
      </p:sp>
      <p:sp>
        <p:nvSpPr>
          <p:cNvPr id="4" name="Date Placeholder 3">
            <a:extLst>
              <a:ext uri="{FF2B5EF4-FFF2-40B4-BE49-F238E27FC236}">
                <a16:creationId xmlns:a16="http://schemas.microsoft.com/office/drawing/2014/main" id="{97D9A9DF-6A87-41BB-82A0-615F5C98F8B1}"/>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C6ACF3E4-C227-4FB9-9C9D-11DE7CF5DF49}"/>
              </a:ext>
            </a:extLst>
          </p:cNvPr>
          <p:cNvSpPr>
            <a:spLocks noGrp="1"/>
          </p:cNvSpPr>
          <p:nvPr>
            <p:ph type="ftr" sz="quarter" idx="11"/>
          </p:nvPr>
        </p:nvSpPr>
        <p:spPr/>
        <p:txBody>
          <a:bodyPr/>
          <a:lstStyle/>
          <a:p>
            <a:endParaRPr lang="ar-KW"/>
          </a:p>
        </p:txBody>
      </p:sp>
      <p:sp>
        <p:nvSpPr>
          <p:cNvPr id="6" name="Slide Number Placeholder 5">
            <a:extLst>
              <a:ext uri="{FF2B5EF4-FFF2-40B4-BE49-F238E27FC236}">
                <a16:creationId xmlns:a16="http://schemas.microsoft.com/office/drawing/2014/main" id="{1D600749-A97A-4B53-879A-BA459B811278}"/>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246848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F3ED-E278-40EE-9748-38375340E4EE}"/>
              </a:ext>
            </a:extLst>
          </p:cNvPr>
          <p:cNvSpPr>
            <a:spLocks noGrp="1"/>
          </p:cNvSpPr>
          <p:nvPr>
            <p:ph type="title"/>
          </p:nvPr>
        </p:nvSpPr>
        <p:spPr/>
        <p:txBody>
          <a:bodyPr/>
          <a:lstStyle/>
          <a:p>
            <a:r>
              <a:rPr lang="en-US"/>
              <a:t>Click to edit Master title style</a:t>
            </a:r>
            <a:endParaRPr lang="ar-KW"/>
          </a:p>
        </p:txBody>
      </p:sp>
      <p:sp>
        <p:nvSpPr>
          <p:cNvPr id="3" name="Vertical Text Placeholder 2">
            <a:extLst>
              <a:ext uri="{FF2B5EF4-FFF2-40B4-BE49-F238E27FC236}">
                <a16:creationId xmlns:a16="http://schemas.microsoft.com/office/drawing/2014/main" id="{090C047C-4721-4A8C-96C6-7E5D45E95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a:extLst>
              <a:ext uri="{FF2B5EF4-FFF2-40B4-BE49-F238E27FC236}">
                <a16:creationId xmlns:a16="http://schemas.microsoft.com/office/drawing/2014/main" id="{E8920CC7-CFB6-4A4B-B7B8-BCEA155E7853}"/>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011FA9FF-61C2-4C67-990D-4344DB943661}"/>
              </a:ext>
            </a:extLst>
          </p:cNvPr>
          <p:cNvSpPr>
            <a:spLocks noGrp="1"/>
          </p:cNvSpPr>
          <p:nvPr>
            <p:ph type="ftr" sz="quarter" idx="11"/>
          </p:nvPr>
        </p:nvSpPr>
        <p:spPr/>
        <p:txBody>
          <a:bodyPr/>
          <a:lstStyle/>
          <a:p>
            <a:endParaRPr lang="ar-KW"/>
          </a:p>
        </p:txBody>
      </p:sp>
      <p:sp>
        <p:nvSpPr>
          <p:cNvPr id="6" name="Slide Number Placeholder 5">
            <a:extLst>
              <a:ext uri="{FF2B5EF4-FFF2-40B4-BE49-F238E27FC236}">
                <a16:creationId xmlns:a16="http://schemas.microsoft.com/office/drawing/2014/main" id="{D79D2557-C769-4A15-9A48-0B554C749882}"/>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398528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D914E-A0AB-42EB-AC87-0D369E103C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KW"/>
          </a:p>
        </p:txBody>
      </p:sp>
      <p:sp>
        <p:nvSpPr>
          <p:cNvPr id="3" name="Vertical Text Placeholder 2">
            <a:extLst>
              <a:ext uri="{FF2B5EF4-FFF2-40B4-BE49-F238E27FC236}">
                <a16:creationId xmlns:a16="http://schemas.microsoft.com/office/drawing/2014/main" id="{65542F1E-A114-4856-8D08-C7E5F6F7D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a:extLst>
              <a:ext uri="{FF2B5EF4-FFF2-40B4-BE49-F238E27FC236}">
                <a16:creationId xmlns:a16="http://schemas.microsoft.com/office/drawing/2014/main" id="{65C21E93-FD80-48F5-BEEF-0373EE1CA5DA}"/>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118D8BA3-60D0-4DF2-BB52-C19F05332505}"/>
              </a:ext>
            </a:extLst>
          </p:cNvPr>
          <p:cNvSpPr>
            <a:spLocks noGrp="1"/>
          </p:cNvSpPr>
          <p:nvPr>
            <p:ph type="ftr" sz="quarter" idx="11"/>
          </p:nvPr>
        </p:nvSpPr>
        <p:spPr/>
        <p:txBody>
          <a:bodyPr/>
          <a:lstStyle/>
          <a:p>
            <a:endParaRPr lang="ar-KW"/>
          </a:p>
        </p:txBody>
      </p:sp>
      <p:sp>
        <p:nvSpPr>
          <p:cNvPr id="6" name="Slide Number Placeholder 5">
            <a:extLst>
              <a:ext uri="{FF2B5EF4-FFF2-40B4-BE49-F238E27FC236}">
                <a16:creationId xmlns:a16="http://schemas.microsoft.com/office/drawing/2014/main" id="{FA2C17A5-C8E5-4793-BF66-86B0F7FBA3FF}"/>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1794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العنوان - الوسط (نسخة)">
    <p:spTree>
      <p:nvGrpSpPr>
        <p:cNvPr id="1" name=""/>
        <p:cNvGrpSpPr/>
        <p:nvPr/>
      </p:nvGrpSpPr>
      <p:grpSpPr>
        <a:xfrm>
          <a:off x="0" y="0"/>
          <a:ext cx="0" cy="0"/>
          <a:chOff x="0" y="0"/>
          <a:chExt cx="0" cy="0"/>
        </a:xfrm>
      </p:grpSpPr>
      <p:pic>
        <p:nvPicPr>
          <p:cNvPr id="125" name="BF377345-F085-45D7-82D7-A703A7C1B9AC-L0-001.png" descr="BF377345-F085-45D7-82D7-A703A7C1B9AC-L0-001.png"/>
          <p:cNvPicPr>
            <a:picLocks noChangeAspect="1"/>
          </p:cNvPicPr>
          <p:nvPr/>
        </p:nvPicPr>
        <p:blipFill>
          <a:blip r:embed="rId2">
            <a:alphaModFix amt="20000"/>
          </a:blip>
          <a:srcRect l="54991" r="26236" b="36549"/>
          <a:stretch>
            <a:fillRect/>
          </a:stretch>
        </p:blipFill>
        <p:spPr>
          <a:xfrm>
            <a:off x="10410763" y="1743895"/>
            <a:ext cx="1018438" cy="1823659"/>
          </a:xfrm>
          <a:prstGeom prst="rect">
            <a:avLst/>
          </a:prstGeom>
          <a:ln w="12700">
            <a:miter lim="400000"/>
          </a:ln>
        </p:spPr>
      </p:pic>
      <p:pic>
        <p:nvPicPr>
          <p:cNvPr id="126" name="BF377345-F085-45D7-82D7-A703A7C1B9AC-L0-001.png" descr="BF377345-F085-45D7-82D7-A703A7C1B9AC-L0-001.png"/>
          <p:cNvPicPr>
            <a:picLocks noChangeAspect="1"/>
          </p:cNvPicPr>
          <p:nvPr/>
        </p:nvPicPr>
        <p:blipFill>
          <a:blip r:embed="rId2">
            <a:alphaModFix amt="20000"/>
          </a:blip>
          <a:srcRect l="74511" t="10103"/>
          <a:stretch>
            <a:fillRect/>
          </a:stretch>
        </p:blipFill>
        <p:spPr>
          <a:xfrm>
            <a:off x="11172214" y="1932988"/>
            <a:ext cx="1382834" cy="2583766"/>
          </a:xfrm>
          <a:prstGeom prst="rect">
            <a:avLst/>
          </a:prstGeom>
          <a:ln w="12700">
            <a:miter lim="400000"/>
          </a:ln>
        </p:spPr>
      </p:pic>
      <p:pic>
        <p:nvPicPr>
          <p:cNvPr id="127" name="3C4298BD-513C-4E68-BC07-536EDD258AFA-L0-001.png" descr="3C4298BD-513C-4E68-BC07-536EDD258AFA-L0-001.png"/>
          <p:cNvPicPr>
            <a:picLocks noChangeAspect="1"/>
          </p:cNvPicPr>
          <p:nvPr/>
        </p:nvPicPr>
        <p:blipFill>
          <a:blip r:embed="rId3"/>
          <a:srcRect l="6690" t="34327" r="45678" b="7407"/>
          <a:stretch>
            <a:fillRect/>
          </a:stretch>
        </p:blipFill>
        <p:spPr>
          <a:xfrm>
            <a:off x="9686479" y="-44468"/>
            <a:ext cx="2749085" cy="2522138"/>
          </a:xfrm>
          <a:prstGeom prst="rect">
            <a:avLst/>
          </a:prstGeom>
          <a:ln w="12700">
            <a:miter lim="400000"/>
          </a:ln>
          <a:effectLst>
            <a:outerShdw blurRad="190500" dist="12700" dir="5400000" rotWithShape="0">
              <a:srgbClr val="000000">
                <a:alpha val="75000"/>
              </a:srgbClr>
            </a:outerShdw>
          </a:effectLst>
        </p:spPr>
      </p:pic>
      <p:sp>
        <p:nvSpPr>
          <p:cNvPr id="128" name="مستطيل"/>
          <p:cNvSpPr/>
          <p:nvPr/>
        </p:nvSpPr>
        <p:spPr>
          <a:xfrm>
            <a:off x="-164725" y="6382094"/>
            <a:ext cx="12521449" cy="83171"/>
          </a:xfrm>
          <a:prstGeom prst="rect">
            <a:avLst/>
          </a:prstGeom>
          <a:solidFill>
            <a:srgbClr val="DCB84A"/>
          </a:solidFill>
          <a:ln w="12700">
            <a:miter lim="400000"/>
          </a:ln>
          <a:effectLst>
            <a:outerShdw blurRad="50800" dist="63500" dir="2700000" rotWithShape="0">
              <a:srgbClr val="000000">
                <a:alpha val="50000"/>
              </a:srgbClr>
            </a:outerShdw>
          </a:effectLst>
        </p:spPr>
        <p:txBody>
          <a:bodyPr lIns="35719" tIns="35719" rIns="35719" bIns="35719" anchor="ctr"/>
          <a:lstStyle/>
          <a:p>
            <a:pPr rtl="1">
              <a:defRPr sz="2200" b="0">
                <a:solidFill>
                  <a:srgbClr val="FFFFFF"/>
                </a:solidFill>
                <a:latin typeface="+mn-lt"/>
                <a:ea typeface="+mn-ea"/>
                <a:cs typeface="+mn-cs"/>
                <a:sym typeface="Geeza Pro Regular"/>
              </a:defRPr>
            </a:pPr>
            <a:endParaRPr sz="1547"/>
          </a:p>
        </p:txBody>
      </p:sp>
      <p:pic>
        <p:nvPicPr>
          <p:cNvPr id="129" name="3C4298BD-513C-4E68-BC07-536EDD258AFA-L0-001.png" descr="3C4298BD-513C-4E68-BC07-536EDD258AFA-L0-001.png"/>
          <p:cNvPicPr>
            <a:picLocks noChangeAspect="1"/>
          </p:cNvPicPr>
          <p:nvPr/>
        </p:nvPicPr>
        <p:blipFill>
          <a:blip r:embed="rId3">
            <a:alphaModFix amt="4000"/>
          </a:blip>
          <a:srcRect l="40049" t="7407" r="6690" b="20296"/>
          <a:stretch>
            <a:fillRect/>
          </a:stretch>
        </p:blipFill>
        <p:spPr>
          <a:xfrm>
            <a:off x="-29931" y="-10896"/>
            <a:ext cx="6757690" cy="6879791"/>
          </a:xfrm>
          <a:prstGeom prst="rect">
            <a:avLst/>
          </a:prstGeom>
          <a:ln w="12700">
            <a:miter lim="400000"/>
          </a:ln>
          <a:effectLst>
            <a:outerShdw blurRad="50800" dist="63500" dir="2700000" rotWithShape="0">
              <a:srgbClr val="000000">
                <a:alpha val="50000"/>
              </a:srgbClr>
            </a:outerShdw>
          </a:effectLst>
        </p:spPr>
      </p:pic>
      <p:sp>
        <p:nvSpPr>
          <p:cNvPr id="130" name="ثانوية الرتقه"/>
          <p:cNvSpPr txBox="1"/>
          <p:nvPr/>
        </p:nvSpPr>
        <p:spPr>
          <a:xfrm>
            <a:off x="214389" y="6509941"/>
            <a:ext cx="727764" cy="277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900" b="0">
                <a:latin typeface="GE Dinar One Medium"/>
                <a:ea typeface="GE Dinar One Medium"/>
                <a:cs typeface="GE Dinar One Medium"/>
                <a:sym typeface="GE Dinar One Medium"/>
              </a:defRPr>
            </a:lvl1pPr>
          </a:lstStyle>
          <a:p>
            <a:r>
              <a:rPr sz="1336"/>
              <a:t>ثانوية الرتقه</a:t>
            </a:r>
          </a:p>
        </p:txBody>
      </p:sp>
      <p:sp>
        <p:nvSpPr>
          <p:cNvPr id="131" name="خط"/>
          <p:cNvSpPr/>
          <p:nvPr/>
        </p:nvSpPr>
        <p:spPr>
          <a:xfrm>
            <a:off x="1567220" y="633909"/>
            <a:ext cx="6660816" cy="1"/>
          </a:xfrm>
          <a:prstGeom prst="line">
            <a:avLst/>
          </a:prstGeom>
          <a:ln w="76200">
            <a:solidFill>
              <a:srgbClr val="DCB84A"/>
            </a:solidFill>
            <a:miter lim="400000"/>
          </a:ln>
        </p:spPr>
        <p:txBody>
          <a:bodyPr lIns="35719" tIns="35719" rIns="35719" bIns="35719" anchor="ctr"/>
          <a:lstStyle/>
          <a:p>
            <a:endParaRPr sz="1266"/>
          </a:p>
        </p:txBody>
      </p:sp>
      <p:sp>
        <p:nvSpPr>
          <p:cNvPr id="132" name="خط"/>
          <p:cNvSpPr/>
          <p:nvPr/>
        </p:nvSpPr>
        <p:spPr>
          <a:xfrm>
            <a:off x="2652210" y="724289"/>
            <a:ext cx="4490837" cy="1"/>
          </a:xfrm>
          <a:prstGeom prst="line">
            <a:avLst/>
          </a:prstGeom>
          <a:ln w="76200">
            <a:solidFill>
              <a:srgbClr val="114A69"/>
            </a:solidFill>
            <a:miter lim="400000"/>
          </a:ln>
        </p:spPr>
        <p:txBody>
          <a:bodyPr lIns="35719" tIns="35719" rIns="35719" bIns="35719" anchor="ctr"/>
          <a:lstStyle/>
          <a:p>
            <a:endParaRPr sz="1266"/>
          </a:p>
        </p:txBody>
      </p:sp>
      <p:sp>
        <p:nvSpPr>
          <p:cNvPr id="13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16188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A1CB-B3CF-44A0-A210-E0BEF35BB406}"/>
              </a:ext>
            </a:extLst>
          </p:cNvPr>
          <p:cNvSpPr>
            <a:spLocks noGrp="1"/>
          </p:cNvSpPr>
          <p:nvPr>
            <p:ph type="title"/>
          </p:nvPr>
        </p:nvSpPr>
        <p:spPr/>
        <p:txBody>
          <a:bodyPr/>
          <a:lstStyle/>
          <a:p>
            <a:r>
              <a:rPr lang="en-US"/>
              <a:t>Click to edit Master title style</a:t>
            </a:r>
            <a:endParaRPr lang="ar-KW"/>
          </a:p>
        </p:txBody>
      </p:sp>
      <p:sp>
        <p:nvSpPr>
          <p:cNvPr id="3" name="Content Placeholder 2">
            <a:extLst>
              <a:ext uri="{FF2B5EF4-FFF2-40B4-BE49-F238E27FC236}">
                <a16:creationId xmlns:a16="http://schemas.microsoft.com/office/drawing/2014/main" id="{E027D87D-8FA9-43E4-8C30-7C0462291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a:extLst>
              <a:ext uri="{FF2B5EF4-FFF2-40B4-BE49-F238E27FC236}">
                <a16:creationId xmlns:a16="http://schemas.microsoft.com/office/drawing/2014/main" id="{F23A36E8-D2EF-4C61-ACB4-05C93C6963F0}"/>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AE3880E9-34B2-4DC6-B381-493AE5B039EC}"/>
              </a:ext>
            </a:extLst>
          </p:cNvPr>
          <p:cNvSpPr>
            <a:spLocks noGrp="1"/>
          </p:cNvSpPr>
          <p:nvPr>
            <p:ph type="ftr" sz="quarter" idx="11"/>
          </p:nvPr>
        </p:nvSpPr>
        <p:spPr/>
        <p:txBody>
          <a:bodyPr/>
          <a:lstStyle/>
          <a:p>
            <a:endParaRPr lang="ar-KW"/>
          </a:p>
        </p:txBody>
      </p:sp>
      <p:sp>
        <p:nvSpPr>
          <p:cNvPr id="6" name="Slide Number Placeholder 5">
            <a:extLst>
              <a:ext uri="{FF2B5EF4-FFF2-40B4-BE49-F238E27FC236}">
                <a16:creationId xmlns:a16="http://schemas.microsoft.com/office/drawing/2014/main" id="{712B9369-192F-44DC-B92E-D1A744CBCF33}"/>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345370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6507-C9A1-40CE-BB3C-F150D07F7D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KW"/>
          </a:p>
        </p:txBody>
      </p:sp>
      <p:sp>
        <p:nvSpPr>
          <p:cNvPr id="3" name="Text Placeholder 2">
            <a:extLst>
              <a:ext uri="{FF2B5EF4-FFF2-40B4-BE49-F238E27FC236}">
                <a16:creationId xmlns:a16="http://schemas.microsoft.com/office/drawing/2014/main" id="{88A19EEA-A700-4D1B-872B-21CA04901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AE1B1-8CBA-423D-8D44-3BE152DA723E}"/>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8656628A-1F41-4D78-A930-E5A9EFFBC692}"/>
              </a:ext>
            </a:extLst>
          </p:cNvPr>
          <p:cNvSpPr>
            <a:spLocks noGrp="1"/>
          </p:cNvSpPr>
          <p:nvPr>
            <p:ph type="ftr" sz="quarter" idx="11"/>
          </p:nvPr>
        </p:nvSpPr>
        <p:spPr/>
        <p:txBody>
          <a:bodyPr/>
          <a:lstStyle/>
          <a:p>
            <a:endParaRPr lang="ar-KW"/>
          </a:p>
        </p:txBody>
      </p:sp>
      <p:sp>
        <p:nvSpPr>
          <p:cNvPr id="6" name="Slide Number Placeholder 5">
            <a:extLst>
              <a:ext uri="{FF2B5EF4-FFF2-40B4-BE49-F238E27FC236}">
                <a16:creationId xmlns:a16="http://schemas.microsoft.com/office/drawing/2014/main" id="{66661D60-5C5F-466B-9938-9E78BEE6DB0B}"/>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256692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D7F3-AE93-4102-B0EC-46F4BAE3C75B}"/>
              </a:ext>
            </a:extLst>
          </p:cNvPr>
          <p:cNvSpPr>
            <a:spLocks noGrp="1"/>
          </p:cNvSpPr>
          <p:nvPr>
            <p:ph type="title"/>
          </p:nvPr>
        </p:nvSpPr>
        <p:spPr/>
        <p:txBody>
          <a:bodyPr/>
          <a:lstStyle/>
          <a:p>
            <a:r>
              <a:rPr lang="en-US"/>
              <a:t>Click to edit Master title style</a:t>
            </a:r>
            <a:endParaRPr lang="ar-KW"/>
          </a:p>
        </p:txBody>
      </p:sp>
      <p:sp>
        <p:nvSpPr>
          <p:cNvPr id="3" name="Content Placeholder 2">
            <a:extLst>
              <a:ext uri="{FF2B5EF4-FFF2-40B4-BE49-F238E27FC236}">
                <a16:creationId xmlns:a16="http://schemas.microsoft.com/office/drawing/2014/main" id="{26EA739F-8CCB-4A54-814E-C0331599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a:extLst>
              <a:ext uri="{FF2B5EF4-FFF2-40B4-BE49-F238E27FC236}">
                <a16:creationId xmlns:a16="http://schemas.microsoft.com/office/drawing/2014/main" id="{C69B14DC-6902-493E-84C9-681F5C779E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a:extLst>
              <a:ext uri="{FF2B5EF4-FFF2-40B4-BE49-F238E27FC236}">
                <a16:creationId xmlns:a16="http://schemas.microsoft.com/office/drawing/2014/main" id="{80673700-336E-4C51-BE57-E3CF502DED14}"/>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6" name="Footer Placeholder 5">
            <a:extLst>
              <a:ext uri="{FF2B5EF4-FFF2-40B4-BE49-F238E27FC236}">
                <a16:creationId xmlns:a16="http://schemas.microsoft.com/office/drawing/2014/main" id="{8413A803-26FA-4DF9-A236-CB8B7CF93093}"/>
              </a:ext>
            </a:extLst>
          </p:cNvPr>
          <p:cNvSpPr>
            <a:spLocks noGrp="1"/>
          </p:cNvSpPr>
          <p:nvPr>
            <p:ph type="ftr" sz="quarter" idx="11"/>
          </p:nvPr>
        </p:nvSpPr>
        <p:spPr/>
        <p:txBody>
          <a:bodyPr/>
          <a:lstStyle/>
          <a:p>
            <a:endParaRPr lang="ar-KW"/>
          </a:p>
        </p:txBody>
      </p:sp>
      <p:sp>
        <p:nvSpPr>
          <p:cNvPr id="7" name="Slide Number Placeholder 6">
            <a:extLst>
              <a:ext uri="{FF2B5EF4-FFF2-40B4-BE49-F238E27FC236}">
                <a16:creationId xmlns:a16="http://schemas.microsoft.com/office/drawing/2014/main" id="{8B7704F5-59D0-4666-8DE9-FD44C8894070}"/>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337366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9E4B-C371-4BB7-B622-CEB60CA30B1B}"/>
              </a:ext>
            </a:extLst>
          </p:cNvPr>
          <p:cNvSpPr>
            <a:spLocks noGrp="1"/>
          </p:cNvSpPr>
          <p:nvPr>
            <p:ph type="title"/>
          </p:nvPr>
        </p:nvSpPr>
        <p:spPr>
          <a:xfrm>
            <a:off x="839788" y="365125"/>
            <a:ext cx="10515600" cy="1325563"/>
          </a:xfrm>
        </p:spPr>
        <p:txBody>
          <a:bodyPr/>
          <a:lstStyle/>
          <a:p>
            <a:r>
              <a:rPr lang="en-US"/>
              <a:t>Click to edit Master title style</a:t>
            </a:r>
            <a:endParaRPr lang="ar-KW"/>
          </a:p>
        </p:txBody>
      </p:sp>
      <p:sp>
        <p:nvSpPr>
          <p:cNvPr id="3" name="Text Placeholder 2">
            <a:extLst>
              <a:ext uri="{FF2B5EF4-FFF2-40B4-BE49-F238E27FC236}">
                <a16:creationId xmlns:a16="http://schemas.microsoft.com/office/drawing/2014/main" id="{0AC7061D-BB9D-47A1-B0B2-9D40AACA0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2E9AA-91CA-4664-8DE4-88F3ED3668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a:extLst>
              <a:ext uri="{FF2B5EF4-FFF2-40B4-BE49-F238E27FC236}">
                <a16:creationId xmlns:a16="http://schemas.microsoft.com/office/drawing/2014/main" id="{72EBE738-85F1-4BAA-AA92-30352B9C6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FA2D8F-6BD5-4045-843A-D37248FF36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a:extLst>
              <a:ext uri="{FF2B5EF4-FFF2-40B4-BE49-F238E27FC236}">
                <a16:creationId xmlns:a16="http://schemas.microsoft.com/office/drawing/2014/main" id="{4E35E233-7945-424A-9C25-7B061C6D9F44}"/>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8" name="Footer Placeholder 7">
            <a:extLst>
              <a:ext uri="{FF2B5EF4-FFF2-40B4-BE49-F238E27FC236}">
                <a16:creationId xmlns:a16="http://schemas.microsoft.com/office/drawing/2014/main" id="{CBFFE14B-B753-48AE-A4AF-B74BFA58AF5E}"/>
              </a:ext>
            </a:extLst>
          </p:cNvPr>
          <p:cNvSpPr>
            <a:spLocks noGrp="1"/>
          </p:cNvSpPr>
          <p:nvPr>
            <p:ph type="ftr" sz="quarter" idx="11"/>
          </p:nvPr>
        </p:nvSpPr>
        <p:spPr/>
        <p:txBody>
          <a:bodyPr/>
          <a:lstStyle/>
          <a:p>
            <a:endParaRPr lang="ar-KW"/>
          </a:p>
        </p:txBody>
      </p:sp>
      <p:sp>
        <p:nvSpPr>
          <p:cNvPr id="9" name="Slide Number Placeholder 8">
            <a:extLst>
              <a:ext uri="{FF2B5EF4-FFF2-40B4-BE49-F238E27FC236}">
                <a16:creationId xmlns:a16="http://schemas.microsoft.com/office/drawing/2014/main" id="{5299BA1B-DBBD-4C9A-B3D4-3D3DF3889225}"/>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276475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E787-7CD1-4B61-A389-447F239BAE97}"/>
              </a:ext>
            </a:extLst>
          </p:cNvPr>
          <p:cNvSpPr>
            <a:spLocks noGrp="1"/>
          </p:cNvSpPr>
          <p:nvPr>
            <p:ph type="title"/>
          </p:nvPr>
        </p:nvSpPr>
        <p:spPr/>
        <p:txBody>
          <a:bodyPr/>
          <a:lstStyle/>
          <a:p>
            <a:r>
              <a:rPr lang="en-US"/>
              <a:t>Click to edit Master title style</a:t>
            </a:r>
            <a:endParaRPr lang="ar-KW"/>
          </a:p>
        </p:txBody>
      </p:sp>
      <p:sp>
        <p:nvSpPr>
          <p:cNvPr id="3" name="Date Placeholder 2">
            <a:extLst>
              <a:ext uri="{FF2B5EF4-FFF2-40B4-BE49-F238E27FC236}">
                <a16:creationId xmlns:a16="http://schemas.microsoft.com/office/drawing/2014/main" id="{16AD6AC9-7F61-4007-AF14-4AC43591B8A0}"/>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4" name="Footer Placeholder 3">
            <a:extLst>
              <a:ext uri="{FF2B5EF4-FFF2-40B4-BE49-F238E27FC236}">
                <a16:creationId xmlns:a16="http://schemas.microsoft.com/office/drawing/2014/main" id="{773863AF-23D2-4719-A088-EB8188C248E6}"/>
              </a:ext>
            </a:extLst>
          </p:cNvPr>
          <p:cNvSpPr>
            <a:spLocks noGrp="1"/>
          </p:cNvSpPr>
          <p:nvPr>
            <p:ph type="ftr" sz="quarter" idx="11"/>
          </p:nvPr>
        </p:nvSpPr>
        <p:spPr/>
        <p:txBody>
          <a:bodyPr/>
          <a:lstStyle/>
          <a:p>
            <a:endParaRPr lang="ar-KW"/>
          </a:p>
        </p:txBody>
      </p:sp>
      <p:sp>
        <p:nvSpPr>
          <p:cNvPr id="5" name="Slide Number Placeholder 4">
            <a:extLst>
              <a:ext uri="{FF2B5EF4-FFF2-40B4-BE49-F238E27FC236}">
                <a16:creationId xmlns:a16="http://schemas.microsoft.com/office/drawing/2014/main" id="{8998786C-2769-49C6-A2F6-D5A04C9AB4D8}"/>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222823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EAA75-BA2D-4538-BFC2-EF92FD718912}"/>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3" name="Footer Placeholder 2">
            <a:extLst>
              <a:ext uri="{FF2B5EF4-FFF2-40B4-BE49-F238E27FC236}">
                <a16:creationId xmlns:a16="http://schemas.microsoft.com/office/drawing/2014/main" id="{291BE288-E520-4CEE-9DFD-47D0DEE603D1}"/>
              </a:ext>
            </a:extLst>
          </p:cNvPr>
          <p:cNvSpPr>
            <a:spLocks noGrp="1"/>
          </p:cNvSpPr>
          <p:nvPr>
            <p:ph type="ftr" sz="quarter" idx="11"/>
          </p:nvPr>
        </p:nvSpPr>
        <p:spPr/>
        <p:txBody>
          <a:bodyPr/>
          <a:lstStyle/>
          <a:p>
            <a:endParaRPr lang="ar-KW"/>
          </a:p>
        </p:txBody>
      </p:sp>
      <p:sp>
        <p:nvSpPr>
          <p:cNvPr id="4" name="Slide Number Placeholder 3">
            <a:extLst>
              <a:ext uri="{FF2B5EF4-FFF2-40B4-BE49-F238E27FC236}">
                <a16:creationId xmlns:a16="http://schemas.microsoft.com/office/drawing/2014/main" id="{8C0AA990-9FBE-4A70-B80D-0E7F517B32D7}"/>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124250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1864-4E25-480F-B645-919FA0602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Content Placeholder 2">
            <a:extLst>
              <a:ext uri="{FF2B5EF4-FFF2-40B4-BE49-F238E27FC236}">
                <a16:creationId xmlns:a16="http://schemas.microsoft.com/office/drawing/2014/main" id="{42B035EF-04E6-4EBA-AD1E-E3750C1684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a:extLst>
              <a:ext uri="{FF2B5EF4-FFF2-40B4-BE49-F238E27FC236}">
                <a16:creationId xmlns:a16="http://schemas.microsoft.com/office/drawing/2014/main" id="{A40FD722-C092-4BBA-88A7-B03D41509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0A7A6-A128-483D-AD1B-8A380385D5AA}"/>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6" name="Footer Placeholder 5">
            <a:extLst>
              <a:ext uri="{FF2B5EF4-FFF2-40B4-BE49-F238E27FC236}">
                <a16:creationId xmlns:a16="http://schemas.microsoft.com/office/drawing/2014/main" id="{2DD3DA61-F5C3-4F5F-B55F-E82A0978479E}"/>
              </a:ext>
            </a:extLst>
          </p:cNvPr>
          <p:cNvSpPr>
            <a:spLocks noGrp="1"/>
          </p:cNvSpPr>
          <p:nvPr>
            <p:ph type="ftr" sz="quarter" idx="11"/>
          </p:nvPr>
        </p:nvSpPr>
        <p:spPr/>
        <p:txBody>
          <a:bodyPr/>
          <a:lstStyle/>
          <a:p>
            <a:endParaRPr lang="ar-KW"/>
          </a:p>
        </p:txBody>
      </p:sp>
      <p:sp>
        <p:nvSpPr>
          <p:cNvPr id="7" name="Slide Number Placeholder 6">
            <a:extLst>
              <a:ext uri="{FF2B5EF4-FFF2-40B4-BE49-F238E27FC236}">
                <a16:creationId xmlns:a16="http://schemas.microsoft.com/office/drawing/2014/main" id="{0282ECCC-DB3D-4B38-A25E-35AA8FD65601}"/>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89356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58AC-6314-4C5C-B10D-835B2D8DD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Picture Placeholder 2">
            <a:extLst>
              <a:ext uri="{FF2B5EF4-FFF2-40B4-BE49-F238E27FC236}">
                <a16:creationId xmlns:a16="http://schemas.microsoft.com/office/drawing/2014/main" id="{89733909-586C-45E5-B07F-CF40606FFE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a:extLst>
              <a:ext uri="{FF2B5EF4-FFF2-40B4-BE49-F238E27FC236}">
                <a16:creationId xmlns:a16="http://schemas.microsoft.com/office/drawing/2014/main" id="{8845C9E5-6934-4CF2-86D3-B28D6DB36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01003-4D77-4437-9B05-06AE955B7B61}"/>
              </a:ext>
            </a:extLst>
          </p:cNvPr>
          <p:cNvSpPr>
            <a:spLocks noGrp="1"/>
          </p:cNvSpPr>
          <p:nvPr>
            <p:ph type="dt" sz="half" idx="10"/>
          </p:nvPr>
        </p:nvSpPr>
        <p:spPr/>
        <p:txBody>
          <a:bodyPr/>
          <a:lstStyle/>
          <a:p>
            <a:fld id="{91B20A0E-F652-4B93-A650-A7786105C4D3}" type="datetimeFigureOut">
              <a:rPr lang="ar-KW" smtClean="0"/>
              <a:t>24‏/12‏/1441</a:t>
            </a:fld>
            <a:endParaRPr lang="ar-KW"/>
          </a:p>
        </p:txBody>
      </p:sp>
      <p:sp>
        <p:nvSpPr>
          <p:cNvPr id="6" name="Footer Placeholder 5">
            <a:extLst>
              <a:ext uri="{FF2B5EF4-FFF2-40B4-BE49-F238E27FC236}">
                <a16:creationId xmlns:a16="http://schemas.microsoft.com/office/drawing/2014/main" id="{32855B62-B4BA-4D73-938F-1606AADBBF0B}"/>
              </a:ext>
            </a:extLst>
          </p:cNvPr>
          <p:cNvSpPr>
            <a:spLocks noGrp="1"/>
          </p:cNvSpPr>
          <p:nvPr>
            <p:ph type="ftr" sz="quarter" idx="11"/>
          </p:nvPr>
        </p:nvSpPr>
        <p:spPr/>
        <p:txBody>
          <a:bodyPr/>
          <a:lstStyle/>
          <a:p>
            <a:endParaRPr lang="ar-KW"/>
          </a:p>
        </p:txBody>
      </p:sp>
      <p:sp>
        <p:nvSpPr>
          <p:cNvPr id="7" name="Slide Number Placeholder 6">
            <a:extLst>
              <a:ext uri="{FF2B5EF4-FFF2-40B4-BE49-F238E27FC236}">
                <a16:creationId xmlns:a16="http://schemas.microsoft.com/office/drawing/2014/main" id="{5BF8264C-06AA-4184-9DB5-BB7566882503}"/>
              </a:ext>
            </a:extLst>
          </p:cNvPr>
          <p:cNvSpPr>
            <a:spLocks noGrp="1"/>
          </p:cNvSpPr>
          <p:nvPr>
            <p:ph type="sldNum" sz="quarter" idx="12"/>
          </p:nvPr>
        </p:nvSpPr>
        <p:spPr/>
        <p:txBody>
          <a:bodyPr/>
          <a:lstStyle/>
          <a:p>
            <a:fld id="{A9F2DDA1-F2A5-4BBE-B1BC-461F14988C7E}" type="slidenum">
              <a:rPr lang="ar-KW" smtClean="0"/>
              <a:t>‹#›</a:t>
            </a:fld>
            <a:endParaRPr lang="ar-KW"/>
          </a:p>
        </p:txBody>
      </p:sp>
    </p:spTree>
    <p:extLst>
      <p:ext uri="{BB962C8B-B14F-4D97-AF65-F5344CB8AC3E}">
        <p14:creationId xmlns:p14="http://schemas.microsoft.com/office/powerpoint/2010/main" val="11194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44000-D5F0-47DA-874E-25CEF1932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KW"/>
          </a:p>
        </p:txBody>
      </p:sp>
      <p:sp>
        <p:nvSpPr>
          <p:cNvPr id="3" name="Text Placeholder 2">
            <a:extLst>
              <a:ext uri="{FF2B5EF4-FFF2-40B4-BE49-F238E27FC236}">
                <a16:creationId xmlns:a16="http://schemas.microsoft.com/office/drawing/2014/main" id="{E6EF6B8D-AE4B-4E28-ABB4-D2390B61E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a:extLst>
              <a:ext uri="{FF2B5EF4-FFF2-40B4-BE49-F238E27FC236}">
                <a16:creationId xmlns:a16="http://schemas.microsoft.com/office/drawing/2014/main" id="{A0FD0E74-FF1D-4C22-A298-D9A16AE9A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20A0E-F652-4B93-A650-A7786105C4D3}" type="datetimeFigureOut">
              <a:rPr lang="ar-KW" smtClean="0"/>
              <a:t>24‏/12‏/1441</a:t>
            </a:fld>
            <a:endParaRPr lang="ar-KW"/>
          </a:p>
        </p:txBody>
      </p:sp>
      <p:sp>
        <p:nvSpPr>
          <p:cNvPr id="5" name="Footer Placeholder 4">
            <a:extLst>
              <a:ext uri="{FF2B5EF4-FFF2-40B4-BE49-F238E27FC236}">
                <a16:creationId xmlns:a16="http://schemas.microsoft.com/office/drawing/2014/main" id="{EB96DAE4-1D04-4A22-B15A-84BF6EFDA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a:extLst>
              <a:ext uri="{FF2B5EF4-FFF2-40B4-BE49-F238E27FC236}">
                <a16:creationId xmlns:a16="http://schemas.microsoft.com/office/drawing/2014/main" id="{269B66D9-64CC-4377-B0B9-4F9C5E205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2DDA1-F2A5-4BBE-B1BC-461F14988C7E}" type="slidenum">
              <a:rPr lang="ar-KW" smtClean="0"/>
              <a:t>‹#›</a:t>
            </a:fld>
            <a:endParaRPr lang="ar-KW"/>
          </a:p>
        </p:txBody>
      </p:sp>
    </p:spTree>
    <p:extLst>
      <p:ext uri="{BB962C8B-B14F-4D97-AF65-F5344CB8AC3E}">
        <p14:creationId xmlns:p14="http://schemas.microsoft.com/office/powerpoint/2010/main" val="2741392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89F3B7-CBAF-47E3-A37B-B292A32D1225}"/>
              </a:ext>
            </a:extLst>
          </p:cNvPr>
          <p:cNvSpPr/>
          <p:nvPr/>
        </p:nvSpPr>
        <p:spPr>
          <a:xfrm>
            <a:off x="3879160" y="1993631"/>
            <a:ext cx="3608680" cy="707886"/>
          </a:xfrm>
          <a:prstGeom prst="rect">
            <a:avLst/>
          </a:prstGeom>
          <a:noFill/>
        </p:spPr>
        <p:txBody>
          <a:bodyPr wrap="none" lIns="91440" tIns="45720" rIns="91440" bIns="45720">
            <a:spAutoFit/>
          </a:bodyPr>
          <a:lstStyle/>
          <a:p>
            <a:pPr algn="ctr"/>
            <a:r>
              <a:rPr lang="ar-KW" sz="4000" b="0" dirty="0">
                <a:ln w="0"/>
                <a:solidFill>
                  <a:schemeClr val="tx1"/>
                </a:solidFill>
                <a:effectLst>
                  <a:outerShdw blurRad="38100" dist="19050" dir="2700000" algn="tl" rotWithShape="0">
                    <a:schemeClr val="dk1">
                      <a:alpha val="40000"/>
                    </a:schemeClr>
                  </a:outerShdw>
                </a:effectLst>
              </a:rPr>
              <a:t>المجال: القرآن الكريم</a:t>
            </a:r>
          </a:p>
        </p:txBody>
      </p:sp>
      <p:sp>
        <p:nvSpPr>
          <p:cNvPr id="5" name="Rectangle 4">
            <a:extLst>
              <a:ext uri="{FF2B5EF4-FFF2-40B4-BE49-F238E27FC236}">
                <a16:creationId xmlns:a16="http://schemas.microsoft.com/office/drawing/2014/main" id="{3EB6A6A7-AAB5-406D-9549-554EF2BBD7C9}"/>
              </a:ext>
            </a:extLst>
          </p:cNvPr>
          <p:cNvSpPr/>
          <p:nvPr/>
        </p:nvSpPr>
        <p:spPr>
          <a:xfrm>
            <a:off x="4504395" y="2701517"/>
            <a:ext cx="2451312" cy="707886"/>
          </a:xfrm>
          <a:prstGeom prst="rect">
            <a:avLst/>
          </a:prstGeom>
          <a:noFill/>
        </p:spPr>
        <p:txBody>
          <a:bodyPr wrap="none" lIns="91440" tIns="45720" rIns="91440" bIns="45720">
            <a:spAutoFit/>
          </a:bodyPr>
          <a:lstStyle/>
          <a:p>
            <a:pPr algn="ctr"/>
            <a:r>
              <a:rPr lang="ar-KW" sz="4000" b="0" dirty="0">
                <a:ln w="0"/>
                <a:solidFill>
                  <a:schemeClr val="tx1"/>
                </a:solidFill>
                <a:effectLst>
                  <a:outerShdw blurRad="38100" dist="19050" dir="2700000" algn="tl" rotWithShape="0">
                    <a:schemeClr val="dk1">
                      <a:alpha val="40000"/>
                    </a:schemeClr>
                  </a:outerShdw>
                </a:effectLst>
              </a:rPr>
              <a:t>الدرس: الثامن</a:t>
            </a:r>
          </a:p>
        </p:txBody>
      </p:sp>
      <p:sp>
        <p:nvSpPr>
          <p:cNvPr id="6" name="Rectangle 5">
            <a:extLst>
              <a:ext uri="{FF2B5EF4-FFF2-40B4-BE49-F238E27FC236}">
                <a16:creationId xmlns:a16="http://schemas.microsoft.com/office/drawing/2014/main" id="{A2651313-DF21-4E89-9D08-ACB456DF9D6A}"/>
              </a:ext>
            </a:extLst>
          </p:cNvPr>
          <p:cNvSpPr/>
          <p:nvPr/>
        </p:nvSpPr>
        <p:spPr>
          <a:xfrm>
            <a:off x="3072850" y="3432138"/>
            <a:ext cx="5221301" cy="1415772"/>
          </a:xfrm>
          <a:prstGeom prst="rect">
            <a:avLst/>
          </a:prstGeom>
          <a:noFill/>
        </p:spPr>
        <p:txBody>
          <a:bodyPr wrap="none" lIns="91440" tIns="45720" rIns="91440" bIns="45720">
            <a:spAutoFit/>
          </a:bodyPr>
          <a:lstStyle/>
          <a:p>
            <a:pPr algn="ctr"/>
            <a:r>
              <a:rPr lang="ar-KW" sz="5400" b="0" dirty="0">
                <a:ln w="0"/>
                <a:solidFill>
                  <a:schemeClr val="tx1"/>
                </a:solidFill>
                <a:effectLst>
                  <a:outerShdw blurRad="38100" dist="19050" dir="2700000" algn="tl" rotWithShape="0">
                    <a:schemeClr val="dk1">
                      <a:alpha val="40000"/>
                    </a:schemeClr>
                  </a:outerShdw>
                </a:effectLst>
              </a:rPr>
              <a:t>حكم الظهار في الإسلام</a:t>
            </a:r>
          </a:p>
          <a:p>
            <a:pPr algn="ctr"/>
            <a:r>
              <a:rPr lang="ar-KW" sz="3200" b="0" dirty="0">
                <a:ln w="0"/>
                <a:solidFill>
                  <a:schemeClr val="tx1"/>
                </a:solidFill>
              </a:rPr>
              <a:t>سورة المجادلة (1 – 4 )</a:t>
            </a:r>
          </a:p>
        </p:txBody>
      </p:sp>
    </p:spTree>
    <p:extLst>
      <p:ext uri="{BB962C8B-B14F-4D97-AF65-F5344CB8AC3E}">
        <p14:creationId xmlns:p14="http://schemas.microsoft.com/office/powerpoint/2010/main" val="250033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٣) ( لَّعْنَ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(٣)</a:t>
            </a:r>
            <a:r>
              <a:rPr dirty="0"/>
              <a:t> ( لَّعْنَ</a:t>
            </a:r>
            <a:r>
              <a:rPr dirty="0">
                <a:solidFill>
                  <a:srgbClr val="E3716C"/>
                </a:solidFill>
              </a:rPr>
              <a:t>تَ </a:t>
            </a:r>
            <a:r>
              <a:rPr dirty="0">
                <a:solidFill>
                  <a:srgbClr val="054464"/>
                </a:solidFill>
              </a:rPr>
              <a:t>) :</a:t>
            </a: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موضعين</a:t>
            </a:r>
            <a:r>
              <a:rPr dirty="0">
                <a:solidFill>
                  <a:srgbClr val="054464"/>
                </a:solidFill>
              </a:rPr>
              <a:t> في </a:t>
            </a:r>
            <a:r>
              <a:rPr dirty="0">
                <a:solidFill>
                  <a:srgbClr val="E3716C"/>
                </a:solidFill>
              </a:rPr>
              <a:t>سورتين</a:t>
            </a:r>
            <a:r>
              <a:rPr dirty="0">
                <a:solidFill>
                  <a:srgbClr val="054464"/>
                </a:solidFill>
              </a:rPr>
              <a:t> وهما:</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054464"/>
                </a:solidFill>
              </a:rPr>
              <a:t>(</a:t>
            </a:r>
            <a:r>
              <a:rPr dirty="0">
                <a:solidFill>
                  <a:srgbClr val="054464"/>
                </a:solidFill>
              </a:rPr>
              <a:t> آل عمران - النور</a:t>
            </a:r>
            <a:r>
              <a:rPr lang="ar-SA" dirty="0">
                <a:solidFill>
                  <a:srgbClr val="054464"/>
                </a:solidFill>
              </a:rPr>
              <a:t>)</a:t>
            </a:r>
            <a:endParaRPr dirty="0">
              <a:solidFill>
                <a:srgbClr val="054464"/>
              </a:solidFill>
            </a:endParaRPr>
          </a:p>
        </p:txBody>
      </p:sp>
      <p:pic>
        <p:nvPicPr>
          <p:cNvPr id="3" name="صورة 2">
            <a:extLst>
              <a:ext uri="{FF2B5EF4-FFF2-40B4-BE49-F238E27FC236}">
                <a16:creationId xmlns:a16="http://schemas.microsoft.com/office/drawing/2014/main" id="{57EA9A08-74E3-FF48-8C81-30065BB566FB}"/>
              </a:ext>
            </a:extLst>
          </p:cNvPr>
          <p:cNvPicPr>
            <a:picLocks noChangeAspect="1"/>
          </p:cNvPicPr>
          <p:nvPr/>
        </p:nvPicPr>
        <p:blipFill rotWithShape="1">
          <a:blip r:embed="rId2"/>
          <a:srcRect t="43367" b="40808"/>
          <a:stretch/>
        </p:blipFill>
        <p:spPr>
          <a:xfrm>
            <a:off x="3684985" y="3563758"/>
            <a:ext cx="4822031" cy="763083"/>
          </a:xfrm>
          <a:prstGeom prst="rect">
            <a:avLst/>
          </a:prstGeom>
        </p:spPr>
      </p:pic>
    </p:spTree>
    <p:extLst>
      <p:ext uri="{BB962C8B-B14F-4D97-AF65-F5344CB8AC3E}">
        <p14:creationId xmlns:p14="http://schemas.microsoft.com/office/powerpoint/2010/main" val="4468800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right)">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٤) ( امْرَأَ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(٤)</a:t>
            </a:r>
            <a:r>
              <a:rPr dirty="0"/>
              <a:t> ( امْرَأَ</a:t>
            </a:r>
            <a:r>
              <a:rPr dirty="0">
                <a:solidFill>
                  <a:srgbClr val="E3716C"/>
                </a:solidFill>
              </a:rPr>
              <a:t>تُ </a:t>
            </a:r>
            <a:r>
              <a:rPr dirty="0">
                <a:solidFill>
                  <a:srgbClr val="054464"/>
                </a:solidFill>
              </a:rPr>
              <a:t>) :</a:t>
            </a: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سبعة</a:t>
            </a:r>
            <a:r>
              <a:rPr dirty="0">
                <a:solidFill>
                  <a:srgbClr val="054464"/>
                </a:solidFill>
              </a:rPr>
              <a:t> مواضع في </a:t>
            </a:r>
            <a:r>
              <a:rPr dirty="0">
                <a:solidFill>
                  <a:srgbClr val="E3716C"/>
                </a:solidFill>
              </a:rPr>
              <a:t>أربع</a:t>
            </a:r>
            <a:r>
              <a:rPr dirty="0">
                <a:solidFill>
                  <a:srgbClr val="054464"/>
                </a:solidFill>
              </a:rPr>
              <a:t> سور وهي:</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054464"/>
                </a:solidFill>
              </a:rPr>
              <a:t>(</a:t>
            </a:r>
            <a:r>
              <a:rPr dirty="0">
                <a:solidFill>
                  <a:srgbClr val="054464"/>
                </a:solidFill>
              </a:rPr>
              <a:t> آل عمران - يوسف -القصص - التحريم </a:t>
            </a:r>
            <a:r>
              <a:rPr lang="ar-SA" dirty="0">
                <a:solidFill>
                  <a:srgbClr val="054464"/>
                </a:solidFill>
              </a:rPr>
              <a:t>)</a:t>
            </a:r>
            <a:endParaRPr dirty="0">
              <a:solidFill>
                <a:srgbClr val="054464"/>
              </a:solidFill>
            </a:endParaRPr>
          </a:p>
        </p:txBody>
      </p:sp>
      <p:pic>
        <p:nvPicPr>
          <p:cNvPr id="3" name="صورة 2">
            <a:extLst>
              <a:ext uri="{FF2B5EF4-FFF2-40B4-BE49-F238E27FC236}">
                <a16:creationId xmlns:a16="http://schemas.microsoft.com/office/drawing/2014/main" id="{E284740D-72C5-0547-9774-DB30F0E0328A}"/>
              </a:ext>
            </a:extLst>
          </p:cNvPr>
          <p:cNvPicPr>
            <a:picLocks noChangeAspect="1"/>
          </p:cNvPicPr>
          <p:nvPr/>
        </p:nvPicPr>
        <p:blipFill rotWithShape="1">
          <a:blip r:embed="rId2"/>
          <a:srcRect t="60539" b="20943"/>
          <a:stretch/>
        </p:blipFill>
        <p:spPr>
          <a:xfrm>
            <a:off x="3676869" y="3385163"/>
            <a:ext cx="4822031" cy="892969"/>
          </a:xfrm>
          <a:prstGeom prst="rect">
            <a:avLst/>
          </a:prstGeom>
        </p:spPr>
      </p:pic>
    </p:spTree>
    <p:extLst>
      <p:ext uri="{BB962C8B-B14F-4D97-AF65-F5344CB8AC3E}">
        <p14:creationId xmlns:p14="http://schemas.microsoft.com/office/powerpoint/2010/main" val="3112614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right)">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٥) ( وَمَعْصِيَ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DCB84A"/>
                </a:solidFill>
              </a:rPr>
              <a:t>(</a:t>
            </a:r>
            <a:r>
              <a:rPr dirty="0">
                <a:solidFill>
                  <a:srgbClr val="DCB84A"/>
                </a:solidFill>
              </a:rPr>
              <a:t>٥</a:t>
            </a:r>
            <a:r>
              <a:rPr lang="ar-KW" dirty="0">
                <a:solidFill>
                  <a:srgbClr val="DCB84A"/>
                </a:solidFill>
              </a:rPr>
              <a:t>)</a:t>
            </a:r>
            <a:r>
              <a:rPr lang="ar-KW" dirty="0"/>
              <a:t> ( وَمَعْصِيَ</a:t>
            </a:r>
            <a:r>
              <a:rPr lang="ar-KW" dirty="0">
                <a:solidFill>
                  <a:srgbClr val="E3716C"/>
                </a:solidFill>
              </a:rPr>
              <a:t>تِ </a:t>
            </a:r>
            <a:r>
              <a:rPr lang="ar-KW" dirty="0">
                <a:solidFill>
                  <a:srgbClr val="054464"/>
                </a:solidFill>
              </a:rPr>
              <a:t>) :</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موضعين</a:t>
            </a:r>
            <a:r>
              <a:rPr dirty="0">
                <a:solidFill>
                  <a:srgbClr val="054464"/>
                </a:solidFill>
              </a:rPr>
              <a:t> في سورة المجادلة</a:t>
            </a:r>
          </a:p>
        </p:txBody>
      </p:sp>
      <p:pic>
        <p:nvPicPr>
          <p:cNvPr id="3" name="صورة 2">
            <a:extLst>
              <a:ext uri="{FF2B5EF4-FFF2-40B4-BE49-F238E27FC236}">
                <a16:creationId xmlns:a16="http://schemas.microsoft.com/office/drawing/2014/main" id="{265505A8-FCAE-D24C-B276-4AD4831B6427}"/>
              </a:ext>
            </a:extLst>
          </p:cNvPr>
          <p:cNvPicPr>
            <a:picLocks noChangeAspect="1"/>
          </p:cNvPicPr>
          <p:nvPr/>
        </p:nvPicPr>
        <p:blipFill rotWithShape="1">
          <a:blip r:embed="rId2"/>
          <a:srcRect t="79630"/>
          <a:stretch/>
        </p:blipFill>
        <p:spPr>
          <a:xfrm>
            <a:off x="3684985" y="2937867"/>
            <a:ext cx="4822031" cy="982266"/>
          </a:xfrm>
          <a:prstGeom prst="rect">
            <a:avLst/>
          </a:prstGeom>
        </p:spPr>
      </p:pic>
    </p:spTree>
    <p:extLst>
      <p:ext uri="{BB962C8B-B14F-4D97-AF65-F5344CB8AC3E}">
        <p14:creationId xmlns:p14="http://schemas.microsoft.com/office/powerpoint/2010/main" val="108768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righ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٦) ( شَجَرَتَ ) :…"/>
          <p:cNvSpPr txBox="1">
            <a:spLocks noGrp="1"/>
          </p:cNvSpPr>
          <p:nvPr>
            <p:ph type="title" idx="4294967295"/>
          </p:nvPr>
        </p:nvSpPr>
        <p:spPr>
          <a:xfrm>
            <a:off x="2922571" y="1546008"/>
            <a:ext cx="6409503"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(٦)</a:t>
            </a:r>
            <a:r>
              <a:rPr dirty="0"/>
              <a:t> ( شَجَرَ</a:t>
            </a:r>
            <a:r>
              <a:rPr dirty="0">
                <a:solidFill>
                  <a:srgbClr val="E3716C"/>
                </a:solidFill>
              </a:rPr>
              <a:t>تَ </a:t>
            </a:r>
            <a:r>
              <a:rPr lang="ar-SA" dirty="0">
                <a:solidFill>
                  <a:srgbClr val="054464"/>
                </a:solidFill>
              </a:rPr>
              <a:t>):</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الدخان</a:t>
            </a:r>
          </a:p>
        </p:txBody>
      </p:sp>
      <p:pic>
        <p:nvPicPr>
          <p:cNvPr id="3" name="صورة 2">
            <a:extLst>
              <a:ext uri="{FF2B5EF4-FFF2-40B4-BE49-F238E27FC236}">
                <a16:creationId xmlns:a16="http://schemas.microsoft.com/office/drawing/2014/main" id="{7CB470B6-D10F-A242-86F7-0957000A3447}"/>
              </a:ext>
            </a:extLst>
          </p:cNvPr>
          <p:cNvPicPr>
            <a:picLocks noChangeAspect="1"/>
          </p:cNvPicPr>
          <p:nvPr/>
        </p:nvPicPr>
        <p:blipFill rotWithShape="1">
          <a:blip r:embed="rId2"/>
          <a:srcRect b="83689"/>
          <a:stretch/>
        </p:blipFill>
        <p:spPr>
          <a:xfrm>
            <a:off x="3470796" y="2653544"/>
            <a:ext cx="5464969" cy="891359"/>
          </a:xfrm>
          <a:prstGeom prst="rect">
            <a:avLst/>
          </a:prstGeom>
        </p:spPr>
      </p:pic>
    </p:spTree>
    <p:extLst>
      <p:ext uri="{BB962C8B-B14F-4D97-AF65-F5344CB8AC3E}">
        <p14:creationId xmlns:p14="http://schemas.microsoft.com/office/powerpoint/2010/main" val="746031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right)">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٧) ( سُنَّتُ ) :…"/>
          <p:cNvSpPr txBox="1">
            <a:spLocks noGrp="1"/>
          </p:cNvSpPr>
          <p:nvPr>
            <p:ph type="title" idx="4294967295"/>
          </p:nvPr>
        </p:nvSpPr>
        <p:spPr>
          <a:xfrm>
            <a:off x="2845515" y="1546008"/>
            <a:ext cx="6500971"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(٧)</a:t>
            </a:r>
            <a:r>
              <a:rPr dirty="0"/>
              <a:t> ( سُنَّ</a:t>
            </a:r>
            <a:r>
              <a:rPr dirty="0">
                <a:solidFill>
                  <a:srgbClr val="E3716C"/>
                </a:solidFill>
              </a:rPr>
              <a:t>تُ </a:t>
            </a:r>
            <a:r>
              <a:rPr dirty="0">
                <a:solidFill>
                  <a:srgbClr val="054464"/>
                </a:solidFill>
              </a:rPr>
              <a:t>) :</a:t>
            </a: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خمسة</a:t>
            </a:r>
            <a:r>
              <a:rPr dirty="0">
                <a:solidFill>
                  <a:srgbClr val="054464"/>
                </a:solidFill>
              </a:rPr>
              <a:t> مواضع في السور التالية:</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054464"/>
                </a:solidFill>
              </a:rPr>
              <a:t>(</a:t>
            </a:r>
            <a:r>
              <a:rPr dirty="0">
                <a:solidFill>
                  <a:srgbClr val="054464"/>
                </a:solidFill>
              </a:rPr>
              <a:t> الأنفال - غافر - فاطر </a:t>
            </a:r>
            <a:r>
              <a:rPr lang="ar-SA" dirty="0">
                <a:solidFill>
                  <a:srgbClr val="054464"/>
                </a:solidFill>
              </a:rPr>
              <a:t>)</a:t>
            </a:r>
            <a:endParaRPr dirty="0">
              <a:solidFill>
                <a:srgbClr val="054464"/>
              </a:solidFill>
            </a:endParaRPr>
          </a:p>
        </p:txBody>
      </p:sp>
      <p:pic>
        <p:nvPicPr>
          <p:cNvPr id="3" name="صورة 2">
            <a:extLst>
              <a:ext uri="{FF2B5EF4-FFF2-40B4-BE49-F238E27FC236}">
                <a16:creationId xmlns:a16="http://schemas.microsoft.com/office/drawing/2014/main" id="{5AB0D991-7E10-134A-A7CB-00A91FFD220A}"/>
              </a:ext>
            </a:extLst>
          </p:cNvPr>
          <p:cNvPicPr>
            <a:picLocks noChangeAspect="1"/>
          </p:cNvPicPr>
          <p:nvPr/>
        </p:nvPicPr>
        <p:blipFill rotWithShape="1">
          <a:blip r:embed="rId2"/>
          <a:srcRect t="15997" b="70931"/>
          <a:stretch/>
        </p:blipFill>
        <p:spPr>
          <a:xfrm>
            <a:off x="3515916" y="3783013"/>
            <a:ext cx="5464969" cy="714375"/>
          </a:xfrm>
          <a:prstGeom prst="rect">
            <a:avLst/>
          </a:prstGeom>
        </p:spPr>
      </p:pic>
    </p:spTree>
    <p:extLst>
      <p:ext uri="{BB962C8B-B14F-4D97-AF65-F5344CB8AC3E}">
        <p14:creationId xmlns:p14="http://schemas.microsoft.com/office/powerpoint/2010/main" val="3876636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right)">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٨) ( قُرَّ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(٨)</a:t>
            </a:r>
            <a:r>
              <a:rPr dirty="0"/>
              <a:t> ( قُرَّ</a:t>
            </a:r>
            <a:r>
              <a:rPr dirty="0">
                <a:solidFill>
                  <a:srgbClr val="E3716C"/>
                </a:solidFill>
              </a:rPr>
              <a:t>تُ </a:t>
            </a:r>
            <a:r>
              <a:rPr lang="ar-SA" dirty="0">
                <a:solidFill>
                  <a:srgbClr val="054464"/>
                </a:solidFill>
              </a:rPr>
              <a:t>) :</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القصص </a:t>
            </a:r>
          </a:p>
        </p:txBody>
      </p:sp>
      <p:pic>
        <p:nvPicPr>
          <p:cNvPr id="3" name="صورة 2">
            <a:extLst>
              <a:ext uri="{FF2B5EF4-FFF2-40B4-BE49-F238E27FC236}">
                <a16:creationId xmlns:a16="http://schemas.microsoft.com/office/drawing/2014/main" id="{46B0188F-8046-A744-B4D9-772E56AFD87B}"/>
              </a:ext>
            </a:extLst>
          </p:cNvPr>
          <p:cNvPicPr>
            <a:picLocks noChangeAspect="1"/>
          </p:cNvPicPr>
          <p:nvPr/>
        </p:nvPicPr>
        <p:blipFill rotWithShape="1">
          <a:blip r:embed="rId2"/>
          <a:srcRect l="50000" t="28402" b="57932"/>
          <a:stretch/>
        </p:blipFill>
        <p:spPr>
          <a:xfrm>
            <a:off x="4829608" y="2816911"/>
            <a:ext cx="2732484" cy="746847"/>
          </a:xfrm>
          <a:prstGeom prst="rect">
            <a:avLst/>
          </a:prstGeom>
        </p:spPr>
      </p:pic>
    </p:spTree>
    <p:extLst>
      <p:ext uri="{BB962C8B-B14F-4D97-AF65-F5344CB8AC3E}">
        <p14:creationId xmlns:p14="http://schemas.microsoft.com/office/powerpoint/2010/main" val="86471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right)">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٩) ( وَجَنَّتُ ) :…"/>
          <p:cNvSpPr txBox="1">
            <a:spLocks noGrp="1"/>
          </p:cNvSpPr>
          <p:nvPr>
            <p:ph type="title" idx="4294967295"/>
          </p:nvPr>
        </p:nvSpPr>
        <p:spPr>
          <a:xfrm>
            <a:off x="2934150" y="1546008"/>
            <a:ext cx="6397924"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(٩)</a:t>
            </a:r>
            <a:r>
              <a:rPr dirty="0"/>
              <a:t> ( وَجَنَّ</a:t>
            </a:r>
            <a:r>
              <a:rPr dirty="0">
                <a:solidFill>
                  <a:srgbClr val="E3716C"/>
                </a:solidFill>
              </a:rPr>
              <a:t>تُ </a:t>
            </a:r>
            <a:r>
              <a:rPr lang="ar-SA" dirty="0">
                <a:solidFill>
                  <a:srgbClr val="054464"/>
                </a:solidFill>
              </a:rPr>
              <a:t>) :</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الواقعة</a:t>
            </a:r>
          </a:p>
        </p:txBody>
      </p:sp>
      <p:pic>
        <p:nvPicPr>
          <p:cNvPr id="3" name="صورة 2">
            <a:extLst>
              <a:ext uri="{FF2B5EF4-FFF2-40B4-BE49-F238E27FC236}">
                <a16:creationId xmlns:a16="http://schemas.microsoft.com/office/drawing/2014/main" id="{EF046C29-271D-B14B-A4A9-0762734E7585}"/>
              </a:ext>
            </a:extLst>
          </p:cNvPr>
          <p:cNvPicPr>
            <a:picLocks noChangeAspect="1"/>
          </p:cNvPicPr>
          <p:nvPr/>
        </p:nvPicPr>
        <p:blipFill rotWithShape="1">
          <a:blip r:embed="rId2"/>
          <a:srcRect l="22192" t="41176" r="20172" b="45901"/>
          <a:stretch/>
        </p:blipFill>
        <p:spPr>
          <a:xfrm>
            <a:off x="4576329" y="2946797"/>
            <a:ext cx="3149745" cy="706257"/>
          </a:xfrm>
          <a:prstGeom prst="rect">
            <a:avLst/>
          </a:prstGeom>
        </p:spPr>
      </p:pic>
    </p:spTree>
    <p:extLst>
      <p:ext uri="{BB962C8B-B14F-4D97-AF65-F5344CB8AC3E}">
        <p14:creationId xmlns:p14="http://schemas.microsoft.com/office/powerpoint/2010/main" val="27329990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right)">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١٠) ( فِطْرَتَ ) :…"/>
          <p:cNvSpPr txBox="1">
            <a:spLocks noGrp="1"/>
          </p:cNvSpPr>
          <p:nvPr>
            <p:ph type="title" idx="4294967295"/>
          </p:nvPr>
        </p:nvSpPr>
        <p:spPr>
          <a:xfrm>
            <a:off x="2859928" y="1546008"/>
            <a:ext cx="6472145"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(١٠)</a:t>
            </a:r>
            <a:r>
              <a:rPr dirty="0"/>
              <a:t> ( فِطْرَ</a:t>
            </a:r>
            <a:r>
              <a:rPr dirty="0">
                <a:solidFill>
                  <a:srgbClr val="E3716C"/>
                </a:solidFill>
              </a:rPr>
              <a:t>تَ </a:t>
            </a:r>
            <a:r>
              <a:rPr lang="ar-SA" dirty="0">
                <a:solidFill>
                  <a:srgbClr val="054464"/>
                </a:solidFill>
              </a:rPr>
              <a:t>) :</a:t>
            </a:r>
            <a:endParaRPr dirty="0">
              <a:solidFill>
                <a:srgbClr val="054464"/>
              </a:solidFill>
            </a:endParaRPr>
          </a:p>
          <a:p>
            <a:pPr>
              <a:lnSpc>
                <a:spcPct val="150000"/>
              </a:lnSpc>
              <a:spcBef>
                <a:spcPts val="70"/>
              </a:spcBef>
              <a:defRPr sz="3000" cap="all" spc="-29">
                <a:solidFill>
                  <a:srgbClr val="054464"/>
                </a:solidFill>
                <a:latin typeface="Helvetica Neue Bold Condensed"/>
                <a:ea typeface="Helvetica Neue Bold Condensed"/>
                <a:cs typeface="Helvetica Neue Bold Condensed"/>
                <a:sym typeface="Helvetica Neue Bold Condensed"/>
              </a:defRPr>
            </a:pPr>
            <a:r>
              <a:rPr dirty="0"/>
              <a:t>جاءت في </a:t>
            </a:r>
            <a:r>
              <a:rPr dirty="0">
                <a:solidFill>
                  <a:srgbClr val="E3716C"/>
                </a:solidFill>
              </a:rPr>
              <a:t>موضع واحد</a:t>
            </a:r>
            <a:r>
              <a:rPr dirty="0"/>
              <a:t> في سورة الروم</a:t>
            </a:r>
          </a:p>
        </p:txBody>
      </p:sp>
      <p:pic>
        <p:nvPicPr>
          <p:cNvPr id="3" name="صورة 2">
            <a:extLst>
              <a:ext uri="{FF2B5EF4-FFF2-40B4-BE49-F238E27FC236}">
                <a16:creationId xmlns:a16="http://schemas.microsoft.com/office/drawing/2014/main" id="{96133F21-07A7-A748-9F85-58D0F3B004CA}"/>
              </a:ext>
            </a:extLst>
          </p:cNvPr>
          <p:cNvPicPr>
            <a:picLocks noChangeAspect="1"/>
          </p:cNvPicPr>
          <p:nvPr/>
        </p:nvPicPr>
        <p:blipFill rotWithShape="1">
          <a:blip r:embed="rId2"/>
          <a:srcRect t="54842" b="33126"/>
          <a:stretch/>
        </p:blipFill>
        <p:spPr>
          <a:xfrm>
            <a:off x="3436577" y="2771450"/>
            <a:ext cx="5464969" cy="657550"/>
          </a:xfrm>
          <a:prstGeom prst="rect">
            <a:avLst/>
          </a:prstGeom>
        </p:spPr>
      </p:pic>
    </p:spTree>
    <p:extLst>
      <p:ext uri="{BB962C8B-B14F-4D97-AF65-F5344CB8AC3E}">
        <p14:creationId xmlns:p14="http://schemas.microsoft.com/office/powerpoint/2010/main" val="22673796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righ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١١) ( بَقِيَّ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(١١)</a:t>
            </a:r>
            <a:r>
              <a:rPr dirty="0"/>
              <a:t> ( بَقِيَّ</a:t>
            </a:r>
            <a:r>
              <a:rPr dirty="0">
                <a:solidFill>
                  <a:srgbClr val="E3716C"/>
                </a:solidFill>
              </a:rPr>
              <a:t>تُ </a:t>
            </a:r>
            <a:r>
              <a:rPr dirty="0">
                <a:solidFill>
                  <a:srgbClr val="054464"/>
                </a:solidFill>
              </a:rPr>
              <a:t>) :</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هود</a:t>
            </a:r>
          </a:p>
        </p:txBody>
      </p:sp>
      <p:pic>
        <p:nvPicPr>
          <p:cNvPr id="3" name="صورة 2">
            <a:extLst>
              <a:ext uri="{FF2B5EF4-FFF2-40B4-BE49-F238E27FC236}">
                <a16:creationId xmlns:a16="http://schemas.microsoft.com/office/drawing/2014/main" id="{BB5F10A3-EB28-DE45-880D-FD9B1733068A}"/>
              </a:ext>
            </a:extLst>
          </p:cNvPr>
          <p:cNvPicPr>
            <a:picLocks noChangeAspect="1"/>
          </p:cNvPicPr>
          <p:nvPr/>
        </p:nvPicPr>
        <p:blipFill rotWithShape="1">
          <a:blip r:embed="rId2"/>
          <a:srcRect t="68657" b="19608"/>
          <a:stretch/>
        </p:blipFill>
        <p:spPr>
          <a:xfrm>
            <a:off x="3363516" y="2987387"/>
            <a:ext cx="5464969" cy="641315"/>
          </a:xfrm>
          <a:prstGeom prst="rect">
            <a:avLst/>
          </a:prstGeom>
        </p:spPr>
      </p:pic>
    </p:spTree>
    <p:extLst>
      <p:ext uri="{BB962C8B-B14F-4D97-AF65-F5344CB8AC3E}">
        <p14:creationId xmlns:p14="http://schemas.microsoft.com/office/powerpoint/2010/main" val="9188535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right)">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١٢) ( ابْنَتَ ) :…"/>
          <p:cNvSpPr txBox="1">
            <a:spLocks noGrp="1"/>
          </p:cNvSpPr>
          <p:nvPr>
            <p:ph type="title" idx="4294967295"/>
          </p:nvPr>
        </p:nvSpPr>
        <p:spPr>
          <a:xfrm>
            <a:off x="2840911" y="1546008"/>
            <a:ext cx="6510179"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(١٢)</a:t>
            </a:r>
            <a:r>
              <a:rPr dirty="0"/>
              <a:t> ( ابْنَ</a:t>
            </a:r>
            <a:r>
              <a:rPr dirty="0">
                <a:solidFill>
                  <a:srgbClr val="E3716C"/>
                </a:solidFill>
              </a:rPr>
              <a:t>تَ </a:t>
            </a:r>
            <a:r>
              <a:rPr lang="ar-SA" dirty="0">
                <a:solidFill>
                  <a:srgbClr val="054464"/>
                </a:solidFill>
              </a:rPr>
              <a:t>) :</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التحريم</a:t>
            </a:r>
          </a:p>
        </p:txBody>
      </p:sp>
      <p:pic>
        <p:nvPicPr>
          <p:cNvPr id="3" name="صورة 2">
            <a:extLst>
              <a:ext uri="{FF2B5EF4-FFF2-40B4-BE49-F238E27FC236}">
                <a16:creationId xmlns:a16="http://schemas.microsoft.com/office/drawing/2014/main" id="{D4F53A55-2BBA-2F43-81A4-4A2B32C06007}"/>
              </a:ext>
            </a:extLst>
          </p:cNvPr>
          <p:cNvPicPr>
            <a:picLocks noChangeAspect="1"/>
          </p:cNvPicPr>
          <p:nvPr/>
        </p:nvPicPr>
        <p:blipFill rotWithShape="1">
          <a:blip r:embed="rId2"/>
          <a:srcRect t="28104" r="50000" b="58081"/>
          <a:stretch/>
        </p:blipFill>
        <p:spPr>
          <a:xfrm>
            <a:off x="4729758" y="2808793"/>
            <a:ext cx="2732484" cy="754964"/>
          </a:xfrm>
          <a:prstGeom prst="rect">
            <a:avLst/>
          </a:prstGeom>
        </p:spPr>
      </p:pic>
    </p:spTree>
    <p:extLst>
      <p:ext uri="{BB962C8B-B14F-4D97-AF65-F5344CB8AC3E}">
        <p14:creationId xmlns:p14="http://schemas.microsoft.com/office/powerpoint/2010/main" val="755671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right)">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10;&#10;تم إنشاء الوصف تلقائياً">
            <a:extLst>
              <a:ext uri="{FF2B5EF4-FFF2-40B4-BE49-F238E27FC236}">
                <a16:creationId xmlns:a16="http://schemas.microsoft.com/office/drawing/2014/main" id="{50C5BCDC-0278-4A43-A25B-DF33BE98F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0" y="1079500"/>
            <a:ext cx="6743700" cy="4699000"/>
          </a:xfrm>
          <a:prstGeom prst="rect">
            <a:avLst/>
          </a:prstGeom>
        </p:spPr>
      </p:pic>
    </p:spTree>
    <p:extLst>
      <p:ext uri="{BB962C8B-B14F-4D97-AF65-F5344CB8AC3E}">
        <p14:creationId xmlns:p14="http://schemas.microsoft.com/office/powerpoint/2010/main" val="31595398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١٣) ( كَلِمَتُ ) :…"/>
          <p:cNvSpPr txBox="1">
            <a:spLocks noGrp="1"/>
          </p:cNvSpPr>
          <p:nvPr>
            <p:ph type="title" idx="4294967295"/>
          </p:nvPr>
        </p:nvSpPr>
        <p:spPr>
          <a:xfrm>
            <a:off x="2859928" y="1546008"/>
            <a:ext cx="6472145"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(١٣)</a:t>
            </a:r>
            <a:r>
              <a:rPr dirty="0"/>
              <a:t> ( كَلِمَ</a:t>
            </a:r>
            <a:r>
              <a:rPr dirty="0">
                <a:solidFill>
                  <a:srgbClr val="E3716C"/>
                </a:solidFill>
              </a:rPr>
              <a:t>تُ </a:t>
            </a:r>
            <a:r>
              <a:rPr lang="ar-SA" dirty="0">
                <a:solidFill>
                  <a:srgbClr val="054464"/>
                </a:solidFill>
              </a:rPr>
              <a:t>) :</a:t>
            </a:r>
            <a:endParaRPr dirty="0">
              <a:solidFill>
                <a:srgbClr val="054464"/>
              </a:solidFill>
            </a:endParaRP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موضع واحد</a:t>
            </a:r>
            <a:r>
              <a:rPr dirty="0">
                <a:solidFill>
                  <a:srgbClr val="054464"/>
                </a:solidFill>
              </a:rPr>
              <a:t> في سورة الأعراف</a:t>
            </a:r>
          </a:p>
        </p:txBody>
      </p:sp>
      <p:pic>
        <p:nvPicPr>
          <p:cNvPr id="3" name="صورة 2">
            <a:extLst>
              <a:ext uri="{FF2B5EF4-FFF2-40B4-BE49-F238E27FC236}">
                <a16:creationId xmlns:a16="http://schemas.microsoft.com/office/drawing/2014/main" id="{5AFFA7C4-E165-A648-AC09-CF647537078C}"/>
              </a:ext>
            </a:extLst>
          </p:cNvPr>
          <p:cNvPicPr>
            <a:picLocks noChangeAspect="1"/>
          </p:cNvPicPr>
          <p:nvPr/>
        </p:nvPicPr>
        <p:blipFill rotWithShape="1">
          <a:blip r:embed="rId2"/>
          <a:srcRect t="84456"/>
          <a:stretch/>
        </p:blipFill>
        <p:spPr>
          <a:xfrm>
            <a:off x="3363516" y="3120160"/>
            <a:ext cx="5464969" cy="849492"/>
          </a:xfrm>
          <a:prstGeom prst="rect">
            <a:avLst/>
          </a:prstGeom>
        </p:spPr>
      </p:pic>
    </p:spTree>
    <p:extLst>
      <p:ext uri="{BB962C8B-B14F-4D97-AF65-F5344CB8AC3E}">
        <p14:creationId xmlns:p14="http://schemas.microsoft.com/office/powerpoint/2010/main" val="1429535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wipe(right)">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جميع الكلمات التي وردت فيها التاء المفتوحة (عند حفص )…"/>
          <p:cNvSpPr txBox="1"/>
          <p:nvPr/>
        </p:nvSpPr>
        <p:spPr>
          <a:xfrm>
            <a:off x="1996340" y="1367175"/>
            <a:ext cx="7310281" cy="41461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p>
            <a:pPr marL="232164" indent="-232164" algn="r" rtl="1">
              <a:lnSpc>
                <a:spcPct val="150000"/>
              </a:lnSpc>
              <a:spcBef>
                <a:spcPts val="70"/>
              </a:spcBef>
              <a:buClr>
                <a:srgbClr val="DCB84A"/>
              </a:buClr>
              <a:buSzPct val="82000"/>
              <a:buChar char="✦"/>
              <a:defRPr sz="3000" b="0" cap="all" spc="-29">
                <a:solidFill>
                  <a:srgbClr val="054464"/>
                </a:solidFill>
                <a:latin typeface="Helvetica Neue Bold Condensed"/>
                <a:ea typeface="Helvetica Neue Bold Condensed"/>
                <a:cs typeface="Helvetica Neue Bold Condensed"/>
                <a:sym typeface="Helvetica Neue Bold Condensed"/>
              </a:defRPr>
            </a:pPr>
            <a:r>
              <a:rPr sz="2109" dirty="0"/>
              <a:t>جميع الكلمات التي وردت فيها التاء المفتوحة (</a:t>
            </a:r>
            <a:r>
              <a:rPr sz="2109" dirty="0">
                <a:solidFill>
                  <a:srgbClr val="E76B74"/>
                </a:solidFill>
              </a:rPr>
              <a:t>عند حفص </a:t>
            </a:r>
            <a:r>
              <a:rPr sz="2109" dirty="0"/>
              <a:t>)</a:t>
            </a:r>
          </a:p>
          <a:p>
            <a:pPr algn="r" rtl="1">
              <a:lnSpc>
                <a:spcPct val="200000"/>
              </a:lnSpc>
              <a:spcBef>
                <a:spcPts val="70"/>
              </a:spcBef>
              <a:defRPr sz="3000" b="0" cap="all" spc="-29">
                <a:solidFill>
                  <a:srgbClr val="054464"/>
                </a:solidFill>
                <a:latin typeface="Helvetica Neue Bold Condensed"/>
                <a:ea typeface="Helvetica Neue Bold Condensed"/>
                <a:cs typeface="Helvetica Neue Bold Condensed"/>
                <a:sym typeface="Helvetica Neue Bold Condensed"/>
              </a:defRPr>
            </a:pPr>
            <a:r>
              <a:rPr sz="2109" dirty="0"/>
              <a:t>يوقف عليها بالتاء المفتوحة </a:t>
            </a:r>
            <a:r>
              <a:rPr sz="2109" u="sng" dirty="0">
                <a:solidFill>
                  <a:srgbClr val="E76B74"/>
                </a:solidFill>
              </a:rPr>
              <a:t>من غير خلاف</a:t>
            </a:r>
          </a:p>
          <a:p>
            <a:pPr marL="292994" indent="-292994" algn="r" rtl="1">
              <a:lnSpc>
                <a:spcPct val="150000"/>
              </a:lnSpc>
              <a:spcBef>
                <a:spcPts val="70"/>
              </a:spcBef>
              <a:buClr>
                <a:srgbClr val="DCB84A"/>
              </a:buClr>
              <a:buSzPct val="80000"/>
              <a:buChar char="✦"/>
              <a:defRPr sz="3000" b="0" cap="all" spc="-29">
                <a:solidFill>
                  <a:srgbClr val="054464"/>
                </a:solidFill>
                <a:latin typeface="Helvetica Neue Bold Condensed"/>
                <a:ea typeface="Helvetica Neue Bold Condensed"/>
                <a:cs typeface="Helvetica Neue Bold Condensed"/>
                <a:sym typeface="Helvetica Neue Bold Condensed"/>
              </a:defRPr>
            </a:pPr>
            <a:r>
              <a:rPr sz="2109" dirty="0"/>
              <a:t>الكلمات التي وردت فيها </a:t>
            </a:r>
            <a:r>
              <a:rPr sz="2109" u="sng" dirty="0">
                <a:solidFill>
                  <a:srgbClr val="E76B74"/>
                </a:solidFill>
              </a:rPr>
              <a:t>هاء التأنيث</a:t>
            </a:r>
            <a:r>
              <a:rPr sz="2109" dirty="0"/>
              <a:t> مكتوبة </a:t>
            </a:r>
            <a:r>
              <a:rPr sz="2109" dirty="0">
                <a:solidFill>
                  <a:srgbClr val="DCB84A"/>
                </a:solidFill>
              </a:rPr>
              <a:t>بالتاء المربوطة</a:t>
            </a:r>
            <a:r>
              <a:rPr sz="2109" dirty="0"/>
              <a:t> فإنه يوقف عليها </a:t>
            </a:r>
            <a:r>
              <a:rPr sz="2109" dirty="0">
                <a:solidFill>
                  <a:srgbClr val="DCB84A"/>
                </a:solidFill>
              </a:rPr>
              <a:t>بالهاء</a:t>
            </a:r>
            <a:r>
              <a:rPr sz="2109" dirty="0"/>
              <a:t> </a:t>
            </a:r>
            <a:r>
              <a:rPr sz="2109" dirty="0">
                <a:solidFill>
                  <a:srgbClr val="E76B74"/>
                </a:solidFill>
              </a:rPr>
              <a:t>من غير خلاف</a:t>
            </a:r>
          </a:p>
          <a:p>
            <a:pPr algn="r" rtl="1">
              <a:lnSpc>
                <a:spcPct val="150000"/>
              </a:lnSpc>
              <a:spcBef>
                <a:spcPts val="70"/>
              </a:spcBef>
              <a:defRPr sz="3000" b="0" cap="all" spc="-29">
                <a:solidFill>
                  <a:srgbClr val="054464"/>
                </a:solidFill>
                <a:latin typeface="Helvetica Neue Bold Condensed"/>
                <a:ea typeface="Helvetica Neue Bold Condensed"/>
                <a:cs typeface="Helvetica Neue Bold Condensed"/>
                <a:sym typeface="Helvetica Neue Bold Condensed"/>
              </a:defRPr>
            </a:pPr>
            <a:endParaRPr sz="2109" dirty="0">
              <a:solidFill>
                <a:srgbClr val="E76B74"/>
              </a:solidFill>
            </a:endParaRPr>
          </a:p>
          <a:p>
            <a:pPr marL="292994" indent="-292994" algn="r" rtl="1">
              <a:lnSpc>
                <a:spcPct val="150000"/>
              </a:lnSpc>
              <a:spcBef>
                <a:spcPts val="70"/>
              </a:spcBef>
              <a:buClr>
                <a:srgbClr val="DCB84A"/>
              </a:buClr>
              <a:buSzPct val="80000"/>
              <a:buChar char="✦"/>
              <a:defRPr sz="3000" b="0" cap="all" spc="-29">
                <a:solidFill>
                  <a:srgbClr val="054464"/>
                </a:solidFill>
                <a:latin typeface="Helvetica Neue Bold Condensed"/>
                <a:ea typeface="Helvetica Neue Bold Condensed"/>
                <a:cs typeface="Helvetica Neue Bold Condensed"/>
                <a:sym typeface="Helvetica Neue Bold Condensed"/>
              </a:defRPr>
            </a:pPr>
            <a:r>
              <a:rPr sz="2109" dirty="0"/>
              <a:t>وهناك كلمات يوقف عليها بالتاء المفتوحة عند حفص </a:t>
            </a:r>
            <a:r>
              <a:rPr sz="2109" dirty="0">
                <a:solidFill>
                  <a:srgbClr val="E76B74"/>
                </a:solidFill>
              </a:rPr>
              <a:t>من غير خلاف</a:t>
            </a:r>
          </a:p>
          <a:p>
            <a:pPr algn="r" rtl="1">
              <a:lnSpc>
                <a:spcPct val="150000"/>
              </a:lnSpc>
              <a:spcBef>
                <a:spcPts val="70"/>
              </a:spcBef>
              <a:defRPr sz="3000" b="0" cap="all" spc="-29">
                <a:solidFill>
                  <a:srgbClr val="054464"/>
                </a:solidFill>
                <a:latin typeface="Helvetica Neue Bold Condensed"/>
                <a:ea typeface="Helvetica Neue Bold Condensed"/>
                <a:cs typeface="Helvetica Neue Bold Condensed"/>
                <a:sym typeface="Helvetica Neue Bold Condensed"/>
              </a:defRPr>
            </a:pPr>
            <a:r>
              <a:rPr sz="2109" dirty="0"/>
              <a:t>مثل: </a:t>
            </a:r>
            <a:r>
              <a:rPr lang="ar-SA" sz="2109" dirty="0"/>
              <a:t>مرضات</a:t>
            </a:r>
          </a:p>
          <a:p>
            <a:pPr rtl="1">
              <a:lnSpc>
                <a:spcPct val="150000"/>
              </a:lnSpc>
              <a:spcBef>
                <a:spcPts val="70"/>
              </a:spcBef>
              <a:defRPr sz="3000" b="0" cap="all" spc="-29">
                <a:solidFill>
                  <a:srgbClr val="054464"/>
                </a:solidFill>
                <a:latin typeface="Helvetica Neue Bold Condensed"/>
                <a:ea typeface="Helvetica Neue Bold Condensed"/>
                <a:cs typeface="Helvetica Neue Bold Condensed"/>
                <a:sym typeface="Helvetica Neue Bold Condensed"/>
              </a:defRPr>
            </a:pPr>
            <a:r>
              <a:rPr lang="ar-SA" sz="2109" dirty="0"/>
              <a:t>( اللا</a:t>
            </a:r>
            <a:r>
              <a:rPr lang="ar-SA" sz="2109" dirty="0">
                <a:solidFill>
                  <a:srgbClr val="DD6E77"/>
                </a:solidFill>
              </a:rPr>
              <a:t>ت</a:t>
            </a:r>
            <a:r>
              <a:rPr lang="ar-SA" sz="2109" dirty="0"/>
              <a:t> – مرضا</a:t>
            </a:r>
            <a:r>
              <a:rPr lang="ar-SA" sz="2109" dirty="0">
                <a:solidFill>
                  <a:srgbClr val="DD6E77"/>
                </a:solidFill>
              </a:rPr>
              <a:t>ت</a:t>
            </a:r>
            <a:r>
              <a:rPr lang="ar-SA" sz="2109" dirty="0"/>
              <a:t> – ذا</a:t>
            </a:r>
            <a:r>
              <a:rPr lang="ar-SA" sz="2109" dirty="0">
                <a:solidFill>
                  <a:srgbClr val="DD6E77"/>
                </a:solidFill>
              </a:rPr>
              <a:t>ت</a:t>
            </a:r>
            <a:r>
              <a:rPr lang="ar-SA" sz="2109" dirty="0"/>
              <a:t> – ولا</a:t>
            </a:r>
            <a:r>
              <a:rPr lang="ar-SA" sz="2109" dirty="0">
                <a:solidFill>
                  <a:srgbClr val="DD6E77"/>
                </a:solidFill>
              </a:rPr>
              <a:t>ت</a:t>
            </a:r>
            <a:r>
              <a:rPr lang="ar-SA" sz="2109" dirty="0"/>
              <a:t> حين – هيها</a:t>
            </a:r>
            <a:r>
              <a:rPr lang="ar-SA" sz="2109" dirty="0">
                <a:solidFill>
                  <a:srgbClr val="DD6E77"/>
                </a:solidFill>
              </a:rPr>
              <a:t>ت</a:t>
            </a:r>
            <a:r>
              <a:rPr lang="ar-SA" sz="2109" dirty="0"/>
              <a:t> – يا أب</a:t>
            </a:r>
            <a:r>
              <a:rPr lang="ar-SA" sz="2109" dirty="0">
                <a:solidFill>
                  <a:srgbClr val="DD6E77"/>
                </a:solidFill>
              </a:rPr>
              <a:t>ت</a:t>
            </a:r>
            <a:r>
              <a:rPr lang="ar-SA" sz="2109" dirty="0"/>
              <a:t> )</a:t>
            </a:r>
            <a:endParaRPr sz="2109" dirty="0"/>
          </a:p>
        </p:txBody>
      </p:sp>
    </p:spTree>
    <p:extLst>
      <p:ext uri="{BB962C8B-B14F-4D97-AF65-F5344CB8AC3E}">
        <p14:creationId xmlns:p14="http://schemas.microsoft.com/office/powerpoint/2010/main" val="224864471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173">
                                            <p:bg/>
                                          </p:spTgt>
                                        </p:tgtEl>
                                        <p:attrNameLst>
                                          <p:attrName>style.visibility</p:attrName>
                                        </p:attrNameLst>
                                      </p:cBhvr>
                                      <p:to>
                                        <p:strVal val="visible"/>
                                      </p:to>
                                    </p:set>
                                    <p:animEffect transition="in" filter="wipe(right)">
                                      <p:cBhvr>
                                        <p:cTn id="7" dur="1000"/>
                                        <p:tgtEl>
                                          <p:spTgt spid="173">
                                            <p:bg/>
                                          </p:spTgt>
                                        </p:tgtEl>
                                      </p:cBhvr>
                                    </p:animEffect>
                                  </p:childTnLst>
                                </p:cTn>
                              </p:par>
                              <p:par>
                                <p:cTn id="8" presetID="22" presetClass="entr" presetSubtype="2" fill="hold" grpId="0" nodeType="withEffect">
                                  <p:stCondLst>
                                    <p:cond delay="0"/>
                                  </p:stCondLst>
                                  <p:iterate>
                                    <p:tmAbs val="0"/>
                                  </p:iterate>
                                  <p:childTnLst>
                                    <p:set>
                                      <p:cBhvr>
                                        <p:cTn id="9" fill="hold"/>
                                        <p:tgtEl>
                                          <p:spTgt spid="173">
                                            <p:txEl>
                                              <p:pRg st="0" end="0"/>
                                            </p:txEl>
                                          </p:spTgt>
                                        </p:tgtEl>
                                        <p:attrNameLst>
                                          <p:attrName>style.visibility</p:attrName>
                                        </p:attrNameLst>
                                      </p:cBhvr>
                                      <p:to>
                                        <p:strVal val="visible"/>
                                      </p:to>
                                    </p:set>
                                    <p:animEffect transition="in" filter="wipe(right)">
                                      <p:cBhvr>
                                        <p:cTn id="10" dur="1000"/>
                                        <p:tgtEl>
                                          <p:spTgt spid="1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iterate>
                                    <p:tmAbs val="0"/>
                                  </p:iterate>
                                  <p:childTnLst>
                                    <p:set>
                                      <p:cBhvr>
                                        <p:cTn id="14" fill="hold"/>
                                        <p:tgtEl>
                                          <p:spTgt spid="173">
                                            <p:txEl>
                                              <p:pRg st="1" end="1"/>
                                            </p:txEl>
                                          </p:spTgt>
                                        </p:tgtEl>
                                        <p:attrNameLst>
                                          <p:attrName>style.visibility</p:attrName>
                                        </p:attrNameLst>
                                      </p:cBhvr>
                                      <p:to>
                                        <p:strVal val="visible"/>
                                      </p:to>
                                    </p:set>
                                    <p:animEffect transition="in" filter="wipe(right)">
                                      <p:cBhvr>
                                        <p:cTn id="15" dur="1000"/>
                                        <p:tgtEl>
                                          <p:spTgt spid="1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iterate>
                                    <p:tmAbs val="0"/>
                                  </p:iterate>
                                  <p:childTnLst>
                                    <p:set>
                                      <p:cBhvr>
                                        <p:cTn id="19" fill="hold"/>
                                        <p:tgtEl>
                                          <p:spTgt spid="173">
                                            <p:txEl>
                                              <p:pRg st="2" end="2"/>
                                            </p:txEl>
                                          </p:spTgt>
                                        </p:tgtEl>
                                        <p:attrNameLst>
                                          <p:attrName>style.visibility</p:attrName>
                                        </p:attrNameLst>
                                      </p:cBhvr>
                                      <p:to>
                                        <p:strVal val="visible"/>
                                      </p:to>
                                    </p:set>
                                    <p:animEffect transition="in" filter="wipe(right)">
                                      <p:cBhvr>
                                        <p:cTn id="20" dur="1000"/>
                                        <p:tgtEl>
                                          <p:spTgt spid="17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73">
                                            <p:txEl>
                                              <p:pRg st="4" end="4"/>
                                            </p:txEl>
                                          </p:spTgt>
                                        </p:tgtEl>
                                        <p:attrNameLst>
                                          <p:attrName>style.visibility</p:attrName>
                                        </p:attrNameLst>
                                      </p:cBhvr>
                                      <p:to>
                                        <p:strVal val="visible"/>
                                      </p:to>
                                    </p:set>
                                    <p:animEffect transition="in" filter="wipe(right)">
                                      <p:cBhvr>
                                        <p:cTn id="25" dur="1000"/>
                                        <p:tgtEl>
                                          <p:spTgt spid="17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iterate>
                                    <p:tmAbs val="0"/>
                                  </p:iterate>
                                  <p:childTnLst>
                                    <p:set>
                                      <p:cBhvr>
                                        <p:cTn id="29" fill="hold"/>
                                        <p:tgtEl>
                                          <p:spTgt spid="173">
                                            <p:txEl>
                                              <p:pRg st="5" end="5"/>
                                            </p:txEl>
                                          </p:spTgt>
                                        </p:tgtEl>
                                        <p:attrNameLst>
                                          <p:attrName>style.visibility</p:attrName>
                                        </p:attrNameLst>
                                      </p:cBhvr>
                                      <p:to>
                                        <p:strVal val="visible"/>
                                      </p:to>
                                    </p:set>
                                    <p:animEffect transition="in" filter="wipe(right)">
                                      <p:cBhvr>
                                        <p:cTn id="30" dur="1000"/>
                                        <p:tgtEl>
                                          <p:spTgt spid="173">
                                            <p:txEl>
                                              <p:pRg st="5" end="5"/>
                                            </p:txEl>
                                          </p:spTgt>
                                        </p:tgtEl>
                                      </p:cBhvr>
                                    </p:animEffect>
                                  </p:childTnLst>
                                </p:cTn>
                              </p:par>
                            </p:childTnLst>
                          </p:cTn>
                        </p:par>
                        <p:par>
                          <p:cTn id="31" fill="hold">
                            <p:stCondLst>
                              <p:cond delay="1000"/>
                            </p:stCondLst>
                            <p:childTnLst>
                              <p:par>
                                <p:cTn id="32" presetID="22" presetClass="entr" presetSubtype="2" fill="hold" grpId="0" nodeType="afterEffect">
                                  <p:stCondLst>
                                    <p:cond delay="0"/>
                                  </p:stCondLst>
                                  <p:iterate>
                                    <p:tmAbs val="0"/>
                                  </p:iterate>
                                  <p:childTnLst>
                                    <p:set>
                                      <p:cBhvr>
                                        <p:cTn id="33" fill="hold"/>
                                        <p:tgtEl>
                                          <p:spTgt spid="173">
                                            <p:txEl>
                                              <p:pRg st="6" end="6"/>
                                            </p:txEl>
                                          </p:spTgt>
                                        </p:tgtEl>
                                        <p:attrNameLst>
                                          <p:attrName>style.visibility</p:attrName>
                                        </p:attrNameLst>
                                      </p:cBhvr>
                                      <p:to>
                                        <p:strVal val="visible"/>
                                      </p:to>
                                    </p:set>
                                    <p:animEffect transition="in" filter="wipe(right)">
                                      <p:cBhvr>
                                        <p:cTn id="34" dur="1000"/>
                                        <p:tgtEl>
                                          <p:spTgt spid="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جميع الكلمات التي وردت فيها التاء المفتوحة (عند حفص )…">
            <a:extLst>
              <a:ext uri="{FF2B5EF4-FFF2-40B4-BE49-F238E27FC236}">
                <a16:creationId xmlns:a16="http://schemas.microsoft.com/office/drawing/2014/main" id="{270ABE86-FF80-9B4E-9574-E2D3A14D5229}"/>
              </a:ext>
            </a:extLst>
          </p:cNvPr>
          <p:cNvSpPr txBox="1"/>
          <p:nvPr/>
        </p:nvSpPr>
        <p:spPr>
          <a:xfrm>
            <a:off x="1955751" y="1513297"/>
            <a:ext cx="7310281" cy="498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p>
            <a:pPr algn="r" rtl="1">
              <a:lnSpc>
                <a:spcPct val="150000"/>
              </a:lnSpc>
              <a:spcBef>
                <a:spcPts val="70"/>
              </a:spcBef>
              <a:buClr>
                <a:srgbClr val="DCB84A"/>
              </a:buClr>
              <a:buSzPct val="82000"/>
              <a:defRPr sz="3000" b="0" cap="all" spc="-29">
                <a:solidFill>
                  <a:srgbClr val="054464"/>
                </a:solidFill>
                <a:latin typeface="Helvetica Neue Bold Condensed"/>
                <a:ea typeface="Helvetica Neue Bold Condensed"/>
                <a:cs typeface="Helvetica Neue Bold Condensed"/>
                <a:sym typeface="Helvetica Neue Bold Condensed"/>
              </a:defRPr>
            </a:pPr>
            <a:r>
              <a:rPr lang="ar-SA" sz="2109" dirty="0"/>
              <a:t>وهناك كلمات بالتاء المفتوحة </a:t>
            </a:r>
            <a:r>
              <a:rPr lang="ar-SA" sz="2109" dirty="0">
                <a:solidFill>
                  <a:srgbClr val="DD6E77"/>
                </a:solidFill>
              </a:rPr>
              <a:t>مختلف</a:t>
            </a:r>
            <a:r>
              <a:rPr lang="ar-SA" sz="2109" dirty="0"/>
              <a:t> في قراءتها بين الإفراد والجمع وهي:</a:t>
            </a:r>
          </a:p>
        </p:txBody>
      </p:sp>
      <p:graphicFrame>
        <p:nvGraphicFramePr>
          <p:cNvPr id="17" name="جدول 17">
            <a:extLst>
              <a:ext uri="{FF2B5EF4-FFF2-40B4-BE49-F238E27FC236}">
                <a16:creationId xmlns:a16="http://schemas.microsoft.com/office/drawing/2014/main" id="{AF881ED0-BD09-3745-B8A8-174E47F51C82}"/>
              </a:ext>
            </a:extLst>
          </p:cNvPr>
          <p:cNvGraphicFramePr>
            <a:graphicFrameLocks noGrp="1"/>
          </p:cNvGraphicFramePr>
          <p:nvPr/>
        </p:nvGraphicFramePr>
        <p:xfrm>
          <a:off x="3310404" y="2363775"/>
          <a:ext cx="5558320" cy="3143840"/>
        </p:xfrm>
        <a:graphic>
          <a:graphicData uri="http://schemas.openxmlformats.org/drawingml/2006/table">
            <a:tbl>
              <a:tblPr rtl="1" firstRow="1" bandRow="1">
                <a:tableStyleId>{5940675A-B579-460E-94D1-54222C63F5DA}</a:tableStyleId>
              </a:tblPr>
              <a:tblGrid>
                <a:gridCol w="2779160">
                  <a:extLst>
                    <a:ext uri="{9D8B030D-6E8A-4147-A177-3AD203B41FA5}">
                      <a16:colId xmlns:a16="http://schemas.microsoft.com/office/drawing/2014/main" val="543313403"/>
                    </a:ext>
                  </a:extLst>
                </a:gridCol>
                <a:gridCol w="2779160">
                  <a:extLst>
                    <a:ext uri="{9D8B030D-6E8A-4147-A177-3AD203B41FA5}">
                      <a16:colId xmlns:a16="http://schemas.microsoft.com/office/drawing/2014/main" val="1786786661"/>
                    </a:ext>
                  </a:extLst>
                </a:gridCol>
              </a:tblGrid>
              <a:tr h="392980">
                <a:tc>
                  <a:txBody>
                    <a:bodyPr/>
                    <a:lstStyle/>
                    <a:p>
                      <a:pPr rtl="1"/>
                      <a:r>
                        <a:rPr kumimoji="0" lang="ar-SA" sz="1900" b="0" i="0" u="none" strike="noStrike" cap="all" spc="-29" normalizeH="0" baseline="0" dirty="0">
                          <a:ln>
                            <a:noFill/>
                          </a:ln>
                          <a:solidFill>
                            <a:srgbClr val="054464"/>
                          </a:solidFill>
                          <a:effectLst/>
                          <a:uFillTx/>
                          <a:latin typeface="Helvetica Neue Bold Condensed"/>
                          <a:sym typeface="Helvetica Neue"/>
                        </a:rPr>
                        <a:t>الكلمة</a:t>
                      </a:r>
                      <a:endParaRPr kumimoji="0" lang="ar-KW" sz="1900" b="0" i="0" u="none" strike="noStrike" cap="all" spc="-29" normalizeH="0" baseline="0" dirty="0">
                        <a:ln>
                          <a:noFill/>
                        </a:ln>
                        <a:solidFill>
                          <a:srgbClr val="054464"/>
                        </a:solidFill>
                        <a:effectLst/>
                        <a:uFillTx/>
                        <a:latin typeface="Helvetica Neue Bold Condensed"/>
                        <a:sym typeface="Helvetica Neue"/>
                      </a:endParaRPr>
                    </a:p>
                  </a:txBody>
                  <a:tcPr marL="64294" marR="64294" marT="29225" marB="29225" anchor="ctr">
                    <a:solidFill>
                      <a:srgbClr val="E2CA31"/>
                    </a:solidFill>
                  </a:tcPr>
                </a:tc>
                <a:tc>
                  <a:txBody>
                    <a:bodyPr/>
                    <a:lstStyle/>
                    <a:p>
                      <a:pPr rtl="1"/>
                      <a:r>
                        <a:rPr kumimoji="0" lang="ar-SA" sz="1900" b="0" i="0" u="none" strike="noStrike" cap="all" spc="-29" normalizeH="0" baseline="0" dirty="0">
                          <a:ln>
                            <a:noFill/>
                          </a:ln>
                          <a:solidFill>
                            <a:srgbClr val="054464"/>
                          </a:solidFill>
                          <a:effectLst/>
                          <a:uFillTx/>
                          <a:latin typeface="Helvetica Neue Bold Condensed"/>
                          <a:sym typeface="Helvetica Neue"/>
                        </a:rPr>
                        <a:t>السورة</a:t>
                      </a:r>
                      <a:endParaRPr kumimoji="0" lang="ar-KW" sz="1900" b="0" i="0" u="none" strike="noStrike" cap="all" spc="-29" normalizeH="0" baseline="0" dirty="0">
                        <a:ln>
                          <a:noFill/>
                        </a:ln>
                        <a:solidFill>
                          <a:srgbClr val="054464"/>
                        </a:solidFill>
                        <a:effectLst/>
                        <a:uFillTx/>
                        <a:latin typeface="Helvetica Neue Bold Condensed"/>
                        <a:sym typeface="Helvetica Neue"/>
                      </a:endParaRPr>
                    </a:p>
                  </a:txBody>
                  <a:tcPr marL="64294" marR="64294" marT="29225" marB="29225" anchor="ctr">
                    <a:solidFill>
                      <a:srgbClr val="E2CA31"/>
                    </a:solidFill>
                  </a:tcPr>
                </a:tc>
                <a:extLst>
                  <a:ext uri="{0D108BD9-81ED-4DB2-BD59-A6C34878D82A}">
                    <a16:rowId xmlns:a16="http://schemas.microsoft.com/office/drawing/2014/main" val="1308392404"/>
                  </a:ext>
                </a:extLst>
              </a:tr>
              <a:tr h="392980">
                <a:tc>
                  <a:txBody>
                    <a:bodyPr/>
                    <a:lstStyle/>
                    <a:p>
                      <a:pPr rtl="1"/>
                      <a:r>
                        <a:rPr kumimoji="0" lang="ar-SA" sz="1300" b="0" i="0" u="none" strike="noStrike" cap="all" spc="-29" normalizeH="0" baseline="0" dirty="0">
                          <a:ln>
                            <a:noFill/>
                          </a:ln>
                          <a:solidFill>
                            <a:srgbClr val="054464"/>
                          </a:solidFill>
                          <a:effectLst/>
                          <a:uFillTx/>
                          <a:latin typeface="Helvetica Neue Bold Condensed"/>
                          <a:sym typeface="Helvetica Neue"/>
                        </a:rPr>
                        <a:t>جمالت</a:t>
                      </a:r>
                      <a:endParaRPr kumimoji="0" lang="ar-KW" sz="1300" b="0" i="0" u="none" strike="noStrike" cap="all" spc="-29" normalizeH="0" baseline="0" dirty="0">
                        <a:ln>
                          <a:noFill/>
                        </a:ln>
                        <a:solidFill>
                          <a:srgbClr val="054464"/>
                        </a:solidFill>
                        <a:effectLst/>
                        <a:uFillTx/>
                        <a:latin typeface="Helvetica Neue Bold Condensed"/>
                        <a:sym typeface="Helvetica Neue"/>
                      </a:endParaRPr>
                    </a:p>
                  </a:txBody>
                  <a:tcPr marL="64294" marR="64294" marT="29225" marB="29225" anchor="ctr"/>
                </a:tc>
                <a:tc>
                  <a:txBody>
                    <a:bodyPr/>
                    <a:lstStyle/>
                    <a:p>
                      <a:pPr rtl="1"/>
                      <a:r>
                        <a:rPr kumimoji="0" lang="ar-SA" sz="1300" b="0" i="0" u="none" strike="noStrike" cap="all" spc="-29" normalizeH="0" baseline="0" dirty="0">
                          <a:ln>
                            <a:noFill/>
                          </a:ln>
                          <a:solidFill>
                            <a:srgbClr val="054464"/>
                          </a:solidFill>
                          <a:effectLst/>
                          <a:uFillTx/>
                          <a:latin typeface="Helvetica Neue Bold Condensed"/>
                          <a:ea typeface="+mn-ea"/>
                          <a:cs typeface="+mn-cs"/>
                          <a:sym typeface="Helvetica Neue Light"/>
                        </a:rPr>
                        <a:t>المرسلات</a:t>
                      </a:r>
                      <a:endParaRPr kumimoji="0" lang="ar-KW" sz="13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400490442"/>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ءايات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يوسف و العنكبوت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2991733964"/>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كلمت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غافر – الأنعام – يونس</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1545278343"/>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الغرفات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سبأ</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2852902268"/>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بينات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فاطر</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2937207732"/>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ثمرات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فصلت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2110336946"/>
                  </a:ext>
                </a:extLst>
              </a:tr>
              <a:tr h="392980">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غيابت</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tc>
                  <a:txBody>
                    <a:bodyPr/>
                    <a:lstStyle/>
                    <a:p>
                      <a:pPr rtl="1"/>
                      <a:r>
                        <a:rPr kumimoji="0" lang="ar-SA" sz="1400" b="0" i="0" u="none" strike="noStrike" cap="all" spc="-29" normalizeH="0" baseline="0" dirty="0">
                          <a:ln>
                            <a:noFill/>
                          </a:ln>
                          <a:solidFill>
                            <a:srgbClr val="054464"/>
                          </a:solidFill>
                          <a:effectLst/>
                          <a:uFillTx/>
                          <a:latin typeface="Helvetica Neue Bold Condensed"/>
                          <a:ea typeface="+mn-ea"/>
                          <a:cs typeface="+mn-cs"/>
                          <a:sym typeface="Helvetica Neue Light"/>
                        </a:rPr>
                        <a:t>يوسف</a:t>
                      </a:r>
                      <a:endParaRPr kumimoji="0" lang="ar-KW" sz="1400" b="0" i="0" u="none" strike="noStrike" cap="all" spc="-29" normalizeH="0" baseline="0" dirty="0">
                        <a:ln>
                          <a:noFill/>
                        </a:ln>
                        <a:solidFill>
                          <a:srgbClr val="054464"/>
                        </a:solidFill>
                        <a:effectLst/>
                        <a:uFillTx/>
                        <a:latin typeface="Helvetica Neue Bold Condensed"/>
                        <a:ea typeface="+mn-ea"/>
                        <a:cs typeface="+mn-cs"/>
                        <a:sym typeface="Helvetica Neue Light"/>
                      </a:endParaRPr>
                    </a:p>
                  </a:txBody>
                  <a:tcPr marL="64294" marR="64294" marT="29225" marB="29225" anchor="ctr"/>
                </a:tc>
                <a:extLst>
                  <a:ext uri="{0D108BD9-81ED-4DB2-BD59-A6C34878D82A}">
                    <a16:rowId xmlns:a16="http://schemas.microsoft.com/office/drawing/2014/main" val="1366900208"/>
                  </a:ext>
                </a:extLst>
              </a:tr>
            </a:tbl>
          </a:graphicData>
        </a:graphic>
      </p:graphicFrame>
    </p:spTree>
    <p:extLst>
      <p:ext uri="{BB962C8B-B14F-4D97-AF65-F5344CB8AC3E}">
        <p14:creationId xmlns:p14="http://schemas.microsoft.com/office/powerpoint/2010/main" val="1494151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3">
                                            <p:bg/>
                                          </p:spTgt>
                                        </p:tgtEl>
                                        <p:attrNameLst>
                                          <p:attrName>style.visibility</p:attrName>
                                        </p:attrNameLst>
                                      </p:cBhvr>
                                      <p:to>
                                        <p:strVal val="visible"/>
                                      </p:to>
                                    </p:set>
                                    <p:animEffect transition="in" filter="wipe(right)">
                                      <p:cBhvr>
                                        <p:cTn id="7" dur="1000"/>
                                        <p:tgtEl>
                                          <p:spTgt spid="3">
                                            <p:bg/>
                                          </p:spTgt>
                                        </p:tgtEl>
                                      </p:cBhvr>
                                    </p:animEffect>
                                  </p:childTnLst>
                                </p:cTn>
                              </p:par>
                              <p:par>
                                <p:cTn id="8" presetID="22" presetClass="entr" presetSubtype="2" fill="hold" grpId="0" nodeType="withEffect">
                                  <p:stCondLst>
                                    <p:cond delay="0"/>
                                  </p:stCondLst>
                                  <p:iterate>
                                    <p:tmAbs val="0"/>
                                  </p:iterate>
                                  <p:childTnLst>
                                    <p:set>
                                      <p:cBhvr>
                                        <p:cTn id="9" fill="hold"/>
                                        <p:tgtEl>
                                          <p:spTgt spid="3">
                                            <p:txEl>
                                              <p:pRg st="0" end="0"/>
                                            </p:txEl>
                                          </p:spTgt>
                                        </p:tgtEl>
                                        <p:attrNameLst>
                                          <p:attrName>style.visibility</p:attrName>
                                        </p:attrNameLst>
                                      </p:cBhvr>
                                      <p:to>
                                        <p:strVal val="visible"/>
                                      </p:to>
                                    </p:set>
                                    <p:animEffect transition="in" filter="wipe(right)">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تاء التأنيث المفتوحة والمربوطة…">
            <a:extLst>
              <a:ext uri="{FF2B5EF4-FFF2-40B4-BE49-F238E27FC236}">
                <a16:creationId xmlns:a16="http://schemas.microsoft.com/office/drawing/2014/main" id="{2DB09053-0112-B246-A3B0-42C1D9DC8CBB}"/>
              </a:ext>
            </a:extLst>
          </p:cNvPr>
          <p:cNvSpPr txBox="1">
            <a:spLocks/>
          </p:cNvSpPr>
          <p:nvPr/>
        </p:nvSpPr>
        <p:spPr>
          <a:xfrm>
            <a:off x="2868714" y="1672588"/>
            <a:ext cx="6454573" cy="17564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Autofit/>
          </a:bodyPr>
          <a:lstStyle>
            <a:lvl1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1pPr>
            <a:lvl2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2pPr>
            <a:lvl3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3pPr>
            <a:lvl4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4pPr>
            <a:lvl5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5pPr>
            <a:lvl6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6pPr>
            <a:lvl7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7pPr>
            <a:lvl8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8pPr>
            <a:lvl9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9pPr>
          </a:lstStyle>
          <a:p>
            <a:pPr rtl="0">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r>
              <a:rPr lang="ar-SA" sz="3375" cap="all" spc="-30" dirty="0">
                <a:solidFill>
                  <a:schemeClr val="accent5">
                    <a:lumMod val="75000"/>
                  </a:schemeClr>
                </a:solidFill>
                <a:latin typeface="Helvetica Neue Bold Condensed"/>
                <a:ea typeface="Helvetica Neue Bold Condensed"/>
                <a:cs typeface="Helvetica Neue Bold Condensed"/>
                <a:sym typeface="Helvetica Neue Bold Condensed"/>
              </a:rPr>
              <a:t>صح أم خطأ</a:t>
            </a:r>
          </a:p>
          <a:p>
            <a:pPr rtl="0">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endParaRPr lang="ar-SA" sz="3375" cap="all" spc="-30" dirty="0">
              <a:solidFill>
                <a:srgbClr val="07577F"/>
              </a:solidFill>
              <a:latin typeface="Helvetica Neue Bold Condensed"/>
              <a:ea typeface="Helvetica Neue Bold Condensed"/>
              <a:cs typeface="Helvetica Neue Bold Condensed"/>
              <a:sym typeface="Helvetica Neue Bold Condensed"/>
            </a:endParaRPr>
          </a:p>
          <a:p>
            <a:pPr rtl="0">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r>
              <a:rPr lang="ar-SA" sz="3375" cap="all" spc="-30" dirty="0">
                <a:solidFill>
                  <a:srgbClr val="07577F"/>
                </a:solidFill>
                <a:latin typeface="Helvetica Neue Bold Condensed"/>
                <a:ea typeface="Helvetica Neue Bold Condensed"/>
                <a:cs typeface="Helvetica Neue Bold Condensed"/>
                <a:sym typeface="Helvetica Neue Bold Condensed"/>
              </a:rPr>
              <a:t>هاءالتأنيث هي التاء الزائدة على الأسم المفرد</a:t>
            </a:r>
          </a:p>
          <a:p>
            <a:pPr rtl="0">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endParaRPr lang="ar-KW" sz="3375" cap="all" spc="-30" dirty="0">
              <a:solidFill>
                <a:srgbClr val="07577F"/>
              </a:solidFill>
              <a:latin typeface="Helvetica Neue Bold Condensed"/>
              <a:ea typeface="Helvetica Neue Bold Condensed"/>
              <a:cs typeface="Helvetica Neue Bold Condensed"/>
              <a:sym typeface="Helvetica Neue Bold Condensed"/>
            </a:endParaRPr>
          </a:p>
        </p:txBody>
      </p:sp>
    </p:spTree>
    <p:extLst>
      <p:ext uri="{BB962C8B-B14F-4D97-AF65-F5344CB8AC3E}">
        <p14:creationId xmlns:p14="http://schemas.microsoft.com/office/powerpoint/2010/main" val="41424683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a:extLst>
              <a:ext uri="{FF2B5EF4-FFF2-40B4-BE49-F238E27FC236}">
                <a16:creationId xmlns:a16="http://schemas.microsoft.com/office/drawing/2014/main" id="{D0AA9A84-9515-974F-B8F7-12AD99669577}"/>
              </a:ext>
            </a:extLst>
          </p:cNvPr>
          <p:cNvPicPr>
            <a:picLocks noChangeAspect="1"/>
          </p:cNvPicPr>
          <p:nvPr/>
        </p:nvPicPr>
        <p:blipFill rotWithShape="1">
          <a:blip r:embed="rId2">
            <a:extLst>
              <a:ext uri="{28A0092B-C50C-407E-A947-70E740481C1C}">
                <a14:useLocalDpi xmlns:a14="http://schemas.microsoft.com/office/drawing/2010/main" val="0"/>
              </a:ext>
            </a:extLst>
          </a:blip>
          <a:srcRect t="13999" r="5116"/>
          <a:stretch/>
        </p:blipFill>
        <p:spPr>
          <a:xfrm>
            <a:off x="1759743" y="2378543"/>
            <a:ext cx="7581792" cy="3081352"/>
          </a:xfrm>
          <a:prstGeom prst="rect">
            <a:avLst/>
          </a:prstGeom>
        </p:spPr>
      </p:pic>
      <p:sp>
        <p:nvSpPr>
          <p:cNvPr id="5" name="مربع نص 4">
            <a:extLst>
              <a:ext uri="{FF2B5EF4-FFF2-40B4-BE49-F238E27FC236}">
                <a16:creationId xmlns:a16="http://schemas.microsoft.com/office/drawing/2014/main" id="{114AD504-27C9-3142-BF53-B4E2AFBAD9DC}"/>
              </a:ext>
            </a:extLst>
          </p:cNvPr>
          <p:cNvSpPr txBox="1"/>
          <p:nvPr/>
        </p:nvSpPr>
        <p:spPr>
          <a:xfrm>
            <a:off x="3699191" y="1477511"/>
            <a:ext cx="4793618" cy="427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SA" sz="2180" cap="all" spc="-30" dirty="0">
                <a:solidFill>
                  <a:schemeClr val="accent5">
                    <a:lumMod val="75000"/>
                  </a:schemeClr>
                </a:solidFill>
                <a:latin typeface="Helvetica Neue Bold Condensed"/>
                <a:sym typeface="Helvetica Neue Bold Condensed"/>
              </a:rPr>
              <a:t>كيف تقرأ الكلمات التي تحتها خط عند الوقف</a:t>
            </a:r>
            <a:endParaRPr lang="ar-KW" sz="2180" dirty="0"/>
          </a:p>
        </p:txBody>
      </p:sp>
    </p:spTree>
    <p:extLst>
      <p:ext uri="{BB962C8B-B14F-4D97-AF65-F5344CB8AC3E}">
        <p14:creationId xmlns:p14="http://schemas.microsoft.com/office/powerpoint/2010/main" val="2727316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34B666-B999-4F0B-8EEE-11E7F2F1338A}"/>
              </a:ext>
            </a:extLst>
          </p:cNvPr>
          <p:cNvSpPr/>
          <p:nvPr/>
        </p:nvSpPr>
        <p:spPr>
          <a:xfrm>
            <a:off x="6804829" y="1049360"/>
            <a:ext cx="2290248" cy="649249"/>
          </a:xfrm>
          <a:prstGeom prst="rect">
            <a:avLst/>
          </a:prstGeom>
          <a:noFill/>
        </p:spPr>
        <p:txBody>
          <a:bodyPr wrap="square" lIns="64294" tIns="32147" rIns="64294" bIns="32147">
            <a:spAutoFit/>
          </a:bodyPr>
          <a:lstStyle/>
          <a:p>
            <a:pPr algn="ctr"/>
            <a:r>
              <a:rPr lang="ar-KW" sz="3797" dirty="0">
                <a:ln w="0"/>
                <a:solidFill>
                  <a:schemeClr val="accent4">
                    <a:lumMod val="50000"/>
                  </a:schemeClr>
                </a:solidFill>
                <a:effectLst>
                  <a:outerShdw blurRad="38100" dist="19050" dir="2700000" algn="tl" rotWithShape="0">
                    <a:schemeClr val="dk1">
                      <a:alpha val="40000"/>
                    </a:schemeClr>
                  </a:outerShdw>
                </a:effectLst>
              </a:rPr>
              <a:t>سبب النزول:</a:t>
            </a:r>
            <a:endParaRPr lang="en-US" sz="3797" dirty="0">
              <a:ln w="0"/>
              <a:solidFill>
                <a:schemeClr val="accent4">
                  <a:lumMod val="50000"/>
                </a:schemeClr>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48D6F57C-C3D9-400D-9D1E-0427CDE6C3CC}"/>
              </a:ext>
            </a:extLst>
          </p:cNvPr>
          <p:cNvSpPr/>
          <p:nvPr/>
        </p:nvSpPr>
        <p:spPr>
          <a:xfrm>
            <a:off x="2855640" y="2669541"/>
            <a:ext cx="6340698" cy="1363162"/>
          </a:xfrm>
          <a:prstGeom prst="rect">
            <a:avLst/>
          </a:prstGeom>
          <a:noFill/>
        </p:spPr>
        <p:txBody>
          <a:bodyPr wrap="square" lIns="64294" tIns="32147" rIns="64294" bIns="32147">
            <a:spAutoFit/>
          </a:bodyPr>
          <a:lstStyle/>
          <a:p>
            <a:pPr algn="ctr"/>
            <a:r>
              <a:rPr lang="ar-KW" sz="2812" dirty="0">
                <a:ln w="0"/>
                <a:effectLst>
                  <a:outerShdw blurRad="38100" dist="19050" dir="2700000" algn="tl" rotWithShape="0">
                    <a:schemeClr val="dk1">
                      <a:alpha val="40000"/>
                    </a:schemeClr>
                  </a:outerShdw>
                </a:effectLst>
              </a:rPr>
              <a:t>جاءت خولة بنت ثعلبة تشتكي إلى الرسول صلى الله عليه وسلم زوجها لأنه ظاهر منها ( قال لها: أنت علي كظهر أمي)</a:t>
            </a:r>
            <a:endParaRPr lang="en-US" sz="2812"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066471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00F66-08CD-4156-A956-6FEBA1DDE68F}"/>
              </a:ext>
            </a:extLst>
          </p:cNvPr>
          <p:cNvSpPr/>
          <p:nvPr/>
        </p:nvSpPr>
        <p:spPr>
          <a:xfrm>
            <a:off x="3290048" y="0"/>
            <a:ext cx="3563853" cy="649249"/>
          </a:xfrm>
          <a:prstGeom prst="rect">
            <a:avLst/>
          </a:prstGeom>
          <a:noFill/>
        </p:spPr>
        <p:txBody>
          <a:bodyPr wrap="square" lIns="64294" tIns="32147" rIns="64294" bIns="32147">
            <a:spAutoFit/>
          </a:bodyPr>
          <a:lstStyle/>
          <a:p>
            <a:pPr algn="ctr"/>
            <a:r>
              <a:rPr lang="ar-KW" sz="3797" dirty="0">
                <a:ln w="0"/>
                <a:solidFill>
                  <a:schemeClr val="accent4">
                    <a:lumMod val="50000"/>
                  </a:schemeClr>
                </a:solidFill>
                <a:effectLst>
                  <a:outerShdw blurRad="38100" dist="19050" dir="2700000" algn="tl" rotWithShape="0">
                    <a:schemeClr val="dk1">
                      <a:alpha val="40000"/>
                    </a:schemeClr>
                  </a:outerShdw>
                </a:effectLst>
              </a:rPr>
              <a:t>ما ترشد إليه الآيات:</a:t>
            </a:r>
            <a:endParaRPr lang="en-US" sz="3797" dirty="0">
              <a:ln w="0"/>
              <a:solidFill>
                <a:schemeClr val="accent4">
                  <a:lumMod val="50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98E30B59-8E89-4DB2-BA8F-2B5B5447D957}"/>
              </a:ext>
            </a:extLst>
          </p:cNvPr>
          <p:cNvSpPr/>
          <p:nvPr/>
        </p:nvSpPr>
        <p:spPr>
          <a:xfrm>
            <a:off x="-82732" y="1259337"/>
            <a:ext cx="10657599" cy="4991270"/>
          </a:xfrm>
          <a:prstGeom prst="rect">
            <a:avLst/>
          </a:prstGeom>
          <a:noFill/>
        </p:spPr>
        <p:txBody>
          <a:bodyPr wrap="square" lIns="64294" tIns="32147" rIns="64294" bIns="32147">
            <a:spAutoFit/>
          </a:bodyPr>
          <a:lstStyle/>
          <a:p>
            <a:pPr algn="r">
              <a:lnSpc>
                <a:spcPct val="150000"/>
              </a:lnSpc>
            </a:pPr>
            <a:r>
              <a:rPr lang="ar-KW" sz="2400" dirty="0">
                <a:ln w="0"/>
              </a:rPr>
              <a:t>1- إجابة الله لأوليائه بتفريج كروبهم وقضاء حوائهم.</a:t>
            </a:r>
          </a:p>
          <a:p>
            <a:pPr algn="r">
              <a:lnSpc>
                <a:spcPct val="150000"/>
              </a:lnSpc>
            </a:pPr>
            <a:r>
              <a:rPr lang="ar-KW" sz="2400" dirty="0">
                <a:ln w="0"/>
              </a:rPr>
              <a:t>2- حرمة الظهار باعتباره منكراً وكذباً وزوراً فيجب التوبة.</a:t>
            </a:r>
          </a:p>
          <a:p>
            <a:pPr algn="r">
              <a:lnSpc>
                <a:spcPct val="150000"/>
              </a:lnSpc>
            </a:pPr>
            <a:r>
              <a:rPr lang="ar-KW" sz="2400" dirty="0">
                <a:ln w="0"/>
              </a:rPr>
              <a:t>2- بيان حكم المظاهر وكفارته عتق رقبة قبل أن يلامس امرأته المظاهر منها فإن لم يجد الرقبة المؤمنة صيام شهرين متتابعين من الهلال إلى الهلال, وإذا انقطع التتابع لمرض بنى على ما </a:t>
            </a:r>
            <a:r>
              <a:rPr lang="ar-KW" sz="2400" dirty="0" err="1">
                <a:ln w="0"/>
              </a:rPr>
              <a:t>صامه</a:t>
            </a:r>
            <a:r>
              <a:rPr lang="ar-KW" sz="2400" dirty="0">
                <a:ln w="0"/>
              </a:rPr>
              <a:t>, فإن لم يستطع لمرض ونحوه أطعم ستين مسكينا فأعطى لكل مسكين على حده مداً من بر أو مدين من غير البر كالشعير والتمر.</a:t>
            </a:r>
          </a:p>
          <a:p>
            <a:pPr algn="r">
              <a:lnSpc>
                <a:spcPct val="150000"/>
              </a:lnSpc>
            </a:pPr>
            <a:r>
              <a:rPr lang="ar-KW" sz="2400" dirty="0">
                <a:ln w="0"/>
              </a:rPr>
              <a:t>4- ولو جامع المظاهر قبل إخراج الكفارة أثم فليستغفر ربه وليخرج كفارته ولا شيء عليه.</a:t>
            </a:r>
          </a:p>
          <a:p>
            <a:pPr algn="r">
              <a:lnSpc>
                <a:spcPct val="150000"/>
              </a:lnSpc>
            </a:pPr>
            <a:r>
              <a:rPr lang="ar-KW" sz="2400" dirty="0">
                <a:ln w="0"/>
              </a:rPr>
              <a:t>5- وجوب طاعة الله تعالى وطاعة رسوله صلى الله عليه وسلم.</a:t>
            </a:r>
          </a:p>
          <a:p>
            <a:pPr algn="r">
              <a:lnSpc>
                <a:spcPct val="150000"/>
              </a:lnSpc>
            </a:pPr>
            <a:r>
              <a:rPr lang="ar-KW" sz="2400" dirty="0">
                <a:ln w="0"/>
              </a:rPr>
              <a:t>6- عدم تعدي حدود شرع الله تعالى.</a:t>
            </a:r>
          </a:p>
          <a:p>
            <a:pPr algn="r">
              <a:lnSpc>
                <a:spcPct val="150000"/>
              </a:lnSpc>
            </a:pPr>
            <a:r>
              <a:rPr lang="ar-KW" sz="2400" dirty="0">
                <a:ln w="0"/>
              </a:rPr>
              <a:t>7- العذاب الأليم لمن يخالف أوامر الله ويتعدى حدوده.</a:t>
            </a:r>
            <a:endParaRPr lang="en-US" sz="2400" dirty="0">
              <a:ln w="0"/>
            </a:endParaRPr>
          </a:p>
        </p:txBody>
      </p:sp>
    </p:spTree>
    <p:extLst>
      <p:ext uri="{BB962C8B-B14F-4D97-AF65-F5344CB8AC3E}">
        <p14:creationId xmlns:p14="http://schemas.microsoft.com/office/powerpoint/2010/main" val="18392731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00F66-08CD-4156-A956-6FEBA1DDE68F}"/>
              </a:ext>
            </a:extLst>
          </p:cNvPr>
          <p:cNvSpPr/>
          <p:nvPr/>
        </p:nvSpPr>
        <p:spPr>
          <a:xfrm>
            <a:off x="3290048" y="0"/>
            <a:ext cx="4394268" cy="649249"/>
          </a:xfrm>
          <a:prstGeom prst="rect">
            <a:avLst/>
          </a:prstGeom>
          <a:noFill/>
        </p:spPr>
        <p:txBody>
          <a:bodyPr wrap="square" lIns="64294" tIns="32147" rIns="64294" bIns="32147">
            <a:spAutoFit/>
          </a:bodyPr>
          <a:lstStyle/>
          <a:p>
            <a:pPr algn="ctr"/>
            <a:r>
              <a:rPr lang="ar-KW" sz="3797" dirty="0">
                <a:ln w="0"/>
                <a:solidFill>
                  <a:schemeClr val="accent4">
                    <a:lumMod val="50000"/>
                  </a:schemeClr>
                </a:solidFill>
                <a:effectLst>
                  <a:outerShdw blurRad="38100" dist="19050" dir="2700000" algn="tl" rotWithShape="0">
                    <a:schemeClr val="dk1">
                      <a:alpha val="40000"/>
                    </a:schemeClr>
                  </a:outerShdw>
                </a:effectLst>
              </a:rPr>
              <a:t>صح أم خطأ :</a:t>
            </a:r>
            <a:endParaRPr lang="en-US" sz="3797" dirty="0">
              <a:ln w="0"/>
              <a:solidFill>
                <a:schemeClr val="accent4">
                  <a:lumMod val="50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98E30B59-8E89-4DB2-BA8F-2B5B5447D957}"/>
              </a:ext>
            </a:extLst>
          </p:cNvPr>
          <p:cNvSpPr/>
          <p:nvPr/>
        </p:nvSpPr>
        <p:spPr>
          <a:xfrm>
            <a:off x="1208015" y="1703953"/>
            <a:ext cx="9196800" cy="550439"/>
          </a:xfrm>
          <a:prstGeom prst="rect">
            <a:avLst/>
          </a:prstGeom>
          <a:noFill/>
        </p:spPr>
        <p:txBody>
          <a:bodyPr wrap="square" lIns="64294" tIns="32147" rIns="64294" bIns="32147">
            <a:spAutoFit/>
          </a:bodyPr>
          <a:lstStyle/>
          <a:p>
            <a:pPr algn="r">
              <a:lnSpc>
                <a:spcPct val="150000"/>
              </a:lnSpc>
            </a:pPr>
            <a:r>
              <a:rPr lang="ar-KW" sz="2400" dirty="0">
                <a:ln w="0"/>
              </a:rPr>
              <a:t>- لو جامع المظاهر زوجته قبل إخراج الكفارة فإنه يأثم ويخرج كفارته ولا شيء عليه.</a:t>
            </a:r>
          </a:p>
        </p:txBody>
      </p:sp>
    </p:spTree>
    <p:extLst>
      <p:ext uri="{BB962C8B-B14F-4D97-AF65-F5344CB8AC3E}">
        <p14:creationId xmlns:p14="http://schemas.microsoft.com/office/powerpoint/2010/main" val="1459362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تاء التأنيث المفتوحة والمربوطة…"/>
          <p:cNvSpPr txBox="1">
            <a:spLocks noGrp="1"/>
          </p:cNvSpPr>
          <p:nvPr>
            <p:ph type="title" idx="4294967295"/>
          </p:nvPr>
        </p:nvSpPr>
        <p:spPr>
          <a:xfrm>
            <a:off x="2797667" y="2608605"/>
            <a:ext cx="5373986" cy="1756412"/>
          </a:xfrm>
          <a:prstGeom prst="rect">
            <a:avLst/>
          </a:prstGeom>
        </p:spPr>
        <p:txBody>
          <a:bodyPr vert="horz" lIns="0" tIns="0" rIns="0" bIns="0" rtlCol="0" anchor="ctr">
            <a:noAutofit/>
          </a:bodyPr>
          <a:lstStyle/>
          <a:p>
            <a:pPr>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r>
              <a:rPr sz="3375"/>
              <a:t>تاء التأنيث المفتوحة والمربوطة</a:t>
            </a:r>
          </a:p>
          <a:p>
            <a:pPr>
              <a:spcBef>
                <a:spcPts val="70"/>
              </a:spcBef>
              <a:defRPr sz="4300" cap="all" spc="-42">
                <a:solidFill>
                  <a:srgbClr val="07577F"/>
                </a:solidFill>
                <a:latin typeface="Helvetica Neue Bold Condensed"/>
                <a:ea typeface="Helvetica Neue Bold Condensed"/>
                <a:cs typeface="Helvetica Neue Bold Condensed"/>
                <a:sym typeface="Helvetica Neue Bold Condensed"/>
              </a:defRPr>
            </a:pPr>
            <a:r>
              <a:rPr sz="3375"/>
              <a:t>في القرآن الكريم</a:t>
            </a:r>
          </a:p>
        </p:txBody>
      </p:sp>
      <p:sp>
        <p:nvSpPr>
          <p:cNvPr id="143" name="الدرس…"/>
          <p:cNvSpPr txBox="1">
            <a:spLocks noGrp="1"/>
          </p:cNvSpPr>
          <p:nvPr>
            <p:ph type="body" sz="quarter" idx="4294967295"/>
          </p:nvPr>
        </p:nvSpPr>
        <p:spPr>
          <a:xfrm>
            <a:off x="6218662" y="1332042"/>
            <a:ext cx="3388663" cy="935966"/>
          </a:xfrm>
          <a:prstGeom prst="rect">
            <a:avLst/>
          </a:prstGeom>
        </p:spPr>
        <p:txBody>
          <a:bodyPr vert="horz" lIns="0" tIns="0" rIns="0" bIns="0" rtlCol="0" anchor="t">
            <a:noAutofit/>
          </a:bodyPr>
          <a:lstStyle/>
          <a:p>
            <a:pPr marL="0" indent="0" algn="ctr">
              <a:spcBef>
                <a:spcPts val="70"/>
              </a:spcBef>
              <a:buNone/>
              <a:defRPr sz="3000" b="1" u="sng" spc="-29">
                <a:solidFill>
                  <a:srgbClr val="E76B74"/>
                </a:solidFill>
              </a:defRPr>
            </a:pPr>
            <a:r>
              <a:t>الدرس </a:t>
            </a:r>
          </a:p>
          <a:p>
            <a:pPr marL="0" indent="0" algn="ctr">
              <a:spcBef>
                <a:spcPts val="70"/>
              </a:spcBef>
              <a:buNone/>
              <a:defRPr sz="3000" b="1" u="sng" spc="-29">
                <a:solidFill>
                  <a:srgbClr val="E76B74"/>
                </a:solidFill>
              </a:defRPr>
            </a:pPr>
            <a:r>
              <a:t>العشرون</a:t>
            </a:r>
          </a:p>
        </p:txBody>
      </p:sp>
    </p:spTree>
    <p:extLst>
      <p:ext uri="{BB962C8B-B14F-4D97-AF65-F5344CB8AC3E}">
        <p14:creationId xmlns:p14="http://schemas.microsoft.com/office/powerpoint/2010/main" val="19456348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143"/>
                                        </p:tgtEl>
                                        <p:attrNameLst>
                                          <p:attrName>style.visibility</p:attrName>
                                        </p:attrNameLst>
                                      </p:cBhvr>
                                      <p:to>
                                        <p:strVal val="visible"/>
                                      </p:to>
                                    </p:set>
                                    <p:animEffect transition="in" filter="wipe(right)">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p:tmAbs val="0"/>
                                  </p:iterate>
                                  <p:childTnLst>
                                    <p:set>
                                      <p:cBhvr>
                                        <p:cTn id="11" fill="hold"/>
                                        <p:tgtEl>
                                          <p:spTgt spid="142"/>
                                        </p:tgtEl>
                                        <p:attrNameLst>
                                          <p:attrName>style.visibility</p:attrName>
                                        </p:attrNameLst>
                                      </p:cBhvr>
                                      <p:to>
                                        <p:strVal val="visible"/>
                                      </p:to>
                                    </p:set>
                                    <p:animEffect transition="in" filter="wipe(right)">
                                      <p:cBhvr>
                                        <p:cTn id="12"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هاء التأنيث هي تاء من بنية الاسم المفرد مثل:  { رَحْمَةً - نْعِمَةَ }…"/>
          <p:cNvSpPr txBox="1">
            <a:spLocks noGrp="1"/>
          </p:cNvSpPr>
          <p:nvPr>
            <p:ph type="title" idx="4294967295"/>
          </p:nvPr>
        </p:nvSpPr>
        <p:spPr>
          <a:xfrm>
            <a:off x="889000" y="1265701"/>
            <a:ext cx="8434607" cy="4700031"/>
          </a:xfrm>
          <a:prstGeom prst="rect">
            <a:avLst/>
          </a:prstGeom>
        </p:spPr>
        <p:txBody>
          <a:bodyPr vert="horz" lIns="0" tIns="0" rIns="0" bIns="0" rtlCol="0" anchor="t">
            <a:noAutofit/>
          </a:bodyPr>
          <a:lstStyle/>
          <a:p>
            <a:pPr marL="292994" indent="-292994" algn="r">
              <a:lnSpc>
                <a:spcPct val="150000"/>
              </a:lnSpc>
              <a:spcBef>
                <a:spcPts val="70"/>
              </a:spcBef>
              <a:buClr>
                <a:srgbClr val="61B5AB"/>
              </a:buClr>
              <a:buSzPct val="145000"/>
              <a:buChar char="•"/>
              <a:defRPr sz="3000" cap="all" spc="-29">
                <a:solidFill>
                  <a:srgbClr val="07577F"/>
                </a:solidFill>
                <a:latin typeface="Helvetica Neue Bold Condensed"/>
                <a:ea typeface="Helvetica Neue Bold Condensed"/>
                <a:cs typeface="Helvetica Neue Bold Condensed"/>
                <a:sym typeface="Helvetica Neue Bold Condensed"/>
              </a:defRPr>
            </a:pPr>
            <a:r>
              <a:rPr dirty="0"/>
              <a:t>هاء التأنيث هي تاء من بنية الاسم المفرد مثل:  </a:t>
            </a:r>
            <a:r>
              <a:rPr lang="ar-SA" dirty="0"/>
              <a:t>(</a:t>
            </a:r>
            <a:r>
              <a:rPr dirty="0"/>
              <a:t> رَحْمَ</a:t>
            </a:r>
            <a:r>
              <a:rPr dirty="0">
                <a:solidFill>
                  <a:srgbClr val="E3716C"/>
                </a:solidFill>
              </a:rPr>
              <a:t>ةً </a:t>
            </a:r>
            <a:r>
              <a:rPr dirty="0"/>
              <a:t>- نْعِمَ</a:t>
            </a:r>
            <a:r>
              <a:rPr dirty="0">
                <a:solidFill>
                  <a:srgbClr val="E3716C"/>
                </a:solidFill>
              </a:rPr>
              <a:t>ةَ </a:t>
            </a:r>
            <a:r>
              <a:rPr lang="ar-SA" dirty="0"/>
              <a:t>)</a:t>
            </a:r>
            <a:r>
              <a:rPr dirty="0"/>
              <a:t> </a:t>
            </a: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t>والأصل فيها أن تكتب بالتاء المربوطة.</a:t>
            </a:r>
          </a:p>
          <a:p>
            <a:pPr algn="r">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endParaRPr dirty="0"/>
          </a:p>
          <a:p>
            <a:pPr marL="321457" indent="-321457" algn="r">
              <a:lnSpc>
                <a:spcPct val="150000"/>
              </a:lnSpc>
              <a:spcBef>
                <a:spcPts val="70"/>
              </a:spcBef>
              <a:buClr>
                <a:srgbClr val="E76B74"/>
              </a:buClr>
              <a:buSzPct val="100000"/>
              <a:buFont typeface="Arial" panose="020B0604020202020204" pitchFamily="34" charset="0"/>
              <a:buChar char="•"/>
              <a:defRPr sz="3000" cap="all" spc="-29">
                <a:solidFill>
                  <a:srgbClr val="07577F"/>
                </a:solidFill>
                <a:latin typeface="Helvetica Neue Bold Condensed"/>
                <a:ea typeface="Helvetica Neue Bold Condensed"/>
                <a:cs typeface="Helvetica Neue Bold Condensed"/>
                <a:sym typeface="Helvetica Neue Bold Condensed"/>
              </a:defRPr>
            </a:pPr>
            <a:r>
              <a:rPr dirty="0"/>
              <a:t>لكن جاءت كلمات في القرآن الكريم مخالفة لذلك:</a:t>
            </a:r>
          </a:p>
          <a:p>
            <a:pPr marL="946513" lvl="2" indent="-321457" algn="r">
              <a:lnSpc>
                <a:spcPct val="150000"/>
              </a:lnSpc>
              <a:spcBef>
                <a:spcPts val="70"/>
              </a:spcBef>
              <a:buClr>
                <a:srgbClr val="E76B74"/>
              </a:buClr>
              <a:buSzPct val="100000"/>
              <a:buFont typeface="Arial" panose="020B0604020202020204" pitchFamily="34" charset="0"/>
              <a:buChar char="•"/>
              <a:defRPr sz="3000" cap="all" spc="-29">
                <a:solidFill>
                  <a:srgbClr val="07577F"/>
                </a:solidFill>
                <a:latin typeface="Helvetica Neue Bold Condensed"/>
                <a:ea typeface="Helvetica Neue Bold Condensed"/>
                <a:cs typeface="Helvetica Neue Bold Condensed"/>
                <a:sym typeface="Helvetica Neue Bold Condensed"/>
              </a:defRPr>
            </a:pPr>
            <a:r>
              <a:rPr dirty="0"/>
              <a:t>تكتب بالتاء المفتوحة.</a:t>
            </a:r>
          </a:p>
          <a:p>
            <a:pPr marL="946513" lvl="2" indent="-321457" algn="r">
              <a:lnSpc>
                <a:spcPct val="150000"/>
              </a:lnSpc>
              <a:spcBef>
                <a:spcPts val="70"/>
              </a:spcBef>
              <a:buClr>
                <a:srgbClr val="E76B74"/>
              </a:buClr>
              <a:buSzPct val="100000"/>
              <a:buFont typeface="Arial" panose="020B0604020202020204" pitchFamily="34" charset="0"/>
              <a:buChar char="•"/>
              <a:defRPr sz="3000" cap="all" spc="-29">
                <a:solidFill>
                  <a:srgbClr val="07577F"/>
                </a:solidFill>
                <a:latin typeface="Helvetica Neue Bold Condensed"/>
                <a:ea typeface="Helvetica Neue Bold Condensed"/>
                <a:cs typeface="Helvetica Neue Bold Condensed"/>
                <a:sym typeface="Helvetica Neue Bold Condensed"/>
              </a:defRPr>
            </a:pPr>
            <a:r>
              <a:rPr dirty="0"/>
              <a:t>يوقف عليها لحفص بالتاء المفتوحة كرسمها بالمصحف.</a:t>
            </a:r>
          </a:p>
          <a:p>
            <a:pPr marL="946513" lvl="2" indent="-321457" algn="r">
              <a:lnSpc>
                <a:spcPct val="150000"/>
              </a:lnSpc>
              <a:spcBef>
                <a:spcPts val="70"/>
              </a:spcBef>
              <a:buClr>
                <a:srgbClr val="E76B74"/>
              </a:buClr>
              <a:buSzPct val="100000"/>
              <a:buFont typeface="Arial" panose="020B0604020202020204" pitchFamily="34" charset="0"/>
              <a:buChar char="•"/>
              <a:defRPr sz="3000" cap="all" spc="-29">
                <a:solidFill>
                  <a:srgbClr val="07577F"/>
                </a:solidFill>
                <a:latin typeface="Helvetica Neue Bold Condensed"/>
                <a:ea typeface="Helvetica Neue Bold Condensed"/>
                <a:cs typeface="Helvetica Neue Bold Condensed"/>
                <a:sym typeface="Helvetica Neue Bold Condensed"/>
              </a:defRPr>
            </a:pPr>
            <a:r>
              <a:rPr dirty="0"/>
              <a:t>عددها (</a:t>
            </a:r>
            <a:r>
              <a:rPr dirty="0">
                <a:solidFill>
                  <a:srgbClr val="DCB84A"/>
                </a:solidFill>
              </a:rPr>
              <a:t>١٣</a:t>
            </a:r>
            <a:r>
              <a:rPr dirty="0"/>
              <a:t>) كلمة.</a:t>
            </a:r>
          </a:p>
        </p:txBody>
      </p:sp>
    </p:spTree>
    <p:extLst>
      <p:ext uri="{BB962C8B-B14F-4D97-AF65-F5344CB8AC3E}">
        <p14:creationId xmlns:p14="http://schemas.microsoft.com/office/powerpoint/2010/main" val="244066800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right)">
                                      <p:cBhvr>
                                        <p:cTn id="7" dur="1000"/>
                                        <p:tgtEl>
                                          <p:spTgt spid="145">
                                            <p:bg/>
                                          </p:spTgt>
                                        </p:tgtEl>
                                      </p:cBhvr>
                                    </p:animEffect>
                                  </p:childTnLst>
                                </p:cTn>
                              </p:par>
                              <p:par>
                                <p:cTn id="8" presetID="22" presetClass="entr" presetSubtype="2" fill="hold" grpId="0" nodeType="withEffect">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wipe(right)">
                                      <p:cBhvr>
                                        <p:cTn id="10" dur="10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iterate>
                                    <p:tmAbs val="0"/>
                                  </p:iterate>
                                  <p:childTnLst>
                                    <p:set>
                                      <p:cBhvr>
                                        <p:cTn id="14" fill="hold"/>
                                        <p:tgtEl>
                                          <p:spTgt spid="145">
                                            <p:txEl>
                                              <p:pRg st="1" end="1"/>
                                            </p:txEl>
                                          </p:spTgt>
                                        </p:tgtEl>
                                        <p:attrNameLst>
                                          <p:attrName>style.visibility</p:attrName>
                                        </p:attrNameLst>
                                      </p:cBhvr>
                                      <p:to>
                                        <p:strVal val="visible"/>
                                      </p:to>
                                    </p:set>
                                    <p:animEffect transition="in" filter="wipe(right)">
                                      <p:cBhvr>
                                        <p:cTn id="15" dur="1000"/>
                                        <p:tgtEl>
                                          <p:spTgt spid="1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iterate>
                                    <p:tmAbs val="0"/>
                                  </p:iterate>
                                  <p:childTnLst>
                                    <p:set>
                                      <p:cBhvr>
                                        <p:cTn id="19" fill="hold"/>
                                        <p:tgtEl>
                                          <p:spTgt spid="145">
                                            <p:txEl>
                                              <p:pRg st="3" end="3"/>
                                            </p:txEl>
                                          </p:spTgt>
                                        </p:tgtEl>
                                        <p:attrNameLst>
                                          <p:attrName>style.visibility</p:attrName>
                                        </p:attrNameLst>
                                      </p:cBhvr>
                                      <p:to>
                                        <p:strVal val="visible"/>
                                      </p:to>
                                    </p:set>
                                    <p:animEffect transition="in" filter="wipe(right)">
                                      <p:cBhvr>
                                        <p:cTn id="20" dur="1000"/>
                                        <p:tgtEl>
                                          <p:spTgt spid="145">
                                            <p:txEl>
                                              <p:pRg st="3" end="3"/>
                                            </p:txEl>
                                          </p:spTgt>
                                        </p:tgtEl>
                                      </p:cBhvr>
                                    </p:animEffect>
                                  </p:childTnLst>
                                </p:cTn>
                              </p:par>
                            </p:childTnLst>
                          </p:cTn>
                        </p:par>
                        <p:par>
                          <p:cTn id="21" fill="hold">
                            <p:stCondLst>
                              <p:cond delay="1000"/>
                            </p:stCondLst>
                            <p:childTnLst>
                              <p:par>
                                <p:cTn id="22" presetID="22" presetClass="entr" presetSubtype="2" fill="hold" grpId="0" nodeType="afterEffect">
                                  <p:stCondLst>
                                    <p:cond delay="0"/>
                                  </p:stCondLst>
                                  <p:iterate>
                                    <p:tmAbs val="0"/>
                                  </p:iterate>
                                  <p:childTnLst>
                                    <p:set>
                                      <p:cBhvr>
                                        <p:cTn id="23" fill="hold"/>
                                        <p:tgtEl>
                                          <p:spTgt spid="145">
                                            <p:txEl>
                                              <p:pRg st="4" end="4"/>
                                            </p:txEl>
                                          </p:spTgt>
                                        </p:tgtEl>
                                        <p:attrNameLst>
                                          <p:attrName>style.visibility</p:attrName>
                                        </p:attrNameLst>
                                      </p:cBhvr>
                                      <p:to>
                                        <p:strVal val="visible"/>
                                      </p:to>
                                    </p:set>
                                    <p:animEffect transition="in" filter="wipe(right)">
                                      <p:cBhvr>
                                        <p:cTn id="24" dur="1000"/>
                                        <p:tgtEl>
                                          <p:spTgt spid="145">
                                            <p:txEl>
                                              <p:pRg st="4" end="4"/>
                                            </p:txEl>
                                          </p:spTgt>
                                        </p:tgtEl>
                                      </p:cBhvr>
                                    </p:animEffect>
                                  </p:childTnLst>
                                </p:cTn>
                              </p:par>
                            </p:childTnLst>
                          </p:cTn>
                        </p:par>
                        <p:par>
                          <p:cTn id="25" fill="hold">
                            <p:stCondLst>
                              <p:cond delay="2000"/>
                            </p:stCondLst>
                            <p:childTnLst>
                              <p:par>
                                <p:cTn id="26" presetID="22" presetClass="entr" presetSubtype="2" fill="hold" grpId="0" nodeType="afterEffect">
                                  <p:stCondLst>
                                    <p:cond delay="0"/>
                                  </p:stCondLst>
                                  <p:iterate>
                                    <p:tmAbs val="0"/>
                                  </p:iterate>
                                  <p:childTnLst>
                                    <p:set>
                                      <p:cBhvr>
                                        <p:cTn id="27" fill="hold"/>
                                        <p:tgtEl>
                                          <p:spTgt spid="145">
                                            <p:txEl>
                                              <p:pRg st="5" end="5"/>
                                            </p:txEl>
                                          </p:spTgt>
                                        </p:tgtEl>
                                        <p:attrNameLst>
                                          <p:attrName>style.visibility</p:attrName>
                                        </p:attrNameLst>
                                      </p:cBhvr>
                                      <p:to>
                                        <p:strVal val="visible"/>
                                      </p:to>
                                    </p:set>
                                    <p:animEffect transition="in" filter="wipe(right)">
                                      <p:cBhvr>
                                        <p:cTn id="28" dur="1000"/>
                                        <p:tgtEl>
                                          <p:spTgt spid="145">
                                            <p:txEl>
                                              <p:pRg st="5" end="5"/>
                                            </p:txEl>
                                          </p:spTgt>
                                        </p:tgtEl>
                                      </p:cBhvr>
                                    </p:animEffect>
                                  </p:childTnLst>
                                </p:cTn>
                              </p:par>
                            </p:childTnLst>
                          </p:cTn>
                        </p:par>
                        <p:par>
                          <p:cTn id="29" fill="hold">
                            <p:stCondLst>
                              <p:cond delay="3000"/>
                            </p:stCondLst>
                            <p:childTnLst>
                              <p:par>
                                <p:cTn id="30" presetID="22" presetClass="entr" presetSubtype="2" fill="hold" grpId="0" nodeType="afterEffect">
                                  <p:stCondLst>
                                    <p:cond delay="0"/>
                                  </p:stCondLst>
                                  <p:iterate>
                                    <p:tmAbs val="0"/>
                                  </p:iterate>
                                  <p:childTnLst>
                                    <p:set>
                                      <p:cBhvr>
                                        <p:cTn id="31" fill="hold"/>
                                        <p:tgtEl>
                                          <p:spTgt spid="145">
                                            <p:txEl>
                                              <p:pRg st="6" end="6"/>
                                            </p:txEl>
                                          </p:spTgt>
                                        </p:tgtEl>
                                        <p:attrNameLst>
                                          <p:attrName>style.visibility</p:attrName>
                                        </p:attrNameLst>
                                      </p:cBhvr>
                                      <p:to>
                                        <p:strVal val="visible"/>
                                      </p:to>
                                    </p:set>
                                    <p:animEffect transition="in" filter="wipe(right)">
                                      <p:cBhvr>
                                        <p:cTn id="32" dur="1000"/>
                                        <p:tgtEl>
                                          <p:spTgt spid="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 رَحْمَتَ ) :…"/>
          <p:cNvSpPr txBox="1">
            <a:spLocks noGrp="1"/>
          </p:cNvSpPr>
          <p:nvPr>
            <p:ph type="title" idx="4294967295"/>
          </p:nvPr>
        </p:nvSpPr>
        <p:spPr>
          <a:xfrm>
            <a:off x="2859928" y="1546008"/>
            <a:ext cx="6472145" cy="3765984"/>
          </a:xfrm>
          <a:prstGeom prst="rect">
            <a:avLst/>
          </a:prstGeom>
        </p:spPr>
        <p:txBody>
          <a:bodyPr vert="horz" lIns="0" tIns="0" rIns="0" bIns="0" rtlCol="0" anchor="t">
            <a:noAutofit/>
          </a:bodyPr>
          <a:lstStyle/>
          <a:p>
            <a:pPr algn="r">
              <a:lnSpc>
                <a:spcPct val="150000"/>
              </a:lnSpc>
              <a:spcBef>
                <a:spcPts val="70"/>
              </a:spcBef>
              <a:buClr>
                <a:srgbClr val="DCB84A"/>
              </a:buClr>
              <a:buSzPct val="100000"/>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E2CA31"/>
                </a:solidFill>
              </a:rPr>
              <a:t>(١)</a:t>
            </a:r>
            <a:r>
              <a:rPr lang="ar-SA" dirty="0"/>
              <a:t> (</a:t>
            </a:r>
            <a:r>
              <a:rPr dirty="0"/>
              <a:t> رَحْمَ</a:t>
            </a:r>
            <a:r>
              <a:rPr dirty="0">
                <a:solidFill>
                  <a:srgbClr val="E76B74"/>
                </a:solidFill>
              </a:rPr>
              <a:t>تَ</a:t>
            </a:r>
            <a:r>
              <a:rPr lang="ar-SA" dirty="0">
                <a:solidFill>
                  <a:srgbClr val="054464"/>
                </a:solidFill>
                <a:sym typeface="Wingdings" pitchFamily="2" charset="2"/>
              </a:rPr>
              <a:t>):</a:t>
            </a:r>
            <a:endParaRPr dirty="0">
              <a:solidFill>
                <a:srgbClr val="054464"/>
              </a:solidFill>
            </a:endParaRP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سبعة</a:t>
            </a:r>
            <a:r>
              <a:rPr dirty="0">
                <a:solidFill>
                  <a:srgbClr val="054464"/>
                </a:solidFill>
              </a:rPr>
              <a:t> مواضع في </a:t>
            </a:r>
            <a:r>
              <a:rPr dirty="0">
                <a:solidFill>
                  <a:srgbClr val="E3716C"/>
                </a:solidFill>
              </a:rPr>
              <a:t>ست</a:t>
            </a:r>
            <a:r>
              <a:rPr dirty="0">
                <a:solidFill>
                  <a:srgbClr val="054464"/>
                </a:solidFill>
              </a:rPr>
              <a:t> سور وهي:</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054464"/>
                </a:solidFill>
              </a:rPr>
              <a:t>(</a:t>
            </a:r>
            <a:r>
              <a:rPr dirty="0">
                <a:solidFill>
                  <a:srgbClr val="054464"/>
                </a:solidFill>
              </a:rPr>
              <a:t> الزخرف -الأعراف - الروم - هود - مريم </a:t>
            </a:r>
            <a:r>
              <a:rPr lang="ar-SA" dirty="0">
                <a:solidFill>
                  <a:srgbClr val="054464"/>
                </a:solidFill>
              </a:rPr>
              <a:t>)</a:t>
            </a:r>
            <a:endParaRPr dirty="0">
              <a:solidFill>
                <a:srgbClr val="054464"/>
              </a:solidFill>
            </a:endParaRPr>
          </a:p>
        </p:txBody>
      </p:sp>
      <p:pic>
        <p:nvPicPr>
          <p:cNvPr id="2" name="صورة 2">
            <a:extLst>
              <a:ext uri="{FF2B5EF4-FFF2-40B4-BE49-F238E27FC236}">
                <a16:creationId xmlns:a16="http://schemas.microsoft.com/office/drawing/2014/main" id="{D3D2A91F-03EB-7043-A47B-9CBF4DAA4110}"/>
              </a:ext>
            </a:extLst>
          </p:cNvPr>
          <p:cNvPicPr>
            <a:picLocks noChangeAspect="1"/>
          </p:cNvPicPr>
          <p:nvPr/>
        </p:nvPicPr>
        <p:blipFill rotWithShape="1">
          <a:blip r:embed="rId2">
            <a:extLst>
              <a:ext uri="{28A0092B-C50C-407E-A947-70E740481C1C}">
                <a14:useLocalDpi xmlns:a14="http://schemas.microsoft.com/office/drawing/2010/main" val="0"/>
              </a:ext>
            </a:extLst>
          </a:blip>
          <a:srcRect b="77832"/>
          <a:stretch/>
        </p:blipFill>
        <p:spPr>
          <a:xfrm>
            <a:off x="3804926" y="3328848"/>
            <a:ext cx="4955186" cy="1098733"/>
          </a:xfrm>
          <a:prstGeom prst="rect">
            <a:avLst/>
          </a:prstGeom>
        </p:spPr>
      </p:pic>
    </p:spTree>
    <p:extLst>
      <p:ext uri="{BB962C8B-B14F-4D97-AF65-F5344CB8AC3E}">
        <p14:creationId xmlns:p14="http://schemas.microsoft.com/office/powerpoint/2010/main" val="6443662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right)">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٢) ( نِعْمَتَ ) :…"/>
          <p:cNvSpPr txBox="1">
            <a:spLocks noGrp="1"/>
          </p:cNvSpPr>
          <p:nvPr>
            <p:ph type="title" idx="4294967295"/>
          </p:nvPr>
        </p:nvSpPr>
        <p:spPr>
          <a:xfrm>
            <a:off x="2859927" y="1546008"/>
            <a:ext cx="6472146" cy="3765984"/>
          </a:xfrm>
          <a:prstGeom prst="rect">
            <a:avLst/>
          </a:prstGeom>
        </p:spPr>
        <p:txBody>
          <a:bodyPr vert="horz" lIns="0" tIns="0" rIns="0" bIns="0" rtlCol="0" anchor="t">
            <a:noAutofit/>
          </a:bodyPr>
          <a:lstStyle/>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DCB84A"/>
                </a:solidFill>
              </a:rPr>
              <a:t>(</a:t>
            </a:r>
            <a:r>
              <a:rPr dirty="0">
                <a:solidFill>
                  <a:srgbClr val="E2CA31"/>
                </a:solidFill>
              </a:rPr>
              <a:t>٢</a:t>
            </a:r>
            <a:r>
              <a:rPr dirty="0">
                <a:solidFill>
                  <a:srgbClr val="DCB84A"/>
                </a:solidFill>
              </a:rPr>
              <a:t>)</a:t>
            </a:r>
            <a:r>
              <a:rPr dirty="0"/>
              <a:t> ( نِعْمَ</a:t>
            </a:r>
            <a:r>
              <a:rPr dirty="0">
                <a:solidFill>
                  <a:srgbClr val="E3716C"/>
                </a:solidFill>
              </a:rPr>
              <a:t>تَ </a:t>
            </a:r>
            <a:r>
              <a:rPr dirty="0">
                <a:solidFill>
                  <a:srgbClr val="054464"/>
                </a:solidFill>
              </a:rPr>
              <a:t>) :</a:t>
            </a:r>
          </a:p>
          <a:p>
            <a:pPr algn="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dirty="0">
                <a:solidFill>
                  <a:srgbClr val="054464"/>
                </a:solidFill>
              </a:rPr>
              <a:t>جاءت في </a:t>
            </a:r>
            <a:r>
              <a:rPr dirty="0">
                <a:solidFill>
                  <a:srgbClr val="E3716C"/>
                </a:solidFill>
              </a:rPr>
              <a:t>أحد عشر</a:t>
            </a:r>
            <a:r>
              <a:rPr dirty="0">
                <a:solidFill>
                  <a:srgbClr val="054464"/>
                </a:solidFill>
              </a:rPr>
              <a:t> موضعًا في </a:t>
            </a:r>
            <a:r>
              <a:rPr dirty="0">
                <a:solidFill>
                  <a:srgbClr val="E3716C"/>
                </a:solidFill>
              </a:rPr>
              <a:t>ثمان</a:t>
            </a:r>
            <a:r>
              <a:rPr dirty="0">
                <a:solidFill>
                  <a:srgbClr val="054464"/>
                </a:solidFill>
              </a:rPr>
              <a:t> سور وهي:</a:t>
            </a:r>
          </a:p>
          <a:p>
            <a:pPr>
              <a:lnSpc>
                <a:spcPct val="150000"/>
              </a:lnSpc>
              <a:spcBef>
                <a:spcPts val="70"/>
              </a:spcBef>
              <a:defRPr sz="3000" cap="all" spc="-29">
                <a:solidFill>
                  <a:srgbClr val="07577F"/>
                </a:solidFill>
                <a:latin typeface="Helvetica Neue Bold Condensed"/>
                <a:ea typeface="Helvetica Neue Bold Condensed"/>
                <a:cs typeface="Helvetica Neue Bold Condensed"/>
                <a:sym typeface="Helvetica Neue Bold Condensed"/>
              </a:defRPr>
            </a:pPr>
            <a:r>
              <a:rPr lang="ar-SA" dirty="0">
                <a:solidFill>
                  <a:srgbClr val="054464"/>
                </a:solidFill>
              </a:rPr>
              <a:t>(</a:t>
            </a:r>
            <a:r>
              <a:rPr dirty="0">
                <a:solidFill>
                  <a:srgbClr val="054464"/>
                </a:solidFill>
              </a:rPr>
              <a:t> البقرة - آل عمران - النحل - إبراهيم - لقمان - الطور - فاطر </a:t>
            </a:r>
            <a:r>
              <a:rPr lang="ar-SA" dirty="0">
                <a:solidFill>
                  <a:srgbClr val="054464"/>
                </a:solidFill>
              </a:rPr>
              <a:t>)</a:t>
            </a:r>
            <a:endParaRPr dirty="0">
              <a:solidFill>
                <a:srgbClr val="054464"/>
              </a:solidFill>
            </a:endParaRPr>
          </a:p>
        </p:txBody>
      </p:sp>
      <p:pic>
        <p:nvPicPr>
          <p:cNvPr id="5" name="صورة 4">
            <a:extLst>
              <a:ext uri="{FF2B5EF4-FFF2-40B4-BE49-F238E27FC236}">
                <a16:creationId xmlns:a16="http://schemas.microsoft.com/office/drawing/2014/main" id="{426AE0EE-A148-5445-8F8A-44D89C1B5BAC}"/>
              </a:ext>
            </a:extLst>
          </p:cNvPr>
          <p:cNvPicPr>
            <a:picLocks noChangeAspect="1"/>
          </p:cNvPicPr>
          <p:nvPr/>
        </p:nvPicPr>
        <p:blipFill rotWithShape="1">
          <a:blip r:embed="rId2"/>
          <a:srcRect t="24175" b="56970"/>
          <a:stretch/>
        </p:blipFill>
        <p:spPr>
          <a:xfrm>
            <a:off x="3684984" y="4436654"/>
            <a:ext cx="4822031" cy="909205"/>
          </a:xfrm>
          <a:prstGeom prst="rect">
            <a:avLst/>
          </a:prstGeom>
        </p:spPr>
      </p:pic>
    </p:spTree>
    <p:extLst>
      <p:ext uri="{BB962C8B-B14F-4D97-AF65-F5344CB8AC3E}">
        <p14:creationId xmlns:p14="http://schemas.microsoft.com/office/powerpoint/2010/main" val="14121407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right)">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604</Words>
  <Application>Microsoft Macintosh PowerPoint</Application>
  <PresentationFormat>شاشة عريضة</PresentationFormat>
  <Paragraphs>86</Paragraphs>
  <Slides>24</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24</vt:i4>
      </vt:variant>
    </vt:vector>
  </HeadingPairs>
  <TitlesOfParts>
    <vt:vector size="30" baseType="lpstr">
      <vt:lpstr>Arial</vt:lpstr>
      <vt:lpstr>Calibri</vt:lpstr>
      <vt:lpstr>Calibri Light</vt:lpstr>
      <vt:lpstr>GE Dinar One Medium</vt:lpstr>
      <vt:lpstr>Helvetica Neue Bold Condensed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تاء التأنيث المفتوحة والمربوطة في القرآن الكريم</vt:lpstr>
      <vt:lpstr>هاء التأنيث هي تاء من بنية الاسم المفرد مثل:  ( رَحْمَةً - نْعِمَةَ )  والأصل فيها أن تكتب بالتاء المربوطة.  لكن جاءت كلمات في القرآن الكريم مخالفة لذلك: تكتب بالتاء المفتوحة. يوقف عليها لحفص بالتاء المفتوحة كرسمها بالمصحف. عددها (١٣) كلمة.</vt:lpstr>
      <vt:lpstr>(١) ( رَحْمَتَ): جاءت في سبعة مواضع في ست سور وهي: ( الزخرف -الأعراف - الروم - هود - مريم )</vt:lpstr>
      <vt:lpstr>(٢) ( نِعْمَتَ ) : جاءت في أحد عشر موضعًا في ثمان سور وهي: ( البقرة - آل عمران - النحل - إبراهيم - لقمان - الطور - فاطر )</vt:lpstr>
      <vt:lpstr>(٣) ( لَّعْنَتَ ) : جاءت في موضعين في سورتين وهما: ( آل عمران - النور)</vt:lpstr>
      <vt:lpstr>(٤) ( امْرَأَتُ ) : جاءت في سبعة مواضع في أربع سور وهي: ( آل عمران - يوسف -القصص - التحريم )</vt:lpstr>
      <vt:lpstr>(٥) ( وَمَعْصِيَتِ ) : جاءت في موضعين في سورة المجادلة</vt:lpstr>
      <vt:lpstr>(٦) ( شَجَرَتَ ): جاءت في موضع واحد في سورة الدخان</vt:lpstr>
      <vt:lpstr>(٧) ( سُنَّتُ ) : جاءت في خمسة مواضع في السور التالية: ( الأنفال - غافر - فاطر )</vt:lpstr>
      <vt:lpstr>(٨) ( قُرَّتُ ) : جاءت في موضع واحد في سورة القصص </vt:lpstr>
      <vt:lpstr>(٩) ( وَجَنَّتُ ) : جاءت في موضع واحد في سورة الواقعة</vt:lpstr>
      <vt:lpstr>(١٠) ( فِطْرَتَ ) : جاءت في موضع واحد في سورة الروم</vt:lpstr>
      <vt:lpstr>(١١) ( بَقِيَّتُ ) : جاءت في موضع واحد في سورة هود</vt:lpstr>
      <vt:lpstr>(١٢) ( ابْنَتَ ) : جاءت في موضع واحد في سورة التحريم</vt:lpstr>
      <vt:lpstr>(١٣) ( كَلِمَتُ ) : جاءت في موضع واحد في سورة الأعراف</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AMNAH</dc:creator>
  <cp:lastModifiedBy>Maha Almutairi</cp:lastModifiedBy>
  <cp:revision>4</cp:revision>
  <dcterms:created xsi:type="dcterms:W3CDTF">2020-08-04T06:56:06Z</dcterms:created>
  <dcterms:modified xsi:type="dcterms:W3CDTF">2020-08-13T11:16:04Z</dcterms:modified>
</cp:coreProperties>
</file>