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ha Almutairi" initials="M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A31"/>
    <a:srgbClr val="DD6E77"/>
    <a:srgbClr val="C4B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صورة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4" name="صورة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صورة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– باسل أسعد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9730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pPr rtl="0">
              <a:defRPr/>
            </a:pPr>
            <a:r>
              <a:t>– باسل أسعد</a:t>
            </a:r>
          </a:p>
        </p:txBody>
      </p:sp>
      <p:sp>
        <p:nvSpPr>
          <p:cNvPr id="124" name="&quot;قم بكتابة الرقم هنا.&quot;"/>
          <p:cNvSpPr txBox="1">
            <a:spLocks noGrp="1"/>
          </p:cNvSpPr>
          <p:nvPr>
            <p:ph type="body" sz="quarter" idx="14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1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صورة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العنوان - الوسط (نسخة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F377345-F085-45D7-82D7-A703A7C1B9AC-L0-001.png" descr="BF377345-F085-45D7-82D7-A703A7C1B9AC-L0-001.png"/>
          <p:cNvPicPr>
            <a:picLocks noChangeAspect="1"/>
          </p:cNvPicPr>
          <p:nvPr/>
        </p:nvPicPr>
        <p:blipFill>
          <a:blip r:embed="rId2">
            <a:alphaModFix amt="20000"/>
          </a:blip>
          <a:srcRect l="54991" r="26236" b="36549"/>
          <a:stretch>
            <a:fillRect/>
          </a:stretch>
        </p:blipFill>
        <p:spPr>
          <a:xfrm>
            <a:off x="11104814" y="2480207"/>
            <a:ext cx="1086334" cy="2593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BF377345-F085-45D7-82D7-A703A7C1B9AC-L0-001.png" descr="BF377345-F085-45D7-82D7-A703A7C1B9AC-L0-001.png"/>
          <p:cNvPicPr>
            <a:picLocks noChangeAspect="1"/>
          </p:cNvPicPr>
          <p:nvPr/>
        </p:nvPicPr>
        <p:blipFill>
          <a:blip r:embed="rId2">
            <a:alphaModFix amt="20000"/>
          </a:blip>
          <a:srcRect l="74511" t="10103"/>
          <a:stretch>
            <a:fillRect/>
          </a:stretch>
        </p:blipFill>
        <p:spPr>
          <a:xfrm>
            <a:off x="11917028" y="2749138"/>
            <a:ext cx="1475023" cy="3674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3C4298BD-513C-4E68-BC07-536EDD258AFA-L0-001.png" descr="3C4298BD-513C-4E68-BC07-536EDD258AFA-L0-001.png"/>
          <p:cNvPicPr>
            <a:picLocks noChangeAspect="1"/>
          </p:cNvPicPr>
          <p:nvPr/>
        </p:nvPicPr>
        <p:blipFill>
          <a:blip r:embed="rId3"/>
          <a:srcRect l="6690" t="34327" r="45678" b="7407"/>
          <a:stretch>
            <a:fillRect/>
          </a:stretch>
        </p:blipFill>
        <p:spPr>
          <a:xfrm>
            <a:off x="10332244" y="-63244"/>
            <a:ext cx="2932357" cy="3587041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</p:pic>
      <p:sp>
        <p:nvSpPr>
          <p:cNvPr id="29" name="مستطيل"/>
          <p:cNvSpPr/>
          <p:nvPr/>
        </p:nvSpPr>
        <p:spPr>
          <a:xfrm>
            <a:off x="-175706" y="9076756"/>
            <a:ext cx="13356212" cy="118287"/>
          </a:xfrm>
          <a:prstGeom prst="rect">
            <a:avLst/>
          </a:prstGeom>
          <a:solidFill>
            <a:srgbClr val="DCB84A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rtl="1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  <a:endParaRPr/>
          </a:p>
        </p:txBody>
      </p:sp>
      <p:pic>
        <p:nvPicPr>
          <p:cNvPr id="30" name="3C4298BD-513C-4E68-BC07-536EDD258AFA-L0-001.png" descr="3C4298BD-513C-4E68-BC07-536EDD258AFA-L0-001.png"/>
          <p:cNvPicPr>
            <a:picLocks noChangeAspect="1"/>
          </p:cNvPicPr>
          <p:nvPr/>
        </p:nvPicPr>
        <p:blipFill>
          <a:blip r:embed="rId3">
            <a:alphaModFix amt="4000"/>
          </a:blip>
          <a:srcRect l="40049" t="7407" r="6690" b="20296"/>
          <a:stretch>
            <a:fillRect/>
          </a:stretch>
        </p:blipFill>
        <p:spPr>
          <a:xfrm>
            <a:off x="-31927" y="-15496"/>
            <a:ext cx="7208203" cy="9784592"/>
          </a:xfrm>
          <a:prstGeom prst="rect">
            <a:avLst/>
          </a:prstGeom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  <p:sp>
        <p:nvSpPr>
          <p:cNvPr id="31" name="ثانوية الرتقه"/>
          <p:cNvSpPr txBox="1"/>
          <p:nvPr/>
        </p:nvSpPr>
        <p:spPr>
          <a:xfrm>
            <a:off x="203230" y="9247032"/>
            <a:ext cx="1318135" cy="418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ثانوية الرتقه</a:t>
            </a:r>
          </a:p>
        </p:txBody>
      </p:sp>
      <p:sp>
        <p:nvSpPr>
          <p:cNvPr id="32" name="خط"/>
          <p:cNvSpPr/>
          <p:nvPr/>
        </p:nvSpPr>
        <p:spPr>
          <a:xfrm>
            <a:off x="1671702" y="901559"/>
            <a:ext cx="7104870" cy="1"/>
          </a:xfrm>
          <a:prstGeom prst="line">
            <a:avLst/>
          </a:prstGeom>
          <a:ln w="76200">
            <a:solidFill>
              <a:srgbClr val="DCB84A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" name="خط"/>
          <p:cNvSpPr/>
          <p:nvPr/>
        </p:nvSpPr>
        <p:spPr>
          <a:xfrm>
            <a:off x="2829024" y="1030100"/>
            <a:ext cx="4790226" cy="1"/>
          </a:xfrm>
          <a:prstGeom prst="line">
            <a:avLst/>
          </a:prstGeom>
          <a:ln w="76200">
            <a:solidFill>
              <a:srgbClr val="114A69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نص العنوان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نص العنوان</a:t>
            </a:r>
          </a:p>
        </p:txBody>
      </p:sp>
      <p:sp>
        <p:nvSpPr>
          <p:cNvPr id="4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صورة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نص العنوان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نص العنوان</a:t>
            </a:r>
          </a:p>
        </p:txBody>
      </p:sp>
      <p:sp>
        <p:nvSpPr>
          <p:cNvPr id="5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نص العنوان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6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صورة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9" name="نص العنوان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7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7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87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صورة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97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F377345-F085-45D7-82D7-A703A7C1B9AC-L0-001.png" descr="BF377345-F085-45D7-82D7-A703A7C1B9AC-L0-001.png"/>
          <p:cNvPicPr>
            <a:picLocks noChangeAspect="1"/>
          </p:cNvPicPr>
          <p:nvPr/>
        </p:nvPicPr>
        <p:blipFill>
          <a:blip r:embed="rId15">
            <a:alphaModFix amt="52000"/>
          </a:blip>
          <a:srcRect l="25606" r="43867"/>
          <a:stretch>
            <a:fillRect/>
          </a:stretch>
        </p:blipFill>
        <p:spPr>
          <a:xfrm>
            <a:off x="9425581" y="3673877"/>
            <a:ext cx="1627398" cy="3765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BF377345-F085-45D7-82D7-A703A7C1B9AC-L0-001.png" descr="BF377345-F085-45D7-82D7-A703A7C1B9AC-L0-001.png"/>
          <p:cNvPicPr>
            <a:picLocks noChangeAspect="1"/>
          </p:cNvPicPr>
          <p:nvPr/>
        </p:nvPicPr>
        <p:blipFill>
          <a:blip r:embed="rId15">
            <a:alphaModFix amt="52000"/>
          </a:blip>
          <a:srcRect l="74511"/>
          <a:stretch>
            <a:fillRect/>
          </a:stretch>
        </p:blipFill>
        <p:spPr>
          <a:xfrm>
            <a:off x="11646833" y="3755596"/>
            <a:ext cx="1475023" cy="4087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F377345-F085-45D7-82D7-A703A7C1B9AC-L0-001.png" descr="BF377345-F085-45D7-82D7-A703A7C1B9AC-L0-001.png"/>
          <p:cNvPicPr>
            <a:picLocks noChangeAspect="1"/>
          </p:cNvPicPr>
          <p:nvPr/>
        </p:nvPicPr>
        <p:blipFill>
          <a:blip r:embed="rId15">
            <a:alphaModFix amt="52000"/>
          </a:blip>
          <a:srcRect l="54991" t="7426" r="26236" b="36549"/>
          <a:stretch>
            <a:fillRect/>
          </a:stretch>
        </p:blipFill>
        <p:spPr>
          <a:xfrm>
            <a:off x="10776917" y="4654518"/>
            <a:ext cx="1086334" cy="2290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3C4298BD-513C-4E68-BC07-536EDD258AFA-L0-001.png" descr="3C4298BD-513C-4E68-BC07-536EDD258AFA-L0-001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39165" y="-1679253"/>
            <a:ext cx="5083261" cy="5083262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6" name="6124AE57-1EB1-473E-99E7-3932683DFE3B-L0-001.png" descr="6124AE57-1EB1-473E-99E7-3932683DFE3B-L0-001.png"/>
          <p:cNvPicPr>
            <a:picLocks noChangeAspect="1"/>
          </p:cNvPicPr>
          <p:nvPr/>
        </p:nvPicPr>
        <p:blipFill>
          <a:blip r:embed="rId17">
            <a:alphaModFix amt="6000"/>
          </a:blip>
          <a:srcRect l="37419" t="3671" r="20084" b="27487"/>
          <a:stretch>
            <a:fillRect/>
          </a:stretch>
        </p:blipFill>
        <p:spPr>
          <a:xfrm>
            <a:off x="1763061" y="-151805"/>
            <a:ext cx="8277706" cy="10057172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7" name="3C4298BD-513C-4E68-BC07-536EDD258AFA-L0-001.png" descr="3C4298BD-513C-4E68-BC07-536EDD258AFA-L0-001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60956" y="434423"/>
            <a:ext cx="4251224" cy="4251224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8" name="3C4298BD-513C-4E68-BC07-536EDD258AFA-L0-001.png" descr="3C4298BD-513C-4E68-BC07-536EDD258AFA-L0-001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187332" y="2457739"/>
            <a:ext cx="2629663" cy="2629663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9" name="3C4298BD-513C-4E68-BC07-536EDD258AFA-L0-001.png" descr="3C4298BD-513C-4E68-BC07-536EDD258AFA-L0-001.png"/>
          <p:cNvPicPr>
            <a:picLocks noChangeAspect="1"/>
          </p:cNvPicPr>
          <p:nvPr/>
        </p:nvPicPr>
        <p:blipFill>
          <a:blip r:embed="rId16"/>
          <a:srcRect l="63096"/>
          <a:stretch>
            <a:fillRect/>
          </a:stretch>
        </p:blipFill>
        <p:spPr>
          <a:xfrm>
            <a:off x="-151549" y="228218"/>
            <a:ext cx="3203204" cy="8680053"/>
          </a:xfrm>
          <a:prstGeom prst="rect">
            <a:avLst/>
          </a:prstGeom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sp>
        <p:nvSpPr>
          <p:cNvPr id="10" name="نص العنوان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11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تاء التأنيث المفتوحة والمربوطة…"/>
          <p:cNvSpPr txBox="1">
            <a:spLocks noGrp="1"/>
          </p:cNvSpPr>
          <p:nvPr>
            <p:ph type="title" idx="4294967295"/>
          </p:nvPr>
        </p:nvSpPr>
        <p:spPr>
          <a:xfrm>
            <a:off x="1811436" y="3710016"/>
            <a:ext cx="7643003" cy="24980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rtl="0">
              <a:spcBef>
                <a:spcPts val="100"/>
              </a:spcBef>
              <a:defRPr sz="4300" cap="all" spc="-42">
                <a:solidFill>
                  <a:srgbClr val="07577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lang="ar-SA" sz="4800"/>
              <a:t>كلمات لها قراءة خاصة عند حفص</a:t>
            </a:r>
            <a:endParaRPr sz="4800" dirty="0"/>
          </a:p>
        </p:txBody>
      </p:sp>
      <p:sp>
        <p:nvSpPr>
          <p:cNvPr id="143" name="الدرس…"/>
          <p:cNvSpPr txBox="1">
            <a:spLocks noGrp="1"/>
          </p:cNvSpPr>
          <p:nvPr>
            <p:ph type="body" sz="quarter" idx="4294967295"/>
          </p:nvPr>
        </p:nvSpPr>
        <p:spPr>
          <a:xfrm>
            <a:off x="6676852" y="1894459"/>
            <a:ext cx="4819432" cy="133115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pPr marL="0" indent="0" algn="ctr" rtl="0">
              <a:spcBef>
                <a:spcPts val="100"/>
              </a:spcBef>
              <a:buSzTx/>
              <a:buNone/>
              <a:defRPr sz="3000" b="1" u="sng" spc="-29">
                <a:solidFill>
                  <a:srgbClr val="E76B74"/>
                </a:solidFill>
              </a:defRPr>
            </a:pPr>
            <a:r>
              <a:rPr dirty="0"/>
              <a:t>الدرس </a:t>
            </a:r>
          </a:p>
          <a:p>
            <a:pPr marL="0" indent="0" algn="ctr" rtl="0">
              <a:spcBef>
                <a:spcPts val="100"/>
              </a:spcBef>
              <a:buSzTx/>
              <a:buNone/>
              <a:defRPr sz="3000" b="1" u="sng" spc="-29">
                <a:solidFill>
                  <a:srgbClr val="E76B74"/>
                </a:solidFill>
              </a:defRPr>
            </a:pPr>
            <a:r>
              <a:rPr lang="ar-SA" dirty="0"/>
              <a:t>الثالث و</a:t>
            </a:r>
            <a:r>
              <a:rPr dirty="0"/>
              <a:t>العشرون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 advAuto="0"/>
      <p:bldP spid="143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61A9D894-89C2-4343-98C4-B5D84E2BC565}"/>
              </a:ext>
            </a:extLst>
          </p:cNvPr>
          <p:cNvGrpSpPr/>
          <p:nvPr/>
        </p:nvGrpSpPr>
        <p:grpSpPr>
          <a:xfrm>
            <a:off x="5058391" y="1239626"/>
            <a:ext cx="6181439" cy="803565"/>
            <a:chOff x="5366323" y="1193799"/>
            <a:chExt cx="6181439" cy="803565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7C913531-8A41-F84F-9BDB-941FB46E2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182"/>
            <a:stretch/>
          </p:blipFill>
          <p:spPr>
            <a:xfrm>
              <a:off x="7737762" y="1193799"/>
              <a:ext cx="3810000" cy="803565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3E23EC9D-6077-4545-8ACD-68C2D8F36A1C}"/>
                </a:ext>
              </a:extLst>
            </p:cNvPr>
            <p:cNvSpPr txBox="1"/>
            <p:nvPr/>
          </p:nvSpPr>
          <p:spPr>
            <a:xfrm>
              <a:off x="5366323" y="1475504"/>
              <a:ext cx="3352801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1" anchor="ctr">
              <a:spAutoFit/>
            </a:bodyPr>
            <a:lstStyle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تقرأ بالسين الخالصة</a:t>
              </a:r>
              <a:endParaRPr kumimoji="0" lang="ar-KW" sz="24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FDE4A4B4-094F-4441-AA2D-595C80EA5928}"/>
              </a:ext>
            </a:extLst>
          </p:cNvPr>
          <p:cNvGrpSpPr/>
          <p:nvPr/>
        </p:nvGrpSpPr>
        <p:grpSpPr>
          <a:xfrm>
            <a:off x="6286833" y="2620463"/>
            <a:ext cx="5114633" cy="715815"/>
            <a:chOff x="6594765" y="2574636"/>
            <a:chExt cx="5114633" cy="715815"/>
          </a:xfrm>
        </p:grpSpPr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270622AA-E47E-CF41-ACBD-DCF4BDBFB0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18" b="70091"/>
            <a:stretch/>
          </p:blipFill>
          <p:spPr>
            <a:xfrm>
              <a:off x="7899398" y="2574636"/>
              <a:ext cx="3810000" cy="715815"/>
            </a:xfrm>
            <a:prstGeom prst="rect">
              <a:avLst/>
            </a:prstGeom>
          </p:spPr>
        </p:pic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B9370D13-784F-B04B-A1C4-82B2A088425D}"/>
                </a:ext>
              </a:extLst>
            </p:cNvPr>
            <p:cNvSpPr txBox="1"/>
            <p:nvPr/>
          </p:nvSpPr>
          <p:spPr>
            <a:xfrm>
              <a:off x="6594765" y="2736769"/>
              <a:ext cx="1828800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1" anchor="ctr">
              <a:spAutoFit/>
            </a:bodyPr>
            <a:lstStyle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تقرأ بالسين فقط</a:t>
              </a:r>
              <a:endParaRPr kumimoji="0" lang="ar-KW" sz="24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29" name="صورة 28">
            <a:extLst>
              <a:ext uri="{FF2B5EF4-FFF2-40B4-BE49-F238E27FC236}">
                <a16:creationId xmlns:a16="http://schemas.microsoft.com/office/drawing/2014/main" id="{253CA6D9-E8AD-1A43-BF3C-794581246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5" b="57364"/>
          <a:stretch/>
        </p:blipFill>
        <p:spPr>
          <a:xfrm>
            <a:off x="7429830" y="3963486"/>
            <a:ext cx="3810000" cy="715815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BC6E3042-48F1-9043-A3FE-57AA52DFED53}"/>
              </a:ext>
            </a:extLst>
          </p:cNvPr>
          <p:cNvSpPr txBox="1"/>
          <p:nvPr/>
        </p:nvSpPr>
        <p:spPr>
          <a:xfrm>
            <a:off x="4471886" y="4173163"/>
            <a:ext cx="335280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1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تقرأ بالوجهين السين والصاد معاً</a:t>
            </a:r>
            <a:endParaRPr kumimoji="0" lang="ar-KW" sz="24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8638FDE5-49A7-484C-9228-46FAEDB70CD1}"/>
              </a:ext>
            </a:extLst>
          </p:cNvPr>
          <p:cNvGrpSpPr/>
          <p:nvPr/>
        </p:nvGrpSpPr>
        <p:grpSpPr>
          <a:xfrm>
            <a:off x="5912759" y="5180076"/>
            <a:ext cx="5327071" cy="580752"/>
            <a:chOff x="6220691" y="5134249"/>
            <a:chExt cx="5327071" cy="580752"/>
          </a:xfrm>
        </p:grpSpPr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1BC23974-EA4C-E444-92AD-2D606C688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748" b="45819"/>
            <a:stretch/>
          </p:blipFill>
          <p:spPr>
            <a:xfrm>
              <a:off x="7737762" y="5134249"/>
              <a:ext cx="3810000" cy="580752"/>
            </a:xfrm>
            <a:prstGeom prst="rect">
              <a:avLst/>
            </a:prstGeom>
          </p:spPr>
        </p:pic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9A5D0B98-C827-EC49-A5A4-9644EAD7C2ED}"/>
                </a:ext>
              </a:extLst>
            </p:cNvPr>
            <p:cNvSpPr txBox="1"/>
            <p:nvPr/>
          </p:nvSpPr>
          <p:spPr>
            <a:xfrm>
              <a:off x="6220691" y="5183237"/>
              <a:ext cx="1828800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1" anchor="ctr">
              <a:spAutoFit/>
            </a:bodyPr>
            <a:lstStyle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تقرأ بالصاد فقط</a:t>
              </a:r>
              <a:endParaRPr kumimoji="0" lang="ar-KW" sz="24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E7BF1F1-F99A-7C40-96DF-028A647E7FD8}"/>
              </a:ext>
            </a:extLst>
          </p:cNvPr>
          <p:cNvGrpSpPr/>
          <p:nvPr/>
        </p:nvGrpSpPr>
        <p:grpSpPr>
          <a:xfrm>
            <a:off x="366477" y="6044551"/>
            <a:ext cx="10640286" cy="1072794"/>
            <a:chOff x="674409" y="5998724"/>
            <a:chExt cx="10640286" cy="1072794"/>
          </a:xfrm>
        </p:grpSpPr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26CF489A-C137-8542-9088-C2133DBD38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49" b="31660"/>
            <a:stretch/>
          </p:blipFill>
          <p:spPr>
            <a:xfrm>
              <a:off x="6123554" y="5998724"/>
              <a:ext cx="5191141" cy="975301"/>
            </a:xfrm>
            <a:prstGeom prst="rect">
              <a:avLst/>
            </a:prstGeom>
          </p:spPr>
        </p:pic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7FC9A4A9-5918-2A41-B375-A99225E0AB01}"/>
                </a:ext>
              </a:extLst>
            </p:cNvPr>
            <p:cNvSpPr txBox="1"/>
            <p:nvPr/>
          </p:nvSpPr>
          <p:spPr>
            <a:xfrm>
              <a:off x="674409" y="6214995"/>
              <a:ext cx="5546282" cy="8565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1" anchor="ctr">
              <a:spAutoFit/>
            </a:bodyPr>
            <a:lstStyle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تقرأ بالأمالة، وهي أن تنحو بالفتحة نحو الكسرة، وبالألف نحو الياء</a:t>
              </a:r>
              <a:endParaRPr kumimoji="0" lang="ar-KW" sz="24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C270A8FB-B790-BE46-8ECB-E83020B28979}"/>
              </a:ext>
            </a:extLst>
          </p:cNvPr>
          <p:cNvGrpSpPr/>
          <p:nvPr/>
        </p:nvGrpSpPr>
        <p:grpSpPr>
          <a:xfrm>
            <a:off x="2054192" y="7400706"/>
            <a:ext cx="9746752" cy="864184"/>
            <a:chOff x="2362124" y="7354879"/>
            <a:chExt cx="9746752" cy="864184"/>
          </a:xfrm>
        </p:grpSpPr>
        <p:pic>
          <p:nvPicPr>
            <p:cNvPr id="41" name="صورة 40">
              <a:extLst>
                <a:ext uri="{FF2B5EF4-FFF2-40B4-BE49-F238E27FC236}">
                  <a16:creationId xmlns:a16="http://schemas.microsoft.com/office/drawing/2014/main" id="{620C9685-09FB-6143-AFF2-57880C72DA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261" b="17648"/>
            <a:stretch/>
          </p:blipFill>
          <p:spPr>
            <a:xfrm>
              <a:off x="7509165" y="7354879"/>
              <a:ext cx="4599711" cy="864184"/>
            </a:xfrm>
            <a:prstGeom prst="rect">
              <a:avLst/>
            </a:prstGeom>
          </p:spPr>
        </p:pic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8EA70A9D-7BA1-A34B-AD08-FF4CA44B0170}"/>
                </a:ext>
              </a:extLst>
            </p:cNvPr>
            <p:cNvSpPr txBox="1"/>
            <p:nvPr/>
          </p:nvSpPr>
          <p:spPr>
            <a:xfrm>
              <a:off x="2362124" y="7599107"/>
              <a:ext cx="6267023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1" anchor="ctr">
              <a:spAutoFit/>
            </a:bodyPr>
            <a:lstStyle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تقرأ بالروم أو بالإشمام في النون الأولى المدغمة في الثانية</a:t>
              </a:r>
              <a:endParaRPr kumimoji="0" lang="ar-KW" sz="24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64D8E2E3-BE88-D64C-9CE9-998E0C41865C}"/>
              </a:ext>
            </a:extLst>
          </p:cNvPr>
          <p:cNvGrpSpPr/>
          <p:nvPr/>
        </p:nvGrpSpPr>
        <p:grpSpPr>
          <a:xfrm>
            <a:off x="1378394" y="1201791"/>
            <a:ext cx="9042400" cy="741218"/>
            <a:chOff x="1570182" y="1143000"/>
            <a:chExt cx="9042400" cy="741218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B1F2D82B-743F-BB47-BFD4-9D9F5F49C5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64" t="84862" b="548"/>
            <a:stretch/>
          </p:blipFill>
          <p:spPr>
            <a:xfrm>
              <a:off x="9178637" y="1143000"/>
              <a:ext cx="1433945" cy="741218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70917069-D39E-AD4E-8CCE-01112D223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" t="85001" r="60242" b="409"/>
            <a:stretch/>
          </p:blipFill>
          <p:spPr>
            <a:xfrm>
              <a:off x="6332394" y="1143000"/>
              <a:ext cx="1433945" cy="741218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962BFB2C-F795-7147-A3BD-FFCBE2BD48F8}"/>
                </a:ext>
              </a:extLst>
            </p:cNvPr>
            <p:cNvSpPr txBox="1"/>
            <p:nvPr/>
          </p:nvSpPr>
          <p:spPr>
            <a:xfrm>
              <a:off x="7371484" y="1277647"/>
              <a:ext cx="1828800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1" anchor="ctr">
              <a:spAutoFit/>
            </a:bodyPr>
            <a:lstStyle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في سورة الكهف،</a:t>
              </a:r>
              <a:endParaRPr kumimoji="0" lang="ar-KW" sz="24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05453F00-0DE9-7B4F-B22E-F9C5EFD31D28}"/>
                </a:ext>
              </a:extLst>
            </p:cNvPr>
            <p:cNvSpPr txBox="1"/>
            <p:nvPr/>
          </p:nvSpPr>
          <p:spPr>
            <a:xfrm>
              <a:off x="1570182" y="1277647"/>
              <a:ext cx="4970463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1" anchor="ctr">
              <a:spAutoFit/>
            </a:bodyPr>
            <a:lstStyle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في سورة الفتح، </a:t>
              </a:r>
              <a:r>
                <a:rPr lang="ar-SA" dirty="0">
                  <a:solidFill>
                    <a:schemeClr val="accent1">
                      <a:lumMod val="50000"/>
                    </a:schemeClr>
                  </a:solidFill>
                </a:rPr>
                <a:t>كلاهما</a:t>
              </a:r>
              <a:r>
                <a:rPr kumimoji="0" lang="ar-SA" sz="24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 يقرأ بضم هاء الضمير</a:t>
              </a:r>
              <a:endParaRPr kumimoji="0" lang="ar-KW" sz="24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02BE582B-EB8A-7F49-8B2C-10703CF93BA6}"/>
              </a:ext>
            </a:extLst>
          </p:cNvPr>
          <p:cNvGrpSpPr/>
          <p:nvPr/>
        </p:nvGrpSpPr>
        <p:grpSpPr>
          <a:xfrm>
            <a:off x="6522039" y="2208554"/>
            <a:ext cx="3963914" cy="644237"/>
            <a:chOff x="6713827" y="2149763"/>
            <a:chExt cx="3963914" cy="644237"/>
          </a:xfrm>
        </p:grpSpPr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4D95668D-2C46-604C-9BA6-DCE55D5C4D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27" t="5591" r="30216" b="81727"/>
            <a:stretch/>
          </p:blipFill>
          <p:spPr>
            <a:xfrm>
              <a:off x="9113477" y="2149763"/>
              <a:ext cx="1564264" cy="644237"/>
            </a:xfrm>
            <a:prstGeom prst="rect">
              <a:avLst/>
            </a:prstGeom>
          </p:spPr>
        </p:pic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C08E5972-EA3E-0740-8B55-C56D0343DE8E}"/>
                </a:ext>
              </a:extLst>
            </p:cNvPr>
            <p:cNvSpPr txBox="1"/>
            <p:nvPr/>
          </p:nvSpPr>
          <p:spPr>
            <a:xfrm>
              <a:off x="6713827" y="2235919"/>
              <a:ext cx="2659639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1" anchor="ctr">
              <a:spAutoFit/>
            </a:bodyPr>
            <a:lstStyle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تقرأ بإشباع هاء الضمير</a:t>
              </a:r>
              <a:endParaRPr kumimoji="0" lang="ar-KW" sz="24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AC86FCFF-DBD1-F649-95B5-D32BA4A24C67}"/>
              </a:ext>
            </a:extLst>
          </p:cNvPr>
          <p:cNvGrpSpPr/>
          <p:nvPr/>
        </p:nvGrpSpPr>
        <p:grpSpPr>
          <a:xfrm>
            <a:off x="1758821" y="3101301"/>
            <a:ext cx="11037623" cy="1175535"/>
            <a:chOff x="1950609" y="3042510"/>
            <a:chExt cx="11037623" cy="1175535"/>
          </a:xfrm>
        </p:grpSpPr>
        <p:grpSp>
          <p:nvGrpSpPr>
            <p:cNvPr id="37" name="مجموعة 36">
              <a:extLst>
                <a:ext uri="{FF2B5EF4-FFF2-40B4-BE49-F238E27FC236}">
                  <a16:creationId xmlns:a16="http://schemas.microsoft.com/office/drawing/2014/main" id="{A8E54580-8B6D-C848-AF57-4003132507AB}"/>
                </a:ext>
              </a:extLst>
            </p:cNvPr>
            <p:cNvGrpSpPr/>
            <p:nvPr/>
          </p:nvGrpSpPr>
          <p:grpSpPr>
            <a:xfrm>
              <a:off x="4865916" y="3042510"/>
              <a:ext cx="8122316" cy="1175535"/>
              <a:chOff x="4865916" y="3042510"/>
              <a:chExt cx="8122316" cy="1175535"/>
            </a:xfrm>
          </p:grpSpPr>
          <p:pic>
            <p:nvPicPr>
              <p:cNvPr id="39" name="صورة 38">
                <a:extLst>
                  <a:ext uri="{FF2B5EF4-FFF2-40B4-BE49-F238E27FC236}">
                    <a16:creationId xmlns:a16="http://schemas.microsoft.com/office/drawing/2014/main" id="{D635D313-ECE8-8B44-9D15-E1FD940115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592" b="74738"/>
              <a:stretch/>
            </p:blipFill>
            <p:spPr>
              <a:xfrm>
                <a:off x="4865916" y="3042510"/>
                <a:ext cx="7244814" cy="644238"/>
              </a:xfrm>
              <a:prstGeom prst="rect">
                <a:avLst/>
              </a:prstGeom>
            </p:spPr>
          </p:pic>
          <p:pic>
            <p:nvPicPr>
              <p:cNvPr id="40" name="صورة 39">
                <a:extLst>
                  <a:ext uri="{FF2B5EF4-FFF2-40B4-BE49-F238E27FC236}">
                    <a16:creationId xmlns:a16="http://schemas.microsoft.com/office/drawing/2014/main" id="{F09E9353-722C-0B4C-A9DB-DC6E7FD4D6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71" t="26482" r="-530" b="66848"/>
              <a:stretch/>
            </p:blipFill>
            <p:spPr>
              <a:xfrm>
                <a:off x="7014218" y="3573807"/>
                <a:ext cx="5974014" cy="644238"/>
              </a:xfrm>
              <a:prstGeom prst="rect">
                <a:avLst/>
              </a:prstGeom>
            </p:spPr>
          </p:pic>
        </p:grpSp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83286ECA-EC3D-0B4B-B6BE-5747D0A141FA}"/>
                </a:ext>
              </a:extLst>
            </p:cNvPr>
            <p:cNvSpPr txBox="1"/>
            <p:nvPr/>
          </p:nvSpPr>
          <p:spPr>
            <a:xfrm>
              <a:off x="1950609" y="3319737"/>
              <a:ext cx="2659639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1" anchor="ctr">
              <a:spAutoFit/>
            </a:bodyPr>
            <a:lstStyle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يقرأ بفتح الضاد وضمها</a:t>
              </a:r>
              <a:endParaRPr kumimoji="0" lang="ar-KW" sz="24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62" name="مجموعة 61">
            <a:extLst>
              <a:ext uri="{FF2B5EF4-FFF2-40B4-BE49-F238E27FC236}">
                <a16:creationId xmlns:a16="http://schemas.microsoft.com/office/drawing/2014/main" id="{99A724EF-78C3-AA46-A860-1E9A6BC05656}"/>
              </a:ext>
            </a:extLst>
          </p:cNvPr>
          <p:cNvGrpSpPr/>
          <p:nvPr/>
        </p:nvGrpSpPr>
        <p:grpSpPr>
          <a:xfrm>
            <a:off x="2535682" y="4818691"/>
            <a:ext cx="8346858" cy="770373"/>
            <a:chOff x="2535682" y="4818691"/>
            <a:chExt cx="8346858" cy="770373"/>
          </a:xfrm>
        </p:grpSpPr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8141ED99-CD4A-E546-B268-2A39A60FC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8" t="37280" r="27004" b="48799"/>
            <a:stretch/>
          </p:blipFill>
          <p:spPr>
            <a:xfrm>
              <a:off x="8437933" y="4818691"/>
              <a:ext cx="2444607" cy="770373"/>
            </a:xfrm>
            <a:prstGeom prst="rect">
              <a:avLst/>
            </a:prstGeom>
          </p:spPr>
        </p:pic>
        <p:sp>
          <p:nvSpPr>
            <p:cNvPr id="45" name="مربع نص 15">
              <a:extLst>
                <a:ext uri="{FF2B5EF4-FFF2-40B4-BE49-F238E27FC236}">
                  <a16:creationId xmlns:a16="http://schemas.microsoft.com/office/drawing/2014/main" id="{D122A281-84AE-854A-BD68-8B134A2D5695}"/>
                </a:ext>
              </a:extLst>
            </p:cNvPr>
            <p:cNvSpPr txBox="1"/>
            <p:nvPr/>
          </p:nvSpPr>
          <p:spPr>
            <a:xfrm>
              <a:off x="2535682" y="4987828"/>
              <a:ext cx="6472814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1" anchor="ctr">
              <a:spAutoFit/>
            </a:bodyPr>
            <a:lstStyle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يجوز في الهمزة الأولى الإثبات والحذف عند البدء بها اختبارًا</a:t>
              </a:r>
              <a:endParaRPr kumimoji="0" lang="ar-KW" sz="24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77D085B5-5C47-9142-82BF-3C7C29C605C8}"/>
              </a:ext>
            </a:extLst>
          </p:cNvPr>
          <p:cNvGrpSpPr/>
          <p:nvPr/>
        </p:nvGrpSpPr>
        <p:grpSpPr>
          <a:xfrm>
            <a:off x="3413136" y="5762816"/>
            <a:ext cx="7388967" cy="644237"/>
            <a:chOff x="3604924" y="5704025"/>
            <a:chExt cx="7388967" cy="644237"/>
          </a:xfrm>
        </p:grpSpPr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CEA57DF6-F304-EE4C-8411-CBBB13864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3" t="52256" r="29010" b="35062"/>
            <a:stretch/>
          </p:blipFill>
          <p:spPr>
            <a:xfrm>
              <a:off x="9429627" y="5704025"/>
              <a:ext cx="1564264" cy="644237"/>
            </a:xfrm>
            <a:prstGeom prst="rect">
              <a:avLst/>
            </a:prstGeom>
          </p:spPr>
        </p:pic>
        <p:sp>
          <p:nvSpPr>
            <p:cNvPr id="48" name="مربع نص 47">
              <a:extLst>
                <a:ext uri="{FF2B5EF4-FFF2-40B4-BE49-F238E27FC236}">
                  <a16:creationId xmlns:a16="http://schemas.microsoft.com/office/drawing/2014/main" id="{102D33B2-1FE6-ED4B-ABA0-70F8901396B7}"/>
                </a:ext>
              </a:extLst>
            </p:cNvPr>
            <p:cNvSpPr txBox="1"/>
            <p:nvPr/>
          </p:nvSpPr>
          <p:spPr>
            <a:xfrm>
              <a:off x="3604924" y="5771275"/>
              <a:ext cx="6472814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1" anchor="ctr">
              <a:spAutoFit/>
            </a:bodyPr>
            <a:lstStyle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يقرأ بتسهيل الهمزة الثانية بينها وبين الألف</a:t>
              </a:r>
              <a:endParaRPr kumimoji="0" lang="ar-KW" sz="24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D33336D6-61C3-4143-A2E4-8F5779A0B640}"/>
              </a:ext>
            </a:extLst>
          </p:cNvPr>
          <p:cNvGrpSpPr/>
          <p:nvPr/>
        </p:nvGrpSpPr>
        <p:grpSpPr>
          <a:xfrm>
            <a:off x="3521251" y="6438797"/>
            <a:ext cx="7322993" cy="644237"/>
            <a:chOff x="3521251" y="6438797"/>
            <a:chExt cx="7322993" cy="644237"/>
          </a:xfrm>
        </p:grpSpPr>
        <p:pic>
          <p:nvPicPr>
            <p:cNvPr id="51" name="صورة 50">
              <a:extLst>
                <a:ext uri="{FF2B5EF4-FFF2-40B4-BE49-F238E27FC236}">
                  <a16:creationId xmlns:a16="http://schemas.microsoft.com/office/drawing/2014/main" id="{718A3D6C-3121-4243-B77C-465B0A5B60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78" t="65364" r="28365" b="21954"/>
            <a:stretch/>
          </p:blipFill>
          <p:spPr>
            <a:xfrm>
              <a:off x="9279980" y="6438797"/>
              <a:ext cx="1564264" cy="644237"/>
            </a:xfrm>
            <a:prstGeom prst="rect">
              <a:avLst/>
            </a:prstGeom>
          </p:spPr>
        </p:pic>
        <p:sp>
          <p:nvSpPr>
            <p:cNvPr id="53" name="مربع نص 20">
              <a:extLst>
                <a:ext uri="{FF2B5EF4-FFF2-40B4-BE49-F238E27FC236}">
                  <a16:creationId xmlns:a16="http://schemas.microsoft.com/office/drawing/2014/main" id="{260B7467-9740-0C42-90E2-9F21BE12ED87}"/>
                </a:ext>
              </a:extLst>
            </p:cNvPr>
            <p:cNvSpPr txBox="1"/>
            <p:nvPr/>
          </p:nvSpPr>
          <p:spPr>
            <a:xfrm>
              <a:off x="3521251" y="6580805"/>
              <a:ext cx="6472814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1" anchor="ctr">
              <a:spAutoFit/>
            </a:bodyPr>
            <a:lstStyle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يقرأ بإثبات الياء وصلا و </a:t>
              </a:r>
              <a:r>
                <a:rPr kumimoji="0" lang="ar-SA" sz="2400" b="1" i="0" u="none" strike="noStrike" cap="none" spc="0" normalizeH="0" baseline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وقفا لأنها </a:t>
              </a:r>
              <a:r>
                <a:rPr kumimoji="0" lang="ar-SA" sz="24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جمع يد</a:t>
              </a:r>
              <a:endParaRPr kumimoji="0" lang="ar-KW" sz="24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0D18BD93-B59D-D249-811B-CF2565D9C42E}"/>
              </a:ext>
            </a:extLst>
          </p:cNvPr>
          <p:cNvGrpSpPr/>
          <p:nvPr/>
        </p:nvGrpSpPr>
        <p:grpSpPr>
          <a:xfrm>
            <a:off x="1521126" y="7331544"/>
            <a:ext cx="9463518" cy="644237"/>
            <a:chOff x="1521126" y="7331544"/>
            <a:chExt cx="9463518" cy="644237"/>
          </a:xfrm>
        </p:grpSpPr>
        <p:pic>
          <p:nvPicPr>
            <p:cNvPr id="55" name="صورة 54">
              <a:extLst>
                <a:ext uri="{FF2B5EF4-FFF2-40B4-BE49-F238E27FC236}">
                  <a16:creationId xmlns:a16="http://schemas.microsoft.com/office/drawing/2014/main" id="{015F1CF7-D75A-9146-BB53-BB4CEAED58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8" t="77449" r="11320" b="9868"/>
            <a:stretch/>
          </p:blipFill>
          <p:spPr>
            <a:xfrm>
              <a:off x="7820758" y="7331544"/>
              <a:ext cx="3163886" cy="644237"/>
            </a:xfrm>
            <a:prstGeom prst="rect">
              <a:avLst/>
            </a:prstGeom>
          </p:spPr>
        </p:pic>
        <p:sp>
          <p:nvSpPr>
            <p:cNvPr id="57" name="مربع نص 22">
              <a:extLst>
                <a:ext uri="{FF2B5EF4-FFF2-40B4-BE49-F238E27FC236}">
                  <a16:creationId xmlns:a16="http://schemas.microsoft.com/office/drawing/2014/main" id="{5B538230-C018-0C4C-94A3-4343E7FFE775}"/>
                </a:ext>
              </a:extLst>
            </p:cNvPr>
            <p:cNvSpPr txBox="1"/>
            <p:nvPr/>
          </p:nvSpPr>
          <p:spPr>
            <a:xfrm>
              <a:off x="1521126" y="7439366"/>
              <a:ext cx="6472814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1" anchor="ctr">
              <a:spAutoFit/>
            </a:bodyPr>
            <a:lstStyle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marR="0" indent="0" algn="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تقرأ بدون ياء لأنها مفرد بمعنى: القوة</a:t>
              </a:r>
              <a:endParaRPr kumimoji="0" lang="ar-KW" sz="24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65" name="مجموعة 64">
            <a:extLst>
              <a:ext uri="{FF2B5EF4-FFF2-40B4-BE49-F238E27FC236}">
                <a16:creationId xmlns:a16="http://schemas.microsoft.com/office/drawing/2014/main" id="{45ADE267-44B5-0448-ABC3-1563EAEAE227}"/>
              </a:ext>
            </a:extLst>
          </p:cNvPr>
          <p:cNvGrpSpPr/>
          <p:nvPr/>
        </p:nvGrpSpPr>
        <p:grpSpPr>
          <a:xfrm>
            <a:off x="1965119" y="8068142"/>
            <a:ext cx="9192707" cy="644264"/>
            <a:chOff x="1965119" y="8068142"/>
            <a:chExt cx="9192707" cy="644264"/>
          </a:xfrm>
        </p:grpSpPr>
        <p:pic>
          <p:nvPicPr>
            <p:cNvPr id="59" name="صورة 58">
              <a:extLst>
                <a:ext uri="{FF2B5EF4-FFF2-40B4-BE49-F238E27FC236}">
                  <a16:creationId xmlns:a16="http://schemas.microsoft.com/office/drawing/2014/main" id="{567C4E65-9393-A04B-AE22-A6882CDF8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30" t="89008" r="11837" b="-1691"/>
            <a:stretch/>
          </p:blipFill>
          <p:spPr>
            <a:xfrm>
              <a:off x="8790576" y="8068142"/>
              <a:ext cx="2367250" cy="644264"/>
            </a:xfrm>
            <a:prstGeom prst="rect">
              <a:avLst/>
            </a:prstGeom>
          </p:spPr>
        </p:pic>
        <p:sp>
          <p:nvSpPr>
            <p:cNvPr id="61" name="مربع نص 24">
              <a:extLst>
                <a:ext uri="{FF2B5EF4-FFF2-40B4-BE49-F238E27FC236}">
                  <a16:creationId xmlns:a16="http://schemas.microsoft.com/office/drawing/2014/main" id="{AFBB03DE-2AF8-6544-880D-85E3BEC30953}"/>
                </a:ext>
              </a:extLst>
            </p:cNvPr>
            <p:cNvSpPr txBox="1"/>
            <p:nvPr/>
          </p:nvSpPr>
          <p:spPr>
            <a:xfrm>
              <a:off x="1965119" y="8152292"/>
              <a:ext cx="6472814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1" anchor="ctr">
              <a:spAutoFit/>
            </a:bodyPr>
            <a:lstStyle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marR="0" indent="0" algn="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وضعت نون صغيرة بجوار الأخرى للدلالة على أنها تقرأ ( نُنجي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93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C923151-D3CB-344D-B538-90958447C3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5" b="57364"/>
          <a:stretch/>
        </p:blipFill>
        <p:spPr>
          <a:xfrm>
            <a:off x="7768802" y="4298301"/>
            <a:ext cx="3810000" cy="715815"/>
          </a:xfrm>
          <a:prstGeom prst="rect">
            <a:avLst/>
          </a:prstGeom>
        </p:spPr>
      </p:pic>
      <p:sp>
        <p:nvSpPr>
          <p:cNvPr id="5" name="تاء التأنيث المفتوحة والمربوطة…">
            <a:extLst>
              <a:ext uri="{FF2B5EF4-FFF2-40B4-BE49-F238E27FC236}">
                <a16:creationId xmlns:a16="http://schemas.microsoft.com/office/drawing/2014/main" id="{A91AD4A7-5C96-674A-99C2-A01B5348F7F2}"/>
              </a:ext>
            </a:extLst>
          </p:cNvPr>
          <p:cNvSpPr txBox="1">
            <a:spLocks/>
          </p:cNvSpPr>
          <p:nvPr/>
        </p:nvSpPr>
        <p:spPr>
          <a:xfrm>
            <a:off x="2030799" y="3120665"/>
            <a:ext cx="7643003" cy="827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1pPr>
            <a:lvl2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2pPr>
            <a:lvl3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3pPr>
            <a:lvl4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4pPr>
            <a:lvl5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5pPr>
            <a:lvl6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6pPr>
            <a:lvl7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7pPr>
            <a:lvl8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8pPr>
            <a:lvl9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9pPr>
          </a:lstStyle>
          <a:p>
            <a:pPr rtl="0" hangingPunct="1">
              <a:spcBef>
                <a:spcPts val="100"/>
              </a:spcBef>
              <a:defRPr sz="4300" cap="all" spc="-42">
                <a:solidFill>
                  <a:srgbClr val="07577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lang="ar-SA" sz="4300" cap="all" spc="-42" dirty="0">
                <a:solidFill>
                  <a:schemeClr val="accent5">
                    <a:lumMod val="75000"/>
                  </a:schemeClr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صح أو خطأ</a:t>
            </a:r>
          </a:p>
        </p:txBody>
      </p:sp>
      <p:sp>
        <p:nvSpPr>
          <p:cNvPr id="9" name="تاء التأنيث المفتوحة والمربوطة…">
            <a:extLst>
              <a:ext uri="{FF2B5EF4-FFF2-40B4-BE49-F238E27FC236}">
                <a16:creationId xmlns:a16="http://schemas.microsoft.com/office/drawing/2014/main" id="{6847304E-9F51-154F-8875-D6F28A32300A}"/>
              </a:ext>
            </a:extLst>
          </p:cNvPr>
          <p:cNvSpPr txBox="1">
            <a:spLocks/>
          </p:cNvSpPr>
          <p:nvPr/>
        </p:nvSpPr>
        <p:spPr>
          <a:xfrm>
            <a:off x="4963346" y="4302226"/>
            <a:ext cx="3776564" cy="827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1pPr>
            <a:lvl2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2pPr>
            <a:lvl3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3pPr>
            <a:lvl4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4pPr>
            <a:lvl5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5pPr>
            <a:lvl6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6pPr>
            <a:lvl7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7pPr>
            <a:lvl8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8pPr>
            <a:lvl9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9pPr>
          </a:lstStyle>
          <a:p>
            <a:pPr rtl="0" hangingPunct="1">
              <a:spcBef>
                <a:spcPts val="100"/>
              </a:spcBef>
              <a:defRPr sz="4300" cap="all" spc="-42">
                <a:solidFill>
                  <a:srgbClr val="07577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lang="ar-SA" sz="4000" cap="all" spc="-42" dirty="0">
                <a:solidFill>
                  <a:srgbClr val="07577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تنطق بالسين فقط؟</a:t>
            </a:r>
          </a:p>
        </p:txBody>
      </p:sp>
    </p:spTree>
    <p:extLst>
      <p:ext uri="{BB962C8B-B14F-4D97-AF65-F5344CB8AC3E}">
        <p14:creationId xmlns:p14="http://schemas.microsoft.com/office/powerpoint/2010/main" val="29599875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9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اء التأنيث المفتوحة والمربوطة…">
            <a:extLst>
              <a:ext uri="{FF2B5EF4-FFF2-40B4-BE49-F238E27FC236}">
                <a16:creationId xmlns:a16="http://schemas.microsoft.com/office/drawing/2014/main" id="{A91AD4A7-5C96-674A-99C2-A01B5348F7F2}"/>
              </a:ext>
            </a:extLst>
          </p:cNvPr>
          <p:cNvSpPr txBox="1">
            <a:spLocks/>
          </p:cNvSpPr>
          <p:nvPr/>
        </p:nvSpPr>
        <p:spPr>
          <a:xfrm>
            <a:off x="2030799" y="3247658"/>
            <a:ext cx="7643003" cy="827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1pPr>
            <a:lvl2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2pPr>
            <a:lvl3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3pPr>
            <a:lvl4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4pPr>
            <a:lvl5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5pPr>
            <a:lvl6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6pPr>
            <a:lvl7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7pPr>
            <a:lvl8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8pPr>
            <a:lvl9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9pPr>
          </a:lstStyle>
          <a:p>
            <a:pPr rtl="0" hangingPunct="1">
              <a:spcBef>
                <a:spcPts val="100"/>
              </a:spcBef>
              <a:defRPr sz="4300" cap="all" spc="-42">
                <a:solidFill>
                  <a:srgbClr val="07577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lang="ar-SA" sz="4300" cap="all" spc="-42" dirty="0">
                <a:solidFill>
                  <a:schemeClr val="accent5">
                    <a:lumMod val="75000"/>
                  </a:schemeClr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صح أو خطأ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D4F037D1-6B05-294A-BB21-813B2E468AAE}"/>
              </a:ext>
            </a:extLst>
          </p:cNvPr>
          <p:cNvGrpSpPr/>
          <p:nvPr/>
        </p:nvGrpSpPr>
        <p:grpSpPr>
          <a:xfrm>
            <a:off x="1486490" y="4832924"/>
            <a:ext cx="9463518" cy="644237"/>
            <a:chOff x="1521126" y="7331544"/>
            <a:chExt cx="9463518" cy="644237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2232D904-640B-AE41-94FF-5D3255FB2A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8" t="77449" r="11320" b="9868"/>
            <a:stretch/>
          </p:blipFill>
          <p:spPr>
            <a:xfrm>
              <a:off x="7820758" y="7331544"/>
              <a:ext cx="3163886" cy="644237"/>
            </a:xfrm>
            <a:prstGeom prst="rect">
              <a:avLst/>
            </a:prstGeom>
          </p:spPr>
        </p:pic>
        <p:sp>
          <p:nvSpPr>
            <p:cNvPr id="12" name="مربع نص 22">
              <a:extLst>
                <a:ext uri="{FF2B5EF4-FFF2-40B4-BE49-F238E27FC236}">
                  <a16:creationId xmlns:a16="http://schemas.microsoft.com/office/drawing/2014/main" id="{CAE76A48-5966-EB44-AD10-28EE78E203F7}"/>
                </a:ext>
              </a:extLst>
            </p:cNvPr>
            <p:cNvSpPr txBox="1"/>
            <p:nvPr/>
          </p:nvSpPr>
          <p:spPr>
            <a:xfrm>
              <a:off x="1521126" y="7439366"/>
              <a:ext cx="6472814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1" anchor="ctr">
              <a:spAutoFit/>
            </a:bodyPr>
            <a:lstStyle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marR="0" indent="0" algn="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تقرأ بدون ياء لأنها مفرد</a:t>
              </a:r>
              <a:endParaRPr kumimoji="0" lang="ar-KW" sz="24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516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مخصص</PresentationFormat>
  <Slides>5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White</vt:lpstr>
      <vt:lpstr>كلمات لها قراءة خاصة عند حفص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تاء التأنيث المفتوحة والمربوطة في القرآن الكريم</dc:title>
  <cp:lastModifiedBy>مها رحيم باتل المطيري</cp:lastModifiedBy>
  <cp:revision>7</cp:revision>
  <dcterms:modified xsi:type="dcterms:W3CDTF">2020-07-07T19:41:18Z</dcterms:modified>
</cp:coreProperties>
</file>