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72" r:id="rId9"/>
    <p:sldId id="262" r:id="rId10"/>
    <p:sldId id="263" r:id="rId11"/>
    <p:sldId id="274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294" autoAdjust="0"/>
    <p:restoredTop sz="94660"/>
  </p:normalViewPr>
  <p:slideViewPr>
    <p:cSldViewPr>
      <p:cViewPr varScale="1">
        <p:scale>
          <a:sx n="69" d="100"/>
          <a:sy n="69" d="100"/>
        </p:scale>
        <p:origin x="14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3C6D2E-4EE8-4AA9-A868-D5CC1A9C9680}" type="doc">
      <dgm:prSet loTypeId="urn:microsoft.com/office/officeart/2005/8/layout/gear1" loCatId="relationship" qsTypeId="urn:microsoft.com/office/officeart/2005/8/quickstyle/simple1" qsCatId="simple" csTypeId="urn:microsoft.com/office/officeart/2005/8/colors/accent1_4" csCatId="accent1" phldr="1"/>
      <dgm:spPr/>
    </dgm:pt>
    <dgm:pt modelId="{B677BC89-2CCA-4D76-B1A5-5932E3399763}">
      <dgm:prSet phldrT="[نص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البنوك الإسلامية </a:t>
          </a:r>
          <a:endParaRPr lang="ar-KW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D0125DD0-AE47-4E8C-ACE5-7C773DE9C858}" type="parTrans" cxnId="{3FF1BEDB-3E6F-494E-AF03-661660B248C9}">
      <dgm:prSet/>
      <dgm:spPr/>
      <dgm:t>
        <a:bodyPr/>
        <a:lstStyle/>
        <a:p>
          <a:pPr rtl="1"/>
          <a:endParaRPr lang="ar-KW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</dgm:t>
    </dgm:pt>
    <dgm:pt modelId="{E77B0279-D88D-4913-8150-18BA893999F3}" type="sibTrans" cxnId="{3FF1BEDB-3E6F-494E-AF03-661660B248C9}">
      <dgm:prSet/>
      <dgm:spPr/>
      <dgm:t>
        <a:bodyPr/>
        <a:lstStyle/>
        <a:p>
          <a:pPr rtl="1"/>
          <a:endParaRPr lang="ar-KW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</dgm:t>
    </dgm:pt>
    <dgm:pt modelId="{03EDF767-6B25-430A-8D41-BAAF5DD39459}">
      <dgm:prSet phldrT="[نص]" custT="1"/>
      <dgm:spPr/>
      <dgm:t>
        <a:bodyPr/>
        <a:lstStyle/>
        <a:p>
          <a:pPr rtl="1"/>
          <a:r>
            <a:rPr lang="ar-S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البنوك التجارية </a:t>
          </a:r>
          <a:endParaRPr lang="ar-KW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190B8F92-77ED-4E64-8C3D-A7C73B517B6C}" type="parTrans" cxnId="{E93FF79E-1AC1-46F2-921D-F840F688C30D}">
      <dgm:prSet/>
      <dgm:spPr/>
      <dgm:t>
        <a:bodyPr/>
        <a:lstStyle/>
        <a:p>
          <a:pPr rtl="1"/>
          <a:endParaRPr lang="ar-KW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</dgm:t>
    </dgm:pt>
    <dgm:pt modelId="{8D113836-377F-4AED-92D5-1FD6E6343DE0}" type="sibTrans" cxnId="{E93FF79E-1AC1-46F2-921D-F840F688C30D}">
      <dgm:prSet/>
      <dgm:spPr/>
      <dgm:t>
        <a:bodyPr/>
        <a:lstStyle/>
        <a:p>
          <a:pPr rtl="1"/>
          <a:endParaRPr lang="ar-KW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</dgm:t>
    </dgm:pt>
    <dgm:pt modelId="{BDB8140B-8109-4FF3-85CC-D47EAB322DC2}">
      <dgm:prSet phldrT="[نص]" custT="1"/>
      <dgm:spPr/>
      <dgm:t>
        <a:bodyPr/>
        <a:lstStyle/>
        <a:p>
          <a:pPr rtl="1"/>
          <a:r>
            <a:rPr lang="ar-S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البنوك المركزية </a:t>
          </a:r>
          <a:endParaRPr lang="ar-KW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58002053-62D8-4F9D-8D13-5CE51FB237AB}" type="parTrans" cxnId="{F07B788F-AC30-453B-A0F0-002ECA5E7827}">
      <dgm:prSet/>
      <dgm:spPr/>
      <dgm:t>
        <a:bodyPr/>
        <a:lstStyle/>
        <a:p>
          <a:pPr rtl="1"/>
          <a:endParaRPr lang="ar-KW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</dgm:t>
    </dgm:pt>
    <dgm:pt modelId="{81D86B73-78D2-4242-937A-96A219446DBA}" type="sibTrans" cxnId="{F07B788F-AC30-453B-A0F0-002ECA5E7827}">
      <dgm:prSet/>
      <dgm:spPr/>
      <dgm:t>
        <a:bodyPr/>
        <a:lstStyle/>
        <a:p>
          <a:pPr rtl="1"/>
          <a:endParaRPr lang="ar-KW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khbar MT" pitchFamily="2" charset="-78"/>
          </a:endParaRPr>
        </a:p>
      </dgm:t>
    </dgm:pt>
    <dgm:pt modelId="{2352B8F8-8147-4CA6-872F-4F02DCA85AAA}" type="pres">
      <dgm:prSet presAssocID="{203C6D2E-4EE8-4AA9-A868-D5CC1A9C968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720B68D-A9FE-4AD4-A60F-CEA43157AF23}" type="pres">
      <dgm:prSet presAssocID="{B677BC89-2CCA-4D76-B1A5-5932E3399763}" presName="gear1" presStyleLbl="node1" presStyleIdx="0" presStyleCnt="3" custLinFactNeighborX="-852" custLinFactNeighborY="-511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  <dgm:pt modelId="{52DF9DD9-6553-4D8C-97AB-EBAA1F83E21B}" type="pres">
      <dgm:prSet presAssocID="{B677BC89-2CCA-4D76-B1A5-5932E3399763}" presName="gear1srcNode" presStyleLbl="node1" presStyleIdx="0" presStyleCnt="3"/>
      <dgm:spPr/>
      <dgm:t>
        <a:bodyPr/>
        <a:lstStyle/>
        <a:p>
          <a:pPr rtl="1"/>
          <a:endParaRPr lang="ar-KW"/>
        </a:p>
      </dgm:t>
    </dgm:pt>
    <dgm:pt modelId="{C5FA89B6-2E3E-463D-AE3B-850AD02106B7}" type="pres">
      <dgm:prSet presAssocID="{B677BC89-2CCA-4D76-B1A5-5932E3399763}" presName="gear1dstNode" presStyleLbl="node1" presStyleIdx="0" presStyleCnt="3"/>
      <dgm:spPr/>
      <dgm:t>
        <a:bodyPr/>
        <a:lstStyle/>
        <a:p>
          <a:pPr rtl="1"/>
          <a:endParaRPr lang="ar-KW"/>
        </a:p>
      </dgm:t>
    </dgm:pt>
    <dgm:pt modelId="{4DF2B376-67C6-430C-B336-8DECDA3B71C6}" type="pres">
      <dgm:prSet presAssocID="{03EDF767-6B25-430A-8D41-BAAF5DD39459}" presName="gear2" presStyleLbl="node1" presStyleIdx="1" presStyleCnt="3" custLinFactNeighborX="-3203" custLinFactNeighborY="-5781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  <dgm:pt modelId="{9670E32B-2BF2-439D-A64D-81B6781A4611}" type="pres">
      <dgm:prSet presAssocID="{03EDF767-6B25-430A-8D41-BAAF5DD39459}" presName="gear2srcNode" presStyleLbl="node1" presStyleIdx="1" presStyleCnt="3"/>
      <dgm:spPr/>
      <dgm:t>
        <a:bodyPr/>
        <a:lstStyle/>
        <a:p>
          <a:pPr rtl="1"/>
          <a:endParaRPr lang="ar-KW"/>
        </a:p>
      </dgm:t>
    </dgm:pt>
    <dgm:pt modelId="{4C482847-1E65-415A-B04D-38EFD199CF73}" type="pres">
      <dgm:prSet presAssocID="{03EDF767-6B25-430A-8D41-BAAF5DD39459}" presName="gear2dstNode" presStyleLbl="node1" presStyleIdx="1" presStyleCnt="3"/>
      <dgm:spPr/>
      <dgm:t>
        <a:bodyPr/>
        <a:lstStyle/>
        <a:p>
          <a:pPr rtl="1"/>
          <a:endParaRPr lang="ar-KW"/>
        </a:p>
      </dgm:t>
    </dgm:pt>
    <dgm:pt modelId="{2023F6E6-D1B9-4635-BE2E-CAF37B5195D7}" type="pres">
      <dgm:prSet presAssocID="{BDB8140B-8109-4FF3-85CC-D47EAB322DC2}" presName="gear3" presStyleLbl="node1" presStyleIdx="2" presStyleCnt="3"/>
      <dgm:spPr/>
      <dgm:t>
        <a:bodyPr/>
        <a:lstStyle/>
        <a:p>
          <a:pPr rtl="1"/>
          <a:endParaRPr lang="ar-KW"/>
        </a:p>
      </dgm:t>
    </dgm:pt>
    <dgm:pt modelId="{3B70E289-4F4D-4747-B655-89C19FA19859}" type="pres">
      <dgm:prSet presAssocID="{BDB8140B-8109-4FF3-85CC-D47EAB322DC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  <dgm:pt modelId="{7DE9741C-8EDB-4AFF-BED9-E576D6D5243E}" type="pres">
      <dgm:prSet presAssocID="{BDB8140B-8109-4FF3-85CC-D47EAB322DC2}" presName="gear3srcNode" presStyleLbl="node1" presStyleIdx="2" presStyleCnt="3"/>
      <dgm:spPr/>
      <dgm:t>
        <a:bodyPr/>
        <a:lstStyle/>
        <a:p>
          <a:pPr rtl="1"/>
          <a:endParaRPr lang="ar-KW"/>
        </a:p>
      </dgm:t>
    </dgm:pt>
    <dgm:pt modelId="{E668ACCE-4484-4692-87AF-F1A31FE81069}" type="pres">
      <dgm:prSet presAssocID="{BDB8140B-8109-4FF3-85CC-D47EAB322DC2}" presName="gear3dstNode" presStyleLbl="node1" presStyleIdx="2" presStyleCnt="3"/>
      <dgm:spPr/>
      <dgm:t>
        <a:bodyPr/>
        <a:lstStyle/>
        <a:p>
          <a:pPr rtl="1"/>
          <a:endParaRPr lang="ar-KW"/>
        </a:p>
      </dgm:t>
    </dgm:pt>
    <dgm:pt modelId="{9035FC79-E73C-48FA-AA7F-A12D2442BD6B}" type="pres">
      <dgm:prSet presAssocID="{E77B0279-D88D-4913-8150-18BA893999F3}" presName="connector1" presStyleLbl="sibTrans2D1" presStyleIdx="0" presStyleCnt="3"/>
      <dgm:spPr/>
      <dgm:t>
        <a:bodyPr/>
        <a:lstStyle/>
        <a:p>
          <a:pPr rtl="1"/>
          <a:endParaRPr lang="ar-KW"/>
        </a:p>
      </dgm:t>
    </dgm:pt>
    <dgm:pt modelId="{9EDD364A-98F9-4475-B7EB-6B3D44501941}" type="pres">
      <dgm:prSet presAssocID="{8D113836-377F-4AED-92D5-1FD6E6343DE0}" presName="connector2" presStyleLbl="sibTrans2D1" presStyleIdx="1" presStyleCnt="3"/>
      <dgm:spPr/>
      <dgm:t>
        <a:bodyPr/>
        <a:lstStyle/>
        <a:p>
          <a:pPr rtl="1"/>
          <a:endParaRPr lang="ar-KW"/>
        </a:p>
      </dgm:t>
    </dgm:pt>
    <dgm:pt modelId="{1FE474F7-6408-4207-B119-57AF54B8A905}" type="pres">
      <dgm:prSet presAssocID="{81D86B73-78D2-4242-937A-96A219446DBA}" presName="connector3" presStyleLbl="sibTrans2D1" presStyleIdx="2" presStyleCnt="3"/>
      <dgm:spPr/>
      <dgm:t>
        <a:bodyPr/>
        <a:lstStyle/>
        <a:p>
          <a:pPr rtl="1"/>
          <a:endParaRPr lang="ar-KW"/>
        </a:p>
      </dgm:t>
    </dgm:pt>
  </dgm:ptLst>
  <dgm:cxnLst>
    <dgm:cxn modelId="{FCC81615-2D8F-48FA-8C89-041197A20089}" type="presOf" srcId="{B677BC89-2CCA-4D76-B1A5-5932E3399763}" destId="{C5FA89B6-2E3E-463D-AE3B-850AD02106B7}" srcOrd="2" destOrd="0" presId="urn:microsoft.com/office/officeart/2005/8/layout/gear1"/>
    <dgm:cxn modelId="{8529FE5A-C840-42CA-B3AE-F7B95EE0DD0A}" type="presOf" srcId="{81D86B73-78D2-4242-937A-96A219446DBA}" destId="{1FE474F7-6408-4207-B119-57AF54B8A905}" srcOrd="0" destOrd="0" presId="urn:microsoft.com/office/officeart/2005/8/layout/gear1"/>
    <dgm:cxn modelId="{55891162-AB4B-4118-A873-28B477EB8842}" type="presOf" srcId="{203C6D2E-4EE8-4AA9-A868-D5CC1A9C9680}" destId="{2352B8F8-8147-4CA6-872F-4F02DCA85AAA}" srcOrd="0" destOrd="0" presId="urn:microsoft.com/office/officeart/2005/8/layout/gear1"/>
    <dgm:cxn modelId="{F07B788F-AC30-453B-A0F0-002ECA5E7827}" srcId="{203C6D2E-4EE8-4AA9-A868-D5CC1A9C9680}" destId="{BDB8140B-8109-4FF3-85CC-D47EAB322DC2}" srcOrd="2" destOrd="0" parTransId="{58002053-62D8-4F9D-8D13-5CE51FB237AB}" sibTransId="{81D86B73-78D2-4242-937A-96A219446DBA}"/>
    <dgm:cxn modelId="{99F2DBCB-D874-4D42-908B-5562A0318423}" type="presOf" srcId="{BDB8140B-8109-4FF3-85CC-D47EAB322DC2}" destId="{3B70E289-4F4D-4747-B655-89C19FA19859}" srcOrd="1" destOrd="0" presId="urn:microsoft.com/office/officeart/2005/8/layout/gear1"/>
    <dgm:cxn modelId="{0C4243FE-1587-4D52-955B-8862E182FB99}" type="presOf" srcId="{BDB8140B-8109-4FF3-85CC-D47EAB322DC2}" destId="{7DE9741C-8EDB-4AFF-BED9-E576D6D5243E}" srcOrd="2" destOrd="0" presId="urn:microsoft.com/office/officeart/2005/8/layout/gear1"/>
    <dgm:cxn modelId="{E93FF79E-1AC1-46F2-921D-F840F688C30D}" srcId="{203C6D2E-4EE8-4AA9-A868-D5CC1A9C9680}" destId="{03EDF767-6B25-430A-8D41-BAAF5DD39459}" srcOrd="1" destOrd="0" parTransId="{190B8F92-77ED-4E64-8C3D-A7C73B517B6C}" sibTransId="{8D113836-377F-4AED-92D5-1FD6E6343DE0}"/>
    <dgm:cxn modelId="{7D36807D-6341-4385-8685-9E17485D3CFB}" type="presOf" srcId="{BDB8140B-8109-4FF3-85CC-D47EAB322DC2}" destId="{2023F6E6-D1B9-4635-BE2E-CAF37B5195D7}" srcOrd="0" destOrd="0" presId="urn:microsoft.com/office/officeart/2005/8/layout/gear1"/>
    <dgm:cxn modelId="{24AACEB4-DA31-4AFB-BC6F-F64028D30652}" type="presOf" srcId="{B677BC89-2CCA-4D76-B1A5-5932E3399763}" destId="{52DF9DD9-6553-4D8C-97AB-EBAA1F83E21B}" srcOrd="1" destOrd="0" presId="urn:microsoft.com/office/officeart/2005/8/layout/gear1"/>
    <dgm:cxn modelId="{3F82C191-A7DD-4D46-9020-EA07177153A6}" type="presOf" srcId="{BDB8140B-8109-4FF3-85CC-D47EAB322DC2}" destId="{E668ACCE-4484-4692-87AF-F1A31FE81069}" srcOrd="3" destOrd="0" presId="urn:microsoft.com/office/officeart/2005/8/layout/gear1"/>
    <dgm:cxn modelId="{176FE136-3990-404E-B62C-F26E020B18C5}" type="presOf" srcId="{03EDF767-6B25-430A-8D41-BAAF5DD39459}" destId="{4DF2B376-67C6-430C-B336-8DECDA3B71C6}" srcOrd="0" destOrd="0" presId="urn:microsoft.com/office/officeart/2005/8/layout/gear1"/>
    <dgm:cxn modelId="{BC66F9D3-05EF-4D89-A2FD-7CDE7DEE7434}" type="presOf" srcId="{E77B0279-D88D-4913-8150-18BA893999F3}" destId="{9035FC79-E73C-48FA-AA7F-A12D2442BD6B}" srcOrd="0" destOrd="0" presId="urn:microsoft.com/office/officeart/2005/8/layout/gear1"/>
    <dgm:cxn modelId="{420F5C57-0882-4151-85E7-04B045FB3D2F}" type="presOf" srcId="{8D113836-377F-4AED-92D5-1FD6E6343DE0}" destId="{9EDD364A-98F9-4475-B7EB-6B3D44501941}" srcOrd="0" destOrd="0" presId="urn:microsoft.com/office/officeart/2005/8/layout/gear1"/>
    <dgm:cxn modelId="{E82BB6EC-12A7-4CD3-A278-78C46722671E}" type="presOf" srcId="{B677BC89-2CCA-4D76-B1A5-5932E3399763}" destId="{1720B68D-A9FE-4AD4-A60F-CEA43157AF23}" srcOrd="0" destOrd="0" presId="urn:microsoft.com/office/officeart/2005/8/layout/gear1"/>
    <dgm:cxn modelId="{3FF1BEDB-3E6F-494E-AF03-661660B248C9}" srcId="{203C6D2E-4EE8-4AA9-A868-D5CC1A9C9680}" destId="{B677BC89-2CCA-4D76-B1A5-5932E3399763}" srcOrd="0" destOrd="0" parTransId="{D0125DD0-AE47-4E8C-ACE5-7C773DE9C858}" sibTransId="{E77B0279-D88D-4913-8150-18BA893999F3}"/>
    <dgm:cxn modelId="{282C1A97-BE5B-4D6F-9933-8328D59DF8F1}" type="presOf" srcId="{03EDF767-6B25-430A-8D41-BAAF5DD39459}" destId="{4C482847-1E65-415A-B04D-38EFD199CF73}" srcOrd="2" destOrd="0" presId="urn:microsoft.com/office/officeart/2005/8/layout/gear1"/>
    <dgm:cxn modelId="{5F0FEB88-C902-4A5F-BAD4-1D9607C6DEB4}" type="presOf" srcId="{03EDF767-6B25-430A-8D41-BAAF5DD39459}" destId="{9670E32B-2BF2-439D-A64D-81B6781A4611}" srcOrd="1" destOrd="0" presId="urn:microsoft.com/office/officeart/2005/8/layout/gear1"/>
    <dgm:cxn modelId="{B3C114CF-3221-46C3-8116-A1364494409D}" type="presParOf" srcId="{2352B8F8-8147-4CA6-872F-4F02DCA85AAA}" destId="{1720B68D-A9FE-4AD4-A60F-CEA43157AF23}" srcOrd="0" destOrd="0" presId="urn:microsoft.com/office/officeart/2005/8/layout/gear1"/>
    <dgm:cxn modelId="{8B61F5CC-4033-4C90-8363-3E1B957A06F6}" type="presParOf" srcId="{2352B8F8-8147-4CA6-872F-4F02DCA85AAA}" destId="{52DF9DD9-6553-4D8C-97AB-EBAA1F83E21B}" srcOrd="1" destOrd="0" presId="urn:microsoft.com/office/officeart/2005/8/layout/gear1"/>
    <dgm:cxn modelId="{587589F4-1529-48BA-80ED-1368C244DD31}" type="presParOf" srcId="{2352B8F8-8147-4CA6-872F-4F02DCA85AAA}" destId="{C5FA89B6-2E3E-463D-AE3B-850AD02106B7}" srcOrd="2" destOrd="0" presId="urn:microsoft.com/office/officeart/2005/8/layout/gear1"/>
    <dgm:cxn modelId="{0B993A90-05A2-42C7-B3A1-05912E5B4A59}" type="presParOf" srcId="{2352B8F8-8147-4CA6-872F-4F02DCA85AAA}" destId="{4DF2B376-67C6-430C-B336-8DECDA3B71C6}" srcOrd="3" destOrd="0" presId="urn:microsoft.com/office/officeart/2005/8/layout/gear1"/>
    <dgm:cxn modelId="{63F0B877-08BE-4E29-8E09-C194730172A2}" type="presParOf" srcId="{2352B8F8-8147-4CA6-872F-4F02DCA85AAA}" destId="{9670E32B-2BF2-439D-A64D-81B6781A4611}" srcOrd="4" destOrd="0" presId="urn:microsoft.com/office/officeart/2005/8/layout/gear1"/>
    <dgm:cxn modelId="{BF1B75D7-4FCB-4F52-9A76-7124B054FE84}" type="presParOf" srcId="{2352B8F8-8147-4CA6-872F-4F02DCA85AAA}" destId="{4C482847-1E65-415A-B04D-38EFD199CF73}" srcOrd="5" destOrd="0" presId="urn:microsoft.com/office/officeart/2005/8/layout/gear1"/>
    <dgm:cxn modelId="{9AD08956-A405-4A7B-B1AB-5B886BA0C31D}" type="presParOf" srcId="{2352B8F8-8147-4CA6-872F-4F02DCA85AAA}" destId="{2023F6E6-D1B9-4635-BE2E-CAF37B5195D7}" srcOrd="6" destOrd="0" presId="urn:microsoft.com/office/officeart/2005/8/layout/gear1"/>
    <dgm:cxn modelId="{937F4CCA-BB9B-4581-AAF3-E50BCC516602}" type="presParOf" srcId="{2352B8F8-8147-4CA6-872F-4F02DCA85AAA}" destId="{3B70E289-4F4D-4747-B655-89C19FA19859}" srcOrd="7" destOrd="0" presId="urn:microsoft.com/office/officeart/2005/8/layout/gear1"/>
    <dgm:cxn modelId="{83E70F1F-CA41-46B2-8B94-D08D17E2BAF7}" type="presParOf" srcId="{2352B8F8-8147-4CA6-872F-4F02DCA85AAA}" destId="{7DE9741C-8EDB-4AFF-BED9-E576D6D5243E}" srcOrd="8" destOrd="0" presId="urn:microsoft.com/office/officeart/2005/8/layout/gear1"/>
    <dgm:cxn modelId="{E011A230-A7B1-4BE5-9165-3ED5A8B30139}" type="presParOf" srcId="{2352B8F8-8147-4CA6-872F-4F02DCA85AAA}" destId="{E668ACCE-4484-4692-87AF-F1A31FE81069}" srcOrd="9" destOrd="0" presId="urn:microsoft.com/office/officeart/2005/8/layout/gear1"/>
    <dgm:cxn modelId="{7CD021BE-A30E-46E1-BF21-22B14AEC953C}" type="presParOf" srcId="{2352B8F8-8147-4CA6-872F-4F02DCA85AAA}" destId="{9035FC79-E73C-48FA-AA7F-A12D2442BD6B}" srcOrd="10" destOrd="0" presId="urn:microsoft.com/office/officeart/2005/8/layout/gear1"/>
    <dgm:cxn modelId="{0597AE2F-DD4E-4604-A24A-4338B72901AE}" type="presParOf" srcId="{2352B8F8-8147-4CA6-872F-4F02DCA85AAA}" destId="{9EDD364A-98F9-4475-B7EB-6B3D44501941}" srcOrd="11" destOrd="0" presId="urn:microsoft.com/office/officeart/2005/8/layout/gear1"/>
    <dgm:cxn modelId="{8A7BC30B-2CD0-44B6-85DC-03EA9D418941}" type="presParOf" srcId="{2352B8F8-8147-4CA6-872F-4F02DCA85AAA}" destId="{1FE474F7-6408-4207-B119-57AF54B8A90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0B68D-A9FE-4AD4-A60F-CEA43157AF23}">
      <dsp:nvSpPr>
        <dsp:cNvPr id="0" name=""/>
        <dsp:cNvSpPr/>
      </dsp:nvSpPr>
      <dsp:spPr>
        <a:xfrm>
          <a:off x="4392494" y="1944206"/>
          <a:ext cx="2534681" cy="2534681"/>
        </a:xfrm>
        <a:prstGeom prst="gear9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البنوك الإسلامية </a:t>
          </a:r>
          <a:endParaRPr lang="ar-KW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4902078" y="2537943"/>
        <a:ext cx="1515513" cy="1302878"/>
      </dsp:txXfrm>
    </dsp:sp>
    <dsp:sp modelId="{4DF2B376-67C6-430C-B336-8DECDA3B71C6}">
      <dsp:nvSpPr>
        <dsp:cNvPr id="0" name=""/>
        <dsp:cNvSpPr/>
      </dsp:nvSpPr>
      <dsp:spPr>
        <a:xfrm>
          <a:off x="2880322" y="1368156"/>
          <a:ext cx="1843404" cy="1843404"/>
        </a:xfrm>
        <a:prstGeom prst="gear6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البنوك التجارية </a:t>
          </a:r>
          <a:endParaRPr lang="ar-KW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3344405" y="1835043"/>
        <a:ext cx="915238" cy="909630"/>
      </dsp:txXfrm>
    </dsp:sp>
    <dsp:sp modelId="{2023F6E6-D1B9-4635-BE2E-CAF37B5195D7}">
      <dsp:nvSpPr>
        <dsp:cNvPr id="0" name=""/>
        <dsp:cNvSpPr/>
      </dsp:nvSpPr>
      <dsp:spPr>
        <a:xfrm rot="20700000">
          <a:off x="3971861" y="202962"/>
          <a:ext cx="1806160" cy="1806160"/>
        </a:xfrm>
        <a:prstGeom prst="gear6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البنوك المركزية </a:t>
          </a:r>
          <a:endParaRPr lang="ar-KW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 rot="-20700000">
        <a:off x="4368005" y="599106"/>
        <a:ext cx="1013872" cy="1013872"/>
      </dsp:txXfrm>
    </dsp:sp>
    <dsp:sp modelId="{9035FC79-E73C-48FA-AA7F-A12D2442BD6B}">
      <dsp:nvSpPr>
        <dsp:cNvPr id="0" name=""/>
        <dsp:cNvSpPr/>
      </dsp:nvSpPr>
      <dsp:spPr>
        <a:xfrm>
          <a:off x="4223760" y="1688747"/>
          <a:ext cx="3244392" cy="3244392"/>
        </a:xfrm>
        <a:prstGeom prst="circularArrow">
          <a:avLst>
            <a:gd name="adj1" fmla="val 4688"/>
            <a:gd name="adj2" fmla="val 299029"/>
            <a:gd name="adj3" fmla="val 2525252"/>
            <a:gd name="adj4" fmla="val 15841841"/>
            <a:gd name="adj5" fmla="val 5469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D364A-98F9-4475-B7EB-6B3D44501941}">
      <dsp:nvSpPr>
        <dsp:cNvPr id="0" name=""/>
        <dsp:cNvSpPr/>
      </dsp:nvSpPr>
      <dsp:spPr>
        <a:xfrm>
          <a:off x="2612903" y="1065070"/>
          <a:ext cx="2357253" cy="235725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250074"/>
            <a:satOff val="-4618"/>
            <a:lumOff val="214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474F7-6408-4207-B119-57AF54B8A905}">
      <dsp:nvSpPr>
        <dsp:cNvPr id="0" name=""/>
        <dsp:cNvSpPr/>
      </dsp:nvSpPr>
      <dsp:spPr>
        <a:xfrm>
          <a:off x="3554077" y="-194432"/>
          <a:ext cx="2541594" cy="25415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shade val="90000"/>
            <a:hueOff val="250074"/>
            <a:satOff val="-4618"/>
            <a:lumOff val="214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CB32-E416-4821-86B0-799AFAB84D8A}" type="datetimeFigureOut">
              <a:rPr lang="ar-KW" smtClean="0"/>
              <a:t>16/12/1441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AFA-08FD-4168-9107-1113938EB16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6477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CB32-E416-4821-86B0-799AFAB84D8A}" type="datetimeFigureOut">
              <a:rPr lang="ar-KW" smtClean="0"/>
              <a:t>16/12/1441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AFA-08FD-4168-9107-1113938EB16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66420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CB32-E416-4821-86B0-799AFAB84D8A}" type="datetimeFigureOut">
              <a:rPr lang="ar-KW" smtClean="0"/>
              <a:t>16/12/1441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AFA-08FD-4168-9107-1113938EB16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737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CB32-E416-4821-86B0-799AFAB84D8A}" type="datetimeFigureOut">
              <a:rPr lang="ar-KW" smtClean="0"/>
              <a:t>16/12/1441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AFA-08FD-4168-9107-1113938EB16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3377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CB32-E416-4821-86B0-799AFAB84D8A}" type="datetimeFigureOut">
              <a:rPr lang="ar-KW" smtClean="0"/>
              <a:t>16/12/1441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AFA-08FD-4168-9107-1113938EB16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1527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CB32-E416-4821-86B0-799AFAB84D8A}" type="datetimeFigureOut">
              <a:rPr lang="ar-KW" smtClean="0"/>
              <a:t>16/12/1441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AFA-08FD-4168-9107-1113938EB16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4242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CB32-E416-4821-86B0-799AFAB84D8A}" type="datetimeFigureOut">
              <a:rPr lang="ar-KW" smtClean="0"/>
              <a:t>16/12/1441</a:t>
            </a:fld>
            <a:endParaRPr lang="ar-KW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AFA-08FD-4168-9107-1113938EB16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5259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CB32-E416-4821-86B0-799AFAB84D8A}" type="datetimeFigureOut">
              <a:rPr lang="ar-KW" smtClean="0"/>
              <a:t>16/12/1441</a:t>
            </a:fld>
            <a:endParaRPr lang="ar-KW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AFA-08FD-4168-9107-1113938EB16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78165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CB32-E416-4821-86B0-799AFAB84D8A}" type="datetimeFigureOut">
              <a:rPr lang="ar-KW" smtClean="0"/>
              <a:t>16/12/1441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AFA-08FD-4168-9107-1113938EB16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0534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CB32-E416-4821-86B0-799AFAB84D8A}" type="datetimeFigureOut">
              <a:rPr lang="ar-KW" smtClean="0"/>
              <a:t>16/12/1441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AFA-08FD-4168-9107-1113938EB16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8218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CB32-E416-4821-86B0-799AFAB84D8A}" type="datetimeFigureOut">
              <a:rPr lang="ar-KW" smtClean="0"/>
              <a:t>16/12/1441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AFA-08FD-4168-9107-1113938EB16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5155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1CB32-E416-4821-86B0-799AFAB84D8A}" type="datetimeFigureOut">
              <a:rPr lang="ar-KW" smtClean="0"/>
              <a:t>16/12/1441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2DAFA-08FD-4168-9107-1113938EB16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6457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006"/>
            <a:ext cx="9321280" cy="7055006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691680" y="2852936"/>
            <a:ext cx="5112568" cy="25202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abic Transparent" panose="020B0604020202020204" pitchFamily="34" charset="0"/>
              </a:rPr>
              <a:t>البنوك وأنواعها وموقف الإسلام منها </a:t>
            </a:r>
            <a:endParaRPr lang="ar-KW" sz="5400" b="1" spc="50" dirty="0">
              <a:ln w="11430"/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abic Transparent" panose="020B0604020202020204" pitchFamily="34" charset="0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-178822"/>
            <a:ext cx="4608512" cy="3129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248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692696"/>
            <a:ext cx="7200800" cy="5904656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ar-S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j-cs"/>
              </a:rPr>
              <a:t>3</a:t>
            </a:r>
            <a:r>
              <a:rPr lang="ar-S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j-cs"/>
              </a:rPr>
              <a:t>/ بنوك اجتماعية </a:t>
            </a:r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j-cs"/>
              </a:rPr>
              <a:t>:</a:t>
            </a:r>
            <a:endParaRPr lang="ar-KW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+mj-cs"/>
            </a:endParaRPr>
          </a:p>
          <a:p>
            <a:pPr marL="68580" indent="0" algn="ctr">
              <a:buNone/>
            </a:pPr>
            <a:r>
              <a:rPr lang="ar-SA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تهدف</a:t>
            </a:r>
            <a:r>
              <a:rPr lang="ar-S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S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إلى العمل على تحقيق مجتمع الكفاية والعدل وذلك عن طريق توسيع قاعدة التكافل الاجتماعي لتشمل اكبر عدد من المواطنين </a:t>
            </a:r>
            <a:r>
              <a:rPr lang="ar-S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.</a:t>
            </a:r>
            <a:endParaRPr lang="ar-KW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68580" indent="0" algn="ctr">
              <a:buNone/>
            </a:pP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68580" indent="0" algn="ctr">
              <a:buNone/>
            </a:pPr>
            <a:r>
              <a:rPr lang="ar-S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j-cs"/>
              </a:rPr>
              <a:t>4/ بنوك التنمية </a:t>
            </a:r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j-cs"/>
              </a:rPr>
              <a:t>:</a:t>
            </a:r>
            <a:endParaRPr lang="ar-KW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+mj-cs"/>
            </a:endParaRPr>
          </a:p>
          <a:p>
            <a:pPr marL="68580" indent="0" algn="ctr">
              <a:buNone/>
            </a:pPr>
            <a:r>
              <a:rPr lang="ar-S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وأبرزها </a:t>
            </a:r>
            <a:r>
              <a:rPr lang="ar-S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البنك الإسلامي للتنمية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68580" indent="0" algn="ctr">
              <a:buNone/>
            </a:pPr>
            <a:r>
              <a:rPr lang="ar-SA" sz="28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وهدف</a:t>
            </a:r>
            <a:r>
              <a:rPr lang="ar-S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هذا البنك هو الاسهام في عمليات التنمية الاقتصادية والاجتماعية </a:t>
            </a:r>
            <a:endParaRPr lang="ar-KW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68580" indent="0" algn="ctr">
              <a:buNone/>
            </a:pPr>
            <a:endParaRPr lang="ar-KW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835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ar-KW" b="1" u="sng" dirty="0"/>
              <a:t>من خلال التصويت </a:t>
            </a:r>
          </a:p>
          <a:p>
            <a:pPr marL="0" indent="0" algn="ctr">
              <a:buNone/>
            </a:pPr>
            <a:endParaRPr lang="ar-KW" b="1" u="sng" dirty="0"/>
          </a:p>
          <a:p>
            <a:pPr marL="0" indent="0" algn="ctr">
              <a:buNone/>
            </a:pPr>
            <a:r>
              <a:rPr lang="ar-KW" b="1" u="sng" dirty="0"/>
              <a:t>أجيبي عن مايأتي (صح ) أو (خطأ) :</a:t>
            </a:r>
          </a:p>
          <a:p>
            <a:pPr marL="0" indent="0" algn="ctr">
              <a:buNone/>
            </a:pPr>
            <a:endParaRPr lang="ar-KW" b="1" u="sng" dirty="0"/>
          </a:p>
          <a:p>
            <a:pPr marL="0" indent="0" algn="ctr">
              <a:buNone/>
            </a:pPr>
            <a:r>
              <a:rPr lang="ar-K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البنوك</a:t>
            </a:r>
          </a:p>
          <a:p>
            <a:pPr marL="0" indent="0" algn="ctr">
              <a:buNone/>
            </a:pPr>
            <a:r>
              <a:rPr lang="ar-K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الإسلامية التجارية يقصد بها التجارة وتنمية الأموال </a:t>
            </a:r>
          </a:p>
          <a:p>
            <a:pPr marL="0" indent="0" algn="ctr">
              <a:buNone/>
            </a:pPr>
            <a:r>
              <a:rPr lang="ar-K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 ..............   ) </a:t>
            </a:r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230207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793696" cy="1143000"/>
          </a:xfrm>
        </p:spPr>
        <p:txBody>
          <a:bodyPr>
            <a:noAutofit/>
          </a:bodyPr>
          <a:lstStyle/>
          <a:p>
            <a:pPr algn="ctr"/>
            <a:r>
              <a:rPr lang="ar-SA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خصائص البنوك الإسلامية </a:t>
            </a:r>
            <a:endParaRPr lang="ar-KW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وسيلة شرح مستطيلة 4"/>
          <p:cNvSpPr/>
          <p:nvPr/>
        </p:nvSpPr>
        <p:spPr>
          <a:xfrm>
            <a:off x="467544" y="2708920"/>
            <a:ext cx="7992888" cy="720080"/>
          </a:xfrm>
          <a:prstGeom prst="wedge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وسيلة شرح مستطيلة 6"/>
          <p:cNvSpPr/>
          <p:nvPr/>
        </p:nvSpPr>
        <p:spPr>
          <a:xfrm>
            <a:off x="467544" y="3789040"/>
            <a:ext cx="7992888" cy="1080120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3847" y="2840967"/>
            <a:ext cx="8136904" cy="3672408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ar-SA" sz="2800" b="1" dirty="0">
                <a:solidFill>
                  <a:srgbClr val="00B050"/>
                </a:solidFill>
                <a:cs typeface="+mj-cs"/>
              </a:rPr>
              <a:t>1/ الالتزام الكامل بأحكام الشريعة الإسلامية بكل تعاملاتها المصرفية </a:t>
            </a:r>
            <a:r>
              <a:rPr lang="ar-SA" sz="2800" b="1" dirty="0" smtClean="0">
                <a:solidFill>
                  <a:srgbClr val="00B050"/>
                </a:solidFill>
                <a:cs typeface="+mj-cs"/>
              </a:rPr>
              <a:t>.</a:t>
            </a:r>
            <a:endParaRPr lang="en-US" sz="2800" b="1" dirty="0" smtClean="0">
              <a:solidFill>
                <a:srgbClr val="00B050"/>
              </a:solidFill>
              <a:cs typeface="+mj-cs"/>
            </a:endParaRPr>
          </a:p>
          <a:p>
            <a:pPr marL="68580" indent="0">
              <a:buNone/>
            </a:pP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  <a:p>
            <a:pPr marL="68580" indent="0">
              <a:buNone/>
            </a:pPr>
            <a:r>
              <a:rPr lang="ar-SA" sz="2400" b="1" dirty="0" smtClean="0">
                <a:solidFill>
                  <a:srgbClr val="00B0F0"/>
                </a:solidFill>
                <a:cs typeface="+mj-cs"/>
              </a:rPr>
              <a:t>2/ عدم التعامل بالفائدة أخذا وعطاء بشكل مباشر أو مستتر باعتبارها من الربا المحرم استنادا للقاعدة الفقهية ( </a:t>
            </a:r>
            <a:r>
              <a:rPr lang="ar-SA" sz="2400" b="1" dirty="0" smtClean="0">
                <a:solidFill>
                  <a:srgbClr val="C00000"/>
                </a:solidFill>
                <a:cs typeface="+mj-cs"/>
              </a:rPr>
              <a:t>كل قرض جر منفعة فهو ربا</a:t>
            </a:r>
            <a:r>
              <a:rPr lang="ar-SA" sz="2400" b="1" dirty="0" smtClean="0">
                <a:solidFill>
                  <a:srgbClr val="00B0F0"/>
                </a:solidFill>
                <a:cs typeface="+mj-cs"/>
              </a:rPr>
              <a:t> ) </a:t>
            </a:r>
            <a:endParaRPr lang="en-US" sz="2400" b="1" dirty="0">
              <a:solidFill>
                <a:srgbClr val="00B0F0"/>
              </a:solidFill>
              <a:cs typeface="+mj-cs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04280"/>
            <a:ext cx="1872208" cy="186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3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4" name="وسيلة شرح مستطيلة 3"/>
          <p:cNvSpPr/>
          <p:nvPr/>
        </p:nvSpPr>
        <p:spPr>
          <a:xfrm>
            <a:off x="1079612" y="1431477"/>
            <a:ext cx="6984776" cy="1296144"/>
          </a:xfrm>
          <a:prstGeom prst="wedge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وسيلة شرح مستطيلة 4"/>
          <p:cNvSpPr/>
          <p:nvPr/>
        </p:nvSpPr>
        <p:spPr>
          <a:xfrm>
            <a:off x="1763688" y="2924944"/>
            <a:ext cx="6624736" cy="936104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وسيلة شرح مستطيلة 5"/>
          <p:cNvSpPr/>
          <p:nvPr/>
        </p:nvSpPr>
        <p:spPr>
          <a:xfrm>
            <a:off x="1043608" y="4149080"/>
            <a:ext cx="7488832" cy="1152128"/>
          </a:xfrm>
          <a:prstGeom prst="wedge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65642" y="1628800"/>
            <a:ext cx="7416824" cy="4464496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   </a:t>
            </a:r>
            <a:r>
              <a:rPr lang="ar-SA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3</a:t>
            </a:r>
            <a:r>
              <a:rPr lang="ar-SA" sz="2800" b="1" dirty="0">
                <a:solidFill>
                  <a:srgbClr val="00B050"/>
                </a:solidFill>
                <a:cs typeface="+mj-cs"/>
              </a:rPr>
              <a:t>/ إرساء مبدأ الشراكة في الربح والخسارة من خلال توسط </a:t>
            </a:r>
            <a:r>
              <a:rPr lang="ar-SA" sz="2800" b="1" dirty="0" smtClean="0">
                <a:solidFill>
                  <a:srgbClr val="00B050"/>
                </a:solidFill>
                <a:cs typeface="+mj-cs"/>
              </a:rPr>
              <a:t>البنك</a:t>
            </a:r>
            <a:r>
              <a:rPr lang="en-US" sz="2800" b="1" dirty="0" smtClean="0">
                <a:solidFill>
                  <a:srgbClr val="00B050"/>
                </a:solidFill>
                <a:cs typeface="+mj-cs"/>
              </a:rPr>
              <a:t> </a:t>
            </a:r>
            <a:r>
              <a:rPr lang="ar-SA" sz="2800" b="1" dirty="0" smtClean="0">
                <a:solidFill>
                  <a:srgbClr val="00B050"/>
                </a:solidFill>
                <a:cs typeface="+mj-cs"/>
              </a:rPr>
              <a:t>بين </a:t>
            </a:r>
            <a:r>
              <a:rPr lang="ar-SA" sz="2800" b="1" dirty="0">
                <a:solidFill>
                  <a:srgbClr val="00B050"/>
                </a:solidFill>
                <a:cs typeface="+mj-cs"/>
              </a:rPr>
              <a:t>أصحاب الأموال وطالبي التمويل </a:t>
            </a:r>
            <a:endParaRPr lang="en-US" sz="2800" b="1" dirty="0" smtClean="0">
              <a:solidFill>
                <a:srgbClr val="00B050"/>
              </a:solidFill>
              <a:cs typeface="+mj-cs"/>
            </a:endParaRPr>
          </a:p>
          <a:p>
            <a:pPr marL="68580" indent="0">
              <a:buNone/>
            </a:pP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68580" indent="0" algn="ctr">
              <a:buNone/>
            </a:pPr>
            <a:r>
              <a:rPr lang="ar-SA" sz="2800" b="1" dirty="0" smtClean="0">
                <a:solidFill>
                  <a:srgbClr val="00B0F0"/>
                </a:solidFill>
                <a:cs typeface="+mj-cs"/>
              </a:rPr>
              <a:t>4/ </a:t>
            </a:r>
            <a:r>
              <a:rPr lang="ar-SA" sz="2800" b="1" dirty="0">
                <a:solidFill>
                  <a:srgbClr val="00B0F0"/>
                </a:solidFill>
                <a:cs typeface="+mj-cs"/>
              </a:rPr>
              <a:t>إحداث تنمية اقتصادية واجتماعية حقيقية في المجتمع </a:t>
            </a:r>
            <a:r>
              <a:rPr lang="ar-SA" sz="2800" b="1" dirty="0" smtClean="0">
                <a:solidFill>
                  <a:srgbClr val="00B0F0"/>
                </a:solidFill>
                <a:cs typeface="+mj-cs"/>
              </a:rPr>
              <a:t>.</a:t>
            </a:r>
            <a:endParaRPr lang="en-US" sz="2800" b="1" dirty="0" smtClean="0">
              <a:solidFill>
                <a:srgbClr val="00B0F0"/>
              </a:solidFill>
              <a:cs typeface="+mj-cs"/>
            </a:endParaRPr>
          </a:p>
          <a:p>
            <a:pPr marL="68580" indent="0" algn="ctr">
              <a:buNone/>
            </a:pPr>
            <a:endParaRPr lang="en-US" sz="2800" b="1" dirty="0">
              <a:solidFill>
                <a:srgbClr val="00B0F0"/>
              </a:solidFill>
              <a:cs typeface="+mj-cs"/>
            </a:endParaRPr>
          </a:p>
          <a:p>
            <a:pPr marL="68580" indent="0" algn="ctr">
              <a:buNone/>
            </a:pPr>
            <a:r>
              <a:rPr lang="ar-SA" sz="2800" b="1" dirty="0" smtClean="0">
                <a:solidFill>
                  <a:srgbClr val="7030A0"/>
                </a:solidFill>
                <a:cs typeface="+mj-cs"/>
              </a:rPr>
              <a:t>5</a:t>
            </a:r>
            <a:r>
              <a:rPr lang="en-US" sz="2800" b="1" dirty="0" smtClean="0">
                <a:solidFill>
                  <a:srgbClr val="7030A0"/>
                </a:solidFill>
                <a:cs typeface="+mj-cs"/>
              </a:rPr>
              <a:t> </a:t>
            </a:r>
            <a:r>
              <a:rPr lang="ar-SA" sz="2800" b="1" dirty="0" smtClean="0">
                <a:solidFill>
                  <a:srgbClr val="7030A0"/>
                </a:solidFill>
                <a:cs typeface="+mj-cs"/>
              </a:rPr>
              <a:t>/ </a:t>
            </a:r>
            <a:r>
              <a:rPr lang="ar-SA" sz="2800" b="1" dirty="0">
                <a:solidFill>
                  <a:srgbClr val="7030A0"/>
                </a:solidFill>
                <a:cs typeface="+mj-cs"/>
              </a:rPr>
              <a:t>إرساء مبدأ التكافل الاجتماعي من خلال جمع الزكاة وصرفها في مصارفها الشرعية </a:t>
            </a:r>
            <a:endParaRPr lang="ar-KW" sz="2800" b="1" dirty="0">
              <a:solidFill>
                <a:srgbClr val="7030A0"/>
              </a:solidFill>
              <a:cs typeface="+mj-cs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1" y="4486808"/>
            <a:ext cx="1695086" cy="189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1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5" name="مخطط انسيابي: معالجة متعاقبة 4"/>
          <p:cNvSpPr/>
          <p:nvPr/>
        </p:nvSpPr>
        <p:spPr>
          <a:xfrm>
            <a:off x="1115616" y="2204864"/>
            <a:ext cx="3888432" cy="36004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بيضاوي 3"/>
          <p:cNvSpPr/>
          <p:nvPr/>
        </p:nvSpPr>
        <p:spPr>
          <a:xfrm>
            <a:off x="5148064" y="188640"/>
            <a:ext cx="2448272" cy="20162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229073" y="648072"/>
            <a:ext cx="2286254" cy="1143000"/>
          </a:xfrm>
        </p:spPr>
        <p:txBody>
          <a:bodyPr>
            <a:no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دور البنوك الإسلامية</a:t>
            </a:r>
            <a:r>
              <a:rPr lang="ar-KW" sz="2400" b="1" dirty="0" smtClean="0">
                <a:solidFill>
                  <a:srgbClr val="C00000"/>
                </a:solidFill>
              </a:rPr>
              <a:t/>
            </a:r>
            <a:br>
              <a:rPr lang="ar-KW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  </a:t>
            </a:r>
            <a:r>
              <a:rPr lang="ar-SA" sz="2400" b="1" dirty="0" smtClean="0">
                <a:solidFill>
                  <a:srgbClr val="C00000"/>
                </a:solidFill>
              </a:rPr>
              <a:t>في التنمية الاجتماعية </a:t>
            </a:r>
            <a:endParaRPr lang="ar-KW" sz="24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87624" y="332656"/>
            <a:ext cx="3744416" cy="4968552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ar-EG" sz="2400" b="1" dirty="0" smtClean="0">
                <a:solidFill>
                  <a:srgbClr val="00B050"/>
                </a:solidFill>
                <a:cs typeface="+mj-cs"/>
              </a:rPr>
              <a:t>  </a:t>
            </a:r>
            <a:r>
              <a:rPr lang="ar-SA" sz="2400" b="1" dirty="0" smtClean="0">
                <a:solidFill>
                  <a:srgbClr val="00B050"/>
                </a:solidFill>
                <a:cs typeface="+mj-cs"/>
              </a:rPr>
              <a:t>يلعب </a:t>
            </a:r>
            <a:r>
              <a:rPr lang="ar-SA" sz="2400" b="1" dirty="0">
                <a:solidFill>
                  <a:srgbClr val="00B050"/>
                </a:solidFill>
                <a:cs typeface="+mj-cs"/>
              </a:rPr>
              <a:t>البنك الإسلامي دورا مهما في التنمية الاجتماعية من خلال أنشطة متعددة مثل </a:t>
            </a:r>
            <a:r>
              <a:rPr lang="ar-SA" sz="2400" b="1" dirty="0" smtClean="0">
                <a:solidFill>
                  <a:srgbClr val="00B050"/>
                </a:solidFill>
                <a:cs typeface="+mj-cs"/>
              </a:rPr>
              <a:t>:</a:t>
            </a:r>
            <a:endParaRPr lang="ar-KW" sz="2400" b="1" dirty="0" smtClean="0">
              <a:solidFill>
                <a:srgbClr val="00B050"/>
              </a:solidFill>
              <a:cs typeface="+mj-cs"/>
            </a:endParaRPr>
          </a:p>
          <a:p>
            <a:pPr marL="68580" indent="0" algn="ctr">
              <a:buNone/>
            </a:pPr>
            <a:endParaRPr lang="ar-KW" sz="2400" b="1" dirty="0">
              <a:solidFill>
                <a:srgbClr val="00B050"/>
              </a:solidFill>
              <a:cs typeface="+mj-cs"/>
            </a:endParaRPr>
          </a:p>
          <a:p>
            <a:pPr marL="68580" indent="0" algn="ctr">
              <a:buNone/>
            </a:pPr>
            <a:endParaRPr lang="ar-KW" sz="2400" b="1" dirty="0">
              <a:solidFill>
                <a:srgbClr val="00B050"/>
              </a:solidFill>
              <a:cs typeface="+mj-cs"/>
            </a:endParaRPr>
          </a:p>
          <a:p>
            <a:pPr marL="68580" indent="0" algn="ctr">
              <a:buNone/>
            </a:pPr>
            <a:r>
              <a:rPr lang="ar-S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</a:t>
            </a:r>
            <a:r>
              <a:rPr lang="ar-SA" sz="2000" b="1" dirty="0">
                <a:solidFill>
                  <a:srgbClr val="002060"/>
                </a:solidFill>
                <a:cs typeface="+mj-cs"/>
              </a:rPr>
              <a:t>/ إدارة صناديق الزكاة عن طريق </a:t>
            </a:r>
            <a:r>
              <a:rPr lang="ar-SA" sz="2000" b="1" dirty="0" smtClean="0">
                <a:solidFill>
                  <a:srgbClr val="002060"/>
                </a:solidFill>
                <a:cs typeface="+mj-cs"/>
              </a:rPr>
              <a:t>تحصيل</a:t>
            </a:r>
            <a:endParaRPr lang="ar-KW" sz="2000" b="1" dirty="0" smtClean="0">
              <a:solidFill>
                <a:srgbClr val="002060"/>
              </a:solidFill>
              <a:cs typeface="+mj-cs"/>
            </a:endParaRPr>
          </a:p>
          <a:p>
            <a:pPr marL="68580" indent="0" algn="ctr">
              <a:buNone/>
            </a:pPr>
            <a:r>
              <a:rPr lang="ar-SA" sz="2000" b="1" dirty="0" smtClean="0">
                <a:solidFill>
                  <a:srgbClr val="002060"/>
                </a:solidFill>
                <a:cs typeface="+mj-cs"/>
              </a:rPr>
              <a:t>الزكاة </a:t>
            </a:r>
            <a:r>
              <a:rPr lang="ar-SA" sz="2000" b="1" dirty="0">
                <a:solidFill>
                  <a:srgbClr val="002060"/>
                </a:solidFill>
                <a:cs typeface="+mj-cs"/>
              </a:rPr>
              <a:t>المستحقة من حملة الأسهم </a:t>
            </a:r>
            <a:r>
              <a:rPr lang="ar-SA" sz="2000" b="1" dirty="0" smtClean="0">
                <a:solidFill>
                  <a:srgbClr val="002060"/>
                </a:solidFill>
                <a:cs typeface="+mj-cs"/>
              </a:rPr>
              <a:t>والمودعين</a:t>
            </a:r>
            <a:endParaRPr lang="ar-KW" sz="2000" b="1" dirty="0" smtClean="0">
              <a:solidFill>
                <a:srgbClr val="002060"/>
              </a:solidFill>
              <a:cs typeface="+mj-cs"/>
            </a:endParaRPr>
          </a:p>
          <a:p>
            <a:pPr marL="68580" indent="0" algn="ctr">
              <a:buNone/>
            </a:pPr>
            <a:r>
              <a:rPr lang="ar-SA" sz="2000" b="1" dirty="0" smtClean="0">
                <a:solidFill>
                  <a:srgbClr val="002060"/>
                </a:solidFill>
                <a:cs typeface="+mj-cs"/>
              </a:rPr>
              <a:t>والعملاء </a:t>
            </a:r>
            <a:r>
              <a:rPr lang="ar-SA" sz="2000" b="1" dirty="0">
                <a:solidFill>
                  <a:srgbClr val="002060"/>
                </a:solidFill>
                <a:cs typeface="+mj-cs"/>
              </a:rPr>
              <a:t>إذا قاموا بتفويض البنك بذلك </a:t>
            </a:r>
            <a:r>
              <a:rPr lang="ar-SA" sz="2000" b="1" dirty="0" smtClean="0">
                <a:solidFill>
                  <a:srgbClr val="002060"/>
                </a:solidFill>
                <a:cs typeface="+mj-cs"/>
              </a:rPr>
              <a:t>ثم</a:t>
            </a:r>
            <a:endParaRPr lang="ar-KW" sz="2000" b="1" dirty="0" smtClean="0">
              <a:solidFill>
                <a:srgbClr val="002060"/>
              </a:solidFill>
              <a:cs typeface="+mj-cs"/>
            </a:endParaRPr>
          </a:p>
          <a:p>
            <a:pPr marL="68580" indent="0" algn="ctr">
              <a:buNone/>
            </a:pPr>
            <a:r>
              <a:rPr lang="ar-SA" sz="2000" b="1" dirty="0" smtClean="0">
                <a:solidFill>
                  <a:srgbClr val="002060"/>
                </a:solidFill>
                <a:cs typeface="+mj-cs"/>
              </a:rPr>
              <a:t>إنفاقها </a:t>
            </a:r>
            <a:r>
              <a:rPr lang="ar-SA" sz="2000" b="1" dirty="0">
                <a:solidFill>
                  <a:srgbClr val="002060"/>
                </a:solidFill>
                <a:cs typeface="+mj-cs"/>
              </a:rPr>
              <a:t>ضمن الأوجه المحددة لها </a:t>
            </a:r>
            <a:endParaRPr lang="ar-KW" sz="2000" b="1" dirty="0" smtClean="0">
              <a:solidFill>
                <a:srgbClr val="002060"/>
              </a:solidFill>
              <a:cs typeface="+mj-cs"/>
            </a:endParaRPr>
          </a:p>
          <a:p>
            <a:pPr marL="68580" indent="0" algn="ctr">
              <a:buNone/>
            </a:pPr>
            <a:endParaRPr lang="en-US" sz="2000" b="1" dirty="0">
              <a:solidFill>
                <a:srgbClr val="002060"/>
              </a:solidFill>
              <a:cs typeface="+mj-cs"/>
            </a:endParaRPr>
          </a:p>
          <a:p>
            <a:pPr marL="68580" indent="0" algn="ctr">
              <a:buNone/>
            </a:pPr>
            <a:r>
              <a:rPr lang="ar-SA" sz="2000" b="1" dirty="0">
                <a:solidFill>
                  <a:srgbClr val="C00000"/>
                </a:solidFill>
                <a:cs typeface="+mj-cs"/>
              </a:rPr>
              <a:t>2/ تقديم التبرعات والهبات من </a:t>
            </a:r>
            <a:r>
              <a:rPr lang="ar-SA" sz="2000" b="1" dirty="0" smtClean="0">
                <a:solidFill>
                  <a:srgbClr val="C00000"/>
                </a:solidFill>
                <a:cs typeface="+mj-cs"/>
              </a:rPr>
              <a:t>إيرادات</a:t>
            </a:r>
            <a:endParaRPr lang="ar-KW" sz="2000" b="1" dirty="0" smtClean="0">
              <a:solidFill>
                <a:srgbClr val="C00000"/>
              </a:solidFill>
              <a:cs typeface="+mj-cs"/>
            </a:endParaRPr>
          </a:p>
          <a:p>
            <a:pPr marL="68580" indent="0" algn="ctr">
              <a:buNone/>
            </a:pPr>
            <a:r>
              <a:rPr lang="ar-SA" sz="2000" b="1" dirty="0" smtClean="0">
                <a:solidFill>
                  <a:srgbClr val="C00000"/>
                </a:solidFill>
                <a:cs typeface="+mj-cs"/>
              </a:rPr>
              <a:t>البنك </a:t>
            </a:r>
            <a:r>
              <a:rPr lang="ar-SA" sz="2000" b="1" dirty="0">
                <a:solidFill>
                  <a:srgbClr val="C00000"/>
                </a:solidFill>
                <a:cs typeface="+mj-cs"/>
              </a:rPr>
              <a:t>والتي تعد صدقات للجمعيات الخيرية والتعليمية والصحية </a:t>
            </a:r>
            <a:endParaRPr lang="en-US" sz="2000" b="1" dirty="0">
              <a:solidFill>
                <a:srgbClr val="C00000"/>
              </a:solidFill>
              <a:cs typeface="+mj-cs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25144"/>
            <a:ext cx="3816424" cy="178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7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4" name="مخطط انسيابي: معالجة متعاقبة 3"/>
          <p:cNvSpPr/>
          <p:nvPr/>
        </p:nvSpPr>
        <p:spPr>
          <a:xfrm>
            <a:off x="1475656" y="1052736"/>
            <a:ext cx="3816424" cy="367240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31640" y="747773"/>
            <a:ext cx="3960440" cy="4851901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endParaRPr lang="ar-KW" b="1" dirty="0" smtClean="0">
              <a:solidFill>
                <a:srgbClr val="002060"/>
              </a:solidFill>
              <a:cs typeface="Akhbar MT" pitchFamily="2" charset="-78"/>
            </a:endParaRPr>
          </a:p>
          <a:p>
            <a:pPr marL="68580" indent="0" algn="ctr">
              <a:buNone/>
            </a:pPr>
            <a:r>
              <a:rPr lang="ar-SA" sz="2800" b="1" dirty="0" smtClean="0">
                <a:solidFill>
                  <a:srgbClr val="002060"/>
                </a:solidFill>
                <a:cs typeface="+mj-cs"/>
              </a:rPr>
              <a:t>3</a:t>
            </a:r>
            <a:r>
              <a:rPr lang="ar-SA" sz="2800" b="1" dirty="0">
                <a:solidFill>
                  <a:srgbClr val="002060"/>
                </a:solidFill>
                <a:cs typeface="+mj-cs"/>
              </a:rPr>
              <a:t>/ تقديم قروض بدون </a:t>
            </a:r>
            <a:r>
              <a:rPr lang="ar-SA" sz="2800" b="1" dirty="0" smtClean="0">
                <a:solidFill>
                  <a:srgbClr val="002060"/>
                </a:solidFill>
                <a:cs typeface="+mj-cs"/>
              </a:rPr>
              <a:t>فوائد</a:t>
            </a:r>
            <a:endParaRPr lang="ar-KW" sz="2800" b="1" dirty="0" smtClean="0">
              <a:solidFill>
                <a:srgbClr val="002060"/>
              </a:solidFill>
              <a:cs typeface="+mj-cs"/>
            </a:endParaRPr>
          </a:p>
          <a:p>
            <a:pPr marL="68580" indent="0" algn="ctr">
              <a:buNone/>
            </a:pPr>
            <a:r>
              <a:rPr lang="ar-SA" sz="2800" b="1" dirty="0" smtClean="0">
                <a:solidFill>
                  <a:srgbClr val="002060"/>
                </a:solidFill>
                <a:cs typeface="+mj-cs"/>
              </a:rPr>
              <a:t>( </a:t>
            </a:r>
            <a:r>
              <a:rPr lang="ar-SA" sz="2800" b="1" u="sng" dirty="0">
                <a:solidFill>
                  <a:srgbClr val="FFC000"/>
                </a:solidFill>
                <a:cs typeface="+mj-cs"/>
              </a:rPr>
              <a:t>قروض حسنة</a:t>
            </a:r>
            <a:r>
              <a:rPr lang="ar-SA" sz="2800" b="1" dirty="0">
                <a:solidFill>
                  <a:srgbClr val="FFC000"/>
                </a:solidFill>
                <a:cs typeface="+mj-cs"/>
              </a:rPr>
              <a:t> </a:t>
            </a:r>
            <a:r>
              <a:rPr lang="ar-SA" sz="2800" b="1" dirty="0">
                <a:solidFill>
                  <a:srgbClr val="002060"/>
                </a:solidFill>
                <a:cs typeface="+mj-cs"/>
              </a:rPr>
              <a:t>) للأفراد </a:t>
            </a:r>
            <a:r>
              <a:rPr lang="ar-SA" sz="2800" b="1" dirty="0" smtClean="0">
                <a:solidFill>
                  <a:srgbClr val="002060"/>
                </a:solidFill>
                <a:cs typeface="+mj-cs"/>
              </a:rPr>
              <a:t>المستحقين</a:t>
            </a:r>
            <a:endParaRPr lang="ar-KW" sz="2800" b="1" dirty="0">
              <a:solidFill>
                <a:srgbClr val="002060"/>
              </a:solidFill>
              <a:cs typeface="+mj-cs"/>
            </a:endParaRPr>
          </a:p>
          <a:p>
            <a:pPr marL="68580" indent="0" algn="ctr">
              <a:buNone/>
            </a:pPr>
            <a:endParaRPr lang="en-US" sz="2800" b="1" dirty="0">
              <a:solidFill>
                <a:srgbClr val="002060"/>
              </a:solidFill>
              <a:cs typeface="+mj-cs"/>
            </a:endParaRPr>
          </a:p>
          <a:p>
            <a:pPr marL="68580" indent="0" algn="ctr">
              <a:buNone/>
            </a:pPr>
            <a:r>
              <a:rPr lang="ar-SA" sz="2800" b="1" dirty="0">
                <a:solidFill>
                  <a:srgbClr val="C00000"/>
                </a:solidFill>
                <a:cs typeface="+mj-cs"/>
              </a:rPr>
              <a:t>4/ إدارة صناديق خاصة للمشروعات الخيرية </a:t>
            </a:r>
            <a:r>
              <a:rPr lang="ar-SA" sz="2800" b="1" dirty="0" smtClean="0">
                <a:solidFill>
                  <a:srgbClr val="C00000"/>
                </a:solidFill>
                <a:cs typeface="+mj-cs"/>
              </a:rPr>
              <a:t>والاجتماعية </a:t>
            </a:r>
            <a:endParaRPr lang="ar-KW" sz="2800" b="1" dirty="0">
              <a:solidFill>
                <a:srgbClr val="C00000"/>
              </a:solidFill>
              <a:cs typeface="+mj-cs"/>
            </a:endParaRPr>
          </a:p>
          <a:p>
            <a:pPr marL="68580" indent="0" algn="ctr">
              <a:buNone/>
            </a:pPr>
            <a:endParaRPr lang="ar-KW" sz="4800" b="1" dirty="0">
              <a:solidFill>
                <a:srgbClr val="C00000"/>
              </a:solidFill>
              <a:cs typeface="Akhbar MT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699574"/>
            <a:ext cx="3744416" cy="18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خطط انسيابي: بيانات 9"/>
          <p:cNvSpPr/>
          <p:nvPr/>
        </p:nvSpPr>
        <p:spPr>
          <a:xfrm>
            <a:off x="539552" y="4581128"/>
            <a:ext cx="7992888" cy="792088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خطط انسيابي: معالجة متعاقبة 8"/>
          <p:cNvSpPr/>
          <p:nvPr/>
        </p:nvSpPr>
        <p:spPr>
          <a:xfrm>
            <a:off x="1403648" y="332656"/>
            <a:ext cx="6120680" cy="11521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وسيلة شرح مع سهم إلى الأسفل 7"/>
          <p:cNvSpPr/>
          <p:nvPr/>
        </p:nvSpPr>
        <p:spPr>
          <a:xfrm>
            <a:off x="1403648" y="188640"/>
            <a:ext cx="6336704" cy="1800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وسيلة شرح مع سهم إلى الأسفل 6"/>
          <p:cNvSpPr/>
          <p:nvPr/>
        </p:nvSpPr>
        <p:spPr>
          <a:xfrm>
            <a:off x="1403648" y="188640"/>
            <a:ext cx="6120680" cy="1656184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16" y="424063"/>
            <a:ext cx="7960848" cy="864096"/>
          </a:xfrm>
        </p:spPr>
        <p:txBody>
          <a:bodyPr>
            <a:noAutofit/>
          </a:bodyPr>
          <a:lstStyle/>
          <a:p>
            <a:pPr algn="ctr"/>
            <a:r>
              <a:rPr lang="ar-KW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ar-KW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</a:br>
            <a:r>
              <a:rPr lang="ar-KW" sz="3600" b="1" dirty="0" smtClean="0">
                <a:latin typeface="Arabic Typesetting" pitchFamily="66" charset="-78"/>
              </a:rPr>
              <a:t>موقف </a:t>
            </a:r>
            <a:r>
              <a:rPr lang="ar-KW" sz="3600" b="1" dirty="0">
                <a:latin typeface="Arabic Typesetting" pitchFamily="66" charset="-78"/>
              </a:rPr>
              <a:t>الفقه الإسلامي من البنوك بكافة انواعها </a:t>
            </a:r>
            <a:r>
              <a:rPr lang="en-US" sz="3600" b="1" dirty="0">
                <a:latin typeface="Arabic Typesetting" pitchFamily="66" charset="-78"/>
              </a:rPr>
              <a:t/>
            </a:r>
            <a:br>
              <a:rPr lang="en-US" sz="3600" b="1" dirty="0">
                <a:latin typeface="Arabic Typesetting" pitchFamily="66" charset="-78"/>
              </a:rPr>
            </a:br>
            <a:endParaRPr lang="ar-KW" sz="3600" b="1" dirty="0">
              <a:latin typeface="Arabic Typesetting" pitchFamily="66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2696306"/>
            <a:ext cx="7776864" cy="376964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ar-S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 </a:t>
            </a:r>
            <a:endParaRPr lang="ar-KW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  <a:p>
            <a:pPr marL="68580" indent="0">
              <a:buNone/>
            </a:pPr>
            <a:r>
              <a:rPr lang="ar-SA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أولا</a:t>
            </a:r>
            <a:r>
              <a:rPr lang="ar-S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S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: تقدم في القاعدة الفقهية </a:t>
            </a:r>
            <a:endParaRPr lang="ar-KW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68580" indent="0">
              <a:buNone/>
            </a:pPr>
            <a:r>
              <a:rPr lang="ar-SA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</a:t>
            </a:r>
            <a:r>
              <a:rPr lang="ar-KW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SA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الأصل </a:t>
            </a:r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في المعاملات الإباحة فكل ما لم يرد نص بتحريمه فهو مباح </a:t>
            </a:r>
            <a:r>
              <a:rPr lang="ar-SA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)</a:t>
            </a:r>
            <a:endParaRPr lang="ar-SA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68580" indent="0">
              <a:buNone/>
            </a:pP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قال تعالى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  <a:sym typeface="Wingdings" pitchFamily="2" charset="2"/>
              </a:rPr>
              <a:t>: </a:t>
            </a:r>
            <a:r>
              <a:rPr lang="ar-K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  <a:sym typeface="Wingdings" pitchFamily="2" charset="2"/>
              </a:rPr>
              <a:t>(( </a:t>
            </a:r>
            <a:r>
              <a:rPr lang="ar-K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وَمَا </a:t>
            </a:r>
            <a:r>
              <a:rPr lang="ar-K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جَعَلَ عَلَيْكُمْ فِي الدِّينِ مِنْ حَرَجٍ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)) سورة الحج ( 78 ) .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/>
            </a:r>
            <a:b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</a:br>
            <a:endParaRPr lang="ar-K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cxnSp>
        <p:nvCxnSpPr>
          <p:cNvPr id="6" name="رابط بشكل مرفق 5"/>
          <p:cNvCxnSpPr/>
          <p:nvPr/>
        </p:nvCxnSpPr>
        <p:spPr>
          <a:xfrm>
            <a:off x="3779912" y="2420888"/>
            <a:ext cx="936104" cy="864096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صورة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3456384" cy="194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6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108520" y="1996282"/>
            <a:ext cx="8177399" cy="4968552"/>
          </a:xfrm>
        </p:spPr>
        <p:txBody>
          <a:bodyPr>
            <a:noAutofit/>
          </a:bodyPr>
          <a:lstStyle/>
          <a:p>
            <a:pPr marL="68580" indent="0">
              <a:buNone/>
            </a:pPr>
            <a:endParaRPr lang="ar-KW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  <a:p>
            <a:pPr marL="68580" indent="0">
              <a:buNone/>
            </a:pPr>
            <a:r>
              <a:rPr lang="ar-SA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ثانيا</a:t>
            </a:r>
            <a:r>
              <a:rPr lang="ar-S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: إذا قام نشاط البنك على التعامل الربوي يكون نشاطه محرما والتعامل معه </a:t>
            </a:r>
            <a:r>
              <a:rPr lang="ar-S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محرما.</a:t>
            </a:r>
          </a:p>
          <a:p>
            <a:pPr marL="68580" indent="0">
              <a:buNone/>
            </a:pPr>
            <a:r>
              <a:rPr lang="ar-SA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SA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عن جابر بن عبدالله رضي الله عنه ( لعن </a:t>
            </a:r>
            <a:r>
              <a:rPr lang="ar-SA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رسول الله عليه الصلاة والسلام </a:t>
            </a:r>
            <a:r>
              <a:rPr lang="ar-SA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آكل الربا ومؤكله وكاتبه وشاهديه وقال : هم سواء )</a:t>
            </a:r>
            <a:endParaRPr lang="ar-KW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68580" indent="0">
              <a:buNone/>
            </a:pPr>
            <a:r>
              <a:rPr lang="ar-SA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</a:p>
          <a:p>
            <a:pPr marL="68580" indent="0">
              <a:buNone/>
            </a:pP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قال تعالى </a:t>
            </a:r>
            <a:r>
              <a:rPr lang="ar-K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  <a:sym typeface="Wingdings" pitchFamily="2" charset="2"/>
              </a:rPr>
              <a:t>( </a:t>
            </a:r>
            <a:r>
              <a:rPr lang="ar-K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يَمْحَقُ </a:t>
            </a:r>
            <a:r>
              <a:rPr lang="ar-K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اللَّهُ الرِّبا وَيُرْبِي الصَّدَقاتِ وَاللَّهُ لا يُحِبُّ كُلَّ كَفَّارٍ </a:t>
            </a:r>
            <a:r>
              <a:rPr lang="ar-K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أَثِيمٍ )</a:t>
            </a:r>
            <a:r>
              <a:rPr lang="ar-K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KW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(276</a:t>
            </a:r>
            <a:r>
              <a:rPr lang="ar-KW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) سورة البقرة</a:t>
            </a:r>
            <a:r>
              <a:rPr lang="ar-K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/>
            </a:r>
            <a:b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</a:br>
            <a:endParaRPr lang="ar-K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cxnSp>
        <p:nvCxnSpPr>
          <p:cNvPr id="5" name="رابط بشكل مرفق 4"/>
          <p:cNvCxnSpPr/>
          <p:nvPr/>
        </p:nvCxnSpPr>
        <p:spPr>
          <a:xfrm rot="16200000" flipH="1">
            <a:off x="467544" y="1852266"/>
            <a:ext cx="1152128" cy="288032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1700"/>
            <a:ext cx="2880320" cy="144103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69" y="5301208"/>
            <a:ext cx="2072591" cy="94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1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4" name="مخطط انسيابي: معالجة 3"/>
          <p:cNvSpPr/>
          <p:nvPr/>
        </p:nvSpPr>
        <p:spPr>
          <a:xfrm>
            <a:off x="1547664" y="1196752"/>
            <a:ext cx="4032448" cy="4248472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47664" y="1232756"/>
            <a:ext cx="4104456" cy="4392488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/>
            </a:r>
            <a:b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</a:br>
            <a:r>
              <a:rPr lang="ar-SA" sz="2400" b="1" u="sng" dirty="0">
                <a:cs typeface="+mj-cs"/>
              </a:rPr>
              <a:t>ثالثا</a:t>
            </a:r>
            <a:r>
              <a:rPr lang="ar-SA" sz="2400" b="1" dirty="0">
                <a:cs typeface="+mj-cs"/>
              </a:rPr>
              <a:t> : البنوك التي تتعامل بالطرق التي لا تخالف الشريعة وتحقق </a:t>
            </a:r>
            <a:r>
              <a:rPr lang="ar-SA" sz="2400" b="1" dirty="0" smtClean="0">
                <a:cs typeface="+mj-cs"/>
              </a:rPr>
              <a:t>ن</a:t>
            </a:r>
            <a:r>
              <a:rPr lang="ar-KW" sz="2400" b="1" dirty="0" smtClean="0">
                <a:cs typeface="+mj-cs"/>
              </a:rPr>
              <a:t>ف</a:t>
            </a:r>
            <a:r>
              <a:rPr lang="ar-SA" sz="2400" b="1" dirty="0" smtClean="0">
                <a:cs typeface="+mj-cs"/>
              </a:rPr>
              <a:t>ع</a:t>
            </a:r>
            <a:r>
              <a:rPr lang="ar-KW" sz="2400" b="1" dirty="0" smtClean="0">
                <a:cs typeface="+mj-cs"/>
              </a:rPr>
              <a:t>اً</a:t>
            </a:r>
            <a:r>
              <a:rPr lang="ar-SA" sz="2400" b="1" dirty="0" smtClean="0">
                <a:cs typeface="+mj-cs"/>
              </a:rPr>
              <a:t> </a:t>
            </a:r>
            <a:r>
              <a:rPr lang="ar-SA" sz="2400" b="1" dirty="0">
                <a:cs typeface="+mj-cs"/>
              </a:rPr>
              <a:t>للمجتمع الإنساني أفضل من التي تهدف إلى الربح المادي فقط </a:t>
            </a:r>
            <a:r>
              <a:rPr lang="ar-SA" sz="2400" b="1" dirty="0" smtClean="0">
                <a:cs typeface="+mj-cs"/>
              </a:rPr>
              <a:t>.</a:t>
            </a:r>
            <a:endParaRPr lang="ar-KW" sz="2400" b="1" dirty="0" smtClean="0">
              <a:cs typeface="+mj-cs"/>
            </a:endParaRPr>
          </a:p>
          <a:p>
            <a:pPr marL="68580" indent="0" algn="ctr">
              <a:buNone/>
            </a:pPr>
            <a:endParaRPr lang="ar-SA" sz="2400" b="1" dirty="0" smtClean="0">
              <a:cs typeface="+mj-cs"/>
            </a:endParaRPr>
          </a:p>
          <a:p>
            <a:pPr marL="68580" indent="0" algn="ctr">
              <a:buNone/>
            </a:pPr>
            <a:r>
              <a:rPr lang="ar-SA" sz="2400" b="1" u="sng" dirty="0">
                <a:solidFill>
                  <a:srgbClr val="C00000"/>
                </a:solidFill>
                <a:cs typeface="+mj-cs"/>
              </a:rPr>
              <a:t>رابعا</a:t>
            </a:r>
            <a:r>
              <a:rPr lang="ar-SA" sz="2400" b="1" dirty="0">
                <a:solidFill>
                  <a:srgbClr val="C00000"/>
                </a:solidFill>
                <a:cs typeface="+mj-cs"/>
              </a:rPr>
              <a:t> : الذي يتوجب على المسلمين هو تنقية اقتصادياتهم وتعاملاتهم المالية من </a:t>
            </a:r>
            <a:r>
              <a:rPr lang="ar-SA" sz="2400" b="1" dirty="0" smtClean="0">
                <a:solidFill>
                  <a:srgbClr val="C00000"/>
                </a:solidFill>
                <a:cs typeface="+mj-cs"/>
              </a:rPr>
              <a:t>الربا . </a:t>
            </a:r>
            <a:endParaRPr lang="en-US" sz="2400" b="1" dirty="0">
              <a:solidFill>
                <a:srgbClr val="C00000"/>
              </a:solidFill>
              <a:cs typeface="+mj-cs"/>
            </a:endParaRPr>
          </a:p>
          <a:p>
            <a:pPr marL="68580" indent="0" algn="ctr">
              <a:buNone/>
            </a:pPr>
            <a:r>
              <a:rPr lang="en-US" sz="4000" b="1" dirty="0">
                <a:solidFill>
                  <a:srgbClr val="C00000"/>
                </a:solidFill>
                <a:cs typeface="+mj-cs"/>
              </a:rPr>
              <a:t> </a:t>
            </a:r>
          </a:p>
          <a:p>
            <a:pPr marL="68580" indent="0" algn="ctr">
              <a:buNone/>
            </a:pPr>
            <a:endParaRPr lang="ar-K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509120"/>
            <a:ext cx="3024336" cy="197920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" y="32970"/>
            <a:ext cx="1690265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2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620688"/>
            <a:ext cx="8208912" cy="4680520"/>
          </a:xfrm>
        </p:spPr>
        <p:txBody>
          <a:bodyPr>
            <a:no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ar-SA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التقويــــم</a:t>
            </a:r>
            <a:r>
              <a:rPr lang="ar-KW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 </a:t>
            </a:r>
            <a:endParaRPr lang="ar-SA" sz="48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algn="ctr">
              <a:spcAft>
                <a:spcPts val="1000"/>
              </a:spcAft>
            </a:pPr>
            <a:endParaRPr lang="ar-SA" sz="4800" b="1" dirty="0">
              <a:solidFill>
                <a:srgbClr val="000080"/>
              </a:solidFill>
              <a:latin typeface="Calibri"/>
              <a:ea typeface="Calibri"/>
              <a:cs typeface="Arial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ar-KW" sz="4800" b="1" dirty="0" smtClean="0">
                <a:solidFill>
                  <a:srgbClr val="000080"/>
                </a:solidFill>
                <a:latin typeface="Calibri"/>
                <a:ea typeface="Calibri"/>
                <a:cs typeface="Arial"/>
              </a:rPr>
              <a:t>             </a:t>
            </a:r>
            <a:r>
              <a:rPr lang="ar-SA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ما </a:t>
            </a:r>
            <a:r>
              <a:rPr lang="ar-SA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رأيك بهذه المقولة </a:t>
            </a:r>
            <a:r>
              <a:rPr lang="ar-SA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...</a:t>
            </a:r>
            <a:endParaRPr lang="ar-SA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marL="68580" indent="0" algn="ctr">
              <a:spcAft>
                <a:spcPts val="1000"/>
              </a:spcAft>
              <a:buNone/>
            </a:pPr>
            <a:r>
              <a:rPr lang="ar-KW" sz="2400" b="1" dirty="0" smtClean="0">
                <a:solidFill>
                  <a:srgbClr val="C00000"/>
                </a:solidFill>
                <a:latin typeface="Calibri"/>
                <a:ea typeface="Calibri"/>
                <a:cs typeface="Arial"/>
              </a:rPr>
              <a:t>       </a:t>
            </a:r>
            <a:r>
              <a:rPr lang="ar-SA" sz="2400" b="1" dirty="0" smtClean="0">
                <a:solidFill>
                  <a:srgbClr val="C00000"/>
                </a:solidFill>
                <a:latin typeface="Calibri"/>
                <a:ea typeface="Calibri"/>
                <a:cs typeface="Arial"/>
              </a:rPr>
              <a:t>(التعامل </a:t>
            </a:r>
            <a:r>
              <a:rPr lang="ar-SA" sz="2400" b="1" dirty="0">
                <a:solidFill>
                  <a:srgbClr val="C00000"/>
                </a:solidFill>
                <a:latin typeface="Calibri"/>
                <a:ea typeface="Calibri"/>
                <a:cs typeface="Arial"/>
              </a:rPr>
              <a:t>مع البنوك </a:t>
            </a:r>
            <a:r>
              <a:rPr lang="ar-SA" sz="2400" b="1" dirty="0" smtClean="0">
                <a:solidFill>
                  <a:srgbClr val="C00000"/>
                </a:solidFill>
                <a:latin typeface="Calibri"/>
                <a:ea typeface="Calibri"/>
                <a:cs typeface="Arial"/>
              </a:rPr>
              <a:t>الربوية</a:t>
            </a:r>
            <a:r>
              <a:rPr lang="ar-KW" sz="2400" b="1" dirty="0">
                <a:solidFill>
                  <a:srgbClr val="C00000"/>
                </a:solidFill>
                <a:latin typeface="Calibri"/>
                <a:ea typeface="Calibri"/>
                <a:cs typeface="Arial"/>
              </a:rPr>
              <a:t> </a:t>
            </a:r>
            <a:r>
              <a:rPr lang="ar-SA" sz="2400" b="1" dirty="0" smtClean="0">
                <a:solidFill>
                  <a:srgbClr val="C00000"/>
                </a:solidFill>
                <a:latin typeface="Calibri"/>
                <a:ea typeface="Calibri"/>
                <a:cs typeface="Arial"/>
              </a:rPr>
              <a:t>ضرورة </a:t>
            </a:r>
            <a:r>
              <a:rPr lang="ar-SA" sz="2400" b="1" dirty="0">
                <a:solidFill>
                  <a:srgbClr val="C00000"/>
                </a:solidFill>
                <a:latin typeface="Calibri"/>
                <a:ea typeface="Calibri"/>
                <a:cs typeface="Arial"/>
              </a:rPr>
              <a:t>لا بد </a:t>
            </a:r>
            <a:r>
              <a:rPr lang="ar-SA" sz="2400" b="1" dirty="0" smtClean="0">
                <a:solidFill>
                  <a:srgbClr val="C00000"/>
                </a:solidFill>
                <a:latin typeface="Calibri"/>
                <a:ea typeface="Calibri"/>
                <a:cs typeface="Arial"/>
              </a:rPr>
              <a:t>منها )</a:t>
            </a:r>
            <a:endParaRPr lang="ar-SA" sz="3600" b="1" dirty="0" smtClean="0">
              <a:solidFill>
                <a:srgbClr val="C00000"/>
              </a:solidFill>
              <a:latin typeface="Calibri"/>
              <a:ea typeface="Calibri"/>
              <a:cs typeface="Arial"/>
            </a:endParaRPr>
          </a:p>
          <a:p>
            <a:pPr marL="68580" indent="0">
              <a:spcAft>
                <a:spcPts val="1000"/>
              </a:spcAft>
              <a:buNone/>
            </a:pPr>
            <a:r>
              <a:rPr lang="ar-KW" sz="2000" b="1" dirty="0" smtClean="0">
                <a:solidFill>
                  <a:srgbClr val="C00000"/>
                </a:solidFill>
                <a:latin typeface="Calibri"/>
                <a:ea typeface="Times New Roman"/>
                <a:cs typeface="Arial"/>
              </a:rPr>
              <a:t>                                    </a:t>
            </a:r>
            <a:r>
              <a:rPr lang="ar-SA" sz="2000" b="1" dirty="0" smtClean="0">
                <a:solidFill>
                  <a:srgbClr val="C00000"/>
                </a:solidFill>
                <a:latin typeface="Calibri"/>
                <a:ea typeface="Times New Roman"/>
                <a:cs typeface="Arial"/>
              </a:rPr>
              <a:t>..............................................</a:t>
            </a:r>
            <a:endParaRPr lang="en-US" sz="2800" dirty="0">
              <a:solidFill>
                <a:srgbClr val="C00000"/>
              </a:solidFill>
              <a:latin typeface="Times New Roman"/>
              <a:ea typeface="Times New Roman"/>
              <a:cs typeface="Arabic Transparent"/>
            </a:endParaRPr>
          </a:p>
          <a:p>
            <a:pPr marL="68580" indent="0" algn="ctr">
              <a:buNone/>
            </a:pPr>
            <a:endParaRPr lang="ar-K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2160240" cy="266429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97152"/>
            <a:ext cx="3168352" cy="18002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53136"/>
            <a:ext cx="2232248" cy="17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ذو زوايا قطرية مستديرة 7"/>
          <p:cNvSpPr/>
          <p:nvPr/>
        </p:nvSpPr>
        <p:spPr>
          <a:xfrm>
            <a:off x="4283968" y="1484784"/>
            <a:ext cx="3600400" cy="309634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ذو زاويتين مستديرتين في نفس الجانب 6"/>
          <p:cNvSpPr/>
          <p:nvPr/>
        </p:nvSpPr>
        <p:spPr>
          <a:xfrm>
            <a:off x="4283968" y="1412776"/>
            <a:ext cx="3384376" cy="3393082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ذو زوايا قطرية مستديرة 5"/>
          <p:cNvSpPr/>
          <p:nvPr/>
        </p:nvSpPr>
        <p:spPr>
          <a:xfrm>
            <a:off x="4283968" y="1484784"/>
            <a:ext cx="3384376" cy="332107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Autofit/>
          </a:bodyPr>
          <a:lstStyle/>
          <a:p>
            <a:pPr algn="r"/>
            <a:r>
              <a:rPr lang="ar-SA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تعريف البنوك ونشأتها :</a:t>
            </a:r>
            <a:endParaRPr lang="ar-KW" sz="6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11960" y="1916832"/>
            <a:ext cx="3744416" cy="2664296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ar-SA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البنوك</a:t>
            </a:r>
            <a:r>
              <a:rPr lang="ar-SA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SA" sz="4000" b="1" dirty="0" smtClean="0">
                <a:cs typeface="+mj-cs"/>
              </a:rPr>
              <a:t>مكان </a:t>
            </a:r>
            <a:r>
              <a:rPr lang="ar-SA" sz="4000" b="1" dirty="0">
                <a:cs typeface="+mj-cs"/>
              </a:rPr>
              <a:t>يحفظ فيه الناس أموالهم في أمان ويستردونها حين يحتاجون إليها </a:t>
            </a:r>
            <a:r>
              <a:rPr lang="ar-SA" sz="4000" b="1" dirty="0" smtClean="0">
                <a:cs typeface="+mj-cs"/>
              </a:rPr>
              <a:t>.</a:t>
            </a:r>
            <a:endParaRPr lang="en-US" sz="4000" b="1" dirty="0">
              <a:cs typeface="+mj-cs"/>
            </a:endParaRPr>
          </a:p>
          <a:p>
            <a:pPr marL="68580" indent="0" algn="ctr">
              <a:buNone/>
            </a:pPr>
            <a:endParaRPr lang="ar-KW" sz="5400" b="1" dirty="0">
              <a:cs typeface="Akhbar MT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61990"/>
            <a:ext cx="3816424" cy="26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2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779096" cy="1143000"/>
          </a:xfrm>
        </p:spPr>
        <p:txBody>
          <a:bodyPr>
            <a:noAutofit/>
          </a:bodyPr>
          <a:lstStyle/>
          <a:p>
            <a:r>
              <a:rPr lang="ar-EG" sz="5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هل تمنع الشريعة الإسلامية إنشاء البنوك ؟</a:t>
            </a:r>
            <a:endParaRPr lang="ar-KW" sz="5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652120" y="2636912"/>
            <a:ext cx="2232248" cy="2088232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7200" b="1" dirty="0" smtClean="0">
                <a:cs typeface="+mj-cs"/>
              </a:rPr>
              <a:t>نعم</a:t>
            </a:r>
            <a:endParaRPr lang="ar-KW" sz="7200" b="1" dirty="0">
              <a:cs typeface="+mj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07704" y="3681028"/>
            <a:ext cx="2232248" cy="208823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7200" b="1" dirty="0" smtClean="0">
                <a:cs typeface="+mj-cs"/>
              </a:rPr>
              <a:t>لا</a:t>
            </a:r>
            <a:endParaRPr lang="ar-KW" sz="72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100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4752528" cy="151216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abic Transparent" panose="020B0604020202020204" pitchFamily="34" charset="0"/>
              </a:rPr>
              <a:t>أنواع البنوك :</a:t>
            </a:r>
            <a:endParaRPr lang="ar-KW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abic Transparent" panose="020B0604020202020204" pitchFamily="34" charset="0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398860"/>
              </p:ext>
            </p:extLst>
          </p:nvPr>
        </p:nvGraphicFramePr>
        <p:xfrm>
          <a:off x="-612576" y="1772816"/>
          <a:ext cx="928903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903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20B68D-A9FE-4AD4-A60F-CEA43157A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1720B68D-A9FE-4AD4-A60F-CEA43157AF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35FC79-E73C-48FA-AA7F-A12D2442B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9035FC79-E73C-48FA-AA7F-A12D2442B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F2B376-67C6-430C-B336-8DECDA3B7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4DF2B376-67C6-430C-B336-8DECDA3B71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DD364A-98F9-4475-B7EB-6B3D44501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9EDD364A-98F9-4475-B7EB-6B3D445019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23F6E6-D1B9-4635-BE2E-CAF37B519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023F6E6-D1B9-4635-BE2E-CAF37B5195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E474F7-6408-4207-B119-57AF54B8A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1FE474F7-6408-4207-B119-57AF54B8A9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7584" y="463187"/>
            <a:ext cx="7024744" cy="1143000"/>
          </a:xfrm>
        </p:spPr>
        <p:txBody>
          <a:bodyPr>
            <a:noAutofit/>
          </a:bodyPr>
          <a:lstStyle/>
          <a:p>
            <a:r>
              <a:rPr lang="ar-KW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Berlin Sans FB Demi" panose="020E0802020502020306" pitchFamily="34" charset="0"/>
              </a:rPr>
              <a:t>    </a:t>
            </a:r>
            <a:r>
              <a:rPr lang="ar-S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Berlin Sans FB Demi" panose="020E0802020502020306" pitchFamily="34" charset="0"/>
              </a:rPr>
              <a:t>القسم الأول : البنوك المركزية </a:t>
            </a:r>
            <a:r>
              <a:rPr lang="ar-S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.</a:t>
            </a:r>
            <a:endParaRPr lang="ar-KW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9572" y="1877554"/>
            <a:ext cx="7240768" cy="3843789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ar-K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</a:t>
            </a:r>
            <a:r>
              <a:rPr lang="ar-S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هو </a:t>
            </a:r>
            <a:r>
              <a:rPr lang="ar-S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اهم المصارف إذ يقوم على رأس النظام المصرفي </a:t>
            </a:r>
            <a:r>
              <a:rPr lang="ar-S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بأكمله </a:t>
            </a:r>
            <a:r>
              <a:rPr lang="ar-S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في الدولة التي يتبع لها وله ثلاثة </a:t>
            </a:r>
            <a:r>
              <a:rPr lang="ar-SA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وظائف مصرفية</a:t>
            </a:r>
            <a:r>
              <a:rPr lang="ar-S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SA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ونقدية ائتمانية</a:t>
            </a:r>
            <a:r>
              <a:rPr lang="ar-S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S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ورقابية</a:t>
            </a:r>
            <a:r>
              <a:rPr lang="ar-S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endParaRPr lang="ar-KW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31230"/>
            <a:ext cx="3744416" cy="220608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619" y="4149080"/>
            <a:ext cx="374441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0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-19356"/>
            <a:ext cx="748895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KW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    </a:t>
            </a:r>
            <a:br>
              <a:rPr lang="ar-KW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</a:br>
            <a:r>
              <a:rPr lang="ar-SA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القسم الثاني : البنوك التجارية </a:t>
            </a:r>
            <a:r>
              <a:rPr lang="ar-SA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.</a:t>
            </a:r>
            <a:endParaRPr lang="ar-KW" sz="6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5" name="تمرير أفقي 4"/>
          <p:cNvSpPr/>
          <p:nvPr/>
        </p:nvSpPr>
        <p:spPr>
          <a:xfrm>
            <a:off x="1187624" y="2132856"/>
            <a:ext cx="6336704" cy="2304256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03648" y="2132856"/>
            <a:ext cx="5904656" cy="1656184"/>
          </a:xfrm>
        </p:spPr>
        <p:txBody>
          <a:bodyPr>
            <a:normAutofit fontScale="92500" lnSpcReduction="10000"/>
          </a:bodyPr>
          <a:lstStyle/>
          <a:p>
            <a:pPr marL="68580" indent="0" algn="ctr">
              <a:buNone/>
            </a:pPr>
            <a:endParaRPr lang="en-US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+mj-cs"/>
            </a:endParaRPr>
          </a:p>
          <a:p>
            <a:pPr marL="68580" indent="0" algn="ctr">
              <a:buNone/>
            </a:pPr>
            <a:r>
              <a:rPr lang="ar-S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+mj-cs"/>
              </a:rPr>
              <a:t>يقصد </a:t>
            </a:r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+mj-cs"/>
              </a:rPr>
              <a:t>بها البنوك التي تمارس جميع الأعمال المتصلة بالتجارة </a:t>
            </a:r>
            <a:endParaRPr lang="ar-KW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+mj-cs"/>
            </a:endParaRPr>
          </a:p>
        </p:txBody>
      </p:sp>
      <p:sp>
        <p:nvSpPr>
          <p:cNvPr id="6" name="مربع نص 21">
            <a:extLst>
              <a:ext uri="{FF2B5EF4-FFF2-40B4-BE49-F238E27FC236}">
                <a16:creationId xmlns:a16="http://schemas.microsoft.com/office/drawing/2014/main" id="{F3FE482D-8E01-4ED1-BEC6-C163092F2956}"/>
              </a:ext>
            </a:extLst>
          </p:cNvPr>
          <p:cNvSpPr txBox="1"/>
          <p:nvPr/>
        </p:nvSpPr>
        <p:spPr>
          <a:xfrm>
            <a:off x="755576" y="4785782"/>
            <a:ext cx="1500696" cy="861774"/>
          </a:xfrm>
          <a:prstGeom prst="rect">
            <a:avLst/>
          </a:prstGeom>
          <a:solidFill>
            <a:srgbClr val="FFFF00">
              <a:alpha val="21961"/>
            </a:srgb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KW" sz="2400" b="1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إذكري</a:t>
            </a:r>
            <a:r>
              <a:rPr lang="ar-KW" sz="2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مثال </a:t>
            </a:r>
          </a:p>
          <a:p>
            <a:pPr algn="ctr"/>
            <a:endParaRPr lang="ar-KW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r>
              <a:rPr lang="ar-KW" sz="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62240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" y="0"/>
            <a:ext cx="9141768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05154" y="548680"/>
            <a:ext cx="7355160" cy="1143000"/>
          </a:xfrm>
        </p:spPr>
        <p:txBody>
          <a:bodyPr>
            <a:noAutofit/>
          </a:bodyPr>
          <a:lstStyle/>
          <a:p>
            <a:r>
              <a:rPr lang="ar-S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</a:rPr>
              <a:t>القسم </a:t>
            </a:r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</a:rPr>
              <a:t>الثالث </a:t>
            </a:r>
            <a:r>
              <a:rPr lang="ar-S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</a:rPr>
              <a:t>: البنوك </a:t>
            </a:r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</a:rPr>
              <a:t>الإسلامية </a:t>
            </a:r>
            <a:r>
              <a:rPr lang="ar-S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</a:rPr>
              <a:t>.</a:t>
            </a:r>
            <a:endParaRPr lang="ar-KW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</a:endParaRPr>
          </a:p>
        </p:txBody>
      </p:sp>
      <p:sp>
        <p:nvSpPr>
          <p:cNvPr id="5" name="تمرير أفقي 4"/>
          <p:cNvSpPr/>
          <p:nvPr/>
        </p:nvSpPr>
        <p:spPr>
          <a:xfrm>
            <a:off x="1115616" y="1988840"/>
            <a:ext cx="6264696" cy="252028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31640" y="2564904"/>
            <a:ext cx="6192688" cy="2664296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ar-SA" sz="2800" b="1" dirty="0" smtClean="0">
                <a:solidFill>
                  <a:srgbClr val="C00000"/>
                </a:solidFill>
                <a:cs typeface="+mj-cs"/>
              </a:rPr>
              <a:t>هي </a:t>
            </a:r>
            <a:r>
              <a:rPr lang="ar-SA" sz="2800" b="1" dirty="0">
                <a:solidFill>
                  <a:srgbClr val="C00000"/>
                </a:solidFill>
                <a:cs typeface="+mj-cs"/>
              </a:rPr>
              <a:t>التي تقوم بالأعمال المصرفية ويتعدد نشاطها فتارة يكون </a:t>
            </a:r>
            <a:r>
              <a:rPr lang="ar-SA" sz="2800" b="1" dirty="0">
                <a:solidFill>
                  <a:srgbClr val="00B050"/>
                </a:solidFill>
                <a:cs typeface="+mj-cs"/>
              </a:rPr>
              <a:t>تجاريا</a:t>
            </a:r>
            <a:r>
              <a:rPr lang="ar-SA" sz="2800" b="1" dirty="0">
                <a:solidFill>
                  <a:srgbClr val="C00000"/>
                </a:solidFill>
                <a:cs typeface="+mj-cs"/>
              </a:rPr>
              <a:t> وتارة يكون </a:t>
            </a:r>
            <a:r>
              <a:rPr lang="ar-SA" sz="2800" b="1" dirty="0">
                <a:solidFill>
                  <a:srgbClr val="002060"/>
                </a:solidFill>
                <a:cs typeface="+mj-cs"/>
              </a:rPr>
              <a:t>اجتماعيا</a:t>
            </a:r>
            <a:r>
              <a:rPr lang="ar-SA" sz="2800" b="1" dirty="0">
                <a:solidFill>
                  <a:srgbClr val="C00000"/>
                </a:solidFill>
                <a:cs typeface="+mj-cs"/>
              </a:rPr>
              <a:t> وربما </a:t>
            </a:r>
            <a:r>
              <a:rPr lang="ar-SA" sz="2800" b="1" dirty="0">
                <a:solidFill>
                  <a:srgbClr val="FFC000"/>
                </a:solidFill>
                <a:cs typeface="+mj-cs"/>
              </a:rPr>
              <a:t>صناعيا</a:t>
            </a:r>
            <a:r>
              <a:rPr lang="ar-SA" sz="2800" b="1" dirty="0">
                <a:solidFill>
                  <a:srgbClr val="C00000"/>
                </a:solidFill>
                <a:cs typeface="+mj-cs"/>
              </a:rPr>
              <a:t> وتتجنب المحظورات </a:t>
            </a:r>
            <a:r>
              <a:rPr lang="ar-SA" sz="2800" b="1" dirty="0" smtClean="0">
                <a:solidFill>
                  <a:srgbClr val="C00000"/>
                </a:solidFill>
                <a:cs typeface="+mj-cs"/>
              </a:rPr>
              <a:t>الشرعية .</a:t>
            </a:r>
            <a:endParaRPr lang="en-US" sz="2800" b="1" dirty="0">
              <a:solidFill>
                <a:srgbClr val="C00000"/>
              </a:solidFill>
              <a:cs typeface="+mj-cs"/>
            </a:endParaRPr>
          </a:p>
          <a:p>
            <a:pPr marL="68580" indent="0" algn="ctr">
              <a:buNone/>
            </a:pPr>
            <a:endParaRPr lang="ar-KW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6" name="مربع نص 21">
            <a:extLst>
              <a:ext uri="{FF2B5EF4-FFF2-40B4-BE49-F238E27FC236}">
                <a16:creationId xmlns:a16="http://schemas.microsoft.com/office/drawing/2014/main" id="{F3FE482D-8E01-4ED1-BEC6-C163092F2956}"/>
              </a:ext>
            </a:extLst>
          </p:cNvPr>
          <p:cNvSpPr txBox="1"/>
          <p:nvPr/>
        </p:nvSpPr>
        <p:spPr>
          <a:xfrm>
            <a:off x="755576" y="4730514"/>
            <a:ext cx="1500696" cy="861774"/>
          </a:xfrm>
          <a:prstGeom prst="rect">
            <a:avLst/>
          </a:prstGeom>
          <a:solidFill>
            <a:srgbClr val="FFFF00">
              <a:alpha val="21961"/>
            </a:srgb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KW" sz="2400" b="1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إذكري</a:t>
            </a:r>
            <a:r>
              <a:rPr lang="ar-KW" sz="2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مثال </a:t>
            </a:r>
          </a:p>
          <a:p>
            <a:pPr algn="ctr"/>
            <a:endParaRPr lang="ar-KW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r>
              <a:rPr lang="ar-KW" sz="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88963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6825684" cy="6262799"/>
          </a:xfrm>
        </p:spPr>
      </p:pic>
      <p:sp>
        <p:nvSpPr>
          <p:cNvPr id="10" name="Rectangle 9"/>
          <p:cNvSpPr/>
          <p:nvPr/>
        </p:nvSpPr>
        <p:spPr>
          <a:xfrm>
            <a:off x="1331640" y="1412776"/>
            <a:ext cx="4435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عددي أقسام البنوك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9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480720" cy="1143000"/>
          </a:xfrm>
        </p:spPr>
        <p:txBody>
          <a:bodyPr>
            <a:noAutofit/>
          </a:bodyPr>
          <a:lstStyle/>
          <a:p>
            <a:r>
              <a:rPr lang="ar-SA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أنواع</a:t>
            </a:r>
            <a:r>
              <a:rPr lang="ar-KW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البنوك الإسلامية</a:t>
            </a:r>
            <a:r>
              <a:rPr lang="ar-SA" sz="5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ar-KW" sz="5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2276872"/>
            <a:ext cx="7920880" cy="3508977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ar-S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+mj-cs"/>
              </a:rPr>
              <a:t>1</a:t>
            </a:r>
            <a:r>
              <a:rPr lang="ar-S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</a:rPr>
              <a:t>/ بنوك إسلامية تجارية : </a:t>
            </a:r>
            <a:r>
              <a:rPr lang="ar-S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</a:rPr>
              <a:t>تقصد الاتجار وتنمية الموال </a:t>
            </a:r>
            <a:r>
              <a:rPr lang="ar-SA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</a:rPr>
              <a:t>وتتجنب المعاملات المحرمة</a:t>
            </a:r>
            <a:r>
              <a:rPr lang="ar-S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</a:rPr>
              <a:t> </a:t>
            </a:r>
            <a:endParaRPr lang="ar-KW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</a:endParaRPr>
          </a:p>
          <a:p>
            <a:pPr marL="68580" indent="0" algn="ctr">
              <a:buNone/>
            </a:pP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</a:endParaRPr>
          </a:p>
          <a:p>
            <a:pPr marL="68580" indent="0" algn="ctr">
              <a:buNone/>
            </a:pPr>
            <a:r>
              <a:rPr lang="ar-S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</a:rPr>
              <a:t>2/ بنوك الادخار : </a:t>
            </a:r>
            <a:r>
              <a:rPr lang="ar-S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</a:rPr>
              <a:t>وأهم الأعمال التي تقوم بها هذه البنوك :</a:t>
            </a:r>
            <a:r>
              <a:rPr lang="ar-SA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</a:rPr>
              <a:t> هي جمع مدخرات المودعين وحفظها وتنميتها</a:t>
            </a:r>
            <a:r>
              <a:rPr lang="ar-S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</a:rPr>
              <a:t> بطرق الاستثمار التي أجازتها الشريعة الإسلامية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569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469</Words>
  <Application>Microsoft Office PowerPoint</Application>
  <PresentationFormat>On-screen Show (4:3)</PresentationFormat>
  <Paragraphs>85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Adobe Arabic</vt:lpstr>
      <vt:lpstr>Akhbar MT</vt:lpstr>
      <vt:lpstr>Arabic Transparent</vt:lpstr>
      <vt:lpstr>Arabic Typesetting</vt:lpstr>
      <vt:lpstr>Arial</vt:lpstr>
      <vt:lpstr>Berlin Sans FB Demi</vt:lpstr>
      <vt:lpstr>Calibri</vt:lpstr>
      <vt:lpstr>Cambria</vt:lpstr>
      <vt:lpstr>Times New Roman</vt:lpstr>
      <vt:lpstr>Wingdings</vt:lpstr>
      <vt:lpstr>نسق Office</vt:lpstr>
      <vt:lpstr>البنوك وأنواعها وموقف الإسلام منها </vt:lpstr>
      <vt:lpstr>تعريف البنوك ونشأتها :</vt:lpstr>
      <vt:lpstr>هل تمنع الشريعة الإسلامية إنشاء البنوك ؟</vt:lpstr>
      <vt:lpstr>أنواع البنوك :</vt:lpstr>
      <vt:lpstr>    القسم الأول : البنوك المركزية .</vt:lpstr>
      <vt:lpstr>     القسم الثاني : البنوك التجارية .</vt:lpstr>
      <vt:lpstr>القسم الثالث : البنوك الإسلامية .</vt:lpstr>
      <vt:lpstr>PowerPoint Presentation</vt:lpstr>
      <vt:lpstr>أنواع البنوك الإسلامية </vt:lpstr>
      <vt:lpstr>PowerPoint Presentation</vt:lpstr>
      <vt:lpstr>PowerPoint Presentation</vt:lpstr>
      <vt:lpstr>خصائص البنوك الإسلامية </vt:lpstr>
      <vt:lpstr>PowerPoint Presentation</vt:lpstr>
      <vt:lpstr>دور البنوك الإسلامية   في التنمية الاجتماعية </vt:lpstr>
      <vt:lpstr>PowerPoint Presentation</vt:lpstr>
      <vt:lpstr> موقف الفقه الإسلامي من البنوك بكافة انواعها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البنوك وأنواعها وموقف الإسلام منها</dc:title>
  <dc:creator>acernb</dc:creator>
  <cp:lastModifiedBy>may00sh.aldossari@gmail.com</cp:lastModifiedBy>
  <cp:revision>25</cp:revision>
  <dcterms:created xsi:type="dcterms:W3CDTF">2015-02-27T14:01:56Z</dcterms:created>
  <dcterms:modified xsi:type="dcterms:W3CDTF">2020-08-04T23:43:47Z</dcterms:modified>
</cp:coreProperties>
</file>