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18"/>
  </p:notesMasterIdLst>
  <p:sldIdLst>
    <p:sldId id="281" r:id="rId2"/>
    <p:sldId id="282" r:id="rId3"/>
    <p:sldId id="283" r:id="rId4"/>
    <p:sldId id="263" r:id="rId5"/>
    <p:sldId id="284" r:id="rId6"/>
    <p:sldId id="285" r:id="rId7"/>
    <p:sldId id="286" r:id="rId8"/>
    <p:sldId id="287" r:id="rId9"/>
    <p:sldId id="288" r:id="rId10"/>
    <p:sldId id="257" r:id="rId11"/>
    <p:sldId id="258" r:id="rId12"/>
    <p:sldId id="259" r:id="rId13"/>
    <p:sldId id="266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ar-KW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2A8A67-F47D-4B8A-9CF1-A866558B872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KW"/>
        </a:p>
      </dgm:t>
    </dgm:pt>
    <dgm:pt modelId="{0376124E-AA9A-41BF-9D64-10447D1329C7}">
      <dgm:prSet phldrT="[نص]" phldr="1"/>
      <dgm:spPr/>
      <dgm:t>
        <a:bodyPr/>
        <a:lstStyle/>
        <a:p>
          <a:pPr rtl="1"/>
          <a:endParaRPr lang="ar-KW" dirty="0"/>
        </a:p>
      </dgm:t>
    </dgm:pt>
    <dgm:pt modelId="{FAE602EF-96EA-443A-90CC-B938AF6331C6}" type="parTrans" cxnId="{E12ECE08-19F1-43ED-85C2-48C033D5B168}">
      <dgm:prSet/>
      <dgm:spPr/>
      <dgm:t>
        <a:bodyPr/>
        <a:lstStyle/>
        <a:p>
          <a:pPr rtl="1"/>
          <a:endParaRPr lang="ar-KW"/>
        </a:p>
      </dgm:t>
    </dgm:pt>
    <dgm:pt modelId="{1B4A2113-F7CC-40D9-875C-E08FA75CA745}" type="sibTrans" cxnId="{E12ECE08-19F1-43ED-85C2-48C033D5B168}">
      <dgm:prSet/>
      <dgm:spPr/>
      <dgm:t>
        <a:bodyPr/>
        <a:lstStyle/>
        <a:p>
          <a:pPr rtl="1"/>
          <a:endParaRPr lang="ar-KW"/>
        </a:p>
      </dgm:t>
    </dgm:pt>
    <dgm:pt modelId="{3B83F024-D6A2-4661-9CE2-B075545E76EB}">
      <dgm:prSet phldrT="[نص]"/>
      <dgm:spPr/>
      <dgm:t>
        <a:bodyPr/>
        <a:lstStyle/>
        <a:p>
          <a:pPr rtl="1"/>
          <a:r>
            <a:rPr lang="ar-SA" dirty="0"/>
            <a:t>الهبة</a:t>
          </a:r>
          <a:endParaRPr lang="ar-KW" dirty="0"/>
        </a:p>
      </dgm:t>
    </dgm:pt>
    <dgm:pt modelId="{F62A2783-4C88-45D2-9E0A-0328DFF937FE}" type="parTrans" cxnId="{8C5A6EC5-8DCE-4CB3-98DF-E45DCB85A79C}">
      <dgm:prSet/>
      <dgm:spPr/>
      <dgm:t>
        <a:bodyPr/>
        <a:lstStyle/>
        <a:p>
          <a:pPr rtl="1"/>
          <a:endParaRPr lang="ar-KW"/>
        </a:p>
      </dgm:t>
    </dgm:pt>
    <dgm:pt modelId="{825FCC1D-66D0-4ACD-964E-D98941290C69}" type="sibTrans" cxnId="{8C5A6EC5-8DCE-4CB3-98DF-E45DCB85A79C}">
      <dgm:prSet/>
      <dgm:spPr/>
      <dgm:t>
        <a:bodyPr/>
        <a:lstStyle/>
        <a:p>
          <a:pPr rtl="1"/>
          <a:endParaRPr lang="ar-KW"/>
        </a:p>
      </dgm:t>
    </dgm:pt>
    <dgm:pt modelId="{0D0C9AEE-358D-4B21-87AE-7F8CD5ACA209}">
      <dgm:prSet phldrT="[نص]" phldr="1"/>
      <dgm:spPr/>
      <dgm:t>
        <a:bodyPr/>
        <a:lstStyle/>
        <a:p>
          <a:pPr rtl="1"/>
          <a:endParaRPr lang="ar-KW" dirty="0"/>
        </a:p>
      </dgm:t>
    </dgm:pt>
    <dgm:pt modelId="{4ACC2D39-371D-4360-8A71-7ABAAB88A6A4}" type="parTrans" cxnId="{0D1F3CAE-B91B-4341-BA51-472EE500B105}">
      <dgm:prSet/>
      <dgm:spPr/>
      <dgm:t>
        <a:bodyPr/>
        <a:lstStyle/>
        <a:p>
          <a:pPr rtl="1"/>
          <a:endParaRPr lang="ar-KW"/>
        </a:p>
      </dgm:t>
    </dgm:pt>
    <dgm:pt modelId="{3C30B495-04B0-4557-B494-01FC3C468ADF}" type="sibTrans" cxnId="{0D1F3CAE-B91B-4341-BA51-472EE500B105}">
      <dgm:prSet/>
      <dgm:spPr/>
      <dgm:t>
        <a:bodyPr/>
        <a:lstStyle/>
        <a:p>
          <a:pPr rtl="1"/>
          <a:endParaRPr lang="ar-KW"/>
        </a:p>
      </dgm:t>
    </dgm:pt>
    <dgm:pt modelId="{AF897F75-E3AF-4691-AB1B-413D624AB456}">
      <dgm:prSet phldrT="[نص]"/>
      <dgm:spPr/>
      <dgm:t>
        <a:bodyPr/>
        <a:lstStyle/>
        <a:p>
          <a:pPr rtl="1"/>
          <a:r>
            <a:rPr lang="ar-SA" dirty="0"/>
            <a:t>الصدقة</a:t>
          </a:r>
          <a:endParaRPr lang="ar-KW" dirty="0"/>
        </a:p>
      </dgm:t>
    </dgm:pt>
    <dgm:pt modelId="{CB7F997B-B9B1-434D-BD76-8E5B62650777}" type="parTrans" cxnId="{5FF9A8DB-DC39-4C56-B284-8E76DD71ADB4}">
      <dgm:prSet/>
      <dgm:spPr/>
      <dgm:t>
        <a:bodyPr/>
        <a:lstStyle/>
        <a:p>
          <a:pPr rtl="1"/>
          <a:endParaRPr lang="ar-KW"/>
        </a:p>
      </dgm:t>
    </dgm:pt>
    <dgm:pt modelId="{DE3EBF5C-AACC-4E48-8B8A-6A76414E8749}" type="sibTrans" cxnId="{5FF9A8DB-DC39-4C56-B284-8E76DD71ADB4}">
      <dgm:prSet/>
      <dgm:spPr/>
      <dgm:t>
        <a:bodyPr/>
        <a:lstStyle/>
        <a:p>
          <a:pPr rtl="1"/>
          <a:endParaRPr lang="ar-KW"/>
        </a:p>
      </dgm:t>
    </dgm:pt>
    <dgm:pt modelId="{4267844F-607F-4712-A4F4-3EBFC47ABF16}">
      <dgm:prSet phldrT="[نص]" phldr="1"/>
      <dgm:spPr/>
      <dgm:t>
        <a:bodyPr/>
        <a:lstStyle/>
        <a:p>
          <a:pPr rtl="1"/>
          <a:endParaRPr lang="ar-KW"/>
        </a:p>
      </dgm:t>
    </dgm:pt>
    <dgm:pt modelId="{F24D41DE-C340-4A72-BA98-9780EF13274F}" type="parTrans" cxnId="{012B81E4-7BA9-4C88-8426-A1230930CE0E}">
      <dgm:prSet/>
      <dgm:spPr/>
      <dgm:t>
        <a:bodyPr/>
        <a:lstStyle/>
        <a:p>
          <a:pPr rtl="1"/>
          <a:endParaRPr lang="ar-KW"/>
        </a:p>
      </dgm:t>
    </dgm:pt>
    <dgm:pt modelId="{ECE3BEF6-7293-4537-95F7-B3487C00B376}" type="sibTrans" cxnId="{012B81E4-7BA9-4C88-8426-A1230930CE0E}">
      <dgm:prSet/>
      <dgm:spPr/>
      <dgm:t>
        <a:bodyPr/>
        <a:lstStyle/>
        <a:p>
          <a:pPr rtl="1"/>
          <a:endParaRPr lang="ar-KW"/>
        </a:p>
      </dgm:t>
    </dgm:pt>
    <dgm:pt modelId="{38706097-7D31-4314-A179-65165257F3AA}">
      <dgm:prSet phldrT="[نص]"/>
      <dgm:spPr/>
      <dgm:t>
        <a:bodyPr/>
        <a:lstStyle/>
        <a:p>
          <a:pPr rtl="1"/>
          <a:r>
            <a:rPr lang="ar-SA" dirty="0"/>
            <a:t>الوصية </a:t>
          </a:r>
          <a:endParaRPr lang="ar-KW" dirty="0"/>
        </a:p>
      </dgm:t>
    </dgm:pt>
    <dgm:pt modelId="{D2D6B14A-7025-44BA-9367-4F95E65BF7FA}" type="parTrans" cxnId="{809FDCE6-C962-4AEB-A0CF-B2BC3942C4AD}">
      <dgm:prSet/>
      <dgm:spPr/>
      <dgm:t>
        <a:bodyPr/>
        <a:lstStyle/>
        <a:p>
          <a:pPr rtl="1"/>
          <a:endParaRPr lang="ar-KW"/>
        </a:p>
      </dgm:t>
    </dgm:pt>
    <dgm:pt modelId="{9D546736-C43C-49FF-9ED1-01800029EB87}" type="sibTrans" cxnId="{809FDCE6-C962-4AEB-A0CF-B2BC3942C4AD}">
      <dgm:prSet/>
      <dgm:spPr/>
      <dgm:t>
        <a:bodyPr/>
        <a:lstStyle/>
        <a:p>
          <a:pPr rtl="1"/>
          <a:endParaRPr lang="ar-KW"/>
        </a:p>
      </dgm:t>
    </dgm:pt>
    <dgm:pt modelId="{7807C5BF-F43C-49DF-9FD5-63A2C7124585}" type="pres">
      <dgm:prSet presAssocID="{E22A8A67-F47D-4B8A-9CF1-A866558B872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9C1CB2D-6852-4829-A39B-243B308076C0}" type="pres">
      <dgm:prSet presAssocID="{0376124E-AA9A-41BF-9D64-10447D1329C7}" presName="composite" presStyleCnt="0"/>
      <dgm:spPr/>
    </dgm:pt>
    <dgm:pt modelId="{1BCC2FD3-B080-435F-A696-C142446A9B63}" type="pres">
      <dgm:prSet presAssocID="{0376124E-AA9A-41BF-9D64-10447D1329C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A8E7C6F-E0E6-494B-A6E3-0A5B40CE738D}" type="pres">
      <dgm:prSet presAssocID="{0376124E-AA9A-41BF-9D64-10447D1329C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E4ABCF7-78BB-43DD-B010-96A7504BA81B}" type="pres">
      <dgm:prSet presAssocID="{1B4A2113-F7CC-40D9-875C-E08FA75CA745}" presName="sp" presStyleCnt="0"/>
      <dgm:spPr/>
    </dgm:pt>
    <dgm:pt modelId="{99A0D869-EEF5-456A-A189-FC9FA4C73781}" type="pres">
      <dgm:prSet presAssocID="{0D0C9AEE-358D-4B21-87AE-7F8CD5ACA209}" presName="composite" presStyleCnt="0"/>
      <dgm:spPr/>
    </dgm:pt>
    <dgm:pt modelId="{5FE8F13D-58EC-490F-A351-0436ADA2B7B2}" type="pres">
      <dgm:prSet presAssocID="{0D0C9AEE-358D-4B21-87AE-7F8CD5ACA20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296F2C3-3E9F-4861-BE68-2FE0491AE020}" type="pres">
      <dgm:prSet presAssocID="{0D0C9AEE-358D-4B21-87AE-7F8CD5ACA20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332BC1-0BEC-4CE3-BA1E-F037CB16CB5D}" type="pres">
      <dgm:prSet presAssocID="{3C30B495-04B0-4557-B494-01FC3C468ADF}" presName="sp" presStyleCnt="0"/>
      <dgm:spPr/>
    </dgm:pt>
    <dgm:pt modelId="{018BCBB5-C815-4044-B641-A24CF08AAE87}" type="pres">
      <dgm:prSet presAssocID="{4267844F-607F-4712-A4F4-3EBFC47ABF16}" presName="composite" presStyleCnt="0"/>
      <dgm:spPr/>
    </dgm:pt>
    <dgm:pt modelId="{8FC5A0D4-1CB9-4AD7-9236-65CD2967F3CD}" type="pres">
      <dgm:prSet presAssocID="{4267844F-607F-4712-A4F4-3EBFC47ABF1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742B3AA-9BE9-4235-8300-2A0DA5E4E62A}" type="pres">
      <dgm:prSet presAssocID="{4267844F-607F-4712-A4F4-3EBFC47ABF1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12ECE08-19F1-43ED-85C2-48C033D5B168}" srcId="{E22A8A67-F47D-4B8A-9CF1-A866558B872A}" destId="{0376124E-AA9A-41BF-9D64-10447D1329C7}" srcOrd="0" destOrd="0" parTransId="{FAE602EF-96EA-443A-90CC-B938AF6331C6}" sibTransId="{1B4A2113-F7CC-40D9-875C-E08FA75CA745}"/>
    <dgm:cxn modelId="{809FDCE6-C962-4AEB-A0CF-B2BC3942C4AD}" srcId="{4267844F-607F-4712-A4F4-3EBFC47ABF16}" destId="{38706097-7D31-4314-A179-65165257F3AA}" srcOrd="0" destOrd="0" parTransId="{D2D6B14A-7025-44BA-9367-4F95E65BF7FA}" sibTransId="{9D546736-C43C-49FF-9ED1-01800029EB87}"/>
    <dgm:cxn modelId="{012B81E4-7BA9-4C88-8426-A1230930CE0E}" srcId="{E22A8A67-F47D-4B8A-9CF1-A866558B872A}" destId="{4267844F-607F-4712-A4F4-3EBFC47ABF16}" srcOrd="2" destOrd="0" parTransId="{F24D41DE-C340-4A72-BA98-9780EF13274F}" sibTransId="{ECE3BEF6-7293-4537-95F7-B3487C00B376}"/>
    <dgm:cxn modelId="{04445E82-FB20-4C29-B632-48FBF95DC146}" type="presOf" srcId="{38706097-7D31-4314-A179-65165257F3AA}" destId="{3742B3AA-9BE9-4235-8300-2A0DA5E4E62A}" srcOrd="0" destOrd="0" presId="urn:microsoft.com/office/officeart/2005/8/layout/chevron2"/>
    <dgm:cxn modelId="{E7EB642F-B99E-4A7E-A10F-8976BC2E4390}" type="presOf" srcId="{4267844F-607F-4712-A4F4-3EBFC47ABF16}" destId="{8FC5A0D4-1CB9-4AD7-9236-65CD2967F3CD}" srcOrd="0" destOrd="0" presId="urn:microsoft.com/office/officeart/2005/8/layout/chevron2"/>
    <dgm:cxn modelId="{305AF5EB-596C-4F0D-B0F6-7A5377C9DBE6}" type="presOf" srcId="{3B83F024-D6A2-4661-9CE2-B075545E76EB}" destId="{FA8E7C6F-E0E6-494B-A6E3-0A5B40CE738D}" srcOrd="0" destOrd="0" presId="urn:microsoft.com/office/officeart/2005/8/layout/chevron2"/>
    <dgm:cxn modelId="{A4E1F721-7520-4580-8E38-332D05CD62B4}" type="presOf" srcId="{0D0C9AEE-358D-4B21-87AE-7F8CD5ACA209}" destId="{5FE8F13D-58EC-490F-A351-0436ADA2B7B2}" srcOrd="0" destOrd="0" presId="urn:microsoft.com/office/officeart/2005/8/layout/chevron2"/>
    <dgm:cxn modelId="{0D1F3CAE-B91B-4341-BA51-472EE500B105}" srcId="{E22A8A67-F47D-4B8A-9CF1-A866558B872A}" destId="{0D0C9AEE-358D-4B21-87AE-7F8CD5ACA209}" srcOrd="1" destOrd="0" parTransId="{4ACC2D39-371D-4360-8A71-7ABAAB88A6A4}" sibTransId="{3C30B495-04B0-4557-B494-01FC3C468ADF}"/>
    <dgm:cxn modelId="{5FF9A8DB-DC39-4C56-B284-8E76DD71ADB4}" srcId="{0D0C9AEE-358D-4B21-87AE-7F8CD5ACA209}" destId="{AF897F75-E3AF-4691-AB1B-413D624AB456}" srcOrd="0" destOrd="0" parTransId="{CB7F997B-B9B1-434D-BD76-8E5B62650777}" sibTransId="{DE3EBF5C-AACC-4E48-8B8A-6A76414E8749}"/>
    <dgm:cxn modelId="{8C5A6EC5-8DCE-4CB3-98DF-E45DCB85A79C}" srcId="{0376124E-AA9A-41BF-9D64-10447D1329C7}" destId="{3B83F024-D6A2-4661-9CE2-B075545E76EB}" srcOrd="0" destOrd="0" parTransId="{F62A2783-4C88-45D2-9E0A-0328DFF937FE}" sibTransId="{825FCC1D-66D0-4ACD-964E-D98941290C69}"/>
    <dgm:cxn modelId="{CF957425-1EDE-48C7-9352-ADDDF3FE1CD0}" type="presOf" srcId="{E22A8A67-F47D-4B8A-9CF1-A866558B872A}" destId="{7807C5BF-F43C-49DF-9FD5-63A2C7124585}" srcOrd="0" destOrd="0" presId="urn:microsoft.com/office/officeart/2005/8/layout/chevron2"/>
    <dgm:cxn modelId="{B39FA04F-7753-442A-89EE-6BF177F22890}" type="presOf" srcId="{AF897F75-E3AF-4691-AB1B-413D624AB456}" destId="{A296F2C3-3E9F-4861-BE68-2FE0491AE020}" srcOrd="0" destOrd="0" presId="urn:microsoft.com/office/officeart/2005/8/layout/chevron2"/>
    <dgm:cxn modelId="{C5AB8AAF-82BE-406F-8AE8-8F6AB876646B}" type="presOf" srcId="{0376124E-AA9A-41BF-9D64-10447D1329C7}" destId="{1BCC2FD3-B080-435F-A696-C142446A9B63}" srcOrd="0" destOrd="0" presId="urn:microsoft.com/office/officeart/2005/8/layout/chevron2"/>
    <dgm:cxn modelId="{E36ADF89-BCC2-4764-8745-9F2898B538F7}" type="presParOf" srcId="{7807C5BF-F43C-49DF-9FD5-63A2C7124585}" destId="{69C1CB2D-6852-4829-A39B-243B308076C0}" srcOrd="0" destOrd="0" presId="urn:microsoft.com/office/officeart/2005/8/layout/chevron2"/>
    <dgm:cxn modelId="{9856DFCB-9E1A-4820-AFE2-0C76D9C01DA9}" type="presParOf" srcId="{69C1CB2D-6852-4829-A39B-243B308076C0}" destId="{1BCC2FD3-B080-435F-A696-C142446A9B63}" srcOrd="0" destOrd="0" presId="urn:microsoft.com/office/officeart/2005/8/layout/chevron2"/>
    <dgm:cxn modelId="{82258859-871A-4073-808A-FEBF55AFB798}" type="presParOf" srcId="{69C1CB2D-6852-4829-A39B-243B308076C0}" destId="{FA8E7C6F-E0E6-494B-A6E3-0A5B40CE738D}" srcOrd="1" destOrd="0" presId="urn:microsoft.com/office/officeart/2005/8/layout/chevron2"/>
    <dgm:cxn modelId="{463F200F-5699-46BD-94D0-83770D6428F0}" type="presParOf" srcId="{7807C5BF-F43C-49DF-9FD5-63A2C7124585}" destId="{9E4ABCF7-78BB-43DD-B010-96A7504BA81B}" srcOrd="1" destOrd="0" presId="urn:microsoft.com/office/officeart/2005/8/layout/chevron2"/>
    <dgm:cxn modelId="{041BD3CA-8727-43C8-A84B-4555DEF0CD22}" type="presParOf" srcId="{7807C5BF-F43C-49DF-9FD5-63A2C7124585}" destId="{99A0D869-EEF5-456A-A189-FC9FA4C73781}" srcOrd="2" destOrd="0" presId="urn:microsoft.com/office/officeart/2005/8/layout/chevron2"/>
    <dgm:cxn modelId="{08DE3746-59C6-4B22-A93C-D253D6645E18}" type="presParOf" srcId="{99A0D869-EEF5-456A-A189-FC9FA4C73781}" destId="{5FE8F13D-58EC-490F-A351-0436ADA2B7B2}" srcOrd="0" destOrd="0" presId="urn:microsoft.com/office/officeart/2005/8/layout/chevron2"/>
    <dgm:cxn modelId="{4CC5EF4C-6F76-45D3-A5D2-1F6C8366A458}" type="presParOf" srcId="{99A0D869-EEF5-456A-A189-FC9FA4C73781}" destId="{A296F2C3-3E9F-4861-BE68-2FE0491AE020}" srcOrd="1" destOrd="0" presId="urn:microsoft.com/office/officeart/2005/8/layout/chevron2"/>
    <dgm:cxn modelId="{019C5B65-1FA1-44FC-96B1-9228FFB4694A}" type="presParOf" srcId="{7807C5BF-F43C-49DF-9FD5-63A2C7124585}" destId="{AA332BC1-0BEC-4CE3-BA1E-F037CB16CB5D}" srcOrd="3" destOrd="0" presId="urn:microsoft.com/office/officeart/2005/8/layout/chevron2"/>
    <dgm:cxn modelId="{7A4DEB90-741D-4AA2-A2B5-C2AAAE4F35B3}" type="presParOf" srcId="{7807C5BF-F43C-49DF-9FD5-63A2C7124585}" destId="{018BCBB5-C815-4044-B641-A24CF08AAE87}" srcOrd="4" destOrd="0" presId="urn:microsoft.com/office/officeart/2005/8/layout/chevron2"/>
    <dgm:cxn modelId="{79A955D9-4405-4405-B5D1-F567C91FB1AF}" type="presParOf" srcId="{018BCBB5-C815-4044-B641-A24CF08AAE87}" destId="{8FC5A0D4-1CB9-4AD7-9236-65CD2967F3CD}" srcOrd="0" destOrd="0" presId="urn:microsoft.com/office/officeart/2005/8/layout/chevron2"/>
    <dgm:cxn modelId="{8C652426-5057-4EC9-94E5-614AF9BD7657}" type="presParOf" srcId="{018BCBB5-C815-4044-B641-A24CF08AAE87}" destId="{3742B3AA-9BE9-4235-8300-2A0DA5E4E6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CC2FD3-B080-435F-A696-C142446A9B63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KW" sz="3200" kern="1200" dirty="0"/>
        </a:p>
      </dsp:txBody>
      <dsp:txXfrm rot="-5400000">
        <a:off x="1" y="573596"/>
        <a:ext cx="1146297" cy="491270"/>
      </dsp:txXfrm>
    </dsp:sp>
    <dsp:sp modelId="{FA8E7C6F-E0E6-494B-A6E3-0A5B40CE738D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r" defTabSz="28892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6500" kern="1200" dirty="0"/>
            <a:t>الهبة</a:t>
          </a:r>
          <a:endParaRPr lang="ar-KW" sz="6500" kern="1200" dirty="0"/>
        </a:p>
      </dsp:txBody>
      <dsp:txXfrm rot="-5400000">
        <a:off x="1146298" y="52408"/>
        <a:ext cx="7031341" cy="960496"/>
      </dsp:txXfrm>
    </dsp:sp>
    <dsp:sp modelId="{5FE8F13D-58EC-490F-A351-0436ADA2B7B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KW" sz="3200" kern="1200" dirty="0"/>
        </a:p>
      </dsp:txBody>
      <dsp:txXfrm rot="-5400000">
        <a:off x="1" y="2017346"/>
        <a:ext cx="1146297" cy="491270"/>
      </dsp:txXfrm>
    </dsp:sp>
    <dsp:sp modelId="{A296F2C3-3E9F-4861-BE68-2FE0491AE020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r" defTabSz="28892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6500" kern="1200" dirty="0"/>
            <a:t>الصدقة</a:t>
          </a:r>
          <a:endParaRPr lang="ar-KW" sz="6500" kern="1200" dirty="0"/>
        </a:p>
      </dsp:txBody>
      <dsp:txXfrm rot="-5400000">
        <a:off x="1146298" y="1496158"/>
        <a:ext cx="7031341" cy="960496"/>
      </dsp:txXfrm>
    </dsp:sp>
    <dsp:sp modelId="{8FC5A0D4-1CB9-4AD7-9236-65CD2967F3CD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KW" sz="3200" kern="1200"/>
        </a:p>
      </dsp:txBody>
      <dsp:txXfrm rot="-5400000">
        <a:off x="1" y="3461096"/>
        <a:ext cx="1146297" cy="491270"/>
      </dsp:txXfrm>
    </dsp:sp>
    <dsp:sp modelId="{3742B3AA-9BE9-4235-8300-2A0DA5E4E62A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r" defTabSz="28892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6500" kern="1200" dirty="0"/>
            <a:t>الوصية </a:t>
          </a:r>
          <a:endParaRPr lang="ar-KW" sz="6500" kern="1200" dirty="0"/>
        </a:p>
      </dsp:txBody>
      <dsp:txXfrm rot="-5400000">
        <a:off x="1146298" y="2939908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3E63D54-BEC7-498F-B4F2-8F77F802AC5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EC8AE24-DADE-4885-8454-A469597A1A44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836869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K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8AE24-DADE-4885-8454-A469597A1A44}" type="slidenum">
              <a:rPr lang="ar-KW" smtClean="0"/>
              <a:t>6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886592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43432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98535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12173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67181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04897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281965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06533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99804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24133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90576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89474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2160B-0B04-47CA-9D24-84F33D0754E5}" type="datetimeFigureOut">
              <a:rPr lang="ar-KW" smtClean="0"/>
              <a:t>16/12/1441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F0BA-FFFE-4902-9DA7-2EE51EC11A01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45635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2" y="-99392"/>
            <a:ext cx="8463314" cy="4752528"/>
          </a:xfrm>
        </p:spPr>
        <p:txBody>
          <a:bodyPr>
            <a:noAutofit/>
          </a:bodyPr>
          <a:lstStyle/>
          <a:p>
            <a:r>
              <a:rPr lang="ar-KW" sz="6000" dirty="0">
                <a:cs typeface="PT Bold Heading" panose="00000400000000000000" pitchFamily="2" charset="-78"/>
              </a:rPr>
              <a:t>   </a:t>
            </a:r>
            <a:br>
              <a:rPr lang="ar-KW" sz="6000" dirty="0">
                <a:cs typeface="PT Bold Heading" panose="00000400000000000000" pitchFamily="2" charset="-78"/>
              </a:rPr>
            </a:br>
            <a:r>
              <a:rPr lang="ar-KW" sz="6000" dirty="0">
                <a:solidFill>
                  <a:srgbClr val="FF0000"/>
                </a:solidFill>
              </a:rPr>
              <a:t/>
            </a:r>
            <a:br>
              <a:rPr lang="ar-KW" sz="6000" dirty="0">
                <a:solidFill>
                  <a:srgbClr val="FF0000"/>
                </a:solidFill>
              </a:rPr>
            </a:br>
            <a:r>
              <a:rPr lang="ar-KW" sz="6000" dirty="0">
                <a:solidFill>
                  <a:srgbClr val="FF0000"/>
                </a:solidFill>
              </a:rPr>
              <a:t>  </a:t>
            </a:r>
            <a:r>
              <a:rPr lang="ar-KW" sz="6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عقود الإرفاق</a:t>
            </a:r>
            <a:br>
              <a:rPr lang="ar-KW" sz="6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ar-KW" sz="6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وعقود التبرعات</a:t>
            </a:r>
          </a:p>
        </p:txBody>
      </p:sp>
      <p:sp>
        <p:nvSpPr>
          <p:cNvPr id="3" name="Rectangle 2"/>
          <p:cNvSpPr/>
          <p:nvPr/>
        </p:nvSpPr>
        <p:spPr>
          <a:xfrm>
            <a:off x="6044093" y="980728"/>
            <a:ext cx="13131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cap="none" spc="0" dirty="0" smtClean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الفقه</a:t>
            </a:r>
            <a:endParaRPr lang="en-US" sz="5400" cap="none" spc="0" dirty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649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2"/>
            <a:ext cx="7848872" cy="5544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55850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07704" y="176064"/>
            <a:ext cx="5205264" cy="1143000"/>
          </a:xfrm>
        </p:spPr>
        <p:txBody>
          <a:bodyPr>
            <a:normAutofit/>
          </a:bodyPr>
          <a:lstStyle/>
          <a:p>
            <a:pPr marL="857250" indent="-857250" algn="r">
              <a:buFont typeface="Wingdings" pitchFamily="2" charset="2"/>
              <a:buChar char="ü"/>
            </a:pPr>
            <a:r>
              <a:rPr lang="ar-SA" sz="6000" b="1" dirty="0">
                <a:solidFill>
                  <a:srgbClr val="C00000"/>
                </a:solidFill>
              </a:rPr>
              <a:t>عقود التبرعات : </a:t>
            </a:r>
            <a:endParaRPr lang="ar-KW" sz="6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110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صورة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00" y="1196752"/>
            <a:ext cx="1741402" cy="1516293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13045"/>
            <a:ext cx="1777774" cy="1634488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30" y="4347533"/>
            <a:ext cx="1872208" cy="172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18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CC2FD3-B080-435F-A696-C142446A9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1BCC2FD3-B080-435F-A696-C142446A9B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1BCC2FD3-B080-435F-A696-C142446A9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1BCC2FD3-B080-435F-A696-C142446A9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E8F13D-58EC-490F-A351-0436ADA2B7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5FE8F13D-58EC-490F-A351-0436ADA2B7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5FE8F13D-58EC-490F-A351-0436ADA2B7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5FE8F13D-58EC-490F-A351-0436ADA2B7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C5A0D4-1CB9-4AD7-9236-65CD2967F3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8FC5A0D4-1CB9-4AD7-9236-65CD2967F3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8FC5A0D4-1CB9-4AD7-9236-65CD2967F3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8FC5A0D4-1CB9-4AD7-9236-65CD2967F3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8E7C6F-E0E6-494B-A6E3-0A5B40CE7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FA8E7C6F-E0E6-494B-A6E3-0A5B40CE73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FA8E7C6F-E0E6-494B-A6E3-0A5B40CE7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FA8E7C6F-E0E6-494B-A6E3-0A5B40CE7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96F2C3-3E9F-4861-BE68-2FE0491AE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A296F2C3-3E9F-4861-BE68-2FE0491AE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A296F2C3-3E9F-4861-BE68-2FE0491AE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A296F2C3-3E9F-4861-BE68-2FE0491AE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42B3AA-9BE9-4235-8300-2A0DA5E4E6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3742B3AA-9BE9-4235-8300-2A0DA5E4E6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3742B3AA-9BE9-4235-8300-2A0DA5E4E6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3742B3AA-9BE9-4235-8300-2A0DA5E4E6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94420" y="81791"/>
            <a:ext cx="3096344" cy="1143000"/>
          </a:xfrm>
        </p:spPr>
        <p:txBody>
          <a:bodyPr>
            <a:normAutofit/>
          </a:bodyPr>
          <a:lstStyle/>
          <a:p>
            <a:r>
              <a:rPr lang="ar-SA" sz="4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أولا: الهبة:</a:t>
            </a:r>
            <a:endParaRPr lang="ar-KW" sz="48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385762" y="1240670"/>
            <a:ext cx="8229600" cy="581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/>
              <a:t>تبرع المرء بتمليك </a:t>
            </a:r>
            <a:r>
              <a:rPr lang="ar-SA" b="1" u="sng" dirty="0">
                <a:solidFill>
                  <a:srgbClr val="C00000"/>
                </a:solidFill>
              </a:rPr>
              <a:t>ماله</a:t>
            </a:r>
            <a:r>
              <a:rPr lang="ar-SA" b="1" dirty="0"/>
              <a:t> المعلوم الموجود </a:t>
            </a:r>
            <a:r>
              <a:rPr lang="ar-SA" b="1" u="sng" dirty="0">
                <a:solidFill>
                  <a:srgbClr val="C00000"/>
                </a:solidFill>
              </a:rPr>
              <a:t>في حياته </a:t>
            </a:r>
            <a:r>
              <a:rPr lang="ar-SA" b="1" dirty="0"/>
              <a:t>لغيره .</a:t>
            </a:r>
            <a:endParaRPr lang="ar-KW" dirty="0"/>
          </a:p>
        </p:txBody>
      </p:sp>
      <p:sp>
        <p:nvSpPr>
          <p:cNvPr id="5" name="عنوان 1">
            <a:extLst>
              <a:ext uri="{FF2B5EF4-FFF2-40B4-BE49-F238E27FC236}">
                <a16:creationId xmlns:a16="http://schemas.microsoft.com/office/drawing/2014/main" id="{1DEC16D2-3085-484C-BBF5-BB0EDB5330B7}"/>
              </a:ext>
            </a:extLst>
          </p:cNvPr>
          <p:cNvSpPr txBox="1">
            <a:spLocks/>
          </p:cNvSpPr>
          <p:nvPr/>
        </p:nvSpPr>
        <p:spPr>
          <a:xfrm>
            <a:off x="3869114" y="1971683"/>
            <a:ext cx="3816424" cy="823974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cs typeface="+mn-cs"/>
              </a:rPr>
              <a:t>الحكمة من مشروعية الهبة</a:t>
            </a:r>
            <a:endParaRPr lang="ar-K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FFFF"/>
              </a:highlight>
              <a:cs typeface="+mn-cs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CF3968E2-D481-4E3E-AD82-3FD41C2A445E}"/>
              </a:ext>
            </a:extLst>
          </p:cNvPr>
          <p:cNvSpPr/>
          <p:nvPr/>
        </p:nvSpPr>
        <p:spPr>
          <a:xfrm>
            <a:off x="273363" y="1916832"/>
            <a:ext cx="3359157" cy="107721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تأليف القلوب وتوثيق</a:t>
            </a:r>
          </a:p>
          <a:p>
            <a:pPr algn="ctr"/>
            <a:r>
              <a:rPr lang="ar-SA" sz="32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عرى المحبة بين الناس</a:t>
            </a:r>
          </a:p>
        </p:txBody>
      </p:sp>
      <p:pic>
        <p:nvPicPr>
          <p:cNvPr id="7" name="عنصر نائب للمحتوى 5">
            <a:extLst>
              <a:ext uri="{FF2B5EF4-FFF2-40B4-BE49-F238E27FC236}">
                <a16:creationId xmlns:a16="http://schemas.microsoft.com/office/drawing/2014/main" id="{C51D5A7A-F92D-451E-894E-371F0C852D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104" y="125748"/>
            <a:ext cx="1573869" cy="1143000"/>
          </a:xfrm>
          <a:prstGeom prst="rect">
            <a:avLst/>
          </a:prstGeom>
        </p:spPr>
      </p:pic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D94B9165-F441-4F02-A63A-EDD4C8FE5F89}"/>
              </a:ext>
            </a:extLst>
          </p:cNvPr>
          <p:cNvCxnSpPr/>
          <p:nvPr/>
        </p:nvCxnSpPr>
        <p:spPr>
          <a:xfrm flipH="1">
            <a:off x="3729039" y="2455441"/>
            <a:ext cx="48292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عنوان 4">
            <a:extLst>
              <a:ext uri="{FF2B5EF4-FFF2-40B4-BE49-F238E27FC236}">
                <a16:creationId xmlns:a16="http://schemas.microsoft.com/office/drawing/2014/main" id="{EE321E67-993D-4368-94A4-3ABDEA38B881}"/>
              </a:ext>
            </a:extLst>
          </p:cNvPr>
          <p:cNvSpPr txBox="1">
            <a:spLocks/>
          </p:cNvSpPr>
          <p:nvPr/>
        </p:nvSpPr>
        <p:spPr>
          <a:xfrm>
            <a:off x="4594420" y="2856307"/>
            <a:ext cx="3438734" cy="823974"/>
          </a:xfrm>
          <a:prstGeom prst="rect">
            <a:avLst/>
          </a:prstGeom>
          <a:ln w="28575">
            <a:noFill/>
            <a:prstDash val="lgDash"/>
          </a:ln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3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أحكام تتعلق بالهبة :</a:t>
            </a:r>
            <a:r>
              <a:rPr lang="ar-KW" sz="2800" b="1" dirty="0"/>
              <a:t>        </a:t>
            </a:r>
            <a:endParaRPr lang="ar-KW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014EE047-DB41-4D38-8730-DD43FD39C388}"/>
              </a:ext>
            </a:extLst>
          </p:cNvPr>
          <p:cNvSpPr/>
          <p:nvPr/>
        </p:nvSpPr>
        <p:spPr>
          <a:xfrm>
            <a:off x="1285126" y="5484336"/>
            <a:ext cx="5879789" cy="830997"/>
          </a:xfrm>
          <a:custGeom>
            <a:avLst/>
            <a:gdLst>
              <a:gd name="connsiteX0" fmla="*/ 0 w 5879789"/>
              <a:gd name="connsiteY0" fmla="*/ 0 h 830997"/>
              <a:gd name="connsiteX1" fmla="*/ 470383 w 5879789"/>
              <a:gd name="connsiteY1" fmla="*/ 0 h 830997"/>
              <a:gd name="connsiteX2" fmla="*/ 1058362 w 5879789"/>
              <a:gd name="connsiteY2" fmla="*/ 0 h 830997"/>
              <a:gd name="connsiteX3" fmla="*/ 1469947 w 5879789"/>
              <a:gd name="connsiteY3" fmla="*/ 0 h 830997"/>
              <a:gd name="connsiteX4" fmla="*/ 2057926 w 5879789"/>
              <a:gd name="connsiteY4" fmla="*/ 0 h 830997"/>
              <a:gd name="connsiteX5" fmla="*/ 2469511 w 5879789"/>
              <a:gd name="connsiteY5" fmla="*/ 0 h 830997"/>
              <a:gd name="connsiteX6" fmla="*/ 3116288 w 5879789"/>
              <a:gd name="connsiteY6" fmla="*/ 0 h 830997"/>
              <a:gd name="connsiteX7" fmla="*/ 3527873 w 5879789"/>
              <a:gd name="connsiteY7" fmla="*/ 0 h 830997"/>
              <a:gd name="connsiteX8" fmla="*/ 4233448 w 5879789"/>
              <a:gd name="connsiteY8" fmla="*/ 0 h 830997"/>
              <a:gd name="connsiteX9" fmla="*/ 4645033 w 5879789"/>
              <a:gd name="connsiteY9" fmla="*/ 0 h 830997"/>
              <a:gd name="connsiteX10" fmla="*/ 5115416 w 5879789"/>
              <a:gd name="connsiteY10" fmla="*/ 0 h 830997"/>
              <a:gd name="connsiteX11" fmla="*/ 5879789 w 5879789"/>
              <a:gd name="connsiteY11" fmla="*/ 0 h 830997"/>
              <a:gd name="connsiteX12" fmla="*/ 5879789 w 5879789"/>
              <a:gd name="connsiteY12" fmla="*/ 398879 h 830997"/>
              <a:gd name="connsiteX13" fmla="*/ 5879789 w 5879789"/>
              <a:gd name="connsiteY13" fmla="*/ 830997 h 830997"/>
              <a:gd name="connsiteX14" fmla="*/ 5233012 w 5879789"/>
              <a:gd name="connsiteY14" fmla="*/ 830997 h 830997"/>
              <a:gd name="connsiteX15" fmla="*/ 4645033 w 5879789"/>
              <a:gd name="connsiteY15" fmla="*/ 830997 h 830997"/>
              <a:gd name="connsiteX16" fmla="*/ 3939459 w 5879789"/>
              <a:gd name="connsiteY16" fmla="*/ 830997 h 830997"/>
              <a:gd name="connsiteX17" fmla="*/ 3527873 w 5879789"/>
              <a:gd name="connsiteY17" fmla="*/ 830997 h 830997"/>
              <a:gd name="connsiteX18" fmla="*/ 3116288 w 5879789"/>
              <a:gd name="connsiteY18" fmla="*/ 830997 h 830997"/>
              <a:gd name="connsiteX19" fmla="*/ 2410713 w 5879789"/>
              <a:gd name="connsiteY19" fmla="*/ 830997 h 830997"/>
              <a:gd name="connsiteX20" fmla="*/ 1999128 w 5879789"/>
              <a:gd name="connsiteY20" fmla="*/ 830997 h 830997"/>
              <a:gd name="connsiteX21" fmla="*/ 1587543 w 5879789"/>
              <a:gd name="connsiteY21" fmla="*/ 830997 h 830997"/>
              <a:gd name="connsiteX22" fmla="*/ 1117160 w 5879789"/>
              <a:gd name="connsiteY22" fmla="*/ 830997 h 830997"/>
              <a:gd name="connsiteX23" fmla="*/ 705575 w 5879789"/>
              <a:gd name="connsiteY23" fmla="*/ 830997 h 830997"/>
              <a:gd name="connsiteX24" fmla="*/ 0 w 5879789"/>
              <a:gd name="connsiteY24" fmla="*/ 830997 h 830997"/>
              <a:gd name="connsiteX25" fmla="*/ 0 w 5879789"/>
              <a:gd name="connsiteY25" fmla="*/ 440428 h 830997"/>
              <a:gd name="connsiteX26" fmla="*/ 0 w 5879789"/>
              <a:gd name="connsiteY26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879789" h="830997" fill="none" extrusionOk="0">
                <a:moveTo>
                  <a:pt x="0" y="0"/>
                </a:moveTo>
                <a:cubicBezTo>
                  <a:pt x="185942" y="-1952"/>
                  <a:pt x="302899" y="18296"/>
                  <a:pt x="470383" y="0"/>
                </a:cubicBezTo>
                <a:cubicBezTo>
                  <a:pt x="637867" y="-18296"/>
                  <a:pt x="850160" y="47316"/>
                  <a:pt x="1058362" y="0"/>
                </a:cubicBezTo>
                <a:cubicBezTo>
                  <a:pt x="1266564" y="-47316"/>
                  <a:pt x="1309624" y="15532"/>
                  <a:pt x="1469947" y="0"/>
                </a:cubicBezTo>
                <a:cubicBezTo>
                  <a:pt x="1630270" y="-15532"/>
                  <a:pt x="1889463" y="64804"/>
                  <a:pt x="2057926" y="0"/>
                </a:cubicBezTo>
                <a:cubicBezTo>
                  <a:pt x="2226389" y="-64804"/>
                  <a:pt x="2381686" y="5022"/>
                  <a:pt x="2469511" y="0"/>
                </a:cubicBezTo>
                <a:cubicBezTo>
                  <a:pt x="2557337" y="-5022"/>
                  <a:pt x="2983436" y="45244"/>
                  <a:pt x="3116288" y="0"/>
                </a:cubicBezTo>
                <a:cubicBezTo>
                  <a:pt x="3249140" y="-45244"/>
                  <a:pt x="3385226" y="25769"/>
                  <a:pt x="3527873" y="0"/>
                </a:cubicBezTo>
                <a:cubicBezTo>
                  <a:pt x="3670521" y="-25769"/>
                  <a:pt x="3886946" y="34318"/>
                  <a:pt x="4233448" y="0"/>
                </a:cubicBezTo>
                <a:cubicBezTo>
                  <a:pt x="4579951" y="-34318"/>
                  <a:pt x="4531210" y="24077"/>
                  <a:pt x="4645033" y="0"/>
                </a:cubicBezTo>
                <a:cubicBezTo>
                  <a:pt x="4758857" y="-24077"/>
                  <a:pt x="5009611" y="24253"/>
                  <a:pt x="5115416" y="0"/>
                </a:cubicBezTo>
                <a:cubicBezTo>
                  <a:pt x="5221221" y="-24253"/>
                  <a:pt x="5656641" y="58013"/>
                  <a:pt x="5879789" y="0"/>
                </a:cubicBezTo>
                <a:cubicBezTo>
                  <a:pt x="5893642" y="123316"/>
                  <a:pt x="5848771" y="284209"/>
                  <a:pt x="5879789" y="398879"/>
                </a:cubicBezTo>
                <a:cubicBezTo>
                  <a:pt x="5910807" y="513549"/>
                  <a:pt x="5842459" y="702399"/>
                  <a:pt x="5879789" y="830997"/>
                </a:cubicBezTo>
                <a:cubicBezTo>
                  <a:pt x="5675497" y="869115"/>
                  <a:pt x="5447728" y="803008"/>
                  <a:pt x="5233012" y="830997"/>
                </a:cubicBezTo>
                <a:cubicBezTo>
                  <a:pt x="5018296" y="858986"/>
                  <a:pt x="4907977" y="792074"/>
                  <a:pt x="4645033" y="830997"/>
                </a:cubicBezTo>
                <a:cubicBezTo>
                  <a:pt x="4382089" y="869920"/>
                  <a:pt x="4271638" y="783375"/>
                  <a:pt x="3939459" y="830997"/>
                </a:cubicBezTo>
                <a:cubicBezTo>
                  <a:pt x="3607280" y="878619"/>
                  <a:pt x="3715980" y="801554"/>
                  <a:pt x="3527873" y="830997"/>
                </a:cubicBezTo>
                <a:cubicBezTo>
                  <a:pt x="3339766" y="860440"/>
                  <a:pt x="3321557" y="800527"/>
                  <a:pt x="3116288" y="830997"/>
                </a:cubicBezTo>
                <a:cubicBezTo>
                  <a:pt x="2911019" y="861467"/>
                  <a:pt x="2578617" y="788170"/>
                  <a:pt x="2410713" y="830997"/>
                </a:cubicBezTo>
                <a:cubicBezTo>
                  <a:pt x="2242810" y="873824"/>
                  <a:pt x="2095057" y="782414"/>
                  <a:pt x="1999128" y="830997"/>
                </a:cubicBezTo>
                <a:cubicBezTo>
                  <a:pt x="1903199" y="879580"/>
                  <a:pt x="1680687" y="796719"/>
                  <a:pt x="1587543" y="830997"/>
                </a:cubicBezTo>
                <a:cubicBezTo>
                  <a:pt x="1494400" y="865275"/>
                  <a:pt x="1315750" y="778058"/>
                  <a:pt x="1117160" y="830997"/>
                </a:cubicBezTo>
                <a:cubicBezTo>
                  <a:pt x="918570" y="883936"/>
                  <a:pt x="831773" y="806373"/>
                  <a:pt x="705575" y="830997"/>
                </a:cubicBezTo>
                <a:cubicBezTo>
                  <a:pt x="579378" y="855621"/>
                  <a:pt x="152155" y="826876"/>
                  <a:pt x="0" y="830997"/>
                </a:cubicBezTo>
                <a:cubicBezTo>
                  <a:pt x="-12244" y="669370"/>
                  <a:pt x="31211" y="537253"/>
                  <a:pt x="0" y="440428"/>
                </a:cubicBezTo>
                <a:cubicBezTo>
                  <a:pt x="-31211" y="343603"/>
                  <a:pt x="43096" y="128549"/>
                  <a:pt x="0" y="0"/>
                </a:cubicBezTo>
                <a:close/>
              </a:path>
              <a:path w="5879789" h="830997" stroke="0" extrusionOk="0">
                <a:moveTo>
                  <a:pt x="0" y="0"/>
                </a:moveTo>
                <a:cubicBezTo>
                  <a:pt x="147756" y="-57075"/>
                  <a:pt x="371395" y="74518"/>
                  <a:pt x="705575" y="0"/>
                </a:cubicBezTo>
                <a:cubicBezTo>
                  <a:pt x="1039756" y="-74518"/>
                  <a:pt x="1119050" y="16261"/>
                  <a:pt x="1352351" y="0"/>
                </a:cubicBezTo>
                <a:cubicBezTo>
                  <a:pt x="1585652" y="-16261"/>
                  <a:pt x="1676079" y="24541"/>
                  <a:pt x="1763937" y="0"/>
                </a:cubicBezTo>
                <a:cubicBezTo>
                  <a:pt x="1851795" y="-24541"/>
                  <a:pt x="2019856" y="52575"/>
                  <a:pt x="2234320" y="0"/>
                </a:cubicBezTo>
                <a:cubicBezTo>
                  <a:pt x="2448784" y="-52575"/>
                  <a:pt x="2636589" y="51988"/>
                  <a:pt x="2763501" y="0"/>
                </a:cubicBezTo>
                <a:cubicBezTo>
                  <a:pt x="2890413" y="-51988"/>
                  <a:pt x="3025907" y="53527"/>
                  <a:pt x="3233884" y="0"/>
                </a:cubicBezTo>
                <a:cubicBezTo>
                  <a:pt x="3441861" y="-53527"/>
                  <a:pt x="3612155" y="22572"/>
                  <a:pt x="3880661" y="0"/>
                </a:cubicBezTo>
                <a:cubicBezTo>
                  <a:pt x="4149167" y="-22572"/>
                  <a:pt x="4180385" y="21064"/>
                  <a:pt x="4292246" y="0"/>
                </a:cubicBezTo>
                <a:cubicBezTo>
                  <a:pt x="4404107" y="-21064"/>
                  <a:pt x="4587918" y="26351"/>
                  <a:pt x="4762629" y="0"/>
                </a:cubicBezTo>
                <a:cubicBezTo>
                  <a:pt x="4937340" y="-26351"/>
                  <a:pt x="5133470" y="7858"/>
                  <a:pt x="5291810" y="0"/>
                </a:cubicBezTo>
                <a:cubicBezTo>
                  <a:pt x="5450150" y="-7858"/>
                  <a:pt x="5689995" y="55541"/>
                  <a:pt x="5879789" y="0"/>
                </a:cubicBezTo>
                <a:cubicBezTo>
                  <a:pt x="5913952" y="172120"/>
                  <a:pt x="5869468" y="257629"/>
                  <a:pt x="5879789" y="432118"/>
                </a:cubicBezTo>
                <a:cubicBezTo>
                  <a:pt x="5890110" y="606607"/>
                  <a:pt x="5868863" y="747078"/>
                  <a:pt x="5879789" y="830997"/>
                </a:cubicBezTo>
                <a:cubicBezTo>
                  <a:pt x="5707531" y="872202"/>
                  <a:pt x="5543832" y="802438"/>
                  <a:pt x="5409406" y="830997"/>
                </a:cubicBezTo>
                <a:cubicBezTo>
                  <a:pt x="5274980" y="859556"/>
                  <a:pt x="5021761" y="799709"/>
                  <a:pt x="4762629" y="830997"/>
                </a:cubicBezTo>
                <a:cubicBezTo>
                  <a:pt x="4503497" y="862285"/>
                  <a:pt x="4540455" y="784970"/>
                  <a:pt x="4351044" y="830997"/>
                </a:cubicBezTo>
                <a:cubicBezTo>
                  <a:pt x="4161633" y="877024"/>
                  <a:pt x="3918648" y="775151"/>
                  <a:pt x="3704267" y="830997"/>
                </a:cubicBezTo>
                <a:cubicBezTo>
                  <a:pt x="3489886" y="886843"/>
                  <a:pt x="3193794" y="810487"/>
                  <a:pt x="2998692" y="830997"/>
                </a:cubicBezTo>
                <a:cubicBezTo>
                  <a:pt x="2803591" y="851507"/>
                  <a:pt x="2745545" y="817056"/>
                  <a:pt x="2528309" y="830997"/>
                </a:cubicBezTo>
                <a:cubicBezTo>
                  <a:pt x="2311073" y="844938"/>
                  <a:pt x="2189524" y="783157"/>
                  <a:pt x="1881532" y="830997"/>
                </a:cubicBezTo>
                <a:cubicBezTo>
                  <a:pt x="1573540" y="878837"/>
                  <a:pt x="1466774" y="764487"/>
                  <a:pt x="1293554" y="830997"/>
                </a:cubicBezTo>
                <a:cubicBezTo>
                  <a:pt x="1120334" y="897507"/>
                  <a:pt x="884011" y="781563"/>
                  <a:pt x="646777" y="830997"/>
                </a:cubicBezTo>
                <a:cubicBezTo>
                  <a:pt x="409543" y="880431"/>
                  <a:pt x="314956" y="827574"/>
                  <a:pt x="0" y="830997"/>
                </a:cubicBezTo>
                <a:cubicBezTo>
                  <a:pt x="-23519" y="654369"/>
                  <a:pt x="30031" y="610718"/>
                  <a:pt x="0" y="398879"/>
                </a:cubicBezTo>
                <a:cubicBezTo>
                  <a:pt x="-30031" y="187040"/>
                  <a:pt x="12413" y="155490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102268451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ar-KW" sz="2800" b="1" dirty="0">
                <a:solidFill>
                  <a:srgbClr val="C00000"/>
                </a:solidFill>
              </a:rPr>
              <a:t>4- لا يجوز تفضيل أحد الأبناء في الهبة</a:t>
            </a:r>
          </a:p>
          <a:p>
            <a:r>
              <a:rPr lang="ar-KW" sz="2000" b="1" dirty="0">
                <a:solidFill>
                  <a:srgbClr val="0070C0"/>
                </a:solidFill>
              </a:rPr>
              <a:t>فيه زرع العداوة وقطع الصلات التي أمر الله تعالى بها أن توصل .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776D12D5-3C78-437A-AC2C-35155FC11C07}"/>
              </a:ext>
            </a:extLst>
          </p:cNvPr>
          <p:cNvSpPr/>
          <p:nvPr/>
        </p:nvSpPr>
        <p:spPr>
          <a:xfrm>
            <a:off x="1266888" y="4714895"/>
            <a:ext cx="5890144" cy="769441"/>
          </a:xfrm>
          <a:custGeom>
            <a:avLst/>
            <a:gdLst>
              <a:gd name="connsiteX0" fmla="*/ 0 w 5890144"/>
              <a:gd name="connsiteY0" fmla="*/ 0 h 769441"/>
              <a:gd name="connsiteX1" fmla="*/ 647916 w 5890144"/>
              <a:gd name="connsiteY1" fmla="*/ 0 h 769441"/>
              <a:gd name="connsiteX2" fmla="*/ 1119127 w 5890144"/>
              <a:gd name="connsiteY2" fmla="*/ 0 h 769441"/>
              <a:gd name="connsiteX3" fmla="*/ 1767043 w 5890144"/>
              <a:gd name="connsiteY3" fmla="*/ 0 h 769441"/>
              <a:gd name="connsiteX4" fmla="*/ 2473860 w 5890144"/>
              <a:gd name="connsiteY4" fmla="*/ 0 h 769441"/>
              <a:gd name="connsiteX5" fmla="*/ 2886171 w 5890144"/>
              <a:gd name="connsiteY5" fmla="*/ 0 h 769441"/>
              <a:gd name="connsiteX6" fmla="*/ 3416284 w 5890144"/>
              <a:gd name="connsiteY6" fmla="*/ 0 h 769441"/>
              <a:gd name="connsiteX7" fmla="*/ 3887495 w 5890144"/>
              <a:gd name="connsiteY7" fmla="*/ 0 h 769441"/>
              <a:gd name="connsiteX8" fmla="*/ 4535411 w 5890144"/>
              <a:gd name="connsiteY8" fmla="*/ 0 h 769441"/>
              <a:gd name="connsiteX9" fmla="*/ 5183327 w 5890144"/>
              <a:gd name="connsiteY9" fmla="*/ 0 h 769441"/>
              <a:gd name="connsiteX10" fmla="*/ 5890144 w 5890144"/>
              <a:gd name="connsiteY10" fmla="*/ 0 h 769441"/>
              <a:gd name="connsiteX11" fmla="*/ 5890144 w 5890144"/>
              <a:gd name="connsiteY11" fmla="*/ 400109 h 769441"/>
              <a:gd name="connsiteX12" fmla="*/ 5890144 w 5890144"/>
              <a:gd name="connsiteY12" fmla="*/ 769441 h 769441"/>
              <a:gd name="connsiteX13" fmla="*/ 5183327 w 5890144"/>
              <a:gd name="connsiteY13" fmla="*/ 769441 h 769441"/>
              <a:gd name="connsiteX14" fmla="*/ 4771017 w 5890144"/>
              <a:gd name="connsiteY14" fmla="*/ 769441 h 769441"/>
              <a:gd name="connsiteX15" fmla="*/ 4064199 w 5890144"/>
              <a:gd name="connsiteY15" fmla="*/ 769441 h 769441"/>
              <a:gd name="connsiteX16" fmla="*/ 3357382 w 5890144"/>
              <a:gd name="connsiteY16" fmla="*/ 769441 h 769441"/>
              <a:gd name="connsiteX17" fmla="*/ 2709466 w 5890144"/>
              <a:gd name="connsiteY17" fmla="*/ 769441 h 769441"/>
              <a:gd name="connsiteX18" fmla="*/ 2002649 w 5890144"/>
              <a:gd name="connsiteY18" fmla="*/ 769441 h 769441"/>
              <a:gd name="connsiteX19" fmla="*/ 1472536 w 5890144"/>
              <a:gd name="connsiteY19" fmla="*/ 769441 h 769441"/>
              <a:gd name="connsiteX20" fmla="*/ 1060226 w 5890144"/>
              <a:gd name="connsiteY20" fmla="*/ 769441 h 769441"/>
              <a:gd name="connsiteX21" fmla="*/ 589014 w 5890144"/>
              <a:gd name="connsiteY21" fmla="*/ 769441 h 769441"/>
              <a:gd name="connsiteX22" fmla="*/ 0 w 5890144"/>
              <a:gd name="connsiteY22" fmla="*/ 769441 h 769441"/>
              <a:gd name="connsiteX23" fmla="*/ 0 w 5890144"/>
              <a:gd name="connsiteY23" fmla="*/ 407804 h 769441"/>
              <a:gd name="connsiteX24" fmla="*/ 0 w 5890144"/>
              <a:gd name="connsiteY24" fmla="*/ 0 h 76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890144" h="769441" fill="none" extrusionOk="0">
                <a:moveTo>
                  <a:pt x="0" y="0"/>
                </a:moveTo>
                <a:cubicBezTo>
                  <a:pt x="218357" y="-8092"/>
                  <a:pt x="350700" y="12022"/>
                  <a:pt x="647916" y="0"/>
                </a:cubicBezTo>
                <a:cubicBezTo>
                  <a:pt x="945132" y="-12022"/>
                  <a:pt x="901616" y="29317"/>
                  <a:pt x="1119127" y="0"/>
                </a:cubicBezTo>
                <a:cubicBezTo>
                  <a:pt x="1336638" y="-29317"/>
                  <a:pt x="1462155" y="66673"/>
                  <a:pt x="1767043" y="0"/>
                </a:cubicBezTo>
                <a:cubicBezTo>
                  <a:pt x="2071931" y="-66673"/>
                  <a:pt x="2122861" y="17256"/>
                  <a:pt x="2473860" y="0"/>
                </a:cubicBezTo>
                <a:cubicBezTo>
                  <a:pt x="2824859" y="-17256"/>
                  <a:pt x="2723406" y="12408"/>
                  <a:pt x="2886171" y="0"/>
                </a:cubicBezTo>
                <a:cubicBezTo>
                  <a:pt x="3048936" y="-12408"/>
                  <a:pt x="3223098" y="30912"/>
                  <a:pt x="3416284" y="0"/>
                </a:cubicBezTo>
                <a:cubicBezTo>
                  <a:pt x="3609470" y="-30912"/>
                  <a:pt x="3772428" y="9473"/>
                  <a:pt x="3887495" y="0"/>
                </a:cubicBezTo>
                <a:cubicBezTo>
                  <a:pt x="4002562" y="-9473"/>
                  <a:pt x="4259105" y="61816"/>
                  <a:pt x="4535411" y="0"/>
                </a:cubicBezTo>
                <a:cubicBezTo>
                  <a:pt x="4811717" y="-61816"/>
                  <a:pt x="4876596" y="57657"/>
                  <a:pt x="5183327" y="0"/>
                </a:cubicBezTo>
                <a:cubicBezTo>
                  <a:pt x="5490058" y="-57657"/>
                  <a:pt x="5681156" y="60528"/>
                  <a:pt x="5890144" y="0"/>
                </a:cubicBezTo>
                <a:cubicBezTo>
                  <a:pt x="5903290" y="152346"/>
                  <a:pt x="5842481" y="233953"/>
                  <a:pt x="5890144" y="400109"/>
                </a:cubicBezTo>
                <a:cubicBezTo>
                  <a:pt x="5937807" y="566265"/>
                  <a:pt x="5875799" y="667280"/>
                  <a:pt x="5890144" y="769441"/>
                </a:cubicBezTo>
                <a:cubicBezTo>
                  <a:pt x="5678419" y="835731"/>
                  <a:pt x="5418041" y="700771"/>
                  <a:pt x="5183327" y="769441"/>
                </a:cubicBezTo>
                <a:cubicBezTo>
                  <a:pt x="4948613" y="838111"/>
                  <a:pt x="4892981" y="752411"/>
                  <a:pt x="4771017" y="769441"/>
                </a:cubicBezTo>
                <a:cubicBezTo>
                  <a:pt x="4649053" y="786471"/>
                  <a:pt x="4395483" y="768367"/>
                  <a:pt x="4064199" y="769441"/>
                </a:cubicBezTo>
                <a:cubicBezTo>
                  <a:pt x="3732915" y="770515"/>
                  <a:pt x="3643101" y="686775"/>
                  <a:pt x="3357382" y="769441"/>
                </a:cubicBezTo>
                <a:cubicBezTo>
                  <a:pt x="3071663" y="852107"/>
                  <a:pt x="2947498" y="736476"/>
                  <a:pt x="2709466" y="769441"/>
                </a:cubicBezTo>
                <a:cubicBezTo>
                  <a:pt x="2471434" y="802406"/>
                  <a:pt x="2227785" y="685598"/>
                  <a:pt x="2002649" y="769441"/>
                </a:cubicBezTo>
                <a:cubicBezTo>
                  <a:pt x="1777513" y="853284"/>
                  <a:pt x="1640510" y="721150"/>
                  <a:pt x="1472536" y="769441"/>
                </a:cubicBezTo>
                <a:cubicBezTo>
                  <a:pt x="1304562" y="817732"/>
                  <a:pt x="1171082" y="727640"/>
                  <a:pt x="1060226" y="769441"/>
                </a:cubicBezTo>
                <a:cubicBezTo>
                  <a:pt x="949370" y="811242"/>
                  <a:pt x="728535" y="738386"/>
                  <a:pt x="589014" y="769441"/>
                </a:cubicBezTo>
                <a:cubicBezTo>
                  <a:pt x="449493" y="800496"/>
                  <a:pt x="158735" y="754980"/>
                  <a:pt x="0" y="769441"/>
                </a:cubicBezTo>
                <a:cubicBezTo>
                  <a:pt x="-35462" y="606852"/>
                  <a:pt x="42813" y="577186"/>
                  <a:pt x="0" y="407804"/>
                </a:cubicBezTo>
                <a:cubicBezTo>
                  <a:pt x="-42813" y="238422"/>
                  <a:pt x="9286" y="84644"/>
                  <a:pt x="0" y="0"/>
                </a:cubicBezTo>
                <a:close/>
              </a:path>
              <a:path w="5890144" h="769441" stroke="0" extrusionOk="0">
                <a:moveTo>
                  <a:pt x="0" y="0"/>
                </a:moveTo>
                <a:cubicBezTo>
                  <a:pt x="224108" y="-19982"/>
                  <a:pt x="287033" y="52571"/>
                  <a:pt x="530113" y="0"/>
                </a:cubicBezTo>
                <a:cubicBezTo>
                  <a:pt x="773193" y="-52571"/>
                  <a:pt x="779551" y="44287"/>
                  <a:pt x="942423" y="0"/>
                </a:cubicBezTo>
                <a:cubicBezTo>
                  <a:pt x="1105295" y="-44287"/>
                  <a:pt x="1229102" y="9181"/>
                  <a:pt x="1354733" y="0"/>
                </a:cubicBezTo>
                <a:cubicBezTo>
                  <a:pt x="1480364" y="-9181"/>
                  <a:pt x="1776379" y="65118"/>
                  <a:pt x="1943748" y="0"/>
                </a:cubicBezTo>
                <a:cubicBezTo>
                  <a:pt x="2111117" y="-65118"/>
                  <a:pt x="2306790" y="45004"/>
                  <a:pt x="2473860" y="0"/>
                </a:cubicBezTo>
                <a:cubicBezTo>
                  <a:pt x="2640930" y="-45004"/>
                  <a:pt x="2797018" y="909"/>
                  <a:pt x="2945072" y="0"/>
                </a:cubicBezTo>
                <a:cubicBezTo>
                  <a:pt x="3093126" y="-909"/>
                  <a:pt x="3212399" y="49231"/>
                  <a:pt x="3475185" y="0"/>
                </a:cubicBezTo>
                <a:cubicBezTo>
                  <a:pt x="3737971" y="-49231"/>
                  <a:pt x="3839296" y="57485"/>
                  <a:pt x="4005298" y="0"/>
                </a:cubicBezTo>
                <a:cubicBezTo>
                  <a:pt x="4171300" y="-57485"/>
                  <a:pt x="4260206" y="27265"/>
                  <a:pt x="4476509" y="0"/>
                </a:cubicBezTo>
                <a:cubicBezTo>
                  <a:pt x="4692812" y="-27265"/>
                  <a:pt x="4705633" y="43240"/>
                  <a:pt x="4888820" y="0"/>
                </a:cubicBezTo>
                <a:cubicBezTo>
                  <a:pt x="5072007" y="-43240"/>
                  <a:pt x="5496275" y="11435"/>
                  <a:pt x="5890144" y="0"/>
                </a:cubicBezTo>
                <a:cubicBezTo>
                  <a:pt x="5931277" y="164087"/>
                  <a:pt x="5851134" y="206108"/>
                  <a:pt x="5890144" y="400109"/>
                </a:cubicBezTo>
                <a:cubicBezTo>
                  <a:pt x="5929154" y="594110"/>
                  <a:pt x="5874901" y="630908"/>
                  <a:pt x="5890144" y="769441"/>
                </a:cubicBezTo>
                <a:cubicBezTo>
                  <a:pt x="5682485" y="789957"/>
                  <a:pt x="5502927" y="699854"/>
                  <a:pt x="5301130" y="769441"/>
                </a:cubicBezTo>
                <a:cubicBezTo>
                  <a:pt x="5099333" y="839028"/>
                  <a:pt x="4976215" y="756180"/>
                  <a:pt x="4888820" y="769441"/>
                </a:cubicBezTo>
                <a:cubicBezTo>
                  <a:pt x="4801425" y="782702"/>
                  <a:pt x="4551499" y="763470"/>
                  <a:pt x="4417608" y="769441"/>
                </a:cubicBezTo>
                <a:cubicBezTo>
                  <a:pt x="4283717" y="775412"/>
                  <a:pt x="4080944" y="731491"/>
                  <a:pt x="3887495" y="769441"/>
                </a:cubicBezTo>
                <a:cubicBezTo>
                  <a:pt x="3694046" y="807391"/>
                  <a:pt x="3462521" y="746222"/>
                  <a:pt x="3239579" y="769441"/>
                </a:cubicBezTo>
                <a:cubicBezTo>
                  <a:pt x="3016637" y="792660"/>
                  <a:pt x="2860298" y="761777"/>
                  <a:pt x="2650565" y="769441"/>
                </a:cubicBezTo>
                <a:cubicBezTo>
                  <a:pt x="2440832" y="777105"/>
                  <a:pt x="2213796" y="734893"/>
                  <a:pt x="2002649" y="769441"/>
                </a:cubicBezTo>
                <a:cubicBezTo>
                  <a:pt x="1791502" y="803989"/>
                  <a:pt x="1695638" y="759271"/>
                  <a:pt x="1531437" y="769441"/>
                </a:cubicBezTo>
                <a:cubicBezTo>
                  <a:pt x="1367236" y="779611"/>
                  <a:pt x="1167005" y="713549"/>
                  <a:pt x="1001324" y="769441"/>
                </a:cubicBezTo>
                <a:cubicBezTo>
                  <a:pt x="835643" y="825333"/>
                  <a:pt x="726289" y="757030"/>
                  <a:pt x="589014" y="769441"/>
                </a:cubicBezTo>
                <a:cubicBezTo>
                  <a:pt x="451739" y="781852"/>
                  <a:pt x="277905" y="720973"/>
                  <a:pt x="0" y="769441"/>
                </a:cubicBezTo>
                <a:cubicBezTo>
                  <a:pt x="-17427" y="682988"/>
                  <a:pt x="33224" y="540321"/>
                  <a:pt x="0" y="377026"/>
                </a:cubicBezTo>
                <a:cubicBezTo>
                  <a:pt x="-33224" y="213731"/>
                  <a:pt x="37802" y="184745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53469571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ar-KW" sz="2400" b="1" dirty="0"/>
              <a:t>3- لا يجوز للواهب الرجوع في الهبة بل ويحرم عليه ذلك </a:t>
            </a:r>
          </a:p>
          <a:p>
            <a:r>
              <a:rPr lang="ar-KW" sz="2000" b="1" dirty="0">
                <a:solidFill>
                  <a:srgbClr val="0070C0"/>
                </a:solidFill>
              </a:rPr>
              <a:t>ما لم يكن أبا للموهوب فإن كان أبا فإن له أن يرجع .</a:t>
            </a:r>
            <a:endParaRPr lang="ar-KW" sz="2000" dirty="0">
              <a:solidFill>
                <a:srgbClr val="0070C0"/>
              </a:solidFill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172AF98F-4BC8-4123-80F2-FD73081765C1}"/>
              </a:ext>
            </a:extLst>
          </p:cNvPr>
          <p:cNvSpPr/>
          <p:nvPr/>
        </p:nvSpPr>
        <p:spPr>
          <a:xfrm>
            <a:off x="1237781" y="3601099"/>
            <a:ext cx="5879789" cy="461665"/>
          </a:xfrm>
          <a:custGeom>
            <a:avLst/>
            <a:gdLst>
              <a:gd name="connsiteX0" fmla="*/ 0 w 5879789"/>
              <a:gd name="connsiteY0" fmla="*/ 0 h 461665"/>
              <a:gd name="connsiteX1" fmla="*/ 470383 w 5879789"/>
              <a:gd name="connsiteY1" fmla="*/ 0 h 461665"/>
              <a:gd name="connsiteX2" fmla="*/ 940766 w 5879789"/>
              <a:gd name="connsiteY2" fmla="*/ 0 h 461665"/>
              <a:gd name="connsiteX3" fmla="*/ 1411149 w 5879789"/>
              <a:gd name="connsiteY3" fmla="*/ 0 h 461665"/>
              <a:gd name="connsiteX4" fmla="*/ 1999128 w 5879789"/>
              <a:gd name="connsiteY4" fmla="*/ 0 h 461665"/>
              <a:gd name="connsiteX5" fmla="*/ 2645905 w 5879789"/>
              <a:gd name="connsiteY5" fmla="*/ 0 h 461665"/>
              <a:gd name="connsiteX6" fmla="*/ 3292682 w 5879789"/>
              <a:gd name="connsiteY6" fmla="*/ 0 h 461665"/>
              <a:gd name="connsiteX7" fmla="*/ 3880661 w 5879789"/>
              <a:gd name="connsiteY7" fmla="*/ 0 h 461665"/>
              <a:gd name="connsiteX8" fmla="*/ 4468640 w 5879789"/>
              <a:gd name="connsiteY8" fmla="*/ 0 h 461665"/>
              <a:gd name="connsiteX9" fmla="*/ 4997821 w 5879789"/>
              <a:gd name="connsiteY9" fmla="*/ 0 h 461665"/>
              <a:gd name="connsiteX10" fmla="*/ 5879789 w 5879789"/>
              <a:gd name="connsiteY10" fmla="*/ 0 h 461665"/>
              <a:gd name="connsiteX11" fmla="*/ 5879789 w 5879789"/>
              <a:gd name="connsiteY11" fmla="*/ 461665 h 461665"/>
              <a:gd name="connsiteX12" fmla="*/ 5174214 w 5879789"/>
              <a:gd name="connsiteY12" fmla="*/ 461665 h 461665"/>
              <a:gd name="connsiteX13" fmla="*/ 4762629 w 5879789"/>
              <a:gd name="connsiteY13" fmla="*/ 461665 h 461665"/>
              <a:gd name="connsiteX14" fmla="*/ 4233448 w 5879789"/>
              <a:gd name="connsiteY14" fmla="*/ 461665 h 461665"/>
              <a:gd name="connsiteX15" fmla="*/ 3763065 w 5879789"/>
              <a:gd name="connsiteY15" fmla="*/ 461665 h 461665"/>
              <a:gd name="connsiteX16" fmla="*/ 3233884 w 5879789"/>
              <a:gd name="connsiteY16" fmla="*/ 461665 h 461665"/>
              <a:gd name="connsiteX17" fmla="*/ 2822299 w 5879789"/>
              <a:gd name="connsiteY17" fmla="*/ 461665 h 461665"/>
              <a:gd name="connsiteX18" fmla="*/ 2410713 w 5879789"/>
              <a:gd name="connsiteY18" fmla="*/ 461665 h 461665"/>
              <a:gd name="connsiteX19" fmla="*/ 1881532 w 5879789"/>
              <a:gd name="connsiteY19" fmla="*/ 461665 h 461665"/>
              <a:gd name="connsiteX20" fmla="*/ 1411149 w 5879789"/>
              <a:gd name="connsiteY20" fmla="*/ 461665 h 461665"/>
              <a:gd name="connsiteX21" fmla="*/ 705575 w 5879789"/>
              <a:gd name="connsiteY21" fmla="*/ 461665 h 461665"/>
              <a:gd name="connsiteX22" fmla="*/ 0 w 5879789"/>
              <a:gd name="connsiteY22" fmla="*/ 461665 h 461665"/>
              <a:gd name="connsiteX23" fmla="*/ 0 w 5879789"/>
              <a:gd name="connsiteY23" fmla="*/ 0 h 46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79789" h="461665" fill="none" extrusionOk="0">
                <a:moveTo>
                  <a:pt x="0" y="0"/>
                </a:moveTo>
                <a:cubicBezTo>
                  <a:pt x="166488" y="-1283"/>
                  <a:pt x="346138" y="37970"/>
                  <a:pt x="470383" y="0"/>
                </a:cubicBezTo>
                <a:cubicBezTo>
                  <a:pt x="594628" y="-37970"/>
                  <a:pt x="840568" y="4522"/>
                  <a:pt x="940766" y="0"/>
                </a:cubicBezTo>
                <a:cubicBezTo>
                  <a:pt x="1040964" y="-4522"/>
                  <a:pt x="1309384" y="16123"/>
                  <a:pt x="1411149" y="0"/>
                </a:cubicBezTo>
                <a:cubicBezTo>
                  <a:pt x="1512914" y="-16123"/>
                  <a:pt x="1784411" y="9913"/>
                  <a:pt x="1999128" y="0"/>
                </a:cubicBezTo>
                <a:cubicBezTo>
                  <a:pt x="2213845" y="-9913"/>
                  <a:pt x="2418827" y="66578"/>
                  <a:pt x="2645905" y="0"/>
                </a:cubicBezTo>
                <a:cubicBezTo>
                  <a:pt x="2872983" y="-66578"/>
                  <a:pt x="2976097" y="23779"/>
                  <a:pt x="3292682" y="0"/>
                </a:cubicBezTo>
                <a:cubicBezTo>
                  <a:pt x="3609267" y="-23779"/>
                  <a:pt x="3679391" y="38941"/>
                  <a:pt x="3880661" y="0"/>
                </a:cubicBezTo>
                <a:cubicBezTo>
                  <a:pt x="4081931" y="-38941"/>
                  <a:pt x="4284883" y="37732"/>
                  <a:pt x="4468640" y="0"/>
                </a:cubicBezTo>
                <a:cubicBezTo>
                  <a:pt x="4652397" y="-37732"/>
                  <a:pt x="4779307" y="39031"/>
                  <a:pt x="4997821" y="0"/>
                </a:cubicBezTo>
                <a:cubicBezTo>
                  <a:pt x="5216335" y="-39031"/>
                  <a:pt x="5536883" y="37621"/>
                  <a:pt x="5879789" y="0"/>
                </a:cubicBezTo>
                <a:cubicBezTo>
                  <a:pt x="5930171" y="205587"/>
                  <a:pt x="5839357" y="268169"/>
                  <a:pt x="5879789" y="461665"/>
                </a:cubicBezTo>
                <a:cubicBezTo>
                  <a:pt x="5534175" y="464771"/>
                  <a:pt x="5457885" y="386225"/>
                  <a:pt x="5174214" y="461665"/>
                </a:cubicBezTo>
                <a:cubicBezTo>
                  <a:pt x="4890543" y="537105"/>
                  <a:pt x="4871757" y="418180"/>
                  <a:pt x="4762629" y="461665"/>
                </a:cubicBezTo>
                <a:cubicBezTo>
                  <a:pt x="4653502" y="505150"/>
                  <a:pt x="4476185" y="460916"/>
                  <a:pt x="4233448" y="461665"/>
                </a:cubicBezTo>
                <a:cubicBezTo>
                  <a:pt x="3990711" y="462414"/>
                  <a:pt x="3890370" y="416427"/>
                  <a:pt x="3763065" y="461665"/>
                </a:cubicBezTo>
                <a:cubicBezTo>
                  <a:pt x="3635760" y="506903"/>
                  <a:pt x="3440819" y="405032"/>
                  <a:pt x="3233884" y="461665"/>
                </a:cubicBezTo>
                <a:cubicBezTo>
                  <a:pt x="3026949" y="518298"/>
                  <a:pt x="2966040" y="418887"/>
                  <a:pt x="2822299" y="461665"/>
                </a:cubicBezTo>
                <a:cubicBezTo>
                  <a:pt x="2678559" y="504443"/>
                  <a:pt x="2607338" y="453797"/>
                  <a:pt x="2410713" y="461665"/>
                </a:cubicBezTo>
                <a:cubicBezTo>
                  <a:pt x="2214088" y="469533"/>
                  <a:pt x="2132588" y="445314"/>
                  <a:pt x="1881532" y="461665"/>
                </a:cubicBezTo>
                <a:cubicBezTo>
                  <a:pt x="1630476" y="478016"/>
                  <a:pt x="1633446" y="420783"/>
                  <a:pt x="1411149" y="461665"/>
                </a:cubicBezTo>
                <a:cubicBezTo>
                  <a:pt x="1188852" y="502547"/>
                  <a:pt x="905531" y="412855"/>
                  <a:pt x="705575" y="461665"/>
                </a:cubicBezTo>
                <a:cubicBezTo>
                  <a:pt x="505619" y="510475"/>
                  <a:pt x="212027" y="402340"/>
                  <a:pt x="0" y="461665"/>
                </a:cubicBezTo>
                <a:cubicBezTo>
                  <a:pt x="-54062" y="331502"/>
                  <a:pt x="26298" y="120657"/>
                  <a:pt x="0" y="0"/>
                </a:cubicBezTo>
                <a:close/>
              </a:path>
              <a:path w="5879789" h="461665" stroke="0" extrusionOk="0">
                <a:moveTo>
                  <a:pt x="0" y="0"/>
                </a:moveTo>
                <a:cubicBezTo>
                  <a:pt x="231118" y="-26129"/>
                  <a:pt x="306287" y="47450"/>
                  <a:pt x="587979" y="0"/>
                </a:cubicBezTo>
                <a:cubicBezTo>
                  <a:pt x="869671" y="-47450"/>
                  <a:pt x="1077802" y="64258"/>
                  <a:pt x="1293554" y="0"/>
                </a:cubicBezTo>
                <a:cubicBezTo>
                  <a:pt x="1509306" y="-64258"/>
                  <a:pt x="1655600" y="61717"/>
                  <a:pt x="1881532" y="0"/>
                </a:cubicBezTo>
                <a:cubicBezTo>
                  <a:pt x="2107464" y="-61717"/>
                  <a:pt x="2293219" y="62159"/>
                  <a:pt x="2587107" y="0"/>
                </a:cubicBezTo>
                <a:cubicBezTo>
                  <a:pt x="2880996" y="-62159"/>
                  <a:pt x="2925046" y="70085"/>
                  <a:pt x="3175086" y="0"/>
                </a:cubicBezTo>
                <a:cubicBezTo>
                  <a:pt x="3425126" y="-70085"/>
                  <a:pt x="3495470" y="37216"/>
                  <a:pt x="3586671" y="0"/>
                </a:cubicBezTo>
                <a:cubicBezTo>
                  <a:pt x="3677873" y="-37216"/>
                  <a:pt x="4083299" y="40372"/>
                  <a:pt x="4233448" y="0"/>
                </a:cubicBezTo>
                <a:cubicBezTo>
                  <a:pt x="4383597" y="-40372"/>
                  <a:pt x="4683346" y="45930"/>
                  <a:pt x="4821427" y="0"/>
                </a:cubicBezTo>
                <a:cubicBezTo>
                  <a:pt x="4959508" y="-45930"/>
                  <a:pt x="5548847" y="105388"/>
                  <a:pt x="5879789" y="0"/>
                </a:cubicBezTo>
                <a:cubicBezTo>
                  <a:pt x="5929821" y="127635"/>
                  <a:pt x="5825197" y="241846"/>
                  <a:pt x="5879789" y="461665"/>
                </a:cubicBezTo>
                <a:cubicBezTo>
                  <a:pt x="5723142" y="470313"/>
                  <a:pt x="5568473" y="454010"/>
                  <a:pt x="5409406" y="461665"/>
                </a:cubicBezTo>
                <a:cubicBezTo>
                  <a:pt x="5250339" y="469320"/>
                  <a:pt x="5181630" y="433998"/>
                  <a:pt x="4997821" y="461665"/>
                </a:cubicBezTo>
                <a:cubicBezTo>
                  <a:pt x="4814013" y="489332"/>
                  <a:pt x="4613618" y="433346"/>
                  <a:pt x="4409842" y="461665"/>
                </a:cubicBezTo>
                <a:cubicBezTo>
                  <a:pt x="4206066" y="489984"/>
                  <a:pt x="4137415" y="422677"/>
                  <a:pt x="3939459" y="461665"/>
                </a:cubicBezTo>
                <a:cubicBezTo>
                  <a:pt x="3741503" y="500653"/>
                  <a:pt x="3418862" y="390812"/>
                  <a:pt x="3233884" y="461665"/>
                </a:cubicBezTo>
                <a:cubicBezTo>
                  <a:pt x="3048907" y="532518"/>
                  <a:pt x="2864128" y="432766"/>
                  <a:pt x="2763501" y="461665"/>
                </a:cubicBezTo>
                <a:cubicBezTo>
                  <a:pt x="2662874" y="490564"/>
                  <a:pt x="2333330" y="430231"/>
                  <a:pt x="2057926" y="461665"/>
                </a:cubicBezTo>
                <a:cubicBezTo>
                  <a:pt x="1782522" y="493099"/>
                  <a:pt x="1811953" y="431380"/>
                  <a:pt x="1587543" y="461665"/>
                </a:cubicBezTo>
                <a:cubicBezTo>
                  <a:pt x="1363133" y="491950"/>
                  <a:pt x="1378955" y="430563"/>
                  <a:pt x="1175958" y="461665"/>
                </a:cubicBezTo>
                <a:cubicBezTo>
                  <a:pt x="972961" y="492767"/>
                  <a:pt x="819087" y="461171"/>
                  <a:pt x="646777" y="461665"/>
                </a:cubicBezTo>
                <a:cubicBezTo>
                  <a:pt x="474467" y="462159"/>
                  <a:pt x="315617" y="431199"/>
                  <a:pt x="0" y="461665"/>
                </a:cubicBezTo>
                <a:cubicBezTo>
                  <a:pt x="-27093" y="316787"/>
                  <a:pt x="25823" y="9348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262704824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ar-KW" sz="2400" dirty="0"/>
              <a:t>1- </a:t>
            </a:r>
            <a:r>
              <a:rPr lang="ar-SA" sz="2400" dirty="0"/>
              <a:t>الهبة سنة مرغب فيها </a:t>
            </a:r>
            <a:r>
              <a:rPr lang="ar-SA" sz="2400" b="1" dirty="0">
                <a:solidFill>
                  <a:srgbClr val="0070C0"/>
                </a:solidFill>
              </a:rPr>
              <a:t>لما يترتب عليه من المصالح</a:t>
            </a:r>
            <a:endParaRPr lang="ar-KW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28C705FD-1F82-472F-8B9A-B5F8836DC183}"/>
              </a:ext>
            </a:extLst>
          </p:cNvPr>
          <p:cNvSpPr/>
          <p:nvPr/>
        </p:nvSpPr>
        <p:spPr>
          <a:xfrm>
            <a:off x="1245664" y="4176511"/>
            <a:ext cx="5890144" cy="461665"/>
          </a:xfrm>
          <a:custGeom>
            <a:avLst/>
            <a:gdLst>
              <a:gd name="connsiteX0" fmla="*/ 0 w 5890144"/>
              <a:gd name="connsiteY0" fmla="*/ 0 h 461665"/>
              <a:gd name="connsiteX1" fmla="*/ 706817 w 5890144"/>
              <a:gd name="connsiteY1" fmla="*/ 0 h 461665"/>
              <a:gd name="connsiteX2" fmla="*/ 1295832 w 5890144"/>
              <a:gd name="connsiteY2" fmla="*/ 0 h 461665"/>
              <a:gd name="connsiteX3" fmla="*/ 2002649 w 5890144"/>
              <a:gd name="connsiteY3" fmla="*/ 0 h 461665"/>
              <a:gd name="connsiteX4" fmla="*/ 2473860 w 5890144"/>
              <a:gd name="connsiteY4" fmla="*/ 0 h 461665"/>
              <a:gd name="connsiteX5" fmla="*/ 3121776 w 5890144"/>
              <a:gd name="connsiteY5" fmla="*/ 0 h 461665"/>
              <a:gd name="connsiteX6" fmla="*/ 3651889 w 5890144"/>
              <a:gd name="connsiteY6" fmla="*/ 0 h 461665"/>
              <a:gd name="connsiteX7" fmla="*/ 4299805 w 5890144"/>
              <a:gd name="connsiteY7" fmla="*/ 0 h 461665"/>
              <a:gd name="connsiteX8" fmla="*/ 4829918 w 5890144"/>
              <a:gd name="connsiteY8" fmla="*/ 0 h 461665"/>
              <a:gd name="connsiteX9" fmla="*/ 5242228 w 5890144"/>
              <a:gd name="connsiteY9" fmla="*/ 0 h 461665"/>
              <a:gd name="connsiteX10" fmla="*/ 5890144 w 5890144"/>
              <a:gd name="connsiteY10" fmla="*/ 0 h 461665"/>
              <a:gd name="connsiteX11" fmla="*/ 5890144 w 5890144"/>
              <a:gd name="connsiteY11" fmla="*/ 461665 h 461665"/>
              <a:gd name="connsiteX12" fmla="*/ 5301130 w 5890144"/>
              <a:gd name="connsiteY12" fmla="*/ 461665 h 461665"/>
              <a:gd name="connsiteX13" fmla="*/ 4888820 w 5890144"/>
              <a:gd name="connsiteY13" fmla="*/ 461665 h 461665"/>
              <a:gd name="connsiteX14" fmla="*/ 4299805 w 5890144"/>
              <a:gd name="connsiteY14" fmla="*/ 461665 h 461665"/>
              <a:gd name="connsiteX15" fmla="*/ 3592988 w 5890144"/>
              <a:gd name="connsiteY15" fmla="*/ 461665 h 461665"/>
              <a:gd name="connsiteX16" fmla="*/ 2945072 w 5890144"/>
              <a:gd name="connsiteY16" fmla="*/ 461665 h 461665"/>
              <a:gd name="connsiteX17" fmla="*/ 2238255 w 5890144"/>
              <a:gd name="connsiteY17" fmla="*/ 461665 h 461665"/>
              <a:gd name="connsiteX18" fmla="*/ 1531437 w 5890144"/>
              <a:gd name="connsiteY18" fmla="*/ 461665 h 461665"/>
              <a:gd name="connsiteX19" fmla="*/ 1119127 w 5890144"/>
              <a:gd name="connsiteY19" fmla="*/ 461665 h 461665"/>
              <a:gd name="connsiteX20" fmla="*/ 530113 w 5890144"/>
              <a:gd name="connsiteY20" fmla="*/ 461665 h 461665"/>
              <a:gd name="connsiteX21" fmla="*/ 0 w 5890144"/>
              <a:gd name="connsiteY21" fmla="*/ 461665 h 461665"/>
              <a:gd name="connsiteX22" fmla="*/ 0 w 5890144"/>
              <a:gd name="connsiteY22" fmla="*/ 0 h 46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890144" h="461665" fill="none" extrusionOk="0">
                <a:moveTo>
                  <a:pt x="0" y="0"/>
                </a:moveTo>
                <a:cubicBezTo>
                  <a:pt x="196011" y="-81428"/>
                  <a:pt x="441933" y="7564"/>
                  <a:pt x="706817" y="0"/>
                </a:cubicBezTo>
                <a:cubicBezTo>
                  <a:pt x="971701" y="-7564"/>
                  <a:pt x="1099172" y="22189"/>
                  <a:pt x="1295832" y="0"/>
                </a:cubicBezTo>
                <a:cubicBezTo>
                  <a:pt x="1492492" y="-22189"/>
                  <a:pt x="1683745" y="54860"/>
                  <a:pt x="2002649" y="0"/>
                </a:cubicBezTo>
                <a:cubicBezTo>
                  <a:pt x="2321553" y="-54860"/>
                  <a:pt x="2347224" y="43404"/>
                  <a:pt x="2473860" y="0"/>
                </a:cubicBezTo>
                <a:cubicBezTo>
                  <a:pt x="2600496" y="-43404"/>
                  <a:pt x="2888255" y="26473"/>
                  <a:pt x="3121776" y="0"/>
                </a:cubicBezTo>
                <a:cubicBezTo>
                  <a:pt x="3355297" y="-26473"/>
                  <a:pt x="3440015" y="5989"/>
                  <a:pt x="3651889" y="0"/>
                </a:cubicBezTo>
                <a:cubicBezTo>
                  <a:pt x="3863763" y="-5989"/>
                  <a:pt x="4048787" y="57261"/>
                  <a:pt x="4299805" y="0"/>
                </a:cubicBezTo>
                <a:cubicBezTo>
                  <a:pt x="4550823" y="-57261"/>
                  <a:pt x="4692640" y="41967"/>
                  <a:pt x="4829918" y="0"/>
                </a:cubicBezTo>
                <a:cubicBezTo>
                  <a:pt x="4967196" y="-41967"/>
                  <a:pt x="5056357" y="4317"/>
                  <a:pt x="5242228" y="0"/>
                </a:cubicBezTo>
                <a:cubicBezTo>
                  <a:pt x="5428099" y="-4317"/>
                  <a:pt x="5584337" y="46013"/>
                  <a:pt x="5890144" y="0"/>
                </a:cubicBezTo>
                <a:cubicBezTo>
                  <a:pt x="5942755" y="191867"/>
                  <a:pt x="5878074" y="276777"/>
                  <a:pt x="5890144" y="461665"/>
                </a:cubicBezTo>
                <a:cubicBezTo>
                  <a:pt x="5685746" y="520819"/>
                  <a:pt x="5430912" y="411465"/>
                  <a:pt x="5301130" y="461665"/>
                </a:cubicBezTo>
                <a:cubicBezTo>
                  <a:pt x="5171348" y="511865"/>
                  <a:pt x="5063223" y="461127"/>
                  <a:pt x="4888820" y="461665"/>
                </a:cubicBezTo>
                <a:cubicBezTo>
                  <a:pt x="4714417" y="462203"/>
                  <a:pt x="4561629" y="431955"/>
                  <a:pt x="4299805" y="461665"/>
                </a:cubicBezTo>
                <a:cubicBezTo>
                  <a:pt x="4037981" y="491375"/>
                  <a:pt x="3892948" y="461342"/>
                  <a:pt x="3592988" y="461665"/>
                </a:cubicBezTo>
                <a:cubicBezTo>
                  <a:pt x="3293028" y="461988"/>
                  <a:pt x="3143334" y="447128"/>
                  <a:pt x="2945072" y="461665"/>
                </a:cubicBezTo>
                <a:cubicBezTo>
                  <a:pt x="2746810" y="476202"/>
                  <a:pt x="2515475" y="424623"/>
                  <a:pt x="2238255" y="461665"/>
                </a:cubicBezTo>
                <a:cubicBezTo>
                  <a:pt x="1961035" y="498707"/>
                  <a:pt x="1759429" y="390045"/>
                  <a:pt x="1531437" y="461665"/>
                </a:cubicBezTo>
                <a:cubicBezTo>
                  <a:pt x="1303445" y="533285"/>
                  <a:pt x="1273005" y="454276"/>
                  <a:pt x="1119127" y="461665"/>
                </a:cubicBezTo>
                <a:cubicBezTo>
                  <a:pt x="965249" y="469054"/>
                  <a:pt x="804978" y="458266"/>
                  <a:pt x="530113" y="461665"/>
                </a:cubicBezTo>
                <a:cubicBezTo>
                  <a:pt x="255248" y="465064"/>
                  <a:pt x="197423" y="420077"/>
                  <a:pt x="0" y="461665"/>
                </a:cubicBezTo>
                <a:cubicBezTo>
                  <a:pt x="-16918" y="356741"/>
                  <a:pt x="24551" y="120241"/>
                  <a:pt x="0" y="0"/>
                </a:cubicBezTo>
                <a:close/>
              </a:path>
              <a:path w="5890144" h="461665" stroke="0" extrusionOk="0">
                <a:moveTo>
                  <a:pt x="0" y="0"/>
                </a:moveTo>
                <a:cubicBezTo>
                  <a:pt x="132364" y="-27759"/>
                  <a:pt x="339801" y="2379"/>
                  <a:pt x="471212" y="0"/>
                </a:cubicBezTo>
                <a:cubicBezTo>
                  <a:pt x="602623" y="-2379"/>
                  <a:pt x="908492" y="65720"/>
                  <a:pt x="1119127" y="0"/>
                </a:cubicBezTo>
                <a:cubicBezTo>
                  <a:pt x="1329763" y="-65720"/>
                  <a:pt x="1569522" y="65773"/>
                  <a:pt x="1825945" y="0"/>
                </a:cubicBezTo>
                <a:cubicBezTo>
                  <a:pt x="2082368" y="-65773"/>
                  <a:pt x="2154193" y="29887"/>
                  <a:pt x="2414959" y="0"/>
                </a:cubicBezTo>
                <a:cubicBezTo>
                  <a:pt x="2675725" y="-29887"/>
                  <a:pt x="2737744" y="29836"/>
                  <a:pt x="2886171" y="0"/>
                </a:cubicBezTo>
                <a:cubicBezTo>
                  <a:pt x="3034598" y="-29836"/>
                  <a:pt x="3242937" y="8397"/>
                  <a:pt x="3592988" y="0"/>
                </a:cubicBezTo>
                <a:cubicBezTo>
                  <a:pt x="3943039" y="-8397"/>
                  <a:pt x="4138373" y="20205"/>
                  <a:pt x="4299805" y="0"/>
                </a:cubicBezTo>
                <a:cubicBezTo>
                  <a:pt x="4461237" y="-20205"/>
                  <a:pt x="4528597" y="5105"/>
                  <a:pt x="4712115" y="0"/>
                </a:cubicBezTo>
                <a:cubicBezTo>
                  <a:pt x="4895633" y="-5105"/>
                  <a:pt x="5155132" y="15653"/>
                  <a:pt x="5360031" y="0"/>
                </a:cubicBezTo>
                <a:cubicBezTo>
                  <a:pt x="5564930" y="-15653"/>
                  <a:pt x="5773618" y="17312"/>
                  <a:pt x="5890144" y="0"/>
                </a:cubicBezTo>
                <a:cubicBezTo>
                  <a:pt x="5931846" y="183674"/>
                  <a:pt x="5887045" y="303225"/>
                  <a:pt x="5890144" y="461665"/>
                </a:cubicBezTo>
                <a:cubicBezTo>
                  <a:pt x="5641954" y="518176"/>
                  <a:pt x="5438331" y="456260"/>
                  <a:pt x="5301130" y="461665"/>
                </a:cubicBezTo>
                <a:cubicBezTo>
                  <a:pt x="5163929" y="467070"/>
                  <a:pt x="4865713" y="393271"/>
                  <a:pt x="4594312" y="461665"/>
                </a:cubicBezTo>
                <a:cubicBezTo>
                  <a:pt x="4322911" y="530059"/>
                  <a:pt x="4183477" y="429210"/>
                  <a:pt x="4005298" y="461665"/>
                </a:cubicBezTo>
                <a:cubicBezTo>
                  <a:pt x="3827119" y="494120"/>
                  <a:pt x="3788653" y="425429"/>
                  <a:pt x="3592988" y="461665"/>
                </a:cubicBezTo>
                <a:cubicBezTo>
                  <a:pt x="3397323" y="497901"/>
                  <a:pt x="3347401" y="441039"/>
                  <a:pt x="3121776" y="461665"/>
                </a:cubicBezTo>
                <a:cubicBezTo>
                  <a:pt x="2896151" y="482291"/>
                  <a:pt x="2848074" y="459434"/>
                  <a:pt x="2650565" y="461665"/>
                </a:cubicBezTo>
                <a:cubicBezTo>
                  <a:pt x="2453056" y="463896"/>
                  <a:pt x="2340108" y="443768"/>
                  <a:pt x="2238255" y="461665"/>
                </a:cubicBezTo>
                <a:cubicBezTo>
                  <a:pt x="2136402" y="479562"/>
                  <a:pt x="1719453" y="438177"/>
                  <a:pt x="1531437" y="461665"/>
                </a:cubicBezTo>
                <a:cubicBezTo>
                  <a:pt x="1343421" y="485153"/>
                  <a:pt x="1138242" y="403660"/>
                  <a:pt x="1001324" y="461665"/>
                </a:cubicBezTo>
                <a:cubicBezTo>
                  <a:pt x="864406" y="519670"/>
                  <a:pt x="487314" y="443033"/>
                  <a:pt x="0" y="461665"/>
                </a:cubicBezTo>
                <a:cubicBezTo>
                  <a:pt x="-3437" y="368029"/>
                  <a:pt x="33556" y="107300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106390921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ar-KW" sz="2400" b="1" dirty="0">
                <a:solidFill>
                  <a:srgbClr val="C00000"/>
                </a:solidFill>
              </a:rPr>
              <a:t>2- الموهوب له بالخيار   </a:t>
            </a:r>
            <a:r>
              <a:rPr lang="ar-KW" sz="2400" b="1" dirty="0">
                <a:solidFill>
                  <a:srgbClr val="0070C0"/>
                </a:solidFill>
              </a:rPr>
              <a:t>ان شاء قبل وان شاء لم يقبل </a:t>
            </a:r>
            <a:endParaRPr lang="ar-KW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90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87824" y="2267922"/>
            <a:ext cx="5580359" cy="11430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ar-KW" sz="2800" b="1" dirty="0">
                <a:solidFill>
                  <a:srgbClr val="002060"/>
                </a:solidFill>
              </a:rPr>
              <a:t>     قال تعالى ... </a:t>
            </a:r>
          </a:p>
          <a:p>
            <a:pPr marL="0" indent="0" algn="ctr">
              <a:buNone/>
            </a:pPr>
            <a:r>
              <a:rPr lang="ar-KW" sz="2800" b="1" dirty="0">
                <a:solidFill>
                  <a:srgbClr val="002060"/>
                </a:solidFill>
              </a:rPr>
              <a:t>«</a:t>
            </a:r>
            <a:r>
              <a:rPr lang="ar-KW" sz="2800" b="1" dirty="0">
                <a:solidFill>
                  <a:srgbClr val="002060"/>
                </a:solidFill>
                <a:cs typeface="DecoType Naskh" panose="02010400000000000000" pitchFamily="2" charset="-78"/>
              </a:rPr>
              <a:t>يَا أَيُّهَا الَّذِينَ آمَنُواْ أَنفِقُواْ مِن طَيِّبَاتِ مَا كَسَبْتُمْ</a:t>
            </a:r>
            <a:r>
              <a:rPr lang="ar-KW" sz="2800" b="1" dirty="0">
                <a:solidFill>
                  <a:srgbClr val="002060"/>
                </a:solidFill>
              </a:rPr>
              <a:t>"</a:t>
            </a:r>
            <a:endParaRPr lang="ar-KW" sz="2800" dirty="0">
              <a:solidFill>
                <a:srgbClr val="00206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17" y="2193454"/>
            <a:ext cx="2827818" cy="1426113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6" name="عنوان 1">
            <a:extLst>
              <a:ext uri="{FF2B5EF4-FFF2-40B4-BE49-F238E27FC236}">
                <a16:creationId xmlns:a16="http://schemas.microsoft.com/office/drawing/2014/main" id="{B408376C-79FE-4DB4-915E-409532040D36}"/>
              </a:ext>
            </a:extLst>
          </p:cNvPr>
          <p:cNvSpPr txBox="1">
            <a:spLocks/>
          </p:cNvSpPr>
          <p:nvPr/>
        </p:nvSpPr>
        <p:spPr>
          <a:xfrm>
            <a:off x="4572000" y="-18078"/>
            <a:ext cx="3096344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KW" sz="4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ثانيا</a:t>
            </a:r>
            <a:r>
              <a:rPr lang="ar-SA" sz="4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: ال</a:t>
            </a:r>
            <a:r>
              <a:rPr lang="ar-KW" sz="4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صدقة</a:t>
            </a:r>
            <a:r>
              <a:rPr lang="ar-SA" sz="4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:</a:t>
            </a:r>
            <a:endParaRPr lang="ar-KW" sz="48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id="{3B9BF1A2-92D7-44CA-A61E-5C4BDA7F0C8E}"/>
              </a:ext>
            </a:extLst>
          </p:cNvPr>
          <p:cNvSpPr txBox="1">
            <a:spLocks/>
          </p:cNvSpPr>
          <p:nvPr/>
        </p:nvSpPr>
        <p:spPr>
          <a:xfrm>
            <a:off x="395536" y="1124922"/>
            <a:ext cx="7632848" cy="142611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b="1" dirty="0"/>
              <a:t>هي تمليك المال في الحياة من يحتاجه </a:t>
            </a:r>
            <a:r>
              <a:rPr lang="ar-SA" sz="2800" b="1" dirty="0">
                <a:solidFill>
                  <a:srgbClr val="C00000"/>
                </a:solidFill>
              </a:rPr>
              <a:t>بغير عوض </a:t>
            </a:r>
            <a:r>
              <a:rPr lang="ar-SA" sz="2800" b="1" dirty="0"/>
              <a:t>تقربا إلى الله – تعالى- .</a:t>
            </a:r>
            <a:endParaRPr lang="en-US" sz="2800" dirty="0">
              <a:solidFill>
                <a:srgbClr val="C00000"/>
              </a:solidFill>
            </a:endParaRPr>
          </a:p>
          <a:p>
            <a:endParaRPr lang="ar-KW" sz="2800" dirty="0"/>
          </a:p>
        </p:txBody>
      </p:sp>
      <p:sp>
        <p:nvSpPr>
          <p:cNvPr id="11" name="عنوان 4">
            <a:extLst>
              <a:ext uri="{FF2B5EF4-FFF2-40B4-BE49-F238E27FC236}">
                <a16:creationId xmlns:a16="http://schemas.microsoft.com/office/drawing/2014/main" id="{CFE8637D-6E6A-42FD-B300-9CF4D438AEA3}"/>
              </a:ext>
            </a:extLst>
          </p:cNvPr>
          <p:cNvSpPr txBox="1">
            <a:spLocks/>
          </p:cNvSpPr>
          <p:nvPr/>
        </p:nvSpPr>
        <p:spPr>
          <a:xfrm>
            <a:off x="2852633" y="4119723"/>
            <a:ext cx="3438734" cy="823974"/>
          </a:xfrm>
          <a:prstGeom prst="rect">
            <a:avLst/>
          </a:prstGeom>
          <a:ln w="28575">
            <a:noFill/>
            <a:prstDash val="lgDash"/>
          </a:ln>
        </p:spPr>
        <p:txBody>
          <a:bodyPr vert="horz" lIns="91440" tIns="45720" rIns="91440" bIns="45720" rtlCol="1" anchor="ctr">
            <a:normAutofit fontScale="850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KW" sz="3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أولى الناس بالصدقات</a:t>
            </a:r>
            <a:r>
              <a:rPr lang="ar-SA" sz="3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KW" sz="2800" b="1" dirty="0"/>
              <a:t>        </a:t>
            </a:r>
            <a:endParaRPr lang="ar-KW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09B3B653-A149-4D40-9509-4EACC0DE259F}"/>
              </a:ext>
            </a:extLst>
          </p:cNvPr>
          <p:cNvSpPr/>
          <p:nvPr/>
        </p:nvSpPr>
        <p:spPr>
          <a:xfrm>
            <a:off x="5248066" y="4897659"/>
            <a:ext cx="3438734" cy="461665"/>
          </a:xfrm>
          <a:custGeom>
            <a:avLst/>
            <a:gdLst>
              <a:gd name="connsiteX0" fmla="*/ 0 w 3438734"/>
              <a:gd name="connsiteY0" fmla="*/ 0 h 461665"/>
              <a:gd name="connsiteX1" fmla="*/ 641897 w 3438734"/>
              <a:gd name="connsiteY1" fmla="*/ 0 h 461665"/>
              <a:gd name="connsiteX2" fmla="*/ 1249407 w 3438734"/>
              <a:gd name="connsiteY2" fmla="*/ 0 h 461665"/>
              <a:gd name="connsiteX3" fmla="*/ 1753754 w 3438734"/>
              <a:gd name="connsiteY3" fmla="*/ 0 h 461665"/>
              <a:gd name="connsiteX4" fmla="*/ 2223715 w 3438734"/>
              <a:gd name="connsiteY4" fmla="*/ 0 h 461665"/>
              <a:gd name="connsiteX5" fmla="*/ 2693675 w 3438734"/>
              <a:gd name="connsiteY5" fmla="*/ 0 h 461665"/>
              <a:gd name="connsiteX6" fmla="*/ 3438734 w 3438734"/>
              <a:gd name="connsiteY6" fmla="*/ 0 h 461665"/>
              <a:gd name="connsiteX7" fmla="*/ 3438734 w 3438734"/>
              <a:gd name="connsiteY7" fmla="*/ 461665 h 461665"/>
              <a:gd name="connsiteX8" fmla="*/ 2899999 w 3438734"/>
              <a:gd name="connsiteY8" fmla="*/ 461665 h 461665"/>
              <a:gd name="connsiteX9" fmla="*/ 2258102 w 3438734"/>
              <a:gd name="connsiteY9" fmla="*/ 461665 h 461665"/>
              <a:gd name="connsiteX10" fmla="*/ 1616205 w 3438734"/>
              <a:gd name="connsiteY10" fmla="*/ 461665 h 461665"/>
              <a:gd name="connsiteX11" fmla="*/ 1146245 w 3438734"/>
              <a:gd name="connsiteY11" fmla="*/ 461665 h 461665"/>
              <a:gd name="connsiteX12" fmla="*/ 538735 w 3438734"/>
              <a:gd name="connsiteY12" fmla="*/ 461665 h 461665"/>
              <a:gd name="connsiteX13" fmla="*/ 0 w 3438734"/>
              <a:gd name="connsiteY13" fmla="*/ 461665 h 461665"/>
              <a:gd name="connsiteX14" fmla="*/ 0 w 3438734"/>
              <a:gd name="connsiteY14" fmla="*/ 0 h 46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38734" h="461665" fill="none" extrusionOk="0">
                <a:moveTo>
                  <a:pt x="0" y="0"/>
                </a:moveTo>
                <a:cubicBezTo>
                  <a:pt x="130460" y="-73483"/>
                  <a:pt x="345010" y="3756"/>
                  <a:pt x="641897" y="0"/>
                </a:cubicBezTo>
                <a:cubicBezTo>
                  <a:pt x="938784" y="-3756"/>
                  <a:pt x="978746" y="5092"/>
                  <a:pt x="1249407" y="0"/>
                </a:cubicBezTo>
                <a:cubicBezTo>
                  <a:pt x="1520068" y="-5092"/>
                  <a:pt x="1551444" y="54336"/>
                  <a:pt x="1753754" y="0"/>
                </a:cubicBezTo>
                <a:cubicBezTo>
                  <a:pt x="1956064" y="-54336"/>
                  <a:pt x="2039211" y="30509"/>
                  <a:pt x="2223715" y="0"/>
                </a:cubicBezTo>
                <a:cubicBezTo>
                  <a:pt x="2408219" y="-30509"/>
                  <a:pt x="2522985" y="40443"/>
                  <a:pt x="2693675" y="0"/>
                </a:cubicBezTo>
                <a:cubicBezTo>
                  <a:pt x="2864365" y="-40443"/>
                  <a:pt x="3205286" y="14226"/>
                  <a:pt x="3438734" y="0"/>
                </a:cubicBezTo>
                <a:cubicBezTo>
                  <a:pt x="3460223" y="208742"/>
                  <a:pt x="3410428" y="283378"/>
                  <a:pt x="3438734" y="461665"/>
                </a:cubicBezTo>
                <a:cubicBezTo>
                  <a:pt x="3198446" y="521075"/>
                  <a:pt x="3138821" y="401847"/>
                  <a:pt x="2899999" y="461665"/>
                </a:cubicBezTo>
                <a:cubicBezTo>
                  <a:pt x="2661178" y="521483"/>
                  <a:pt x="2405388" y="397942"/>
                  <a:pt x="2258102" y="461665"/>
                </a:cubicBezTo>
                <a:cubicBezTo>
                  <a:pt x="2110816" y="525388"/>
                  <a:pt x="1816769" y="447316"/>
                  <a:pt x="1616205" y="461665"/>
                </a:cubicBezTo>
                <a:cubicBezTo>
                  <a:pt x="1415641" y="476014"/>
                  <a:pt x="1318833" y="453128"/>
                  <a:pt x="1146245" y="461665"/>
                </a:cubicBezTo>
                <a:cubicBezTo>
                  <a:pt x="973657" y="470202"/>
                  <a:pt x="783991" y="433283"/>
                  <a:pt x="538735" y="461665"/>
                </a:cubicBezTo>
                <a:cubicBezTo>
                  <a:pt x="293479" y="490047"/>
                  <a:pt x="234376" y="448054"/>
                  <a:pt x="0" y="461665"/>
                </a:cubicBezTo>
                <a:cubicBezTo>
                  <a:pt x="-21368" y="294203"/>
                  <a:pt x="51341" y="125454"/>
                  <a:pt x="0" y="0"/>
                </a:cubicBezTo>
                <a:close/>
              </a:path>
              <a:path w="3438734" h="461665" stroke="0" extrusionOk="0">
                <a:moveTo>
                  <a:pt x="0" y="0"/>
                </a:moveTo>
                <a:cubicBezTo>
                  <a:pt x="182360" y="-48334"/>
                  <a:pt x="388533" y="20385"/>
                  <a:pt x="573122" y="0"/>
                </a:cubicBezTo>
                <a:cubicBezTo>
                  <a:pt x="757711" y="-20385"/>
                  <a:pt x="1010005" y="69024"/>
                  <a:pt x="1215019" y="0"/>
                </a:cubicBezTo>
                <a:cubicBezTo>
                  <a:pt x="1420033" y="-69024"/>
                  <a:pt x="1652566" y="66600"/>
                  <a:pt x="1788142" y="0"/>
                </a:cubicBezTo>
                <a:cubicBezTo>
                  <a:pt x="1923718" y="-66600"/>
                  <a:pt x="2289526" y="45783"/>
                  <a:pt x="2430039" y="0"/>
                </a:cubicBezTo>
                <a:cubicBezTo>
                  <a:pt x="2570552" y="-45783"/>
                  <a:pt x="3018183" y="78549"/>
                  <a:pt x="3438734" y="0"/>
                </a:cubicBezTo>
                <a:cubicBezTo>
                  <a:pt x="3456241" y="196918"/>
                  <a:pt x="3402098" y="338769"/>
                  <a:pt x="3438734" y="461665"/>
                </a:cubicBezTo>
                <a:cubicBezTo>
                  <a:pt x="3315053" y="495114"/>
                  <a:pt x="3071378" y="440952"/>
                  <a:pt x="2865612" y="461665"/>
                </a:cubicBezTo>
                <a:cubicBezTo>
                  <a:pt x="2659846" y="482378"/>
                  <a:pt x="2518021" y="424928"/>
                  <a:pt x="2395651" y="461665"/>
                </a:cubicBezTo>
                <a:cubicBezTo>
                  <a:pt x="2273281" y="498402"/>
                  <a:pt x="1999504" y="415235"/>
                  <a:pt x="1788142" y="461665"/>
                </a:cubicBezTo>
                <a:cubicBezTo>
                  <a:pt x="1576780" y="508095"/>
                  <a:pt x="1336285" y="423004"/>
                  <a:pt x="1215019" y="461665"/>
                </a:cubicBezTo>
                <a:cubicBezTo>
                  <a:pt x="1093753" y="500326"/>
                  <a:pt x="827123" y="455425"/>
                  <a:pt x="607510" y="461665"/>
                </a:cubicBezTo>
                <a:cubicBezTo>
                  <a:pt x="387897" y="467905"/>
                  <a:pt x="210601" y="459994"/>
                  <a:pt x="0" y="461665"/>
                </a:cubicBezTo>
                <a:cubicBezTo>
                  <a:pt x="-18818" y="294891"/>
                  <a:pt x="30458" y="163863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262704824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ar-KW" sz="2400" dirty="0"/>
              <a:t>1- أولاد المتصدق وأهله وأقاربه </a:t>
            </a:r>
            <a:endParaRPr lang="ar-KW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C448D3E7-D025-42E8-ABA3-14C17CFD370C}"/>
              </a:ext>
            </a:extLst>
          </p:cNvPr>
          <p:cNvSpPr/>
          <p:nvPr/>
        </p:nvSpPr>
        <p:spPr>
          <a:xfrm>
            <a:off x="839623" y="4844897"/>
            <a:ext cx="3438734" cy="461665"/>
          </a:xfrm>
          <a:custGeom>
            <a:avLst/>
            <a:gdLst>
              <a:gd name="connsiteX0" fmla="*/ 0 w 3438734"/>
              <a:gd name="connsiteY0" fmla="*/ 0 h 461665"/>
              <a:gd name="connsiteX1" fmla="*/ 641897 w 3438734"/>
              <a:gd name="connsiteY1" fmla="*/ 0 h 461665"/>
              <a:gd name="connsiteX2" fmla="*/ 1249407 w 3438734"/>
              <a:gd name="connsiteY2" fmla="*/ 0 h 461665"/>
              <a:gd name="connsiteX3" fmla="*/ 1753754 w 3438734"/>
              <a:gd name="connsiteY3" fmla="*/ 0 h 461665"/>
              <a:gd name="connsiteX4" fmla="*/ 2223715 w 3438734"/>
              <a:gd name="connsiteY4" fmla="*/ 0 h 461665"/>
              <a:gd name="connsiteX5" fmla="*/ 2693675 w 3438734"/>
              <a:gd name="connsiteY5" fmla="*/ 0 h 461665"/>
              <a:gd name="connsiteX6" fmla="*/ 3438734 w 3438734"/>
              <a:gd name="connsiteY6" fmla="*/ 0 h 461665"/>
              <a:gd name="connsiteX7" fmla="*/ 3438734 w 3438734"/>
              <a:gd name="connsiteY7" fmla="*/ 461665 h 461665"/>
              <a:gd name="connsiteX8" fmla="*/ 2899999 w 3438734"/>
              <a:gd name="connsiteY8" fmla="*/ 461665 h 461665"/>
              <a:gd name="connsiteX9" fmla="*/ 2258102 w 3438734"/>
              <a:gd name="connsiteY9" fmla="*/ 461665 h 461665"/>
              <a:gd name="connsiteX10" fmla="*/ 1616205 w 3438734"/>
              <a:gd name="connsiteY10" fmla="*/ 461665 h 461665"/>
              <a:gd name="connsiteX11" fmla="*/ 1146245 w 3438734"/>
              <a:gd name="connsiteY11" fmla="*/ 461665 h 461665"/>
              <a:gd name="connsiteX12" fmla="*/ 538735 w 3438734"/>
              <a:gd name="connsiteY12" fmla="*/ 461665 h 461665"/>
              <a:gd name="connsiteX13" fmla="*/ 0 w 3438734"/>
              <a:gd name="connsiteY13" fmla="*/ 461665 h 461665"/>
              <a:gd name="connsiteX14" fmla="*/ 0 w 3438734"/>
              <a:gd name="connsiteY14" fmla="*/ 0 h 46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38734" h="461665" fill="none" extrusionOk="0">
                <a:moveTo>
                  <a:pt x="0" y="0"/>
                </a:moveTo>
                <a:cubicBezTo>
                  <a:pt x="130460" y="-73483"/>
                  <a:pt x="345010" y="3756"/>
                  <a:pt x="641897" y="0"/>
                </a:cubicBezTo>
                <a:cubicBezTo>
                  <a:pt x="938784" y="-3756"/>
                  <a:pt x="978746" y="5092"/>
                  <a:pt x="1249407" y="0"/>
                </a:cubicBezTo>
                <a:cubicBezTo>
                  <a:pt x="1520068" y="-5092"/>
                  <a:pt x="1551444" y="54336"/>
                  <a:pt x="1753754" y="0"/>
                </a:cubicBezTo>
                <a:cubicBezTo>
                  <a:pt x="1956064" y="-54336"/>
                  <a:pt x="2039211" y="30509"/>
                  <a:pt x="2223715" y="0"/>
                </a:cubicBezTo>
                <a:cubicBezTo>
                  <a:pt x="2408219" y="-30509"/>
                  <a:pt x="2522985" y="40443"/>
                  <a:pt x="2693675" y="0"/>
                </a:cubicBezTo>
                <a:cubicBezTo>
                  <a:pt x="2864365" y="-40443"/>
                  <a:pt x="3205286" y="14226"/>
                  <a:pt x="3438734" y="0"/>
                </a:cubicBezTo>
                <a:cubicBezTo>
                  <a:pt x="3460223" y="208742"/>
                  <a:pt x="3410428" y="283378"/>
                  <a:pt x="3438734" y="461665"/>
                </a:cubicBezTo>
                <a:cubicBezTo>
                  <a:pt x="3198446" y="521075"/>
                  <a:pt x="3138821" y="401847"/>
                  <a:pt x="2899999" y="461665"/>
                </a:cubicBezTo>
                <a:cubicBezTo>
                  <a:pt x="2661178" y="521483"/>
                  <a:pt x="2405388" y="397942"/>
                  <a:pt x="2258102" y="461665"/>
                </a:cubicBezTo>
                <a:cubicBezTo>
                  <a:pt x="2110816" y="525388"/>
                  <a:pt x="1816769" y="447316"/>
                  <a:pt x="1616205" y="461665"/>
                </a:cubicBezTo>
                <a:cubicBezTo>
                  <a:pt x="1415641" y="476014"/>
                  <a:pt x="1318833" y="453128"/>
                  <a:pt x="1146245" y="461665"/>
                </a:cubicBezTo>
                <a:cubicBezTo>
                  <a:pt x="973657" y="470202"/>
                  <a:pt x="783991" y="433283"/>
                  <a:pt x="538735" y="461665"/>
                </a:cubicBezTo>
                <a:cubicBezTo>
                  <a:pt x="293479" y="490047"/>
                  <a:pt x="234376" y="448054"/>
                  <a:pt x="0" y="461665"/>
                </a:cubicBezTo>
                <a:cubicBezTo>
                  <a:pt x="-21368" y="294203"/>
                  <a:pt x="51341" y="125454"/>
                  <a:pt x="0" y="0"/>
                </a:cubicBezTo>
                <a:close/>
              </a:path>
              <a:path w="3438734" h="461665" stroke="0" extrusionOk="0">
                <a:moveTo>
                  <a:pt x="0" y="0"/>
                </a:moveTo>
                <a:cubicBezTo>
                  <a:pt x="182360" y="-48334"/>
                  <a:pt x="388533" y="20385"/>
                  <a:pt x="573122" y="0"/>
                </a:cubicBezTo>
                <a:cubicBezTo>
                  <a:pt x="757711" y="-20385"/>
                  <a:pt x="1010005" y="69024"/>
                  <a:pt x="1215019" y="0"/>
                </a:cubicBezTo>
                <a:cubicBezTo>
                  <a:pt x="1420033" y="-69024"/>
                  <a:pt x="1652566" y="66600"/>
                  <a:pt x="1788142" y="0"/>
                </a:cubicBezTo>
                <a:cubicBezTo>
                  <a:pt x="1923718" y="-66600"/>
                  <a:pt x="2289526" y="45783"/>
                  <a:pt x="2430039" y="0"/>
                </a:cubicBezTo>
                <a:cubicBezTo>
                  <a:pt x="2570552" y="-45783"/>
                  <a:pt x="3018183" y="78549"/>
                  <a:pt x="3438734" y="0"/>
                </a:cubicBezTo>
                <a:cubicBezTo>
                  <a:pt x="3456241" y="196918"/>
                  <a:pt x="3402098" y="338769"/>
                  <a:pt x="3438734" y="461665"/>
                </a:cubicBezTo>
                <a:cubicBezTo>
                  <a:pt x="3315053" y="495114"/>
                  <a:pt x="3071378" y="440952"/>
                  <a:pt x="2865612" y="461665"/>
                </a:cubicBezTo>
                <a:cubicBezTo>
                  <a:pt x="2659846" y="482378"/>
                  <a:pt x="2518021" y="424928"/>
                  <a:pt x="2395651" y="461665"/>
                </a:cubicBezTo>
                <a:cubicBezTo>
                  <a:pt x="2273281" y="498402"/>
                  <a:pt x="1999504" y="415235"/>
                  <a:pt x="1788142" y="461665"/>
                </a:cubicBezTo>
                <a:cubicBezTo>
                  <a:pt x="1576780" y="508095"/>
                  <a:pt x="1336285" y="423004"/>
                  <a:pt x="1215019" y="461665"/>
                </a:cubicBezTo>
                <a:cubicBezTo>
                  <a:pt x="1093753" y="500326"/>
                  <a:pt x="827123" y="455425"/>
                  <a:pt x="607510" y="461665"/>
                </a:cubicBezTo>
                <a:cubicBezTo>
                  <a:pt x="387897" y="467905"/>
                  <a:pt x="210601" y="459994"/>
                  <a:pt x="0" y="461665"/>
                </a:cubicBezTo>
                <a:cubicBezTo>
                  <a:pt x="-18818" y="294891"/>
                  <a:pt x="30458" y="163863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262704824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ar-KW" sz="2400" dirty="0"/>
              <a:t>2- الأقرباء و الأرحام</a:t>
            </a:r>
            <a:endParaRPr lang="ar-KW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27B1B8A1-576E-4C6E-8E9C-08189B54758B}"/>
              </a:ext>
            </a:extLst>
          </p:cNvPr>
          <p:cNvSpPr/>
          <p:nvPr/>
        </p:nvSpPr>
        <p:spPr>
          <a:xfrm>
            <a:off x="5248066" y="5652040"/>
            <a:ext cx="3438734" cy="461665"/>
          </a:xfrm>
          <a:custGeom>
            <a:avLst/>
            <a:gdLst>
              <a:gd name="connsiteX0" fmla="*/ 0 w 3438734"/>
              <a:gd name="connsiteY0" fmla="*/ 0 h 461665"/>
              <a:gd name="connsiteX1" fmla="*/ 641897 w 3438734"/>
              <a:gd name="connsiteY1" fmla="*/ 0 h 461665"/>
              <a:gd name="connsiteX2" fmla="*/ 1249407 w 3438734"/>
              <a:gd name="connsiteY2" fmla="*/ 0 h 461665"/>
              <a:gd name="connsiteX3" fmla="*/ 1753754 w 3438734"/>
              <a:gd name="connsiteY3" fmla="*/ 0 h 461665"/>
              <a:gd name="connsiteX4" fmla="*/ 2223715 w 3438734"/>
              <a:gd name="connsiteY4" fmla="*/ 0 h 461665"/>
              <a:gd name="connsiteX5" fmla="*/ 2693675 w 3438734"/>
              <a:gd name="connsiteY5" fmla="*/ 0 h 461665"/>
              <a:gd name="connsiteX6" fmla="*/ 3438734 w 3438734"/>
              <a:gd name="connsiteY6" fmla="*/ 0 h 461665"/>
              <a:gd name="connsiteX7" fmla="*/ 3438734 w 3438734"/>
              <a:gd name="connsiteY7" fmla="*/ 461665 h 461665"/>
              <a:gd name="connsiteX8" fmla="*/ 2899999 w 3438734"/>
              <a:gd name="connsiteY8" fmla="*/ 461665 h 461665"/>
              <a:gd name="connsiteX9" fmla="*/ 2258102 w 3438734"/>
              <a:gd name="connsiteY9" fmla="*/ 461665 h 461665"/>
              <a:gd name="connsiteX10" fmla="*/ 1616205 w 3438734"/>
              <a:gd name="connsiteY10" fmla="*/ 461665 h 461665"/>
              <a:gd name="connsiteX11" fmla="*/ 1146245 w 3438734"/>
              <a:gd name="connsiteY11" fmla="*/ 461665 h 461665"/>
              <a:gd name="connsiteX12" fmla="*/ 538735 w 3438734"/>
              <a:gd name="connsiteY12" fmla="*/ 461665 h 461665"/>
              <a:gd name="connsiteX13" fmla="*/ 0 w 3438734"/>
              <a:gd name="connsiteY13" fmla="*/ 461665 h 461665"/>
              <a:gd name="connsiteX14" fmla="*/ 0 w 3438734"/>
              <a:gd name="connsiteY14" fmla="*/ 0 h 46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38734" h="461665" fill="none" extrusionOk="0">
                <a:moveTo>
                  <a:pt x="0" y="0"/>
                </a:moveTo>
                <a:cubicBezTo>
                  <a:pt x="130460" y="-73483"/>
                  <a:pt x="345010" y="3756"/>
                  <a:pt x="641897" y="0"/>
                </a:cubicBezTo>
                <a:cubicBezTo>
                  <a:pt x="938784" y="-3756"/>
                  <a:pt x="978746" y="5092"/>
                  <a:pt x="1249407" y="0"/>
                </a:cubicBezTo>
                <a:cubicBezTo>
                  <a:pt x="1520068" y="-5092"/>
                  <a:pt x="1551444" y="54336"/>
                  <a:pt x="1753754" y="0"/>
                </a:cubicBezTo>
                <a:cubicBezTo>
                  <a:pt x="1956064" y="-54336"/>
                  <a:pt x="2039211" y="30509"/>
                  <a:pt x="2223715" y="0"/>
                </a:cubicBezTo>
                <a:cubicBezTo>
                  <a:pt x="2408219" y="-30509"/>
                  <a:pt x="2522985" y="40443"/>
                  <a:pt x="2693675" y="0"/>
                </a:cubicBezTo>
                <a:cubicBezTo>
                  <a:pt x="2864365" y="-40443"/>
                  <a:pt x="3205286" y="14226"/>
                  <a:pt x="3438734" y="0"/>
                </a:cubicBezTo>
                <a:cubicBezTo>
                  <a:pt x="3460223" y="208742"/>
                  <a:pt x="3410428" y="283378"/>
                  <a:pt x="3438734" y="461665"/>
                </a:cubicBezTo>
                <a:cubicBezTo>
                  <a:pt x="3198446" y="521075"/>
                  <a:pt x="3138821" y="401847"/>
                  <a:pt x="2899999" y="461665"/>
                </a:cubicBezTo>
                <a:cubicBezTo>
                  <a:pt x="2661178" y="521483"/>
                  <a:pt x="2405388" y="397942"/>
                  <a:pt x="2258102" y="461665"/>
                </a:cubicBezTo>
                <a:cubicBezTo>
                  <a:pt x="2110816" y="525388"/>
                  <a:pt x="1816769" y="447316"/>
                  <a:pt x="1616205" y="461665"/>
                </a:cubicBezTo>
                <a:cubicBezTo>
                  <a:pt x="1415641" y="476014"/>
                  <a:pt x="1318833" y="453128"/>
                  <a:pt x="1146245" y="461665"/>
                </a:cubicBezTo>
                <a:cubicBezTo>
                  <a:pt x="973657" y="470202"/>
                  <a:pt x="783991" y="433283"/>
                  <a:pt x="538735" y="461665"/>
                </a:cubicBezTo>
                <a:cubicBezTo>
                  <a:pt x="293479" y="490047"/>
                  <a:pt x="234376" y="448054"/>
                  <a:pt x="0" y="461665"/>
                </a:cubicBezTo>
                <a:cubicBezTo>
                  <a:pt x="-21368" y="294203"/>
                  <a:pt x="51341" y="125454"/>
                  <a:pt x="0" y="0"/>
                </a:cubicBezTo>
                <a:close/>
              </a:path>
              <a:path w="3438734" h="461665" stroke="0" extrusionOk="0">
                <a:moveTo>
                  <a:pt x="0" y="0"/>
                </a:moveTo>
                <a:cubicBezTo>
                  <a:pt x="182360" y="-48334"/>
                  <a:pt x="388533" y="20385"/>
                  <a:pt x="573122" y="0"/>
                </a:cubicBezTo>
                <a:cubicBezTo>
                  <a:pt x="757711" y="-20385"/>
                  <a:pt x="1010005" y="69024"/>
                  <a:pt x="1215019" y="0"/>
                </a:cubicBezTo>
                <a:cubicBezTo>
                  <a:pt x="1420033" y="-69024"/>
                  <a:pt x="1652566" y="66600"/>
                  <a:pt x="1788142" y="0"/>
                </a:cubicBezTo>
                <a:cubicBezTo>
                  <a:pt x="1923718" y="-66600"/>
                  <a:pt x="2289526" y="45783"/>
                  <a:pt x="2430039" y="0"/>
                </a:cubicBezTo>
                <a:cubicBezTo>
                  <a:pt x="2570552" y="-45783"/>
                  <a:pt x="3018183" y="78549"/>
                  <a:pt x="3438734" y="0"/>
                </a:cubicBezTo>
                <a:cubicBezTo>
                  <a:pt x="3456241" y="196918"/>
                  <a:pt x="3402098" y="338769"/>
                  <a:pt x="3438734" y="461665"/>
                </a:cubicBezTo>
                <a:cubicBezTo>
                  <a:pt x="3315053" y="495114"/>
                  <a:pt x="3071378" y="440952"/>
                  <a:pt x="2865612" y="461665"/>
                </a:cubicBezTo>
                <a:cubicBezTo>
                  <a:pt x="2659846" y="482378"/>
                  <a:pt x="2518021" y="424928"/>
                  <a:pt x="2395651" y="461665"/>
                </a:cubicBezTo>
                <a:cubicBezTo>
                  <a:pt x="2273281" y="498402"/>
                  <a:pt x="1999504" y="415235"/>
                  <a:pt x="1788142" y="461665"/>
                </a:cubicBezTo>
                <a:cubicBezTo>
                  <a:pt x="1576780" y="508095"/>
                  <a:pt x="1336285" y="423004"/>
                  <a:pt x="1215019" y="461665"/>
                </a:cubicBezTo>
                <a:cubicBezTo>
                  <a:pt x="1093753" y="500326"/>
                  <a:pt x="827123" y="455425"/>
                  <a:pt x="607510" y="461665"/>
                </a:cubicBezTo>
                <a:cubicBezTo>
                  <a:pt x="387897" y="467905"/>
                  <a:pt x="210601" y="459994"/>
                  <a:pt x="0" y="461665"/>
                </a:cubicBezTo>
                <a:cubicBezTo>
                  <a:pt x="-18818" y="294891"/>
                  <a:pt x="30458" y="163863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262704824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ar-KW" sz="2400" dirty="0"/>
              <a:t>3- ذو الرحم الكاشح</a:t>
            </a:r>
            <a:endParaRPr lang="ar-KW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ACBCFE24-6B56-4B74-B0F6-A94DF8FE263C}"/>
              </a:ext>
            </a:extLst>
          </p:cNvPr>
          <p:cNvSpPr/>
          <p:nvPr/>
        </p:nvSpPr>
        <p:spPr>
          <a:xfrm>
            <a:off x="839623" y="5652040"/>
            <a:ext cx="3438734" cy="461665"/>
          </a:xfrm>
          <a:custGeom>
            <a:avLst/>
            <a:gdLst>
              <a:gd name="connsiteX0" fmla="*/ 0 w 3438734"/>
              <a:gd name="connsiteY0" fmla="*/ 0 h 461665"/>
              <a:gd name="connsiteX1" fmla="*/ 641897 w 3438734"/>
              <a:gd name="connsiteY1" fmla="*/ 0 h 461665"/>
              <a:gd name="connsiteX2" fmla="*/ 1249407 w 3438734"/>
              <a:gd name="connsiteY2" fmla="*/ 0 h 461665"/>
              <a:gd name="connsiteX3" fmla="*/ 1753754 w 3438734"/>
              <a:gd name="connsiteY3" fmla="*/ 0 h 461665"/>
              <a:gd name="connsiteX4" fmla="*/ 2223715 w 3438734"/>
              <a:gd name="connsiteY4" fmla="*/ 0 h 461665"/>
              <a:gd name="connsiteX5" fmla="*/ 2693675 w 3438734"/>
              <a:gd name="connsiteY5" fmla="*/ 0 h 461665"/>
              <a:gd name="connsiteX6" fmla="*/ 3438734 w 3438734"/>
              <a:gd name="connsiteY6" fmla="*/ 0 h 461665"/>
              <a:gd name="connsiteX7" fmla="*/ 3438734 w 3438734"/>
              <a:gd name="connsiteY7" fmla="*/ 461665 h 461665"/>
              <a:gd name="connsiteX8" fmla="*/ 2899999 w 3438734"/>
              <a:gd name="connsiteY8" fmla="*/ 461665 h 461665"/>
              <a:gd name="connsiteX9" fmla="*/ 2258102 w 3438734"/>
              <a:gd name="connsiteY9" fmla="*/ 461665 h 461665"/>
              <a:gd name="connsiteX10" fmla="*/ 1616205 w 3438734"/>
              <a:gd name="connsiteY10" fmla="*/ 461665 h 461665"/>
              <a:gd name="connsiteX11" fmla="*/ 1146245 w 3438734"/>
              <a:gd name="connsiteY11" fmla="*/ 461665 h 461665"/>
              <a:gd name="connsiteX12" fmla="*/ 538735 w 3438734"/>
              <a:gd name="connsiteY12" fmla="*/ 461665 h 461665"/>
              <a:gd name="connsiteX13" fmla="*/ 0 w 3438734"/>
              <a:gd name="connsiteY13" fmla="*/ 461665 h 461665"/>
              <a:gd name="connsiteX14" fmla="*/ 0 w 3438734"/>
              <a:gd name="connsiteY14" fmla="*/ 0 h 46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38734" h="461665" fill="none" extrusionOk="0">
                <a:moveTo>
                  <a:pt x="0" y="0"/>
                </a:moveTo>
                <a:cubicBezTo>
                  <a:pt x="130460" y="-73483"/>
                  <a:pt x="345010" y="3756"/>
                  <a:pt x="641897" y="0"/>
                </a:cubicBezTo>
                <a:cubicBezTo>
                  <a:pt x="938784" y="-3756"/>
                  <a:pt x="978746" y="5092"/>
                  <a:pt x="1249407" y="0"/>
                </a:cubicBezTo>
                <a:cubicBezTo>
                  <a:pt x="1520068" y="-5092"/>
                  <a:pt x="1551444" y="54336"/>
                  <a:pt x="1753754" y="0"/>
                </a:cubicBezTo>
                <a:cubicBezTo>
                  <a:pt x="1956064" y="-54336"/>
                  <a:pt x="2039211" y="30509"/>
                  <a:pt x="2223715" y="0"/>
                </a:cubicBezTo>
                <a:cubicBezTo>
                  <a:pt x="2408219" y="-30509"/>
                  <a:pt x="2522985" y="40443"/>
                  <a:pt x="2693675" y="0"/>
                </a:cubicBezTo>
                <a:cubicBezTo>
                  <a:pt x="2864365" y="-40443"/>
                  <a:pt x="3205286" y="14226"/>
                  <a:pt x="3438734" y="0"/>
                </a:cubicBezTo>
                <a:cubicBezTo>
                  <a:pt x="3460223" y="208742"/>
                  <a:pt x="3410428" y="283378"/>
                  <a:pt x="3438734" y="461665"/>
                </a:cubicBezTo>
                <a:cubicBezTo>
                  <a:pt x="3198446" y="521075"/>
                  <a:pt x="3138821" y="401847"/>
                  <a:pt x="2899999" y="461665"/>
                </a:cubicBezTo>
                <a:cubicBezTo>
                  <a:pt x="2661178" y="521483"/>
                  <a:pt x="2405388" y="397942"/>
                  <a:pt x="2258102" y="461665"/>
                </a:cubicBezTo>
                <a:cubicBezTo>
                  <a:pt x="2110816" y="525388"/>
                  <a:pt x="1816769" y="447316"/>
                  <a:pt x="1616205" y="461665"/>
                </a:cubicBezTo>
                <a:cubicBezTo>
                  <a:pt x="1415641" y="476014"/>
                  <a:pt x="1318833" y="453128"/>
                  <a:pt x="1146245" y="461665"/>
                </a:cubicBezTo>
                <a:cubicBezTo>
                  <a:pt x="973657" y="470202"/>
                  <a:pt x="783991" y="433283"/>
                  <a:pt x="538735" y="461665"/>
                </a:cubicBezTo>
                <a:cubicBezTo>
                  <a:pt x="293479" y="490047"/>
                  <a:pt x="234376" y="448054"/>
                  <a:pt x="0" y="461665"/>
                </a:cubicBezTo>
                <a:cubicBezTo>
                  <a:pt x="-21368" y="294203"/>
                  <a:pt x="51341" y="125454"/>
                  <a:pt x="0" y="0"/>
                </a:cubicBezTo>
                <a:close/>
              </a:path>
              <a:path w="3438734" h="461665" stroke="0" extrusionOk="0">
                <a:moveTo>
                  <a:pt x="0" y="0"/>
                </a:moveTo>
                <a:cubicBezTo>
                  <a:pt x="182360" y="-48334"/>
                  <a:pt x="388533" y="20385"/>
                  <a:pt x="573122" y="0"/>
                </a:cubicBezTo>
                <a:cubicBezTo>
                  <a:pt x="757711" y="-20385"/>
                  <a:pt x="1010005" y="69024"/>
                  <a:pt x="1215019" y="0"/>
                </a:cubicBezTo>
                <a:cubicBezTo>
                  <a:pt x="1420033" y="-69024"/>
                  <a:pt x="1652566" y="66600"/>
                  <a:pt x="1788142" y="0"/>
                </a:cubicBezTo>
                <a:cubicBezTo>
                  <a:pt x="1923718" y="-66600"/>
                  <a:pt x="2289526" y="45783"/>
                  <a:pt x="2430039" y="0"/>
                </a:cubicBezTo>
                <a:cubicBezTo>
                  <a:pt x="2570552" y="-45783"/>
                  <a:pt x="3018183" y="78549"/>
                  <a:pt x="3438734" y="0"/>
                </a:cubicBezTo>
                <a:cubicBezTo>
                  <a:pt x="3456241" y="196918"/>
                  <a:pt x="3402098" y="338769"/>
                  <a:pt x="3438734" y="461665"/>
                </a:cubicBezTo>
                <a:cubicBezTo>
                  <a:pt x="3315053" y="495114"/>
                  <a:pt x="3071378" y="440952"/>
                  <a:pt x="2865612" y="461665"/>
                </a:cubicBezTo>
                <a:cubicBezTo>
                  <a:pt x="2659846" y="482378"/>
                  <a:pt x="2518021" y="424928"/>
                  <a:pt x="2395651" y="461665"/>
                </a:cubicBezTo>
                <a:cubicBezTo>
                  <a:pt x="2273281" y="498402"/>
                  <a:pt x="1999504" y="415235"/>
                  <a:pt x="1788142" y="461665"/>
                </a:cubicBezTo>
                <a:cubicBezTo>
                  <a:pt x="1576780" y="508095"/>
                  <a:pt x="1336285" y="423004"/>
                  <a:pt x="1215019" y="461665"/>
                </a:cubicBezTo>
                <a:cubicBezTo>
                  <a:pt x="1093753" y="500326"/>
                  <a:pt x="827123" y="455425"/>
                  <a:pt x="607510" y="461665"/>
                </a:cubicBezTo>
                <a:cubicBezTo>
                  <a:pt x="387897" y="467905"/>
                  <a:pt x="210601" y="459994"/>
                  <a:pt x="0" y="461665"/>
                </a:cubicBezTo>
                <a:cubicBezTo>
                  <a:pt x="-18818" y="294891"/>
                  <a:pt x="30458" y="163863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262704824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ar-KW" sz="2400" dirty="0"/>
              <a:t>4- الفقراء والمساكين</a:t>
            </a:r>
            <a:endParaRPr lang="ar-KW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" name="رسم 19" descr="علامة استفهام من اليمين لليسار">
            <a:extLst>
              <a:ext uri="{FF2B5EF4-FFF2-40B4-BE49-F238E27FC236}">
                <a16:creationId xmlns:a16="http://schemas.microsoft.com/office/drawing/2014/main" id="{050F4863-6DB1-47E6-B357-370FA8240D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75998">
            <a:off x="5914417" y="5429796"/>
            <a:ext cx="753900" cy="75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29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KW" sz="4400" b="1" dirty="0">
                <a:solidFill>
                  <a:srgbClr val="C00000"/>
                </a:solidFill>
              </a:rPr>
              <a:t>ابطال الصدقة:</a:t>
            </a: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6792"/>
            <a:ext cx="7056784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4901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KW" sz="4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صدقة المرأة من مال زوجها 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KW" sz="2800" b="1" dirty="0"/>
              <a:t>ليس للمرأة ان تتصدق من مال زوجها بدون اذن </a:t>
            </a:r>
            <a:r>
              <a:rPr lang="ar-KW" sz="2800" b="1" u="sng" dirty="0">
                <a:solidFill>
                  <a:srgbClr val="002060"/>
                </a:solidFill>
              </a:rPr>
              <a:t>الا ما كان يسير جرت به العادة </a:t>
            </a:r>
            <a:r>
              <a:rPr lang="ar-KW" sz="2800" b="1" dirty="0"/>
              <a:t>.</a:t>
            </a:r>
          </a:p>
          <a:p>
            <a:pPr algn="ctr"/>
            <a:endParaRPr lang="ar-KW" sz="2800" b="1" dirty="0"/>
          </a:p>
          <a:p>
            <a:pPr algn="ctr"/>
            <a:endParaRPr lang="ar-KW" sz="2800" b="1" dirty="0"/>
          </a:p>
          <a:p>
            <a:pPr algn="ctr"/>
            <a:endParaRPr lang="ar-KW" sz="2800" b="1" dirty="0"/>
          </a:p>
          <a:p>
            <a:pPr algn="ctr"/>
            <a:r>
              <a:rPr lang="ar-KW" sz="24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قال رسول الله عليه الصلاة والسلام :</a:t>
            </a:r>
            <a:r>
              <a:rPr lang="ar-KW" sz="2400" b="1" dirty="0"/>
              <a:t> (</a:t>
            </a:r>
            <a:r>
              <a:rPr lang="ar-KW" sz="2400" b="1" dirty="0">
                <a:solidFill>
                  <a:srgbClr val="C00000"/>
                </a:solidFill>
              </a:rPr>
              <a:t>إِذَا أَنفَقَتِ المَرأَةُ مِن بَيْتِ زَوجِهَا غَيرَ مُفسِدَةٍ ، كَانَ لَهَا أَجْرُهَا ، وَلَهُ مِثلُهُ بِمَا اكتَسَبَ ، وَلَهَا بِمَا أَنفَقَت ، وَلِلخَازِنِ مِثلُ ذَلِكَ ، مِن غَيرِ أَن يَنتَقِصَ مِن أُجُورِهِم شَيئًا</a:t>
            </a:r>
            <a:r>
              <a:rPr lang="ar-KW" sz="2400" b="1" dirty="0"/>
              <a:t>).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76872"/>
            <a:ext cx="2160240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30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KW" sz="5400" b="1" dirty="0"/>
              <a:t>التقويم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lvl="0" algn="ctr"/>
            <a:r>
              <a:rPr lang="ar-SA" sz="2400" b="1" dirty="0"/>
              <a:t>بيني الحكم الشرعي مع التعليل :</a:t>
            </a:r>
            <a:endParaRPr lang="en-US" sz="2400" dirty="0"/>
          </a:p>
          <a:p>
            <a:pPr marL="0" lvl="0" indent="0" algn="ctr">
              <a:buNone/>
            </a:pPr>
            <a:r>
              <a:rPr lang="ar-SA" sz="2400" b="1" dirty="0">
                <a:solidFill>
                  <a:srgbClr val="002060"/>
                </a:solidFill>
              </a:rPr>
              <a:t>1- وهبت مريم زميلتها ساعه قيمة ثم تراجعت واستعادتها .</a:t>
            </a:r>
          </a:p>
          <a:p>
            <a:pPr marL="0" lvl="0" indent="0" algn="ctr">
              <a:buNone/>
            </a:pPr>
            <a:endParaRPr lang="ar-SA" sz="2400" dirty="0">
              <a:solidFill>
                <a:srgbClr val="C00000"/>
              </a:solidFill>
            </a:endParaRPr>
          </a:p>
          <a:p>
            <a:pPr marL="0" lvl="0" indent="0" algn="ctr">
              <a:buNone/>
            </a:pPr>
            <a:r>
              <a:rPr lang="ar-SA" sz="2400" b="1" dirty="0">
                <a:solidFill>
                  <a:srgbClr val="002060"/>
                </a:solidFill>
              </a:rPr>
              <a:t>2- تصدقت فاطمة على عاملة النظافة المحتاجة ثم طلبت منها حمل حقيبتها مقابل الصدقة .</a:t>
            </a:r>
            <a:endParaRPr lang="en-US" sz="2400" dirty="0">
              <a:solidFill>
                <a:srgbClr val="002060"/>
              </a:solidFill>
            </a:endParaRPr>
          </a:p>
          <a:p>
            <a:pPr algn="ctr"/>
            <a:r>
              <a:rPr lang="ar-SA" sz="2400" dirty="0"/>
              <a:t> </a:t>
            </a:r>
            <a:endParaRPr lang="en-US" sz="2400" dirty="0"/>
          </a:p>
          <a:p>
            <a:pPr lvl="0" algn="ctr"/>
            <a:r>
              <a:rPr lang="ar-SA" sz="2400" b="1" dirty="0"/>
              <a:t>" </a:t>
            </a:r>
            <a:r>
              <a:rPr lang="ar-SA" sz="2400" b="1" dirty="0">
                <a:solidFill>
                  <a:srgbClr val="C00000"/>
                </a:solidFill>
              </a:rPr>
              <a:t>أفضل الصدقة على ذي الرحم الكاشح</a:t>
            </a:r>
            <a:r>
              <a:rPr lang="ar-KW" sz="2400" b="1" dirty="0">
                <a:solidFill>
                  <a:srgbClr val="C00000"/>
                </a:solidFill>
              </a:rPr>
              <a:t> </a:t>
            </a:r>
            <a:r>
              <a:rPr lang="ar-SA" sz="2400" b="1" dirty="0"/>
              <a:t>" </a:t>
            </a:r>
            <a:endParaRPr lang="en-US" sz="2400" dirty="0"/>
          </a:p>
          <a:p>
            <a:pPr marL="0" indent="0" algn="ctr">
              <a:buNone/>
            </a:pPr>
            <a:r>
              <a:rPr lang="ar-SA" sz="2400" b="1" dirty="0">
                <a:solidFill>
                  <a:srgbClr val="002060"/>
                </a:solidFill>
              </a:rPr>
              <a:t>1- استخرجي من الحديث الشريف قيمة وحددي مظهرا سلوكيا لها .</a:t>
            </a:r>
            <a:endParaRPr lang="en-US" sz="2400" dirty="0">
              <a:solidFill>
                <a:srgbClr val="002060"/>
              </a:solidFill>
            </a:endParaRPr>
          </a:p>
          <a:p>
            <a:endParaRPr lang="ar-KW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0648"/>
            <a:ext cx="3407295" cy="180020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3717032"/>
            <a:ext cx="1906588" cy="1584176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16632"/>
            <a:ext cx="2160240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7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2319064" y="3933056"/>
            <a:ext cx="4485184" cy="23762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ar-SA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عقود الإرفاق ...</a:t>
            </a:r>
            <a:endParaRPr lang="ar-KW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412776"/>
            <a:ext cx="6048672" cy="42484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K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         </a:t>
            </a:r>
            <a:r>
              <a:rPr lang="ar-KW" sz="36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عقود الإرفاق هي</a:t>
            </a:r>
          </a:p>
          <a:p>
            <a:pPr marL="0" indent="0" algn="ctr">
              <a:buNone/>
            </a:pPr>
            <a:r>
              <a:rPr lang="ar-KW" b="1" dirty="0">
                <a:cs typeface="+mj-cs"/>
              </a:rPr>
              <a:t>       </a:t>
            </a:r>
            <a:r>
              <a:rPr lang="ar-SA" b="1" dirty="0">
                <a:cs typeface="+mj-cs"/>
              </a:rPr>
              <a:t>( هي رد البدل المساوي له في الصفة و </a:t>
            </a:r>
            <a:r>
              <a:rPr lang="ar-SA" b="1" dirty="0" smtClean="0">
                <a:cs typeface="+mj-cs"/>
              </a:rPr>
              <a:t>القدر </a:t>
            </a:r>
            <a:r>
              <a:rPr lang="ar-SA" b="1" dirty="0">
                <a:cs typeface="+mj-cs"/>
              </a:rPr>
              <a:t>، ويراد بها محض الإحسان من غير نفع مقابل ) مثل </a:t>
            </a:r>
            <a:r>
              <a:rPr lang="ar-SA" b="1" dirty="0">
                <a:solidFill>
                  <a:srgbClr val="0070C0"/>
                </a:solidFill>
                <a:cs typeface="+mj-cs"/>
              </a:rPr>
              <a:t>القرض والعارية</a:t>
            </a:r>
            <a:endParaRPr lang="ar-KW" b="1" dirty="0">
              <a:solidFill>
                <a:srgbClr val="0070C0"/>
              </a:solidFill>
              <a:cs typeface="+mj-cs"/>
            </a:endParaRPr>
          </a:p>
          <a:p>
            <a:pPr marL="0" indent="0" algn="ctr">
              <a:buNone/>
            </a:pPr>
            <a:endParaRPr lang="ar-SA" sz="4000" b="1" dirty="0">
              <a:solidFill>
                <a:srgbClr val="0070C0"/>
              </a:solidFill>
              <a:cs typeface="+mj-cs"/>
            </a:endParaRPr>
          </a:p>
          <a:p>
            <a:pPr marL="0" indent="0" algn="ctr">
              <a:buNone/>
            </a:pPr>
            <a:r>
              <a:rPr lang="ar-SA" sz="4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سميت عقود إرفاق ؟</a:t>
            </a:r>
          </a:p>
          <a:p>
            <a:pPr marL="0" indent="0" algn="ctr">
              <a:buNone/>
            </a:pPr>
            <a:r>
              <a:rPr lang="ar-SA" sz="2800" b="1" dirty="0">
                <a:solidFill>
                  <a:srgbClr val="002060"/>
                </a:solidFill>
                <a:cs typeface="+mj-cs"/>
              </a:rPr>
              <a:t>لأن المقصد منها الرفق . </a:t>
            </a:r>
            <a:endParaRPr lang="ar-KW" sz="2800" b="1" dirty="0">
              <a:solidFill>
                <a:srgbClr val="00206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713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ماحكم القرض :</a:t>
            </a:r>
            <a:endParaRPr lang="ar-KW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>
              <a:solidFill>
                <a:srgbClr val="002060"/>
              </a:solidFill>
              <a:cs typeface="PT Bold Heading" panose="00000400000000000000" pitchFamily="2" charset="-78"/>
            </a:endParaRPr>
          </a:p>
          <a:p>
            <a:pPr marL="0" indent="0" algn="ctr">
              <a:buNone/>
            </a:pPr>
            <a:r>
              <a:rPr lang="ar-SA" sz="4800" dirty="0" smtClean="0">
                <a:solidFill>
                  <a:srgbClr val="002060"/>
                </a:solidFill>
                <a:cs typeface="+mj-cs"/>
              </a:rPr>
              <a:t>حكمه </a:t>
            </a:r>
            <a:r>
              <a:rPr lang="ar-SA" sz="4800" dirty="0">
                <a:solidFill>
                  <a:srgbClr val="002060"/>
                </a:solidFill>
                <a:cs typeface="+mj-cs"/>
              </a:rPr>
              <a:t>(( </a:t>
            </a:r>
            <a:r>
              <a:rPr lang="en-US" sz="4800" dirty="0" smtClean="0">
                <a:solidFill>
                  <a:srgbClr val="002060"/>
                </a:solidFill>
                <a:cs typeface="+mj-cs"/>
              </a:rPr>
              <a:t>……………………</a:t>
            </a:r>
            <a:r>
              <a:rPr lang="ar-SA" sz="4800" dirty="0" smtClean="0">
                <a:solidFill>
                  <a:srgbClr val="002060"/>
                </a:solidFill>
                <a:cs typeface="+mj-cs"/>
              </a:rPr>
              <a:t> </a:t>
            </a:r>
            <a:r>
              <a:rPr lang="ar-SA" sz="4800" dirty="0">
                <a:solidFill>
                  <a:srgbClr val="002060"/>
                </a:solidFill>
                <a:cs typeface="+mj-cs"/>
              </a:rPr>
              <a:t>)) </a:t>
            </a:r>
            <a:endParaRPr lang="en-US" sz="4800" dirty="0" smtClean="0">
              <a:solidFill>
                <a:srgbClr val="002060"/>
              </a:solidFill>
              <a:cs typeface="+mj-cs"/>
            </a:endParaRPr>
          </a:p>
          <a:p>
            <a:pPr marL="0" indent="0" algn="ctr">
              <a:buNone/>
            </a:pPr>
            <a:endParaRPr lang="ar-SA" sz="4800" dirty="0">
              <a:solidFill>
                <a:srgbClr val="002060"/>
              </a:solidFill>
              <a:cs typeface="PT Bold Heading" panose="00000400000000000000" pitchFamily="2" charset="-78"/>
            </a:endParaRPr>
          </a:p>
          <a:p>
            <a:pPr marL="0" indent="0" algn="ctr">
              <a:buNone/>
            </a:pPr>
            <a:endParaRPr lang="ar-SA" sz="4800" dirty="0">
              <a:cs typeface="PT Bold Heading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446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192688" cy="1647056"/>
          </a:xfrm>
        </p:spPr>
        <p:txBody>
          <a:bodyPr>
            <a:noAutofit/>
          </a:bodyPr>
          <a:lstStyle/>
          <a:p>
            <a:r>
              <a:rPr lang="ar-KW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0000400000000000000" pitchFamily="2" charset="-78"/>
              </a:rPr>
              <a:t/>
            </a:r>
            <a:br>
              <a:rPr lang="ar-KW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0000400000000000000" pitchFamily="2" charset="-78"/>
              </a:rPr>
            </a:br>
            <a:r>
              <a:rPr lang="ar-KW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0000400000000000000" pitchFamily="2" charset="-78"/>
              </a:rPr>
              <a:t/>
            </a:r>
            <a:br>
              <a:rPr lang="ar-KW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0000400000000000000" pitchFamily="2" charset="-78"/>
              </a:rPr>
            </a:b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أما في حق المستقرض فهو مباح لمن يقدر على الوفاء بالقرض</a:t>
            </a:r>
            <a:r>
              <a:rPr lang="ar-S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KW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780928"/>
            <a:ext cx="7931224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4000" b="1" dirty="0">
                <a:solidFill>
                  <a:srgbClr val="00B050"/>
                </a:solidFill>
                <a:cs typeface="+mj-cs"/>
              </a:rPr>
              <a:t>أما من ليس له وفاء </a:t>
            </a:r>
            <a:r>
              <a:rPr lang="ar-SA" sz="4000" b="1" dirty="0">
                <a:cs typeface="+mj-cs"/>
              </a:rPr>
              <a:t>فيكره</a:t>
            </a:r>
            <a:r>
              <a:rPr lang="ar-SA" sz="4000" b="1" dirty="0">
                <a:solidFill>
                  <a:srgbClr val="00B050"/>
                </a:solidFill>
                <a:cs typeface="+mj-cs"/>
              </a:rPr>
              <a:t> له القرض</a:t>
            </a:r>
            <a:endParaRPr lang="ar-KW" sz="4000" b="1" dirty="0">
              <a:solidFill>
                <a:srgbClr val="00B050"/>
              </a:solidFill>
              <a:cs typeface="+mj-cs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77072"/>
            <a:ext cx="3966613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92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KW" sz="4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0000400000000000000" pitchFamily="2" charset="-78"/>
              </a:rPr>
              <a:t/>
            </a:r>
            <a:br>
              <a:rPr lang="ar-KW" sz="4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0000400000000000000" pitchFamily="2" charset="-78"/>
              </a:rPr>
            </a:br>
            <a:r>
              <a:rPr lang="ar-KW" b="1" dirty="0">
                <a:solidFill>
                  <a:srgbClr val="FF0000"/>
                </a:solidFill>
              </a:rPr>
              <a:t>شروط صحة القرض 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961" y="2633580"/>
            <a:ext cx="8445624" cy="42484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KW" sz="3600" dirty="0">
                <a:solidFill>
                  <a:srgbClr val="002060"/>
                </a:solidFill>
                <a:cs typeface="PT Bold Heading" panose="00000400000000000000" pitchFamily="2" charset="-78"/>
              </a:rPr>
              <a:t>1</a:t>
            </a:r>
            <a:r>
              <a:rPr lang="ar-KW" sz="4800" b="1" dirty="0">
                <a:solidFill>
                  <a:srgbClr val="002060"/>
                </a:solidFill>
                <a:cs typeface="+mj-cs"/>
              </a:rPr>
              <a:t>ـ أن يكون المقرض ممن يصح تبرعه </a:t>
            </a:r>
            <a:r>
              <a:rPr lang="ar-KW" sz="4800" b="1" dirty="0" smtClean="0">
                <a:solidFill>
                  <a:srgbClr val="002060"/>
                </a:solidFill>
                <a:cs typeface="+mj-cs"/>
              </a:rPr>
              <a:t>.</a:t>
            </a:r>
            <a:endParaRPr lang="ar-EG" sz="4800" b="1" dirty="0" smtClean="0">
              <a:solidFill>
                <a:srgbClr val="002060"/>
              </a:solidFill>
              <a:cs typeface="+mj-cs"/>
            </a:endParaRPr>
          </a:p>
          <a:p>
            <a:pPr marL="0" indent="0" algn="ctr">
              <a:buNone/>
            </a:pPr>
            <a:endParaRPr lang="ar-KW" sz="4800" b="1" dirty="0">
              <a:solidFill>
                <a:srgbClr val="002060"/>
              </a:solidFill>
              <a:cs typeface="+mj-cs"/>
            </a:endParaRPr>
          </a:p>
          <a:p>
            <a:pPr marL="0" indent="0" algn="ctr">
              <a:buNone/>
            </a:pPr>
            <a:r>
              <a:rPr lang="ar-KW" sz="4800" b="1" dirty="0">
                <a:solidFill>
                  <a:srgbClr val="002060"/>
                </a:solidFill>
                <a:cs typeface="+mj-cs"/>
              </a:rPr>
              <a:t>2ـ معرفة قدر المال المدفوع في </a:t>
            </a:r>
            <a:r>
              <a:rPr lang="ar-KW" sz="4800" b="1" dirty="0" smtClean="0">
                <a:solidFill>
                  <a:srgbClr val="002060"/>
                </a:solidFill>
                <a:cs typeface="+mj-cs"/>
              </a:rPr>
              <a:t>القرض</a:t>
            </a:r>
            <a:endParaRPr lang="ar-EG" sz="4800" b="1" dirty="0" smtClean="0">
              <a:solidFill>
                <a:srgbClr val="002060"/>
              </a:solidFill>
              <a:cs typeface="+mj-cs"/>
            </a:endParaRPr>
          </a:p>
          <a:p>
            <a:pPr marL="0" indent="0" algn="ctr">
              <a:buNone/>
            </a:pPr>
            <a:r>
              <a:rPr lang="ar-KW" sz="4800" b="1" dirty="0" smtClean="0">
                <a:solidFill>
                  <a:srgbClr val="002060"/>
                </a:solidFill>
                <a:cs typeface="+mj-cs"/>
              </a:rPr>
              <a:t> </a:t>
            </a:r>
            <a:endParaRPr lang="ar-KW" sz="4800" b="1" dirty="0">
              <a:solidFill>
                <a:srgbClr val="002060"/>
              </a:solidFill>
              <a:cs typeface="+mj-cs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407489"/>
            <a:ext cx="183151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126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81345"/>
            <a:ext cx="4613740" cy="14880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استحباب</a:t>
            </a:r>
            <a:r>
              <a:rPr lang="en-US" sz="32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  <a:r>
              <a:rPr lang="en-US" sz="3200" b="1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إنظار</a:t>
            </a:r>
            <a:r>
              <a:rPr lang="en-US" sz="32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  <a:r>
              <a:rPr lang="en-US" sz="3200" b="1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المعسر</a:t>
            </a:r>
            <a:r>
              <a:rPr lang="en-US" sz="32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9D3AA84B-045E-401C-AD50-9FF6B1A078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4639" r="-3" b="7321"/>
          <a:stretch/>
        </p:blipFill>
        <p:spPr>
          <a:xfrm>
            <a:off x="2579557" y="1181290"/>
            <a:ext cx="6327782" cy="499891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87" r="13840" b="-3"/>
          <a:stretch/>
        </p:blipFill>
        <p:spPr>
          <a:xfrm>
            <a:off x="1016206" y="1464840"/>
            <a:ext cx="1563351" cy="185629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A5FD031-B4AE-4A67-9C3B-0A7EEE10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9299" y="2270361"/>
            <a:ext cx="4068297" cy="32574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KW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قال صل الله عليه وسلم </a:t>
            </a:r>
          </a:p>
          <a:p>
            <a:pPr marL="0" indent="0" algn="ctr">
              <a:buNone/>
            </a:pPr>
            <a:r>
              <a:rPr lang="ar-KW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((</a:t>
            </a:r>
            <a:r>
              <a:rPr lang="ar-KW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r>
              <a:rPr lang="ar-KW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من أنظر معسراً ، فله بكل يوم صدقة ، قبل أن يحل الدين ، فإذا حل الدين ، فأنظره بعد ذلك فله بكل يوم مثله صدقة </a:t>
            </a:r>
            <a:r>
              <a:rPr lang="ar-KW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))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B0A4F0A-4CE1-4110-9915-2876431A8AD4}"/>
              </a:ext>
            </a:extLst>
          </p:cNvPr>
          <p:cNvSpPr txBox="1">
            <a:spLocks/>
          </p:cNvSpPr>
          <p:nvPr/>
        </p:nvSpPr>
        <p:spPr>
          <a:xfrm>
            <a:off x="576023" y="3375067"/>
            <a:ext cx="2376264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KW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0000400000000000000" pitchFamily="2" charset="-78"/>
              </a:rPr>
              <a:t>حفــظ</a:t>
            </a:r>
            <a:endParaRPr lang="ar-KW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T Bold Heading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134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KW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ثانياً : العارية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98" y="1384071"/>
            <a:ext cx="8640960" cy="518457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KW" b="1" dirty="0">
                <a:solidFill>
                  <a:srgbClr val="002060"/>
                </a:solidFill>
                <a:cs typeface="+mj-cs"/>
              </a:rPr>
              <a:t>عمل من أعمال البر التي ندب إليها الإسلام</a:t>
            </a:r>
          </a:p>
          <a:p>
            <a:pPr marL="0" indent="0" algn="ctr">
              <a:buNone/>
            </a:pPr>
            <a:r>
              <a:rPr lang="ar-KW" b="1" dirty="0">
                <a:solidFill>
                  <a:srgbClr val="002060"/>
                </a:solidFill>
                <a:cs typeface="+mj-cs"/>
              </a:rPr>
              <a:t>ورغب فيها .</a:t>
            </a:r>
          </a:p>
          <a:p>
            <a:pPr marL="0" indent="0" algn="ctr">
              <a:buNone/>
            </a:pPr>
            <a:endParaRPr lang="ar-KW" b="1" dirty="0">
              <a:solidFill>
                <a:srgbClr val="002060"/>
              </a:solidFill>
              <a:cs typeface="+mj-cs"/>
            </a:endParaRPr>
          </a:p>
          <a:p>
            <a:pPr marL="0" indent="0" algn="ctr">
              <a:buNone/>
            </a:pPr>
            <a:r>
              <a:rPr lang="ar-KW" sz="3600" b="1" dirty="0">
                <a:cs typeface="+mj-cs"/>
              </a:rPr>
              <a:t>قال تعالى (( وتعاونوا على البر والتقوى ولا تعاونوا على الإثم والعدوان ))</a:t>
            </a:r>
          </a:p>
          <a:p>
            <a:pPr marL="0" indent="0">
              <a:buNone/>
            </a:pPr>
            <a:endParaRPr lang="ar-KW" sz="3600" b="1" dirty="0">
              <a:cs typeface="+mj-cs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49080"/>
            <a:ext cx="273303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ar-KW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عرفي العارية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518457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KW" sz="4000" b="1" dirty="0">
                <a:cs typeface="+mj-cs"/>
                <a:sym typeface="AGA Arabesque"/>
              </a:rPr>
              <a:t>إباحة المالك منافع ملكه لغيره بلا عوض</a:t>
            </a:r>
          </a:p>
          <a:p>
            <a:pPr marL="0" indent="0" algn="ctr">
              <a:buNone/>
            </a:pPr>
            <a:r>
              <a:rPr lang="ar-KW" sz="4000" b="1" dirty="0">
                <a:solidFill>
                  <a:srgbClr val="002060"/>
                </a:solidFill>
                <a:cs typeface="+mj-cs"/>
                <a:sym typeface="AGA Arabesque"/>
              </a:rPr>
              <a:t>حكمه : </a:t>
            </a:r>
            <a:r>
              <a:rPr lang="ar-KW" sz="4000" b="1" dirty="0">
                <a:solidFill>
                  <a:srgbClr val="00B050"/>
                </a:solidFill>
                <a:cs typeface="+mj-cs"/>
                <a:sym typeface="AGA Arabesque"/>
              </a:rPr>
              <a:t>مشروع بالكتاب والسنة .</a:t>
            </a:r>
          </a:p>
          <a:p>
            <a:pPr marL="0" indent="0" algn="ctr">
              <a:buNone/>
            </a:pPr>
            <a:r>
              <a:rPr lang="ar-KW" sz="4000" b="1" dirty="0">
                <a:solidFill>
                  <a:srgbClr val="FF0000"/>
                </a:solidFill>
                <a:cs typeface="+mj-cs"/>
                <a:sym typeface="AGA Arabesque"/>
              </a:rPr>
              <a:t>قال تعالى (( </a:t>
            </a:r>
            <a:r>
              <a:rPr lang="ar-KW" sz="4000" b="1" dirty="0">
                <a:solidFill>
                  <a:srgbClr val="002060"/>
                </a:solidFill>
                <a:cs typeface="+mj-cs"/>
                <a:sym typeface="AGA Arabesque"/>
              </a:rPr>
              <a:t>ويمنعون الماعون</a:t>
            </a:r>
            <a:r>
              <a:rPr lang="ar-KW" sz="4000" b="1" dirty="0">
                <a:solidFill>
                  <a:srgbClr val="FF0000"/>
                </a:solidFill>
                <a:cs typeface="+mj-cs"/>
                <a:sym typeface="AGA Arabesque"/>
              </a:rPr>
              <a:t> )) </a:t>
            </a:r>
            <a:r>
              <a:rPr lang="ar-KW" sz="2000" b="1" dirty="0">
                <a:solidFill>
                  <a:srgbClr val="FF0000"/>
                </a:solidFill>
                <a:cs typeface="+mj-cs"/>
                <a:sym typeface="AGA Arabesque"/>
              </a:rPr>
              <a:t>الماعون 7</a:t>
            </a:r>
          </a:p>
          <a:p>
            <a:pPr marL="0" indent="0" algn="ctr">
              <a:buNone/>
            </a:pPr>
            <a:r>
              <a:rPr lang="ar-KW" sz="2000" b="1" dirty="0">
                <a:solidFill>
                  <a:srgbClr val="FF0000"/>
                </a:solidFill>
                <a:cs typeface="+mj-cs"/>
                <a:sym typeface="AGA Arabesque"/>
              </a:rPr>
              <a:t>هو المتاع الذي يتعاطاه الناس فيما بينهم ، فذم الله تعالى الذين يمنعون من يحتاج إلى استعارة إناء أو دلو .</a:t>
            </a:r>
          </a:p>
          <a:p>
            <a:pPr marL="0" indent="0" algn="ctr">
              <a:buNone/>
            </a:pPr>
            <a:endParaRPr lang="ar-KW" sz="2000" b="1" dirty="0">
              <a:solidFill>
                <a:srgbClr val="FF0000"/>
              </a:solidFill>
              <a:cs typeface="+mj-cs"/>
              <a:sym typeface="AGA Arabesque"/>
            </a:endParaRPr>
          </a:p>
          <a:p>
            <a:pPr marL="0" indent="0" algn="ctr">
              <a:buNone/>
            </a:pPr>
            <a:r>
              <a:rPr lang="ar-KW" sz="2400" b="1" dirty="0">
                <a:solidFill>
                  <a:srgbClr val="00B050"/>
                </a:solidFill>
                <a:cs typeface="+mj-cs"/>
                <a:sym typeface="AGA Arabesque"/>
              </a:rPr>
              <a:t>ومن السنة أن النبي صل الله عليه وسلم استعار  </a:t>
            </a:r>
            <a:r>
              <a:rPr lang="ar-KW" sz="2400" b="1" dirty="0" err="1">
                <a:solidFill>
                  <a:srgbClr val="00B050"/>
                </a:solidFill>
                <a:cs typeface="+mj-cs"/>
                <a:sym typeface="AGA Arabesque"/>
              </a:rPr>
              <a:t>أدراعاً</a:t>
            </a:r>
            <a:r>
              <a:rPr lang="ar-KW" sz="2400" b="1" dirty="0">
                <a:solidFill>
                  <a:srgbClr val="00B050"/>
                </a:solidFill>
                <a:cs typeface="+mj-cs"/>
                <a:sym typeface="AGA Arabesque"/>
              </a:rPr>
              <a:t> من  صفوان بن أمية يوم حنين فقال أغصب يا محمد فقال لا (( بل عاريه مضمومة )) </a:t>
            </a:r>
          </a:p>
        </p:txBody>
      </p:sp>
    </p:spTree>
    <p:extLst>
      <p:ext uri="{BB962C8B-B14F-4D97-AF65-F5344CB8AC3E}">
        <p14:creationId xmlns:p14="http://schemas.microsoft.com/office/powerpoint/2010/main" val="253495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84975"/>
            <a:ext cx="5040560" cy="1143000"/>
          </a:xfrm>
        </p:spPr>
        <p:txBody>
          <a:bodyPr>
            <a:noAutofit/>
          </a:bodyPr>
          <a:lstStyle/>
          <a:p>
            <a:r>
              <a:rPr lang="ar-KW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شروط صحة العارية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6805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KW" b="1" dirty="0">
                <a:solidFill>
                  <a:srgbClr val="00B050"/>
                </a:solidFill>
                <a:cs typeface="+mj-cs"/>
              </a:rPr>
              <a:t>أ ـ أهلية المعير </a:t>
            </a:r>
          </a:p>
          <a:p>
            <a:pPr marL="0" indent="0" algn="ctr">
              <a:buNone/>
            </a:pPr>
            <a:r>
              <a:rPr lang="ar-KW" b="1" dirty="0">
                <a:solidFill>
                  <a:srgbClr val="FFC000"/>
                </a:solidFill>
                <a:cs typeface="+mj-cs"/>
              </a:rPr>
              <a:t>ب ـ أهلية المستعير</a:t>
            </a:r>
          </a:p>
          <a:p>
            <a:pPr marL="0" indent="0" algn="ctr">
              <a:buNone/>
            </a:pPr>
            <a:r>
              <a:rPr lang="ar-KW" b="1" dirty="0">
                <a:solidFill>
                  <a:srgbClr val="7030A0"/>
                </a:solidFill>
                <a:cs typeface="+mj-cs"/>
              </a:rPr>
              <a:t>ج ـ أن يكون نفع العين المعارة مباحاً </a:t>
            </a:r>
          </a:p>
          <a:p>
            <a:pPr marL="0" indent="0" algn="ctr">
              <a:buNone/>
            </a:pPr>
            <a:r>
              <a:rPr lang="ar-KW" b="1" dirty="0">
                <a:cs typeface="+mj-cs"/>
              </a:rPr>
              <a:t>د ـ أن تكون العين المعارة مما يمكن الانتفاع به مع بقائه .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4065023"/>
            <a:ext cx="3168352" cy="217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1814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499</Words>
  <Application>Microsoft Office PowerPoint</Application>
  <PresentationFormat>On-screen Show (4:3)</PresentationFormat>
  <Paragraphs>80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AGA Arabesque</vt:lpstr>
      <vt:lpstr>Algerian</vt:lpstr>
      <vt:lpstr>Arial</vt:lpstr>
      <vt:lpstr>Calibri</vt:lpstr>
      <vt:lpstr>Calibri Light</vt:lpstr>
      <vt:lpstr>DecoType Naskh</vt:lpstr>
      <vt:lpstr>PT Bold Heading</vt:lpstr>
      <vt:lpstr>Times New Roman</vt:lpstr>
      <vt:lpstr>Wingdings</vt:lpstr>
      <vt:lpstr>نسق Office</vt:lpstr>
      <vt:lpstr>       عقود الإرفاق    وعقود التبرعات</vt:lpstr>
      <vt:lpstr>عقود الإرفاق ...</vt:lpstr>
      <vt:lpstr>ماحكم القرض :</vt:lpstr>
      <vt:lpstr>  أما في حق المستقرض فهو مباح لمن يقدر على الوفاء بالقرض  </vt:lpstr>
      <vt:lpstr> شروط صحة القرض ؟</vt:lpstr>
      <vt:lpstr> استحباب إنظار المعسر </vt:lpstr>
      <vt:lpstr>ثانياً : العارية </vt:lpstr>
      <vt:lpstr>عرفي العارية </vt:lpstr>
      <vt:lpstr>شروط صحة العارية :</vt:lpstr>
      <vt:lpstr>PowerPoint Presentation</vt:lpstr>
      <vt:lpstr>عقود التبرعات : </vt:lpstr>
      <vt:lpstr>أولا: الهبة:</vt:lpstr>
      <vt:lpstr>PowerPoint Presentation</vt:lpstr>
      <vt:lpstr>ابطال الصدقة:</vt:lpstr>
      <vt:lpstr>صدقة المرأة من مال زوجها :</vt:lpstr>
      <vt:lpstr>التقويم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تتمة :        «عقود الارفاق وعقود التبرعات»</dc:title>
  <dc:creator>acernb</dc:creator>
  <cp:lastModifiedBy>may00sh.aldossari@gmail.com</cp:lastModifiedBy>
  <cp:revision>29</cp:revision>
  <dcterms:created xsi:type="dcterms:W3CDTF">2015-02-21T12:07:38Z</dcterms:created>
  <dcterms:modified xsi:type="dcterms:W3CDTF">2020-08-04T23:35:53Z</dcterms:modified>
</cp:coreProperties>
</file>