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4"/>
  </p:notesMasterIdLst>
  <p:sldIdLst>
    <p:sldId id="267" r:id="rId3"/>
    <p:sldId id="256" r:id="rId4"/>
    <p:sldId id="258" r:id="rId5"/>
    <p:sldId id="265" r:id="rId6"/>
    <p:sldId id="289" r:id="rId7"/>
    <p:sldId id="264" r:id="rId8"/>
    <p:sldId id="266" r:id="rId9"/>
    <p:sldId id="290" r:id="rId10"/>
    <p:sldId id="291" r:id="rId11"/>
    <p:sldId id="293" r:id="rId12"/>
    <p:sldId id="292" r:id="rId13"/>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96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162" autoAdjust="0"/>
    <p:restoredTop sz="94660"/>
  </p:normalViewPr>
  <p:slideViewPr>
    <p:cSldViewPr>
      <p:cViewPr varScale="1">
        <p:scale>
          <a:sx n="75" d="100"/>
          <a:sy n="75" d="100"/>
        </p:scale>
        <p:origin x="1048"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F89579-EE91-4747-B9D6-B8C88B296A82}" type="datetimeFigureOut">
              <a:rPr lang="ar-KW" smtClean="0"/>
              <a:t>16/12/1441</a:t>
            </a:fld>
            <a:endParaRPr lang="ar-K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B14F3F3-3C16-45FE-9931-FC247A6BDC70}" type="slidenum">
              <a:rPr lang="ar-KW" smtClean="0"/>
              <a:t>‹#›</a:t>
            </a:fld>
            <a:endParaRPr lang="ar-KW"/>
          </a:p>
        </p:txBody>
      </p:sp>
    </p:spTree>
    <p:extLst>
      <p:ext uri="{BB962C8B-B14F-4D97-AF65-F5344CB8AC3E}">
        <p14:creationId xmlns:p14="http://schemas.microsoft.com/office/powerpoint/2010/main" val="41177350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6B14F3F3-3C16-45FE-9931-FC247A6BDC70}" type="slidenum">
              <a:rPr lang="ar-KW" smtClean="0"/>
              <a:t>4</a:t>
            </a:fld>
            <a:endParaRPr lang="ar-KW"/>
          </a:p>
        </p:txBody>
      </p:sp>
    </p:spTree>
    <p:extLst>
      <p:ext uri="{BB962C8B-B14F-4D97-AF65-F5344CB8AC3E}">
        <p14:creationId xmlns:p14="http://schemas.microsoft.com/office/powerpoint/2010/main" val="1729873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K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KW"/>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1942904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201806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K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729060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ar-K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ar-KW"/>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467449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3372006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r">
              <a:defRPr sz="3000" b="1" cap="all"/>
            </a:lvl1pPr>
          </a:lstStyle>
          <a:p>
            <a:r>
              <a:rPr lang="en-US"/>
              <a:t>Click to edit Master title style</a:t>
            </a:r>
            <a:endParaRPr lang="ar-K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1568323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5" name="Date Placeholder 4"/>
          <p:cNvSpPr>
            <a:spLocks noGrp="1"/>
          </p:cNvSpPr>
          <p:nvPr>
            <p:ph type="dt" sz="half" idx="10"/>
          </p:nvPr>
        </p:nvSpPr>
        <p:spPr/>
        <p:txBody>
          <a:bodyPr/>
          <a:lstStyle/>
          <a:p>
            <a:fld id="{A93162A6-F362-49F2-B94A-1B0D91C5BECE}" type="datetimeFigureOut">
              <a:rPr lang="ar-KW" smtClean="0"/>
              <a:t>16/12/1441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3871268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K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7" name="Date Placeholder 6"/>
          <p:cNvSpPr>
            <a:spLocks noGrp="1"/>
          </p:cNvSpPr>
          <p:nvPr>
            <p:ph type="dt" sz="half" idx="10"/>
          </p:nvPr>
        </p:nvSpPr>
        <p:spPr/>
        <p:txBody>
          <a:bodyPr/>
          <a:lstStyle/>
          <a:p>
            <a:fld id="{A93162A6-F362-49F2-B94A-1B0D91C5BECE}" type="datetimeFigureOut">
              <a:rPr lang="ar-KW" smtClean="0"/>
              <a:t>16/12/1441</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1479439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Date Placeholder 2"/>
          <p:cNvSpPr>
            <a:spLocks noGrp="1"/>
          </p:cNvSpPr>
          <p:nvPr>
            <p:ph type="dt" sz="half" idx="10"/>
          </p:nvPr>
        </p:nvSpPr>
        <p:spPr/>
        <p:txBody>
          <a:bodyPr/>
          <a:lstStyle/>
          <a:p>
            <a:fld id="{A93162A6-F362-49F2-B94A-1B0D91C5BECE}" type="datetimeFigureOut">
              <a:rPr lang="ar-KW" smtClean="0"/>
              <a:t>16/12/1441</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3471117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162A6-F362-49F2-B94A-1B0D91C5BECE}" type="datetimeFigureOut">
              <a:rPr lang="ar-KW" smtClean="0"/>
              <a:t>16/12/1441</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2037970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r">
              <a:defRPr sz="1500" b="1"/>
            </a:lvl1pPr>
          </a:lstStyle>
          <a:p>
            <a:r>
              <a:rPr lang="en-US"/>
              <a:t>Click to edit Master title style</a:t>
            </a:r>
            <a:endParaRPr lang="ar-KW"/>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93162A6-F362-49F2-B94A-1B0D91C5BECE}" type="datetimeFigureOut">
              <a:rPr lang="ar-KW" smtClean="0"/>
              <a:t>16/12/1441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208187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1689605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1500" b="1"/>
            </a:lvl1pPr>
          </a:lstStyle>
          <a:p>
            <a:r>
              <a:rPr lang="en-US"/>
              <a:t>Click to edit Master title style</a:t>
            </a:r>
            <a:endParaRPr lang="ar-KW"/>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ar-K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93162A6-F362-49F2-B94A-1B0D91C5BECE}" type="datetimeFigureOut">
              <a:rPr lang="ar-KW" smtClean="0"/>
              <a:t>16/12/1441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3137373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3160927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ar-KW"/>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235655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K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162A6-F362-49F2-B94A-1B0D91C5BECE}" type="datetimeFigureOut">
              <a:rPr lang="ar-KW" smtClean="0"/>
              <a:t>16/12/1441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189360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5" name="Date Placeholder 4"/>
          <p:cNvSpPr>
            <a:spLocks noGrp="1"/>
          </p:cNvSpPr>
          <p:nvPr>
            <p:ph type="dt" sz="half" idx="10"/>
          </p:nvPr>
        </p:nvSpPr>
        <p:spPr/>
        <p:txBody>
          <a:bodyPr/>
          <a:lstStyle/>
          <a:p>
            <a:fld id="{A93162A6-F362-49F2-B94A-1B0D91C5BECE}" type="datetimeFigureOut">
              <a:rPr lang="ar-KW" smtClean="0"/>
              <a:t>16/12/1441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4150593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K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7" name="Date Placeholder 6"/>
          <p:cNvSpPr>
            <a:spLocks noGrp="1"/>
          </p:cNvSpPr>
          <p:nvPr>
            <p:ph type="dt" sz="half" idx="10"/>
          </p:nvPr>
        </p:nvSpPr>
        <p:spPr/>
        <p:txBody>
          <a:bodyPr/>
          <a:lstStyle/>
          <a:p>
            <a:fld id="{A93162A6-F362-49F2-B94A-1B0D91C5BECE}" type="datetimeFigureOut">
              <a:rPr lang="ar-KW" smtClean="0"/>
              <a:t>16/12/1441</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153335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Date Placeholder 2"/>
          <p:cNvSpPr>
            <a:spLocks noGrp="1"/>
          </p:cNvSpPr>
          <p:nvPr>
            <p:ph type="dt" sz="half" idx="10"/>
          </p:nvPr>
        </p:nvSpPr>
        <p:spPr/>
        <p:txBody>
          <a:bodyPr/>
          <a:lstStyle/>
          <a:p>
            <a:fld id="{A93162A6-F362-49F2-B94A-1B0D91C5BECE}" type="datetimeFigureOut">
              <a:rPr lang="ar-KW" smtClean="0"/>
              <a:t>16/12/1441</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355064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162A6-F362-49F2-B94A-1B0D91C5BECE}" type="datetimeFigureOut">
              <a:rPr lang="ar-KW" smtClean="0"/>
              <a:t>16/12/1441</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294618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K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3162A6-F362-49F2-B94A-1B0D91C5BECE}" type="datetimeFigureOut">
              <a:rPr lang="ar-KW" smtClean="0"/>
              <a:t>16/12/1441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19581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K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K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3162A6-F362-49F2-B94A-1B0D91C5BECE}" type="datetimeFigureOut">
              <a:rPr lang="ar-KW" smtClean="0"/>
              <a:t>16/12/1441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3D802840-327C-484B-B902-717271193FE6}" type="slidenum">
              <a:rPr lang="ar-KW" smtClean="0"/>
              <a:t>‹#›</a:t>
            </a:fld>
            <a:endParaRPr lang="ar-KW"/>
          </a:p>
        </p:txBody>
      </p:sp>
    </p:spTree>
    <p:extLst>
      <p:ext uri="{BB962C8B-B14F-4D97-AF65-F5344CB8AC3E}">
        <p14:creationId xmlns:p14="http://schemas.microsoft.com/office/powerpoint/2010/main" val="61365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KW"/>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93162A6-F362-49F2-B94A-1B0D91C5BECE}" type="datetimeFigureOut">
              <a:rPr lang="ar-KW" smtClean="0"/>
              <a:t>16/12/1441</a:t>
            </a:fld>
            <a:endParaRPr lang="ar-K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KW"/>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802840-327C-484B-B902-717271193FE6}" type="slidenum">
              <a:rPr lang="ar-KW" smtClean="0"/>
              <a:t>‹#›</a:t>
            </a:fld>
            <a:endParaRPr lang="ar-KW"/>
          </a:p>
        </p:txBody>
      </p:sp>
    </p:spTree>
    <p:extLst>
      <p:ext uri="{BB962C8B-B14F-4D97-AF65-F5344CB8AC3E}">
        <p14:creationId xmlns:p14="http://schemas.microsoft.com/office/powerpoint/2010/main" val="2040411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KW"/>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2"/>
          </p:nvPr>
        </p:nvSpPr>
        <p:spPr>
          <a:xfrm>
            <a:off x="6553200" y="6356352"/>
            <a:ext cx="21336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A93162A6-F362-49F2-B94A-1B0D91C5BECE}" type="datetimeFigureOut">
              <a:rPr lang="ar-KW" smtClean="0"/>
              <a:t>16/12/1441</a:t>
            </a:fld>
            <a:endParaRPr lang="ar-KW"/>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ar-KW"/>
          </a:p>
        </p:txBody>
      </p:sp>
      <p:sp>
        <p:nvSpPr>
          <p:cNvPr id="6" name="Slide Number Placeholder 5"/>
          <p:cNvSpPr>
            <a:spLocks noGrp="1"/>
          </p:cNvSpPr>
          <p:nvPr>
            <p:ph type="sldNum" sz="quarter" idx="4"/>
          </p:nvPr>
        </p:nvSpPr>
        <p:spPr>
          <a:xfrm>
            <a:off x="457200" y="6356352"/>
            <a:ext cx="21336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3D802840-327C-484B-B902-717271193FE6}" type="slidenum">
              <a:rPr lang="ar-KW" smtClean="0"/>
              <a:t>‹#›</a:t>
            </a:fld>
            <a:endParaRPr lang="ar-KW"/>
          </a:p>
        </p:txBody>
      </p:sp>
    </p:spTree>
    <p:extLst>
      <p:ext uri="{BB962C8B-B14F-4D97-AF65-F5344CB8AC3E}">
        <p14:creationId xmlns:p14="http://schemas.microsoft.com/office/powerpoint/2010/main" val="2243825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1" eaLnBrk="1" latinLnBrk="0" hangingPunct="1">
        <a:spcBef>
          <a:spcPct val="0"/>
        </a:spcBef>
        <a:buNone/>
        <a:defRPr sz="3300" kern="1200">
          <a:solidFill>
            <a:schemeClr val="tx1"/>
          </a:solidFill>
          <a:latin typeface="+mj-lt"/>
          <a:ea typeface="+mj-ea"/>
          <a:cs typeface="+mj-cs"/>
        </a:defRPr>
      </a:lvl1pPr>
    </p:titleStyle>
    <p:bodyStyle>
      <a:lvl1pPr marL="257175" indent="-257175" algn="r" defTabSz="685800" rtl="1"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r" defTabSz="685800" rtl="1"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r" defTabSz="685800"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ar-KW"/>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601670" y="1592796"/>
            <a:ext cx="5143500" cy="918102"/>
          </a:xfrm>
        </p:spPr>
        <p:txBody>
          <a:bodyPr>
            <a:noAutofit/>
          </a:bodyPr>
          <a:lstStyle/>
          <a:p>
            <a:r>
              <a:rPr lang="ar-KW" sz="45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abic Typesetting" pitchFamily="66" charset="-78"/>
                <a:cs typeface="Arabic Typesetting" pitchFamily="66" charset="-78"/>
              </a:rPr>
              <a:t>السيرة والتراجم </a:t>
            </a:r>
          </a:p>
        </p:txBody>
      </p:sp>
      <p:sp>
        <p:nvSpPr>
          <p:cNvPr id="2" name="عنوان 1"/>
          <p:cNvSpPr>
            <a:spLocks noGrp="1"/>
          </p:cNvSpPr>
          <p:nvPr>
            <p:ph type="ctrTitle"/>
          </p:nvPr>
        </p:nvSpPr>
        <p:spPr>
          <a:xfrm>
            <a:off x="1601670" y="3641880"/>
            <a:ext cx="4860540" cy="43149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KW" sz="6600" b="1" cap="all" dirty="0">
                <a:ln w="0"/>
                <a:solidFill>
                  <a:srgbClr val="C00000"/>
                </a:solidFill>
                <a:effectLst>
                  <a:reflection blurRad="12700" stA="50000" endPos="50000" dist="5000" dir="5400000" sy="-100000" rotWithShape="0"/>
                </a:effectLst>
                <a:latin typeface="Arabic Typesetting" pitchFamily="66" charset="-78"/>
                <a:cs typeface="Arabic Typesetting" pitchFamily="66" charset="-78"/>
              </a:rPr>
              <a:t>الحسن والحسين رضي الله عنهما</a:t>
            </a:r>
          </a:p>
        </p:txBody>
      </p:sp>
    </p:spTree>
    <p:custDataLst>
      <p:tags r:id="rId1"/>
    </p:custDataLst>
    <p:extLst>
      <p:ext uri="{BB962C8B-B14F-4D97-AF65-F5344CB8AC3E}">
        <p14:creationId xmlns:p14="http://schemas.microsoft.com/office/powerpoint/2010/main" val="42349671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F3AF17BB-6D66-4D09-A980-5063583E3458}"/>
              </a:ext>
            </a:extLst>
          </p:cNvPr>
          <p:cNvPicPr>
            <a:picLocks noChangeAspect="1"/>
          </p:cNvPicPr>
          <p:nvPr/>
        </p:nvPicPr>
        <p:blipFill>
          <a:blip r:embed="rId2"/>
          <a:stretch>
            <a:fillRect/>
          </a:stretch>
        </p:blipFill>
        <p:spPr>
          <a:xfrm>
            <a:off x="0" y="89750"/>
            <a:ext cx="7596336" cy="5459122"/>
          </a:xfrm>
          <a:prstGeom prst="rect">
            <a:avLst/>
          </a:prstGeom>
        </p:spPr>
      </p:pic>
      <p:sp>
        <p:nvSpPr>
          <p:cNvPr id="3" name="مستطيل 2">
            <a:extLst>
              <a:ext uri="{FF2B5EF4-FFF2-40B4-BE49-F238E27FC236}">
                <a16:creationId xmlns:a16="http://schemas.microsoft.com/office/drawing/2014/main" id="{C841EA53-7D6F-4852-B739-1C2CBF381B51}"/>
              </a:ext>
            </a:extLst>
          </p:cNvPr>
          <p:cNvSpPr/>
          <p:nvPr/>
        </p:nvSpPr>
        <p:spPr>
          <a:xfrm>
            <a:off x="3682248" y="5445224"/>
            <a:ext cx="5461752" cy="923330"/>
          </a:xfrm>
          <a:prstGeom prst="rect">
            <a:avLst/>
          </a:prstGeom>
          <a:noFill/>
        </p:spPr>
        <p:txBody>
          <a:bodyPr wrap="none" lIns="91440" tIns="45720" rIns="91440" bIns="45720">
            <a:spAutoFit/>
          </a:bodyPr>
          <a:lstStyle/>
          <a:p>
            <a:pPr algn="ctr"/>
            <a:r>
              <a:rPr lang="ar-SA" sz="5400" b="1" dirty="0">
                <a:ln w="9525">
                  <a:solidFill>
                    <a:schemeClr val="bg1"/>
                  </a:solidFill>
                  <a:prstDash val="solid"/>
                </a:ln>
                <a:effectLst>
                  <a:outerShdw blurRad="12700" dist="38100" dir="2700000" algn="tl" rotWithShape="0">
                    <a:schemeClr val="bg1">
                      <a:lumMod val="50000"/>
                    </a:schemeClr>
                  </a:outerShdw>
                </a:effectLst>
              </a:rPr>
              <a:t>اختاري لونك المفضل...</a:t>
            </a:r>
            <a:endParaRPr lang="ar-SA"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شكل بيضاوي 4">
            <a:extLst>
              <a:ext uri="{FF2B5EF4-FFF2-40B4-BE49-F238E27FC236}">
                <a16:creationId xmlns:a16="http://schemas.microsoft.com/office/drawing/2014/main" id="{CF72A0FF-95AD-4462-9D5E-19DAD132BF67}"/>
              </a:ext>
            </a:extLst>
          </p:cNvPr>
          <p:cNvSpPr/>
          <p:nvPr/>
        </p:nvSpPr>
        <p:spPr>
          <a:xfrm>
            <a:off x="7452320" y="3284984"/>
            <a:ext cx="1512168" cy="1152128"/>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2800" b="1" dirty="0"/>
              <a:t>التقويم النهائي</a:t>
            </a:r>
            <a:endParaRPr lang="ar-KW" sz="2800" b="1" dirty="0"/>
          </a:p>
        </p:txBody>
      </p:sp>
    </p:spTree>
    <p:extLst>
      <p:ext uri="{BB962C8B-B14F-4D97-AF65-F5344CB8AC3E}">
        <p14:creationId xmlns:p14="http://schemas.microsoft.com/office/powerpoint/2010/main" val="3992641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9BDEA471-AAEA-43A4-8C91-F169FBEEDB86}"/>
              </a:ext>
            </a:extLst>
          </p:cNvPr>
          <p:cNvPicPr>
            <a:picLocks noChangeAspect="1"/>
          </p:cNvPicPr>
          <p:nvPr/>
        </p:nvPicPr>
        <p:blipFill>
          <a:blip r:embed="rId2"/>
          <a:stretch>
            <a:fillRect/>
          </a:stretch>
        </p:blipFill>
        <p:spPr>
          <a:xfrm>
            <a:off x="0" y="332656"/>
            <a:ext cx="5885060" cy="6051476"/>
          </a:xfrm>
          <a:prstGeom prst="rect">
            <a:avLst/>
          </a:prstGeom>
        </p:spPr>
      </p:pic>
      <p:sp>
        <p:nvSpPr>
          <p:cNvPr id="3" name="مستطيل 2">
            <a:extLst>
              <a:ext uri="{FF2B5EF4-FFF2-40B4-BE49-F238E27FC236}">
                <a16:creationId xmlns:a16="http://schemas.microsoft.com/office/drawing/2014/main" id="{F36A0221-3450-4545-99AB-FA2CB474C959}"/>
              </a:ext>
            </a:extLst>
          </p:cNvPr>
          <p:cNvSpPr/>
          <p:nvPr/>
        </p:nvSpPr>
        <p:spPr>
          <a:xfrm>
            <a:off x="3614642" y="1428267"/>
            <a:ext cx="1978427"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التواضع</a:t>
            </a:r>
          </a:p>
        </p:txBody>
      </p:sp>
      <p:sp>
        <p:nvSpPr>
          <p:cNvPr id="4" name="مستطيل 3">
            <a:extLst>
              <a:ext uri="{FF2B5EF4-FFF2-40B4-BE49-F238E27FC236}">
                <a16:creationId xmlns:a16="http://schemas.microsoft.com/office/drawing/2014/main" id="{25C464B2-03AD-4879-A44B-BB6A9B3B7BDD}"/>
              </a:ext>
            </a:extLst>
          </p:cNvPr>
          <p:cNvSpPr/>
          <p:nvPr/>
        </p:nvSpPr>
        <p:spPr>
          <a:xfrm>
            <a:off x="3572367" y="4060230"/>
            <a:ext cx="1999265"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الاحتشام</a:t>
            </a:r>
          </a:p>
        </p:txBody>
      </p:sp>
      <p:sp>
        <p:nvSpPr>
          <p:cNvPr id="5" name="مستطيل 4">
            <a:extLst>
              <a:ext uri="{FF2B5EF4-FFF2-40B4-BE49-F238E27FC236}">
                <a16:creationId xmlns:a16="http://schemas.microsoft.com/office/drawing/2014/main" id="{3CD6C92D-7E57-4F21-AA73-ECF9D8253C2E}"/>
              </a:ext>
            </a:extLst>
          </p:cNvPr>
          <p:cNvSpPr/>
          <p:nvPr/>
        </p:nvSpPr>
        <p:spPr>
          <a:xfrm>
            <a:off x="1115616" y="951111"/>
            <a:ext cx="1484702"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الورع</a:t>
            </a:r>
          </a:p>
        </p:txBody>
      </p:sp>
      <p:sp>
        <p:nvSpPr>
          <p:cNvPr id="6" name="مستطيل 5">
            <a:extLst>
              <a:ext uri="{FF2B5EF4-FFF2-40B4-BE49-F238E27FC236}">
                <a16:creationId xmlns:a16="http://schemas.microsoft.com/office/drawing/2014/main" id="{9A65FBA1-C251-4BEF-ACC1-F61E8F3C04F3}"/>
              </a:ext>
            </a:extLst>
          </p:cNvPr>
          <p:cNvSpPr/>
          <p:nvPr/>
        </p:nvSpPr>
        <p:spPr>
          <a:xfrm>
            <a:off x="1043608" y="3702924"/>
            <a:ext cx="1370888"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الجود</a:t>
            </a:r>
          </a:p>
        </p:txBody>
      </p:sp>
      <p:sp>
        <p:nvSpPr>
          <p:cNvPr id="8" name="مستطيل 7">
            <a:extLst>
              <a:ext uri="{FF2B5EF4-FFF2-40B4-BE49-F238E27FC236}">
                <a16:creationId xmlns:a16="http://schemas.microsoft.com/office/drawing/2014/main" id="{56FD55EF-22B2-4A51-B7F0-E980A5630A9A}"/>
              </a:ext>
            </a:extLst>
          </p:cNvPr>
          <p:cNvSpPr/>
          <p:nvPr/>
        </p:nvSpPr>
        <p:spPr>
          <a:xfrm>
            <a:off x="5885060" y="2398236"/>
            <a:ext cx="2783941" cy="4247317"/>
          </a:xfrm>
          <a:prstGeom prst="rect">
            <a:avLst/>
          </a:prstGeom>
          <a:noFill/>
        </p:spPr>
        <p:txBody>
          <a:bodyPr wrap="square" lIns="91440" tIns="45720" rIns="91440" bIns="45720">
            <a:spAutoFit/>
          </a:bodyPr>
          <a:lstStyle/>
          <a:p>
            <a:pPr algn="ctr"/>
            <a:r>
              <a:rPr lang="ar-SA" sz="5400" b="1" cap="none" spc="0" dirty="0">
                <a:ln w="22225">
                  <a:solidFill>
                    <a:schemeClr val="accent2"/>
                  </a:solidFill>
                  <a:prstDash val="solid"/>
                </a:ln>
                <a:solidFill>
                  <a:schemeClr val="accent2">
                    <a:lumMod val="40000"/>
                    <a:lumOff val="60000"/>
                  </a:schemeClr>
                </a:solidFill>
                <a:effectLst/>
              </a:rPr>
              <a:t>كيف تطبقين هذه </a:t>
            </a:r>
          </a:p>
          <a:p>
            <a:pPr algn="ctr"/>
            <a:r>
              <a:rPr lang="ar-SA" sz="5400" b="1" cap="none" spc="0" dirty="0">
                <a:ln w="22225">
                  <a:solidFill>
                    <a:schemeClr val="accent2"/>
                  </a:solidFill>
                  <a:prstDash val="solid"/>
                </a:ln>
                <a:solidFill>
                  <a:schemeClr val="accent2">
                    <a:lumMod val="40000"/>
                    <a:lumOff val="60000"/>
                  </a:schemeClr>
                </a:solidFill>
                <a:effectLst/>
              </a:rPr>
              <a:t>الصفة في حياتك </a:t>
            </a:r>
          </a:p>
          <a:p>
            <a:pPr algn="ctr"/>
            <a:r>
              <a:rPr lang="ar-SA" sz="5400" b="1" cap="none" spc="0" dirty="0">
                <a:ln w="22225">
                  <a:solidFill>
                    <a:schemeClr val="accent2"/>
                  </a:solidFill>
                  <a:prstDash val="solid"/>
                </a:ln>
                <a:solidFill>
                  <a:schemeClr val="accent2">
                    <a:lumMod val="40000"/>
                    <a:lumOff val="60000"/>
                  </a:schemeClr>
                </a:solidFill>
                <a:effectLst/>
              </a:rPr>
              <a:t> ؟</a:t>
            </a:r>
          </a:p>
        </p:txBody>
      </p:sp>
      <p:sp>
        <p:nvSpPr>
          <p:cNvPr id="9" name="شكل بيضاوي 8">
            <a:extLst>
              <a:ext uri="{FF2B5EF4-FFF2-40B4-BE49-F238E27FC236}">
                <a16:creationId xmlns:a16="http://schemas.microsoft.com/office/drawing/2014/main" id="{7238D261-80F9-45EA-A216-B368A98F11DA}"/>
              </a:ext>
            </a:extLst>
          </p:cNvPr>
          <p:cNvSpPr/>
          <p:nvPr/>
        </p:nvSpPr>
        <p:spPr>
          <a:xfrm>
            <a:off x="5816155" y="937151"/>
            <a:ext cx="1711276" cy="1516127"/>
          </a:xfrm>
          <a:prstGeom prst="ellipse">
            <a:avLst/>
          </a:prstGeom>
          <a:effectLst>
            <a:glow rad="101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t>من خلال اللون الذي تم اختياره..</a:t>
            </a:r>
            <a:endParaRPr lang="ar-KW" b="1" dirty="0"/>
          </a:p>
        </p:txBody>
      </p:sp>
      <p:sp>
        <p:nvSpPr>
          <p:cNvPr id="11" name="مستطيل 10">
            <a:extLst>
              <a:ext uri="{FF2B5EF4-FFF2-40B4-BE49-F238E27FC236}">
                <a16:creationId xmlns:a16="http://schemas.microsoft.com/office/drawing/2014/main" id="{23BA1065-04FD-480D-9DBB-FADBC1E603B0}"/>
              </a:ext>
            </a:extLst>
          </p:cNvPr>
          <p:cNvSpPr/>
          <p:nvPr/>
        </p:nvSpPr>
        <p:spPr>
          <a:xfrm>
            <a:off x="3552151" y="62342"/>
            <a:ext cx="3867958" cy="584775"/>
          </a:xfrm>
          <a:prstGeom prst="rect">
            <a:avLst/>
          </a:prstGeom>
          <a:noFill/>
        </p:spPr>
        <p:txBody>
          <a:bodyPr wrap="square" lIns="91440" tIns="45720" rIns="91440" bIns="45720">
            <a:spAutoFit/>
          </a:bodyPr>
          <a:lstStyle/>
          <a:p>
            <a:pPr algn="ctr"/>
            <a:r>
              <a:rPr lang="ar-SA" sz="3200" b="1" cap="none" spc="0" dirty="0">
                <a:ln w="22225">
                  <a:solidFill>
                    <a:schemeClr val="accent2"/>
                  </a:solidFill>
                  <a:prstDash val="solid"/>
                </a:ln>
                <a:solidFill>
                  <a:schemeClr val="accent2">
                    <a:lumMod val="40000"/>
                    <a:lumOff val="60000"/>
                  </a:schemeClr>
                </a:solidFill>
                <a:effectLst/>
              </a:rPr>
              <a:t>من صفات الإمام الحسن</a:t>
            </a:r>
          </a:p>
        </p:txBody>
      </p:sp>
    </p:spTree>
    <p:extLst>
      <p:ext uri="{BB962C8B-B14F-4D97-AF65-F5344CB8AC3E}">
        <p14:creationId xmlns:p14="http://schemas.microsoft.com/office/powerpoint/2010/main" val="3890247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899592" y="412942"/>
            <a:ext cx="6336704" cy="115212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KW" sz="8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F_Diwani" pitchFamily="2" charset="-78"/>
              </a:rPr>
              <a:t>الحسن والحسين </a:t>
            </a:r>
          </a:p>
        </p:txBody>
      </p:sp>
      <p:sp>
        <p:nvSpPr>
          <p:cNvPr id="6" name="Rounded Rectangle 5"/>
          <p:cNvSpPr/>
          <p:nvPr/>
        </p:nvSpPr>
        <p:spPr>
          <a:xfrm>
            <a:off x="327382" y="2204864"/>
            <a:ext cx="7481124" cy="3151796"/>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KW"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F_Diwani" pitchFamily="2" charset="-78"/>
              </a:rPr>
              <a:t>من أل بيت النبي صلى الله عليه وسلم </a:t>
            </a:r>
          </a:p>
          <a:p>
            <a:pPr algn="ctr"/>
            <a:r>
              <a:rPr lang="ar-KW"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F_Diwani" pitchFamily="2" charset="-78"/>
              </a:rPr>
              <a:t>وهما سيدا شباب أهل </a:t>
            </a:r>
            <a:r>
              <a:rPr lang="ar-KW"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F_Diwani" pitchFamily="2" charset="-78"/>
              </a:rPr>
              <a:t>الجنه </a:t>
            </a:r>
          </a:p>
        </p:txBody>
      </p:sp>
    </p:spTree>
    <p:custDataLst>
      <p:tags r:id="rId1"/>
    </p:custDataLst>
    <p:extLst>
      <p:ext uri="{BB962C8B-B14F-4D97-AF65-F5344CB8AC3E}">
        <p14:creationId xmlns:p14="http://schemas.microsoft.com/office/powerpoint/2010/main" val="465295216"/>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par>
                          <p:cTn id="8" fill="hold">
                            <p:stCondLst>
                              <p:cond delay="2000"/>
                            </p:stCondLst>
                            <p:childTnLst>
                              <p:par>
                                <p:cTn id="9" presetID="3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2000" fill="hold"/>
                                        <p:tgtEl>
                                          <p:spTgt spid="6"/>
                                        </p:tgtEl>
                                        <p:attrNameLst>
                                          <p:attrName>ppt_w</p:attrName>
                                        </p:attrNameLst>
                                      </p:cBhvr>
                                      <p:tavLst>
                                        <p:tav tm="0">
                                          <p:val>
                                            <p:fltVal val="0"/>
                                          </p:val>
                                        </p:tav>
                                        <p:tav tm="100000">
                                          <p:val>
                                            <p:strVal val="#ppt_w"/>
                                          </p:val>
                                        </p:tav>
                                      </p:tavLst>
                                    </p:anim>
                                    <p:anim calcmode="lin" valueType="num">
                                      <p:cBhvr>
                                        <p:cTn id="12" dur="2000" fill="hold"/>
                                        <p:tgtEl>
                                          <p:spTgt spid="6"/>
                                        </p:tgtEl>
                                        <p:attrNameLst>
                                          <p:attrName>ppt_h</p:attrName>
                                        </p:attrNameLst>
                                      </p:cBhvr>
                                      <p:tavLst>
                                        <p:tav tm="0">
                                          <p:val>
                                            <p:fltVal val="0"/>
                                          </p:val>
                                        </p:tav>
                                        <p:tav tm="100000">
                                          <p:val>
                                            <p:strVal val="#ppt_h"/>
                                          </p:val>
                                        </p:tav>
                                      </p:tavLst>
                                    </p:anim>
                                    <p:anim calcmode="lin" valueType="num">
                                      <p:cBhvr>
                                        <p:cTn id="13" dur="2000" fill="hold"/>
                                        <p:tgtEl>
                                          <p:spTgt spid="6"/>
                                        </p:tgtEl>
                                        <p:attrNameLst>
                                          <p:attrName>style.rotation</p:attrName>
                                        </p:attrNameLst>
                                      </p:cBhvr>
                                      <p:tavLst>
                                        <p:tav tm="0">
                                          <p:val>
                                            <p:fltVal val="90"/>
                                          </p:val>
                                        </p:tav>
                                        <p:tav tm="100000">
                                          <p:val>
                                            <p:fltVal val="0"/>
                                          </p:val>
                                        </p:tav>
                                      </p:tavLst>
                                    </p:anim>
                                    <p:animEffect transition="in" filter="fade">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67544" y="461661"/>
            <a:ext cx="6912768" cy="886003"/>
          </a:xfrm>
          <a:prstGeom prst="roundRect">
            <a:avLst/>
          </a:prstGeom>
        </p:spPr>
        <p:style>
          <a:lnRef idx="2">
            <a:schemeClr val="accent3"/>
          </a:lnRef>
          <a:fillRef idx="1">
            <a:schemeClr val="lt1"/>
          </a:fillRef>
          <a:effectRef idx="0">
            <a:schemeClr val="accent3"/>
          </a:effectRef>
          <a:fontRef idx="minor">
            <a:schemeClr val="dk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KW"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أولاً : الحسن بن علي رضى الله عنه (3 – 51)</a:t>
            </a:r>
          </a:p>
        </p:txBody>
      </p:sp>
      <p:sp>
        <p:nvSpPr>
          <p:cNvPr id="16" name="Rounded Rectangle 15"/>
          <p:cNvSpPr/>
          <p:nvPr/>
        </p:nvSpPr>
        <p:spPr>
          <a:xfrm>
            <a:off x="4990052" y="1772816"/>
            <a:ext cx="4046444" cy="432048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KW" b="1" dirty="0">
                <a:solidFill>
                  <a:srgbClr val="92D050"/>
                </a:solidFill>
                <a:cs typeface="AdvertisingBold" pitchFamily="2" charset="-78"/>
              </a:rPr>
              <a:t>نسبه ومولده رضى الله عنه : </a:t>
            </a:r>
            <a:r>
              <a:rPr lang="ar-KW" b="1" dirty="0">
                <a:solidFill>
                  <a:schemeClr val="tx1"/>
                </a:solidFill>
                <a:cs typeface="+mj-cs"/>
              </a:rPr>
              <a:t>هو أبومحمد الحسن بن علي بن أبي طالب بن عبد المطلب بن هاشم بن عبد مناف بن قضي القرشي الهاشمي صفاته رضى الله عنه : </a:t>
            </a:r>
          </a:p>
          <a:p>
            <a:pPr algn="ctr"/>
            <a:r>
              <a:rPr lang="ar-KW" b="1" dirty="0">
                <a:solidFill>
                  <a:schemeClr val="tx1"/>
                </a:solidFill>
                <a:cs typeface="+mj-cs"/>
              </a:rPr>
              <a:t>كان الحسن رضى الله عنه سيداً وسيماً جميلاً أبيض اللون مشرباً بحمرة حسن البدن شهل الخدين كثيف اللحية كأن إبريق فضة ليس بالطويل ولا بالقصير من أحسن الناس وجهاً وكان أشبه الناس بجده صلى الله عليه وسلم </a:t>
            </a:r>
          </a:p>
          <a:p>
            <a:pPr algn="ctr"/>
            <a:r>
              <a:rPr lang="ar-KW" b="1" dirty="0">
                <a:solidFill>
                  <a:schemeClr val="tx1"/>
                </a:solidFill>
                <a:cs typeface="+mj-cs"/>
              </a:rPr>
              <a:t>عن حذيفة رضى الله عنه قال : سمعت رسول الله صلى الله عليه وسلم يقول ( هذا ملك لم ينزل قط قبل هذه الليلة استأذن ربه أن يسلم علي ويبشرني بأن فاطمة سيدة نساء أهل اجنة وأن الحسن والحسين سيدا شباب أهل الجنة )</a:t>
            </a:r>
          </a:p>
          <a:p>
            <a:pPr algn="ctr"/>
            <a:endParaRPr lang="ar-KW" b="1" dirty="0">
              <a:solidFill>
                <a:schemeClr val="tx1"/>
              </a:solidFill>
              <a:cs typeface="+mj-cs"/>
            </a:endParaRPr>
          </a:p>
        </p:txBody>
      </p:sp>
      <p:sp>
        <p:nvSpPr>
          <p:cNvPr id="22" name="Rounded Rectangle 21"/>
          <p:cNvSpPr/>
          <p:nvPr/>
        </p:nvSpPr>
        <p:spPr>
          <a:xfrm>
            <a:off x="971600" y="1844824"/>
            <a:ext cx="2560950" cy="504056"/>
          </a:xfrm>
          <a:prstGeom prst="roundRect">
            <a:avLst/>
          </a:prstGeom>
        </p:spPr>
        <p:style>
          <a:lnRef idx="1">
            <a:schemeClr val="accent2"/>
          </a:lnRef>
          <a:fillRef idx="3">
            <a:schemeClr val="accent2"/>
          </a:fillRef>
          <a:effectRef idx="2">
            <a:schemeClr val="accent2"/>
          </a:effectRef>
          <a:fontRef idx="minor">
            <a:schemeClr val="lt1"/>
          </a:fontRef>
        </p:style>
        <p:txBody>
          <a:bodyPr rtlCol="1" anchor="ctr"/>
          <a:lstStyle/>
          <a:p>
            <a:endParaRPr lang="ar-KW" b="1" dirty="0">
              <a:solidFill>
                <a:schemeClr val="tx1"/>
              </a:solidFill>
              <a:cs typeface="+mj-cs"/>
            </a:endParaRPr>
          </a:p>
          <a:p>
            <a:r>
              <a:rPr lang="ar-KW" b="1" dirty="0">
                <a:solidFill>
                  <a:schemeClr val="tx1"/>
                </a:solidFill>
                <a:cs typeface="+mj-cs"/>
              </a:rPr>
              <a:t>أخلاقه وفضائله رضى الله عنه </a:t>
            </a:r>
          </a:p>
          <a:p>
            <a:pPr algn="ctr"/>
            <a:endParaRPr lang="ar-KW" b="1" dirty="0">
              <a:solidFill>
                <a:schemeClr val="tx1"/>
              </a:solidFill>
              <a:cs typeface="+mj-cs"/>
            </a:endParaRPr>
          </a:p>
        </p:txBody>
      </p:sp>
      <p:sp>
        <p:nvSpPr>
          <p:cNvPr id="23" name="Rounded Rectangle 22"/>
          <p:cNvSpPr/>
          <p:nvPr/>
        </p:nvSpPr>
        <p:spPr>
          <a:xfrm>
            <a:off x="2527175" y="2629610"/>
            <a:ext cx="2376264" cy="583366"/>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cs typeface="+mj-cs"/>
            </a:endParaRPr>
          </a:p>
          <a:p>
            <a:pPr algn="ctr"/>
            <a:r>
              <a:rPr lang="ar-KW" b="1" dirty="0">
                <a:solidFill>
                  <a:schemeClr val="tx1"/>
                </a:solidFill>
                <a:cs typeface="+mj-cs"/>
              </a:rPr>
              <a:t>شجاعاً لايهاب الموت </a:t>
            </a:r>
          </a:p>
          <a:p>
            <a:pPr algn="ctr"/>
            <a:endParaRPr lang="ar-KW" b="1" dirty="0">
              <a:solidFill>
                <a:schemeClr val="tx1"/>
              </a:solidFill>
              <a:cs typeface="+mj-cs"/>
            </a:endParaRPr>
          </a:p>
        </p:txBody>
      </p:sp>
      <p:sp>
        <p:nvSpPr>
          <p:cNvPr id="24" name="Rounded Rectangle 23"/>
          <p:cNvSpPr/>
          <p:nvPr/>
        </p:nvSpPr>
        <p:spPr>
          <a:xfrm>
            <a:off x="63893" y="2636912"/>
            <a:ext cx="2272918" cy="576064"/>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endParaRPr>
          </a:p>
          <a:p>
            <a:pPr algn="ctr"/>
            <a:r>
              <a:rPr lang="ar-KW" b="1" dirty="0">
                <a:solidFill>
                  <a:schemeClr val="tx1"/>
                </a:solidFill>
              </a:rPr>
              <a:t>زاهداً في الخلافة والدنيا </a:t>
            </a:r>
          </a:p>
          <a:p>
            <a:pPr algn="ctr"/>
            <a:endParaRPr lang="ar-KW" b="1" dirty="0">
              <a:solidFill>
                <a:schemeClr val="tx1"/>
              </a:solidFill>
              <a:cs typeface="+mj-cs"/>
            </a:endParaRPr>
          </a:p>
        </p:txBody>
      </p:sp>
      <p:sp>
        <p:nvSpPr>
          <p:cNvPr id="25" name="Rounded Rectangle 24"/>
          <p:cNvSpPr/>
          <p:nvPr/>
        </p:nvSpPr>
        <p:spPr>
          <a:xfrm>
            <a:off x="576950" y="4797152"/>
            <a:ext cx="3519721" cy="72008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endParaRPr>
          </a:p>
          <a:p>
            <a:pPr algn="ctr"/>
            <a:r>
              <a:rPr lang="ar-KW" b="1" dirty="0">
                <a:solidFill>
                  <a:schemeClr val="tx1"/>
                </a:solidFill>
              </a:rPr>
              <a:t>كان رضى الله عاقلاً رزيناً جواداً خيراً ديناً ورعاً كبير الشأن متواضعاً </a:t>
            </a:r>
          </a:p>
          <a:p>
            <a:pPr algn="ctr"/>
            <a:endParaRPr lang="ar-KW" b="1" dirty="0">
              <a:solidFill>
                <a:schemeClr val="tx1"/>
              </a:solidFill>
              <a:cs typeface="+mj-cs"/>
            </a:endParaRPr>
          </a:p>
        </p:txBody>
      </p:sp>
      <p:sp>
        <p:nvSpPr>
          <p:cNvPr id="26" name="Rounded Rectangle 25"/>
          <p:cNvSpPr/>
          <p:nvPr/>
        </p:nvSpPr>
        <p:spPr>
          <a:xfrm>
            <a:off x="63892" y="3789040"/>
            <a:ext cx="2272919" cy="64807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endParaRPr>
          </a:p>
          <a:p>
            <a:pPr algn="ctr"/>
            <a:r>
              <a:rPr lang="ar-KW" b="1" dirty="0">
                <a:solidFill>
                  <a:schemeClr val="tx1"/>
                </a:solidFill>
              </a:rPr>
              <a:t>كان كثير الصوم والصلاة والحج</a:t>
            </a:r>
          </a:p>
          <a:p>
            <a:pPr algn="ctr"/>
            <a:endParaRPr lang="ar-KW" b="1" dirty="0">
              <a:solidFill>
                <a:schemeClr val="tx1"/>
              </a:solidFill>
              <a:cs typeface="+mj-cs"/>
            </a:endParaRPr>
          </a:p>
        </p:txBody>
      </p:sp>
      <p:sp>
        <p:nvSpPr>
          <p:cNvPr id="27" name="Rounded Rectangle 26"/>
          <p:cNvSpPr/>
          <p:nvPr/>
        </p:nvSpPr>
        <p:spPr>
          <a:xfrm>
            <a:off x="2527175" y="3789040"/>
            <a:ext cx="2376264" cy="58296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endParaRPr>
          </a:p>
          <a:p>
            <a:pPr algn="ctr"/>
            <a:r>
              <a:rPr lang="ar-KW" b="1" dirty="0">
                <a:solidFill>
                  <a:schemeClr val="tx1"/>
                </a:solidFill>
              </a:rPr>
              <a:t>كان يتصف بالجود والكرم </a:t>
            </a:r>
          </a:p>
          <a:p>
            <a:pPr algn="ctr"/>
            <a:endParaRPr lang="ar-KW" b="1" dirty="0">
              <a:solidFill>
                <a:schemeClr val="tx1"/>
              </a:solidFill>
              <a:cs typeface="+mj-cs"/>
            </a:endParaRPr>
          </a:p>
        </p:txBody>
      </p:sp>
    </p:spTree>
    <p:custDataLst>
      <p:tags r:id="rId1"/>
    </p:custDataLst>
    <p:extLst>
      <p:ext uri="{BB962C8B-B14F-4D97-AF65-F5344CB8AC3E}">
        <p14:creationId xmlns:p14="http://schemas.microsoft.com/office/powerpoint/2010/main" val="203178478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Effect transition="in" filter="fade">
                                      <p:cBhvr>
                                        <p:cTn id="7" dur="1000"/>
                                        <p:tgtEl>
                                          <p:spTgt spid="16">
                                            <p:bg/>
                                          </p:spTgt>
                                        </p:tgtEl>
                                      </p:cBhvr>
                                    </p:animEffect>
                                    <p:anim calcmode="lin" valueType="num">
                                      <p:cBhvr>
                                        <p:cTn id="8" dur="1000" fill="hold"/>
                                        <p:tgtEl>
                                          <p:spTgt spid="16">
                                            <p:bg/>
                                          </p:spTgt>
                                        </p:tgtEl>
                                        <p:attrNameLst>
                                          <p:attrName>ppt_x</p:attrName>
                                        </p:attrNameLst>
                                      </p:cBhvr>
                                      <p:tavLst>
                                        <p:tav tm="0">
                                          <p:val>
                                            <p:strVal val="#ppt_x"/>
                                          </p:val>
                                        </p:tav>
                                        <p:tav tm="100000">
                                          <p:val>
                                            <p:strVal val="#ppt_x"/>
                                          </p:val>
                                        </p:tav>
                                      </p:tavLst>
                                    </p:anim>
                                    <p:anim calcmode="lin" valueType="num">
                                      <p:cBhvr>
                                        <p:cTn id="9" dur="1000" fill="hold"/>
                                        <p:tgtEl>
                                          <p:spTgt spid="1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1000"/>
                                        <p:tgtEl>
                                          <p:spTgt spid="16">
                                            <p:txEl>
                                              <p:pRg st="0" end="0"/>
                                            </p:txEl>
                                          </p:spTgt>
                                        </p:tgtEl>
                                      </p:cBhvr>
                                    </p:animEffect>
                                    <p:anim calcmode="lin" valueType="num">
                                      <p:cBhvr>
                                        <p:cTn id="15"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animEffect transition="in" filter="fade">
                                      <p:cBhvr>
                                        <p:cTn id="21" dur="1000"/>
                                        <p:tgtEl>
                                          <p:spTgt spid="16">
                                            <p:txEl>
                                              <p:pRg st="1" end="1"/>
                                            </p:txEl>
                                          </p:spTgt>
                                        </p:tgtEl>
                                      </p:cBhvr>
                                    </p:animEffect>
                                    <p:anim calcmode="lin" valueType="num">
                                      <p:cBhvr>
                                        <p:cTn id="22"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fade">
                                      <p:cBhvr>
                                        <p:cTn id="28" dur="1000"/>
                                        <p:tgtEl>
                                          <p:spTgt spid="16">
                                            <p:txEl>
                                              <p:pRg st="2" end="2"/>
                                            </p:txEl>
                                          </p:spTgt>
                                        </p:tgtEl>
                                      </p:cBhvr>
                                    </p:animEffect>
                                    <p:anim calcmode="lin" valueType="num">
                                      <p:cBhvr>
                                        <p:cTn id="29"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ppt_x"/>
                                          </p:val>
                                        </p:tav>
                                        <p:tav tm="100000">
                                          <p:val>
                                            <p:strVal val="#ppt_x"/>
                                          </p:val>
                                        </p:tav>
                                      </p:tavLst>
                                    </p:anim>
                                    <p:anim calcmode="lin" valueType="num">
                                      <p:cBhvr additive="base">
                                        <p:cTn id="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500" fill="hold"/>
                                        <p:tgtEl>
                                          <p:spTgt spid="25"/>
                                        </p:tgtEl>
                                        <p:attrNameLst>
                                          <p:attrName>ppt_x</p:attrName>
                                        </p:attrNameLst>
                                      </p:cBhvr>
                                      <p:tavLst>
                                        <p:tav tm="0">
                                          <p:val>
                                            <p:strVal val="#ppt_x"/>
                                          </p:val>
                                        </p:tav>
                                        <p:tav tm="100000">
                                          <p:val>
                                            <p:strVal val="#ppt_x"/>
                                          </p:val>
                                        </p:tav>
                                      </p:tavLst>
                                    </p:anim>
                                    <p:anim calcmode="lin" valueType="num">
                                      <p:cBhvr additive="base">
                                        <p:cTn id="6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P spid="22" grpId="0" animBg="1"/>
      <p:bldP spid="23" grpId="0" animBg="1"/>
      <p:bldP spid="24" grpId="0" animBg="1"/>
      <p:bldP spid="25" grpId="0" animBg="1"/>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347864" y="116632"/>
            <a:ext cx="3024336" cy="824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KW"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أسرته </a:t>
            </a:r>
          </a:p>
        </p:txBody>
      </p:sp>
      <p:sp>
        <p:nvSpPr>
          <p:cNvPr id="16" name="Rounded Rectangle 15"/>
          <p:cNvSpPr/>
          <p:nvPr/>
        </p:nvSpPr>
        <p:spPr>
          <a:xfrm>
            <a:off x="5392891" y="1075859"/>
            <a:ext cx="3168352" cy="79208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KW" b="1" dirty="0">
                <a:solidFill>
                  <a:schemeClr val="tx1"/>
                </a:solidFill>
                <a:cs typeface="+mj-cs"/>
              </a:rPr>
              <a:t>والده : سيدنا علي بن أبي طالب رضى الله عنه رابع الخلفاء الراشدين </a:t>
            </a:r>
          </a:p>
        </p:txBody>
      </p:sp>
      <p:sp>
        <p:nvSpPr>
          <p:cNvPr id="22" name="Rounded Rectangle 21"/>
          <p:cNvSpPr/>
          <p:nvPr/>
        </p:nvSpPr>
        <p:spPr>
          <a:xfrm>
            <a:off x="1076874" y="1075859"/>
            <a:ext cx="3418986" cy="838133"/>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KW" b="1" dirty="0">
                <a:solidFill>
                  <a:schemeClr val="tx1"/>
                </a:solidFill>
                <a:cs typeface="+mj-cs"/>
              </a:rPr>
              <a:t>والدته : فاطمة </a:t>
            </a:r>
            <a:r>
              <a:rPr lang="ar-KW" b="1" dirty="0">
                <a:solidFill>
                  <a:schemeClr val="tx1"/>
                </a:solidFill>
              </a:rPr>
              <a:t>رضى الله عنها </a:t>
            </a:r>
          </a:p>
          <a:p>
            <a:pPr algn="ctr"/>
            <a:r>
              <a:rPr lang="ar-KW" b="1" dirty="0">
                <a:solidFill>
                  <a:schemeClr val="tx1"/>
                </a:solidFill>
                <a:cs typeface="+mj-cs"/>
              </a:rPr>
              <a:t> بنت محمد رسوالله صلى الله عليه وسلم</a:t>
            </a:r>
          </a:p>
        </p:txBody>
      </p:sp>
      <p:sp>
        <p:nvSpPr>
          <p:cNvPr id="23" name="Rounded Rectangle 22"/>
          <p:cNvSpPr/>
          <p:nvPr/>
        </p:nvSpPr>
        <p:spPr>
          <a:xfrm>
            <a:off x="3496140" y="2042846"/>
            <a:ext cx="3096344" cy="68407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KW" b="1" dirty="0">
              <a:solidFill>
                <a:schemeClr val="tx1"/>
              </a:solidFill>
              <a:cs typeface="+mj-cs"/>
            </a:endParaRPr>
          </a:p>
          <a:p>
            <a:pPr algn="ctr"/>
            <a:r>
              <a:rPr lang="ar-KW" b="1" dirty="0">
                <a:solidFill>
                  <a:srgbClr val="00B050"/>
                </a:solidFill>
                <a:cs typeface="AdvertisingBold" pitchFamily="2" charset="-78"/>
              </a:rPr>
              <a:t>أخوانه وأخوته من أمه </a:t>
            </a:r>
          </a:p>
          <a:p>
            <a:pPr algn="ctr"/>
            <a:r>
              <a:rPr lang="ar-KW" b="1" dirty="0">
                <a:solidFill>
                  <a:schemeClr val="tx1"/>
                </a:solidFill>
                <a:cs typeface="+mj-cs"/>
              </a:rPr>
              <a:t>الحسين ومحسن وأم كلثوم و زينب</a:t>
            </a:r>
          </a:p>
          <a:p>
            <a:pPr algn="ctr"/>
            <a:endParaRPr lang="ar-KW" b="1" dirty="0">
              <a:solidFill>
                <a:schemeClr val="tx1"/>
              </a:solidFill>
              <a:cs typeface="+mj-cs"/>
            </a:endParaRPr>
          </a:p>
        </p:txBody>
      </p:sp>
      <p:sp>
        <p:nvSpPr>
          <p:cNvPr id="25" name="Rounded Rectangle 24"/>
          <p:cNvSpPr/>
          <p:nvPr/>
        </p:nvSpPr>
        <p:spPr>
          <a:xfrm>
            <a:off x="555804" y="4653136"/>
            <a:ext cx="8280919" cy="1440160"/>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KW" b="1" dirty="0">
              <a:solidFill>
                <a:srgbClr val="FFFF00"/>
              </a:solidFill>
              <a:cs typeface="AdvertisingBold" pitchFamily="2" charset="-78"/>
            </a:endParaRPr>
          </a:p>
          <a:p>
            <a:pPr algn="ctr"/>
            <a:r>
              <a:rPr lang="ar-KW" b="1" dirty="0">
                <a:solidFill>
                  <a:srgbClr val="FFFF00"/>
                </a:solidFill>
                <a:cs typeface="AdvertisingBold" pitchFamily="2" charset="-78"/>
              </a:rPr>
              <a:t>علاقته بالصديق وبالفاروق عمر بن الخطاب رضى الله عنهما :</a:t>
            </a:r>
          </a:p>
          <a:p>
            <a:pPr algn="ctr"/>
            <a:r>
              <a:rPr lang="ar-KW" b="1" dirty="0">
                <a:solidFill>
                  <a:schemeClr val="tx1"/>
                </a:solidFill>
              </a:rPr>
              <a:t>كانت العلاقة تقوم على الحب والود ولا والصفاء والأخوة الإسلامية والاحترام والتقدير فقد أحب الصديق الحسن حباً ملك عليه قلبه وكذلك كان الفاروق عمر رضى الله عنهما </a:t>
            </a:r>
          </a:p>
          <a:p>
            <a:pPr algn="ctr"/>
            <a:r>
              <a:rPr lang="ar-KW" b="1" dirty="0">
                <a:solidFill>
                  <a:schemeClr val="tx1"/>
                </a:solidFill>
              </a:rPr>
              <a:t>وفاته رضى الله عنه : توفي الحسن رضى الله عنه سنة 51هـ وهو ابن ثمان وأربعين سنة </a:t>
            </a:r>
          </a:p>
          <a:p>
            <a:pPr algn="ctr"/>
            <a:endParaRPr lang="ar-KW" b="1" dirty="0">
              <a:solidFill>
                <a:schemeClr val="tx1"/>
              </a:solidFill>
              <a:cs typeface="+mj-cs"/>
            </a:endParaRPr>
          </a:p>
        </p:txBody>
      </p:sp>
      <p:sp>
        <p:nvSpPr>
          <p:cNvPr id="27" name="Rounded Rectangle 26"/>
          <p:cNvSpPr/>
          <p:nvPr/>
        </p:nvSpPr>
        <p:spPr>
          <a:xfrm>
            <a:off x="555805" y="3127074"/>
            <a:ext cx="8280920" cy="1166022"/>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algn="ctr"/>
            <a:endParaRPr lang="ar-KW" b="1" dirty="0">
              <a:solidFill>
                <a:schemeClr val="tx1"/>
              </a:solidFill>
            </a:endParaRPr>
          </a:p>
          <a:p>
            <a:pPr algn="ctr"/>
            <a:r>
              <a:rPr lang="ar-KW" b="1" dirty="0">
                <a:solidFill>
                  <a:srgbClr val="C00000"/>
                </a:solidFill>
                <a:cs typeface="AdvertisingBold" pitchFamily="2" charset="-78"/>
              </a:rPr>
              <a:t>مكانته عند جده صلى الله عليه وسلم </a:t>
            </a:r>
          </a:p>
          <a:p>
            <a:pPr algn="ctr"/>
            <a:r>
              <a:rPr lang="ar-KW" b="1" dirty="0">
                <a:solidFill>
                  <a:schemeClr val="tx1"/>
                </a:solidFill>
              </a:rPr>
              <a:t>كان للحسن بن علي رضى الله عند جده مكانه عظيمة قال أبوبكرة : رأيت رسول الله صلى الله عليه وسلم على المنبر والحسن إلي جنبه وهو يقول (( إن ابني هذا سيد ولعل الله أن يصلح به بين فئتين عظيمتين من المسلمين ))</a:t>
            </a:r>
          </a:p>
          <a:p>
            <a:pPr algn="ctr"/>
            <a:endParaRPr lang="ar-KW" b="1" dirty="0">
              <a:solidFill>
                <a:schemeClr val="tx1"/>
              </a:solidFill>
              <a:cs typeface="+mj-cs"/>
            </a:endParaRPr>
          </a:p>
        </p:txBody>
      </p:sp>
    </p:spTree>
    <p:custDataLst>
      <p:tags r:id="rId1"/>
    </p:custDataLst>
    <p:extLst>
      <p:ext uri="{BB962C8B-B14F-4D97-AF65-F5344CB8AC3E}">
        <p14:creationId xmlns:p14="http://schemas.microsoft.com/office/powerpoint/2010/main" val="27792960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22" grpId="0" animBg="1"/>
      <p:bldP spid="23" grpId="0" animBg="1"/>
      <p:bldP spid="2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789CD8B-70C7-4DA4-A7E9-D2D69A6C1FB3}"/>
              </a:ext>
            </a:extLst>
          </p:cNvPr>
          <p:cNvSpPr/>
          <p:nvPr/>
        </p:nvSpPr>
        <p:spPr>
          <a:xfrm>
            <a:off x="-108520" y="1196752"/>
            <a:ext cx="8244565" cy="923330"/>
          </a:xfrm>
          <a:prstGeom prst="rect">
            <a:avLst/>
          </a:prstGeom>
          <a:noFill/>
        </p:spPr>
        <p:txBody>
          <a:bodyPr wrap="none" lIns="91440" tIns="45720" rIns="91440" bIns="45720">
            <a:spAutoFit/>
          </a:bodyPr>
          <a:lstStyle/>
          <a:p>
            <a:pPr algn="ctr"/>
            <a:r>
              <a:rPr lang="ar-SA"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ولد الحسن رضي الله عنه في السنه:</a:t>
            </a:r>
          </a:p>
        </p:txBody>
      </p:sp>
      <p:sp>
        <p:nvSpPr>
          <p:cNvPr id="3" name="مستطيل 2">
            <a:extLst>
              <a:ext uri="{FF2B5EF4-FFF2-40B4-BE49-F238E27FC236}">
                <a16:creationId xmlns:a16="http://schemas.microsoft.com/office/drawing/2014/main" id="{EDD4BAC7-354D-42E2-BF9D-53B129B5E1B4}"/>
              </a:ext>
            </a:extLst>
          </p:cNvPr>
          <p:cNvSpPr/>
          <p:nvPr/>
        </p:nvSpPr>
        <p:spPr>
          <a:xfrm>
            <a:off x="1691680" y="2420888"/>
            <a:ext cx="5461752" cy="2585323"/>
          </a:xfrm>
          <a:prstGeom prst="rect">
            <a:avLst/>
          </a:prstGeom>
          <a:noFill/>
        </p:spPr>
        <p:txBody>
          <a:bodyPr wrap="none" lIns="91440" tIns="45720" rIns="91440" bIns="45720">
            <a:spAutoFit/>
          </a:bodyPr>
          <a:lstStyle/>
          <a:p>
            <a:pPr algn="ctr"/>
            <a:r>
              <a:rPr lang="ar-SA" sz="5400" b="1" cap="none" spc="0" dirty="0">
                <a:ln w="22225">
                  <a:solidFill>
                    <a:schemeClr val="accent2"/>
                  </a:solidFill>
                  <a:prstDash val="solid"/>
                </a:ln>
                <a:solidFill>
                  <a:schemeClr val="accent2">
                    <a:lumMod val="40000"/>
                    <a:lumOff val="60000"/>
                  </a:schemeClr>
                </a:solidFill>
                <a:effectLst/>
              </a:rPr>
              <a:t>أ-الثالثة من الهجرة .</a:t>
            </a:r>
          </a:p>
          <a:p>
            <a:pPr algn="ctr"/>
            <a:r>
              <a:rPr lang="ar-SA" sz="5400" b="1" dirty="0">
                <a:ln w="22225">
                  <a:solidFill>
                    <a:schemeClr val="accent2"/>
                  </a:solidFill>
                  <a:prstDash val="solid"/>
                </a:ln>
                <a:solidFill>
                  <a:schemeClr val="accent2">
                    <a:lumMod val="40000"/>
                    <a:lumOff val="60000"/>
                  </a:schemeClr>
                </a:solidFill>
              </a:rPr>
              <a:t>ب-الخامسة من الهجرة </a:t>
            </a:r>
          </a:p>
          <a:p>
            <a:pPr algn="ctr"/>
            <a:r>
              <a:rPr lang="ar-SA" sz="5400" b="1" cap="none" spc="0" dirty="0">
                <a:ln w="22225">
                  <a:solidFill>
                    <a:schemeClr val="accent2"/>
                  </a:solidFill>
                  <a:prstDash val="solid"/>
                </a:ln>
                <a:solidFill>
                  <a:schemeClr val="accent2">
                    <a:lumMod val="40000"/>
                    <a:lumOff val="60000"/>
                  </a:schemeClr>
                </a:solidFill>
                <a:effectLst/>
              </a:rPr>
              <a:t>ج-السابعة من الهجرة .</a:t>
            </a:r>
          </a:p>
        </p:txBody>
      </p:sp>
      <p:sp>
        <p:nvSpPr>
          <p:cNvPr id="4" name="نجمة: 6 نقاط 3">
            <a:extLst>
              <a:ext uri="{FF2B5EF4-FFF2-40B4-BE49-F238E27FC236}">
                <a16:creationId xmlns:a16="http://schemas.microsoft.com/office/drawing/2014/main" id="{7FF9BABB-2221-481A-AB6A-320372AE6B49}"/>
              </a:ext>
            </a:extLst>
          </p:cNvPr>
          <p:cNvSpPr/>
          <p:nvPr/>
        </p:nvSpPr>
        <p:spPr>
          <a:xfrm>
            <a:off x="395536" y="281856"/>
            <a:ext cx="1152128" cy="923330"/>
          </a:xfrm>
          <a:prstGeom prst="star6">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تصويت</a:t>
            </a:r>
            <a:endParaRPr lang="ar-KW" dirty="0"/>
          </a:p>
        </p:txBody>
      </p:sp>
    </p:spTree>
    <p:extLst>
      <p:ext uri="{BB962C8B-B14F-4D97-AF65-F5344CB8AC3E}">
        <p14:creationId xmlns:p14="http://schemas.microsoft.com/office/powerpoint/2010/main" val="135407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858922" y="166733"/>
            <a:ext cx="6809422" cy="95801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KW"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ثانياً : الحسين بن علي رضى الله عنه (4 – 51)</a:t>
            </a:r>
          </a:p>
        </p:txBody>
      </p:sp>
      <p:sp>
        <p:nvSpPr>
          <p:cNvPr id="7" name="Rounded Rectangle 6"/>
          <p:cNvSpPr/>
          <p:nvPr/>
        </p:nvSpPr>
        <p:spPr>
          <a:xfrm>
            <a:off x="5292080" y="1772816"/>
            <a:ext cx="3686404" cy="324036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KW" b="1" dirty="0">
                <a:solidFill>
                  <a:srgbClr val="FF0000"/>
                </a:solidFill>
                <a:cs typeface="AdvertisingBold" pitchFamily="2" charset="-78"/>
              </a:rPr>
              <a:t>نسبه ومولده رضى الله عنه : </a:t>
            </a:r>
            <a:r>
              <a:rPr lang="ar-KW" b="1" dirty="0">
                <a:solidFill>
                  <a:schemeClr val="tx1"/>
                </a:solidFill>
                <a:cs typeface="+mj-cs"/>
              </a:rPr>
              <a:t>هو أبوعبداللله الحسين بن علي بن أبي طالب بن عبد المطلب بن هاشم بن عبد مناف بن قضي القرشي الهاشمي </a:t>
            </a:r>
          </a:p>
          <a:p>
            <a:pPr algn="ctr"/>
            <a:r>
              <a:rPr lang="ar-KW" b="1" dirty="0">
                <a:solidFill>
                  <a:srgbClr val="FF0000"/>
                </a:solidFill>
                <a:cs typeface="AdvertisingBold" pitchFamily="2" charset="-78"/>
              </a:rPr>
              <a:t>صفاته الخلقية : </a:t>
            </a:r>
          </a:p>
          <a:p>
            <a:pPr algn="ctr"/>
            <a:r>
              <a:rPr lang="ar-KW" b="1" dirty="0">
                <a:solidFill>
                  <a:schemeClr val="tx1"/>
                </a:solidFill>
                <a:cs typeface="+mj-cs"/>
              </a:rPr>
              <a:t>كان رضى الله عنه قوي البنية ربعة القامة واسع العينين حسن الوجه عريض المنكبين ضخم العضلات وكان في صوته غنه محببه ونبرات قوية مؤثرة جعلت منه خطيباً مفوهاً </a:t>
            </a:r>
          </a:p>
          <a:p>
            <a:pPr algn="ctr"/>
            <a:endParaRPr lang="ar-KW" b="1" dirty="0">
              <a:solidFill>
                <a:schemeClr val="tx1"/>
              </a:solidFill>
              <a:cs typeface="+mj-cs"/>
            </a:endParaRPr>
          </a:p>
        </p:txBody>
      </p:sp>
      <p:sp>
        <p:nvSpPr>
          <p:cNvPr id="8" name="Rounded Rectangle 7"/>
          <p:cNvSpPr/>
          <p:nvPr/>
        </p:nvSpPr>
        <p:spPr>
          <a:xfrm>
            <a:off x="858922" y="1791477"/>
            <a:ext cx="256095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endParaRPr lang="ar-KW" b="1" dirty="0">
              <a:solidFill>
                <a:schemeClr val="tx1"/>
              </a:solidFill>
              <a:cs typeface="+mj-cs"/>
            </a:endParaRPr>
          </a:p>
          <a:p>
            <a:r>
              <a:rPr lang="ar-KW" b="1" dirty="0">
                <a:solidFill>
                  <a:schemeClr val="tx1"/>
                </a:solidFill>
                <a:cs typeface="+mj-cs"/>
              </a:rPr>
              <a:t>أخلاقه وفضائله رضى الله عنه </a:t>
            </a:r>
          </a:p>
          <a:p>
            <a:pPr algn="ctr"/>
            <a:endParaRPr lang="ar-KW" b="1" dirty="0">
              <a:solidFill>
                <a:schemeClr val="tx1"/>
              </a:solidFill>
              <a:cs typeface="+mj-cs"/>
            </a:endParaRPr>
          </a:p>
        </p:txBody>
      </p:sp>
      <p:sp>
        <p:nvSpPr>
          <p:cNvPr id="9" name="Rounded Rectangle 8"/>
          <p:cNvSpPr/>
          <p:nvPr/>
        </p:nvSpPr>
        <p:spPr>
          <a:xfrm>
            <a:off x="2527175" y="2629610"/>
            <a:ext cx="2376264" cy="583366"/>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cs typeface="+mj-cs"/>
            </a:endParaRPr>
          </a:p>
          <a:p>
            <a:pPr algn="ctr"/>
            <a:r>
              <a:rPr lang="ar-KW" b="1" dirty="0">
                <a:solidFill>
                  <a:schemeClr val="tx1"/>
                </a:solidFill>
                <a:cs typeface="+mj-cs"/>
              </a:rPr>
              <a:t>الشجاعة في الحق والجهاد</a:t>
            </a:r>
          </a:p>
          <a:p>
            <a:pPr algn="ctr"/>
            <a:endParaRPr lang="ar-KW" b="1" dirty="0">
              <a:solidFill>
                <a:schemeClr val="tx1"/>
              </a:solidFill>
              <a:cs typeface="+mj-cs"/>
            </a:endParaRPr>
          </a:p>
        </p:txBody>
      </p:sp>
      <p:sp>
        <p:nvSpPr>
          <p:cNvPr id="10" name="Rounded Rectangle 9"/>
          <p:cNvSpPr/>
          <p:nvPr/>
        </p:nvSpPr>
        <p:spPr>
          <a:xfrm>
            <a:off x="63893" y="2636912"/>
            <a:ext cx="2272918" cy="576064"/>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endParaRPr>
          </a:p>
          <a:p>
            <a:pPr algn="ctr"/>
            <a:r>
              <a:rPr lang="ar-KW" b="1" dirty="0">
                <a:solidFill>
                  <a:schemeClr val="tx1"/>
                </a:solidFill>
              </a:rPr>
              <a:t>قوي الشكيمة </a:t>
            </a:r>
          </a:p>
          <a:p>
            <a:pPr algn="ctr"/>
            <a:endParaRPr lang="ar-KW" b="1" dirty="0">
              <a:solidFill>
                <a:schemeClr val="tx1"/>
              </a:solidFill>
              <a:cs typeface="+mj-cs"/>
            </a:endParaRPr>
          </a:p>
        </p:txBody>
      </p:sp>
      <p:sp>
        <p:nvSpPr>
          <p:cNvPr id="11" name="Rounded Rectangle 10"/>
          <p:cNvSpPr/>
          <p:nvPr/>
        </p:nvSpPr>
        <p:spPr>
          <a:xfrm>
            <a:off x="393710" y="4653136"/>
            <a:ext cx="4248472" cy="864096"/>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endParaRPr>
          </a:p>
          <a:p>
            <a:pPr algn="ctr"/>
            <a:r>
              <a:rPr lang="ar-KW" b="1" dirty="0">
                <a:solidFill>
                  <a:schemeClr val="tx1"/>
                </a:solidFill>
              </a:rPr>
              <a:t>قل عنه جابر بن عبدالله من أحب أن ينظر إلي سيد شباب أهل الجنة فلينظر إلي هذا وأشار إلي الحسين فقد سمع ذلك عن النبي صلى الله عليه وسلم </a:t>
            </a:r>
          </a:p>
          <a:p>
            <a:pPr algn="ctr"/>
            <a:endParaRPr lang="ar-KW" b="1" dirty="0">
              <a:solidFill>
                <a:schemeClr val="tx1"/>
              </a:solidFill>
              <a:cs typeface="+mj-cs"/>
            </a:endParaRPr>
          </a:p>
        </p:txBody>
      </p:sp>
      <p:sp>
        <p:nvSpPr>
          <p:cNvPr id="12" name="Rounded Rectangle 11"/>
          <p:cNvSpPr/>
          <p:nvPr/>
        </p:nvSpPr>
        <p:spPr>
          <a:xfrm>
            <a:off x="63892" y="3789040"/>
            <a:ext cx="2272919" cy="64807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endParaRPr>
          </a:p>
          <a:p>
            <a:pPr algn="ctr"/>
            <a:r>
              <a:rPr lang="ar-KW" b="1" dirty="0">
                <a:solidFill>
                  <a:schemeClr val="tx1"/>
                </a:solidFill>
              </a:rPr>
              <a:t>كان كثير الصوم والصلاة والحج</a:t>
            </a:r>
          </a:p>
          <a:p>
            <a:pPr algn="ctr"/>
            <a:endParaRPr lang="ar-KW" b="1" dirty="0">
              <a:solidFill>
                <a:schemeClr val="tx1"/>
              </a:solidFill>
              <a:cs typeface="+mj-cs"/>
            </a:endParaRPr>
          </a:p>
        </p:txBody>
      </p:sp>
      <p:sp>
        <p:nvSpPr>
          <p:cNvPr id="13" name="Rounded Rectangle 12"/>
          <p:cNvSpPr/>
          <p:nvPr/>
        </p:nvSpPr>
        <p:spPr>
          <a:xfrm>
            <a:off x="2527175" y="3789040"/>
            <a:ext cx="2376264" cy="58296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KW" b="1" dirty="0">
              <a:solidFill>
                <a:schemeClr val="tx1"/>
              </a:solidFill>
            </a:endParaRPr>
          </a:p>
          <a:p>
            <a:pPr algn="ctr"/>
            <a:r>
              <a:rPr lang="ar-KW" b="1" dirty="0">
                <a:solidFill>
                  <a:schemeClr val="tx1"/>
                </a:solidFill>
              </a:rPr>
              <a:t>شديد البأس ثابت اليقين لايخشى إلا الله </a:t>
            </a:r>
          </a:p>
          <a:p>
            <a:pPr algn="ctr"/>
            <a:endParaRPr lang="ar-KW" b="1" dirty="0">
              <a:solidFill>
                <a:schemeClr val="tx1"/>
              </a:solidFill>
              <a:cs typeface="+mj-cs"/>
            </a:endParaRPr>
          </a:p>
        </p:txBody>
      </p:sp>
    </p:spTree>
    <p:custDataLst>
      <p:tags r:id="rId1"/>
    </p:custDataLst>
    <p:extLst>
      <p:ext uri="{BB962C8B-B14F-4D97-AF65-F5344CB8AC3E}">
        <p14:creationId xmlns:p14="http://schemas.microsoft.com/office/powerpoint/2010/main" val="13386131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animBg="1"/>
      <p:bldP spid="8"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11560" y="260648"/>
            <a:ext cx="8280920" cy="331236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KW" b="1" dirty="0">
              <a:solidFill>
                <a:schemeClr val="tx1"/>
              </a:solidFill>
            </a:endParaRPr>
          </a:p>
          <a:p>
            <a:pPr algn="ctr"/>
            <a:endParaRPr lang="ar-KW" b="1" dirty="0">
              <a:solidFill>
                <a:srgbClr val="FF0000"/>
              </a:solidFill>
              <a:cs typeface="AdvertisingBold" pitchFamily="2" charset="-78"/>
            </a:endParaRPr>
          </a:p>
          <a:p>
            <a:pPr algn="ctr"/>
            <a:r>
              <a:rPr lang="ar-KW" b="1" dirty="0">
                <a:solidFill>
                  <a:srgbClr val="FF0000"/>
                </a:solidFill>
                <a:cs typeface="AdvertisingBold" pitchFamily="2" charset="-78"/>
              </a:rPr>
              <a:t>مكانته عند جده صلى الله عليه وسلم </a:t>
            </a:r>
          </a:p>
          <a:p>
            <a:pPr algn="just"/>
            <a:r>
              <a:rPr lang="ar-KW" b="1" dirty="0">
                <a:solidFill>
                  <a:schemeClr val="tx1"/>
                </a:solidFill>
              </a:rPr>
              <a:t>كان هو أخوه رضى الله عنهما أحب الناس إلي النبي صلى الله عليه وسلم </a:t>
            </a:r>
          </a:p>
          <a:p>
            <a:pPr marL="285750" indent="-285750" algn="just">
              <a:buFontTx/>
              <a:buChar char="-"/>
            </a:pPr>
            <a:r>
              <a:rPr lang="ar-KW" b="1" dirty="0">
                <a:solidFill>
                  <a:schemeClr val="tx1"/>
                </a:solidFill>
              </a:rPr>
              <a:t>سمع النبي صلى الله عليه وسلم بكاءه يوماً فقال لفاطمة رضى الله عنها (( ألم تعلمي أن بكاه يؤذيني ))</a:t>
            </a:r>
          </a:p>
          <a:p>
            <a:pPr marL="285750" indent="-285750" algn="just">
              <a:buFontTx/>
              <a:buChar char="-"/>
            </a:pPr>
            <a:r>
              <a:rPr lang="ar-KW" b="1" dirty="0">
                <a:solidFill>
                  <a:schemeClr val="tx1"/>
                </a:solidFill>
              </a:rPr>
              <a:t>عن عبد الله قال: ((كان رسول الله صلى الله عليه وسلم إذا سجد وثب الحسن والحسين على ظهره فإذا أرادوا أن يمنعوهما أشار إليهما أن دعوهما فإذا قضى الصلاة وضعهما في حجره وقال: من أحبني فليحب هذين))</a:t>
            </a:r>
          </a:p>
          <a:p>
            <a:pPr marL="285750" indent="-285750" algn="just">
              <a:buFontTx/>
              <a:buChar char="-"/>
            </a:pPr>
            <a:r>
              <a:rPr lang="ar-KW" b="1" dirty="0">
                <a:solidFill>
                  <a:schemeClr val="tx1"/>
                </a:solidFill>
              </a:rPr>
              <a:t>ومن أقوال الحسين بن علي رضى الله عنه : سمعت رسول الله صلى الله عليه وسلم : يقول " لا تَسُبُّوا أَبَا بَكْرٍ وَعُمَرَ فَإِنَّهُمَا سَيِّدَا كُهُولِ أَهْلِ الْجَنَّةِ مِنَ الأَوَّلِينَ وَالآخِرِينَ ، عَدَا النَّبِيِّينَ وَالْمُرْسَلِينَ ، وَلا تَسُبُّوا الْحَسَنَ وَالْحُسَيْنَ فَإِنَّهُمَا سَيِّدَا شَبَابِ أَهْلِ الْجَنَّةِ ، وَلا تَسُبُّوا عَلِيًّا فَإِنَّهُ مَنْ سَبَّ عَلِيًّا فَقَدْ سَبَّنِي وَمَنْ سَبَّنِي فَقَدْ سَبَّ اللَّهَ عَزَّ وَجَلَّ وَمَنْ سَبَّ اللَّهَ عَزَّ وَجَلَّ عَذَّبَهُ " .</a:t>
            </a:r>
          </a:p>
          <a:p>
            <a:pPr marL="285750" indent="-285750" algn="just">
              <a:buFontTx/>
              <a:buChar char="-"/>
            </a:pPr>
            <a:endParaRPr lang="ar-KW" b="1" dirty="0">
              <a:solidFill>
                <a:schemeClr val="tx1"/>
              </a:solidFill>
            </a:endParaRPr>
          </a:p>
          <a:p>
            <a:pPr algn="just"/>
            <a:endParaRPr lang="ar-KW" b="1" dirty="0">
              <a:solidFill>
                <a:schemeClr val="tx1"/>
              </a:solidFill>
              <a:cs typeface="+mj-cs"/>
            </a:endParaRPr>
          </a:p>
        </p:txBody>
      </p:sp>
      <p:sp>
        <p:nvSpPr>
          <p:cNvPr id="8" name="Rounded Rectangle 7"/>
          <p:cNvSpPr/>
          <p:nvPr/>
        </p:nvSpPr>
        <p:spPr>
          <a:xfrm>
            <a:off x="467544" y="4077072"/>
            <a:ext cx="8280920" cy="136815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KW" b="1" dirty="0">
              <a:solidFill>
                <a:schemeClr val="tx1"/>
              </a:solidFill>
            </a:endParaRPr>
          </a:p>
          <a:p>
            <a:pPr algn="ctr"/>
            <a:r>
              <a:rPr lang="ar-KW" sz="2400" b="1" dirty="0">
                <a:solidFill>
                  <a:srgbClr val="FF0000"/>
                </a:solidFill>
                <a:cs typeface="AdvertisingBold" pitchFamily="2" charset="-78"/>
              </a:rPr>
              <a:t>وفاته رضى الله عنه </a:t>
            </a:r>
          </a:p>
          <a:p>
            <a:pPr algn="just"/>
            <a:r>
              <a:rPr lang="ar-KW" b="1" dirty="0">
                <a:solidFill>
                  <a:schemeClr val="tx1"/>
                </a:solidFill>
              </a:rPr>
              <a:t>قتل الحسين رضى الله عنه في العاشر من محرم بكربلاء في أرض العراق يوم السبت في وقعة الطف في إمارة يزيد بن معاوية في عام واحد ستين من الهجرة النبوية فكان هو وأخوه سيدي شباب أهل الجنة تربيا في غز الإسلام فأكرمهما الله تعاى بالشهادة إكمالاً لكرامتهما ورفعاً لدرجاتهما رضى الله عنهما وأرضاهما </a:t>
            </a:r>
          </a:p>
          <a:p>
            <a:pPr algn="just"/>
            <a:endParaRPr lang="ar-KW" b="1" dirty="0">
              <a:solidFill>
                <a:schemeClr val="tx1"/>
              </a:solidFill>
              <a:cs typeface="+mj-cs"/>
            </a:endParaRPr>
          </a:p>
        </p:txBody>
      </p:sp>
    </p:spTree>
    <p:custDataLst>
      <p:tags r:id="rId1"/>
    </p:custDataLst>
    <p:extLst>
      <p:ext uri="{BB962C8B-B14F-4D97-AF65-F5344CB8AC3E}">
        <p14:creationId xmlns:p14="http://schemas.microsoft.com/office/powerpoint/2010/main" val="143562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1000"/>
                                        <p:tgtEl>
                                          <p:spTgt spid="5">
                                            <p:txEl>
                                              <p:pRg st="6" end="6"/>
                                            </p:txEl>
                                          </p:spTgt>
                                        </p:tgtEl>
                                      </p:cBhvr>
                                    </p:animEffect>
                                    <p:anim calcmode="lin" valueType="num">
                                      <p:cBhvr>
                                        <p:cTn id="4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bg/>
                                          </p:spTgt>
                                        </p:tgtEl>
                                        <p:attrNameLst>
                                          <p:attrName>style.visibility</p:attrName>
                                        </p:attrNameLst>
                                      </p:cBhvr>
                                      <p:to>
                                        <p:strVal val="visible"/>
                                      </p:to>
                                    </p:set>
                                    <p:animEffect transition="in" filter="fade">
                                      <p:cBhvr>
                                        <p:cTn id="49" dur="1000"/>
                                        <p:tgtEl>
                                          <p:spTgt spid="8">
                                            <p:bg/>
                                          </p:spTgt>
                                        </p:tgtEl>
                                      </p:cBhvr>
                                    </p:animEffect>
                                    <p:anim calcmode="lin" valueType="num">
                                      <p:cBhvr>
                                        <p:cTn id="50" dur="1000" fill="hold"/>
                                        <p:tgtEl>
                                          <p:spTgt spid="8">
                                            <p:bg/>
                                          </p:spTgt>
                                        </p:tgtEl>
                                        <p:attrNameLst>
                                          <p:attrName>ppt_x</p:attrName>
                                        </p:attrNameLst>
                                      </p:cBhvr>
                                      <p:tavLst>
                                        <p:tav tm="0">
                                          <p:val>
                                            <p:strVal val="#ppt_x"/>
                                          </p:val>
                                        </p:tav>
                                        <p:tav tm="100000">
                                          <p:val>
                                            <p:strVal val="#ppt_x"/>
                                          </p:val>
                                        </p:tav>
                                      </p:tavLst>
                                    </p:anim>
                                    <p:anim calcmode="lin" valueType="num">
                                      <p:cBhvr>
                                        <p:cTn id="51" dur="1000" fill="hold"/>
                                        <p:tgtEl>
                                          <p:spTgt spid="8">
                                            <p:bg/>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Effect transition="in" filter="fade">
                                      <p:cBhvr>
                                        <p:cTn id="56" dur="1000"/>
                                        <p:tgtEl>
                                          <p:spTgt spid="8">
                                            <p:txEl>
                                              <p:pRg st="1" end="1"/>
                                            </p:txEl>
                                          </p:spTgt>
                                        </p:tgtEl>
                                      </p:cBhvr>
                                    </p:animEffect>
                                    <p:anim calcmode="lin" valueType="num">
                                      <p:cBhvr>
                                        <p:cTn id="5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Effect transition="in" filter="fade">
                                      <p:cBhvr>
                                        <p:cTn id="63" dur="1000"/>
                                        <p:tgtEl>
                                          <p:spTgt spid="8">
                                            <p:txEl>
                                              <p:pRg st="2" end="2"/>
                                            </p:txEl>
                                          </p:spTgt>
                                        </p:tgtEl>
                                      </p:cBhvr>
                                    </p:animEffect>
                                    <p:anim calcmode="lin" valueType="num">
                                      <p:cBhvr>
                                        <p:cTn id="64"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38244466-0A61-481F-A3E1-6C91265515BD}"/>
              </a:ext>
            </a:extLst>
          </p:cNvPr>
          <p:cNvSpPr/>
          <p:nvPr/>
        </p:nvSpPr>
        <p:spPr>
          <a:xfrm>
            <a:off x="-468560" y="1361440"/>
            <a:ext cx="8698160" cy="830997"/>
          </a:xfrm>
          <a:prstGeom prst="rect">
            <a:avLst/>
          </a:prstGeom>
          <a:noFill/>
        </p:spPr>
        <p:txBody>
          <a:bodyPr wrap="square" lIns="91440" tIns="45720" rIns="91440" bIns="45720">
            <a:spAutoFit/>
          </a:bodyPr>
          <a:lstStyle/>
          <a:p>
            <a:pPr algn="ctr"/>
            <a:r>
              <a:rPr lang="ar-SA"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قتل الحسين رضي الله عنه في وقعة : </a:t>
            </a:r>
          </a:p>
        </p:txBody>
      </p:sp>
      <p:sp>
        <p:nvSpPr>
          <p:cNvPr id="3" name="مستطيل 2">
            <a:extLst>
              <a:ext uri="{FF2B5EF4-FFF2-40B4-BE49-F238E27FC236}">
                <a16:creationId xmlns:a16="http://schemas.microsoft.com/office/drawing/2014/main" id="{3B085C28-1C50-4FFD-A53D-F2ED0BAB1591}"/>
              </a:ext>
            </a:extLst>
          </p:cNvPr>
          <p:cNvSpPr/>
          <p:nvPr/>
        </p:nvSpPr>
        <p:spPr>
          <a:xfrm>
            <a:off x="2627784" y="2564904"/>
            <a:ext cx="3166252" cy="2585323"/>
          </a:xfrm>
          <a:prstGeom prst="rect">
            <a:avLst/>
          </a:prstGeom>
          <a:noFill/>
        </p:spPr>
        <p:txBody>
          <a:bodyPr wrap="none" lIns="91440" tIns="45720" rIns="91440" bIns="45720">
            <a:spAutoFit/>
          </a:bodyPr>
          <a:lstStyle/>
          <a:p>
            <a:pPr algn="ctr"/>
            <a:r>
              <a:rPr lang="ar-SA" sz="5400" b="1" cap="none" spc="0" dirty="0">
                <a:ln w="22225">
                  <a:solidFill>
                    <a:schemeClr val="accent2"/>
                  </a:solidFill>
                  <a:prstDash val="solid"/>
                </a:ln>
                <a:solidFill>
                  <a:schemeClr val="accent2">
                    <a:lumMod val="40000"/>
                    <a:lumOff val="60000"/>
                  </a:schemeClr>
                </a:solidFill>
                <a:effectLst/>
              </a:rPr>
              <a:t>أ-القادسية.</a:t>
            </a:r>
          </a:p>
          <a:p>
            <a:pPr algn="ctr"/>
            <a:r>
              <a:rPr lang="ar-SA" sz="5400" b="1" dirty="0">
                <a:ln w="22225">
                  <a:solidFill>
                    <a:schemeClr val="accent2"/>
                  </a:solidFill>
                  <a:prstDash val="solid"/>
                </a:ln>
                <a:solidFill>
                  <a:schemeClr val="accent2">
                    <a:lumMod val="40000"/>
                    <a:lumOff val="60000"/>
                  </a:schemeClr>
                </a:solidFill>
              </a:rPr>
              <a:t>ب-الطف.</a:t>
            </a:r>
          </a:p>
          <a:p>
            <a:pPr algn="ctr"/>
            <a:r>
              <a:rPr lang="ar-SA" sz="5400" b="1" cap="none" spc="0" dirty="0">
                <a:ln w="22225">
                  <a:solidFill>
                    <a:schemeClr val="accent2"/>
                  </a:solidFill>
                  <a:prstDash val="solid"/>
                </a:ln>
                <a:solidFill>
                  <a:schemeClr val="accent2">
                    <a:lumMod val="40000"/>
                    <a:lumOff val="60000"/>
                  </a:schemeClr>
                </a:solidFill>
                <a:effectLst/>
              </a:rPr>
              <a:t>ج- اليرموك. </a:t>
            </a:r>
          </a:p>
        </p:txBody>
      </p:sp>
      <p:sp>
        <p:nvSpPr>
          <p:cNvPr id="4" name="نجمة: 6 نقاط 3">
            <a:extLst>
              <a:ext uri="{FF2B5EF4-FFF2-40B4-BE49-F238E27FC236}">
                <a16:creationId xmlns:a16="http://schemas.microsoft.com/office/drawing/2014/main" id="{FFE396C9-E5AF-4558-89C0-B08EC3A9E744}"/>
              </a:ext>
            </a:extLst>
          </p:cNvPr>
          <p:cNvSpPr/>
          <p:nvPr/>
        </p:nvSpPr>
        <p:spPr>
          <a:xfrm>
            <a:off x="395536" y="281856"/>
            <a:ext cx="1152128" cy="923330"/>
          </a:xfrm>
          <a:prstGeom prst="star6">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تصويت</a:t>
            </a:r>
            <a:endParaRPr lang="ar-KW" dirty="0"/>
          </a:p>
        </p:txBody>
      </p:sp>
    </p:spTree>
    <p:extLst>
      <p:ext uri="{BB962C8B-B14F-4D97-AF65-F5344CB8AC3E}">
        <p14:creationId xmlns:p14="http://schemas.microsoft.com/office/powerpoint/2010/main" val="359698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93460018-0D2E-49FB-9A25-87439B1BC0E1}"/>
              </a:ext>
            </a:extLst>
          </p:cNvPr>
          <p:cNvSpPr/>
          <p:nvPr/>
        </p:nvSpPr>
        <p:spPr>
          <a:xfrm>
            <a:off x="-972616" y="889843"/>
            <a:ext cx="10472362" cy="4247317"/>
          </a:xfrm>
          <a:prstGeom prst="rect">
            <a:avLst/>
          </a:prstGeom>
          <a:noFill/>
        </p:spPr>
        <p:txBody>
          <a:bodyPr wrap="square" lIns="91440" tIns="45720" rIns="91440" bIns="45720">
            <a:spAutoFit/>
          </a:bodyPr>
          <a:lstStyle/>
          <a:p>
            <a:pPr algn="ctr"/>
            <a:r>
              <a:rPr lang="ar-SA" sz="5400" dirty="0">
                <a:ln w="0"/>
                <a:effectLst>
                  <a:outerShdw blurRad="38100" dist="19050" dir="2700000" algn="tl" rotWithShape="0">
                    <a:schemeClr val="dk1">
                      <a:alpha val="40000"/>
                    </a:schemeClr>
                  </a:outerShdw>
                </a:effectLst>
              </a:rPr>
              <a:t>صح أم حطأ:</a:t>
            </a:r>
          </a:p>
          <a:p>
            <a:pPr algn="ctr"/>
            <a:r>
              <a:rPr lang="ar-SA" sz="5400" b="0" cap="none" spc="0" dirty="0">
                <a:ln w="0"/>
                <a:solidFill>
                  <a:schemeClr val="tx1"/>
                </a:solidFill>
                <a:effectLst>
                  <a:outerShdw blurRad="38100" dist="19050" dir="2700000" algn="tl" rotWithShape="0">
                    <a:schemeClr val="dk1">
                      <a:alpha val="40000"/>
                    </a:schemeClr>
                  </a:outerShdw>
                </a:effectLst>
              </a:rPr>
              <a:t>1- كان الحسن والحسين </a:t>
            </a:r>
          </a:p>
          <a:p>
            <a:pPr algn="ctr"/>
            <a:r>
              <a:rPr lang="ar-SA" sz="5400" b="0" cap="none" spc="0" dirty="0">
                <a:ln w="0"/>
                <a:solidFill>
                  <a:schemeClr val="tx1"/>
                </a:solidFill>
                <a:effectLst>
                  <a:outerShdw blurRad="38100" dist="19050" dir="2700000" algn="tl" rotWithShape="0">
                    <a:schemeClr val="dk1">
                      <a:alpha val="40000"/>
                    </a:schemeClr>
                  </a:outerShdw>
                </a:effectLst>
              </a:rPr>
              <a:t>رضي الله عنهما </a:t>
            </a:r>
          </a:p>
          <a:p>
            <a:pPr algn="ctr"/>
            <a:r>
              <a:rPr lang="ar-SA" sz="5400" dirty="0">
                <a:ln w="0"/>
                <a:effectLst>
                  <a:outerShdw blurRad="38100" dist="19050" dir="2700000" algn="tl" rotWithShape="0">
                    <a:schemeClr val="dk1">
                      <a:alpha val="40000"/>
                    </a:schemeClr>
                  </a:outerShdw>
                </a:effectLst>
              </a:rPr>
              <a:t>أحب آل البيت إلى الرسول</a:t>
            </a:r>
          </a:p>
          <a:p>
            <a:pPr algn="ctr"/>
            <a:r>
              <a:rPr lang="ar-SA" sz="5400" dirty="0">
                <a:ln w="0"/>
                <a:effectLst>
                  <a:outerShdw blurRad="38100" dist="19050" dir="2700000" algn="tl" rotWithShape="0">
                    <a:schemeClr val="dk1">
                      <a:alpha val="40000"/>
                    </a:schemeClr>
                  </a:outerShdw>
                </a:effectLst>
              </a:rPr>
              <a:t> صلى الله عليه وسلم .</a:t>
            </a:r>
          </a:p>
        </p:txBody>
      </p:sp>
      <p:sp>
        <p:nvSpPr>
          <p:cNvPr id="3" name="شكل بيضاوي 2">
            <a:extLst>
              <a:ext uri="{FF2B5EF4-FFF2-40B4-BE49-F238E27FC236}">
                <a16:creationId xmlns:a16="http://schemas.microsoft.com/office/drawing/2014/main" id="{1E482D1A-15C5-41BF-AA9E-159EFAA7F1B9}"/>
              </a:ext>
            </a:extLst>
          </p:cNvPr>
          <p:cNvSpPr/>
          <p:nvPr/>
        </p:nvSpPr>
        <p:spPr>
          <a:xfrm>
            <a:off x="6948264" y="4653136"/>
            <a:ext cx="1152128" cy="1080120"/>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t>تصويت</a:t>
            </a:r>
            <a:endParaRPr lang="ar-KW" dirty="0"/>
          </a:p>
        </p:txBody>
      </p:sp>
    </p:spTree>
    <p:extLst>
      <p:ext uri="{BB962C8B-B14F-4D97-AF65-F5344CB8AC3E}">
        <p14:creationId xmlns:p14="http://schemas.microsoft.com/office/powerpoint/2010/main" val="17838158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TotalTime>
  <Words>743</Words>
  <Application>Microsoft Office PowerPoint</Application>
  <PresentationFormat>عرض على الشاشة (4:3)</PresentationFormat>
  <Paragraphs>89</Paragraphs>
  <Slides>11</Slides>
  <Notes>1</Notes>
  <HiddenSlides>0</HiddenSlides>
  <MMClips>0</MMClips>
  <ScaleCrop>false</ScaleCrop>
  <HeadingPairs>
    <vt:vector size="6" baseType="variant">
      <vt:variant>
        <vt:lpstr>الخطوط المستخدمة</vt:lpstr>
      </vt:variant>
      <vt:variant>
        <vt:i4>3</vt:i4>
      </vt:variant>
      <vt:variant>
        <vt:lpstr>نسق</vt:lpstr>
      </vt:variant>
      <vt:variant>
        <vt:i4>2</vt:i4>
      </vt:variant>
      <vt:variant>
        <vt:lpstr>عناوين الشرائح</vt:lpstr>
      </vt:variant>
      <vt:variant>
        <vt:i4>11</vt:i4>
      </vt:variant>
    </vt:vector>
  </HeadingPairs>
  <TitlesOfParts>
    <vt:vector size="16" baseType="lpstr">
      <vt:lpstr>Arabic Typesetting</vt:lpstr>
      <vt:lpstr>Arial</vt:lpstr>
      <vt:lpstr>Calibri</vt:lpstr>
      <vt:lpstr>Office Theme</vt:lpstr>
      <vt:lpstr>1_Office Theme</vt:lpstr>
      <vt:lpstr>الحسن والحسين رضي الله عنهما</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dc:creator>
  <cp:lastModifiedBy>salman alazmi</cp:lastModifiedBy>
  <cp:revision>75</cp:revision>
  <dcterms:created xsi:type="dcterms:W3CDTF">2015-12-30T06:28:56Z</dcterms:created>
  <dcterms:modified xsi:type="dcterms:W3CDTF">2020-08-05T18:43:36Z</dcterms:modified>
</cp:coreProperties>
</file>