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97" r:id="rId2"/>
    <p:sldId id="281" r:id="rId3"/>
    <p:sldId id="277" r:id="rId4"/>
    <p:sldId id="278" r:id="rId5"/>
    <p:sldId id="299" r:id="rId6"/>
    <p:sldId id="300" r:id="rId7"/>
    <p:sldId id="280" r:id="rId8"/>
    <p:sldId id="282" r:id="rId9"/>
    <p:sldId id="284" r:id="rId10"/>
    <p:sldId id="298" r:id="rId11"/>
  </p:sldIdLst>
  <p:sldSz cx="9144000" cy="6858000" type="screen4x3"/>
  <p:notesSz cx="6858000" cy="9144000"/>
  <p:defaultTextStyle>
    <a:defPPr>
      <a:defRPr lang="ar-KW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4C"/>
    <a:srgbClr val="00BAC9"/>
    <a:srgbClr val="77D179"/>
    <a:srgbClr val="EBD06F"/>
    <a:srgbClr val="CA9920"/>
    <a:srgbClr val="F2E1A4"/>
    <a:srgbClr val="FAF3DA"/>
    <a:srgbClr val="EED98E"/>
    <a:srgbClr val="E3C041"/>
    <a:srgbClr val="EED8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30" autoAdjust="0"/>
    <p:restoredTop sz="94660"/>
  </p:normalViewPr>
  <p:slideViewPr>
    <p:cSldViewPr>
      <p:cViewPr varScale="1">
        <p:scale>
          <a:sx n="74" d="100"/>
          <a:sy n="74" d="100"/>
        </p:scale>
        <p:origin x="62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87E3-841D-4657-98FD-6E2EEED051C7}" type="datetimeFigureOut">
              <a:rPr lang="ar-KW" smtClean="0"/>
              <a:t>19/12/1441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34696-B52C-43F1-A05F-75C89680495A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4204279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87E3-841D-4657-98FD-6E2EEED051C7}" type="datetimeFigureOut">
              <a:rPr lang="ar-KW" smtClean="0"/>
              <a:t>19/12/1441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34696-B52C-43F1-A05F-75C89680495A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645144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87E3-841D-4657-98FD-6E2EEED051C7}" type="datetimeFigureOut">
              <a:rPr lang="ar-KW" smtClean="0"/>
              <a:t>19/12/1441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34696-B52C-43F1-A05F-75C89680495A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4128178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BF377345-F085-45D7-82D7-A703A7C1B9AC-L0-001.png" descr="BF377345-F085-45D7-82D7-A703A7C1B9AC-L0-001.png"/>
          <p:cNvPicPr>
            <a:picLocks noChangeAspect="1"/>
          </p:cNvPicPr>
          <p:nvPr/>
        </p:nvPicPr>
        <p:blipFill>
          <a:blip r:embed="rId2">
            <a:alphaModFix amt="52000"/>
          </a:blip>
          <a:srcRect l="74511" t="11139" b="7797"/>
          <a:stretch>
            <a:fillRect/>
          </a:stretch>
        </p:blipFill>
        <p:spPr>
          <a:xfrm>
            <a:off x="8221196" y="2406803"/>
            <a:ext cx="1037126" cy="23298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15" name="BF377345-F085-45D7-82D7-A703A7C1B9AC-L0-001.png" descr="BF377345-F085-45D7-82D7-A703A7C1B9AC-L0-001.png"/>
          <p:cNvPicPr>
            <a:picLocks noChangeAspect="1"/>
          </p:cNvPicPr>
          <p:nvPr/>
        </p:nvPicPr>
        <p:blipFill>
          <a:blip r:embed="rId2">
            <a:alphaModFix amt="52000"/>
          </a:blip>
          <a:srcRect l="25891" r="43582" b="6045"/>
          <a:stretch>
            <a:fillRect/>
          </a:stretch>
        </p:blipFill>
        <p:spPr>
          <a:xfrm>
            <a:off x="6712739" y="2185156"/>
            <a:ext cx="1144264" cy="24876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" name="BF377345-F085-45D7-82D7-A703A7C1B9AC-L0-001.png" descr="BF377345-F085-45D7-82D7-A703A7C1B9AC-L0-001.png"/>
          <p:cNvPicPr>
            <a:picLocks noChangeAspect="1"/>
          </p:cNvPicPr>
          <p:nvPr/>
        </p:nvPicPr>
        <p:blipFill>
          <a:blip r:embed="rId2">
            <a:alphaModFix amt="52000"/>
          </a:blip>
          <a:srcRect l="55253" t="5569" r="25974" b="43975"/>
          <a:stretch>
            <a:fillRect/>
          </a:stretch>
        </p:blipFill>
        <p:spPr>
          <a:xfrm>
            <a:off x="7634289" y="2666622"/>
            <a:ext cx="763829" cy="1450134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" name="3C4298BD-513C-4E68-BC07-536EDD258AFA-L0-001.png" descr="3C4298BD-513C-4E68-BC07-536EDD258AFA-L0-001.png"/>
          <p:cNvPicPr>
            <a:picLocks noChangeAspect="1"/>
          </p:cNvPicPr>
          <p:nvPr/>
        </p:nvPicPr>
        <p:blipFill>
          <a:blip r:embed="rId3"/>
          <a:srcRect t="36030" r="36880"/>
          <a:stretch>
            <a:fillRect/>
          </a:stretch>
        </p:blipFill>
        <p:spPr>
          <a:xfrm>
            <a:off x="7063892" y="3883"/>
            <a:ext cx="2075247" cy="21032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8" name="3C4298BD-513C-4E68-BC07-536EDD258AFA-L0-001.png" descr="3C4298BD-513C-4E68-BC07-536EDD258AFA-L0-0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3997" y="124027"/>
            <a:ext cx="2690322" cy="2690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3C4298BD-513C-4E68-BC07-536EDD258AFA-L0-001.png" descr="3C4298BD-513C-4E68-BC07-536EDD258AFA-L0-00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10800000" flipH="1">
            <a:off x="7355782" y="1439951"/>
            <a:ext cx="1491465" cy="149146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3C4298BD-513C-4E68-BC07-536EDD258AFA-L0-001.png" descr="3C4298BD-513C-4E68-BC07-536EDD258AFA-L0-001.png"/>
          <p:cNvPicPr>
            <a:picLocks noChangeAspect="1"/>
          </p:cNvPicPr>
          <p:nvPr/>
        </p:nvPicPr>
        <p:blipFill>
          <a:blip r:embed="rId3"/>
          <a:srcRect l="65205" r="2108"/>
          <a:stretch>
            <a:fillRect/>
          </a:stretch>
        </p:blipFill>
        <p:spPr>
          <a:xfrm>
            <a:off x="-4946" y="472076"/>
            <a:ext cx="1994837" cy="6103162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مستطيل"/>
          <p:cNvSpPr/>
          <p:nvPr/>
        </p:nvSpPr>
        <p:spPr>
          <a:xfrm>
            <a:off x="-32376" y="6628838"/>
            <a:ext cx="9208751" cy="57490"/>
          </a:xfrm>
          <a:prstGeom prst="rect">
            <a:avLst/>
          </a:prstGeom>
          <a:solidFill>
            <a:srgbClr val="DCB84A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 rtl="1"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Geeza Pro Regular"/>
              </a:defRPr>
            </a:pPr>
            <a:endParaRPr sz="1547"/>
          </a:p>
        </p:txBody>
      </p:sp>
      <p:sp>
        <p:nvSpPr>
          <p:cNvPr id="122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267013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87E3-841D-4657-98FD-6E2EEED051C7}" type="datetimeFigureOut">
              <a:rPr lang="ar-KW" smtClean="0"/>
              <a:t>19/12/1441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34696-B52C-43F1-A05F-75C89680495A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438624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87E3-841D-4657-98FD-6E2EEED051C7}" type="datetimeFigureOut">
              <a:rPr lang="ar-KW" smtClean="0"/>
              <a:t>19/12/1441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34696-B52C-43F1-A05F-75C89680495A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566689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87E3-841D-4657-98FD-6E2EEED051C7}" type="datetimeFigureOut">
              <a:rPr lang="ar-KW" smtClean="0"/>
              <a:t>19/12/1441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34696-B52C-43F1-A05F-75C89680495A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664622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87E3-841D-4657-98FD-6E2EEED051C7}" type="datetimeFigureOut">
              <a:rPr lang="ar-KW" smtClean="0"/>
              <a:t>19/12/1441</a:t>
            </a:fld>
            <a:endParaRPr lang="ar-K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34696-B52C-43F1-A05F-75C89680495A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99031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87E3-841D-4657-98FD-6E2EEED051C7}" type="datetimeFigureOut">
              <a:rPr lang="ar-KW" smtClean="0"/>
              <a:t>19/12/1441</a:t>
            </a:fld>
            <a:endParaRPr lang="ar-K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34696-B52C-43F1-A05F-75C89680495A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880657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87E3-841D-4657-98FD-6E2EEED051C7}" type="datetimeFigureOut">
              <a:rPr lang="ar-KW" smtClean="0"/>
              <a:t>19/12/1441</a:t>
            </a:fld>
            <a:endParaRPr lang="ar-K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34696-B52C-43F1-A05F-75C89680495A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834091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87E3-841D-4657-98FD-6E2EEED051C7}" type="datetimeFigureOut">
              <a:rPr lang="ar-KW" smtClean="0"/>
              <a:t>19/12/1441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34696-B52C-43F1-A05F-75C89680495A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4128319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87E3-841D-4657-98FD-6E2EEED051C7}" type="datetimeFigureOut">
              <a:rPr lang="ar-KW" smtClean="0"/>
              <a:t>19/12/1441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34696-B52C-43F1-A05F-75C89680495A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771123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087E3-841D-4657-98FD-6E2EEED051C7}" type="datetimeFigureOut">
              <a:rPr lang="ar-KW" smtClean="0"/>
              <a:t>19/12/1441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34696-B52C-43F1-A05F-75C89680495A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527466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83431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E94FED95-9D3A-44AB-95B7-A301941D48CC}"/>
              </a:ext>
            </a:extLst>
          </p:cNvPr>
          <p:cNvSpPr/>
          <p:nvPr/>
        </p:nvSpPr>
        <p:spPr>
          <a:xfrm>
            <a:off x="-108520" y="-4347864"/>
            <a:ext cx="9289032" cy="6256636"/>
          </a:xfrm>
          <a:prstGeom prst="roundRect">
            <a:avLst>
              <a:gd name="adj" fmla="val 7422"/>
            </a:avLst>
          </a:prstGeom>
          <a:solidFill>
            <a:srgbClr val="CA992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sz="4400" b="1" dirty="0">
              <a:solidFill>
                <a:sysClr val="windowText" lastClr="0000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algn="ctr"/>
            <a:endParaRPr lang="ar-KW" sz="4400" b="1" dirty="0">
              <a:solidFill>
                <a:sysClr val="windowText" lastClr="0000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algn="ctr"/>
            <a:endParaRPr lang="ar-KW" sz="4400" b="1" dirty="0">
              <a:solidFill>
                <a:sysClr val="windowText" lastClr="0000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algn="ctr"/>
            <a:endParaRPr lang="ar-KW" sz="4400" b="1" dirty="0">
              <a:solidFill>
                <a:sysClr val="windowText" lastClr="0000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algn="ctr"/>
            <a:endParaRPr lang="ar-KW" sz="4000" b="1" dirty="0">
              <a:solidFill>
                <a:sysClr val="windowText" lastClr="0000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algn="ctr"/>
            <a:endParaRPr lang="ar-KW" sz="4400" b="1" dirty="0">
              <a:solidFill>
                <a:sysClr val="windowText" lastClr="0000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algn="ctr"/>
            <a:endParaRPr lang="ar-KW" b="1" dirty="0">
              <a:solidFill>
                <a:sysClr val="windowText" lastClr="0000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algn="ctr"/>
            <a:endParaRPr lang="ar-KW" sz="4400" b="1" dirty="0">
              <a:solidFill>
                <a:sysClr val="windowText" lastClr="0000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algn="ctr"/>
            <a:r>
              <a:rPr lang="ar-KW" sz="4800" b="1" dirty="0">
                <a:solidFill>
                  <a:sysClr val="windowText" lastClr="0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تعلم العلم الشرعي</a:t>
            </a:r>
          </a:p>
          <a:p>
            <a:pPr algn="ctr"/>
            <a:endParaRPr lang="ar-KW" dirty="0"/>
          </a:p>
        </p:txBody>
      </p:sp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136B459E-2B20-4BC9-ADFB-BEC2771D74D2}"/>
              </a:ext>
            </a:extLst>
          </p:cNvPr>
          <p:cNvSpPr/>
          <p:nvPr/>
        </p:nvSpPr>
        <p:spPr>
          <a:xfrm>
            <a:off x="-108520" y="-4347864"/>
            <a:ext cx="9289032" cy="5761044"/>
          </a:xfrm>
          <a:prstGeom prst="roundRect">
            <a:avLst>
              <a:gd name="adj" fmla="val 7422"/>
            </a:avLst>
          </a:prstGeom>
          <a:solidFill>
            <a:srgbClr val="EBD06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sz="4000" b="1" dirty="0">
              <a:solidFill>
                <a:sysClr val="windowText" lastClr="0000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algn="ctr"/>
            <a:endParaRPr lang="ar-KW" sz="4000" b="1" dirty="0">
              <a:solidFill>
                <a:sysClr val="windowText" lastClr="0000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algn="ctr"/>
            <a:endParaRPr lang="ar-KW" sz="4000" b="1" dirty="0">
              <a:solidFill>
                <a:sysClr val="windowText" lastClr="0000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algn="ctr"/>
            <a:endParaRPr lang="ar-KW" sz="4000" b="1" dirty="0">
              <a:solidFill>
                <a:sysClr val="windowText" lastClr="0000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algn="ctr"/>
            <a:endParaRPr lang="ar-KW" sz="3600" b="1" dirty="0">
              <a:solidFill>
                <a:sysClr val="windowText" lastClr="0000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algn="ctr"/>
            <a:endParaRPr lang="ar-KW" sz="2800" b="1" dirty="0">
              <a:solidFill>
                <a:sysClr val="windowText" lastClr="0000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algn="ctr"/>
            <a:endParaRPr lang="ar-KW" sz="4000" b="1" dirty="0">
              <a:solidFill>
                <a:sysClr val="windowText" lastClr="0000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algn="ctr"/>
            <a:endParaRPr lang="ar-KW" sz="3600" b="1" dirty="0">
              <a:solidFill>
                <a:sysClr val="windowText" lastClr="0000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algn="ctr"/>
            <a:r>
              <a:rPr lang="ar-KW" sz="4400" b="1" dirty="0">
                <a:solidFill>
                  <a:sysClr val="windowText" lastClr="0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إعطاء المجال للعلماء الربانيين لإبلاغ رسالة الله </a:t>
            </a:r>
          </a:p>
          <a:p>
            <a:pPr algn="ctr"/>
            <a:endParaRPr lang="ar-KW" dirty="0"/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EBED087F-8ECB-431F-871E-506E302CC505}"/>
              </a:ext>
            </a:extLst>
          </p:cNvPr>
          <p:cNvSpPr/>
          <p:nvPr/>
        </p:nvSpPr>
        <p:spPr>
          <a:xfrm>
            <a:off x="-108520" y="-4347864"/>
            <a:ext cx="9289032" cy="5321487"/>
          </a:xfrm>
          <a:prstGeom prst="roundRect">
            <a:avLst>
              <a:gd name="adj" fmla="val 7422"/>
            </a:avLst>
          </a:prstGeom>
          <a:solidFill>
            <a:srgbClr val="F2E1A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sz="3600" b="1" dirty="0">
              <a:solidFill>
                <a:sysClr val="windowText" lastClr="0000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algn="ctr"/>
            <a:endParaRPr lang="ar-KW" sz="3600" b="1" dirty="0">
              <a:solidFill>
                <a:sysClr val="windowText" lastClr="0000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algn="ctr"/>
            <a:endParaRPr lang="ar-KW" sz="3600" b="1" dirty="0">
              <a:solidFill>
                <a:sysClr val="windowText" lastClr="0000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algn="ctr"/>
            <a:endParaRPr lang="ar-KW" sz="3600" b="1" dirty="0">
              <a:solidFill>
                <a:sysClr val="windowText" lastClr="0000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algn="ctr"/>
            <a:endParaRPr lang="ar-KW" sz="3600" b="1" dirty="0">
              <a:solidFill>
                <a:sysClr val="windowText" lastClr="0000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algn="ctr"/>
            <a:endParaRPr lang="ar-KW" sz="3600" b="1" dirty="0">
              <a:solidFill>
                <a:sysClr val="windowText" lastClr="0000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algn="ctr"/>
            <a:endParaRPr lang="ar-KW" sz="2800" b="1" dirty="0">
              <a:solidFill>
                <a:sysClr val="windowText" lastClr="0000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algn="ctr"/>
            <a:endParaRPr lang="ar-KW" sz="1600" b="1" dirty="0">
              <a:solidFill>
                <a:sysClr val="windowText" lastClr="0000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algn="ctr"/>
            <a:r>
              <a:rPr lang="ar-KW" sz="4000" b="1" dirty="0">
                <a:solidFill>
                  <a:sysClr val="windowText" lastClr="0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القيام بواجب الأمر بالمعروف والنهي عن المنكر</a:t>
            </a:r>
          </a:p>
          <a:p>
            <a:pPr algn="ctr"/>
            <a:endParaRPr lang="ar-KW" dirty="0"/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786EBB1D-C1ED-47DB-961E-3F3E38D0401B}"/>
              </a:ext>
            </a:extLst>
          </p:cNvPr>
          <p:cNvSpPr/>
          <p:nvPr/>
        </p:nvSpPr>
        <p:spPr>
          <a:xfrm>
            <a:off x="-108520" y="-2875792"/>
            <a:ext cx="9289032" cy="3352464"/>
          </a:xfrm>
          <a:prstGeom prst="roundRect">
            <a:avLst>
              <a:gd name="adj" fmla="val 742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sz="3200" b="1" dirty="0">
              <a:solidFill>
                <a:sysClr val="windowText" lastClr="0000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algn="ctr"/>
            <a:endParaRPr lang="ar-KW" sz="3200" b="1" dirty="0">
              <a:solidFill>
                <a:sysClr val="windowText" lastClr="0000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algn="ctr"/>
            <a:endParaRPr lang="ar-KW" sz="3200" b="1" dirty="0">
              <a:solidFill>
                <a:sysClr val="windowText" lastClr="0000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algn="ctr"/>
            <a:endParaRPr lang="ar-KW" sz="2000" b="1" dirty="0">
              <a:solidFill>
                <a:sysClr val="windowText" lastClr="0000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algn="ctr"/>
            <a:endParaRPr lang="ar-KW" sz="3200" b="1" dirty="0">
              <a:solidFill>
                <a:sysClr val="windowText" lastClr="0000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algn="ctr"/>
            <a:r>
              <a:rPr lang="ar-KW" sz="4000" b="1" dirty="0">
                <a:solidFill>
                  <a:sysClr val="windowText" lastClr="0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تنظيم الدورات التربوية لتهذيب الطباع الغليظة وحثها على اللين </a:t>
            </a:r>
          </a:p>
          <a:p>
            <a:pPr algn="ctr"/>
            <a:endParaRPr lang="ar-KW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A883BA3-8CD4-497E-9E4D-8E94A5A3E7CC}"/>
              </a:ext>
            </a:extLst>
          </p:cNvPr>
          <p:cNvSpPr txBox="1">
            <a:spLocks/>
          </p:cNvSpPr>
          <p:nvPr/>
        </p:nvSpPr>
        <p:spPr>
          <a:xfrm>
            <a:off x="179512" y="5301208"/>
            <a:ext cx="3240360" cy="1017642"/>
          </a:xfrm>
          <a:prstGeom prst="rect">
            <a:avLst/>
          </a:prstGeom>
          <a:ln>
            <a:noFill/>
            <a:prstDash val="lgDash"/>
          </a:ln>
        </p:spPr>
        <p:txBody>
          <a:bodyPr>
            <a:normAutofit/>
          </a:bodyPr>
          <a:lstStyle>
            <a:lvl1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1pPr>
            <a:lvl2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2pPr>
            <a:lvl3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3pPr>
            <a:lvl4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4pPr>
            <a:lvl5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5pPr>
            <a:lvl6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6pPr>
            <a:lvl7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7pPr>
            <a:lvl8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8pPr>
            <a:lvl9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9pPr>
          </a:lstStyle>
          <a:p>
            <a:pPr hangingPunct="1"/>
            <a:r>
              <a:rPr lang="ar-KW" sz="6000" b="1" dirty="0">
                <a:solidFill>
                  <a:schemeClr val="tx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علاج الغلو</a:t>
            </a:r>
          </a:p>
        </p:txBody>
      </p:sp>
    </p:spTree>
    <p:extLst>
      <p:ext uri="{BB962C8B-B14F-4D97-AF65-F5344CB8AC3E}">
        <p14:creationId xmlns:p14="http://schemas.microsoft.com/office/powerpoint/2010/main" val="2216364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-0.22523 L 0.00399 0.456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-0.24606 L 0.00399 0.3358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81481E-6 L -0.00382 0.2314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1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 L 0.00399 0.112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8B3CB3C2-1076-4661-ADB4-B640BC6421A9}"/>
              </a:ext>
            </a:extLst>
          </p:cNvPr>
          <p:cNvSpPr/>
          <p:nvPr/>
        </p:nvSpPr>
        <p:spPr>
          <a:xfrm>
            <a:off x="1515770" y="2636912"/>
            <a:ext cx="4881466" cy="1569660"/>
          </a:xfrm>
          <a:prstGeom prst="rect">
            <a:avLst/>
          </a:prstGeom>
        </p:spPr>
        <p:txBody>
          <a:bodyPr wrap="none">
            <a:spAutoFit/>
            <a:scene3d>
              <a:camera prst="perspectiveBelow"/>
              <a:lightRig rig="threePt" dir="t"/>
            </a:scene3d>
          </a:bodyPr>
          <a:lstStyle/>
          <a:p>
            <a:pPr algn="ctr"/>
            <a:r>
              <a:rPr lang="ar-SA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الإسلام يدعو على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  <a:p>
            <a:pPr algn="ctr"/>
            <a:r>
              <a:rPr lang="ar-SA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 السماحة ونبذ الغلو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18331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A3F276D2-F0CA-4066-8F25-2153D1B06148}"/>
              </a:ext>
            </a:extLst>
          </p:cNvPr>
          <p:cNvSpPr/>
          <p:nvPr/>
        </p:nvSpPr>
        <p:spPr>
          <a:xfrm>
            <a:off x="5776323" y="453759"/>
            <a:ext cx="1512165" cy="541178"/>
          </a:xfrm>
          <a:prstGeom prst="roundRect">
            <a:avLst/>
          </a:prstGeom>
          <a:noFill/>
          <a:ln>
            <a:solidFill>
              <a:srgbClr val="DCB8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400" b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ملة إبراهيم </a:t>
            </a:r>
          </a:p>
        </p:txBody>
      </p:sp>
      <p:cxnSp>
        <p:nvCxnSpPr>
          <p:cNvPr id="4" name="رابط كسهم مستقيم 3">
            <a:extLst>
              <a:ext uri="{FF2B5EF4-FFF2-40B4-BE49-F238E27FC236}">
                <a16:creationId xmlns:a16="http://schemas.microsoft.com/office/drawing/2014/main" id="{EF50DCE0-BADC-4DB1-B8AB-9FDC7511A2FE}"/>
              </a:ext>
            </a:extLst>
          </p:cNvPr>
          <p:cNvCxnSpPr>
            <a:cxnSpLocks/>
          </p:cNvCxnSpPr>
          <p:nvPr/>
        </p:nvCxnSpPr>
        <p:spPr>
          <a:xfrm>
            <a:off x="6532405" y="1124744"/>
            <a:ext cx="0" cy="381778"/>
          </a:xfrm>
          <a:prstGeom prst="straightConnector1">
            <a:avLst/>
          </a:prstGeom>
          <a:ln w="19050">
            <a:solidFill>
              <a:srgbClr val="255F7B"/>
            </a:solidFill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8EF0EDB8-A8D8-4A0C-AFF7-174ACD8CA381}"/>
              </a:ext>
            </a:extLst>
          </p:cNvPr>
          <p:cNvSpPr/>
          <p:nvPr/>
        </p:nvSpPr>
        <p:spPr>
          <a:xfrm>
            <a:off x="5920337" y="1715554"/>
            <a:ext cx="1224136" cy="576057"/>
          </a:xfrm>
          <a:prstGeom prst="roundRect">
            <a:avLst/>
          </a:prstGeom>
          <a:noFill/>
          <a:ln>
            <a:solidFill>
              <a:srgbClr val="DCB8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400" b="1" dirty="0" err="1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الحنيفية</a:t>
            </a:r>
            <a:endParaRPr lang="ar-KW" sz="2400" b="1" dirty="0"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6" name="مخطط انسيابي: رابط 5">
            <a:extLst>
              <a:ext uri="{FF2B5EF4-FFF2-40B4-BE49-F238E27FC236}">
                <a16:creationId xmlns:a16="http://schemas.microsoft.com/office/drawing/2014/main" id="{818D1596-FA6A-49DB-8519-C882F7FF1EEB}"/>
              </a:ext>
            </a:extLst>
          </p:cNvPr>
          <p:cNvSpPr/>
          <p:nvPr/>
        </p:nvSpPr>
        <p:spPr>
          <a:xfrm>
            <a:off x="3653898" y="1750117"/>
            <a:ext cx="1224136" cy="576057"/>
          </a:xfrm>
          <a:prstGeom prst="flowChartConnector">
            <a:avLst/>
          </a:prstGeom>
          <a:noFill/>
          <a:ln>
            <a:solidFill>
              <a:srgbClr val="DCB8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400" b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الإسلام</a:t>
            </a:r>
          </a:p>
        </p:txBody>
      </p:sp>
      <p:pic>
        <p:nvPicPr>
          <p:cNvPr id="11" name="رسم 10" descr="زهره بدون ساق">
            <a:extLst>
              <a:ext uri="{FF2B5EF4-FFF2-40B4-BE49-F238E27FC236}">
                <a16:creationId xmlns:a16="http://schemas.microsoft.com/office/drawing/2014/main" id="{AF652FE2-D121-4E0E-9EEA-2D48930833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552345" y="2506202"/>
            <a:ext cx="241041" cy="241041"/>
          </a:xfrm>
          <a:prstGeom prst="rect">
            <a:avLst/>
          </a:prstGeom>
        </p:spPr>
      </p:pic>
      <p:pic>
        <p:nvPicPr>
          <p:cNvPr id="12" name="رسم 11" descr="زهره بدون ساق">
            <a:extLst>
              <a:ext uri="{FF2B5EF4-FFF2-40B4-BE49-F238E27FC236}">
                <a16:creationId xmlns:a16="http://schemas.microsoft.com/office/drawing/2014/main" id="{582947B1-0AD9-4F45-AE43-5DD7B31C81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552345" y="3050098"/>
            <a:ext cx="241041" cy="241041"/>
          </a:xfrm>
          <a:prstGeom prst="rect">
            <a:avLst/>
          </a:prstGeom>
        </p:spPr>
      </p:pic>
      <p:pic>
        <p:nvPicPr>
          <p:cNvPr id="13" name="رسم 12" descr="زهره بدون ساق">
            <a:extLst>
              <a:ext uri="{FF2B5EF4-FFF2-40B4-BE49-F238E27FC236}">
                <a16:creationId xmlns:a16="http://schemas.microsoft.com/office/drawing/2014/main" id="{D7C76C11-D63D-495E-9146-667317349C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546983" y="4052055"/>
            <a:ext cx="241041" cy="241041"/>
          </a:xfrm>
          <a:prstGeom prst="rect">
            <a:avLst/>
          </a:prstGeom>
        </p:spPr>
      </p:pic>
      <p:pic>
        <p:nvPicPr>
          <p:cNvPr id="14" name="رسم 13" descr="زهره بدون ساق">
            <a:extLst>
              <a:ext uri="{FF2B5EF4-FFF2-40B4-BE49-F238E27FC236}">
                <a16:creationId xmlns:a16="http://schemas.microsoft.com/office/drawing/2014/main" id="{5F3E539E-85F1-42F8-AE35-DCB0192E60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552344" y="3547999"/>
            <a:ext cx="241041" cy="241041"/>
          </a:xfrm>
          <a:prstGeom prst="rect">
            <a:avLst/>
          </a:prstGeom>
        </p:spPr>
      </p:pic>
      <p:sp>
        <p:nvSpPr>
          <p:cNvPr id="15" name="مربع نص 14">
            <a:extLst>
              <a:ext uri="{FF2B5EF4-FFF2-40B4-BE49-F238E27FC236}">
                <a16:creationId xmlns:a16="http://schemas.microsoft.com/office/drawing/2014/main" id="{1FAA84F1-782B-42F0-AE45-938962A231B4}"/>
              </a:ext>
            </a:extLst>
          </p:cNvPr>
          <p:cNvSpPr txBox="1"/>
          <p:nvPr/>
        </p:nvSpPr>
        <p:spPr>
          <a:xfrm>
            <a:off x="3228945" y="2386709"/>
            <a:ext cx="122413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24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دين اليسر 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3BE7F1AE-4416-4253-B0A8-9C7D412A4015}"/>
              </a:ext>
            </a:extLst>
          </p:cNvPr>
          <p:cNvSpPr txBox="1"/>
          <p:nvPr/>
        </p:nvSpPr>
        <p:spPr>
          <a:xfrm>
            <a:off x="3213055" y="2923162"/>
            <a:ext cx="122055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24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دين اللين 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0FB174AA-4652-47CE-9C6F-645E5B0CFC7B}"/>
              </a:ext>
            </a:extLst>
          </p:cNvPr>
          <p:cNvSpPr txBox="1"/>
          <p:nvPr/>
        </p:nvSpPr>
        <p:spPr>
          <a:xfrm>
            <a:off x="3299329" y="3412608"/>
            <a:ext cx="113427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24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دين </a:t>
            </a:r>
            <a:r>
              <a:rPr lang="ar-KW" sz="2400" b="1" dirty="0" err="1">
                <a:latin typeface="Adobe Arabic" panose="02040503050201020203" pitchFamily="18" charset="-78"/>
                <a:cs typeface="Adobe Arabic" panose="02040503050201020203" pitchFamily="18" charset="-78"/>
              </a:rPr>
              <a:t>الرحمه</a:t>
            </a:r>
            <a:r>
              <a:rPr lang="ar-KW" sz="24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3BA608C7-734C-497D-98CF-EA0A92C99F9A}"/>
              </a:ext>
            </a:extLst>
          </p:cNvPr>
          <p:cNvSpPr txBox="1"/>
          <p:nvPr/>
        </p:nvSpPr>
        <p:spPr>
          <a:xfrm>
            <a:off x="3120513" y="3916308"/>
            <a:ext cx="133256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24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دين </a:t>
            </a:r>
            <a:r>
              <a:rPr lang="ar-KW" sz="2400" b="1" dirty="0" err="1">
                <a:latin typeface="Adobe Arabic" panose="02040503050201020203" pitchFamily="18" charset="-78"/>
                <a:cs typeface="Adobe Arabic" panose="02040503050201020203" pitchFamily="18" charset="-78"/>
              </a:rPr>
              <a:t>السماحه</a:t>
            </a:r>
            <a:r>
              <a:rPr lang="ar-KW" sz="24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5B03D9E2-AE52-4EDF-BA8F-0D752BCE5A6D}"/>
              </a:ext>
            </a:extLst>
          </p:cNvPr>
          <p:cNvSpPr/>
          <p:nvPr/>
        </p:nvSpPr>
        <p:spPr>
          <a:xfrm>
            <a:off x="7144473" y="5095154"/>
            <a:ext cx="1224136" cy="576057"/>
          </a:xfrm>
          <a:prstGeom prst="roundRect">
            <a:avLst/>
          </a:prstGeom>
          <a:noFill/>
          <a:ln>
            <a:solidFill>
              <a:srgbClr val="DCB8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400" b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السماحة</a:t>
            </a:r>
          </a:p>
        </p:txBody>
      </p:sp>
      <p:cxnSp>
        <p:nvCxnSpPr>
          <p:cNvPr id="20" name="رابط كسهم مستقيم 19">
            <a:extLst>
              <a:ext uri="{FF2B5EF4-FFF2-40B4-BE49-F238E27FC236}">
                <a16:creationId xmlns:a16="http://schemas.microsoft.com/office/drawing/2014/main" id="{9A9CD0EB-170F-4CD1-8E84-9188EFDE7350}"/>
              </a:ext>
            </a:extLst>
          </p:cNvPr>
          <p:cNvCxnSpPr>
            <a:cxnSpLocks/>
          </p:cNvCxnSpPr>
          <p:nvPr/>
        </p:nvCxnSpPr>
        <p:spPr>
          <a:xfrm flipH="1">
            <a:off x="6170927" y="5097709"/>
            <a:ext cx="684078" cy="0"/>
          </a:xfrm>
          <a:prstGeom prst="straightConnector1">
            <a:avLst/>
          </a:prstGeom>
          <a:ln w="19050">
            <a:solidFill>
              <a:srgbClr val="255F7B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رابط كسهم مستقيم 21">
            <a:extLst>
              <a:ext uri="{FF2B5EF4-FFF2-40B4-BE49-F238E27FC236}">
                <a16:creationId xmlns:a16="http://schemas.microsoft.com/office/drawing/2014/main" id="{A40142B6-2B21-4CE5-A7A5-D5ABD2490FB8}"/>
              </a:ext>
            </a:extLst>
          </p:cNvPr>
          <p:cNvCxnSpPr>
            <a:cxnSpLocks/>
          </p:cNvCxnSpPr>
          <p:nvPr/>
        </p:nvCxnSpPr>
        <p:spPr>
          <a:xfrm flipH="1">
            <a:off x="6170927" y="5627435"/>
            <a:ext cx="684076" cy="0"/>
          </a:xfrm>
          <a:prstGeom prst="straightConnector1">
            <a:avLst/>
          </a:prstGeom>
          <a:ln w="19050">
            <a:solidFill>
              <a:srgbClr val="255F7B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B7BDF1CF-165C-4265-A95A-A7FE702AE9BA}"/>
              </a:ext>
            </a:extLst>
          </p:cNvPr>
          <p:cNvSpPr txBox="1"/>
          <p:nvPr/>
        </p:nvSpPr>
        <p:spPr>
          <a:xfrm>
            <a:off x="3189241" y="4825890"/>
            <a:ext cx="285516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24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ب</a:t>
            </a:r>
            <a:r>
              <a:rPr lang="ar-SA" sz="2400" b="1" dirty="0" err="1">
                <a:latin typeface="Adobe Arabic" panose="02040503050201020203" pitchFamily="18" charset="-78"/>
                <a:cs typeface="Adobe Arabic" panose="02040503050201020203" pitchFamily="18" charset="-78"/>
              </a:rPr>
              <a:t>ذ</a:t>
            </a:r>
            <a:r>
              <a:rPr lang="ar-KW" sz="24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ل ما لا يجب تفضلاً 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07FDD9A0-7411-4C73-953E-C907CD702CE0}"/>
              </a:ext>
            </a:extLst>
          </p:cNvPr>
          <p:cNvSpPr txBox="1"/>
          <p:nvPr/>
        </p:nvSpPr>
        <p:spPr>
          <a:xfrm>
            <a:off x="2546110" y="5361113"/>
            <a:ext cx="352551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24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سهولة الجانب في الإعطاء وطيب النفس به </a:t>
            </a:r>
          </a:p>
        </p:txBody>
      </p:sp>
      <p:cxnSp>
        <p:nvCxnSpPr>
          <p:cNvPr id="26" name="رابط كسهم مستقيم 25">
            <a:extLst>
              <a:ext uri="{FF2B5EF4-FFF2-40B4-BE49-F238E27FC236}">
                <a16:creationId xmlns:a16="http://schemas.microsoft.com/office/drawing/2014/main" id="{55F6FE85-6F23-45B0-93DF-E3E2D2D1EFA5}"/>
              </a:ext>
            </a:extLst>
          </p:cNvPr>
          <p:cNvCxnSpPr>
            <a:cxnSpLocks/>
          </p:cNvCxnSpPr>
          <p:nvPr/>
        </p:nvCxnSpPr>
        <p:spPr>
          <a:xfrm flipH="1">
            <a:off x="5004048" y="2003582"/>
            <a:ext cx="626398" cy="0"/>
          </a:xfrm>
          <a:prstGeom prst="straightConnector1">
            <a:avLst/>
          </a:prstGeom>
          <a:ln w="19050">
            <a:solidFill>
              <a:srgbClr val="255F7B"/>
            </a:solidFill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5" name="صورة 34" descr="صورة تحتوي على داخلي, جالس, منضدة, زهرة&#10;&#10;تم إنشاء الوصف تلقائياً">
            <a:extLst>
              <a:ext uri="{FF2B5EF4-FFF2-40B4-BE49-F238E27FC236}">
                <a16:creationId xmlns:a16="http://schemas.microsoft.com/office/drawing/2014/main" id="{C5ED2A51-68A0-44A5-B1E8-3440654FB1A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9" b="12018"/>
          <a:stretch/>
        </p:blipFill>
        <p:spPr>
          <a:xfrm>
            <a:off x="188944" y="1750117"/>
            <a:ext cx="2734220" cy="28310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0640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15" grpId="0"/>
      <p:bldP spid="16" grpId="0"/>
      <p:bldP spid="17" grpId="0"/>
      <p:bldP spid="18" grpId="0"/>
      <p:bldP spid="19" grpId="0" animBg="1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DA7CD2E-85E9-48BD-964D-4EAF687DABD4}"/>
              </a:ext>
            </a:extLst>
          </p:cNvPr>
          <p:cNvSpPr txBox="1">
            <a:spLocks/>
          </p:cNvSpPr>
          <p:nvPr/>
        </p:nvSpPr>
        <p:spPr>
          <a:xfrm>
            <a:off x="3556279" y="446995"/>
            <a:ext cx="2630978" cy="449121"/>
          </a:xfrm>
          <a:prstGeom prst="rect">
            <a:avLst/>
          </a:prstGeom>
          <a:solidFill>
            <a:srgbClr val="EED832">
              <a:alpha val="70980"/>
            </a:srgbClr>
          </a:solidFill>
        </p:spPr>
        <p:txBody>
          <a:bodyPr vert="horz" lIns="91440" tIns="45720" rIns="91440" bIns="45720" rtlCol="1" anchor="ctr">
            <a:normAutofit fontScale="400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ar-KW" sz="60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FE9CE67-02C9-4B47-82F3-D9A755B583BB}"/>
              </a:ext>
            </a:extLst>
          </p:cNvPr>
          <p:cNvSpPr txBox="1">
            <a:spLocks/>
          </p:cNvSpPr>
          <p:nvPr/>
        </p:nvSpPr>
        <p:spPr>
          <a:xfrm>
            <a:off x="3635896" y="356723"/>
            <a:ext cx="2471745" cy="62966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txBody>
          <a:bodyPr>
            <a:normAutofit fontScale="92500"/>
          </a:bodyPr>
          <a:lstStyle>
            <a:lvl1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1pPr>
            <a:lvl2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2pPr>
            <a:lvl3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3pPr>
            <a:lvl4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4pPr>
            <a:lvl5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5pPr>
            <a:lvl6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6pPr>
            <a:lvl7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7pPr>
            <a:lvl8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8pPr>
            <a:lvl9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9pPr>
          </a:lstStyle>
          <a:p>
            <a:pPr hangingPunct="1"/>
            <a:r>
              <a:rPr lang="ar-KW" sz="3600" b="1" dirty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صور سماحة الإسلام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FCB113D5-BD85-4CE1-A69D-4F83EC01C7F4}"/>
              </a:ext>
            </a:extLst>
          </p:cNvPr>
          <p:cNvSpPr txBox="1"/>
          <p:nvPr/>
        </p:nvSpPr>
        <p:spPr>
          <a:xfrm>
            <a:off x="1514601" y="1870160"/>
            <a:ext cx="551111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24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امتن الله تعالى على نبيه بالشفقة واللين على اتباعه 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8B0C979A-B718-4ED5-B455-189EFC971EB3}"/>
              </a:ext>
            </a:extLst>
          </p:cNvPr>
          <p:cNvSpPr txBox="1"/>
          <p:nvPr/>
        </p:nvSpPr>
        <p:spPr>
          <a:xfrm>
            <a:off x="1658616" y="2785974"/>
            <a:ext cx="536710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24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حث الله على دعوة أهل الكتاب إلى التوحيد بالتي هي أحسن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B1B20986-D22C-4A6A-828B-E3EF0CF4494A}"/>
              </a:ext>
            </a:extLst>
          </p:cNvPr>
          <p:cNvSpPr txBox="1"/>
          <p:nvPr/>
        </p:nvSpPr>
        <p:spPr>
          <a:xfrm>
            <a:off x="1537252" y="3701788"/>
            <a:ext cx="548846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24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جعل الإسلام باب التوبة مفتوحا أمام المؤمن والكافر 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893C762E-D04A-46DF-AA8F-CB12B53486E3}"/>
              </a:ext>
            </a:extLst>
          </p:cNvPr>
          <p:cNvSpPr txBox="1"/>
          <p:nvPr/>
        </p:nvSpPr>
        <p:spPr>
          <a:xfrm>
            <a:off x="4063210" y="4617602"/>
            <a:ext cx="296250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24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التكاليف بالإسلام بقدر الاستطاعة </a:t>
            </a:r>
          </a:p>
        </p:txBody>
      </p:sp>
      <p:pic>
        <p:nvPicPr>
          <p:cNvPr id="13" name="صورة 12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BEFEC549-9689-461E-A4F7-38CDE8D47A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0" r="24802"/>
          <a:stretch/>
        </p:blipFill>
        <p:spPr>
          <a:xfrm>
            <a:off x="3199880" y="4359334"/>
            <a:ext cx="881187" cy="1439866"/>
          </a:xfrm>
          <a:prstGeom prst="rect">
            <a:avLst/>
          </a:prstGeom>
          <a:scene3d>
            <a:camera prst="orthographicFront">
              <a:rot lat="300000" lon="21299994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87642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رسم, طعام&#10;&#10;تم إنشاء الوصف تلقائياً">
            <a:extLst>
              <a:ext uri="{FF2B5EF4-FFF2-40B4-BE49-F238E27FC236}">
                <a16:creationId xmlns:a16="http://schemas.microsoft.com/office/drawing/2014/main" id="{9E93D3D1-FC57-4ABF-A57F-9002A142DE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9" r="11849"/>
          <a:stretch/>
        </p:blipFill>
        <p:spPr>
          <a:xfrm>
            <a:off x="4323787" y="836712"/>
            <a:ext cx="3079242" cy="2736304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B80E0847-E2E0-4075-9DD9-76F0BB882AC2}"/>
              </a:ext>
            </a:extLst>
          </p:cNvPr>
          <p:cNvSpPr txBox="1"/>
          <p:nvPr/>
        </p:nvSpPr>
        <p:spPr>
          <a:xfrm>
            <a:off x="107504" y="1988840"/>
            <a:ext cx="385192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32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دائرة المباح أوسع من دائرة الحرام 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824332AF-C499-42D7-86D1-13FCB53EA5EA}"/>
              </a:ext>
            </a:extLst>
          </p:cNvPr>
          <p:cNvSpPr txBox="1"/>
          <p:nvPr/>
        </p:nvSpPr>
        <p:spPr>
          <a:xfrm>
            <a:off x="971600" y="3060288"/>
            <a:ext cx="383914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32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التكاليف بالإسلام بقدر الاستطاعة 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BA501594-5F7F-4A36-9CCA-6B1157BF3ABF}"/>
              </a:ext>
            </a:extLst>
          </p:cNvPr>
          <p:cNvSpPr/>
          <p:nvPr/>
        </p:nvSpPr>
        <p:spPr>
          <a:xfrm>
            <a:off x="2562555" y="4131737"/>
            <a:ext cx="37898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3200" b="1" dirty="0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" لَا يُكَلِّفُ اللَّهُ نَفْسًا إِلَّا وُسْعَهَا ۚ"</a:t>
            </a:r>
            <a:endParaRPr lang="ar-KW" sz="3200" dirty="0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BD99B4BD-42AC-4438-A863-82F4F00CF42A}"/>
              </a:ext>
            </a:extLst>
          </p:cNvPr>
          <p:cNvSpPr/>
          <p:nvPr/>
        </p:nvSpPr>
        <p:spPr>
          <a:xfrm>
            <a:off x="4142395" y="4982845"/>
            <a:ext cx="43861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3200" b="1" dirty="0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" وَمَا جَعَلَ عَلَيْكُمْ فِي الدِّينِ مِنْ حَرَجٍ "</a:t>
            </a:r>
            <a:endParaRPr lang="ar-KW" sz="3200" dirty="0"/>
          </a:p>
        </p:txBody>
      </p:sp>
    </p:spTree>
    <p:extLst>
      <p:ext uri="{BB962C8B-B14F-4D97-AF65-F5344CB8AC3E}">
        <p14:creationId xmlns:p14="http://schemas.microsoft.com/office/powerpoint/2010/main" val="251755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1500B4A4-B1F1-41EA-886A-B8A210DBCA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5E55A99C-0BDC-4DBE-8E40-9FA66F629F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89634"/>
            <a:ext cx="541782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صورة 4" descr="صورة تحتوي على طعام, رسم&#10;&#10;تم إنشاء الوصف تلقائياً">
            <a:extLst>
              <a:ext uri="{FF2B5EF4-FFF2-40B4-BE49-F238E27FC236}">
                <a16:creationId xmlns:a16="http://schemas.microsoft.com/office/drawing/2014/main" id="{D25EAF98-880A-43CB-BEC6-5D0FCFF2A9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71" b="25779"/>
          <a:stretch/>
        </p:blipFill>
        <p:spPr>
          <a:xfrm>
            <a:off x="737238" y="548680"/>
            <a:ext cx="3616521" cy="2016224"/>
          </a:xfrm>
          <a:prstGeom prst="rect">
            <a:avLst/>
          </a:prstGeom>
        </p:spPr>
      </p:pic>
      <p:cxnSp>
        <p:nvCxnSpPr>
          <p:cNvPr id="18" name="Straight Connector 13">
            <a:extLst>
              <a:ext uri="{FF2B5EF4-FFF2-40B4-BE49-F238E27FC236}">
                <a16:creationId xmlns:a16="http://schemas.microsoft.com/office/drawing/2014/main" id="{5D1CEE39-A6DC-4DE0-9789-206F1A9888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95058" y="889634"/>
            <a:ext cx="0" cy="507492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D63A1339-CA8E-46BE-99CF-24FD3A9AA1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58" y="974907"/>
            <a:ext cx="3614166" cy="4900564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1FF1C955-85EE-4B15-8607-F9B1832740C0}"/>
              </a:ext>
            </a:extLst>
          </p:cNvPr>
          <p:cNvSpPr/>
          <p:nvPr/>
        </p:nvSpPr>
        <p:spPr>
          <a:xfrm>
            <a:off x="971606" y="3113584"/>
            <a:ext cx="3168346" cy="284716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3200" b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صيغي بأسلوبك طرق العلاج الصحيحة لمواجهة مشكلة الغلو عند بعض الشباب المسلمين </a:t>
            </a:r>
          </a:p>
        </p:txBody>
      </p:sp>
    </p:spTree>
    <p:extLst>
      <p:ext uri="{BB962C8B-B14F-4D97-AF65-F5344CB8AC3E}">
        <p14:creationId xmlns:p14="http://schemas.microsoft.com/office/powerpoint/2010/main" val="228191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742B6F6-2F9E-45AD-B5E6-28B6D5157EA6}"/>
              </a:ext>
            </a:extLst>
          </p:cNvPr>
          <p:cNvSpPr/>
          <p:nvPr/>
        </p:nvSpPr>
        <p:spPr>
          <a:xfrm>
            <a:off x="1331638" y="1124361"/>
            <a:ext cx="57606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6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مجاوزة الحد والزيادة في الش</a:t>
            </a:r>
            <a:r>
              <a:rPr lang="ar-KW" sz="3600" b="1" dirty="0" err="1">
                <a:latin typeface="Adobe Arabic" panose="02040503050201020203" pitchFamily="18" charset="-78"/>
                <a:cs typeface="Adobe Arabic" panose="02040503050201020203" pitchFamily="18" charset="-78"/>
              </a:rPr>
              <a:t>يء</a:t>
            </a:r>
            <a:r>
              <a:rPr lang="ar-SA" sz="36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 مدحا </a:t>
            </a:r>
            <a:endParaRPr lang="ar-KW" sz="3600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algn="ctr"/>
            <a:r>
              <a:rPr lang="ar-SA" sz="36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او ذما اخذا او</a:t>
            </a:r>
            <a:r>
              <a:rPr lang="ar-KW" sz="36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ar-SA" sz="36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تاركا بأكثر مما يستحق </a:t>
            </a:r>
            <a:endParaRPr lang="en-US" sz="3600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BDA5FDD-30EA-4C7B-A086-0CDB3F99E870}"/>
              </a:ext>
            </a:extLst>
          </p:cNvPr>
          <p:cNvSpPr txBox="1">
            <a:spLocks/>
          </p:cNvSpPr>
          <p:nvPr/>
        </p:nvSpPr>
        <p:spPr>
          <a:xfrm>
            <a:off x="3270682" y="493513"/>
            <a:ext cx="1882553" cy="449121"/>
          </a:xfrm>
          <a:prstGeom prst="rect">
            <a:avLst/>
          </a:prstGeom>
          <a:solidFill>
            <a:srgbClr val="EED832">
              <a:alpha val="70980"/>
            </a:srgbClr>
          </a:solidFill>
        </p:spPr>
        <p:txBody>
          <a:bodyPr vert="horz" lIns="91440" tIns="45720" rIns="91440" bIns="45720" rtlCol="1" anchor="ctr">
            <a:normAutofit fontScale="400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ar-KW" sz="60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CE10DA5-1D5D-4361-98E9-683262D232B3}"/>
              </a:ext>
            </a:extLst>
          </p:cNvPr>
          <p:cNvSpPr txBox="1">
            <a:spLocks/>
          </p:cNvSpPr>
          <p:nvPr/>
        </p:nvSpPr>
        <p:spPr>
          <a:xfrm>
            <a:off x="3182617" y="466852"/>
            <a:ext cx="2058680" cy="50852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txBody>
          <a:bodyPr>
            <a:noAutofit/>
          </a:bodyPr>
          <a:lstStyle>
            <a:lvl1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1pPr>
            <a:lvl2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2pPr>
            <a:lvl3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3pPr>
            <a:lvl4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4pPr>
            <a:lvl5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5pPr>
            <a:lvl6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6pPr>
            <a:lvl7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7pPr>
            <a:lvl8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8pPr>
            <a:lvl9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9pPr>
          </a:lstStyle>
          <a:p>
            <a:pPr hangingPunct="1"/>
            <a:r>
              <a:rPr lang="ar-KW" sz="3200" b="1" dirty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الغلو </a:t>
            </a:r>
          </a:p>
        </p:txBody>
      </p:sp>
      <p:cxnSp>
        <p:nvCxnSpPr>
          <p:cNvPr id="9" name="رابط كسهم مستقيم 8">
            <a:extLst>
              <a:ext uri="{FF2B5EF4-FFF2-40B4-BE49-F238E27FC236}">
                <a16:creationId xmlns:a16="http://schemas.microsoft.com/office/drawing/2014/main" id="{A61EC6E1-C764-451F-BB55-E9182D474288}"/>
              </a:ext>
            </a:extLst>
          </p:cNvPr>
          <p:cNvCxnSpPr>
            <a:cxnSpLocks/>
          </p:cNvCxnSpPr>
          <p:nvPr/>
        </p:nvCxnSpPr>
        <p:spPr>
          <a:xfrm>
            <a:off x="4139952" y="2420888"/>
            <a:ext cx="0" cy="1152128"/>
          </a:xfrm>
          <a:prstGeom prst="straightConnector1">
            <a:avLst/>
          </a:prstGeom>
          <a:ln w="19050">
            <a:solidFill>
              <a:srgbClr val="255F7B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24451D69-FD60-4D3B-899B-A81B8121B3B6}"/>
              </a:ext>
            </a:extLst>
          </p:cNvPr>
          <p:cNvSpPr txBox="1"/>
          <p:nvPr/>
        </p:nvSpPr>
        <p:spPr>
          <a:xfrm>
            <a:off x="2658614" y="2735342"/>
            <a:ext cx="122413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2800" b="1" dirty="0">
                <a:highlight>
                  <a:srgbClr val="FFFF00"/>
                </a:highlight>
                <a:latin typeface="Adobe Arabic" panose="02040503050201020203" pitchFamily="18" charset="-78"/>
                <a:cs typeface="Adobe Arabic" panose="02040503050201020203" pitchFamily="18" charset="-78"/>
              </a:rPr>
              <a:t>صور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9169F93-91D7-4208-8033-072795C4AD96}"/>
              </a:ext>
            </a:extLst>
          </p:cNvPr>
          <p:cNvSpPr txBox="1">
            <a:spLocks/>
          </p:cNvSpPr>
          <p:nvPr/>
        </p:nvSpPr>
        <p:spPr>
          <a:xfrm>
            <a:off x="2267761" y="3771034"/>
            <a:ext cx="4176440" cy="50852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txBody>
          <a:bodyPr>
            <a:normAutofit fontScale="85000" lnSpcReduction="10000"/>
          </a:bodyPr>
          <a:lstStyle>
            <a:lvl1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1pPr>
            <a:lvl2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2pPr>
            <a:lvl3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3pPr>
            <a:lvl4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4pPr>
            <a:lvl5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5pPr>
            <a:lvl6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6pPr>
            <a:lvl7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7pPr>
            <a:lvl8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8pPr>
            <a:lvl9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9pPr>
          </a:lstStyle>
          <a:p>
            <a:pPr hangingPunct="1"/>
            <a:r>
              <a:rPr lang="ar-KW" sz="3200" b="1" dirty="0">
                <a:solidFill>
                  <a:sysClr val="windowText" lastClr="0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غلو في مدح عيسى عليه السلام = جعلوه إلهاً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A47FE9B-1054-4FF9-9BC8-040E6D09D309}"/>
              </a:ext>
            </a:extLst>
          </p:cNvPr>
          <p:cNvSpPr txBox="1">
            <a:spLocks/>
          </p:cNvSpPr>
          <p:nvPr/>
        </p:nvSpPr>
        <p:spPr>
          <a:xfrm>
            <a:off x="6093903" y="4822810"/>
            <a:ext cx="1882553" cy="449121"/>
          </a:xfrm>
          <a:prstGeom prst="rect">
            <a:avLst/>
          </a:prstGeom>
          <a:solidFill>
            <a:srgbClr val="EED832">
              <a:alpha val="70980"/>
            </a:srgbClr>
          </a:solidFill>
        </p:spPr>
        <p:txBody>
          <a:bodyPr vert="horz" lIns="91440" tIns="45720" rIns="91440" bIns="45720" rtlCol="1" anchor="ctr">
            <a:normAutofit fontScale="400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KW" sz="6000" dirty="0">
                <a:latin typeface="Adobe Arabic" panose="02040503050201020203" pitchFamily="18" charset="-78"/>
                <a:cs typeface="Adobe Arabic" panose="02040503050201020203" pitchFamily="18" charset="-78"/>
              </a:rPr>
              <a:t>الإسلام ينبذ الغلو</a:t>
            </a:r>
          </a:p>
        </p:txBody>
      </p:sp>
      <p:cxnSp>
        <p:nvCxnSpPr>
          <p:cNvPr id="15" name="رابط كسهم مستقيم 14">
            <a:extLst>
              <a:ext uri="{FF2B5EF4-FFF2-40B4-BE49-F238E27FC236}">
                <a16:creationId xmlns:a16="http://schemas.microsoft.com/office/drawing/2014/main" id="{377C80C6-F329-4B8D-A8D6-3A02A58C7C05}"/>
              </a:ext>
            </a:extLst>
          </p:cNvPr>
          <p:cNvCxnSpPr>
            <a:cxnSpLocks/>
          </p:cNvCxnSpPr>
          <p:nvPr/>
        </p:nvCxnSpPr>
        <p:spPr>
          <a:xfrm flipH="1">
            <a:off x="4572000" y="5047370"/>
            <a:ext cx="1229307" cy="0"/>
          </a:xfrm>
          <a:prstGeom prst="straightConnector1">
            <a:avLst/>
          </a:prstGeom>
          <a:ln w="19050">
            <a:solidFill>
              <a:srgbClr val="255F7B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2973F01C-95D1-4B36-80B0-2D2F59190032}"/>
              </a:ext>
            </a:extLst>
          </p:cNvPr>
          <p:cNvSpPr txBox="1"/>
          <p:nvPr/>
        </p:nvSpPr>
        <p:spPr>
          <a:xfrm>
            <a:off x="4279404" y="4585705"/>
            <a:ext cx="122413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24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دليل</a:t>
            </a: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E109E84C-4977-48C7-904E-219FAA309195}"/>
              </a:ext>
            </a:extLst>
          </p:cNvPr>
          <p:cNvSpPr/>
          <p:nvPr/>
        </p:nvSpPr>
        <p:spPr>
          <a:xfrm>
            <a:off x="308315" y="4707184"/>
            <a:ext cx="42525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2000" b="1" dirty="0">
                <a:solidFill>
                  <a:srgbClr val="333333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قال رسول الله ﷺ </a:t>
            </a:r>
            <a:r>
              <a:rPr lang="ar-KW" sz="2000" b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((إياكم والغلو في الدين، فإنما أهلك من كان قبلكم الغلو في الدين))</a:t>
            </a:r>
          </a:p>
        </p:txBody>
      </p:sp>
    </p:spTree>
    <p:extLst>
      <p:ext uri="{BB962C8B-B14F-4D97-AF65-F5344CB8AC3E}">
        <p14:creationId xmlns:p14="http://schemas.microsoft.com/office/powerpoint/2010/main" val="3166644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  <p:bldP spid="13" grpId="0" animBg="1"/>
      <p:bldP spid="14" grpId="0" animBg="1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B7F6331-2962-4440-9D22-491133E14F21}"/>
              </a:ext>
            </a:extLst>
          </p:cNvPr>
          <p:cNvSpPr txBox="1">
            <a:spLocks/>
          </p:cNvSpPr>
          <p:nvPr/>
        </p:nvSpPr>
        <p:spPr>
          <a:xfrm>
            <a:off x="3270682" y="493513"/>
            <a:ext cx="1882553" cy="449121"/>
          </a:xfrm>
          <a:prstGeom prst="rect">
            <a:avLst/>
          </a:prstGeom>
          <a:solidFill>
            <a:srgbClr val="EED832">
              <a:alpha val="70980"/>
            </a:srgbClr>
          </a:solidFill>
        </p:spPr>
        <p:txBody>
          <a:bodyPr vert="horz" lIns="91440" tIns="45720" rIns="91440" bIns="45720" rtlCol="1" anchor="ctr">
            <a:normAutofit fontScale="400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ar-KW" sz="60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519A64B-285C-4C95-981B-DD7EE464901F}"/>
              </a:ext>
            </a:extLst>
          </p:cNvPr>
          <p:cNvSpPr txBox="1">
            <a:spLocks/>
          </p:cNvSpPr>
          <p:nvPr/>
        </p:nvSpPr>
        <p:spPr>
          <a:xfrm>
            <a:off x="3182618" y="549248"/>
            <a:ext cx="2058680" cy="50852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txBody>
          <a:bodyPr>
            <a:normAutofit fontScale="92500" lnSpcReduction="20000"/>
          </a:bodyPr>
          <a:lstStyle>
            <a:lvl1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1pPr>
            <a:lvl2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2pPr>
            <a:lvl3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3pPr>
            <a:lvl4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4pPr>
            <a:lvl5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5pPr>
            <a:lvl6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6pPr>
            <a:lvl7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7pPr>
            <a:lvl8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8pPr>
            <a:lvl9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9pPr>
          </a:lstStyle>
          <a:p>
            <a:pPr hangingPunct="1"/>
            <a:r>
              <a:rPr lang="ar-KW" sz="3200" b="1" dirty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أسباب الغلو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6C3E317-85C0-4B69-A02D-CB6D2D15894D}"/>
              </a:ext>
            </a:extLst>
          </p:cNvPr>
          <p:cNvSpPr txBox="1">
            <a:spLocks/>
          </p:cNvSpPr>
          <p:nvPr/>
        </p:nvSpPr>
        <p:spPr>
          <a:xfrm>
            <a:off x="4804073" y="1684906"/>
            <a:ext cx="2058679" cy="776186"/>
          </a:xfrm>
          <a:custGeom>
            <a:avLst/>
            <a:gdLst>
              <a:gd name="connsiteX0" fmla="*/ 0 w 2058679"/>
              <a:gd name="connsiteY0" fmla="*/ 0 h 776186"/>
              <a:gd name="connsiteX1" fmla="*/ 535257 w 2058679"/>
              <a:gd name="connsiteY1" fmla="*/ 0 h 776186"/>
              <a:gd name="connsiteX2" fmla="*/ 1049926 w 2058679"/>
              <a:gd name="connsiteY2" fmla="*/ 0 h 776186"/>
              <a:gd name="connsiteX3" fmla="*/ 1523422 w 2058679"/>
              <a:gd name="connsiteY3" fmla="*/ 0 h 776186"/>
              <a:gd name="connsiteX4" fmla="*/ 2058679 w 2058679"/>
              <a:gd name="connsiteY4" fmla="*/ 0 h 776186"/>
              <a:gd name="connsiteX5" fmla="*/ 2058679 w 2058679"/>
              <a:gd name="connsiteY5" fmla="*/ 364807 h 776186"/>
              <a:gd name="connsiteX6" fmla="*/ 2058679 w 2058679"/>
              <a:gd name="connsiteY6" fmla="*/ 776186 h 776186"/>
              <a:gd name="connsiteX7" fmla="*/ 1544009 w 2058679"/>
              <a:gd name="connsiteY7" fmla="*/ 776186 h 776186"/>
              <a:gd name="connsiteX8" fmla="*/ 1049926 w 2058679"/>
              <a:gd name="connsiteY8" fmla="*/ 776186 h 776186"/>
              <a:gd name="connsiteX9" fmla="*/ 576430 w 2058679"/>
              <a:gd name="connsiteY9" fmla="*/ 776186 h 776186"/>
              <a:gd name="connsiteX10" fmla="*/ 0 w 2058679"/>
              <a:gd name="connsiteY10" fmla="*/ 776186 h 776186"/>
              <a:gd name="connsiteX11" fmla="*/ 0 w 2058679"/>
              <a:gd name="connsiteY11" fmla="*/ 372569 h 776186"/>
              <a:gd name="connsiteX12" fmla="*/ 0 w 2058679"/>
              <a:gd name="connsiteY12" fmla="*/ 0 h 776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58679" h="776186" fill="none" extrusionOk="0">
                <a:moveTo>
                  <a:pt x="0" y="0"/>
                </a:moveTo>
                <a:cubicBezTo>
                  <a:pt x="207131" y="-42796"/>
                  <a:pt x="404850" y="28850"/>
                  <a:pt x="535257" y="0"/>
                </a:cubicBezTo>
                <a:cubicBezTo>
                  <a:pt x="665664" y="-28850"/>
                  <a:pt x="920428" y="51906"/>
                  <a:pt x="1049926" y="0"/>
                </a:cubicBezTo>
                <a:cubicBezTo>
                  <a:pt x="1179424" y="-51906"/>
                  <a:pt x="1302468" y="14033"/>
                  <a:pt x="1523422" y="0"/>
                </a:cubicBezTo>
                <a:cubicBezTo>
                  <a:pt x="1744376" y="-14033"/>
                  <a:pt x="1877125" y="47710"/>
                  <a:pt x="2058679" y="0"/>
                </a:cubicBezTo>
                <a:cubicBezTo>
                  <a:pt x="2081099" y="124369"/>
                  <a:pt x="2030826" y="222904"/>
                  <a:pt x="2058679" y="364807"/>
                </a:cubicBezTo>
                <a:cubicBezTo>
                  <a:pt x="2086532" y="506710"/>
                  <a:pt x="2011868" y="628783"/>
                  <a:pt x="2058679" y="776186"/>
                </a:cubicBezTo>
                <a:cubicBezTo>
                  <a:pt x="1829987" y="818777"/>
                  <a:pt x="1665219" y="717364"/>
                  <a:pt x="1544009" y="776186"/>
                </a:cubicBezTo>
                <a:cubicBezTo>
                  <a:pt x="1422799" y="835008"/>
                  <a:pt x="1166388" y="717981"/>
                  <a:pt x="1049926" y="776186"/>
                </a:cubicBezTo>
                <a:cubicBezTo>
                  <a:pt x="933464" y="834391"/>
                  <a:pt x="679432" y="768373"/>
                  <a:pt x="576430" y="776186"/>
                </a:cubicBezTo>
                <a:cubicBezTo>
                  <a:pt x="473428" y="783999"/>
                  <a:pt x="282286" y="762730"/>
                  <a:pt x="0" y="776186"/>
                </a:cubicBezTo>
                <a:cubicBezTo>
                  <a:pt x="-11978" y="626314"/>
                  <a:pt x="24536" y="514954"/>
                  <a:pt x="0" y="372569"/>
                </a:cubicBezTo>
                <a:cubicBezTo>
                  <a:pt x="-24536" y="230184"/>
                  <a:pt x="40819" y="178740"/>
                  <a:pt x="0" y="0"/>
                </a:cubicBezTo>
                <a:close/>
              </a:path>
              <a:path w="2058679" h="776186" stroke="0" extrusionOk="0">
                <a:moveTo>
                  <a:pt x="0" y="0"/>
                </a:moveTo>
                <a:cubicBezTo>
                  <a:pt x="100263" y="-50083"/>
                  <a:pt x="361176" y="27934"/>
                  <a:pt x="452909" y="0"/>
                </a:cubicBezTo>
                <a:cubicBezTo>
                  <a:pt x="544642" y="-27934"/>
                  <a:pt x="779720" y="25273"/>
                  <a:pt x="946992" y="0"/>
                </a:cubicBezTo>
                <a:cubicBezTo>
                  <a:pt x="1114264" y="-25273"/>
                  <a:pt x="1346702" y="36860"/>
                  <a:pt x="1461662" y="0"/>
                </a:cubicBezTo>
                <a:cubicBezTo>
                  <a:pt x="1576622" y="-36860"/>
                  <a:pt x="1905803" y="53685"/>
                  <a:pt x="2058679" y="0"/>
                </a:cubicBezTo>
                <a:cubicBezTo>
                  <a:pt x="2077043" y="157594"/>
                  <a:pt x="2021042" y="197803"/>
                  <a:pt x="2058679" y="364807"/>
                </a:cubicBezTo>
                <a:cubicBezTo>
                  <a:pt x="2096316" y="531811"/>
                  <a:pt x="2050399" y="657480"/>
                  <a:pt x="2058679" y="776186"/>
                </a:cubicBezTo>
                <a:cubicBezTo>
                  <a:pt x="1844017" y="821918"/>
                  <a:pt x="1659027" y="719078"/>
                  <a:pt x="1523422" y="776186"/>
                </a:cubicBezTo>
                <a:cubicBezTo>
                  <a:pt x="1387817" y="833294"/>
                  <a:pt x="1198283" y="747401"/>
                  <a:pt x="1008753" y="776186"/>
                </a:cubicBezTo>
                <a:cubicBezTo>
                  <a:pt x="819223" y="804971"/>
                  <a:pt x="662675" y="730336"/>
                  <a:pt x="555843" y="776186"/>
                </a:cubicBezTo>
                <a:cubicBezTo>
                  <a:pt x="449011" y="822036"/>
                  <a:pt x="267376" y="741394"/>
                  <a:pt x="0" y="776186"/>
                </a:cubicBezTo>
                <a:cubicBezTo>
                  <a:pt x="-10931" y="692122"/>
                  <a:pt x="38801" y="566733"/>
                  <a:pt x="0" y="403617"/>
                </a:cubicBezTo>
                <a:cubicBezTo>
                  <a:pt x="-38801" y="240501"/>
                  <a:pt x="6304" y="186776"/>
                  <a:pt x="0" y="0"/>
                </a:cubicBezTo>
                <a:close/>
              </a:path>
            </a:pathLst>
          </a:custGeom>
          <a:ln w="19050">
            <a:solidFill>
              <a:schemeClr val="bg1">
                <a:lumMod val="50000"/>
              </a:schemeClr>
            </a:solidFill>
            <a:prstDash val="lgDash"/>
            <a:extLst>
              <a:ext uri="{C807C97D-BFC1-408E-A445-0C87EB9F89A2}">
                <ask:lineSketchStyleProps xmlns:ask="http://schemas.microsoft.com/office/drawing/2018/sketchyshapes" xmlns="" sd="43733235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>
            <a:noAutofit/>
          </a:bodyPr>
          <a:lstStyle>
            <a:lvl1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1pPr>
            <a:lvl2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2pPr>
            <a:lvl3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3pPr>
            <a:lvl4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4pPr>
            <a:lvl5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5pPr>
            <a:lvl6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6pPr>
            <a:lvl7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7pPr>
            <a:lvl8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8pPr>
            <a:lvl9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9pPr>
          </a:lstStyle>
          <a:p>
            <a:pPr hangingPunct="1"/>
            <a:r>
              <a:rPr lang="ar-KW" sz="4000" b="1" dirty="0">
                <a:solidFill>
                  <a:sysClr val="windowText" lastClr="0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الجهل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86AC936-7367-4EDE-A676-CF6882EAC98D}"/>
              </a:ext>
            </a:extLst>
          </p:cNvPr>
          <p:cNvSpPr txBox="1">
            <a:spLocks/>
          </p:cNvSpPr>
          <p:nvPr/>
        </p:nvSpPr>
        <p:spPr>
          <a:xfrm>
            <a:off x="1725933" y="1693425"/>
            <a:ext cx="2058679" cy="776186"/>
          </a:xfrm>
          <a:custGeom>
            <a:avLst/>
            <a:gdLst>
              <a:gd name="connsiteX0" fmla="*/ 0 w 2058679"/>
              <a:gd name="connsiteY0" fmla="*/ 0 h 776186"/>
              <a:gd name="connsiteX1" fmla="*/ 555843 w 2058679"/>
              <a:gd name="connsiteY1" fmla="*/ 0 h 776186"/>
              <a:gd name="connsiteX2" fmla="*/ 1008753 w 2058679"/>
              <a:gd name="connsiteY2" fmla="*/ 0 h 776186"/>
              <a:gd name="connsiteX3" fmla="*/ 1482249 w 2058679"/>
              <a:gd name="connsiteY3" fmla="*/ 0 h 776186"/>
              <a:gd name="connsiteX4" fmla="*/ 2058679 w 2058679"/>
              <a:gd name="connsiteY4" fmla="*/ 0 h 776186"/>
              <a:gd name="connsiteX5" fmla="*/ 2058679 w 2058679"/>
              <a:gd name="connsiteY5" fmla="*/ 403617 h 776186"/>
              <a:gd name="connsiteX6" fmla="*/ 2058679 w 2058679"/>
              <a:gd name="connsiteY6" fmla="*/ 776186 h 776186"/>
              <a:gd name="connsiteX7" fmla="*/ 1564596 w 2058679"/>
              <a:gd name="connsiteY7" fmla="*/ 776186 h 776186"/>
              <a:gd name="connsiteX8" fmla="*/ 1070513 w 2058679"/>
              <a:gd name="connsiteY8" fmla="*/ 776186 h 776186"/>
              <a:gd name="connsiteX9" fmla="*/ 617604 w 2058679"/>
              <a:gd name="connsiteY9" fmla="*/ 776186 h 776186"/>
              <a:gd name="connsiteX10" fmla="*/ 0 w 2058679"/>
              <a:gd name="connsiteY10" fmla="*/ 776186 h 776186"/>
              <a:gd name="connsiteX11" fmla="*/ 0 w 2058679"/>
              <a:gd name="connsiteY11" fmla="*/ 411379 h 776186"/>
              <a:gd name="connsiteX12" fmla="*/ 0 w 2058679"/>
              <a:gd name="connsiteY12" fmla="*/ 0 h 776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58679" h="776186" fill="none" extrusionOk="0">
                <a:moveTo>
                  <a:pt x="0" y="0"/>
                </a:moveTo>
                <a:cubicBezTo>
                  <a:pt x="262515" y="-57529"/>
                  <a:pt x="282107" y="3328"/>
                  <a:pt x="555843" y="0"/>
                </a:cubicBezTo>
                <a:cubicBezTo>
                  <a:pt x="829579" y="-3328"/>
                  <a:pt x="887427" y="39029"/>
                  <a:pt x="1008753" y="0"/>
                </a:cubicBezTo>
                <a:cubicBezTo>
                  <a:pt x="1130079" y="-39029"/>
                  <a:pt x="1276593" y="34461"/>
                  <a:pt x="1482249" y="0"/>
                </a:cubicBezTo>
                <a:cubicBezTo>
                  <a:pt x="1687905" y="-34461"/>
                  <a:pt x="1898282" y="15705"/>
                  <a:pt x="2058679" y="0"/>
                </a:cubicBezTo>
                <a:cubicBezTo>
                  <a:pt x="2070144" y="170858"/>
                  <a:pt x="2023489" y="240525"/>
                  <a:pt x="2058679" y="403617"/>
                </a:cubicBezTo>
                <a:cubicBezTo>
                  <a:pt x="2093869" y="566709"/>
                  <a:pt x="2046381" y="600524"/>
                  <a:pt x="2058679" y="776186"/>
                </a:cubicBezTo>
                <a:cubicBezTo>
                  <a:pt x="1839176" y="826005"/>
                  <a:pt x="1695651" y="754497"/>
                  <a:pt x="1564596" y="776186"/>
                </a:cubicBezTo>
                <a:cubicBezTo>
                  <a:pt x="1433541" y="797875"/>
                  <a:pt x="1254445" y="736496"/>
                  <a:pt x="1070513" y="776186"/>
                </a:cubicBezTo>
                <a:cubicBezTo>
                  <a:pt x="886581" y="815876"/>
                  <a:pt x="802308" y="746001"/>
                  <a:pt x="617604" y="776186"/>
                </a:cubicBezTo>
                <a:cubicBezTo>
                  <a:pt x="432900" y="806371"/>
                  <a:pt x="221960" y="742402"/>
                  <a:pt x="0" y="776186"/>
                </a:cubicBezTo>
                <a:cubicBezTo>
                  <a:pt x="-25824" y="643538"/>
                  <a:pt x="37988" y="584194"/>
                  <a:pt x="0" y="411379"/>
                </a:cubicBezTo>
                <a:cubicBezTo>
                  <a:pt x="-37988" y="238564"/>
                  <a:pt x="38249" y="129475"/>
                  <a:pt x="0" y="0"/>
                </a:cubicBezTo>
                <a:close/>
              </a:path>
              <a:path w="2058679" h="776186" stroke="0" extrusionOk="0">
                <a:moveTo>
                  <a:pt x="0" y="0"/>
                </a:moveTo>
                <a:cubicBezTo>
                  <a:pt x="143129" y="-57269"/>
                  <a:pt x="412514" y="1158"/>
                  <a:pt x="535257" y="0"/>
                </a:cubicBezTo>
                <a:cubicBezTo>
                  <a:pt x="658000" y="-1158"/>
                  <a:pt x="808255" y="50965"/>
                  <a:pt x="1008753" y="0"/>
                </a:cubicBezTo>
                <a:cubicBezTo>
                  <a:pt x="1209251" y="-50965"/>
                  <a:pt x="1365943" y="60549"/>
                  <a:pt x="1544009" y="0"/>
                </a:cubicBezTo>
                <a:cubicBezTo>
                  <a:pt x="1722075" y="-60549"/>
                  <a:pt x="1910272" y="49495"/>
                  <a:pt x="2058679" y="0"/>
                </a:cubicBezTo>
                <a:cubicBezTo>
                  <a:pt x="2082391" y="145471"/>
                  <a:pt x="2033495" y="282136"/>
                  <a:pt x="2058679" y="388093"/>
                </a:cubicBezTo>
                <a:cubicBezTo>
                  <a:pt x="2083863" y="494050"/>
                  <a:pt x="2055829" y="675833"/>
                  <a:pt x="2058679" y="776186"/>
                </a:cubicBezTo>
                <a:cubicBezTo>
                  <a:pt x="1885283" y="780931"/>
                  <a:pt x="1748442" y="772305"/>
                  <a:pt x="1605770" y="776186"/>
                </a:cubicBezTo>
                <a:cubicBezTo>
                  <a:pt x="1463098" y="780067"/>
                  <a:pt x="1362939" y="729174"/>
                  <a:pt x="1152860" y="776186"/>
                </a:cubicBezTo>
                <a:cubicBezTo>
                  <a:pt x="942781" y="823198"/>
                  <a:pt x="713232" y="715539"/>
                  <a:pt x="597017" y="776186"/>
                </a:cubicBezTo>
                <a:cubicBezTo>
                  <a:pt x="480802" y="836833"/>
                  <a:pt x="178877" y="756599"/>
                  <a:pt x="0" y="776186"/>
                </a:cubicBezTo>
                <a:cubicBezTo>
                  <a:pt x="-30381" y="628839"/>
                  <a:pt x="16746" y="585892"/>
                  <a:pt x="0" y="403617"/>
                </a:cubicBezTo>
                <a:cubicBezTo>
                  <a:pt x="-16746" y="221342"/>
                  <a:pt x="25371" y="159371"/>
                  <a:pt x="0" y="0"/>
                </a:cubicBezTo>
                <a:close/>
              </a:path>
            </a:pathLst>
          </a:custGeom>
          <a:ln w="19050">
            <a:solidFill>
              <a:schemeClr val="bg1">
                <a:lumMod val="50000"/>
              </a:schemeClr>
            </a:solidFill>
            <a:prstDash val="lgDash"/>
            <a:extLst>
              <a:ext uri="{C807C97D-BFC1-408E-A445-0C87EB9F89A2}">
                <ask:lineSketchStyleProps xmlns:ask="http://schemas.microsoft.com/office/drawing/2018/sketchyshapes" xmlns="" sd="172413588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>
            <a:noAutofit/>
          </a:bodyPr>
          <a:lstStyle>
            <a:lvl1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1pPr>
            <a:lvl2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2pPr>
            <a:lvl3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3pPr>
            <a:lvl4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4pPr>
            <a:lvl5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5pPr>
            <a:lvl6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6pPr>
            <a:lvl7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7pPr>
            <a:lvl8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8pPr>
            <a:lvl9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9pPr>
          </a:lstStyle>
          <a:p>
            <a:pPr hangingPunct="1"/>
            <a:r>
              <a:rPr lang="ar-KW" sz="4000" b="1" dirty="0">
                <a:solidFill>
                  <a:sysClr val="windowText" lastClr="0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سوء الفهم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ACBBE7D-EA47-4A8A-A770-F4666D082F63}"/>
              </a:ext>
            </a:extLst>
          </p:cNvPr>
          <p:cNvSpPr txBox="1">
            <a:spLocks/>
          </p:cNvSpPr>
          <p:nvPr/>
        </p:nvSpPr>
        <p:spPr>
          <a:xfrm>
            <a:off x="4804073" y="2916993"/>
            <a:ext cx="2058679" cy="776186"/>
          </a:xfrm>
          <a:custGeom>
            <a:avLst/>
            <a:gdLst>
              <a:gd name="connsiteX0" fmla="*/ 0 w 2058679"/>
              <a:gd name="connsiteY0" fmla="*/ 0 h 776186"/>
              <a:gd name="connsiteX1" fmla="*/ 514670 w 2058679"/>
              <a:gd name="connsiteY1" fmla="*/ 0 h 776186"/>
              <a:gd name="connsiteX2" fmla="*/ 1029340 w 2058679"/>
              <a:gd name="connsiteY2" fmla="*/ 0 h 776186"/>
              <a:gd name="connsiteX3" fmla="*/ 1523422 w 2058679"/>
              <a:gd name="connsiteY3" fmla="*/ 0 h 776186"/>
              <a:gd name="connsiteX4" fmla="*/ 2058679 w 2058679"/>
              <a:gd name="connsiteY4" fmla="*/ 0 h 776186"/>
              <a:gd name="connsiteX5" fmla="*/ 2058679 w 2058679"/>
              <a:gd name="connsiteY5" fmla="*/ 395855 h 776186"/>
              <a:gd name="connsiteX6" fmla="*/ 2058679 w 2058679"/>
              <a:gd name="connsiteY6" fmla="*/ 776186 h 776186"/>
              <a:gd name="connsiteX7" fmla="*/ 1605770 w 2058679"/>
              <a:gd name="connsiteY7" fmla="*/ 776186 h 776186"/>
              <a:gd name="connsiteX8" fmla="*/ 1070513 w 2058679"/>
              <a:gd name="connsiteY8" fmla="*/ 776186 h 776186"/>
              <a:gd name="connsiteX9" fmla="*/ 597017 w 2058679"/>
              <a:gd name="connsiteY9" fmla="*/ 776186 h 776186"/>
              <a:gd name="connsiteX10" fmla="*/ 0 w 2058679"/>
              <a:gd name="connsiteY10" fmla="*/ 776186 h 776186"/>
              <a:gd name="connsiteX11" fmla="*/ 0 w 2058679"/>
              <a:gd name="connsiteY11" fmla="*/ 403617 h 776186"/>
              <a:gd name="connsiteX12" fmla="*/ 0 w 2058679"/>
              <a:gd name="connsiteY12" fmla="*/ 0 h 776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58679" h="776186" fill="none" extrusionOk="0">
                <a:moveTo>
                  <a:pt x="0" y="0"/>
                </a:moveTo>
                <a:cubicBezTo>
                  <a:pt x="201827" y="-26105"/>
                  <a:pt x="396830" y="2542"/>
                  <a:pt x="514670" y="0"/>
                </a:cubicBezTo>
                <a:cubicBezTo>
                  <a:pt x="632510" y="-2542"/>
                  <a:pt x="775214" y="34655"/>
                  <a:pt x="1029340" y="0"/>
                </a:cubicBezTo>
                <a:cubicBezTo>
                  <a:pt x="1283466" y="-34655"/>
                  <a:pt x="1305986" y="9779"/>
                  <a:pt x="1523422" y="0"/>
                </a:cubicBezTo>
                <a:cubicBezTo>
                  <a:pt x="1740858" y="-9779"/>
                  <a:pt x="1851744" y="13117"/>
                  <a:pt x="2058679" y="0"/>
                </a:cubicBezTo>
                <a:cubicBezTo>
                  <a:pt x="2062826" y="159800"/>
                  <a:pt x="2054858" y="208351"/>
                  <a:pt x="2058679" y="395855"/>
                </a:cubicBezTo>
                <a:cubicBezTo>
                  <a:pt x="2062500" y="583359"/>
                  <a:pt x="2056936" y="591706"/>
                  <a:pt x="2058679" y="776186"/>
                </a:cubicBezTo>
                <a:cubicBezTo>
                  <a:pt x="1832372" y="827048"/>
                  <a:pt x="1738339" y="765388"/>
                  <a:pt x="1605770" y="776186"/>
                </a:cubicBezTo>
                <a:cubicBezTo>
                  <a:pt x="1473201" y="786984"/>
                  <a:pt x="1249754" y="716947"/>
                  <a:pt x="1070513" y="776186"/>
                </a:cubicBezTo>
                <a:cubicBezTo>
                  <a:pt x="891272" y="835425"/>
                  <a:pt x="724280" y="724982"/>
                  <a:pt x="597017" y="776186"/>
                </a:cubicBezTo>
                <a:cubicBezTo>
                  <a:pt x="469754" y="827390"/>
                  <a:pt x="180138" y="755008"/>
                  <a:pt x="0" y="776186"/>
                </a:cubicBezTo>
                <a:cubicBezTo>
                  <a:pt x="-44042" y="604777"/>
                  <a:pt x="38228" y="582701"/>
                  <a:pt x="0" y="403617"/>
                </a:cubicBezTo>
                <a:cubicBezTo>
                  <a:pt x="-38228" y="224533"/>
                  <a:pt x="47829" y="142222"/>
                  <a:pt x="0" y="0"/>
                </a:cubicBezTo>
                <a:close/>
              </a:path>
              <a:path w="2058679" h="776186" stroke="0" extrusionOk="0">
                <a:moveTo>
                  <a:pt x="0" y="0"/>
                </a:moveTo>
                <a:cubicBezTo>
                  <a:pt x="93299" y="-6327"/>
                  <a:pt x="303196" y="53883"/>
                  <a:pt x="452909" y="0"/>
                </a:cubicBezTo>
                <a:cubicBezTo>
                  <a:pt x="602622" y="-53883"/>
                  <a:pt x="767318" y="24429"/>
                  <a:pt x="1008753" y="0"/>
                </a:cubicBezTo>
                <a:cubicBezTo>
                  <a:pt x="1250188" y="-24429"/>
                  <a:pt x="1305796" y="27724"/>
                  <a:pt x="1482249" y="0"/>
                </a:cubicBezTo>
                <a:cubicBezTo>
                  <a:pt x="1658702" y="-27724"/>
                  <a:pt x="1899264" y="15831"/>
                  <a:pt x="2058679" y="0"/>
                </a:cubicBezTo>
                <a:cubicBezTo>
                  <a:pt x="2078944" y="157333"/>
                  <a:pt x="2038420" y="285068"/>
                  <a:pt x="2058679" y="364807"/>
                </a:cubicBezTo>
                <a:cubicBezTo>
                  <a:pt x="2078938" y="444546"/>
                  <a:pt x="2057422" y="649790"/>
                  <a:pt x="2058679" y="776186"/>
                </a:cubicBezTo>
                <a:cubicBezTo>
                  <a:pt x="1949610" y="812227"/>
                  <a:pt x="1721756" y="772251"/>
                  <a:pt x="1564596" y="776186"/>
                </a:cubicBezTo>
                <a:cubicBezTo>
                  <a:pt x="1407436" y="780121"/>
                  <a:pt x="1312255" y="726495"/>
                  <a:pt x="1091100" y="776186"/>
                </a:cubicBezTo>
                <a:cubicBezTo>
                  <a:pt x="869945" y="825877"/>
                  <a:pt x="848298" y="771509"/>
                  <a:pt x="617604" y="776186"/>
                </a:cubicBezTo>
                <a:cubicBezTo>
                  <a:pt x="386910" y="780863"/>
                  <a:pt x="246914" y="714734"/>
                  <a:pt x="0" y="776186"/>
                </a:cubicBezTo>
                <a:cubicBezTo>
                  <a:pt x="-43614" y="616078"/>
                  <a:pt x="5183" y="513432"/>
                  <a:pt x="0" y="411379"/>
                </a:cubicBezTo>
                <a:cubicBezTo>
                  <a:pt x="-5183" y="309326"/>
                  <a:pt x="18269" y="155541"/>
                  <a:pt x="0" y="0"/>
                </a:cubicBezTo>
                <a:close/>
              </a:path>
            </a:pathLst>
          </a:custGeom>
          <a:ln w="19050">
            <a:solidFill>
              <a:schemeClr val="bg1">
                <a:lumMod val="50000"/>
              </a:schemeClr>
            </a:solidFill>
            <a:prstDash val="lgDash"/>
            <a:extLst>
              <a:ext uri="{C807C97D-BFC1-408E-A445-0C87EB9F89A2}">
                <ask:lineSketchStyleProps xmlns:ask="http://schemas.microsoft.com/office/drawing/2018/sketchyshapes" xmlns="" sd="363598293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>
            <a:noAutofit/>
          </a:bodyPr>
          <a:lstStyle>
            <a:lvl1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1pPr>
            <a:lvl2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2pPr>
            <a:lvl3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3pPr>
            <a:lvl4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4pPr>
            <a:lvl5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5pPr>
            <a:lvl6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6pPr>
            <a:lvl7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7pPr>
            <a:lvl8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8pPr>
            <a:lvl9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9pPr>
          </a:lstStyle>
          <a:p>
            <a:pPr hangingPunct="1"/>
            <a:r>
              <a:rPr lang="ar-KW" sz="3200" b="1" dirty="0">
                <a:solidFill>
                  <a:sysClr val="windowText" lastClr="0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الاستعلاء بالطاعة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515372E-E3D6-4029-9876-2CD42858E857}"/>
              </a:ext>
            </a:extLst>
          </p:cNvPr>
          <p:cNvSpPr txBox="1">
            <a:spLocks/>
          </p:cNvSpPr>
          <p:nvPr/>
        </p:nvSpPr>
        <p:spPr>
          <a:xfrm>
            <a:off x="1725932" y="2952016"/>
            <a:ext cx="2058679" cy="776186"/>
          </a:xfrm>
          <a:custGeom>
            <a:avLst/>
            <a:gdLst>
              <a:gd name="connsiteX0" fmla="*/ 0 w 2058679"/>
              <a:gd name="connsiteY0" fmla="*/ 0 h 776186"/>
              <a:gd name="connsiteX1" fmla="*/ 535257 w 2058679"/>
              <a:gd name="connsiteY1" fmla="*/ 0 h 776186"/>
              <a:gd name="connsiteX2" fmla="*/ 1029340 w 2058679"/>
              <a:gd name="connsiteY2" fmla="*/ 0 h 776186"/>
              <a:gd name="connsiteX3" fmla="*/ 1564596 w 2058679"/>
              <a:gd name="connsiteY3" fmla="*/ 0 h 776186"/>
              <a:gd name="connsiteX4" fmla="*/ 2058679 w 2058679"/>
              <a:gd name="connsiteY4" fmla="*/ 0 h 776186"/>
              <a:gd name="connsiteX5" fmla="*/ 2058679 w 2058679"/>
              <a:gd name="connsiteY5" fmla="*/ 403617 h 776186"/>
              <a:gd name="connsiteX6" fmla="*/ 2058679 w 2058679"/>
              <a:gd name="connsiteY6" fmla="*/ 776186 h 776186"/>
              <a:gd name="connsiteX7" fmla="*/ 1585183 w 2058679"/>
              <a:gd name="connsiteY7" fmla="*/ 776186 h 776186"/>
              <a:gd name="connsiteX8" fmla="*/ 1070513 w 2058679"/>
              <a:gd name="connsiteY8" fmla="*/ 776186 h 776186"/>
              <a:gd name="connsiteX9" fmla="*/ 555843 w 2058679"/>
              <a:gd name="connsiteY9" fmla="*/ 776186 h 776186"/>
              <a:gd name="connsiteX10" fmla="*/ 0 w 2058679"/>
              <a:gd name="connsiteY10" fmla="*/ 776186 h 776186"/>
              <a:gd name="connsiteX11" fmla="*/ 0 w 2058679"/>
              <a:gd name="connsiteY11" fmla="*/ 380331 h 776186"/>
              <a:gd name="connsiteX12" fmla="*/ 0 w 2058679"/>
              <a:gd name="connsiteY12" fmla="*/ 0 h 776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58679" h="776186" fill="none" extrusionOk="0">
                <a:moveTo>
                  <a:pt x="0" y="0"/>
                </a:moveTo>
                <a:cubicBezTo>
                  <a:pt x="121976" y="-46858"/>
                  <a:pt x="422274" y="6568"/>
                  <a:pt x="535257" y="0"/>
                </a:cubicBezTo>
                <a:cubicBezTo>
                  <a:pt x="648240" y="-6568"/>
                  <a:pt x="925455" y="31222"/>
                  <a:pt x="1029340" y="0"/>
                </a:cubicBezTo>
                <a:cubicBezTo>
                  <a:pt x="1133225" y="-31222"/>
                  <a:pt x="1397008" y="9373"/>
                  <a:pt x="1564596" y="0"/>
                </a:cubicBezTo>
                <a:cubicBezTo>
                  <a:pt x="1732184" y="-9373"/>
                  <a:pt x="1924407" y="13682"/>
                  <a:pt x="2058679" y="0"/>
                </a:cubicBezTo>
                <a:cubicBezTo>
                  <a:pt x="2073022" y="174072"/>
                  <a:pt x="2045845" y="207013"/>
                  <a:pt x="2058679" y="403617"/>
                </a:cubicBezTo>
                <a:cubicBezTo>
                  <a:pt x="2071513" y="600221"/>
                  <a:pt x="2022355" y="617699"/>
                  <a:pt x="2058679" y="776186"/>
                </a:cubicBezTo>
                <a:cubicBezTo>
                  <a:pt x="1835210" y="816515"/>
                  <a:pt x="1721588" y="754674"/>
                  <a:pt x="1585183" y="776186"/>
                </a:cubicBezTo>
                <a:cubicBezTo>
                  <a:pt x="1448778" y="797698"/>
                  <a:pt x="1190167" y="773573"/>
                  <a:pt x="1070513" y="776186"/>
                </a:cubicBezTo>
                <a:cubicBezTo>
                  <a:pt x="950859" y="778799"/>
                  <a:pt x="665239" y="768879"/>
                  <a:pt x="555843" y="776186"/>
                </a:cubicBezTo>
                <a:cubicBezTo>
                  <a:pt x="446447" y="783493"/>
                  <a:pt x="135170" y="766631"/>
                  <a:pt x="0" y="776186"/>
                </a:cubicBezTo>
                <a:cubicBezTo>
                  <a:pt x="-27618" y="612956"/>
                  <a:pt x="45426" y="523135"/>
                  <a:pt x="0" y="380331"/>
                </a:cubicBezTo>
                <a:cubicBezTo>
                  <a:pt x="-45426" y="237527"/>
                  <a:pt x="28974" y="166031"/>
                  <a:pt x="0" y="0"/>
                </a:cubicBezTo>
                <a:close/>
              </a:path>
              <a:path w="2058679" h="776186" stroke="0" extrusionOk="0">
                <a:moveTo>
                  <a:pt x="0" y="0"/>
                </a:moveTo>
                <a:cubicBezTo>
                  <a:pt x="158630" y="-52214"/>
                  <a:pt x="316814" y="50457"/>
                  <a:pt x="452909" y="0"/>
                </a:cubicBezTo>
                <a:cubicBezTo>
                  <a:pt x="589004" y="-50457"/>
                  <a:pt x="794804" y="37203"/>
                  <a:pt x="946992" y="0"/>
                </a:cubicBezTo>
                <a:cubicBezTo>
                  <a:pt x="1099180" y="-37203"/>
                  <a:pt x="1271121" y="65834"/>
                  <a:pt x="1502836" y="0"/>
                </a:cubicBezTo>
                <a:cubicBezTo>
                  <a:pt x="1734551" y="-65834"/>
                  <a:pt x="1924714" y="42070"/>
                  <a:pt x="2058679" y="0"/>
                </a:cubicBezTo>
                <a:cubicBezTo>
                  <a:pt x="2081407" y="146016"/>
                  <a:pt x="2021485" y="268375"/>
                  <a:pt x="2058679" y="388093"/>
                </a:cubicBezTo>
                <a:cubicBezTo>
                  <a:pt x="2095873" y="507811"/>
                  <a:pt x="2034306" y="622219"/>
                  <a:pt x="2058679" y="776186"/>
                </a:cubicBezTo>
                <a:cubicBezTo>
                  <a:pt x="1879997" y="809639"/>
                  <a:pt x="1782788" y="734046"/>
                  <a:pt x="1605770" y="776186"/>
                </a:cubicBezTo>
                <a:cubicBezTo>
                  <a:pt x="1428752" y="818326"/>
                  <a:pt x="1233057" y="745746"/>
                  <a:pt x="1132273" y="776186"/>
                </a:cubicBezTo>
                <a:cubicBezTo>
                  <a:pt x="1031489" y="806626"/>
                  <a:pt x="781409" y="721168"/>
                  <a:pt x="617604" y="776186"/>
                </a:cubicBezTo>
                <a:cubicBezTo>
                  <a:pt x="453799" y="831204"/>
                  <a:pt x="159199" y="728676"/>
                  <a:pt x="0" y="776186"/>
                </a:cubicBezTo>
                <a:cubicBezTo>
                  <a:pt x="-26051" y="624515"/>
                  <a:pt x="25960" y="493061"/>
                  <a:pt x="0" y="395855"/>
                </a:cubicBezTo>
                <a:cubicBezTo>
                  <a:pt x="-25960" y="298649"/>
                  <a:pt x="14446" y="91140"/>
                  <a:pt x="0" y="0"/>
                </a:cubicBezTo>
                <a:close/>
              </a:path>
            </a:pathLst>
          </a:custGeom>
          <a:ln w="19050">
            <a:solidFill>
              <a:schemeClr val="bg1">
                <a:lumMod val="50000"/>
              </a:schemeClr>
            </a:solidFill>
            <a:prstDash val="lgDash"/>
            <a:extLst>
              <a:ext uri="{C807C97D-BFC1-408E-A445-0C87EB9F89A2}">
                <ask:lineSketchStyleProps xmlns:ask="http://schemas.microsoft.com/office/drawing/2018/sketchyshapes" xmlns="" sd="172271950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>
            <a:noAutofit/>
          </a:bodyPr>
          <a:lstStyle>
            <a:lvl1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1pPr>
            <a:lvl2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2pPr>
            <a:lvl3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3pPr>
            <a:lvl4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4pPr>
            <a:lvl5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5pPr>
            <a:lvl6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6pPr>
            <a:lvl7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7pPr>
            <a:lvl8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8pPr>
            <a:lvl9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9pPr>
          </a:lstStyle>
          <a:p>
            <a:pPr hangingPunct="1"/>
            <a:r>
              <a:rPr lang="ar-KW" sz="4000" b="1" dirty="0">
                <a:solidFill>
                  <a:sysClr val="windowText" lastClr="0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اتباع الهوى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F2B4737-0039-4EBC-855C-132D43A4E164}"/>
              </a:ext>
            </a:extLst>
          </p:cNvPr>
          <p:cNvSpPr txBox="1">
            <a:spLocks/>
          </p:cNvSpPr>
          <p:nvPr/>
        </p:nvSpPr>
        <p:spPr>
          <a:xfrm>
            <a:off x="3270682" y="4149080"/>
            <a:ext cx="2058679" cy="776186"/>
          </a:xfrm>
          <a:custGeom>
            <a:avLst/>
            <a:gdLst>
              <a:gd name="connsiteX0" fmla="*/ 0 w 2058679"/>
              <a:gd name="connsiteY0" fmla="*/ 0 h 776186"/>
              <a:gd name="connsiteX1" fmla="*/ 473496 w 2058679"/>
              <a:gd name="connsiteY1" fmla="*/ 0 h 776186"/>
              <a:gd name="connsiteX2" fmla="*/ 967579 w 2058679"/>
              <a:gd name="connsiteY2" fmla="*/ 0 h 776186"/>
              <a:gd name="connsiteX3" fmla="*/ 1420489 w 2058679"/>
              <a:gd name="connsiteY3" fmla="*/ 0 h 776186"/>
              <a:gd name="connsiteX4" fmla="*/ 2058679 w 2058679"/>
              <a:gd name="connsiteY4" fmla="*/ 0 h 776186"/>
              <a:gd name="connsiteX5" fmla="*/ 2058679 w 2058679"/>
              <a:gd name="connsiteY5" fmla="*/ 372569 h 776186"/>
              <a:gd name="connsiteX6" fmla="*/ 2058679 w 2058679"/>
              <a:gd name="connsiteY6" fmla="*/ 776186 h 776186"/>
              <a:gd name="connsiteX7" fmla="*/ 1544009 w 2058679"/>
              <a:gd name="connsiteY7" fmla="*/ 776186 h 776186"/>
              <a:gd name="connsiteX8" fmla="*/ 988166 w 2058679"/>
              <a:gd name="connsiteY8" fmla="*/ 776186 h 776186"/>
              <a:gd name="connsiteX9" fmla="*/ 494083 w 2058679"/>
              <a:gd name="connsiteY9" fmla="*/ 776186 h 776186"/>
              <a:gd name="connsiteX10" fmla="*/ 0 w 2058679"/>
              <a:gd name="connsiteY10" fmla="*/ 776186 h 776186"/>
              <a:gd name="connsiteX11" fmla="*/ 0 w 2058679"/>
              <a:gd name="connsiteY11" fmla="*/ 388093 h 776186"/>
              <a:gd name="connsiteX12" fmla="*/ 0 w 2058679"/>
              <a:gd name="connsiteY12" fmla="*/ 0 h 776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58679" h="776186" fill="none" extrusionOk="0">
                <a:moveTo>
                  <a:pt x="0" y="0"/>
                </a:moveTo>
                <a:cubicBezTo>
                  <a:pt x="210556" y="-2817"/>
                  <a:pt x="282125" y="26231"/>
                  <a:pt x="473496" y="0"/>
                </a:cubicBezTo>
                <a:cubicBezTo>
                  <a:pt x="664867" y="-26231"/>
                  <a:pt x="848977" y="33332"/>
                  <a:pt x="967579" y="0"/>
                </a:cubicBezTo>
                <a:cubicBezTo>
                  <a:pt x="1086181" y="-33332"/>
                  <a:pt x="1255170" y="49405"/>
                  <a:pt x="1420489" y="0"/>
                </a:cubicBezTo>
                <a:cubicBezTo>
                  <a:pt x="1585808" y="-49405"/>
                  <a:pt x="1755610" y="63404"/>
                  <a:pt x="2058679" y="0"/>
                </a:cubicBezTo>
                <a:cubicBezTo>
                  <a:pt x="2091303" y="123330"/>
                  <a:pt x="2046675" y="245343"/>
                  <a:pt x="2058679" y="372569"/>
                </a:cubicBezTo>
                <a:cubicBezTo>
                  <a:pt x="2070683" y="499795"/>
                  <a:pt x="2021451" y="682031"/>
                  <a:pt x="2058679" y="776186"/>
                </a:cubicBezTo>
                <a:cubicBezTo>
                  <a:pt x="1852198" y="810879"/>
                  <a:pt x="1656819" y="735158"/>
                  <a:pt x="1544009" y="776186"/>
                </a:cubicBezTo>
                <a:cubicBezTo>
                  <a:pt x="1431199" y="817214"/>
                  <a:pt x="1258482" y="759654"/>
                  <a:pt x="988166" y="776186"/>
                </a:cubicBezTo>
                <a:cubicBezTo>
                  <a:pt x="717850" y="792718"/>
                  <a:pt x="595087" y="719692"/>
                  <a:pt x="494083" y="776186"/>
                </a:cubicBezTo>
                <a:cubicBezTo>
                  <a:pt x="393079" y="832680"/>
                  <a:pt x="112571" y="745879"/>
                  <a:pt x="0" y="776186"/>
                </a:cubicBezTo>
                <a:cubicBezTo>
                  <a:pt x="-21237" y="672125"/>
                  <a:pt x="21972" y="554945"/>
                  <a:pt x="0" y="388093"/>
                </a:cubicBezTo>
                <a:cubicBezTo>
                  <a:pt x="-21972" y="221241"/>
                  <a:pt x="44827" y="167059"/>
                  <a:pt x="0" y="0"/>
                </a:cubicBezTo>
                <a:close/>
              </a:path>
              <a:path w="2058679" h="776186" stroke="0" extrusionOk="0">
                <a:moveTo>
                  <a:pt x="0" y="0"/>
                </a:moveTo>
                <a:cubicBezTo>
                  <a:pt x="139136" y="-5687"/>
                  <a:pt x="292829" y="6225"/>
                  <a:pt x="473496" y="0"/>
                </a:cubicBezTo>
                <a:cubicBezTo>
                  <a:pt x="654163" y="-6225"/>
                  <a:pt x="841828" y="31866"/>
                  <a:pt x="946992" y="0"/>
                </a:cubicBezTo>
                <a:cubicBezTo>
                  <a:pt x="1052156" y="-31866"/>
                  <a:pt x="1291828" y="28006"/>
                  <a:pt x="1502836" y="0"/>
                </a:cubicBezTo>
                <a:cubicBezTo>
                  <a:pt x="1713844" y="-28006"/>
                  <a:pt x="1888913" y="41111"/>
                  <a:pt x="2058679" y="0"/>
                </a:cubicBezTo>
                <a:cubicBezTo>
                  <a:pt x="2077357" y="148461"/>
                  <a:pt x="2042766" y="273564"/>
                  <a:pt x="2058679" y="388093"/>
                </a:cubicBezTo>
                <a:cubicBezTo>
                  <a:pt x="2074592" y="502622"/>
                  <a:pt x="2037592" y="669061"/>
                  <a:pt x="2058679" y="776186"/>
                </a:cubicBezTo>
                <a:cubicBezTo>
                  <a:pt x="1954567" y="777145"/>
                  <a:pt x="1675869" y="749746"/>
                  <a:pt x="1564596" y="776186"/>
                </a:cubicBezTo>
                <a:cubicBezTo>
                  <a:pt x="1453323" y="802626"/>
                  <a:pt x="1262397" y="768797"/>
                  <a:pt x="1091100" y="776186"/>
                </a:cubicBezTo>
                <a:cubicBezTo>
                  <a:pt x="919803" y="783575"/>
                  <a:pt x="845539" y="768604"/>
                  <a:pt x="638190" y="776186"/>
                </a:cubicBezTo>
                <a:cubicBezTo>
                  <a:pt x="430841" y="783768"/>
                  <a:pt x="248344" y="763026"/>
                  <a:pt x="0" y="776186"/>
                </a:cubicBezTo>
                <a:cubicBezTo>
                  <a:pt x="-35618" y="698782"/>
                  <a:pt x="1555" y="533776"/>
                  <a:pt x="0" y="411379"/>
                </a:cubicBezTo>
                <a:cubicBezTo>
                  <a:pt x="-1555" y="288982"/>
                  <a:pt x="10863" y="201526"/>
                  <a:pt x="0" y="0"/>
                </a:cubicBezTo>
                <a:close/>
              </a:path>
            </a:pathLst>
          </a:custGeom>
          <a:ln w="19050">
            <a:solidFill>
              <a:schemeClr val="bg1">
                <a:lumMod val="50000"/>
              </a:schemeClr>
            </a:solidFill>
            <a:prstDash val="lgDash"/>
            <a:extLst>
              <a:ext uri="{C807C97D-BFC1-408E-A445-0C87EB9F89A2}">
                <ask:lineSketchStyleProps xmlns:ask="http://schemas.microsoft.com/office/drawing/2018/sketchyshapes" xmlns="" sd="121029891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>
            <a:noAutofit/>
          </a:bodyPr>
          <a:lstStyle>
            <a:lvl1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1pPr>
            <a:lvl2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2pPr>
            <a:lvl3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3pPr>
            <a:lvl4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4pPr>
            <a:lvl5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5pPr>
            <a:lvl6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6pPr>
            <a:lvl7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7pPr>
            <a:lvl8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8pPr>
            <a:lvl9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9pPr>
          </a:lstStyle>
          <a:p>
            <a:pPr hangingPunct="1"/>
            <a:r>
              <a:rPr lang="ar-KW" sz="4000" b="1" dirty="0">
                <a:solidFill>
                  <a:sysClr val="windowText" lastClr="0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التعصب </a:t>
            </a:r>
          </a:p>
        </p:txBody>
      </p:sp>
    </p:spTree>
    <p:extLst>
      <p:ext uri="{BB962C8B-B14F-4D97-AF65-F5344CB8AC3E}">
        <p14:creationId xmlns:p14="http://schemas.microsoft.com/office/powerpoint/2010/main" val="94482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3">
            <a:extLst>
              <a:ext uri="{FF2B5EF4-FFF2-40B4-BE49-F238E27FC236}">
                <a16:creationId xmlns:a16="http://schemas.microsoft.com/office/drawing/2014/main" id="{707744A9-B1DD-4F76-B3B2-02A51E6DF4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77005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28">
            <a:extLst>
              <a:ext uri="{FF2B5EF4-FFF2-40B4-BE49-F238E27FC236}">
                <a16:creationId xmlns:a16="http://schemas.microsoft.com/office/drawing/2014/main" id="{09F52C97-D8A0-4C58-9D04-B8733EE38B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527" y="644333"/>
            <a:ext cx="2507951" cy="556933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صورة 8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B11E9F29-EE66-4E87-A10D-7C5AE6B1BB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32" b="-2"/>
          <a:stretch/>
        </p:blipFill>
        <p:spPr>
          <a:xfrm>
            <a:off x="606932" y="870048"/>
            <a:ext cx="2236876" cy="5178707"/>
          </a:xfrm>
          <a:prstGeom prst="rect">
            <a:avLst/>
          </a:prstGeom>
          <a:effectLst/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2CA7CF1-6918-49C3-9F7B-003F263A63AF}"/>
              </a:ext>
            </a:extLst>
          </p:cNvPr>
          <p:cNvSpPr txBox="1">
            <a:spLocks/>
          </p:cNvSpPr>
          <p:nvPr/>
        </p:nvSpPr>
        <p:spPr>
          <a:xfrm>
            <a:off x="3995936" y="478534"/>
            <a:ext cx="3816424" cy="508525"/>
          </a:xfrm>
          <a:prstGeom prst="rect">
            <a:avLst/>
          </a:prstGeom>
          <a:solidFill>
            <a:srgbClr val="EED832">
              <a:alpha val="70980"/>
            </a:srgbClr>
          </a:solidFill>
        </p:spPr>
        <p:txBody>
          <a:bodyPr vert="horz" lIns="91440" tIns="45720" rIns="91440" bIns="45720" rtlCol="1" anchor="ctr">
            <a:normAutofit fontScale="475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ar-KW" sz="60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2A9FD86-EE74-41B6-9016-B65CEFAA7FF1}"/>
              </a:ext>
            </a:extLst>
          </p:cNvPr>
          <p:cNvSpPr txBox="1">
            <a:spLocks/>
          </p:cNvSpPr>
          <p:nvPr/>
        </p:nvSpPr>
        <p:spPr>
          <a:xfrm>
            <a:off x="4188719" y="2420888"/>
            <a:ext cx="4176440" cy="2808312"/>
          </a:xfrm>
          <a:custGeom>
            <a:avLst/>
            <a:gdLst>
              <a:gd name="connsiteX0" fmla="*/ 0 w 4176440"/>
              <a:gd name="connsiteY0" fmla="*/ 0 h 2808312"/>
              <a:gd name="connsiteX1" fmla="*/ 4176440 w 4176440"/>
              <a:gd name="connsiteY1" fmla="*/ 0 h 2808312"/>
              <a:gd name="connsiteX2" fmla="*/ 4176440 w 4176440"/>
              <a:gd name="connsiteY2" fmla="*/ 2808312 h 2808312"/>
              <a:gd name="connsiteX3" fmla="*/ 0 w 4176440"/>
              <a:gd name="connsiteY3" fmla="*/ 2808312 h 2808312"/>
              <a:gd name="connsiteX4" fmla="*/ 0 w 4176440"/>
              <a:gd name="connsiteY4" fmla="*/ 0 h 2808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6440" h="2808312" fill="none" extrusionOk="0">
                <a:moveTo>
                  <a:pt x="0" y="0"/>
                </a:moveTo>
                <a:cubicBezTo>
                  <a:pt x="1620191" y="-30281"/>
                  <a:pt x="2548728" y="23471"/>
                  <a:pt x="4176440" y="0"/>
                </a:cubicBezTo>
                <a:cubicBezTo>
                  <a:pt x="4111935" y="1087246"/>
                  <a:pt x="4333171" y="1746731"/>
                  <a:pt x="4176440" y="2808312"/>
                </a:cubicBezTo>
                <a:cubicBezTo>
                  <a:pt x="3752580" y="2675242"/>
                  <a:pt x="1389512" y="2912068"/>
                  <a:pt x="0" y="2808312"/>
                </a:cubicBezTo>
                <a:cubicBezTo>
                  <a:pt x="23940" y="1423507"/>
                  <a:pt x="39846" y="930028"/>
                  <a:pt x="0" y="0"/>
                </a:cubicBezTo>
                <a:close/>
              </a:path>
              <a:path w="4176440" h="2808312" stroke="0" extrusionOk="0">
                <a:moveTo>
                  <a:pt x="0" y="0"/>
                </a:moveTo>
                <a:cubicBezTo>
                  <a:pt x="1058769" y="-90333"/>
                  <a:pt x="2909167" y="-112237"/>
                  <a:pt x="4176440" y="0"/>
                </a:cubicBezTo>
                <a:cubicBezTo>
                  <a:pt x="4007507" y="930632"/>
                  <a:pt x="4284593" y="1746516"/>
                  <a:pt x="4176440" y="2808312"/>
                </a:cubicBezTo>
                <a:cubicBezTo>
                  <a:pt x="3030475" y="2964500"/>
                  <a:pt x="1030770" y="2808408"/>
                  <a:pt x="0" y="2808312"/>
                </a:cubicBezTo>
                <a:cubicBezTo>
                  <a:pt x="57267" y="2072076"/>
                  <a:pt x="-137847" y="426272"/>
                  <a:pt x="0" y="0"/>
                </a:cubicBezTo>
                <a:close/>
              </a:path>
            </a:pathLst>
          </a:custGeom>
          <a:ln>
            <a:solidFill>
              <a:schemeClr val="bg1">
                <a:lumMod val="50000"/>
              </a:schemeClr>
            </a:solidFill>
            <a:prstDash val="lgDash"/>
            <a:extLst>
              <a:ext uri="{C807C97D-BFC1-408E-A445-0C87EB9F89A2}">
                <ask:lineSketchStyleProps xmlns:ask="http://schemas.microsoft.com/office/drawing/2018/sketchyshapes" xmlns="" sd="234147971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>
            <a:normAutofit lnSpcReduction="10000"/>
          </a:bodyPr>
          <a:lstStyle>
            <a:lvl1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1pPr>
            <a:lvl2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2pPr>
            <a:lvl3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3pPr>
            <a:lvl4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4pPr>
            <a:lvl5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5pPr>
            <a:lvl6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6pPr>
            <a:lvl7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7pPr>
            <a:lvl8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8pPr>
            <a:lvl9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9pPr>
          </a:lstStyle>
          <a:p>
            <a:pPr hangingPunct="1">
              <a:lnSpc>
                <a:spcPct val="90000"/>
              </a:lnSpc>
              <a:spcAft>
                <a:spcPts val="600"/>
              </a:spcAft>
            </a:pPr>
            <a:r>
              <a:rPr lang="ar-KW" sz="6600" b="1" dirty="0">
                <a:solidFill>
                  <a:sysClr val="windowText" lastClr="0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قدمي طرق علاجية لمشكلة الغلو في الدين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FCE0508-FD87-4CF6-B115-26D9C3C40EE5}"/>
              </a:ext>
            </a:extLst>
          </p:cNvPr>
          <p:cNvSpPr txBox="1">
            <a:spLocks/>
          </p:cNvSpPr>
          <p:nvPr/>
        </p:nvSpPr>
        <p:spPr>
          <a:xfrm>
            <a:off x="4175943" y="478534"/>
            <a:ext cx="2988346" cy="606874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1pPr>
            <a:lvl2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2pPr>
            <a:lvl3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3pPr>
            <a:lvl4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4pPr>
            <a:lvl5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5pPr>
            <a:lvl6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6pPr>
            <a:lvl7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7pPr>
            <a:lvl8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8pPr>
            <a:lvl9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9pPr>
          </a:lstStyle>
          <a:p>
            <a:pPr algn="l" defTabSz="914400" rt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 err="1">
                <a:solidFill>
                  <a:schemeClr val="tx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dobe Arabic" panose="02040503050201020203" pitchFamily="18" charset="-78"/>
                <a:ea typeface="+mj-ea"/>
                <a:cs typeface="Adobe Arabic" panose="02040503050201020203" pitchFamily="18" charset="-78"/>
              </a:rPr>
              <a:t>مهارة</a:t>
            </a:r>
            <a:r>
              <a:rPr lang="en-US" sz="3600" b="1" dirty="0">
                <a:solidFill>
                  <a:schemeClr val="tx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dobe Arabic" panose="02040503050201020203" pitchFamily="18" charset="-78"/>
                <a:ea typeface="+mj-ea"/>
                <a:cs typeface="Adobe Arabic" panose="02040503050201020203" pitchFamily="18" charset="-78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dobe Arabic" panose="02040503050201020203" pitchFamily="18" charset="-78"/>
                <a:ea typeface="+mj-ea"/>
                <a:cs typeface="Adobe Arabic" panose="02040503050201020203" pitchFamily="18" charset="-78"/>
              </a:rPr>
              <a:t>الحلول</a:t>
            </a:r>
            <a:r>
              <a:rPr lang="en-US" sz="3600" b="1" dirty="0">
                <a:solidFill>
                  <a:schemeClr val="tx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dobe Arabic" panose="02040503050201020203" pitchFamily="18" charset="-78"/>
                <a:ea typeface="+mj-ea"/>
                <a:cs typeface="Adobe Arabic" panose="02040503050201020203" pitchFamily="18" charset="-78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dobe Arabic" panose="02040503050201020203" pitchFamily="18" charset="-78"/>
                <a:ea typeface="+mj-ea"/>
                <a:cs typeface="Adobe Arabic" panose="02040503050201020203" pitchFamily="18" charset="-78"/>
              </a:rPr>
              <a:t>الإبداعية</a:t>
            </a:r>
            <a:endParaRPr lang="en-US" sz="3600" b="1" dirty="0">
              <a:solidFill>
                <a:schemeClr val="tx1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Adobe Arabic" panose="02040503050201020203" pitchFamily="18" charset="-78"/>
              <a:ea typeface="+mj-ea"/>
              <a:cs typeface="Adobe Arabic" panose="0204050305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332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206</Words>
  <Application>Microsoft Office PowerPoint</Application>
  <PresentationFormat>On-screen Show (4:3)</PresentationFormat>
  <Paragraphs>72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Adobe Arabic</vt:lpstr>
      <vt:lpstr>Arial</vt:lpstr>
      <vt:lpstr>Calibri</vt:lpstr>
      <vt:lpstr>Geeza Pro Regular</vt:lpstr>
      <vt:lpstr>PT Bold Heading</vt:lpstr>
      <vt:lpstr>Times New Roman</vt:lpstr>
      <vt:lpstr>Traditional Arabic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huda</dc:creator>
  <cp:lastModifiedBy>مشاعل مرشد فالح حمد وسمى</cp:lastModifiedBy>
  <cp:revision>4</cp:revision>
  <dcterms:created xsi:type="dcterms:W3CDTF">2020-08-07T15:12:03Z</dcterms:created>
  <dcterms:modified xsi:type="dcterms:W3CDTF">2020-08-08T08:02:37Z</dcterms:modified>
</cp:coreProperties>
</file>