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4" r:id="rId5"/>
    <p:sldId id="266" r:id="rId6"/>
    <p:sldId id="267" r:id="rId7"/>
    <p:sldId id="265" r:id="rId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5426"/>
    <a:srgbClr val="942D88"/>
    <a:srgbClr val="5BC0C3"/>
    <a:srgbClr val="FD6061"/>
    <a:srgbClr val="FA007D"/>
    <a:srgbClr val="0F4283"/>
    <a:srgbClr val="41C1F0"/>
    <a:srgbClr val="59A335"/>
    <a:srgbClr val="F5B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-14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
<Relationships xmlns="http://schemas.openxmlformats.org/package/2006/relationships"><Relationship Id="rId3" Type="http://schemas.openxmlformats.org/officeDocument/2006/relationships/oleObject" Target="about:blank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
</file>

<file path=ppt/charts/_rels/chart2.xml.rels><?xml version="1.0" encoding="UTF-8" standalone="yes"?>
<Relationships xmlns="http://schemas.openxmlformats.org/package/2006/relationships"><Relationship Id="rId2" Type="http://schemas.microsoft.com/office/2011/relationships/chartColorStyle" Target="colors2.xml"/><Relationship Id="rId1" Type="http://schemas.microsoft.com/office/2011/relationships/chartStyle" Target="style2.xml"/></Relationships>

</file>

<file path=ppt/charts/_rels/chart3.xml.rels><?xml version="1.0" encoding="UTF-8" standalone="yes"?>
<Relationships xmlns="http://schemas.openxmlformats.org/package/2006/relationships"><Relationship Id="rId2" Type="http://schemas.microsoft.com/office/2011/relationships/chartColorStyle" Target="colors3.xml"/><Relationship Id="rId1" Type="http://schemas.microsoft.com/office/2011/relationships/chartStyle" Target="style3.xml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2400" b="1" dirty="0"/>
              <a:t>Crecimiento de las</a:t>
            </a:r>
            <a:r>
              <a:rPr lang="es-CO" sz="2400" b="1" baseline="0" dirty="0"/>
              <a:t> Ventas </a:t>
            </a:r>
            <a:endParaRPr lang="es-CO" sz="24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F13-44F0-B3C7-3E0708640FF6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F13-44F0-B3C7-3E0708640FF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Hoja1!$B$2:$B$3</c:f>
              <c:numCache>
                <c:formatCode>0.00%</c:formatCode>
                <c:ptCount val="2"/>
                <c:pt idx="0">
                  <c:v>0.1076</c:v>
                </c:pt>
                <c:pt idx="1">
                  <c:v>8.5099999999999995E-2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F13-44F0-B3C7-3E0708640F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3496992"/>
        <c:axId val="423497320"/>
      </c:barChart>
      <c:catAx>
        <c:axId val="42349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23497320"/>
        <c:crosses val="autoZero"/>
        <c:auto val="1"/>
        <c:lblAlgn val="ctr"/>
        <c:lblOffset val="100"/>
        <c:noMultiLvlLbl val="0"/>
      </c:catAx>
      <c:valAx>
        <c:axId val="423497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23496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b="1" dirty="0"/>
              <a:t>CONCENTRACION DE ENDEUDAMIENTO- NET </a:t>
            </a:r>
          </a:p>
        </c:rich>
      </c:tx>
      <c:layout>
        <c:manualLayout>
          <c:xMode val="edge"/>
          <c:yMode val="edge"/>
          <c:x val="0.1967313495819225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CONCENTRACION DE ENDEUDAMIENTO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Hoja1!$B$2:$B$5</c:f>
              <c:numCache>
                <c:formatCode>0.00%</c:formatCode>
                <c:ptCount val="4"/>
                <c:pt idx="0">
                  <c:v>0.79700000000000004</c:v>
                </c:pt>
                <c:pt idx="1">
                  <c:v>0.66700000000000004</c:v>
                </c:pt>
                <c:pt idx="2">
                  <c:v>0.64600000000000002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B6-4892-9EB1-E73E8B03E790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Hoja1!$C$2:$C$5</c:f>
              <c:numCache>
                <c:formatCode>0.00%</c:formatCode>
                <c:ptCount val="4"/>
                <c:pt idx="0">
                  <c:v>0.28599999999999998</c:v>
                </c:pt>
                <c:pt idx="1">
                  <c:v>0.35199999999999998</c:v>
                </c:pt>
                <c:pt idx="2">
                  <c:v>0.312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B6-4892-9EB1-E73E8B03E790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Hoja1!$A$2:$A$5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Hoja1!$D$2:$D$5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0DB6-4892-9EB1-E73E8B03E7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10718208"/>
        <c:axId val="1010718624"/>
      </c:barChart>
      <c:catAx>
        <c:axId val="101071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10718624"/>
        <c:crosses val="autoZero"/>
        <c:auto val="1"/>
        <c:lblAlgn val="ctr"/>
        <c:lblOffset val="100"/>
        <c:noMultiLvlLbl val="0"/>
      </c:catAx>
      <c:valAx>
        <c:axId val="1010718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10718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dirty="0"/>
              <a:t>INDICADORES DE LIQUIDEZ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2.4472356772525444E-2"/>
          <c:y val="0.105941724912786"/>
          <c:w val="0.96897316514095277"/>
          <c:h val="0.743641226369751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3"/>
                <c:pt idx="0">
                  <c:v>COBERTURA EBITDA</c:v>
                </c:pt>
                <c:pt idx="1">
                  <c:v>RAZON CORRIENTE</c:v>
                </c:pt>
                <c:pt idx="2">
                  <c:v>COBERTURA DEL SERVICIO DE DEUDA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0.8</c:v>
                </c:pt>
                <c:pt idx="1">
                  <c:v>2</c:v>
                </c:pt>
                <c:pt idx="2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C1-4D19-A190-C2FD62D9FAC4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3"/>
                <c:pt idx="0">
                  <c:v>COBERTURA EBITDA</c:v>
                </c:pt>
                <c:pt idx="1">
                  <c:v>RAZON CORRIENTE</c:v>
                </c:pt>
                <c:pt idx="2">
                  <c:v>COBERTURA DEL SERVICIO DE DEUDA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0.4</c:v>
                </c:pt>
                <c:pt idx="1">
                  <c:v>2.1</c:v>
                </c:pt>
                <c:pt idx="2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C1-4D19-A190-C2FD62D9FAC4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3"/>
                <c:pt idx="0">
                  <c:v>COBERTURA EBITDA</c:v>
                </c:pt>
                <c:pt idx="1">
                  <c:v>RAZON CORRIENTE</c:v>
                </c:pt>
                <c:pt idx="2">
                  <c:v>COBERTURA DEL SERVICIO DE DEUDA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0.3</c:v>
                </c:pt>
                <c:pt idx="1">
                  <c:v>2.2999999999999998</c:v>
                </c:pt>
                <c:pt idx="2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C1-4D19-A190-C2FD62D9FA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10709888"/>
        <c:axId val="1010713632"/>
      </c:barChart>
      <c:catAx>
        <c:axId val="1010709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10713632"/>
        <c:crosses val="autoZero"/>
        <c:auto val="1"/>
        <c:lblAlgn val="ctr"/>
        <c:lblOffset val="100"/>
        <c:noMultiLvlLbl val="0"/>
      </c:catAx>
      <c:valAx>
        <c:axId val="1010713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1070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C761C6-777D-42D5-A048-23F83A570333}" type="doc">
      <dgm:prSet loTypeId="urn:microsoft.com/office/officeart/2005/8/layout/arrow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B7DFB7F-1210-47B8-A133-D6F5BEBADF56}">
      <dgm:prSet phldrT="[Texto]"/>
      <dgm:spPr/>
      <dgm:t>
        <a:bodyPr/>
        <a:lstStyle/>
        <a:p>
          <a:r>
            <a:rPr lang="es-ES" dirty="0"/>
            <a:t>13,9% (2015)</a:t>
          </a:r>
        </a:p>
      </dgm:t>
    </dgm:pt>
    <dgm:pt modelId="{51E30460-335D-4BDF-9AA6-48723FAE7DB0}" type="parTrans" cxnId="{238C264F-339B-4EA1-896F-7632341095E0}">
      <dgm:prSet/>
      <dgm:spPr/>
      <dgm:t>
        <a:bodyPr/>
        <a:lstStyle/>
        <a:p>
          <a:endParaRPr lang="es-ES"/>
        </a:p>
      </dgm:t>
    </dgm:pt>
    <dgm:pt modelId="{0564756C-AA40-49E3-B064-FBC93770182E}" type="sibTrans" cxnId="{238C264F-339B-4EA1-896F-7632341095E0}">
      <dgm:prSet/>
      <dgm:spPr/>
      <dgm:t>
        <a:bodyPr/>
        <a:lstStyle/>
        <a:p>
          <a:endParaRPr lang="es-ES"/>
        </a:p>
      </dgm:t>
    </dgm:pt>
    <dgm:pt modelId="{02876467-604E-45C7-8620-F3FC0029D727}">
      <dgm:prSet phldrT="[Texto]"/>
      <dgm:spPr/>
      <dgm:t>
        <a:bodyPr/>
        <a:lstStyle/>
        <a:p>
          <a:r>
            <a:rPr lang="es-ES" dirty="0"/>
            <a:t>8,8% (2016)</a:t>
          </a:r>
        </a:p>
      </dgm:t>
    </dgm:pt>
    <dgm:pt modelId="{3C57BD86-9D2F-42E0-BAAD-CF52378F11EC}" type="parTrans" cxnId="{2D92C57F-DF96-41FE-A611-FC71BFE321B3}">
      <dgm:prSet/>
      <dgm:spPr/>
      <dgm:t>
        <a:bodyPr/>
        <a:lstStyle/>
        <a:p>
          <a:endParaRPr lang="es-ES"/>
        </a:p>
      </dgm:t>
    </dgm:pt>
    <dgm:pt modelId="{EC12533E-94F0-4853-9B5E-B5CD1E09077F}" type="sibTrans" cxnId="{2D92C57F-DF96-41FE-A611-FC71BFE321B3}">
      <dgm:prSet/>
      <dgm:spPr/>
      <dgm:t>
        <a:bodyPr/>
        <a:lstStyle/>
        <a:p>
          <a:endParaRPr lang="es-ES"/>
        </a:p>
      </dgm:t>
    </dgm:pt>
    <dgm:pt modelId="{0CF18820-A957-4736-90CA-05EA4582C351}">
      <dgm:prSet phldrT="[Texto]"/>
      <dgm:spPr/>
      <dgm:t>
        <a:bodyPr/>
        <a:lstStyle/>
        <a:p>
          <a:endParaRPr lang="es-ES" dirty="0"/>
        </a:p>
      </dgm:t>
    </dgm:pt>
    <dgm:pt modelId="{3E507190-51D3-4C27-9B0B-9CC75EA40617}" type="parTrans" cxnId="{50B6CAB8-FEC5-4968-9028-700C24EAD457}">
      <dgm:prSet/>
      <dgm:spPr/>
      <dgm:t>
        <a:bodyPr/>
        <a:lstStyle/>
        <a:p>
          <a:endParaRPr lang="es-ES"/>
        </a:p>
      </dgm:t>
    </dgm:pt>
    <dgm:pt modelId="{4A4D2871-8345-4DA6-B4B7-B0B42AF868FD}" type="sibTrans" cxnId="{50B6CAB8-FEC5-4968-9028-700C24EAD457}">
      <dgm:prSet/>
      <dgm:spPr/>
      <dgm:t>
        <a:bodyPr/>
        <a:lstStyle/>
        <a:p>
          <a:endParaRPr lang="es-ES"/>
        </a:p>
      </dgm:t>
    </dgm:pt>
    <dgm:pt modelId="{9B1EABA9-CB43-44B4-823C-689AAF66FCC8}" type="pres">
      <dgm:prSet presAssocID="{3BC761C6-777D-42D5-A048-23F83A570333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0789606-B4F3-498D-8E92-FAB7DC5C8C7E}" type="pres">
      <dgm:prSet presAssocID="{7B7DFB7F-1210-47B8-A133-D6F5BEBADF56}" presName="upArrow" presStyleLbl="node1" presStyleIdx="0" presStyleCnt="2" custLinFactNeighborY="-3931"/>
      <dgm:spPr>
        <a:solidFill>
          <a:schemeClr val="accent6"/>
        </a:solidFill>
      </dgm:spPr>
    </dgm:pt>
    <dgm:pt modelId="{751E1AAE-91FD-4267-8D4A-8E355A415EF0}" type="pres">
      <dgm:prSet presAssocID="{7B7DFB7F-1210-47B8-A133-D6F5BEBADF56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365F00-43F8-4729-926D-931E3035A41C}" type="pres">
      <dgm:prSet presAssocID="{02876467-604E-45C7-8620-F3FC0029D727}" presName="downArrow" presStyleLbl="node1" presStyleIdx="1" presStyleCnt="2"/>
      <dgm:spPr>
        <a:solidFill>
          <a:srgbClr val="FE5426"/>
        </a:solidFill>
      </dgm:spPr>
    </dgm:pt>
    <dgm:pt modelId="{310A2B0D-C7AD-4FEE-8E2B-1405ACE85942}" type="pres">
      <dgm:prSet presAssocID="{02876467-604E-45C7-8620-F3FC0029D727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38C264F-339B-4EA1-896F-7632341095E0}" srcId="{3BC761C6-777D-42D5-A048-23F83A570333}" destId="{7B7DFB7F-1210-47B8-A133-D6F5BEBADF56}" srcOrd="0" destOrd="0" parTransId="{51E30460-335D-4BDF-9AA6-48723FAE7DB0}" sibTransId="{0564756C-AA40-49E3-B064-FBC93770182E}"/>
    <dgm:cxn modelId="{50B6CAB8-FEC5-4968-9028-700C24EAD457}" srcId="{3BC761C6-777D-42D5-A048-23F83A570333}" destId="{0CF18820-A957-4736-90CA-05EA4582C351}" srcOrd="2" destOrd="0" parTransId="{3E507190-51D3-4C27-9B0B-9CC75EA40617}" sibTransId="{4A4D2871-8345-4DA6-B4B7-B0B42AF868FD}"/>
    <dgm:cxn modelId="{8EA009D4-71A1-49A7-8749-091D0619EE12}" type="presOf" srcId="{7B7DFB7F-1210-47B8-A133-D6F5BEBADF56}" destId="{751E1AAE-91FD-4267-8D4A-8E355A415EF0}" srcOrd="0" destOrd="0" presId="urn:microsoft.com/office/officeart/2005/8/layout/arrow4"/>
    <dgm:cxn modelId="{D52E095B-BC9F-4529-891D-F34216C6FEEB}" type="presOf" srcId="{3BC761C6-777D-42D5-A048-23F83A570333}" destId="{9B1EABA9-CB43-44B4-823C-689AAF66FCC8}" srcOrd="0" destOrd="0" presId="urn:microsoft.com/office/officeart/2005/8/layout/arrow4"/>
    <dgm:cxn modelId="{46B0D281-7EA0-4C3C-A2E4-8ACE58B8282F}" type="presOf" srcId="{02876467-604E-45C7-8620-F3FC0029D727}" destId="{310A2B0D-C7AD-4FEE-8E2B-1405ACE85942}" srcOrd="0" destOrd="0" presId="urn:microsoft.com/office/officeart/2005/8/layout/arrow4"/>
    <dgm:cxn modelId="{2D92C57F-DF96-41FE-A611-FC71BFE321B3}" srcId="{3BC761C6-777D-42D5-A048-23F83A570333}" destId="{02876467-604E-45C7-8620-F3FC0029D727}" srcOrd="1" destOrd="0" parTransId="{3C57BD86-9D2F-42E0-BAAD-CF52378F11EC}" sibTransId="{EC12533E-94F0-4853-9B5E-B5CD1E09077F}"/>
    <dgm:cxn modelId="{F2CF46D9-9553-405B-B950-D2A81C2A752A}" type="presParOf" srcId="{9B1EABA9-CB43-44B4-823C-689AAF66FCC8}" destId="{F0789606-B4F3-498D-8E92-FAB7DC5C8C7E}" srcOrd="0" destOrd="0" presId="urn:microsoft.com/office/officeart/2005/8/layout/arrow4"/>
    <dgm:cxn modelId="{65DAF3D6-6CE2-4092-AE18-97AE8BC339C2}" type="presParOf" srcId="{9B1EABA9-CB43-44B4-823C-689AAF66FCC8}" destId="{751E1AAE-91FD-4267-8D4A-8E355A415EF0}" srcOrd="1" destOrd="0" presId="urn:microsoft.com/office/officeart/2005/8/layout/arrow4"/>
    <dgm:cxn modelId="{A0E4AC73-7368-4452-8D8A-ABEA4D10E356}" type="presParOf" srcId="{9B1EABA9-CB43-44B4-823C-689AAF66FCC8}" destId="{10365F00-43F8-4729-926D-931E3035A41C}" srcOrd="2" destOrd="0" presId="urn:microsoft.com/office/officeart/2005/8/layout/arrow4"/>
    <dgm:cxn modelId="{DC48BDF1-E219-43AE-9CD1-237239733128}" type="presParOf" srcId="{9B1EABA9-CB43-44B4-823C-689AAF66FCC8}" destId="{310A2B0D-C7AD-4FEE-8E2B-1405ACE85942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29AC82-D423-4287-A500-D19CBE66310B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E321E439-EAC0-4F94-AF34-246118BC3EFE}">
      <dgm:prSet phldrT="[Texto]"/>
      <dgm:spPr/>
      <dgm:t>
        <a:bodyPr/>
        <a:lstStyle/>
        <a:p>
          <a:r>
            <a:rPr lang="es-ES" dirty="0"/>
            <a:t>2014: 92 DIAS</a:t>
          </a:r>
        </a:p>
      </dgm:t>
    </dgm:pt>
    <dgm:pt modelId="{98317452-5D66-4A5D-BEA3-B10117C306D6}" type="parTrans" cxnId="{C1422702-A404-4D90-9ABB-5B98EEFE3F52}">
      <dgm:prSet/>
      <dgm:spPr/>
      <dgm:t>
        <a:bodyPr/>
        <a:lstStyle/>
        <a:p>
          <a:endParaRPr lang="es-ES"/>
        </a:p>
      </dgm:t>
    </dgm:pt>
    <dgm:pt modelId="{43D5AF97-DA00-4415-B001-B72963DA1898}" type="sibTrans" cxnId="{C1422702-A404-4D90-9ABB-5B98EEFE3F52}">
      <dgm:prSet/>
      <dgm:spPr/>
      <dgm:t>
        <a:bodyPr/>
        <a:lstStyle/>
        <a:p>
          <a:endParaRPr lang="es-ES"/>
        </a:p>
      </dgm:t>
    </dgm:pt>
    <dgm:pt modelId="{043C3540-192D-4B8E-9A31-8156D08E4B43}">
      <dgm:prSet phldrT="[Texto]"/>
      <dgm:spPr/>
      <dgm:t>
        <a:bodyPr/>
        <a:lstStyle/>
        <a:p>
          <a:r>
            <a:rPr lang="es-ES" dirty="0"/>
            <a:t>2015: 126 DIAS </a:t>
          </a:r>
        </a:p>
      </dgm:t>
    </dgm:pt>
    <dgm:pt modelId="{F975A4C2-5840-4BC2-979D-F6E98661F363}" type="parTrans" cxnId="{56C85620-9200-4A51-ADB1-E3A26FB52CE7}">
      <dgm:prSet/>
      <dgm:spPr/>
      <dgm:t>
        <a:bodyPr/>
        <a:lstStyle/>
        <a:p>
          <a:endParaRPr lang="es-ES"/>
        </a:p>
      </dgm:t>
    </dgm:pt>
    <dgm:pt modelId="{B2C104F6-9FEC-453F-B783-884E42E651F3}" type="sibTrans" cxnId="{56C85620-9200-4A51-ADB1-E3A26FB52CE7}">
      <dgm:prSet/>
      <dgm:spPr/>
      <dgm:t>
        <a:bodyPr/>
        <a:lstStyle/>
        <a:p>
          <a:endParaRPr lang="es-ES"/>
        </a:p>
      </dgm:t>
    </dgm:pt>
    <dgm:pt modelId="{FD9F5892-DEC6-43F6-9908-BCCCEB64D6BF}">
      <dgm:prSet phldrT="[Texto]"/>
      <dgm:spPr/>
      <dgm:t>
        <a:bodyPr/>
        <a:lstStyle/>
        <a:p>
          <a:r>
            <a:rPr lang="es-ES" dirty="0"/>
            <a:t>2016: 123 DIAS </a:t>
          </a:r>
        </a:p>
      </dgm:t>
    </dgm:pt>
    <dgm:pt modelId="{9BCB4645-7C8D-478B-B72B-6B3A4F643D45}" type="parTrans" cxnId="{B079C325-08D8-4A0A-B3DC-46A3132AECAE}">
      <dgm:prSet/>
      <dgm:spPr/>
      <dgm:t>
        <a:bodyPr/>
        <a:lstStyle/>
        <a:p>
          <a:endParaRPr lang="es-ES"/>
        </a:p>
      </dgm:t>
    </dgm:pt>
    <dgm:pt modelId="{A48F45E6-F537-4E49-A71A-EC2C13894B8C}" type="sibTrans" cxnId="{B079C325-08D8-4A0A-B3DC-46A3132AECAE}">
      <dgm:prSet/>
      <dgm:spPr/>
      <dgm:t>
        <a:bodyPr/>
        <a:lstStyle/>
        <a:p>
          <a:endParaRPr lang="es-ES"/>
        </a:p>
      </dgm:t>
    </dgm:pt>
    <dgm:pt modelId="{1B2A1C32-5DA7-4A06-9585-7941AFD0E8FA}" type="pres">
      <dgm:prSet presAssocID="{0F29AC82-D423-4287-A500-D19CBE66310B}" presName="CompostProcess" presStyleCnt="0">
        <dgm:presLayoutVars>
          <dgm:dir/>
          <dgm:resizeHandles val="exact"/>
        </dgm:presLayoutVars>
      </dgm:prSet>
      <dgm:spPr/>
    </dgm:pt>
    <dgm:pt modelId="{ABC71BFB-26D6-4202-B4FE-4A25BDE26CFD}" type="pres">
      <dgm:prSet presAssocID="{0F29AC82-D423-4287-A500-D19CBE66310B}" presName="arrow" presStyleLbl="bgShp" presStyleIdx="0" presStyleCnt="1"/>
      <dgm:spPr/>
    </dgm:pt>
    <dgm:pt modelId="{65CE1D63-21C8-4E6A-ADDA-15793F68739E}" type="pres">
      <dgm:prSet presAssocID="{0F29AC82-D423-4287-A500-D19CBE66310B}" presName="linearProcess" presStyleCnt="0"/>
      <dgm:spPr/>
    </dgm:pt>
    <dgm:pt modelId="{9B526387-62D2-4720-8A18-7F34FE531C06}" type="pres">
      <dgm:prSet presAssocID="{E321E439-EAC0-4F94-AF34-246118BC3EFE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9F6E70-56BC-416B-9D14-B0C1C87F03E2}" type="pres">
      <dgm:prSet presAssocID="{43D5AF97-DA00-4415-B001-B72963DA1898}" presName="sibTrans" presStyleCnt="0"/>
      <dgm:spPr/>
    </dgm:pt>
    <dgm:pt modelId="{276FE982-FBBD-46C0-A05E-636F4B2BEDA8}" type="pres">
      <dgm:prSet presAssocID="{043C3540-192D-4B8E-9A31-8156D08E4B43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2FA408-6740-4AE1-A612-76F25A30582A}" type="pres">
      <dgm:prSet presAssocID="{B2C104F6-9FEC-453F-B783-884E42E651F3}" presName="sibTrans" presStyleCnt="0"/>
      <dgm:spPr/>
    </dgm:pt>
    <dgm:pt modelId="{DB049355-264C-49D4-B512-D8EC85D88CEE}" type="pres">
      <dgm:prSet presAssocID="{FD9F5892-DEC6-43F6-9908-BCCCEB64D6BF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6C85620-9200-4A51-ADB1-E3A26FB52CE7}" srcId="{0F29AC82-D423-4287-A500-D19CBE66310B}" destId="{043C3540-192D-4B8E-9A31-8156D08E4B43}" srcOrd="1" destOrd="0" parTransId="{F975A4C2-5840-4BC2-979D-F6E98661F363}" sibTransId="{B2C104F6-9FEC-453F-B783-884E42E651F3}"/>
    <dgm:cxn modelId="{C1422702-A404-4D90-9ABB-5B98EEFE3F52}" srcId="{0F29AC82-D423-4287-A500-D19CBE66310B}" destId="{E321E439-EAC0-4F94-AF34-246118BC3EFE}" srcOrd="0" destOrd="0" parTransId="{98317452-5D66-4A5D-BEA3-B10117C306D6}" sibTransId="{43D5AF97-DA00-4415-B001-B72963DA1898}"/>
    <dgm:cxn modelId="{B079C325-08D8-4A0A-B3DC-46A3132AECAE}" srcId="{0F29AC82-D423-4287-A500-D19CBE66310B}" destId="{FD9F5892-DEC6-43F6-9908-BCCCEB64D6BF}" srcOrd="2" destOrd="0" parTransId="{9BCB4645-7C8D-478B-B72B-6B3A4F643D45}" sibTransId="{A48F45E6-F537-4E49-A71A-EC2C13894B8C}"/>
    <dgm:cxn modelId="{0D18C842-7EE9-4821-B489-A0274446E3FB}" type="presOf" srcId="{FD9F5892-DEC6-43F6-9908-BCCCEB64D6BF}" destId="{DB049355-264C-49D4-B512-D8EC85D88CEE}" srcOrd="0" destOrd="0" presId="urn:microsoft.com/office/officeart/2005/8/layout/hProcess9"/>
    <dgm:cxn modelId="{2DD36311-86C1-4AA5-A9A8-4B9D5525B723}" type="presOf" srcId="{0F29AC82-D423-4287-A500-D19CBE66310B}" destId="{1B2A1C32-5DA7-4A06-9585-7941AFD0E8FA}" srcOrd="0" destOrd="0" presId="urn:microsoft.com/office/officeart/2005/8/layout/hProcess9"/>
    <dgm:cxn modelId="{71F5B738-A9CD-447B-B94D-2D6CB9E16237}" type="presOf" srcId="{043C3540-192D-4B8E-9A31-8156D08E4B43}" destId="{276FE982-FBBD-46C0-A05E-636F4B2BEDA8}" srcOrd="0" destOrd="0" presId="urn:microsoft.com/office/officeart/2005/8/layout/hProcess9"/>
    <dgm:cxn modelId="{A566BF38-CEC6-4E7A-907A-2E68223C14DA}" type="presOf" srcId="{E321E439-EAC0-4F94-AF34-246118BC3EFE}" destId="{9B526387-62D2-4720-8A18-7F34FE531C06}" srcOrd="0" destOrd="0" presId="urn:microsoft.com/office/officeart/2005/8/layout/hProcess9"/>
    <dgm:cxn modelId="{905575B7-BF10-467E-BF73-14D01B799554}" type="presParOf" srcId="{1B2A1C32-5DA7-4A06-9585-7941AFD0E8FA}" destId="{ABC71BFB-26D6-4202-B4FE-4A25BDE26CFD}" srcOrd="0" destOrd="0" presId="urn:microsoft.com/office/officeart/2005/8/layout/hProcess9"/>
    <dgm:cxn modelId="{FD7BAB9B-5858-4983-8879-872F5D68B872}" type="presParOf" srcId="{1B2A1C32-5DA7-4A06-9585-7941AFD0E8FA}" destId="{65CE1D63-21C8-4E6A-ADDA-15793F68739E}" srcOrd="1" destOrd="0" presId="urn:microsoft.com/office/officeart/2005/8/layout/hProcess9"/>
    <dgm:cxn modelId="{097749EB-D9D1-4C17-BF2D-45376D1B1D75}" type="presParOf" srcId="{65CE1D63-21C8-4E6A-ADDA-15793F68739E}" destId="{9B526387-62D2-4720-8A18-7F34FE531C06}" srcOrd="0" destOrd="0" presId="urn:microsoft.com/office/officeart/2005/8/layout/hProcess9"/>
    <dgm:cxn modelId="{D78D2308-6A6D-4FD6-B2CB-CEDE5B60A576}" type="presParOf" srcId="{65CE1D63-21C8-4E6A-ADDA-15793F68739E}" destId="{289F6E70-56BC-416B-9D14-B0C1C87F03E2}" srcOrd="1" destOrd="0" presId="urn:microsoft.com/office/officeart/2005/8/layout/hProcess9"/>
    <dgm:cxn modelId="{6A216ED3-77FF-46C0-857B-6D2AC893B845}" type="presParOf" srcId="{65CE1D63-21C8-4E6A-ADDA-15793F68739E}" destId="{276FE982-FBBD-46C0-A05E-636F4B2BEDA8}" srcOrd="2" destOrd="0" presId="urn:microsoft.com/office/officeart/2005/8/layout/hProcess9"/>
    <dgm:cxn modelId="{3ABAED59-55C2-4E17-AE9D-53DB06A6DA05}" type="presParOf" srcId="{65CE1D63-21C8-4E6A-ADDA-15793F68739E}" destId="{F52FA408-6740-4AE1-A612-76F25A30582A}" srcOrd="3" destOrd="0" presId="urn:microsoft.com/office/officeart/2005/8/layout/hProcess9"/>
    <dgm:cxn modelId="{D925A7CB-D399-4413-A155-47515D5DABB0}" type="presParOf" srcId="{65CE1D63-21C8-4E6A-ADDA-15793F68739E}" destId="{DB049355-264C-49D4-B512-D8EC85D88CE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789606-B4F3-498D-8E92-FAB7DC5C8C7E}">
      <dsp:nvSpPr>
        <dsp:cNvPr id="0" name=""/>
        <dsp:cNvSpPr/>
      </dsp:nvSpPr>
      <dsp:spPr>
        <a:xfrm>
          <a:off x="1455" y="0"/>
          <a:ext cx="873313" cy="900006"/>
        </a:xfrm>
        <a:prstGeom prst="upArrow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1E1AAE-91FD-4267-8D4A-8E355A415EF0}">
      <dsp:nvSpPr>
        <dsp:cNvPr id="0" name=""/>
        <dsp:cNvSpPr/>
      </dsp:nvSpPr>
      <dsp:spPr>
        <a:xfrm>
          <a:off x="900968" y="0"/>
          <a:ext cx="1481987" cy="900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0" rIns="177800" bIns="1778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/>
            <a:t>13,9% (2015)</a:t>
          </a:r>
        </a:p>
      </dsp:txBody>
      <dsp:txXfrm>
        <a:off x="900968" y="0"/>
        <a:ext cx="1481987" cy="900006"/>
      </dsp:txXfrm>
    </dsp:sp>
    <dsp:sp modelId="{10365F00-43F8-4729-926D-931E3035A41C}">
      <dsp:nvSpPr>
        <dsp:cNvPr id="0" name=""/>
        <dsp:cNvSpPr/>
      </dsp:nvSpPr>
      <dsp:spPr>
        <a:xfrm>
          <a:off x="263449" y="975007"/>
          <a:ext cx="873313" cy="900006"/>
        </a:xfrm>
        <a:prstGeom prst="downArrow">
          <a:avLst/>
        </a:prstGeom>
        <a:solidFill>
          <a:srgbClr val="FE54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0A2B0D-C7AD-4FEE-8E2B-1405ACE85942}">
      <dsp:nvSpPr>
        <dsp:cNvPr id="0" name=""/>
        <dsp:cNvSpPr/>
      </dsp:nvSpPr>
      <dsp:spPr>
        <a:xfrm>
          <a:off x="1162963" y="975007"/>
          <a:ext cx="1481987" cy="900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0" rIns="177800" bIns="1778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/>
            <a:t>8,8% (2016)</a:t>
          </a:r>
        </a:p>
      </dsp:txBody>
      <dsp:txXfrm>
        <a:off x="1162963" y="975007"/>
        <a:ext cx="1481987" cy="9000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C71BFB-26D6-4202-B4FE-4A25BDE26CFD}">
      <dsp:nvSpPr>
        <dsp:cNvPr id="0" name=""/>
        <dsp:cNvSpPr/>
      </dsp:nvSpPr>
      <dsp:spPr>
        <a:xfrm>
          <a:off x="311587" y="0"/>
          <a:ext cx="3531329" cy="1161052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26387-62D2-4720-8A18-7F34FE531C06}">
      <dsp:nvSpPr>
        <dsp:cNvPr id="0" name=""/>
        <dsp:cNvSpPr/>
      </dsp:nvSpPr>
      <dsp:spPr>
        <a:xfrm>
          <a:off x="4462" y="348315"/>
          <a:ext cx="1337231" cy="46442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/>
            <a:t>2014: 92 DIAS</a:t>
          </a:r>
        </a:p>
      </dsp:txBody>
      <dsp:txXfrm>
        <a:off x="27133" y="370986"/>
        <a:ext cx="1291889" cy="419079"/>
      </dsp:txXfrm>
    </dsp:sp>
    <dsp:sp modelId="{276FE982-FBBD-46C0-A05E-636F4B2BEDA8}">
      <dsp:nvSpPr>
        <dsp:cNvPr id="0" name=""/>
        <dsp:cNvSpPr/>
      </dsp:nvSpPr>
      <dsp:spPr>
        <a:xfrm>
          <a:off x="1408636" y="348315"/>
          <a:ext cx="1337231" cy="464421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/>
            <a:t>2015: 126 DIAS </a:t>
          </a:r>
        </a:p>
      </dsp:txBody>
      <dsp:txXfrm>
        <a:off x="1431307" y="370986"/>
        <a:ext cx="1291889" cy="419079"/>
      </dsp:txXfrm>
    </dsp:sp>
    <dsp:sp modelId="{DB049355-264C-49D4-B512-D8EC85D88CEE}">
      <dsp:nvSpPr>
        <dsp:cNvPr id="0" name=""/>
        <dsp:cNvSpPr/>
      </dsp:nvSpPr>
      <dsp:spPr>
        <a:xfrm>
          <a:off x="2812810" y="348315"/>
          <a:ext cx="1337231" cy="464421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/>
            <a:t>2016: 123 DIAS </a:t>
          </a:r>
        </a:p>
      </dsp:txBody>
      <dsp:txXfrm>
        <a:off x="2835481" y="370986"/>
        <a:ext cx="1291889" cy="4190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28E7AC-6B5C-4A70-A7E1-45826B0430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DF312D-6532-4D5A-AAE4-34C474B1F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19FAB5-FA5C-4AD9-98F3-144A41547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434B9-8107-4752-927F-C89766A11495}" type="datetimeFigureOut">
              <a:rPr lang="es-CO" smtClean="0"/>
              <a:t>9/11/2017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C3B8EE-529F-4441-A41C-15D949188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8F2B21-EAED-435E-BE32-5B5809218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81CC-6769-410F-A6E2-7AE6185AFE7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3173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E69D4-5654-4F27-8DDE-C2E69DD61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D2D20C4-1B11-4F55-AC3C-0E4E34FDE5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CD0EB5-F5E2-4645-B70E-1E4518FDD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434B9-8107-4752-927F-C89766A11495}" type="datetimeFigureOut">
              <a:rPr lang="es-CO" smtClean="0"/>
              <a:t>9/11/2017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F71F7D-50E9-4FDC-8317-C1BE0C8DF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46C216-A907-49F3-8B23-57238E9AC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81CC-6769-410F-A6E2-7AE6185AFE7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7766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8D197B-BEF7-4EE4-AD81-869F9B5D2C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9BEE4DB-C4A5-45FC-9505-F64CA6204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314CBB-E27C-42DB-B7CF-AAF64AACF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434B9-8107-4752-927F-C89766A11495}" type="datetimeFigureOut">
              <a:rPr lang="es-CO" smtClean="0"/>
              <a:t>9/11/2017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092EC3-FBB3-414A-8055-20239E139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F5F65B-878E-4D78-B297-F38680842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81CC-6769-410F-A6E2-7AE6185AFE7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588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ECA399-D868-4943-B96B-1E5D2BE43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C3FDA8-D6CF-40EE-A1EF-A385989FB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433C1C-3D9E-411E-9CB7-BD18570F5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434B9-8107-4752-927F-C89766A11495}" type="datetimeFigureOut">
              <a:rPr lang="es-CO" smtClean="0"/>
              <a:t>9/11/2017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ADA2BA-0655-4772-ACD9-50B0CC4A2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44012C-1F09-4693-90B7-DD850743E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81CC-6769-410F-A6E2-7AE6185AFE7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903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3FEC98-88F7-4C37-86B9-8CB74C360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CC602E-98BE-4FD3-9FA2-7CE2B835E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C1CE37-C416-4AD0-8346-53662683C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434B9-8107-4752-927F-C89766A11495}" type="datetimeFigureOut">
              <a:rPr lang="es-CO" smtClean="0"/>
              <a:t>9/11/2017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C758B1-C815-478D-8D0B-210715C41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A2558C-0723-46EC-A552-6416A6D27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81CC-6769-410F-A6E2-7AE6185AFE7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92263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63EE20-EFC7-4B7B-A301-88F99424E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056BD3-8161-4A05-974C-6888D070E6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493BDC3-B77D-4195-95CA-A7DC9275B4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73BA032-B267-444B-8211-260E9E595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434B9-8107-4752-927F-C89766A11495}" type="datetimeFigureOut">
              <a:rPr lang="es-CO" smtClean="0"/>
              <a:t>9/11/2017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2E5E28B-017E-4BA7-B898-1D85A9AFB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6B37767-1537-4815-A2C5-41CB957CD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81CC-6769-410F-A6E2-7AE6185AFE7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787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539EA-87A8-44E4-B6CC-2A85A788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028351-EF65-49F1-BC62-3CDB92EDF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14082DD-04C5-47FF-B9EC-3B192B74B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7D08A85-6171-4012-B3CE-DDD2ED5EC9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0E57BF-5DD9-4A38-AADD-0ED67D6D28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6B01904-7174-472F-AC68-175E4D3A1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434B9-8107-4752-927F-C89766A11495}" type="datetimeFigureOut">
              <a:rPr lang="es-CO" smtClean="0"/>
              <a:t>9/11/2017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51D3E2A-0A73-401E-9689-46542EC7E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F45132A-EC8D-4A67-9DD9-A21946894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81CC-6769-410F-A6E2-7AE6185AFE7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1043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AAF82C-A49D-407D-9D5F-B7F1ED2E3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95F8ACD-7210-48FF-AF5A-03998F573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434B9-8107-4752-927F-C89766A11495}" type="datetimeFigureOut">
              <a:rPr lang="es-CO" smtClean="0"/>
              <a:t>9/11/2017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6FB44C8-549F-4FF3-8C65-2C549C83B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5B64F2F-F580-4604-99DE-7888F1F01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81CC-6769-410F-A6E2-7AE6185AFE7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1841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E693F92-3E75-4073-8284-8044CB5B2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434B9-8107-4752-927F-C89766A11495}" type="datetimeFigureOut">
              <a:rPr lang="es-CO" smtClean="0"/>
              <a:t>9/11/2017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6F40A96-8268-461B-A7B3-F9D18664C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955B745-11AA-40EF-BFFD-988C0DBE4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81CC-6769-410F-A6E2-7AE6185AFE7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89811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992EDC-9FB5-47BB-9836-44A7F7E2E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69A1C8-823B-4FE5-968D-A4667F925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55E3375-39CD-4A4A-B309-8CBF319CF9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4FB89F-45B1-4099-B92C-6CE05319D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434B9-8107-4752-927F-C89766A11495}" type="datetimeFigureOut">
              <a:rPr lang="es-CO" smtClean="0"/>
              <a:t>9/11/2017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C75BE91-631B-443C-8895-3DE900DEB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3128B9B-3893-4E52-8E36-1595A3628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81CC-6769-410F-A6E2-7AE6185AFE7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8173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9A7936-C40F-46CC-A179-5C45AAC74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9D90FAA-CBF4-4062-91BA-D94D0E639F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0558867-E987-4CAD-A8B6-1A912150B6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BB86FF7-E08B-4E47-9C42-3086DC3EF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434B9-8107-4752-927F-C89766A11495}" type="datetimeFigureOut">
              <a:rPr lang="es-CO" smtClean="0"/>
              <a:t>9/11/2017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D5B4617-9742-4456-B1A2-FB8DF374F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9544BC-8437-4C44-BB6B-8EEBE2CE9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81CC-6769-410F-A6E2-7AE6185AFE7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4102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0939888-5EBB-4FF1-8D36-B18B3E786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0B25436-95FF-4E6A-89A6-73AE17D04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68EE87-6B01-4ACF-93CF-4149A86134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434B9-8107-4752-927F-C89766A11495}" type="datetimeFigureOut">
              <a:rPr lang="es-CO" smtClean="0"/>
              <a:t>9/11/2017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153702-1701-4CAF-B2D0-F1A29C5373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4F876F-60C8-48F3-8A64-19868A2B45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981CC-6769-410F-A6E2-7AE6185AFE7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075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.png"/><Relationship Id="rId3" Type="http://schemas.openxmlformats.org/officeDocument/2006/relationships/image" Target="../media/image14.png"/><Relationship Id="rId7" Type="http://schemas.openxmlformats.org/officeDocument/2006/relationships/image" Target="../media/image16.jpeg"/><Relationship Id="rId12" Type="http://schemas.openxmlformats.org/officeDocument/2006/relationships/image" Target="../media/image21.png"/><Relationship Id="rId2" Type="http://schemas.openxmlformats.org/officeDocument/2006/relationships/chart" Target="../charts/chart1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5" Type="http://schemas.openxmlformats.org/officeDocument/2006/relationships/image" Target="../media/image23.png"/><Relationship Id="rId10" Type="http://schemas.openxmlformats.org/officeDocument/2006/relationships/image" Target="../media/image19.png"/><Relationship Id="rId4" Type="http://schemas.openxmlformats.org/officeDocument/2006/relationships/image" Target="../media/image15.svg"/><Relationship Id="rId9" Type="http://schemas.openxmlformats.org/officeDocument/2006/relationships/image" Target="../media/image18.png"/><Relationship Id="rId1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13" Type="http://schemas.microsoft.com/office/2007/relationships/diagramDrawing" Target="../diagrams/drawing2.xml"/><Relationship Id="rId3" Type="http://schemas.openxmlformats.org/officeDocument/2006/relationships/diagramLayout" Target="../diagrams/layout1.xml"/><Relationship Id="rId7" Type="http://schemas.openxmlformats.org/officeDocument/2006/relationships/chart" Target="../charts/chart2.xml"/><Relationship Id="rId12" Type="http://schemas.openxmlformats.org/officeDocument/2006/relationships/diagramColors" Target="../diagrams/colors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diagramQuickStyle" Target="../diagrams/quickStyle2.xml"/><Relationship Id="rId5" Type="http://schemas.openxmlformats.org/officeDocument/2006/relationships/diagramColors" Target="../diagrams/colors1.xml"/><Relationship Id="rId10" Type="http://schemas.openxmlformats.org/officeDocument/2006/relationships/diagramLayout" Target="../diagrams/layout2.xml"/><Relationship Id="rId4" Type="http://schemas.openxmlformats.org/officeDocument/2006/relationships/diagramQuickStyle" Target="../diagrams/quickStyle1.xml"/><Relationship Id="rId9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A172DA6-BC51-4447-9CB2-6C7854D6A9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38" t="36128" r="3906" b="24408"/>
          <a:stretch/>
        </p:blipFill>
        <p:spPr>
          <a:xfrm>
            <a:off x="2405066" y="1983431"/>
            <a:ext cx="9559626" cy="2710160"/>
          </a:xfrm>
          <a:prstGeom prst="rect">
            <a:avLst/>
          </a:prstGeom>
          <a:ln w="76200">
            <a:solidFill>
              <a:schemeClr val="accent2"/>
            </a:solidFill>
          </a:ln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943FE679-8614-4D8C-B0A5-3C00940E21D9}"/>
              </a:ext>
            </a:extLst>
          </p:cNvPr>
          <p:cNvSpPr/>
          <p:nvPr/>
        </p:nvSpPr>
        <p:spPr>
          <a:xfrm rot="5400000">
            <a:off x="-2226469" y="2226469"/>
            <a:ext cx="6858003" cy="2405066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15B32E4-E6C6-4F87-BF60-671B3C16729B}"/>
              </a:ext>
            </a:extLst>
          </p:cNvPr>
          <p:cNvSpPr txBox="1"/>
          <p:nvPr/>
        </p:nvSpPr>
        <p:spPr>
          <a:xfrm>
            <a:off x="2405066" y="5903892"/>
            <a:ext cx="43195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Bodoni MT" panose="02070603080606020203" pitchFamily="18" charset="0"/>
              </a:rPr>
              <a:t>Daniela García Aguirre</a:t>
            </a:r>
          </a:p>
          <a:p>
            <a:r>
              <a:rPr lang="es-CO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Bodoni MT" panose="02070603080606020203" pitchFamily="18" charset="0"/>
              </a:rPr>
              <a:t>Daniela Palomino Merchán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3C9F54C-4655-41CE-8186-4E3388491A45}"/>
              </a:ext>
            </a:extLst>
          </p:cNvPr>
          <p:cNvSpPr/>
          <p:nvPr/>
        </p:nvSpPr>
        <p:spPr>
          <a:xfrm>
            <a:off x="11964693" y="1270861"/>
            <a:ext cx="108488" cy="358010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9424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41CBF5A-D4A6-4651-AE47-168D90408E72}"/>
              </a:ext>
            </a:extLst>
          </p:cNvPr>
          <p:cNvSpPr/>
          <p:nvPr/>
        </p:nvSpPr>
        <p:spPr>
          <a:xfrm>
            <a:off x="0" y="0"/>
            <a:ext cx="12192000" cy="1473993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7200" dirty="0">
                <a:solidFill>
                  <a:schemeClr val="bg1"/>
                </a:solidFill>
                <a:latin typeface="Bodoni MT" panose="02070603080606020203" pitchFamily="18" charset="0"/>
              </a:rPr>
              <a:t>RECOMENDACIÓN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EFA4D2BE-18BC-4D8B-BF46-681345616FB9}"/>
              </a:ext>
            </a:extLst>
          </p:cNvPr>
          <p:cNvCxnSpPr/>
          <p:nvPr/>
        </p:nvCxnSpPr>
        <p:spPr>
          <a:xfrm>
            <a:off x="2000250" y="1276350"/>
            <a:ext cx="83439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Rectángulo 6">
            <a:extLst>
              <a:ext uri="{FF2B5EF4-FFF2-40B4-BE49-F238E27FC236}">
                <a16:creationId xmlns:a16="http://schemas.microsoft.com/office/drawing/2014/main" id="{13D9715B-7DC0-48F6-B1FB-4F5C5CB09381}"/>
              </a:ext>
            </a:extLst>
          </p:cNvPr>
          <p:cNvSpPr/>
          <p:nvPr/>
        </p:nvSpPr>
        <p:spPr>
          <a:xfrm>
            <a:off x="824791" y="2249337"/>
            <a:ext cx="1104578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dirty="0">
                <a:latin typeface="Bodoni MT" panose="02070603080606020203" pitchFamily="18" charset="0"/>
              </a:rPr>
              <a:t>Teniendo en cuenta el análisis financiero de los últimos tres años de FAMILIA S.A, si recomendamos y aprobamos, otorgar el crédito rotativo solicitado por valor de 100.000 millones de pesos, basado en los siguientes puntos:  buenos indicadores de liquidez y estructura financiera saludable. </a:t>
            </a:r>
          </a:p>
          <a:p>
            <a:pPr algn="ctr"/>
            <a:endParaRPr lang="es-CO" sz="3200" dirty="0">
              <a:latin typeface="Bodoni MT" panose="02070603080606020203" pitchFamily="18" charset="0"/>
            </a:endParaRPr>
          </a:p>
          <a:p>
            <a:pPr algn="ctr"/>
            <a:endParaRPr lang="es-CO" sz="3200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55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FD8112ED-DD71-450A-AF0A-E974CDDA8110}"/>
              </a:ext>
            </a:extLst>
          </p:cNvPr>
          <p:cNvSpPr/>
          <p:nvPr/>
        </p:nvSpPr>
        <p:spPr>
          <a:xfrm>
            <a:off x="76200" y="3481916"/>
            <a:ext cx="12115800" cy="5418667"/>
          </a:xfrm>
          <a:prstGeom prst="rect">
            <a:avLst/>
          </a:prstGeom>
          <a:noFill/>
        </p:spPr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FF74DC1-18C6-4298-995E-B809D6A0DF4B}"/>
              </a:ext>
            </a:extLst>
          </p:cNvPr>
          <p:cNvSpPr/>
          <p:nvPr/>
        </p:nvSpPr>
        <p:spPr>
          <a:xfrm>
            <a:off x="81820" y="5536948"/>
            <a:ext cx="3271502" cy="1308601"/>
          </a:xfrm>
          <a:custGeom>
            <a:avLst/>
            <a:gdLst>
              <a:gd name="connsiteX0" fmla="*/ 0 w 3271502"/>
              <a:gd name="connsiteY0" fmla="*/ 0 h 1308601"/>
              <a:gd name="connsiteX1" fmla="*/ 2617202 w 3271502"/>
              <a:gd name="connsiteY1" fmla="*/ 0 h 1308601"/>
              <a:gd name="connsiteX2" fmla="*/ 3271502 w 3271502"/>
              <a:gd name="connsiteY2" fmla="*/ 654301 h 1308601"/>
              <a:gd name="connsiteX3" fmla="*/ 2617202 w 3271502"/>
              <a:gd name="connsiteY3" fmla="*/ 1308601 h 1308601"/>
              <a:gd name="connsiteX4" fmla="*/ 0 w 3271502"/>
              <a:gd name="connsiteY4" fmla="*/ 1308601 h 1308601"/>
              <a:gd name="connsiteX5" fmla="*/ 654301 w 3271502"/>
              <a:gd name="connsiteY5" fmla="*/ 654301 h 1308601"/>
              <a:gd name="connsiteX6" fmla="*/ 0 w 3271502"/>
              <a:gd name="connsiteY6" fmla="*/ 0 h 130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1502" h="1308601">
                <a:moveTo>
                  <a:pt x="0" y="0"/>
                </a:moveTo>
                <a:lnTo>
                  <a:pt x="2617202" y="0"/>
                </a:lnTo>
                <a:lnTo>
                  <a:pt x="3271502" y="654301"/>
                </a:lnTo>
                <a:lnTo>
                  <a:pt x="2617202" y="1308601"/>
                </a:lnTo>
                <a:lnTo>
                  <a:pt x="0" y="1308601"/>
                </a:lnTo>
                <a:lnTo>
                  <a:pt x="654301" y="6543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34311" tIns="26670" rIns="680970" bIns="2667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2000" kern="1200" dirty="0"/>
              <a:t>Análisis Macroeconómico</a:t>
            </a:r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C9EA5247-3B42-4964-9CAF-118AA1354A48}"/>
              </a:ext>
            </a:extLst>
          </p:cNvPr>
          <p:cNvSpPr/>
          <p:nvPr/>
        </p:nvSpPr>
        <p:spPr>
          <a:xfrm>
            <a:off x="3026172" y="5536948"/>
            <a:ext cx="3271502" cy="1308601"/>
          </a:xfrm>
          <a:custGeom>
            <a:avLst/>
            <a:gdLst>
              <a:gd name="connsiteX0" fmla="*/ 0 w 3271502"/>
              <a:gd name="connsiteY0" fmla="*/ 0 h 1308601"/>
              <a:gd name="connsiteX1" fmla="*/ 2617202 w 3271502"/>
              <a:gd name="connsiteY1" fmla="*/ 0 h 1308601"/>
              <a:gd name="connsiteX2" fmla="*/ 3271502 w 3271502"/>
              <a:gd name="connsiteY2" fmla="*/ 654301 h 1308601"/>
              <a:gd name="connsiteX3" fmla="*/ 2617202 w 3271502"/>
              <a:gd name="connsiteY3" fmla="*/ 1308601 h 1308601"/>
              <a:gd name="connsiteX4" fmla="*/ 0 w 3271502"/>
              <a:gd name="connsiteY4" fmla="*/ 1308601 h 1308601"/>
              <a:gd name="connsiteX5" fmla="*/ 654301 w 3271502"/>
              <a:gd name="connsiteY5" fmla="*/ 654301 h 1308601"/>
              <a:gd name="connsiteX6" fmla="*/ 0 w 3271502"/>
              <a:gd name="connsiteY6" fmla="*/ 0 h 130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1502" h="1308601">
                <a:moveTo>
                  <a:pt x="0" y="0"/>
                </a:moveTo>
                <a:lnTo>
                  <a:pt x="2617202" y="0"/>
                </a:lnTo>
                <a:lnTo>
                  <a:pt x="3271502" y="654301"/>
                </a:lnTo>
                <a:lnTo>
                  <a:pt x="2617202" y="1308601"/>
                </a:lnTo>
                <a:lnTo>
                  <a:pt x="0" y="1308601"/>
                </a:lnTo>
                <a:lnTo>
                  <a:pt x="654301" y="6543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34311" tIns="26670" rIns="680970" bIns="2667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2000" kern="1200" dirty="0"/>
              <a:t>Análisis de Gerencia</a:t>
            </a:r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7F4B54CE-7320-4629-9D82-702B1E6086E6}"/>
              </a:ext>
            </a:extLst>
          </p:cNvPr>
          <p:cNvSpPr/>
          <p:nvPr/>
        </p:nvSpPr>
        <p:spPr>
          <a:xfrm>
            <a:off x="5970524" y="5536948"/>
            <a:ext cx="3271502" cy="1308601"/>
          </a:xfrm>
          <a:custGeom>
            <a:avLst/>
            <a:gdLst>
              <a:gd name="connsiteX0" fmla="*/ 0 w 3271502"/>
              <a:gd name="connsiteY0" fmla="*/ 0 h 1308601"/>
              <a:gd name="connsiteX1" fmla="*/ 2617202 w 3271502"/>
              <a:gd name="connsiteY1" fmla="*/ 0 h 1308601"/>
              <a:gd name="connsiteX2" fmla="*/ 3271502 w 3271502"/>
              <a:gd name="connsiteY2" fmla="*/ 654301 h 1308601"/>
              <a:gd name="connsiteX3" fmla="*/ 2617202 w 3271502"/>
              <a:gd name="connsiteY3" fmla="*/ 1308601 h 1308601"/>
              <a:gd name="connsiteX4" fmla="*/ 0 w 3271502"/>
              <a:gd name="connsiteY4" fmla="*/ 1308601 h 1308601"/>
              <a:gd name="connsiteX5" fmla="*/ 654301 w 3271502"/>
              <a:gd name="connsiteY5" fmla="*/ 654301 h 1308601"/>
              <a:gd name="connsiteX6" fmla="*/ 0 w 3271502"/>
              <a:gd name="connsiteY6" fmla="*/ 0 h 130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1502" h="1308601">
                <a:moveTo>
                  <a:pt x="0" y="0"/>
                </a:moveTo>
                <a:lnTo>
                  <a:pt x="2617202" y="0"/>
                </a:lnTo>
                <a:lnTo>
                  <a:pt x="3271502" y="654301"/>
                </a:lnTo>
                <a:lnTo>
                  <a:pt x="2617202" y="1308601"/>
                </a:lnTo>
                <a:lnTo>
                  <a:pt x="0" y="1308601"/>
                </a:lnTo>
                <a:lnTo>
                  <a:pt x="654301" y="6543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34311" tIns="26670" rIns="680970" bIns="2667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2000" kern="1200" dirty="0"/>
              <a:t>Análisis de Industria</a:t>
            </a:r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27262A7C-EDC6-4561-936C-BE0D37B58E54}"/>
              </a:ext>
            </a:extLst>
          </p:cNvPr>
          <p:cNvSpPr/>
          <p:nvPr/>
        </p:nvSpPr>
        <p:spPr>
          <a:xfrm>
            <a:off x="8914877" y="5536948"/>
            <a:ext cx="3271502" cy="1308601"/>
          </a:xfrm>
          <a:custGeom>
            <a:avLst/>
            <a:gdLst>
              <a:gd name="connsiteX0" fmla="*/ 0 w 3271502"/>
              <a:gd name="connsiteY0" fmla="*/ 0 h 1308601"/>
              <a:gd name="connsiteX1" fmla="*/ 2617202 w 3271502"/>
              <a:gd name="connsiteY1" fmla="*/ 0 h 1308601"/>
              <a:gd name="connsiteX2" fmla="*/ 3271502 w 3271502"/>
              <a:gd name="connsiteY2" fmla="*/ 654301 h 1308601"/>
              <a:gd name="connsiteX3" fmla="*/ 2617202 w 3271502"/>
              <a:gd name="connsiteY3" fmla="*/ 1308601 h 1308601"/>
              <a:gd name="connsiteX4" fmla="*/ 0 w 3271502"/>
              <a:gd name="connsiteY4" fmla="*/ 1308601 h 1308601"/>
              <a:gd name="connsiteX5" fmla="*/ 654301 w 3271502"/>
              <a:gd name="connsiteY5" fmla="*/ 654301 h 1308601"/>
              <a:gd name="connsiteX6" fmla="*/ 0 w 3271502"/>
              <a:gd name="connsiteY6" fmla="*/ 0 h 130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1502" h="1308601">
                <a:moveTo>
                  <a:pt x="0" y="0"/>
                </a:moveTo>
                <a:lnTo>
                  <a:pt x="2617202" y="0"/>
                </a:lnTo>
                <a:lnTo>
                  <a:pt x="3271502" y="654301"/>
                </a:lnTo>
                <a:lnTo>
                  <a:pt x="2617202" y="1308601"/>
                </a:lnTo>
                <a:lnTo>
                  <a:pt x="0" y="1308601"/>
                </a:lnTo>
                <a:lnTo>
                  <a:pt x="654301" y="6543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34311" tIns="26670" rIns="680970" bIns="2667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2000" kern="1200" dirty="0"/>
              <a:t>Análisis Financiero</a:t>
            </a:r>
          </a:p>
        </p:txBody>
      </p:sp>
      <p:pic>
        <p:nvPicPr>
          <p:cNvPr id="2050" name="Picture 2" descr="Resultado de imagen para colombia mapa tricolor png">
            <a:extLst>
              <a:ext uri="{FF2B5EF4-FFF2-40B4-BE49-F238E27FC236}">
                <a16:creationId xmlns:a16="http://schemas.microsoft.com/office/drawing/2014/main" id="{3A3B7797-80E0-410E-AF75-2D86767B2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27" y="0"/>
            <a:ext cx="3829573" cy="522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B5BAA8B1-01C6-4246-8317-9645CC588E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4" t="18787" r="13310" b="35242"/>
          <a:stretch/>
        </p:blipFill>
        <p:spPr>
          <a:xfrm>
            <a:off x="0" y="1191633"/>
            <a:ext cx="5151374" cy="2055032"/>
          </a:xfrm>
          <a:prstGeom prst="rect">
            <a:avLst/>
          </a:prstGeom>
        </p:spPr>
      </p:pic>
      <p:sp>
        <p:nvSpPr>
          <p:cNvPr id="22" name="Flecha: a la derecha con bandas 21">
            <a:extLst>
              <a:ext uri="{FF2B5EF4-FFF2-40B4-BE49-F238E27FC236}">
                <a16:creationId xmlns:a16="http://schemas.microsoft.com/office/drawing/2014/main" id="{620D2069-5F77-468E-9156-23CC438A98C8}"/>
              </a:ext>
            </a:extLst>
          </p:cNvPr>
          <p:cNvSpPr/>
          <p:nvPr/>
        </p:nvSpPr>
        <p:spPr>
          <a:xfrm>
            <a:off x="5512801" y="228600"/>
            <a:ext cx="5726699" cy="1600200"/>
          </a:xfrm>
          <a:prstGeom prst="striped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>
                <a:solidFill>
                  <a:schemeClr val="bg1"/>
                </a:solidFill>
              </a:rPr>
              <a:t>Tasa de Inflación 5,75% (2016) </a:t>
            </a:r>
          </a:p>
        </p:txBody>
      </p:sp>
      <p:sp>
        <p:nvSpPr>
          <p:cNvPr id="24" name="Flecha: a la derecha con bandas 23">
            <a:extLst>
              <a:ext uri="{FF2B5EF4-FFF2-40B4-BE49-F238E27FC236}">
                <a16:creationId xmlns:a16="http://schemas.microsoft.com/office/drawing/2014/main" id="{C6F6C6A1-760D-4DF2-81E5-44E78D6EF4B1}"/>
              </a:ext>
            </a:extLst>
          </p:cNvPr>
          <p:cNvSpPr/>
          <p:nvPr/>
        </p:nvSpPr>
        <p:spPr>
          <a:xfrm>
            <a:off x="5512800" y="2064050"/>
            <a:ext cx="5726700" cy="1612599"/>
          </a:xfrm>
          <a:prstGeom prst="striped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>
                <a:solidFill>
                  <a:schemeClr val="bg1"/>
                </a:solidFill>
              </a:rPr>
              <a:t>Tasa de Cambio $ 3.100 (2016) </a:t>
            </a:r>
          </a:p>
        </p:txBody>
      </p:sp>
      <p:sp>
        <p:nvSpPr>
          <p:cNvPr id="25" name="Flecha: a la derecha con bandas 24">
            <a:extLst>
              <a:ext uri="{FF2B5EF4-FFF2-40B4-BE49-F238E27FC236}">
                <a16:creationId xmlns:a16="http://schemas.microsoft.com/office/drawing/2014/main" id="{D990CC2B-5EC0-41E2-8C9A-EA9815D0EE53}"/>
              </a:ext>
            </a:extLst>
          </p:cNvPr>
          <p:cNvSpPr/>
          <p:nvPr/>
        </p:nvSpPr>
        <p:spPr>
          <a:xfrm>
            <a:off x="5512800" y="3834115"/>
            <a:ext cx="5726700" cy="1612599"/>
          </a:xfrm>
          <a:prstGeom prst="stripedRightArrow">
            <a:avLst/>
          </a:prstGeom>
          <a:solidFill>
            <a:srgbClr val="FE5426"/>
          </a:solidFill>
          <a:ln>
            <a:solidFill>
              <a:srgbClr val="FE54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>
                <a:solidFill>
                  <a:schemeClr val="bg1"/>
                </a:solidFill>
              </a:rPr>
              <a:t>Proceso de Paz</a:t>
            </a:r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C7B72EFD-C069-4EA5-8C81-1FF6B2554C34}"/>
              </a:ext>
            </a:extLst>
          </p:cNvPr>
          <p:cNvGrpSpPr/>
          <p:nvPr/>
        </p:nvGrpSpPr>
        <p:grpSpPr>
          <a:xfrm>
            <a:off x="0" y="521757"/>
            <a:ext cx="4252953" cy="4343400"/>
            <a:chOff x="0" y="521757"/>
            <a:chExt cx="4252953" cy="4343400"/>
          </a:xfrm>
        </p:grpSpPr>
        <p:sp>
          <p:nvSpPr>
            <p:cNvPr id="23" name="Flecha: hacia arriba 22">
              <a:extLst>
                <a:ext uri="{FF2B5EF4-FFF2-40B4-BE49-F238E27FC236}">
                  <a16:creationId xmlns:a16="http://schemas.microsoft.com/office/drawing/2014/main" id="{79BC99BE-205A-42EF-972D-491E9F990D47}"/>
                </a:ext>
              </a:extLst>
            </p:cNvPr>
            <p:cNvSpPr/>
            <p:nvPr/>
          </p:nvSpPr>
          <p:spPr>
            <a:xfrm>
              <a:off x="0" y="521757"/>
              <a:ext cx="4252953" cy="4343400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800" dirty="0"/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6FECADD6-E81A-428A-9469-8BFDF5D77FAD}"/>
                </a:ext>
              </a:extLst>
            </p:cNvPr>
            <p:cNvSpPr txBox="1"/>
            <p:nvPr/>
          </p:nvSpPr>
          <p:spPr>
            <a:xfrm>
              <a:off x="956486" y="1158428"/>
              <a:ext cx="23817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4800" dirty="0">
                  <a:solidFill>
                    <a:schemeClr val="bg1"/>
                  </a:solidFill>
                </a:rPr>
                <a:t>Alta</a:t>
              </a: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7DA2D997-3028-4CC4-BEE7-E630508B12E2}"/>
                </a:ext>
              </a:extLst>
            </p:cNvPr>
            <p:cNvSpPr txBox="1"/>
            <p:nvPr/>
          </p:nvSpPr>
          <p:spPr>
            <a:xfrm>
              <a:off x="247872" y="1847354"/>
              <a:ext cx="3799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4800" dirty="0">
                  <a:solidFill>
                    <a:schemeClr val="bg1"/>
                  </a:solidFill>
                </a:rPr>
                <a:t>Competencia</a:t>
              </a: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B486F3D5-A90F-4CE2-9F55-AB5C9CC5E59C}"/>
              </a:ext>
            </a:extLst>
          </p:cNvPr>
          <p:cNvGrpSpPr/>
          <p:nvPr/>
        </p:nvGrpSpPr>
        <p:grpSpPr>
          <a:xfrm>
            <a:off x="7563076" y="521757"/>
            <a:ext cx="4252953" cy="4343400"/>
            <a:chOff x="7563076" y="521757"/>
            <a:chExt cx="4252953" cy="4343400"/>
          </a:xfrm>
        </p:grpSpPr>
        <p:sp>
          <p:nvSpPr>
            <p:cNvPr id="27" name="Flecha: hacia arriba 26">
              <a:extLst>
                <a:ext uri="{FF2B5EF4-FFF2-40B4-BE49-F238E27FC236}">
                  <a16:creationId xmlns:a16="http://schemas.microsoft.com/office/drawing/2014/main" id="{1D7FE07F-95D7-4BFF-82BF-402A78326C7C}"/>
                </a:ext>
              </a:extLst>
            </p:cNvPr>
            <p:cNvSpPr/>
            <p:nvPr/>
          </p:nvSpPr>
          <p:spPr>
            <a:xfrm rot="10800000">
              <a:off x="7563076" y="521757"/>
              <a:ext cx="4252953" cy="4343400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298FDAAA-C745-4940-93FE-73DD30ED7991}"/>
                </a:ext>
              </a:extLst>
            </p:cNvPr>
            <p:cNvSpPr txBox="1"/>
            <p:nvPr/>
          </p:nvSpPr>
          <p:spPr>
            <a:xfrm>
              <a:off x="8442270" y="821994"/>
              <a:ext cx="251148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4800" dirty="0">
                  <a:solidFill>
                    <a:schemeClr val="bg1"/>
                  </a:solidFill>
                </a:rPr>
                <a:t>No</a:t>
              </a:r>
            </a:p>
            <a:p>
              <a:pPr algn="ctr"/>
              <a:r>
                <a:rPr lang="es-CO" sz="4800" dirty="0">
                  <a:solidFill>
                    <a:schemeClr val="bg1"/>
                  </a:solidFill>
                </a:rPr>
                <a:t>hay</a:t>
              </a:r>
            </a:p>
            <a:p>
              <a:pPr algn="ctr"/>
              <a:r>
                <a:rPr lang="es-CO" sz="4800" dirty="0">
                  <a:solidFill>
                    <a:schemeClr val="bg1"/>
                  </a:solidFill>
                </a:rPr>
                <a:t>bien</a:t>
              </a:r>
            </a:p>
            <a:p>
              <a:pPr algn="ctr"/>
              <a:r>
                <a:rPr lang="es-CO" sz="4800" dirty="0">
                  <a:solidFill>
                    <a:schemeClr val="bg1"/>
                  </a:solidFill>
                </a:rPr>
                <a:t>Sustituto</a:t>
              </a:r>
            </a:p>
          </p:txBody>
        </p:sp>
      </p:grpSp>
      <p:sp>
        <p:nvSpPr>
          <p:cNvPr id="2048" name="CuadroTexto 2047">
            <a:extLst>
              <a:ext uri="{FF2B5EF4-FFF2-40B4-BE49-F238E27FC236}">
                <a16:creationId xmlns:a16="http://schemas.microsoft.com/office/drawing/2014/main" id="{8FA7C9F5-FCA7-47CE-9F47-88516919B60A}"/>
              </a:ext>
            </a:extLst>
          </p:cNvPr>
          <p:cNvSpPr txBox="1"/>
          <p:nvPr/>
        </p:nvSpPr>
        <p:spPr>
          <a:xfrm>
            <a:off x="4228335" y="2740449"/>
            <a:ext cx="3154028" cy="1446550"/>
          </a:xfrm>
          <a:prstGeom prst="rect">
            <a:avLst/>
          </a:prstGeom>
          <a:ln>
            <a:solidFill>
              <a:srgbClr val="FE542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4400" dirty="0">
                <a:solidFill>
                  <a:srgbClr val="FF0000"/>
                </a:solidFill>
              </a:rPr>
              <a:t>Riesgos de la Compañía</a:t>
            </a:r>
          </a:p>
        </p:txBody>
      </p:sp>
      <p:grpSp>
        <p:nvGrpSpPr>
          <p:cNvPr id="2051" name="Grupo 2050">
            <a:extLst>
              <a:ext uri="{FF2B5EF4-FFF2-40B4-BE49-F238E27FC236}">
                <a16:creationId xmlns:a16="http://schemas.microsoft.com/office/drawing/2014/main" id="{22DB957F-8754-436A-96EC-E7398F11CD0B}"/>
              </a:ext>
            </a:extLst>
          </p:cNvPr>
          <p:cNvGrpSpPr/>
          <p:nvPr/>
        </p:nvGrpSpPr>
        <p:grpSpPr>
          <a:xfrm>
            <a:off x="550131" y="112921"/>
            <a:ext cx="5708060" cy="5342829"/>
            <a:chOff x="550131" y="112921"/>
            <a:chExt cx="5708060" cy="5342829"/>
          </a:xfrm>
        </p:grpSpPr>
        <p:grpSp>
          <p:nvGrpSpPr>
            <p:cNvPr id="34" name="Grupo 33">
              <a:extLst>
                <a:ext uri="{FF2B5EF4-FFF2-40B4-BE49-F238E27FC236}">
                  <a16:creationId xmlns:a16="http://schemas.microsoft.com/office/drawing/2014/main" id="{0C419D70-5658-4768-A3F7-75E613368CDB}"/>
                </a:ext>
              </a:extLst>
            </p:cNvPr>
            <p:cNvGrpSpPr/>
            <p:nvPr/>
          </p:nvGrpSpPr>
          <p:grpSpPr>
            <a:xfrm>
              <a:off x="550131" y="809256"/>
              <a:ext cx="4849116" cy="4646494"/>
              <a:chOff x="2244348" y="80836"/>
              <a:chExt cx="6773282" cy="6774617"/>
            </a:xfrm>
          </p:grpSpPr>
          <p:grpSp>
            <p:nvGrpSpPr>
              <p:cNvPr id="35" name="Grupo 34">
                <a:extLst>
                  <a:ext uri="{FF2B5EF4-FFF2-40B4-BE49-F238E27FC236}">
                    <a16:creationId xmlns:a16="http://schemas.microsoft.com/office/drawing/2014/main" id="{1A2A5623-BA28-4520-A377-78007A90486F}"/>
                  </a:ext>
                </a:extLst>
              </p:cNvPr>
              <p:cNvGrpSpPr/>
              <p:nvPr/>
            </p:nvGrpSpPr>
            <p:grpSpPr>
              <a:xfrm>
                <a:off x="2244348" y="1711791"/>
                <a:ext cx="1952723" cy="1900607"/>
                <a:chOff x="3055684" y="1163054"/>
                <a:chExt cx="2887748" cy="2775284"/>
              </a:xfrm>
            </p:grpSpPr>
            <p:sp>
              <p:nvSpPr>
                <p:cNvPr id="57" name="Elipse 56">
                  <a:extLst>
                    <a:ext uri="{FF2B5EF4-FFF2-40B4-BE49-F238E27FC236}">
                      <a16:creationId xmlns:a16="http://schemas.microsoft.com/office/drawing/2014/main" id="{2615C6F6-410E-40E9-9192-C44A69145FC3}"/>
                    </a:ext>
                  </a:extLst>
                </p:cNvPr>
                <p:cNvSpPr/>
                <p:nvPr/>
              </p:nvSpPr>
              <p:spPr>
                <a:xfrm>
                  <a:off x="3055684" y="1163054"/>
                  <a:ext cx="2887580" cy="2775284"/>
                </a:xfrm>
                <a:prstGeom prst="ellipse">
                  <a:avLst/>
                </a:prstGeom>
                <a:solidFill>
                  <a:srgbClr val="EC7F04"/>
                </a:solidFill>
                <a:ln>
                  <a:solidFill>
                    <a:srgbClr val="EC7F0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grpSp>
              <p:nvGrpSpPr>
                <p:cNvPr id="58" name="Grupo 57">
                  <a:extLst>
                    <a:ext uri="{FF2B5EF4-FFF2-40B4-BE49-F238E27FC236}">
                      <a16:creationId xmlns:a16="http://schemas.microsoft.com/office/drawing/2014/main" id="{6E1FE52A-8573-4978-8D9B-EC9610AA58DF}"/>
                    </a:ext>
                  </a:extLst>
                </p:cNvPr>
                <p:cNvGrpSpPr/>
                <p:nvPr/>
              </p:nvGrpSpPr>
              <p:grpSpPr>
                <a:xfrm>
                  <a:off x="3308972" y="1627011"/>
                  <a:ext cx="2634460" cy="1980467"/>
                  <a:chOff x="5297737" y="3215593"/>
                  <a:chExt cx="7070726" cy="5234937"/>
                </a:xfrm>
              </p:grpSpPr>
              <p:pic>
                <p:nvPicPr>
                  <p:cNvPr id="59" name="Picture 14" descr="Imagen relacionada">
                    <a:extLst>
                      <a:ext uri="{FF2B5EF4-FFF2-40B4-BE49-F238E27FC236}">
                        <a16:creationId xmlns:a16="http://schemas.microsoft.com/office/drawing/2014/main" id="{C8240BE1-5E37-4B11-BC12-1F7F7D1C98B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 cstate="hq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536" t="13333" r="2094"/>
                  <a:stretch/>
                </p:blipFill>
                <p:spPr bwMode="auto">
                  <a:xfrm>
                    <a:off x="5546390" y="3395376"/>
                    <a:ext cx="6822073" cy="505515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60" name="Elipse 59">
                    <a:extLst>
                      <a:ext uri="{FF2B5EF4-FFF2-40B4-BE49-F238E27FC236}">
                        <a16:creationId xmlns:a16="http://schemas.microsoft.com/office/drawing/2014/main" id="{AF23B2AA-F3E2-4BC9-8BB0-A396D5F75BA7}"/>
                      </a:ext>
                    </a:extLst>
                  </p:cNvPr>
                  <p:cNvSpPr/>
                  <p:nvPr/>
                </p:nvSpPr>
                <p:spPr>
                  <a:xfrm>
                    <a:off x="5782673" y="3215593"/>
                    <a:ext cx="2101050" cy="1229324"/>
                  </a:xfrm>
                  <a:prstGeom prst="ellipse">
                    <a:avLst/>
                  </a:prstGeom>
                  <a:solidFill>
                    <a:srgbClr val="EC7F04"/>
                  </a:solidFill>
                  <a:ln>
                    <a:solidFill>
                      <a:srgbClr val="EC7F0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  <p:sp>
                <p:nvSpPr>
                  <p:cNvPr id="61" name="Elipse 60">
                    <a:extLst>
                      <a:ext uri="{FF2B5EF4-FFF2-40B4-BE49-F238E27FC236}">
                        <a16:creationId xmlns:a16="http://schemas.microsoft.com/office/drawing/2014/main" id="{A14C57D7-A4C7-4A85-940A-F1D97E5BF85A}"/>
                      </a:ext>
                    </a:extLst>
                  </p:cNvPr>
                  <p:cNvSpPr/>
                  <p:nvPr/>
                </p:nvSpPr>
                <p:spPr>
                  <a:xfrm>
                    <a:off x="5297737" y="3642407"/>
                    <a:ext cx="1186780" cy="1010651"/>
                  </a:xfrm>
                  <a:prstGeom prst="ellipse">
                    <a:avLst/>
                  </a:prstGeom>
                  <a:solidFill>
                    <a:srgbClr val="EC7F04"/>
                  </a:solidFill>
                  <a:ln>
                    <a:solidFill>
                      <a:srgbClr val="EC7F0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</p:grpSp>
          </p:grpSp>
          <p:grpSp>
            <p:nvGrpSpPr>
              <p:cNvPr id="36" name="Grupo 35">
                <a:extLst>
                  <a:ext uri="{FF2B5EF4-FFF2-40B4-BE49-F238E27FC236}">
                    <a16:creationId xmlns:a16="http://schemas.microsoft.com/office/drawing/2014/main" id="{0123753B-4A6C-4EE1-BEE1-C186A5BAFE45}"/>
                  </a:ext>
                </a:extLst>
              </p:cNvPr>
              <p:cNvGrpSpPr/>
              <p:nvPr/>
            </p:nvGrpSpPr>
            <p:grpSpPr>
              <a:xfrm>
                <a:off x="4106344" y="80836"/>
                <a:ext cx="1971202" cy="1900607"/>
                <a:chOff x="6163844" y="1163054"/>
                <a:chExt cx="2887580" cy="2775284"/>
              </a:xfrm>
            </p:grpSpPr>
            <p:sp>
              <p:nvSpPr>
                <p:cNvPr id="53" name="Elipse 52">
                  <a:extLst>
                    <a:ext uri="{FF2B5EF4-FFF2-40B4-BE49-F238E27FC236}">
                      <a16:creationId xmlns:a16="http://schemas.microsoft.com/office/drawing/2014/main" id="{7F7A5AD8-9B28-4200-9C5F-D655F3E369E4}"/>
                    </a:ext>
                  </a:extLst>
                </p:cNvPr>
                <p:cNvSpPr/>
                <p:nvPr/>
              </p:nvSpPr>
              <p:spPr>
                <a:xfrm>
                  <a:off x="6163844" y="1163054"/>
                  <a:ext cx="2887580" cy="2775284"/>
                </a:xfrm>
                <a:prstGeom prst="ellipse">
                  <a:avLst/>
                </a:prstGeom>
                <a:solidFill>
                  <a:srgbClr val="942D88"/>
                </a:solidFill>
                <a:ln>
                  <a:solidFill>
                    <a:srgbClr val="942D8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  <p:grpSp>
              <p:nvGrpSpPr>
                <p:cNvPr id="54" name="Grupo 53">
                  <a:extLst>
                    <a:ext uri="{FF2B5EF4-FFF2-40B4-BE49-F238E27FC236}">
                      <a16:creationId xmlns:a16="http://schemas.microsoft.com/office/drawing/2014/main" id="{2BA7E066-D00A-4176-BCA1-6DBF781A1AAB}"/>
                    </a:ext>
                  </a:extLst>
                </p:cNvPr>
                <p:cNvGrpSpPr/>
                <p:nvPr/>
              </p:nvGrpSpPr>
              <p:grpSpPr>
                <a:xfrm>
                  <a:off x="6405142" y="1815196"/>
                  <a:ext cx="2343301" cy="1345099"/>
                  <a:chOff x="6405142" y="1815196"/>
                  <a:chExt cx="2343301" cy="1345099"/>
                </a:xfrm>
              </p:grpSpPr>
              <p:pic>
                <p:nvPicPr>
                  <p:cNvPr id="55" name="Picture 16" descr="Resultado de imagen para Grupo Familia png">
                    <a:extLst>
                      <a:ext uri="{FF2B5EF4-FFF2-40B4-BE49-F238E27FC236}">
                        <a16:creationId xmlns:a16="http://schemas.microsoft.com/office/drawing/2014/main" id="{3FBB27D3-35CE-4895-8BDC-B295E951F758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6809" t="65184" r="43273" b="26887"/>
                  <a:stretch/>
                </p:blipFill>
                <p:spPr bwMode="auto">
                  <a:xfrm>
                    <a:off x="6405142" y="1815196"/>
                    <a:ext cx="2343301" cy="134509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56" name="Elipse 55">
                    <a:extLst>
                      <a:ext uri="{FF2B5EF4-FFF2-40B4-BE49-F238E27FC236}">
                        <a16:creationId xmlns:a16="http://schemas.microsoft.com/office/drawing/2014/main" id="{353B2348-3932-43E1-8501-D142228AF7FD}"/>
                      </a:ext>
                    </a:extLst>
                  </p:cNvPr>
                  <p:cNvSpPr/>
                  <p:nvPr/>
                </p:nvSpPr>
                <p:spPr>
                  <a:xfrm>
                    <a:off x="7632030" y="2083361"/>
                    <a:ext cx="910056" cy="311557"/>
                  </a:xfrm>
                  <a:prstGeom prst="ellipse">
                    <a:avLst/>
                  </a:prstGeom>
                  <a:solidFill>
                    <a:srgbClr val="942D88"/>
                  </a:solidFill>
                  <a:ln>
                    <a:solidFill>
                      <a:srgbClr val="942D8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 dirty="0"/>
                  </a:p>
                </p:txBody>
              </p:sp>
            </p:grpSp>
          </p:grpSp>
          <p:grpSp>
            <p:nvGrpSpPr>
              <p:cNvPr id="37" name="Grupo 36">
                <a:extLst>
                  <a:ext uri="{FF2B5EF4-FFF2-40B4-BE49-F238E27FC236}">
                    <a16:creationId xmlns:a16="http://schemas.microsoft.com/office/drawing/2014/main" id="{0EAFCEA0-3DC5-45AB-9434-46C349090AD0}"/>
                  </a:ext>
                </a:extLst>
              </p:cNvPr>
              <p:cNvGrpSpPr/>
              <p:nvPr/>
            </p:nvGrpSpPr>
            <p:grpSpPr>
              <a:xfrm>
                <a:off x="6346313" y="482038"/>
                <a:ext cx="1971580" cy="1900607"/>
                <a:chOff x="9208166" y="1163054"/>
                <a:chExt cx="2887580" cy="2775284"/>
              </a:xfrm>
            </p:grpSpPr>
            <p:sp>
              <p:nvSpPr>
                <p:cNvPr id="51" name="Elipse 50">
                  <a:extLst>
                    <a:ext uri="{FF2B5EF4-FFF2-40B4-BE49-F238E27FC236}">
                      <a16:creationId xmlns:a16="http://schemas.microsoft.com/office/drawing/2014/main" id="{2928C85A-08F1-478B-8111-A01322B57757}"/>
                    </a:ext>
                  </a:extLst>
                </p:cNvPr>
                <p:cNvSpPr/>
                <p:nvPr/>
              </p:nvSpPr>
              <p:spPr>
                <a:xfrm>
                  <a:off x="9208166" y="1163054"/>
                  <a:ext cx="2887580" cy="2775284"/>
                </a:xfrm>
                <a:prstGeom prst="ellipse">
                  <a:avLst/>
                </a:prstGeom>
                <a:solidFill>
                  <a:srgbClr val="0F4283"/>
                </a:solidFill>
                <a:ln>
                  <a:solidFill>
                    <a:srgbClr val="0F428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  <p:pic>
              <p:nvPicPr>
                <p:cNvPr id="52" name="Picture 18" descr="Resultado de imagen para Familia Institucional png">
                  <a:extLst>
                    <a:ext uri="{FF2B5EF4-FFF2-40B4-BE49-F238E27FC236}">
                      <a16:creationId xmlns:a16="http://schemas.microsoft.com/office/drawing/2014/main" id="{6C1D0150-8F9B-47AD-9AF9-8B40B8202C4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044" t="6390" r="1675" b="17242"/>
                <a:stretch/>
              </p:blipFill>
              <p:spPr bwMode="auto">
                <a:xfrm>
                  <a:off x="9543621" y="1695026"/>
                  <a:ext cx="2216669" cy="169551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8" name="Grupo 37">
                <a:extLst>
                  <a:ext uri="{FF2B5EF4-FFF2-40B4-BE49-F238E27FC236}">
                    <a16:creationId xmlns:a16="http://schemas.microsoft.com/office/drawing/2014/main" id="{6E0F1D84-D106-408A-A1E3-87A5FA6706AA}"/>
                  </a:ext>
                </a:extLst>
              </p:cNvPr>
              <p:cNvGrpSpPr/>
              <p:nvPr/>
            </p:nvGrpSpPr>
            <p:grpSpPr>
              <a:xfrm>
                <a:off x="4441650" y="4965083"/>
                <a:ext cx="1971580" cy="1890370"/>
                <a:chOff x="7632030" y="3938338"/>
                <a:chExt cx="2887580" cy="2775284"/>
              </a:xfrm>
            </p:grpSpPr>
            <p:sp>
              <p:nvSpPr>
                <p:cNvPr id="49" name="Elipse 48">
                  <a:extLst>
                    <a:ext uri="{FF2B5EF4-FFF2-40B4-BE49-F238E27FC236}">
                      <a16:creationId xmlns:a16="http://schemas.microsoft.com/office/drawing/2014/main" id="{4299612A-6EA5-4D3C-8DFA-00FFBAECC26A}"/>
                    </a:ext>
                  </a:extLst>
                </p:cNvPr>
                <p:cNvSpPr/>
                <p:nvPr/>
              </p:nvSpPr>
              <p:spPr>
                <a:xfrm>
                  <a:off x="7632030" y="3938338"/>
                  <a:ext cx="2887580" cy="2775284"/>
                </a:xfrm>
                <a:prstGeom prst="ellipse">
                  <a:avLst/>
                </a:prstGeom>
                <a:solidFill>
                  <a:srgbClr val="59A335"/>
                </a:solidFill>
                <a:ln>
                  <a:solidFill>
                    <a:srgbClr val="59A33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pic>
              <p:nvPicPr>
                <p:cNvPr id="50" name="Picture 22" descr="Resultado de imagen para Tena png">
                  <a:extLst>
                    <a:ext uri="{FF2B5EF4-FFF2-40B4-BE49-F238E27FC236}">
                      <a16:creationId xmlns:a16="http://schemas.microsoft.com/office/drawing/2014/main" id="{91B88F1B-B380-4974-9DDF-896B93EF3B5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55956" y="4536590"/>
                  <a:ext cx="2304420" cy="143351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9" name="Grupo 38">
                <a:extLst>
                  <a:ext uri="{FF2B5EF4-FFF2-40B4-BE49-F238E27FC236}">
                    <a16:creationId xmlns:a16="http://schemas.microsoft.com/office/drawing/2014/main" id="{699FCDEC-FDB4-4D45-91C8-C886C8E174A1}"/>
                  </a:ext>
                </a:extLst>
              </p:cNvPr>
              <p:cNvGrpSpPr/>
              <p:nvPr/>
            </p:nvGrpSpPr>
            <p:grpSpPr>
              <a:xfrm>
                <a:off x="7046050" y="2528125"/>
                <a:ext cx="1971580" cy="1890370"/>
                <a:chOff x="1592178" y="3938338"/>
                <a:chExt cx="2887580" cy="2775284"/>
              </a:xfrm>
            </p:grpSpPr>
            <p:sp>
              <p:nvSpPr>
                <p:cNvPr id="47" name="Elipse 46">
                  <a:extLst>
                    <a:ext uri="{FF2B5EF4-FFF2-40B4-BE49-F238E27FC236}">
                      <a16:creationId xmlns:a16="http://schemas.microsoft.com/office/drawing/2014/main" id="{872F25C2-4371-4D86-B23B-9CB024BC7932}"/>
                    </a:ext>
                  </a:extLst>
                </p:cNvPr>
                <p:cNvSpPr/>
                <p:nvPr/>
              </p:nvSpPr>
              <p:spPr>
                <a:xfrm>
                  <a:off x="1592178" y="3938338"/>
                  <a:ext cx="2887580" cy="2775284"/>
                </a:xfrm>
                <a:prstGeom prst="ellipse">
                  <a:avLst/>
                </a:prstGeom>
                <a:solidFill>
                  <a:srgbClr val="F5B300"/>
                </a:solidFill>
                <a:ln>
                  <a:solidFill>
                    <a:srgbClr val="F5B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pic>
              <p:nvPicPr>
                <p:cNvPr id="48" name="Picture 12" descr="Resultado de imagen para Pequeñin png">
                  <a:extLst>
                    <a:ext uri="{FF2B5EF4-FFF2-40B4-BE49-F238E27FC236}">
                      <a16:creationId xmlns:a16="http://schemas.microsoft.com/office/drawing/2014/main" id="{42207FD4-77F4-429D-AF07-65E024D8C0A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67414" y="4444917"/>
                  <a:ext cx="2200275" cy="17621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40" name="Grupo 39">
                <a:extLst>
                  <a:ext uri="{FF2B5EF4-FFF2-40B4-BE49-F238E27FC236}">
                    <a16:creationId xmlns:a16="http://schemas.microsoft.com/office/drawing/2014/main" id="{95106E90-ADF9-44BB-9750-153F03C5537E}"/>
                  </a:ext>
                </a:extLst>
              </p:cNvPr>
              <p:cNvGrpSpPr/>
              <p:nvPr/>
            </p:nvGrpSpPr>
            <p:grpSpPr>
              <a:xfrm>
                <a:off x="6661901" y="4709454"/>
                <a:ext cx="2062677" cy="1868571"/>
                <a:chOff x="4510841" y="3938338"/>
                <a:chExt cx="2988843" cy="2775284"/>
              </a:xfrm>
            </p:grpSpPr>
            <p:sp>
              <p:nvSpPr>
                <p:cNvPr id="45" name="Elipse 44">
                  <a:extLst>
                    <a:ext uri="{FF2B5EF4-FFF2-40B4-BE49-F238E27FC236}">
                      <a16:creationId xmlns:a16="http://schemas.microsoft.com/office/drawing/2014/main" id="{AB8D5B1A-295F-49CD-BBE8-35B19EE1701A}"/>
                    </a:ext>
                  </a:extLst>
                </p:cNvPr>
                <p:cNvSpPr/>
                <p:nvPr/>
              </p:nvSpPr>
              <p:spPr>
                <a:xfrm>
                  <a:off x="4612104" y="3938338"/>
                  <a:ext cx="2887580" cy="2775284"/>
                </a:xfrm>
                <a:prstGeom prst="ellipse">
                  <a:avLst/>
                </a:prstGeom>
                <a:solidFill>
                  <a:srgbClr val="FA007D"/>
                </a:solidFill>
                <a:ln>
                  <a:solidFill>
                    <a:srgbClr val="D7097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pic>
              <p:nvPicPr>
                <p:cNvPr id="46" name="Imagen 45">
                  <a:extLst>
                    <a:ext uri="{FF2B5EF4-FFF2-40B4-BE49-F238E27FC236}">
                      <a16:creationId xmlns:a16="http://schemas.microsoft.com/office/drawing/2014/main" id="{57A333CB-7742-46D0-AF04-6216BE5429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10841" y="4147326"/>
                  <a:ext cx="2956847" cy="2312570"/>
                </a:xfrm>
                <a:prstGeom prst="rect">
                  <a:avLst/>
                </a:prstGeom>
              </p:spPr>
            </p:pic>
          </p:grpSp>
          <p:grpSp>
            <p:nvGrpSpPr>
              <p:cNvPr id="41" name="Grupo 40">
                <a:extLst>
                  <a:ext uri="{FF2B5EF4-FFF2-40B4-BE49-F238E27FC236}">
                    <a16:creationId xmlns:a16="http://schemas.microsoft.com/office/drawing/2014/main" id="{34E6E886-1754-419F-BECB-CCDEBA1F3493}"/>
                  </a:ext>
                </a:extLst>
              </p:cNvPr>
              <p:cNvGrpSpPr/>
              <p:nvPr/>
            </p:nvGrpSpPr>
            <p:grpSpPr>
              <a:xfrm>
                <a:off x="2284259" y="3976710"/>
                <a:ext cx="1931656" cy="1900607"/>
                <a:chOff x="2983872" y="4757515"/>
                <a:chExt cx="1931656" cy="1900607"/>
              </a:xfrm>
            </p:grpSpPr>
            <p:sp>
              <p:nvSpPr>
                <p:cNvPr id="43" name="Elipse 42">
                  <a:extLst>
                    <a:ext uri="{FF2B5EF4-FFF2-40B4-BE49-F238E27FC236}">
                      <a16:creationId xmlns:a16="http://schemas.microsoft.com/office/drawing/2014/main" id="{E312DF6F-1092-4BB9-8506-0E17B04DA12C}"/>
                    </a:ext>
                  </a:extLst>
                </p:cNvPr>
                <p:cNvSpPr/>
                <p:nvPr/>
              </p:nvSpPr>
              <p:spPr>
                <a:xfrm>
                  <a:off x="2983872" y="4757515"/>
                  <a:ext cx="1931656" cy="1900607"/>
                </a:xfrm>
                <a:prstGeom prst="ellipse">
                  <a:avLst/>
                </a:prstGeom>
                <a:solidFill>
                  <a:srgbClr val="41C1F0"/>
                </a:solidFill>
                <a:ln>
                  <a:solidFill>
                    <a:srgbClr val="41C1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pic>
              <p:nvPicPr>
                <p:cNvPr id="44" name="Picture 2" descr="Resultado de imagen para grupo familia logo png">
                  <a:extLst>
                    <a:ext uri="{FF2B5EF4-FFF2-40B4-BE49-F238E27FC236}">
                      <a16:creationId xmlns:a16="http://schemas.microsoft.com/office/drawing/2014/main" id="{033223C9-8054-467C-9BD3-329FEFADCF6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93983" y="5280739"/>
                  <a:ext cx="1609749" cy="944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42" name="Picture 2" descr="Resultado de imagen para Ositos familia png">
                <a:extLst>
                  <a:ext uri="{FF2B5EF4-FFF2-40B4-BE49-F238E27FC236}">
                    <a16:creationId xmlns:a16="http://schemas.microsoft.com/office/drawing/2014/main" id="{70A116E7-4966-4863-868F-CDB476E1EA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34873" y="1873113"/>
                <a:ext cx="2657470" cy="34015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049" name="CuadroTexto 2048">
              <a:extLst>
                <a:ext uri="{FF2B5EF4-FFF2-40B4-BE49-F238E27FC236}">
                  <a16:creationId xmlns:a16="http://schemas.microsoft.com/office/drawing/2014/main" id="{6FE72295-041F-4838-8441-140B4488BDE0}"/>
                </a:ext>
              </a:extLst>
            </p:cNvPr>
            <p:cNvSpPr txBox="1"/>
            <p:nvPr/>
          </p:nvSpPr>
          <p:spPr>
            <a:xfrm>
              <a:off x="1068717" y="112921"/>
              <a:ext cx="518947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4400" dirty="0">
                  <a:solidFill>
                    <a:srgbClr val="FA007D"/>
                  </a:solidFill>
                  <a:latin typeface="Franklin Gothic Medium Cond" panose="020B0606030402020204" pitchFamily="34" charset="0"/>
                </a:rPr>
                <a:t>DI</a:t>
              </a:r>
              <a:r>
                <a:rPr lang="es-CO" sz="4400" dirty="0">
                  <a:solidFill>
                    <a:schemeClr val="accent2"/>
                  </a:solidFill>
                  <a:latin typeface="Franklin Gothic Medium Cond" panose="020B0606030402020204" pitchFamily="34" charset="0"/>
                </a:rPr>
                <a:t>VE</a:t>
              </a:r>
              <a:r>
                <a:rPr lang="es-CO" sz="4400" dirty="0">
                  <a:solidFill>
                    <a:srgbClr val="F5B300"/>
                  </a:solidFill>
                  <a:latin typeface="Franklin Gothic Medium Cond" panose="020B0606030402020204" pitchFamily="34" charset="0"/>
                </a:rPr>
                <a:t>RS</a:t>
              </a:r>
              <a:r>
                <a:rPr lang="es-CO" sz="4400" dirty="0">
                  <a:solidFill>
                    <a:srgbClr val="59A335"/>
                  </a:solidFill>
                  <a:latin typeface="Franklin Gothic Medium Cond" panose="020B0606030402020204" pitchFamily="34" charset="0"/>
                </a:rPr>
                <a:t>IFI</a:t>
              </a:r>
              <a:r>
                <a:rPr lang="es-CO" sz="4400" dirty="0">
                  <a:solidFill>
                    <a:srgbClr val="41C1F0"/>
                  </a:solidFill>
                  <a:latin typeface="Franklin Gothic Medium Cond" panose="020B0606030402020204" pitchFamily="34" charset="0"/>
                </a:rPr>
                <a:t>CA</a:t>
              </a:r>
              <a:r>
                <a:rPr lang="es-CO" sz="4400" dirty="0">
                  <a:solidFill>
                    <a:srgbClr val="0F4283"/>
                  </a:solidFill>
                  <a:latin typeface="Franklin Gothic Medium Cond" panose="020B0606030402020204" pitchFamily="34" charset="0"/>
                </a:rPr>
                <a:t>CI</a:t>
              </a:r>
              <a:r>
                <a:rPr lang="es-CO" sz="4400" dirty="0">
                  <a:solidFill>
                    <a:srgbClr val="942D88"/>
                  </a:solidFill>
                  <a:latin typeface="Franklin Gothic Medium Cond" panose="020B0606030402020204" pitchFamily="34" charset="0"/>
                </a:rPr>
                <a:t>ÓN</a:t>
              </a:r>
            </a:p>
          </p:txBody>
        </p:sp>
      </p:grpSp>
      <p:sp>
        <p:nvSpPr>
          <p:cNvPr id="2052" name="CuadroTexto 2051">
            <a:extLst>
              <a:ext uri="{FF2B5EF4-FFF2-40B4-BE49-F238E27FC236}">
                <a16:creationId xmlns:a16="http://schemas.microsoft.com/office/drawing/2014/main" id="{A77FB0C3-4182-4DF9-AFE9-6F9538C8CCFB}"/>
              </a:ext>
            </a:extLst>
          </p:cNvPr>
          <p:cNvSpPr txBox="1"/>
          <p:nvPr/>
        </p:nvSpPr>
        <p:spPr>
          <a:xfrm>
            <a:off x="5970524" y="521756"/>
            <a:ext cx="5592826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600" dirty="0">
                <a:latin typeface="Franklin Gothic Medium Cond" panose="020B0606030402020204" pitchFamily="34" charset="0"/>
              </a:rPr>
              <a:t>Integración Vertical</a:t>
            </a:r>
          </a:p>
        </p:txBody>
      </p:sp>
      <p:sp>
        <p:nvSpPr>
          <p:cNvPr id="2053" name="CuadroTexto 2052">
            <a:extLst>
              <a:ext uri="{FF2B5EF4-FFF2-40B4-BE49-F238E27FC236}">
                <a16:creationId xmlns:a16="http://schemas.microsoft.com/office/drawing/2014/main" id="{A31BBF4E-6D06-43BD-B98F-84F3E4CA6948}"/>
              </a:ext>
            </a:extLst>
          </p:cNvPr>
          <p:cNvSpPr txBox="1"/>
          <p:nvPr/>
        </p:nvSpPr>
        <p:spPr>
          <a:xfrm>
            <a:off x="5734050" y="2112822"/>
            <a:ext cx="608197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600" dirty="0">
                <a:solidFill>
                  <a:schemeClr val="accent6"/>
                </a:solidFill>
                <a:latin typeface="Berlin Sans FB" panose="020E0602020502020306" pitchFamily="34" charset="0"/>
              </a:rPr>
              <a:t>MITIGACIÓN DE </a:t>
            </a:r>
          </a:p>
          <a:p>
            <a:pPr algn="ctr"/>
            <a:r>
              <a:rPr lang="es-CO" sz="6600" dirty="0">
                <a:solidFill>
                  <a:schemeClr val="accent6"/>
                </a:solidFill>
                <a:latin typeface="Berlin Sans FB" panose="020E0602020502020306" pitchFamily="34" charset="0"/>
              </a:rPr>
              <a:t>RIESGOS</a:t>
            </a:r>
          </a:p>
        </p:txBody>
      </p:sp>
    </p:spTree>
    <p:extLst>
      <p:ext uri="{BB962C8B-B14F-4D97-AF65-F5344CB8AC3E}">
        <p14:creationId xmlns:p14="http://schemas.microsoft.com/office/powerpoint/2010/main" val="9280680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15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2" grpId="1" animBg="1"/>
      <p:bldP spid="24" grpId="0" animBg="1"/>
      <p:bldP spid="24" grpId="1" animBg="1"/>
      <p:bldP spid="25" grpId="0" animBg="1"/>
      <p:bldP spid="25" grpId="1" animBg="1"/>
      <p:bldP spid="2048" grpId="0" animBg="1"/>
      <p:bldP spid="2048" grpId="1" animBg="1"/>
      <p:bldP spid="2052" grpId="0" animBg="1"/>
      <p:bldP spid="20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bre: forma 1">
            <a:extLst>
              <a:ext uri="{FF2B5EF4-FFF2-40B4-BE49-F238E27FC236}">
                <a16:creationId xmlns:a16="http://schemas.microsoft.com/office/drawing/2014/main" id="{C11C455B-EDED-4B66-94E1-C4F662E3E640}"/>
              </a:ext>
            </a:extLst>
          </p:cNvPr>
          <p:cNvSpPr/>
          <p:nvPr/>
        </p:nvSpPr>
        <p:spPr>
          <a:xfrm>
            <a:off x="81820" y="5536948"/>
            <a:ext cx="3271502" cy="1308601"/>
          </a:xfrm>
          <a:custGeom>
            <a:avLst/>
            <a:gdLst>
              <a:gd name="connsiteX0" fmla="*/ 0 w 3271502"/>
              <a:gd name="connsiteY0" fmla="*/ 0 h 1308601"/>
              <a:gd name="connsiteX1" fmla="*/ 2617202 w 3271502"/>
              <a:gd name="connsiteY1" fmla="*/ 0 h 1308601"/>
              <a:gd name="connsiteX2" fmla="*/ 3271502 w 3271502"/>
              <a:gd name="connsiteY2" fmla="*/ 654301 h 1308601"/>
              <a:gd name="connsiteX3" fmla="*/ 2617202 w 3271502"/>
              <a:gd name="connsiteY3" fmla="*/ 1308601 h 1308601"/>
              <a:gd name="connsiteX4" fmla="*/ 0 w 3271502"/>
              <a:gd name="connsiteY4" fmla="*/ 1308601 h 1308601"/>
              <a:gd name="connsiteX5" fmla="*/ 654301 w 3271502"/>
              <a:gd name="connsiteY5" fmla="*/ 654301 h 1308601"/>
              <a:gd name="connsiteX6" fmla="*/ 0 w 3271502"/>
              <a:gd name="connsiteY6" fmla="*/ 0 h 130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1502" h="1308601">
                <a:moveTo>
                  <a:pt x="0" y="0"/>
                </a:moveTo>
                <a:lnTo>
                  <a:pt x="2617202" y="0"/>
                </a:lnTo>
                <a:lnTo>
                  <a:pt x="3271502" y="654301"/>
                </a:lnTo>
                <a:lnTo>
                  <a:pt x="2617202" y="1308601"/>
                </a:lnTo>
                <a:lnTo>
                  <a:pt x="0" y="1308601"/>
                </a:lnTo>
                <a:lnTo>
                  <a:pt x="654301" y="6543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34311" tIns="26670" rIns="680970" bIns="2667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2000" kern="1200" dirty="0"/>
              <a:t>Análisis Macroeconómico</a:t>
            </a:r>
          </a:p>
        </p:txBody>
      </p:sp>
      <p:sp>
        <p:nvSpPr>
          <p:cNvPr id="3" name="Forma libre: forma 2">
            <a:extLst>
              <a:ext uri="{FF2B5EF4-FFF2-40B4-BE49-F238E27FC236}">
                <a16:creationId xmlns:a16="http://schemas.microsoft.com/office/drawing/2014/main" id="{C8A8DC90-7D9D-420C-8C48-06B328BDF41C}"/>
              </a:ext>
            </a:extLst>
          </p:cNvPr>
          <p:cNvSpPr/>
          <p:nvPr/>
        </p:nvSpPr>
        <p:spPr>
          <a:xfrm>
            <a:off x="3026172" y="5536948"/>
            <a:ext cx="3271502" cy="1308601"/>
          </a:xfrm>
          <a:custGeom>
            <a:avLst/>
            <a:gdLst>
              <a:gd name="connsiteX0" fmla="*/ 0 w 3271502"/>
              <a:gd name="connsiteY0" fmla="*/ 0 h 1308601"/>
              <a:gd name="connsiteX1" fmla="*/ 2617202 w 3271502"/>
              <a:gd name="connsiteY1" fmla="*/ 0 h 1308601"/>
              <a:gd name="connsiteX2" fmla="*/ 3271502 w 3271502"/>
              <a:gd name="connsiteY2" fmla="*/ 654301 h 1308601"/>
              <a:gd name="connsiteX3" fmla="*/ 2617202 w 3271502"/>
              <a:gd name="connsiteY3" fmla="*/ 1308601 h 1308601"/>
              <a:gd name="connsiteX4" fmla="*/ 0 w 3271502"/>
              <a:gd name="connsiteY4" fmla="*/ 1308601 h 1308601"/>
              <a:gd name="connsiteX5" fmla="*/ 654301 w 3271502"/>
              <a:gd name="connsiteY5" fmla="*/ 654301 h 1308601"/>
              <a:gd name="connsiteX6" fmla="*/ 0 w 3271502"/>
              <a:gd name="connsiteY6" fmla="*/ 0 h 130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1502" h="1308601">
                <a:moveTo>
                  <a:pt x="0" y="0"/>
                </a:moveTo>
                <a:lnTo>
                  <a:pt x="2617202" y="0"/>
                </a:lnTo>
                <a:lnTo>
                  <a:pt x="3271502" y="654301"/>
                </a:lnTo>
                <a:lnTo>
                  <a:pt x="2617202" y="1308601"/>
                </a:lnTo>
                <a:lnTo>
                  <a:pt x="0" y="1308601"/>
                </a:lnTo>
                <a:lnTo>
                  <a:pt x="654301" y="6543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34311" tIns="26670" rIns="680970" bIns="2667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2000" kern="1200" dirty="0">
                <a:solidFill>
                  <a:schemeClr val="bg1"/>
                </a:solidFill>
              </a:rPr>
              <a:t>Análisis de Gerencia</a:t>
            </a:r>
          </a:p>
        </p:txBody>
      </p:sp>
      <p:sp>
        <p:nvSpPr>
          <p:cNvPr id="4" name="Forma libre: forma 3">
            <a:extLst>
              <a:ext uri="{FF2B5EF4-FFF2-40B4-BE49-F238E27FC236}">
                <a16:creationId xmlns:a16="http://schemas.microsoft.com/office/drawing/2014/main" id="{A39405A4-EF6F-47B8-8C20-B07E374C2213}"/>
              </a:ext>
            </a:extLst>
          </p:cNvPr>
          <p:cNvSpPr/>
          <p:nvPr/>
        </p:nvSpPr>
        <p:spPr>
          <a:xfrm>
            <a:off x="5970524" y="5536948"/>
            <a:ext cx="3271502" cy="1308601"/>
          </a:xfrm>
          <a:custGeom>
            <a:avLst/>
            <a:gdLst>
              <a:gd name="connsiteX0" fmla="*/ 0 w 3271502"/>
              <a:gd name="connsiteY0" fmla="*/ 0 h 1308601"/>
              <a:gd name="connsiteX1" fmla="*/ 2617202 w 3271502"/>
              <a:gd name="connsiteY1" fmla="*/ 0 h 1308601"/>
              <a:gd name="connsiteX2" fmla="*/ 3271502 w 3271502"/>
              <a:gd name="connsiteY2" fmla="*/ 654301 h 1308601"/>
              <a:gd name="connsiteX3" fmla="*/ 2617202 w 3271502"/>
              <a:gd name="connsiteY3" fmla="*/ 1308601 h 1308601"/>
              <a:gd name="connsiteX4" fmla="*/ 0 w 3271502"/>
              <a:gd name="connsiteY4" fmla="*/ 1308601 h 1308601"/>
              <a:gd name="connsiteX5" fmla="*/ 654301 w 3271502"/>
              <a:gd name="connsiteY5" fmla="*/ 654301 h 1308601"/>
              <a:gd name="connsiteX6" fmla="*/ 0 w 3271502"/>
              <a:gd name="connsiteY6" fmla="*/ 0 h 130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1502" h="1308601">
                <a:moveTo>
                  <a:pt x="0" y="0"/>
                </a:moveTo>
                <a:lnTo>
                  <a:pt x="2617202" y="0"/>
                </a:lnTo>
                <a:lnTo>
                  <a:pt x="3271502" y="654301"/>
                </a:lnTo>
                <a:lnTo>
                  <a:pt x="2617202" y="1308601"/>
                </a:lnTo>
                <a:lnTo>
                  <a:pt x="0" y="1308601"/>
                </a:lnTo>
                <a:lnTo>
                  <a:pt x="654301" y="6543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34311" tIns="26670" rIns="680970" bIns="2667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2000" kern="1200" dirty="0"/>
              <a:t>Análisis de Industria</a:t>
            </a:r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BE498AF-AAD2-4C87-9AAB-00CFA987141C}"/>
              </a:ext>
            </a:extLst>
          </p:cNvPr>
          <p:cNvSpPr/>
          <p:nvPr/>
        </p:nvSpPr>
        <p:spPr>
          <a:xfrm>
            <a:off x="8914877" y="5536948"/>
            <a:ext cx="3271502" cy="1308601"/>
          </a:xfrm>
          <a:custGeom>
            <a:avLst/>
            <a:gdLst>
              <a:gd name="connsiteX0" fmla="*/ 0 w 3271502"/>
              <a:gd name="connsiteY0" fmla="*/ 0 h 1308601"/>
              <a:gd name="connsiteX1" fmla="*/ 2617202 w 3271502"/>
              <a:gd name="connsiteY1" fmla="*/ 0 h 1308601"/>
              <a:gd name="connsiteX2" fmla="*/ 3271502 w 3271502"/>
              <a:gd name="connsiteY2" fmla="*/ 654301 h 1308601"/>
              <a:gd name="connsiteX3" fmla="*/ 2617202 w 3271502"/>
              <a:gd name="connsiteY3" fmla="*/ 1308601 h 1308601"/>
              <a:gd name="connsiteX4" fmla="*/ 0 w 3271502"/>
              <a:gd name="connsiteY4" fmla="*/ 1308601 h 1308601"/>
              <a:gd name="connsiteX5" fmla="*/ 654301 w 3271502"/>
              <a:gd name="connsiteY5" fmla="*/ 654301 h 1308601"/>
              <a:gd name="connsiteX6" fmla="*/ 0 w 3271502"/>
              <a:gd name="connsiteY6" fmla="*/ 0 h 130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1502" h="1308601">
                <a:moveTo>
                  <a:pt x="0" y="0"/>
                </a:moveTo>
                <a:lnTo>
                  <a:pt x="2617202" y="0"/>
                </a:lnTo>
                <a:lnTo>
                  <a:pt x="3271502" y="654301"/>
                </a:lnTo>
                <a:lnTo>
                  <a:pt x="2617202" y="1308601"/>
                </a:lnTo>
                <a:lnTo>
                  <a:pt x="0" y="1308601"/>
                </a:lnTo>
                <a:lnTo>
                  <a:pt x="654301" y="6543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34311" tIns="26670" rIns="680970" bIns="2667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2000" kern="1200" dirty="0"/>
              <a:t>Análisis Financiero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DC0DC917-B026-4F6F-B86B-F932775BDD8F}"/>
              </a:ext>
            </a:extLst>
          </p:cNvPr>
          <p:cNvGrpSpPr/>
          <p:nvPr/>
        </p:nvGrpSpPr>
        <p:grpSpPr>
          <a:xfrm>
            <a:off x="371475" y="304801"/>
            <a:ext cx="5235074" cy="2121444"/>
            <a:chOff x="371475" y="304801"/>
            <a:chExt cx="5235074" cy="2121444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4E6D6248-A908-4956-830E-EB04D2D5D0D8}"/>
                </a:ext>
              </a:extLst>
            </p:cNvPr>
            <p:cNvSpPr txBox="1"/>
            <p:nvPr/>
          </p:nvSpPr>
          <p:spPr>
            <a:xfrm>
              <a:off x="1047750" y="467138"/>
              <a:ext cx="4558799" cy="70788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es-CO" sz="2000" dirty="0">
                  <a:solidFill>
                    <a:srgbClr val="0F4283"/>
                  </a:solidFill>
                  <a:latin typeface="Franklin Gothic Medium Cond" panose="020B0606030402020204" pitchFamily="34" charset="0"/>
                </a:rPr>
                <a:t>Andrés Felipe Gómez Salazar</a:t>
              </a:r>
            </a:p>
            <a:p>
              <a:pPr algn="r"/>
              <a:r>
                <a:rPr lang="es-CO" sz="2000" dirty="0">
                  <a:solidFill>
                    <a:srgbClr val="0F4283"/>
                  </a:solidFill>
                  <a:latin typeface="Franklin Gothic Medium Cond" panose="020B0606030402020204" pitchFamily="34" charset="0"/>
                </a:rPr>
                <a:t>Gerente General</a:t>
              </a:r>
            </a:p>
          </p:txBody>
        </p:sp>
        <p:pic>
          <p:nvPicPr>
            <p:cNvPr id="4098" name="Picture 2" descr="Resultado de imagen para Andrés Felipe Gómez Salazar">
              <a:extLst>
                <a:ext uri="{FF2B5EF4-FFF2-40B4-BE49-F238E27FC236}">
                  <a16:creationId xmlns:a16="http://schemas.microsoft.com/office/drawing/2014/main" id="{CE444C8F-61D4-4FD6-9168-235B215582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05" r="29281"/>
            <a:stretch/>
          </p:blipFill>
          <p:spPr bwMode="auto">
            <a:xfrm>
              <a:off x="371475" y="304801"/>
              <a:ext cx="2062610" cy="2121444"/>
            </a:xfrm>
            <a:prstGeom prst="ellipse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43590AD1-D2FE-4BB6-8841-13F46B275A8D}"/>
              </a:ext>
            </a:extLst>
          </p:cNvPr>
          <p:cNvGrpSpPr/>
          <p:nvPr/>
        </p:nvGrpSpPr>
        <p:grpSpPr>
          <a:xfrm>
            <a:off x="371475" y="2833624"/>
            <a:ext cx="5235073" cy="2105445"/>
            <a:chOff x="371475" y="2833624"/>
            <a:chExt cx="5235073" cy="2105445"/>
          </a:xfrm>
        </p:grpSpPr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3D4DD9BE-5A83-484B-B3E1-07D8D740D393}"/>
                </a:ext>
              </a:extLst>
            </p:cNvPr>
            <p:cNvSpPr txBox="1"/>
            <p:nvPr/>
          </p:nvSpPr>
          <p:spPr>
            <a:xfrm>
              <a:off x="1047749" y="2985064"/>
              <a:ext cx="4558799" cy="707886"/>
            </a:xfrm>
            <a:prstGeom prst="rect">
              <a:avLst/>
            </a:prstGeom>
            <a:ln>
              <a:solidFill>
                <a:srgbClr val="FE542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es-CO" sz="2000" dirty="0">
                  <a:solidFill>
                    <a:srgbClr val="FF0000"/>
                  </a:solidFill>
                  <a:latin typeface="Franklin Gothic Medium Cond" panose="020B0606030402020204" pitchFamily="34" charset="0"/>
                </a:rPr>
                <a:t>Álvaro Gómez Jaramillo</a:t>
              </a:r>
            </a:p>
            <a:p>
              <a:pPr algn="r"/>
              <a:r>
                <a:rPr lang="es-CO" sz="2000" dirty="0">
                  <a:solidFill>
                    <a:srgbClr val="FF0000"/>
                  </a:solidFill>
                  <a:latin typeface="Franklin Gothic Medium Cond" panose="020B0606030402020204" pitchFamily="34" charset="0"/>
                </a:rPr>
                <a:t>Presidente de la Junta Directiva</a:t>
              </a:r>
            </a:p>
          </p:txBody>
        </p:sp>
        <p:pic>
          <p:nvPicPr>
            <p:cNvPr id="4100" name="Picture 4" descr="Resultado de imagen para Álvaro Gómez Jaramillo">
              <a:extLst>
                <a:ext uri="{FF2B5EF4-FFF2-40B4-BE49-F238E27FC236}">
                  <a16:creationId xmlns:a16="http://schemas.microsoft.com/office/drawing/2014/main" id="{E4D970C7-A42A-4402-9CB9-37E6785C456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00" t="3731" r="29739" b="25374"/>
            <a:stretch/>
          </p:blipFill>
          <p:spPr bwMode="auto">
            <a:xfrm>
              <a:off x="371475" y="2833624"/>
              <a:ext cx="2062610" cy="2105445"/>
            </a:xfrm>
            <a:prstGeom prst="ellipse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9C9D8F2B-3347-4D5F-AFEA-FC5C8DC5D7FE}"/>
              </a:ext>
            </a:extLst>
          </p:cNvPr>
          <p:cNvSpPr txBox="1"/>
          <p:nvPr/>
        </p:nvSpPr>
        <p:spPr>
          <a:xfrm>
            <a:off x="5967714" y="467138"/>
            <a:ext cx="58943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rgbClr val="0F4283"/>
                </a:solidFill>
                <a:latin typeface="Bodoni MT" panose="02070603080606020203" pitchFamily="18" charset="0"/>
              </a:rPr>
              <a:t>Nombrado por la Junta Directiva en 2016.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rgbClr val="0F4283"/>
                </a:solidFill>
                <a:latin typeface="Bodoni MT" panose="02070603080606020203" pitchFamily="18" charset="0"/>
              </a:rPr>
              <a:t>14 años en el área de manufactura.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rgbClr val="0F4283"/>
                </a:solidFill>
                <a:latin typeface="Bodoni MT" panose="02070603080606020203" pitchFamily="18" charset="0"/>
              </a:rPr>
              <a:t>3 años en la Gerencia de Manufactura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5F525E4-62CC-4934-B17B-6A6D382001BA}"/>
              </a:ext>
            </a:extLst>
          </p:cNvPr>
          <p:cNvSpPr txBox="1"/>
          <p:nvPr/>
        </p:nvSpPr>
        <p:spPr>
          <a:xfrm>
            <a:off x="5967714" y="2833624"/>
            <a:ext cx="58943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rgbClr val="FF0000"/>
                </a:solidFill>
                <a:latin typeface="Bodoni MT" panose="02070603080606020203" pitchFamily="18" charset="0"/>
              </a:rPr>
              <a:t>Hijo de John Gómez Jaramillo (Fundador)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rgbClr val="FF0000"/>
                </a:solidFill>
                <a:latin typeface="Bodoni MT" panose="02070603080606020203" pitchFamily="18" charset="0"/>
              </a:rPr>
              <a:t>Personaje influyente.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rgbClr val="FF0000"/>
                </a:solidFill>
                <a:latin typeface="Bodoni MT" panose="02070603080606020203" pitchFamily="18" charset="0"/>
              </a:rPr>
              <a:t>Uno de los mayores accionistas de la empresa es Valores Industriales S.A con el 26,3415%</a:t>
            </a:r>
          </a:p>
        </p:txBody>
      </p:sp>
    </p:spTree>
    <p:extLst>
      <p:ext uri="{BB962C8B-B14F-4D97-AF65-F5344CB8AC3E}">
        <p14:creationId xmlns:p14="http://schemas.microsoft.com/office/powerpoint/2010/main" val="367400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bre: forma 1">
            <a:extLst>
              <a:ext uri="{FF2B5EF4-FFF2-40B4-BE49-F238E27FC236}">
                <a16:creationId xmlns:a16="http://schemas.microsoft.com/office/drawing/2014/main" id="{143D8772-739F-4BFE-80DA-C27F390B971E}"/>
              </a:ext>
            </a:extLst>
          </p:cNvPr>
          <p:cNvSpPr/>
          <p:nvPr/>
        </p:nvSpPr>
        <p:spPr>
          <a:xfrm>
            <a:off x="81820" y="5536948"/>
            <a:ext cx="3271502" cy="1308601"/>
          </a:xfrm>
          <a:custGeom>
            <a:avLst/>
            <a:gdLst>
              <a:gd name="connsiteX0" fmla="*/ 0 w 3271502"/>
              <a:gd name="connsiteY0" fmla="*/ 0 h 1308601"/>
              <a:gd name="connsiteX1" fmla="*/ 2617202 w 3271502"/>
              <a:gd name="connsiteY1" fmla="*/ 0 h 1308601"/>
              <a:gd name="connsiteX2" fmla="*/ 3271502 w 3271502"/>
              <a:gd name="connsiteY2" fmla="*/ 654301 h 1308601"/>
              <a:gd name="connsiteX3" fmla="*/ 2617202 w 3271502"/>
              <a:gd name="connsiteY3" fmla="*/ 1308601 h 1308601"/>
              <a:gd name="connsiteX4" fmla="*/ 0 w 3271502"/>
              <a:gd name="connsiteY4" fmla="*/ 1308601 h 1308601"/>
              <a:gd name="connsiteX5" fmla="*/ 654301 w 3271502"/>
              <a:gd name="connsiteY5" fmla="*/ 654301 h 1308601"/>
              <a:gd name="connsiteX6" fmla="*/ 0 w 3271502"/>
              <a:gd name="connsiteY6" fmla="*/ 0 h 130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1502" h="1308601">
                <a:moveTo>
                  <a:pt x="0" y="0"/>
                </a:moveTo>
                <a:lnTo>
                  <a:pt x="2617202" y="0"/>
                </a:lnTo>
                <a:lnTo>
                  <a:pt x="3271502" y="654301"/>
                </a:lnTo>
                <a:lnTo>
                  <a:pt x="2617202" y="1308601"/>
                </a:lnTo>
                <a:lnTo>
                  <a:pt x="0" y="1308601"/>
                </a:lnTo>
                <a:lnTo>
                  <a:pt x="654301" y="6543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34311" tIns="26670" rIns="680970" bIns="2667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2000" kern="1200" dirty="0"/>
              <a:t>Análisis Macroeconómico</a:t>
            </a:r>
          </a:p>
        </p:txBody>
      </p:sp>
      <p:sp>
        <p:nvSpPr>
          <p:cNvPr id="3" name="Forma libre: forma 2">
            <a:extLst>
              <a:ext uri="{FF2B5EF4-FFF2-40B4-BE49-F238E27FC236}">
                <a16:creationId xmlns:a16="http://schemas.microsoft.com/office/drawing/2014/main" id="{531551AC-B946-4878-BCFF-3F02B7D06895}"/>
              </a:ext>
            </a:extLst>
          </p:cNvPr>
          <p:cNvSpPr/>
          <p:nvPr/>
        </p:nvSpPr>
        <p:spPr>
          <a:xfrm>
            <a:off x="3026172" y="5536948"/>
            <a:ext cx="3271502" cy="1308601"/>
          </a:xfrm>
          <a:custGeom>
            <a:avLst/>
            <a:gdLst>
              <a:gd name="connsiteX0" fmla="*/ 0 w 3271502"/>
              <a:gd name="connsiteY0" fmla="*/ 0 h 1308601"/>
              <a:gd name="connsiteX1" fmla="*/ 2617202 w 3271502"/>
              <a:gd name="connsiteY1" fmla="*/ 0 h 1308601"/>
              <a:gd name="connsiteX2" fmla="*/ 3271502 w 3271502"/>
              <a:gd name="connsiteY2" fmla="*/ 654301 h 1308601"/>
              <a:gd name="connsiteX3" fmla="*/ 2617202 w 3271502"/>
              <a:gd name="connsiteY3" fmla="*/ 1308601 h 1308601"/>
              <a:gd name="connsiteX4" fmla="*/ 0 w 3271502"/>
              <a:gd name="connsiteY4" fmla="*/ 1308601 h 1308601"/>
              <a:gd name="connsiteX5" fmla="*/ 654301 w 3271502"/>
              <a:gd name="connsiteY5" fmla="*/ 654301 h 1308601"/>
              <a:gd name="connsiteX6" fmla="*/ 0 w 3271502"/>
              <a:gd name="connsiteY6" fmla="*/ 0 h 130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1502" h="1308601">
                <a:moveTo>
                  <a:pt x="0" y="0"/>
                </a:moveTo>
                <a:lnTo>
                  <a:pt x="2617202" y="0"/>
                </a:lnTo>
                <a:lnTo>
                  <a:pt x="3271502" y="654301"/>
                </a:lnTo>
                <a:lnTo>
                  <a:pt x="2617202" y="1308601"/>
                </a:lnTo>
                <a:lnTo>
                  <a:pt x="0" y="1308601"/>
                </a:lnTo>
                <a:lnTo>
                  <a:pt x="654301" y="6543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34311" tIns="26670" rIns="680970" bIns="2667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2000" kern="1200" dirty="0"/>
              <a:t>Análisis de Gerencia</a:t>
            </a:r>
          </a:p>
        </p:txBody>
      </p:sp>
      <p:sp>
        <p:nvSpPr>
          <p:cNvPr id="4" name="Forma libre: forma 3">
            <a:extLst>
              <a:ext uri="{FF2B5EF4-FFF2-40B4-BE49-F238E27FC236}">
                <a16:creationId xmlns:a16="http://schemas.microsoft.com/office/drawing/2014/main" id="{62533769-A1F2-415F-992E-3B36CD952D5F}"/>
              </a:ext>
            </a:extLst>
          </p:cNvPr>
          <p:cNvSpPr/>
          <p:nvPr/>
        </p:nvSpPr>
        <p:spPr>
          <a:xfrm>
            <a:off x="5970524" y="5536948"/>
            <a:ext cx="3271502" cy="1308601"/>
          </a:xfrm>
          <a:custGeom>
            <a:avLst/>
            <a:gdLst>
              <a:gd name="connsiteX0" fmla="*/ 0 w 3271502"/>
              <a:gd name="connsiteY0" fmla="*/ 0 h 1308601"/>
              <a:gd name="connsiteX1" fmla="*/ 2617202 w 3271502"/>
              <a:gd name="connsiteY1" fmla="*/ 0 h 1308601"/>
              <a:gd name="connsiteX2" fmla="*/ 3271502 w 3271502"/>
              <a:gd name="connsiteY2" fmla="*/ 654301 h 1308601"/>
              <a:gd name="connsiteX3" fmla="*/ 2617202 w 3271502"/>
              <a:gd name="connsiteY3" fmla="*/ 1308601 h 1308601"/>
              <a:gd name="connsiteX4" fmla="*/ 0 w 3271502"/>
              <a:gd name="connsiteY4" fmla="*/ 1308601 h 1308601"/>
              <a:gd name="connsiteX5" fmla="*/ 654301 w 3271502"/>
              <a:gd name="connsiteY5" fmla="*/ 654301 h 1308601"/>
              <a:gd name="connsiteX6" fmla="*/ 0 w 3271502"/>
              <a:gd name="connsiteY6" fmla="*/ 0 h 130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1502" h="1308601">
                <a:moveTo>
                  <a:pt x="0" y="0"/>
                </a:moveTo>
                <a:lnTo>
                  <a:pt x="2617202" y="0"/>
                </a:lnTo>
                <a:lnTo>
                  <a:pt x="3271502" y="654301"/>
                </a:lnTo>
                <a:lnTo>
                  <a:pt x="2617202" y="1308601"/>
                </a:lnTo>
                <a:lnTo>
                  <a:pt x="0" y="1308601"/>
                </a:lnTo>
                <a:lnTo>
                  <a:pt x="654301" y="6543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34311" tIns="26670" rIns="680970" bIns="2667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2000" kern="1200" dirty="0"/>
              <a:t>Análisis de Industria</a:t>
            </a:r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9A277CBD-8C6B-4284-B6BB-6752FB14DEA1}"/>
              </a:ext>
            </a:extLst>
          </p:cNvPr>
          <p:cNvSpPr/>
          <p:nvPr/>
        </p:nvSpPr>
        <p:spPr>
          <a:xfrm>
            <a:off x="8914877" y="5536948"/>
            <a:ext cx="3271502" cy="1308601"/>
          </a:xfrm>
          <a:custGeom>
            <a:avLst/>
            <a:gdLst>
              <a:gd name="connsiteX0" fmla="*/ 0 w 3271502"/>
              <a:gd name="connsiteY0" fmla="*/ 0 h 1308601"/>
              <a:gd name="connsiteX1" fmla="*/ 2617202 w 3271502"/>
              <a:gd name="connsiteY1" fmla="*/ 0 h 1308601"/>
              <a:gd name="connsiteX2" fmla="*/ 3271502 w 3271502"/>
              <a:gd name="connsiteY2" fmla="*/ 654301 h 1308601"/>
              <a:gd name="connsiteX3" fmla="*/ 2617202 w 3271502"/>
              <a:gd name="connsiteY3" fmla="*/ 1308601 h 1308601"/>
              <a:gd name="connsiteX4" fmla="*/ 0 w 3271502"/>
              <a:gd name="connsiteY4" fmla="*/ 1308601 h 1308601"/>
              <a:gd name="connsiteX5" fmla="*/ 654301 w 3271502"/>
              <a:gd name="connsiteY5" fmla="*/ 654301 h 1308601"/>
              <a:gd name="connsiteX6" fmla="*/ 0 w 3271502"/>
              <a:gd name="connsiteY6" fmla="*/ 0 h 130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1502" h="1308601">
                <a:moveTo>
                  <a:pt x="0" y="0"/>
                </a:moveTo>
                <a:lnTo>
                  <a:pt x="2617202" y="0"/>
                </a:lnTo>
                <a:lnTo>
                  <a:pt x="3271502" y="654301"/>
                </a:lnTo>
                <a:lnTo>
                  <a:pt x="2617202" y="1308601"/>
                </a:lnTo>
                <a:lnTo>
                  <a:pt x="0" y="1308601"/>
                </a:lnTo>
                <a:lnTo>
                  <a:pt x="654301" y="6543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34311" tIns="26670" rIns="680970" bIns="2667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2000" kern="1200" dirty="0"/>
              <a:t>Análisis Financiero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81A9B089-0F43-4892-BD45-05D1CD0216BD}"/>
              </a:ext>
            </a:extLst>
          </p:cNvPr>
          <p:cNvGrpSpPr/>
          <p:nvPr/>
        </p:nvGrpSpPr>
        <p:grpSpPr>
          <a:xfrm>
            <a:off x="323850" y="183898"/>
            <a:ext cx="6972300" cy="5068812"/>
            <a:chOff x="323850" y="183898"/>
            <a:chExt cx="6972300" cy="5068812"/>
          </a:xfrm>
        </p:grpSpPr>
        <p:graphicFrame>
          <p:nvGraphicFramePr>
            <p:cNvPr id="6" name="Gráfico 5">
              <a:extLst>
                <a:ext uri="{FF2B5EF4-FFF2-40B4-BE49-F238E27FC236}">
                  <a16:creationId xmlns:a16="http://schemas.microsoft.com/office/drawing/2014/main" id="{9A8C8B7C-8E32-4A47-A053-B9007E4B707A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66123916"/>
                </p:ext>
              </p:extLst>
            </p:nvPr>
          </p:nvGraphicFramePr>
          <p:xfrm>
            <a:off x="323850" y="183898"/>
            <a:ext cx="6972300" cy="480720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BA6D11D8-C21E-4454-ADE3-209106916A33}"/>
                </a:ext>
              </a:extLst>
            </p:cNvPr>
            <p:cNvSpPr txBox="1"/>
            <p:nvPr/>
          </p:nvSpPr>
          <p:spPr>
            <a:xfrm>
              <a:off x="323850" y="4991100"/>
              <a:ext cx="24574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dirty="0">
                  <a:solidFill>
                    <a:schemeClr val="bg1">
                      <a:lumMod val="65000"/>
                    </a:schemeClr>
                  </a:solidFill>
                </a:rPr>
                <a:t>Fuente: </a:t>
              </a:r>
              <a:r>
                <a:rPr lang="es-CO" sz="1100" dirty="0" err="1">
                  <a:solidFill>
                    <a:schemeClr val="bg1">
                      <a:lumMod val="65000"/>
                    </a:schemeClr>
                  </a:solidFill>
                </a:rPr>
                <a:t>Emis</a:t>
              </a:r>
              <a:r>
                <a:rPr lang="es-CO" sz="1100" dirty="0">
                  <a:solidFill>
                    <a:schemeClr val="bg1">
                      <a:lumMod val="65000"/>
                    </a:schemeClr>
                  </a:solidFill>
                </a:rPr>
                <a:t>.</a:t>
              </a: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8A65F2BA-446D-41F3-8E18-F74ECD0CF023}"/>
              </a:ext>
            </a:extLst>
          </p:cNvPr>
          <p:cNvGrpSpPr/>
          <p:nvPr/>
        </p:nvGrpSpPr>
        <p:grpSpPr>
          <a:xfrm>
            <a:off x="7296150" y="476250"/>
            <a:ext cx="4610100" cy="972353"/>
            <a:chOff x="7296150" y="476250"/>
            <a:chExt cx="4610100" cy="972353"/>
          </a:xfrm>
        </p:grpSpPr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B66072A2-88DD-4AE1-AF9A-EB3AE0CBA4B1}"/>
                </a:ext>
              </a:extLst>
            </p:cNvPr>
            <p:cNvSpPr txBox="1"/>
            <p:nvPr/>
          </p:nvSpPr>
          <p:spPr>
            <a:xfrm>
              <a:off x="7296150" y="476250"/>
              <a:ext cx="4610100" cy="95410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es-CO" sz="2800" dirty="0">
                  <a:latin typeface="Franklin Gothic Medium Cond" panose="020B0606030402020204" pitchFamily="34" charset="0"/>
                </a:rPr>
                <a:t>GOBIERNO BUSCA MEJORAR EL CRECIMIENTO DEL SECTOR</a:t>
              </a:r>
            </a:p>
          </p:txBody>
        </p:sp>
        <p:pic>
          <p:nvPicPr>
            <p:cNvPr id="11" name="Gráfico 10" descr="Tendencia al alza">
              <a:extLst>
                <a:ext uri="{FF2B5EF4-FFF2-40B4-BE49-F238E27FC236}">
                  <a16:creationId xmlns:a16="http://schemas.microsoft.com/office/drawing/2014/main" id="{63243660-115C-43CF-A88B-2D9927E4B8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1106150" y="953303"/>
              <a:ext cx="495300" cy="495300"/>
            </a:xfrm>
            <a:prstGeom prst="rect">
              <a:avLst/>
            </a:prstGeom>
          </p:spPr>
        </p:pic>
      </p:grp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C3A37C47-DCE0-4DA4-9310-5193103303B5}"/>
              </a:ext>
            </a:extLst>
          </p:cNvPr>
          <p:cNvCxnSpPr>
            <a:cxnSpLocks/>
            <a:stCxn id="9" idx="2"/>
            <a:endCxn id="15" idx="0"/>
          </p:cNvCxnSpPr>
          <p:nvPr/>
        </p:nvCxnSpPr>
        <p:spPr>
          <a:xfrm>
            <a:off x="9601200" y="1430357"/>
            <a:ext cx="0" cy="1408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" name="Grupo 15">
            <a:extLst>
              <a:ext uri="{FF2B5EF4-FFF2-40B4-BE49-F238E27FC236}">
                <a16:creationId xmlns:a16="http://schemas.microsoft.com/office/drawing/2014/main" id="{FE055FB2-ABC6-4BA7-9281-1C469CA1799F}"/>
              </a:ext>
            </a:extLst>
          </p:cNvPr>
          <p:cNvGrpSpPr/>
          <p:nvPr/>
        </p:nvGrpSpPr>
        <p:grpSpPr>
          <a:xfrm>
            <a:off x="7410450" y="2838450"/>
            <a:ext cx="4381500" cy="2414260"/>
            <a:chOff x="7410450" y="2838450"/>
            <a:chExt cx="4381500" cy="2414260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BFB310E2-7AEE-4069-ACF5-BD3F27122FF0}"/>
                </a:ext>
              </a:extLst>
            </p:cNvPr>
            <p:cNvSpPr/>
            <p:nvPr/>
          </p:nvSpPr>
          <p:spPr>
            <a:xfrm>
              <a:off x="7410450" y="2838450"/>
              <a:ext cx="4381500" cy="24142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4000" dirty="0">
                  <a:latin typeface="Franklin Gothic Medium Cond" panose="020B0606030402020204" pitchFamily="34" charset="0"/>
                </a:rPr>
                <a:t>REFORMA TRIBUTARIA</a:t>
              </a:r>
            </a:p>
            <a:p>
              <a:pPr algn="ctr"/>
              <a:endParaRPr lang="es-CO" sz="4000" dirty="0">
                <a:latin typeface="Franklin Gothic Medium Cond" panose="020B0606030402020204" pitchFamily="34" charset="0"/>
              </a:endParaRPr>
            </a:p>
            <a:p>
              <a:pPr algn="ctr"/>
              <a:endParaRPr lang="es-CO" sz="4000" dirty="0">
                <a:latin typeface="Franklin Gothic Medium Cond" panose="020B0606030402020204" pitchFamily="34" charset="0"/>
              </a:endParaRPr>
            </a:p>
          </p:txBody>
        </p:sp>
        <p:pic>
          <p:nvPicPr>
            <p:cNvPr id="5122" name="Picture 2" descr="Resultado de imagen para Tributario png">
              <a:extLst>
                <a:ext uri="{FF2B5EF4-FFF2-40B4-BE49-F238E27FC236}">
                  <a16:creationId xmlns:a16="http://schemas.microsoft.com/office/drawing/2014/main" id="{9DD62A26-0E57-4DB7-ADD6-E53BF0F1BE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4877" y="3750536"/>
              <a:ext cx="1502174" cy="1502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41496E5C-C82C-43E1-9AC0-D16C4F6404C4}"/>
              </a:ext>
            </a:extLst>
          </p:cNvPr>
          <p:cNvGrpSpPr/>
          <p:nvPr/>
        </p:nvGrpSpPr>
        <p:grpSpPr>
          <a:xfrm>
            <a:off x="141073" y="506495"/>
            <a:ext cx="3883867" cy="2117178"/>
            <a:chOff x="141073" y="506495"/>
            <a:chExt cx="3883867" cy="2117178"/>
          </a:xfrm>
        </p:grpSpPr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525C54A3-93F0-42AE-BABD-6619F532F572}"/>
                </a:ext>
              </a:extLst>
            </p:cNvPr>
            <p:cNvSpPr txBox="1"/>
            <p:nvPr/>
          </p:nvSpPr>
          <p:spPr>
            <a:xfrm>
              <a:off x="2027403" y="802272"/>
              <a:ext cx="1997537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es-CO" dirty="0">
                  <a:solidFill>
                    <a:srgbClr val="FD6061"/>
                  </a:solidFill>
                  <a:latin typeface="Franklin Gothic Medium Cond" panose="020B0606030402020204" pitchFamily="34" charset="0"/>
                </a:rPr>
                <a:t>Diversificación  de Mercados</a:t>
              </a:r>
            </a:p>
          </p:txBody>
        </p:sp>
        <p:pic>
          <p:nvPicPr>
            <p:cNvPr id="5124" name="Picture 4" descr="Imagen relacionada">
              <a:extLst>
                <a:ext uri="{FF2B5EF4-FFF2-40B4-BE49-F238E27FC236}">
                  <a16:creationId xmlns:a16="http://schemas.microsoft.com/office/drawing/2014/main" id="{2903DE5E-90C9-41B5-849C-1802B87DF25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6" t="-1078" r="11171" b="-1"/>
            <a:stretch/>
          </p:blipFill>
          <p:spPr bwMode="auto">
            <a:xfrm>
              <a:off x="141073" y="506495"/>
              <a:ext cx="2226584" cy="211717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EE564D5F-10DE-491E-9F73-CDBDE88B389B}"/>
              </a:ext>
            </a:extLst>
          </p:cNvPr>
          <p:cNvGrpSpPr/>
          <p:nvPr/>
        </p:nvGrpSpPr>
        <p:grpSpPr>
          <a:xfrm>
            <a:off x="120218" y="2901830"/>
            <a:ext cx="4088789" cy="2339840"/>
            <a:chOff x="120218" y="2901830"/>
            <a:chExt cx="4088789" cy="2339840"/>
          </a:xfrm>
        </p:grpSpPr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67167A58-EA54-4F08-B990-021B1B6B97CC}"/>
                </a:ext>
              </a:extLst>
            </p:cNvPr>
            <p:cNvSpPr txBox="1"/>
            <p:nvPr/>
          </p:nvSpPr>
          <p:spPr>
            <a:xfrm>
              <a:off x="2211470" y="3794639"/>
              <a:ext cx="1997537" cy="36933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es-CO" dirty="0">
                  <a:solidFill>
                    <a:srgbClr val="5BC0C3"/>
                  </a:solidFill>
                  <a:latin typeface="Franklin Gothic Medium Cond" panose="020B0606030402020204" pitchFamily="34" charset="0"/>
                </a:rPr>
                <a:t>Toma de Iniciativas</a:t>
              </a:r>
            </a:p>
          </p:txBody>
        </p:sp>
        <p:pic>
          <p:nvPicPr>
            <p:cNvPr id="5126" name="Picture 6" descr="Resultado de imagen para Iniciativa png">
              <a:extLst>
                <a:ext uri="{FF2B5EF4-FFF2-40B4-BE49-F238E27FC236}">
                  <a16:creationId xmlns:a16="http://schemas.microsoft.com/office/drawing/2014/main" id="{13B1EDE8-ACBB-43F2-9F05-EB21F7B2EA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18" y="2901830"/>
              <a:ext cx="2339840" cy="2339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2D8474DF-6AD5-4548-B0B3-7FD69E42D9B2}"/>
              </a:ext>
            </a:extLst>
          </p:cNvPr>
          <p:cNvGrpSpPr/>
          <p:nvPr/>
        </p:nvGrpSpPr>
        <p:grpSpPr>
          <a:xfrm>
            <a:off x="4365194" y="326834"/>
            <a:ext cx="2438400" cy="2476500"/>
            <a:chOff x="4365194" y="326834"/>
            <a:chExt cx="2438400" cy="2476500"/>
          </a:xfrm>
        </p:grpSpPr>
        <p:pic>
          <p:nvPicPr>
            <p:cNvPr id="5128" name="Picture 8" descr="Resultado de imagen para Dinamismo png">
              <a:extLst>
                <a:ext uri="{FF2B5EF4-FFF2-40B4-BE49-F238E27FC236}">
                  <a16:creationId xmlns:a16="http://schemas.microsoft.com/office/drawing/2014/main" id="{BB1A3BAC-F4ED-4520-8592-AA34665B6B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5194" y="326834"/>
              <a:ext cx="2438400" cy="2476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CA7F45A5-F4BF-4EF8-BE95-5329D1E17A61}"/>
                </a:ext>
              </a:extLst>
            </p:cNvPr>
            <p:cNvSpPr txBox="1"/>
            <p:nvPr/>
          </p:nvSpPr>
          <p:spPr>
            <a:xfrm>
              <a:off x="4920375" y="1241918"/>
              <a:ext cx="1297817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CO" dirty="0">
                  <a:latin typeface="Franklin Gothic Medium Cond" panose="020B0606030402020204" pitchFamily="34" charset="0"/>
                </a:rPr>
                <a:t>Dinamismo Comercial</a:t>
              </a: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5A93FBC0-69A5-4542-866A-2E69C40D3328}"/>
              </a:ext>
            </a:extLst>
          </p:cNvPr>
          <p:cNvGrpSpPr/>
          <p:nvPr/>
        </p:nvGrpSpPr>
        <p:grpSpPr>
          <a:xfrm>
            <a:off x="4266157" y="2851080"/>
            <a:ext cx="2532862" cy="2645066"/>
            <a:chOff x="4266157" y="2851080"/>
            <a:chExt cx="2532862" cy="2645066"/>
          </a:xfrm>
        </p:grpSpPr>
        <p:pic>
          <p:nvPicPr>
            <p:cNvPr id="5132" name="Picture 12" descr="Resultado de imagen para estrategia empresarial png">
              <a:extLst>
                <a:ext uri="{FF2B5EF4-FFF2-40B4-BE49-F238E27FC236}">
                  <a16:creationId xmlns:a16="http://schemas.microsoft.com/office/drawing/2014/main" id="{2D485613-29B1-4AAC-8B91-F8E2AD6DCD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6157" y="2851080"/>
              <a:ext cx="2532862" cy="2388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2B62EC94-143F-49C0-88C9-0889B9502DA1}"/>
                </a:ext>
              </a:extLst>
            </p:cNvPr>
            <p:cNvSpPr txBox="1"/>
            <p:nvPr/>
          </p:nvSpPr>
          <p:spPr>
            <a:xfrm>
              <a:off x="4566104" y="5126814"/>
              <a:ext cx="1997537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wrap="square" rtlCol="0">
              <a:spAutoFit/>
            </a:bodyPr>
            <a:lstStyle/>
            <a:p>
              <a:r>
                <a:rPr lang="es-CO" dirty="0">
                  <a:latin typeface="Franklin Gothic Medium Cond" panose="020B0606030402020204" pitchFamily="34" charset="0"/>
                </a:rPr>
                <a:t>Estrategias = Éxito</a:t>
              </a:r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A7A4C0A1-6159-462B-8560-183D0ABE7FAE}"/>
              </a:ext>
            </a:extLst>
          </p:cNvPr>
          <p:cNvGrpSpPr/>
          <p:nvPr/>
        </p:nvGrpSpPr>
        <p:grpSpPr>
          <a:xfrm>
            <a:off x="7114130" y="336422"/>
            <a:ext cx="4792120" cy="2466912"/>
            <a:chOff x="7114130" y="336422"/>
            <a:chExt cx="4792120" cy="2466912"/>
          </a:xfrm>
        </p:grpSpPr>
        <p:pic>
          <p:nvPicPr>
            <p:cNvPr id="5134" name="Picture 14" descr="Resultado de imagen para muro animado png">
              <a:extLst>
                <a:ext uri="{FF2B5EF4-FFF2-40B4-BE49-F238E27FC236}">
                  <a16:creationId xmlns:a16="http://schemas.microsoft.com/office/drawing/2014/main" id="{24D35BFB-49B6-44FD-AAA4-100ED4FF0F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53" r="10377"/>
            <a:stretch/>
          </p:blipFill>
          <p:spPr bwMode="auto">
            <a:xfrm>
              <a:off x="7114130" y="336422"/>
              <a:ext cx="4792120" cy="2466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C469013A-D223-4C3C-9054-9AC25245C48D}"/>
                </a:ext>
              </a:extLst>
            </p:cNvPr>
            <p:cNvSpPr txBox="1"/>
            <p:nvPr/>
          </p:nvSpPr>
          <p:spPr>
            <a:xfrm>
              <a:off x="7851331" y="1829731"/>
              <a:ext cx="3825784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CO" dirty="0">
                  <a:latin typeface="Franklin Gothic Medium Cond" panose="020B0606030402020204" pitchFamily="34" charset="0"/>
                </a:rPr>
                <a:t>ALTAS BARRERAS DE SALIDA</a:t>
              </a:r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E77CF262-6714-42FA-866E-2B9092CE0A2B}"/>
              </a:ext>
            </a:extLst>
          </p:cNvPr>
          <p:cNvGrpSpPr/>
          <p:nvPr/>
        </p:nvGrpSpPr>
        <p:grpSpPr>
          <a:xfrm>
            <a:off x="7590035" y="2722797"/>
            <a:ext cx="4151857" cy="2607533"/>
            <a:chOff x="7590035" y="2722797"/>
            <a:chExt cx="4151857" cy="2607533"/>
          </a:xfrm>
        </p:grpSpPr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1F080C89-589F-4557-9222-7103E58BC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2862" y="3449596"/>
              <a:ext cx="3876675" cy="1428750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FD0A5D94-A4CC-4BC0-B0F0-1CC613E7A9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70" t="21647" r="14247" b="39394"/>
            <a:stretch/>
          </p:blipFill>
          <p:spPr>
            <a:xfrm>
              <a:off x="8605118" y="3126181"/>
              <a:ext cx="2383797" cy="810733"/>
            </a:xfrm>
            <a:prstGeom prst="rect">
              <a:avLst/>
            </a:prstGeom>
          </p:spPr>
        </p:pic>
        <p:pic>
          <p:nvPicPr>
            <p:cNvPr id="5136" name="Picture 16" descr="Resultado de imagen para Smurfit Kappa">
              <a:extLst>
                <a:ext uri="{FF2B5EF4-FFF2-40B4-BE49-F238E27FC236}">
                  <a16:creationId xmlns:a16="http://schemas.microsoft.com/office/drawing/2014/main" id="{6AA4940F-D30F-4C3D-B5FF-01315E4C81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0035" y="4651869"/>
              <a:ext cx="4151857" cy="678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D6308F2C-5DB3-4442-BEF0-1651EAFF150E}"/>
                </a:ext>
              </a:extLst>
            </p:cNvPr>
            <p:cNvSpPr txBox="1"/>
            <p:nvPr/>
          </p:nvSpPr>
          <p:spPr>
            <a:xfrm>
              <a:off x="7996482" y="2722797"/>
              <a:ext cx="3716603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wrap="square" rtlCol="0">
              <a:spAutoFit/>
            </a:bodyPr>
            <a:lstStyle/>
            <a:p>
              <a:r>
                <a:rPr lang="es-CO" sz="2400" u="sng" dirty="0">
                  <a:latin typeface="Franklin Gothic Medium Cond" panose="020B0606030402020204" pitchFamily="34" charset="0"/>
                </a:rPr>
                <a:t>SIMILITUD DE LOS ACTORES</a:t>
              </a:r>
            </a:p>
          </p:txBody>
        </p:sp>
      </p:grpSp>
      <p:pic>
        <p:nvPicPr>
          <p:cNvPr id="5138" name="Picture 18" descr="FUERZAS DE PORTER.PNG">
            <a:extLst>
              <a:ext uri="{FF2B5EF4-FFF2-40B4-BE49-F238E27FC236}">
                <a16:creationId xmlns:a16="http://schemas.microsoft.com/office/drawing/2014/main" id="{FF31C584-B699-4B5F-A459-87A249A53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4" y="282750"/>
            <a:ext cx="6971608" cy="407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upo 27">
            <a:extLst>
              <a:ext uri="{FF2B5EF4-FFF2-40B4-BE49-F238E27FC236}">
                <a16:creationId xmlns:a16="http://schemas.microsoft.com/office/drawing/2014/main" id="{6F6A99EA-415F-4D27-8121-C4D7BADAE2EC}"/>
              </a:ext>
            </a:extLst>
          </p:cNvPr>
          <p:cNvGrpSpPr/>
          <p:nvPr/>
        </p:nvGrpSpPr>
        <p:grpSpPr>
          <a:xfrm>
            <a:off x="6666976" y="336422"/>
            <a:ext cx="6026135" cy="4654678"/>
            <a:chOff x="6666977" y="336422"/>
            <a:chExt cx="5397158" cy="4214006"/>
          </a:xfrm>
        </p:grpSpPr>
        <p:pic>
          <p:nvPicPr>
            <p:cNvPr id="5140" name="Picture 20" descr="PARTICIPACION MERCADO COLOMBIANO.PNG">
              <a:extLst>
                <a:ext uri="{FF2B5EF4-FFF2-40B4-BE49-F238E27FC236}">
                  <a16:creationId xmlns:a16="http://schemas.microsoft.com/office/drawing/2014/main" id="{B9F07A6C-0E3A-4324-8156-1B47F7966A8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26"/>
            <a:stretch/>
          </p:blipFill>
          <p:spPr bwMode="auto">
            <a:xfrm>
              <a:off x="6666977" y="336422"/>
              <a:ext cx="5397158" cy="3941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977C7BD6-0360-45AD-9CD5-1BFFB7ADBE08}"/>
                </a:ext>
              </a:extLst>
            </p:cNvPr>
            <p:cNvSpPr txBox="1"/>
            <p:nvPr/>
          </p:nvSpPr>
          <p:spPr>
            <a:xfrm>
              <a:off x="7168203" y="4288818"/>
              <a:ext cx="24574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dirty="0">
                  <a:solidFill>
                    <a:schemeClr val="bg1">
                      <a:lumMod val="65000"/>
                    </a:schemeClr>
                  </a:solidFill>
                </a:rPr>
                <a:t>Fuente: </a:t>
              </a:r>
              <a:r>
                <a:rPr lang="es-CO" sz="1100" dirty="0" err="1">
                  <a:solidFill>
                    <a:schemeClr val="bg1">
                      <a:lumMod val="65000"/>
                    </a:schemeClr>
                  </a:solidFill>
                </a:rPr>
                <a:t>Emis</a:t>
              </a:r>
              <a:r>
                <a:rPr lang="es-CO" sz="1100" dirty="0">
                  <a:solidFill>
                    <a:schemeClr val="bg1">
                      <a:lumMod val="65000"/>
                    </a:schemeClr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479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bre: forma 1">
            <a:extLst>
              <a:ext uri="{FF2B5EF4-FFF2-40B4-BE49-F238E27FC236}">
                <a16:creationId xmlns:a16="http://schemas.microsoft.com/office/drawing/2014/main" id="{6299BA2C-6973-4DC6-A161-948DDC9A2085}"/>
              </a:ext>
            </a:extLst>
          </p:cNvPr>
          <p:cNvSpPr/>
          <p:nvPr/>
        </p:nvSpPr>
        <p:spPr>
          <a:xfrm>
            <a:off x="81820" y="5536948"/>
            <a:ext cx="3271502" cy="1308601"/>
          </a:xfrm>
          <a:custGeom>
            <a:avLst/>
            <a:gdLst>
              <a:gd name="connsiteX0" fmla="*/ 0 w 3271502"/>
              <a:gd name="connsiteY0" fmla="*/ 0 h 1308601"/>
              <a:gd name="connsiteX1" fmla="*/ 2617202 w 3271502"/>
              <a:gd name="connsiteY1" fmla="*/ 0 h 1308601"/>
              <a:gd name="connsiteX2" fmla="*/ 3271502 w 3271502"/>
              <a:gd name="connsiteY2" fmla="*/ 654301 h 1308601"/>
              <a:gd name="connsiteX3" fmla="*/ 2617202 w 3271502"/>
              <a:gd name="connsiteY3" fmla="*/ 1308601 h 1308601"/>
              <a:gd name="connsiteX4" fmla="*/ 0 w 3271502"/>
              <a:gd name="connsiteY4" fmla="*/ 1308601 h 1308601"/>
              <a:gd name="connsiteX5" fmla="*/ 654301 w 3271502"/>
              <a:gd name="connsiteY5" fmla="*/ 654301 h 1308601"/>
              <a:gd name="connsiteX6" fmla="*/ 0 w 3271502"/>
              <a:gd name="connsiteY6" fmla="*/ 0 h 130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1502" h="1308601">
                <a:moveTo>
                  <a:pt x="0" y="0"/>
                </a:moveTo>
                <a:lnTo>
                  <a:pt x="2617202" y="0"/>
                </a:lnTo>
                <a:lnTo>
                  <a:pt x="3271502" y="654301"/>
                </a:lnTo>
                <a:lnTo>
                  <a:pt x="2617202" y="1308601"/>
                </a:lnTo>
                <a:lnTo>
                  <a:pt x="0" y="1308601"/>
                </a:lnTo>
                <a:lnTo>
                  <a:pt x="654301" y="6543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34311" tIns="26670" rIns="680970" bIns="2667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2000" kern="1200" dirty="0"/>
              <a:t>Análisis Macroeconómico</a:t>
            </a:r>
          </a:p>
        </p:txBody>
      </p:sp>
      <p:sp>
        <p:nvSpPr>
          <p:cNvPr id="3" name="Forma libre: forma 2">
            <a:extLst>
              <a:ext uri="{FF2B5EF4-FFF2-40B4-BE49-F238E27FC236}">
                <a16:creationId xmlns:a16="http://schemas.microsoft.com/office/drawing/2014/main" id="{26FF5AA0-9D76-4292-9353-C9A2C47BAAB8}"/>
              </a:ext>
            </a:extLst>
          </p:cNvPr>
          <p:cNvSpPr/>
          <p:nvPr/>
        </p:nvSpPr>
        <p:spPr>
          <a:xfrm>
            <a:off x="3026172" y="5536948"/>
            <a:ext cx="3271502" cy="1308601"/>
          </a:xfrm>
          <a:custGeom>
            <a:avLst/>
            <a:gdLst>
              <a:gd name="connsiteX0" fmla="*/ 0 w 3271502"/>
              <a:gd name="connsiteY0" fmla="*/ 0 h 1308601"/>
              <a:gd name="connsiteX1" fmla="*/ 2617202 w 3271502"/>
              <a:gd name="connsiteY1" fmla="*/ 0 h 1308601"/>
              <a:gd name="connsiteX2" fmla="*/ 3271502 w 3271502"/>
              <a:gd name="connsiteY2" fmla="*/ 654301 h 1308601"/>
              <a:gd name="connsiteX3" fmla="*/ 2617202 w 3271502"/>
              <a:gd name="connsiteY3" fmla="*/ 1308601 h 1308601"/>
              <a:gd name="connsiteX4" fmla="*/ 0 w 3271502"/>
              <a:gd name="connsiteY4" fmla="*/ 1308601 h 1308601"/>
              <a:gd name="connsiteX5" fmla="*/ 654301 w 3271502"/>
              <a:gd name="connsiteY5" fmla="*/ 654301 h 1308601"/>
              <a:gd name="connsiteX6" fmla="*/ 0 w 3271502"/>
              <a:gd name="connsiteY6" fmla="*/ 0 h 130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1502" h="1308601">
                <a:moveTo>
                  <a:pt x="0" y="0"/>
                </a:moveTo>
                <a:lnTo>
                  <a:pt x="2617202" y="0"/>
                </a:lnTo>
                <a:lnTo>
                  <a:pt x="3271502" y="654301"/>
                </a:lnTo>
                <a:lnTo>
                  <a:pt x="2617202" y="1308601"/>
                </a:lnTo>
                <a:lnTo>
                  <a:pt x="0" y="1308601"/>
                </a:lnTo>
                <a:lnTo>
                  <a:pt x="654301" y="6543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34311" tIns="26670" rIns="680970" bIns="2667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2000" kern="1200" dirty="0"/>
              <a:t>Análisis de Gerencia</a:t>
            </a:r>
          </a:p>
        </p:txBody>
      </p:sp>
      <p:sp>
        <p:nvSpPr>
          <p:cNvPr id="4" name="Forma libre: forma 3">
            <a:extLst>
              <a:ext uri="{FF2B5EF4-FFF2-40B4-BE49-F238E27FC236}">
                <a16:creationId xmlns:a16="http://schemas.microsoft.com/office/drawing/2014/main" id="{99146B20-1769-4EB8-BFAC-46BA83DB6538}"/>
              </a:ext>
            </a:extLst>
          </p:cNvPr>
          <p:cNvSpPr/>
          <p:nvPr/>
        </p:nvSpPr>
        <p:spPr>
          <a:xfrm>
            <a:off x="5970524" y="5536948"/>
            <a:ext cx="3271502" cy="1308601"/>
          </a:xfrm>
          <a:custGeom>
            <a:avLst/>
            <a:gdLst>
              <a:gd name="connsiteX0" fmla="*/ 0 w 3271502"/>
              <a:gd name="connsiteY0" fmla="*/ 0 h 1308601"/>
              <a:gd name="connsiteX1" fmla="*/ 2617202 w 3271502"/>
              <a:gd name="connsiteY1" fmla="*/ 0 h 1308601"/>
              <a:gd name="connsiteX2" fmla="*/ 3271502 w 3271502"/>
              <a:gd name="connsiteY2" fmla="*/ 654301 h 1308601"/>
              <a:gd name="connsiteX3" fmla="*/ 2617202 w 3271502"/>
              <a:gd name="connsiteY3" fmla="*/ 1308601 h 1308601"/>
              <a:gd name="connsiteX4" fmla="*/ 0 w 3271502"/>
              <a:gd name="connsiteY4" fmla="*/ 1308601 h 1308601"/>
              <a:gd name="connsiteX5" fmla="*/ 654301 w 3271502"/>
              <a:gd name="connsiteY5" fmla="*/ 654301 h 1308601"/>
              <a:gd name="connsiteX6" fmla="*/ 0 w 3271502"/>
              <a:gd name="connsiteY6" fmla="*/ 0 h 130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1502" h="1308601">
                <a:moveTo>
                  <a:pt x="0" y="0"/>
                </a:moveTo>
                <a:lnTo>
                  <a:pt x="2617202" y="0"/>
                </a:lnTo>
                <a:lnTo>
                  <a:pt x="3271502" y="654301"/>
                </a:lnTo>
                <a:lnTo>
                  <a:pt x="2617202" y="1308601"/>
                </a:lnTo>
                <a:lnTo>
                  <a:pt x="0" y="1308601"/>
                </a:lnTo>
                <a:lnTo>
                  <a:pt x="654301" y="6543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34311" tIns="26670" rIns="680970" bIns="2667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2000" kern="1200" dirty="0"/>
              <a:t>Análisis de Industria</a:t>
            </a:r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20806042-8CC2-4A8A-A3E5-6A18C04797D3}"/>
              </a:ext>
            </a:extLst>
          </p:cNvPr>
          <p:cNvSpPr/>
          <p:nvPr/>
        </p:nvSpPr>
        <p:spPr>
          <a:xfrm>
            <a:off x="8914877" y="5536948"/>
            <a:ext cx="3271502" cy="1308601"/>
          </a:xfrm>
          <a:custGeom>
            <a:avLst/>
            <a:gdLst>
              <a:gd name="connsiteX0" fmla="*/ 0 w 3271502"/>
              <a:gd name="connsiteY0" fmla="*/ 0 h 1308601"/>
              <a:gd name="connsiteX1" fmla="*/ 2617202 w 3271502"/>
              <a:gd name="connsiteY1" fmla="*/ 0 h 1308601"/>
              <a:gd name="connsiteX2" fmla="*/ 3271502 w 3271502"/>
              <a:gd name="connsiteY2" fmla="*/ 654301 h 1308601"/>
              <a:gd name="connsiteX3" fmla="*/ 2617202 w 3271502"/>
              <a:gd name="connsiteY3" fmla="*/ 1308601 h 1308601"/>
              <a:gd name="connsiteX4" fmla="*/ 0 w 3271502"/>
              <a:gd name="connsiteY4" fmla="*/ 1308601 h 1308601"/>
              <a:gd name="connsiteX5" fmla="*/ 654301 w 3271502"/>
              <a:gd name="connsiteY5" fmla="*/ 654301 h 1308601"/>
              <a:gd name="connsiteX6" fmla="*/ 0 w 3271502"/>
              <a:gd name="connsiteY6" fmla="*/ 0 h 130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1502" h="1308601">
                <a:moveTo>
                  <a:pt x="0" y="0"/>
                </a:moveTo>
                <a:lnTo>
                  <a:pt x="2617202" y="0"/>
                </a:lnTo>
                <a:lnTo>
                  <a:pt x="3271502" y="654301"/>
                </a:lnTo>
                <a:lnTo>
                  <a:pt x="2617202" y="1308601"/>
                </a:lnTo>
                <a:lnTo>
                  <a:pt x="0" y="1308601"/>
                </a:lnTo>
                <a:lnTo>
                  <a:pt x="654301" y="6543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34311" tIns="26670" rIns="680970" bIns="2667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2000" kern="1200" dirty="0"/>
              <a:t>Análisis Financiero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B0B609CA-4188-43C2-AED6-CFDC80E70A75}"/>
              </a:ext>
            </a:extLst>
          </p:cNvPr>
          <p:cNvSpPr/>
          <p:nvPr/>
        </p:nvSpPr>
        <p:spPr>
          <a:xfrm>
            <a:off x="4615543" y="635726"/>
            <a:ext cx="2473234" cy="158496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ROE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1285C78D-3570-494D-9C9A-6FC0AD6F55E6}"/>
              </a:ext>
            </a:extLst>
          </p:cNvPr>
          <p:cNvSpPr/>
          <p:nvPr/>
        </p:nvSpPr>
        <p:spPr>
          <a:xfrm>
            <a:off x="217711" y="918753"/>
            <a:ext cx="2116183" cy="134982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MARGEN NETO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579AC23F-4F0D-4E61-B117-081597A0D57A}"/>
              </a:ext>
            </a:extLst>
          </p:cNvPr>
          <p:cNvSpPr/>
          <p:nvPr/>
        </p:nvSpPr>
        <p:spPr>
          <a:xfrm>
            <a:off x="9360130" y="753291"/>
            <a:ext cx="2785547" cy="134982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APALANCAMIENTO</a:t>
            </a: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71AC7938-1621-4C84-97AC-4352753015B3}"/>
              </a:ext>
            </a:extLst>
          </p:cNvPr>
          <p:cNvCxnSpPr>
            <a:cxnSpLocks/>
          </p:cNvCxnSpPr>
          <p:nvPr/>
        </p:nvCxnSpPr>
        <p:spPr>
          <a:xfrm flipH="1">
            <a:off x="2477587" y="1428206"/>
            <a:ext cx="2072641" cy="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49BF58D6-C102-40FD-9DF2-1D9D331F8099}"/>
              </a:ext>
            </a:extLst>
          </p:cNvPr>
          <p:cNvCxnSpPr>
            <a:cxnSpLocks/>
          </p:cNvCxnSpPr>
          <p:nvPr/>
        </p:nvCxnSpPr>
        <p:spPr>
          <a:xfrm>
            <a:off x="7369233" y="1402475"/>
            <a:ext cx="1990898" cy="25731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ángulo redondeado 15">
            <a:extLst>
              <a:ext uri="{FF2B5EF4-FFF2-40B4-BE49-F238E27FC236}">
                <a16:creationId xmlns:a16="http://schemas.microsoft.com/office/drawing/2014/main" id="{A36DA7EC-EB0F-4728-94FD-46A79218D135}"/>
              </a:ext>
            </a:extLst>
          </p:cNvPr>
          <p:cNvSpPr/>
          <p:nvPr/>
        </p:nvSpPr>
        <p:spPr>
          <a:xfrm>
            <a:off x="197104" y="2218890"/>
            <a:ext cx="2394857" cy="972799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s-CO" sz="2800" dirty="0"/>
              <a:t>9,9% (2015)</a:t>
            </a:r>
          </a:p>
        </p:txBody>
      </p:sp>
      <p:sp>
        <p:nvSpPr>
          <p:cNvPr id="29" name="Rectángulo redondeado 16">
            <a:extLst>
              <a:ext uri="{FF2B5EF4-FFF2-40B4-BE49-F238E27FC236}">
                <a16:creationId xmlns:a16="http://schemas.microsoft.com/office/drawing/2014/main" id="{DBE31FC1-233B-478A-BE75-9024D7C2AA72}"/>
              </a:ext>
            </a:extLst>
          </p:cNvPr>
          <p:cNvSpPr/>
          <p:nvPr/>
        </p:nvSpPr>
        <p:spPr>
          <a:xfrm>
            <a:off x="115743" y="2827210"/>
            <a:ext cx="2394857" cy="972799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s-CO" sz="2800" dirty="0"/>
              <a:t>5% (2016)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1EC4761C-830C-4507-9CF2-F64CCD62BA35}"/>
              </a:ext>
            </a:extLst>
          </p:cNvPr>
          <p:cNvSpPr/>
          <p:nvPr/>
        </p:nvSpPr>
        <p:spPr>
          <a:xfrm>
            <a:off x="186758" y="2250739"/>
            <a:ext cx="2277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rgbClr val="92D050"/>
                  </a:solidFill>
                  <a:prstDash val="solid"/>
                </a:ln>
                <a:solidFill>
                  <a:srgbClr val="92D050"/>
                </a:solidFill>
                <a:effectLst/>
              </a:rPr>
              <a:t>EBITDA</a:t>
            </a:r>
          </a:p>
        </p:txBody>
      </p:sp>
      <p:sp>
        <p:nvSpPr>
          <p:cNvPr id="31" name="Flecha arriba 19">
            <a:extLst>
              <a:ext uri="{FF2B5EF4-FFF2-40B4-BE49-F238E27FC236}">
                <a16:creationId xmlns:a16="http://schemas.microsoft.com/office/drawing/2014/main" id="{2FC59982-CC9D-4983-B17C-3675BE506972}"/>
              </a:ext>
            </a:extLst>
          </p:cNvPr>
          <p:cNvSpPr/>
          <p:nvPr/>
        </p:nvSpPr>
        <p:spPr>
          <a:xfrm>
            <a:off x="217711" y="3082834"/>
            <a:ext cx="2022763" cy="1634440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accent6">
                    <a:lumMod val="75000"/>
                  </a:schemeClr>
                </a:solidFill>
              </a:rPr>
              <a:t>2016</a:t>
            </a:r>
          </a:p>
          <a:p>
            <a:pPr algn="ctr"/>
            <a:r>
              <a:rPr lang="es-CO" dirty="0"/>
              <a:t>17,2%</a:t>
            </a:r>
          </a:p>
        </p:txBody>
      </p:sp>
      <p:graphicFrame>
        <p:nvGraphicFramePr>
          <p:cNvPr id="32" name="Diagrama 31">
            <a:extLst>
              <a:ext uri="{FF2B5EF4-FFF2-40B4-BE49-F238E27FC236}">
                <a16:creationId xmlns:a16="http://schemas.microsoft.com/office/drawing/2014/main" id="{9CA9C32B-C5CF-40BE-AB56-49BC99DB9F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7808986"/>
              </p:ext>
            </p:extLst>
          </p:nvPr>
        </p:nvGraphicFramePr>
        <p:xfrm>
          <a:off x="209794" y="3093956"/>
          <a:ext cx="2646406" cy="1875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" name="Rectángulo 32">
            <a:extLst>
              <a:ext uri="{FF2B5EF4-FFF2-40B4-BE49-F238E27FC236}">
                <a16:creationId xmlns:a16="http://schemas.microsoft.com/office/drawing/2014/main" id="{E644713A-2445-40C3-9DD5-B335996BD5BF}"/>
              </a:ext>
            </a:extLst>
          </p:cNvPr>
          <p:cNvSpPr/>
          <p:nvPr/>
        </p:nvSpPr>
        <p:spPr>
          <a:xfrm>
            <a:off x="509985" y="2162940"/>
            <a:ext cx="1438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EBIT</a:t>
            </a:r>
          </a:p>
        </p:txBody>
      </p:sp>
      <p:sp>
        <p:nvSpPr>
          <p:cNvPr id="39" name="Título 1">
            <a:extLst>
              <a:ext uri="{FF2B5EF4-FFF2-40B4-BE49-F238E27FC236}">
                <a16:creationId xmlns:a16="http://schemas.microsoft.com/office/drawing/2014/main" id="{4491CF3C-5D7B-49D4-B24A-EF0F8F3A0AB4}"/>
              </a:ext>
            </a:extLst>
          </p:cNvPr>
          <p:cNvSpPr txBox="1">
            <a:spLocks/>
          </p:cNvSpPr>
          <p:nvPr/>
        </p:nvSpPr>
        <p:spPr>
          <a:xfrm>
            <a:off x="6224637" y="2439513"/>
            <a:ext cx="7551335" cy="9319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200" b="1" dirty="0">
                <a:solidFill>
                  <a:schemeClr val="bg1">
                    <a:lumMod val="65000"/>
                  </a:schemeClr>
                </a:solidFill>
              </a:rPr>
              <a:t>APALANCAMIENTO </a:t>
            </a:r>
            <a:r>
              <a:rPr lang="es-CO" sz="3200" b="1" dirty="0" smtClean="0">
                <a:solidFill>
                  <a:schemeClr val="bg1">
                    <a:lumMod val="65000"/>
                  </a:schemeClr>
                </a:solidFill>
              </a:rPr>
              <a:t>TOTAL</a:t>
            </a:r>
            <a:endParaRPr lang="es-CO" sz="24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es-CO" sz="2400" dirty="0" smtClean="0">
                <a:solidFill>
                  <a:schemeClr val="bg1">
                    <a:lumMod val="65000"/>
                  </a:schemeClr>
                </a:solidFill>
              </a:rPr>
              <a:t>2014: 0,6x-2015:0,5x –2016: </a:t>
            </a:r>
            <a:r>
              <a:rPr lang="es-CO" sz="2400" dirty="0">
                <a:solidFill>
                  <a:schemeClr val="bg1">
                    <a:lumMod val="65000"/>
                  </a:schemeClr>
                </a:solidFill>
              </a:rPr>
              <a:t>0,4x</a:t>
            </a:r>
          </a:p>
        </p:txBody>
      </p:sp>
      <p:grpSp>
        <p:nvGrpSpPr>
          <p:cNvPr id="44" name="Grupo 43">
            <a:extLst>
              <a:ext uri="{FF2B5EF4-FFF2-40B4-BE49-F238E27FC236}">
                <a16:creationId xmlns:a16="http://schemas.microsoft.com/office/drawing/2014/main" id="{68A51351-A1BF-4C0F-A9F7-4E4B673F717A}"/>
              </a:ext>
            </a:extLst>
          </p:cNvPr>
          <p:cNvGrpSpPr/>
          <p:nvPr/>
        </p:nvGrpSpPr>
        <p:grpSpPr>
          <a:xfrm>
            <a:off x="10128536" y="3279559"/>
            <a:ext cx="2254345" cy="1507587"/>
            <a:chOff x="8914877" y="3171107"/>
            <a:chExt cx="2414627" cy="1797864"/>
          </a:xfrm>
        </p:grpSpPr>
        <p:sp>
          <p:nvSpPr>
            <p:cNvPr id="41" name="Flecha arriba 4">
              <a:extLst>
                <a:ext uri="{FF2B5EF4-FFF2-40B4-BE49-F238E27FC236}">
                  <a16:creationId xmlns:a16="http://schemas.microsoft.com/office/drawing/2014/main" id="{8FD8B3A3-B07A-4CA2-A9FB-36421EFB0C42}"/>
                </a:ext>
              </a:extLst>
            </p:cNvPr>
            <p:cNvSpPr/>
            <p:nvPr/>
          </p:nvSpPr>
          <p:spPr>
            <a:xfrm>
              <a:off x="8914877" y="3171107"/>
              <a:ext cx="1843053" cy="1797864"/>
            </a:xfrm>
            <a:prstGeom prst="up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id="{396613A4-90FF-4DEC-BE35-D1B47882B374}"/>
                </a:ext>
              </a:extLst>
            </p:cNvPr>
            <p:cNvSpPr txBox="1"/>
            <p:nvPr/>
          </p:nvSpPr>
          <p:spPr>
            <a:xfrm>
              <a:off x="9201525" y="3699999"/>
              <a:ext cx="21279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000" dirty="0">
                  <a:solidFill>
                    <a:schemeClr val="bg1"/>
                  </a:solidFill>
                </a:rPr>
                <a:t>Patrimonio</a:t>
              </a:r>
            </a:p>
          </p:txBody>
        </p:sp>
      </p:grpSp>
      <p:grpSp>
        <p:nvGrpSpPr>
          <p:cNvPr id="45" name="Grupo 44">
            <a:extLst>
              <a:ext uri="{FF2B5EF4-FFF2-40B4-BE49-F238E27FC236}">
                <a16:creationId xmlns:a16="http://schemas.microsoft.com/office/drawing/2014/main" id="{331238F8-9B6B-49CF-B599-2B4AD2874BF7}"/>
              </a:ext>
            </a:extLst>
          </p:cNvPr>
          <p:cNvGrpSpPr/>
          <p:nvPr/>
        </p:nvGrpSpPr>
        <p:grpSpPr>
          <a:xfrm>
            <a:off x="8194868" y="3343354"/>
            <a:ext cx="2340594" cy="1531547"/>
            <a:chOff x="5153369" y="3395808"/>
            <a:chExt cx="2550932" cy="1670274"/>
          </a:xfrm>
        </p:grpSpPr>
        <p:sp>
          <p:nvSpPr>
            <p:cNvPr id="40" name="Flecha abajo 3">
              <a:extLst>
                <a:ext uri="{FF2B5EF4-FFF2-40B4-BE49-F238E27FC236}">
                  <a16:creationId xmlns:a16="http://schemas.microsoft.com/office/drawing/2014/main" id="{7EE6300F-7841-47BB-8532-CDBC0A756289}"/>
                </a:ext>
              </a:extLst>
            </p:cNvPr>
            <p:cNvSpPr/>
            <p:nvPr/>
          </p:nvSpPr>
          <p:spPr>
            <a:xfrm>
              <a:off x="5153369" y="3395808"/>
              <a:ext cx="1706530" cy="1670274"/>
            </a:xfrm>
            <a:prstGeom prst="down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FF540F76-CFF0-4FAB-BA53-84FDF5018409}"/>
                </a:ext>
              </a:extLst>
            </p:cNvPr>
            <p:cNvSpPr txBox="1"/>
            <p:nvPr/>
          </p:nvSpPr>
          <p:spPr>
            <a:xfrm>
              <a:off x="5576322" y="4230945"/>
              <a:ext cx="21279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000" dirty="0">
                  <a:solidFill>
                    <a:schemeClr val="bg1"/>
                  </a:solidFill>
                </a:rPr>
                <a:t>Pasivo</a:t>
              </a:r>
            </a:p>
          </p:txBody>
        </p:sp>
      </p:grpSp>
      <p:sp>
        <p:nvSpPr>
          <p:cNvPr id="46" name="Rectángulo: esquinas redondeadas 45">
            <a:extLst>
              <a:ext uri="{FF2B5EF4-FFF2-40B4-BE49-F238E27FC236}">
                <a16:creationId xmlns:a16="http://schemas.microsoft.com/office/drawing/2014/main" id="{C8362BEC-E1CF-4A35-A1A7-A2687D86649E}"/>
              </a:ext>
            </a:extLst>
          </p:cNvPr>
          <p:cNvSpPr/>
          <p:nvPr/>
        </p:nvSpPr>
        <p:spPr>
          <a:xfrm>
            <a:off x="8231099" y="4945935"/>
            <a:ext cx="3616292" cy="41094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Recursos propios de su operación</a:t>
            </a:r>
          </a:p>
        </p:txBody>
      </p:sp>
      <p:graphicFrame>
        <p:nvGraphicFramePr>
          <p:cNvPr id="47" name="Gráfico 46">
            <a:extLst>
              <a:ext uri="{FF2B5EF4-FFF2-40B4-BE49-F238E27FC236}">
                <a16:creationId xmlns:a16="http://schemas.microsoft.com/office/drawing/2014/main" id="{9162ABE0-1D12-4D81-9E85-9FE6189E22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5037542"/>
              </p:ext>
            </p:extLst>
          </p:nvPr>
        </p:nvGraphicFramePr>
        <p:xfrm>
          <a:off x="1456258" y="634056"/>
          <a:ext cx="9774638" cy="4022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8" name="Marcador de contenido 2">
            <a:extLst>
              <a:ext uri="{FF2B5EF4-FFF2-40B4-BE49-F238E27FC236}">
                <a16:creationId xmlns:a16="http://schemas.microsoft.com/office/drawing/2014/main" id="{93BDA369-C13A-4ED6-BCCF-246947D62B52}"/>
              </a:ext>
            </a:extLst>
          </p:cNvPr>
          <p:cNvSpPr txBox="1">
            <a:spLocks/>
          </p:cNvSpPr>
          <p:nvPr/>
        </p:nvSpPr>
        <p:spPr>
          <a:xfrm>
            <a:off x="8479890" y="1216873"/>
            <a:ext cx="3536346" cy="15961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000" b="1" dirty="0"/>
              <a:t>OBLIGACIONES FINANCIERAS </a:t>
            </a:r>
            <a:endParaRPr lang="es-CO" sz="20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CO" sz="2000" dirty="0"/>
              <a:t>2016: 33%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CO" sz="2000" dirty="0"/>
              <a:t>2015: 13%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CO" sz="2000" dirty="0"/>
              <a:t>2014: 7%</a:t>
            </a:r>
          </a:p>
        </p:txBody>
      </p:sp>
      <p:graphicFrame>
        <p:nvGraphicFramePr>
          <p:cNvPr id="49" name="Marcador de contenido 5">
            <a:extLst>
              <a:ext uri="{FF2B5EF4-FFF2-40B4-BE49-F238E27FC236}">
                <a16:creationId xmlns:a16="http://schemas.microsoft.com/office/drawing/2014/main" id="{CB9489C2-DDA3-4EB9-BAFD-4281B218DE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0964668"/>
              </p:ext>
            </p:extLst>
          </p:nvPr>
        </p:nvGraphicFramePr>
        <p:xfrm>
          <a:off x="1398048" y="35494"/>
          <a:ext cx="10449343" cy="5565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0" name="Elipse 49">
            <a:extLst>
              <a:ext uri="{FF2B5EF4-FFF2-40B4-BE49-F238E27FC236}">
                <a16:creationId xmlns:a16="http://schemas.microsoft.com/office/drawing/2014/main" id="{415CFA31-6A05-461C-9C2D-083DFE47A929}"/>
              </a:ext>
            </a:extLst>
          </p:cNvPr>
          <p:cNvSpPr/>
          <p:nvPr/>
        </p:nvSpPr>
        <p:spPr>
          <a:xfrm>
            <a:off x="1494769" y="2721172"/>
            <a:ext cx="2116183" cy="134982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ROTACION ACTIVO TOTAL</a:t>
            </a:r>
          </a:p>
        </p:txBody>
      </p:sp>
      <p:cxnSp>
        <p:nvCxnSpPr>
          <p:cNvPr id="51" name="Conector recto de flecha 50">
            <a:extLst>
              <a:ext uri="{FF2B5EF4-FFF2-40B4-BE49-F238E27FC236}">
                <a16:creationId xmlns:a16="http://schemas.microsoft.com/office/drawing/2014/main" id="{C9AD0F3B-7391-4B9F-8342-E81252D6CA06}"/>
              </a:ext>
            </a:extLst>
          </p:cNvPr>
          <p:cNvCxnSpPr>
            <a:cxnSpLocks/>
          </p:cNvCxnSpPr>
          <p:nvPr/>
        </p:nvCxnSpPr>
        <p:spPr>
          <a:xfrm flipH="1">
            <a:off x="3541021" y="2051773"/>
            <a:ext cx="1214341" cy="76128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Marcador de contenido 2">
            <a:extLst>
              <a:ext uri="{FF2B5EF4-FFF2-40B4-BE49-F238E27FC236}">
                <a16:creationId xmlns:a16="http://schemas.microsoft.com/office/drawing/2014/main" id="{74183112-574E-4EB0-8DB3-CB8F410B84CA}"/>
              </a:ext>
            </a:extLst>
          </p:cNvPr>
          <p:cNvSpPr txBox="1">
            <a:spLocks/>
          </p:cNvSpPr>
          <p:nvPr/>
        </p:nvSpPr>
        <p:spPr>
          <a:xfrm>
            <a:off x="3761742" y="2910596"/>
            <a:ext cx="3522921" cy="78998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CO" dirty="0">
                <a:solidFill>
                  <a:schemeClr val="accent6"/>
                </a:solidFill>
              </a:rPr>
              <a:t>2016: 1,1X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CO" dirty="0">
                <a:solidFill>
                  <a:schemeClr val="accent6"/>
                </a:solidFill>
              </a:rPr>
              <a:t>2015:1,0X</a:t>
            </a:r>
          </a:p>
        </p:txBody>
      </p:sp>
      <p:grpSp>
        <p:nvGrpSpPr>
          <p:cNvPr id="54" name="Grupo 53">
            <a:extLst>
              <a:ext uri="{FF2B5EF4-FFF2-40B4-BE49-F238E27FC236}">
                <a16:creationId xmlns:a16="http://schemas.microsoft.com/office/drawing/2014/main" id="{CFE38DB8-A2BC-45C2-9BD3-115E3CD6D7B1}"/>
              </a:ext>
            </a:extLst>
          </p:cNvPr>
          <p:cNvGrpSpPr/>
          <p:nvPr/>
        </p:nvGrpSpPr>
        <p:grpSpPr>
          <a:xfrm>
            <a:off x="1359669" y="4147437"/>
            <a:ext cx="4154505" cy="1383516"/>
            <a:chOff x="461038" y="2424935"/>
            <a:chExt cx="4154505" cy="1383516"/>
          </a:xfrm>
        </p:grpSpPr>
        <p:graphicFrame>
          <p:nvGraphicFramePr>
            <p:cNvPr id="55" name="Diagrama 54">
              <a:extLst>
                <a:ext uri="{FF2B5EF4-FFF2-40B4-BE49-F238E27FC236}">
                  <a16:creationId xmlns:a16="http://schemas.microsoft.com/office/drawing/2014/main" id="{AB16F107-5E8A-4B87-91E5-5DB8729DA4F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167434861"/>
                </p:ext>
              </p:extLst>
            </p:nvPr>
          </p:nvGraphicFramePr>
          <p:xfrm>
            <a:off x="461038" y="2647398"/>
            <a:ext cx="4154505" cy="116105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sp>
          <p:nvSpPr>
            <p:cNvPr id="56" name="Título 1">
              <a:extLst>
                <a:ext uri="{FF2B5EF4-FFF2-40B4-BE49-F238E27FC236}">
                  <a16:creationId xmlns:a16="http://schemas.microsoft.com/office/drawing/2014/main" id="{7E54F089-9548-4389-8073-8952F66E5895}"/>
                </a:ext>
              </a:extLst>
            </p:cNvPr>
            <p:cNvSpPr txBox="1">
              <a:spLocks/>
            </p:cNvSpPr>
            <p:nvPr/>
          </p:nvSpPr>
          <p:spPr>
            <a:xfrm>
              <a:off x="461038" y="2424935"/>
              <a:ext cx="3794051" cy="63970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CO" sz="1600" dirty="0">
                  <a:solidFill>
                    <a:schemeClr val="accent6"/>
                  </a:solidFill>
                </a:rPr>
                <a:t>CICLO DE CONVERSIÓN DE EFECTIVO</a:t>
              </a:r>
            </a:p>
          </p:txBody>
        </p:sp>
      </p:grpSp>
      <p:sp>
        <p:nvSpPr>
          <p:cNvPr id="57" name="Flecha arriba 8">
            <a:extLst>
              <a:ext uri="{FF2B5EF4-FFF2-40B4-BE49-F238E27FC236}">
                <a16:creationId xmlns:a16="http://schemas.microsoft.com/office/drawing/2014/main" id="{77438BD1-A356-41CB-A800-F1FF5A753E52}"/>
              </a:ext>
            </a:extLst>
          </p:cNvPr>
          <p:cNvSpPr/>
          <p:nvPr/>
        </p:nvSpPr>
        <p:spPr>
          <a:xfrm>
            <a:off x="3917101" y="2759848"/>
            <a:ext cx="1563525" cy="1314781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KTNO </a:t>
            </a:r>
          </a:p>
          <a:p>
            <a:pPr algn="ctr"/>
            <a:endParaRPr lang="es-CO" dirty="0"/>
          </a:p>
        </p:txBody>
      </p:sp>
      <p:sp>
        <p:nvSpPr>
          <p:cNvPr id="58" name="Elipse 57">
            <a:extLst>
              <a:ext uri="{FF2B5EF4-FFF2-40B4-BE49-F238E27FC236}">
                <a16:creationId xmlns:a16="http://schemas.microsoft.com/office/drawing/2014/main" id="{BEF634C1-E9EB-44A8-B106-D3CE2D437AE7}"/>
              </a:ext>
            </a:extLst>
          </p:cNvPr>
          <p:cNvSpPr/>
          <p:nvPr/>
        </p:nvSpPr>
        <p:spPr>
          <a:xfrm>
            <a:off x="2141548" y="4203605"/>
            <a:ext cx="2330970" cy="11561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ROTACIÓN DE INVENTARIOS</a:t>
            </a:r>
          </a:p>
        </p:txBody>
      </p:sp>
      <p:sp>
        <p:nvSpPr>
          <p:cNvPr id="59" name="Elipse 58">
            <a:extLst>
              <a:ext uri="{FF2B5EF4-FFF2-40B4-BE49-F238E27FC236}">
                <a16:creationId xmlns:a16="http://schemas.microsoft.com/office/drawing/2014/main" id="{9C1D23CD-310B-4651-BF0D-0D133CABAA54}"/>
              </a:ext>
            </a:extLst>
          </p:cNvPr>
          <p:cNvSpPr/>
          <p:nvPr/>
        </p:nvSpPr>
        <p:spPr>
          <a:xfrm>
            <a:off x="8587751" y="2771157"/>
            <a:ext cx="2116183" cy="1349829"/>
          </a:xfrm>
          <a:prstGeom prst="ellipse">
            <a:avLst/>
          </a:prstGeom>
          <a:solidFill>
            <a:srgbClr val="FE542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FLUJO DE CAJA</a:t>
            </a:r>
          </a:p>
        </p:txBody>
      </p:sp>
      <p:cxnSp>
        <p:nvCxnSpPr>
          <p:cNvPr id="60" name="Conector recto de flecha 59">
            <a:extLst>
              <a:ext uri="{FF2B5EF4-FFF2-40B4-BE49-F238E27FC236}">
                <a16:creationId xmlns:a16="http://schemas.microsoft.com/office/drawing/2014/main" id="{A75B30BC-6B6D-4406-B916-A2FDE536127D}"/>
              </a:ext>
            </a:extLst>
          </p:cNvPr>
          <p:cNvCxnSpPr/>
          <p:nvPr/>
        </p:nvCxnSpPr>
        <p:spPr>
          <a:xfrm>
            <a:off x="6623970" y="2096242"/>
            <a:ext cx="1863633" cy="87521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uadroTexto 60">
            <a:extLst>
              <a:ext uri="{FF2B5EF4-FFF2-40B4-BE49-F238E27FC236}">
                <a16:creationId xmlns:a16="http://schemas.microsoft.com/office/drawing/2014/main" id="{04BBBD4A-F0DC-4427-A041-2B3500C9C0B4}"/>
              </a:ext>
            </a:extLst>
          </p:cNvPr>
          <p:cNvSpPr txBox="1"/>
          <p:nvPr/>
        </p:nvSpPr>
        <p:spPr>
          <a:xfrm>
            <a:off x="6736408" y="3040565"/>
            <a:ext cx="1818010" cy="383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rgbClr val="FE5426"/>
                </a:solidFill>
                <a:latin typeface="Franklin Gothic Medium Cond" panose="020B0606030402020204" pitchFamily="34" charset="0"/>
              </a:rPr>
              <a:t>SUPERÁVIT</a:t>
            </a:r>
          </a:p>
        </p:txBody>
      </p:sp>
      <p:sp>
        <p:nvSpPr>
          <p:cNvPr id="62" name="Marcador de contenido 5">
            <a:extLst>
              <a:ext uri="{FF2B5EF4-FFF2-40B4-BE49-F238E27FC236}">
                <a16:creationId xmlns:a16="http://schemas.microsoft.com/office/drawing/2014/main" id="{D1497C94-69B9-4CDD-846D-64BC68B8298A}"/>
              </a:ext>
            </a:extLst>
          </p:cNvPr>
          <p:cNvSpPr txBox="1">
            <a:spLocks/>
          </p:cNvSpPr>
          <p:nvPr/>
        </p:nvSpPr>
        <p:spPr>
          <a:xfrm>
            <a:off x="6083994" y="3425411"/>
            <a:ext cx="3848100" cy="129332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800">
                <a:solidFill>
                  <a:srgbClr val="FE5426"/>
                </a:solidFill>
              </a:rPr>
              <a:t>2016: COP 67.449 MM</a:t>
            </a:r>
          </a:p>
          <a:p>
            <a:r>
              <a:rPr lang="es-CO" sz="1800">
                <a:solidFill>
                  <a:srgbClr val="FE5426"/>
                </a:solidFill>
              </a:rPr>
              <a:t>2015: COP 97.550 MM</a:t>
            </a:r>
          </a:p>
          <a:p>
            <a:r>
              <a:rPr lang="es-CO" sz="1800">
                <a:solidFill>
                  <a:srgbClr val="FE5426"/>
                </a:solidFill>
              </a:rPr>
              <a:t>2014: COP 70.530 MM</a:t>
            </a:r>
            <a:endParaRPr lang="es-CO" sz="1800" dirty="0">
              <a:solidFill>
                <a:srgbClr val="FE5426"/>
              </a:solidFill>
            </a:endParaRPr>
          </a:p>
        </p:txBody>
      </p:sp>
      <p:sp>
        <p:nvSpPr>
          <p:cNvPr id="63" name="Marcador de contenido 5">
            <a:extLst>
              <a:ext uri="{FF2B5EF4-FFF2-40B4-BE49-F238E27FC236}">
                <a16:creationId xmlns:a16="http://schemas.microsoft.com/office/drawing/2014/main" id="{06D2F7D0-085B-4BE4-82DE-B63A9BA00A7C}"/>
              </a:ext>
            </a:extLst>
          </p:cNvPr>
          <p:cNvSpPr txBox="1">
            <a:spLocks/>
          </p:cNvSpPr>
          <p:nvPr/>
        </p:nvSpPr>
        <p:spPr>
          <a:xfrm>
            <a:off x="9135162" y="4209870"/>
            <a:ext cx="4128975" cy="446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CO" sz="1800" dirty="0">
                <a:solidFill>
                  <a:schemeClr val="accent2"/>
                </a:solidFill>
              </a:rPr>
              <a:t> </a:t>
            </a:r>
            <a:r>
              <a:rPr lang="es-CO" sz="1800" dirty="0" smtClean="0">
                <a:solidFill>
                  <a:schemeClr val="accent2"/>
                </a:solidFill>
              </a:rPr>
              <a:t>CAPEX 2016:  </a:t>
            </a:r>
            <a:r>
              <a:rPr lang="es-CO" sz="1800" dirty="0">
                <a:solidFill>
                  <a:schemeClr val="accent2"/>
                </a:solidFill>
              </a:rPr>
              <a:t>COP 61.748 MM</a:t>
            </a:r>
          </a:p>
        </p:txBody>
      </p:sp>
      <p:sp>
        <p:nvSpPr>
          <p:cNvPr id="64" name="Marcador de contenido 5">
            <a:extLst>
              <a:ext uri="{FF2B5EF4-FFF2-40B4-BE49-F238E27FC236}">
                <a16:creationId xmlns:a16="http://schemas.microsoft.com/office/drawing/2014/main" id="{63F6DCF8-C0A7-4550-AC09-10BA982A0F42}"/>
              </a:ext>
            </a:extLst>
          </p:cNvPr>
          <p:cNvSpPr txBox="1">
            <a:spLocks/>
          </p:cNvSpPr>
          <p:nvPr/>
        </p:nvSpPr>
        <p:spPr>
          <a:xfrm>
            <a:off x="9230793" y="4665570"/>
            <a:ext cx="2823797" cy="80034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CO" dirty="0">
                <a:solidFill>
                  <a:schemeClr val="accent2"/>
                </a:solidFill>
              </a:rPr>
              <a:t>Distribución de dividendos: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CO" dirty="0">
                <a:solidFill>
                  <a:schemeClr val="accent2"/>
                </a:solidFill>
              </a:rPr>
              <a:t>COP 61.790 MM</a:t>
            </a:r>
          </a:p>
        </p:txBody>
      </p:sp>
    </p:spTree>
    <p:extLst>
      <p:ext uri="{BB962C8B-B14F-4D97-AF65-F5344CB8AC3E}">
        <p14:creationId xmlns:p14="http://schemas.microsoft.com/office/powerpoint/2010/main" val="55053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11" grpId="0" animBg="1"/>
      <p:bldP spid="11" grpId="1" animBg="1"/>
      <p:bldP spid="11" grpId="2" animBg="1"/>
      <p:bldP spid="28" grpId="0"/>
      <p:bldP spid="28" grpId="1"/>
      <p:bldP spid="28" grpId="2"/>
      <p:bldP spid="29" grpId="0"/>
      <p:bldP spid="29" grpId="1"/>
      <p:bldP spid="29" grpId="2"/>
      <p:bldP spid="30" grpId="0"/>
      <p:bldP spid="30" grpId="1"/>
      <p:bldP spid="31" grpId="0" animBg="1"/>
      <p:bldP spid="31" grpId="1" animBg="1"/>
      <p:bldGraphic spid="32" grpId="0">
        <p:bldAsOne/>
      </p:bldGraphic>
      <p:bldGraphic spid="32" grpId="1">
        <p:bldAsOne/>
      </p:bldGraphic>
      <p:bldGraphic spid="32" grpId="2">
        <p:bldAsOne/>
      </p:bldGraphic>
      <p:bldP spid="33" grpId="0"/>
      <p:bldP spid="33" grpId="1"/>
      <p:bldP spid="33" grpId="2"/>
      <p:bldP spid="39" grpId="0"/>
      <p:bldP spid="39" grpId="1"/>
      <p:bldP spid="46" grpId="0" animBg="1"/>
      <p:bldP spid="46" grpId="1" animBg="1"/>
      <p:bldGraphic spid="47" grpId="0">
        <p:bldAsOne/>
      </p:bldGraphic>
      <p:bldGraphic spid="47" grpId="1">
        <p:bldAsOne/>
      </p:bldGraphic>
      <p:bldP spid="48" grpId="0" animBg="1"/>
      <p:bldP spid="48" grpId="1" animBg="1"/>
      <p:bldGraphic spid="49" grpId="0">
        <p:bldAsOne/>
      </p:bldGraphic>
      <p:bldGraphic spid="49" grpId="1">
        <p:bldAsOne/>
      </p:bldGraphic>
      <p:bldP spid="50" grpId="0" animBg="1"/>
      <p:bldP spid="53" grpId="0"/>
      <p:bldP spid="53" grpId="1"/>
      <p:bldP spid="57" grpId="0" animBg="1"/>
      <p:bldP spid="58" grpId="0" animBg="1"/>
      <p:bldP spid="59" grpId="0" animBg="1"/>
      <p:bldP spid="61" grpId="0"/>
      <p:bldP spid="62" grpId="0"/>
      <p:bldP spid="63" grpId="0"/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E275608D-553C-41B6-A9F5-7869C52CCF92}"/>
              </a:ext>
            </a:extLst>
          </p:cNvPr>
          <p:cNvSpPr/>
          <p:nvPr/>
        </p:nvSpPr>
        <p:spPr>
          <a:xfrm rot="5400000">
            <a:off x="-2226469" y="2226469"/>
            <a:ext cx="6858003" cy="2405066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B873821-31B4-4519-8C7E-2B9DDDD68915}"/>
              </a:ext>
            </a:extLst>
          </p:cNvPr>
          <p:cNvSpPr txBox="1"/>
          <p:nvPr/>
        </p:nvSpPr>
        <p:spPr>
          <a:xfrm>
            <a:off x="3275214" y="1613120"/>
            <a:ext cx="929362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500" dirty="0">
                <a:latin typeface="Franklin Gothic Medium Cond" panose="020B0606030402020204" pitchFamily="34" charset="0"/>
              </a:rPr>
              <a:t>GRACIAS POR SU ATENCIÓN</a:t>
            </a:r>
          </a:p>
        </p:txBody>
      </p:sp>
    </p:spTree>
    <p:extLst>
      <p:ext uri="{BB962C8B-B14F-4D97-AF65-F5344CB8AC3E}">
        <p14:creationId xmlns:p14="http://schemas.microsoft.com/office/powerpoint/2010/main" val="8870669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365</Words>
  <Application>Microsoft Office PowerPoint</Application>
  <PresentationFormat>Panorámica</PresentationFormat>
  <Paragraphs>95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Berlin Sans FB</vt:lpstr>
      <vt:lpstr>Bodoni MT</vt:lpstr>
      <vt:lpstr>Calibri</vt:lpstr>
      <vt:lpstr>Calibri Light</vt:lpstr>
      <vt:lpstr>Franklin Gothic Medium Cond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Natalie Prieto Arcila</dc:creator>
  <cp:lastModifiedBy>Dany</cp:lastModifiedBy>
  <cp:revision>42</cp:revision>
  <dcterms:created xsi:type="dcterms:W3CDTF">2017-11-08T23:46:33Z</dcterms:created>
  <dcterms:modified xsi:type="dcterms:W3CDTF">2017-11-09T12:46:14Z</dcterms:modified>
</cp:coreProperties>
</file>