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handoutMasterIdLst>
    <p:handoutMasterId r:id="rId50"/>
  </p:handoutMasterIdLst>
  <p:sldIdLst>
    <p:sldId id="296" r:id="rId2"/>
    <p:sldId id="256" r:id="rId3"/>
    <p:sldId id="283" r:id="rId4"/>
    <p:sldId id="257" r:id="rId5"/>
    <p:sldId id="284" r:id="rId6"/>
    <p:sldId id="290" r:id="rId7"/>
    <p:sldId id="287" r:id="rId8"/>
    <p:sldId id="288" r:id="rId9"/>
    <p:sldId id="294" r:id="rId10"/>
    <p:sldId id="333" r:id="rId11"/>
    <p:sldId id="291" r:id="rId12"/>
    <p:sldId id="292" r:id="rId13"/>
    <p:sldId id="293" r:id="rId14"/>
    <p:sldId id="314" r:id="rId15"/>
    <p:sldId id="298"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5" r:id="rId31"/>
    <p:sldId id="316"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295" r:id="rId47"/>
    <p:sldId id="297" r:id="rId48"/>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DA197-E05E-4EB7-809C-1F002E471024}" v="257" dt="2018-09-15T08:27:58.5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416" autoAdjust="0"/>
  </p:normalViewPr>
  <p:slideViewPr>
    <p:cSldViewPr>
      <p:cViewPr>
        <p:scale>
          <a:sx n="40" d="100"/>
          <a:sy n="40" d="100"/>
        </p:scale>
        <p:origin x="-1478" y="-283"/>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ouer kachout" userId="17c0ba2c-1702-42c0-8a26-1670dc3f2ae9" providerId="ADAL" clId="{4B7DA197-E05E-4EB7-809C-1F002E471024}"/>
    <pc:docChg chg="undo addSld delSld modSld">
      <pc:chgData name="mnaouer kachout" userId="17c0ba2c-1702-42c0-8a26-1670dc3f2ae9" providerId="ADAL" clId="{4B7DA197-E05E-4EB7-809C-1F002E471024}" dt="2018-09-15T08:03:45.546" v="251" actId="20577"/>
      <pc:docMkLst>
        <pc:docMk/>
      </pc:docMkLst>
      <pc:sldChg chg="addSp modSp">
        <pc:chgData name="mnaouer kachout" userId="17c0ba2c-1702-42c0-8a26-1670dc3f2ae9" providerId="ADAL" clId="{4B7DA197-E05E-4EB7-809C-1F002E471024}" dt="2018-09-15T07:26:10.563" v="6" actId="1076"/>
        <pc:sldMkLst>
          <pc:docMk/>
          <pc:sldMk cId="0" sldId="256"/>
        </pc:sldMkLst>
        <pc:spChg chg="mod">
          <ac:chgData name="mnaouer kachout" userId="17c0ba2c-1702-42c0-8a26-1670dc3f2ae9" providerId="ADAL" clId="{4B7DA197-E05E-4EB7-809C-1F002E471024}" dt="2018-09-15T07:25:41.226" v="4" actId="1076"/>
          <ac:spMkLst>
            <pc:docMk/>
            <pc:sldMk cId="0" sldId="256"/>
            <ac:spMk id="3" creationId="{00000000-0000-0000-0000-000000000000}"/>
          </ac:spMkLst>
        </pc:spChg>
        <pc:picChg chg="add mod">
          <ac:chgData name="mnaouer kachout" userId="17c0ba2c-1702-42c0-8a26-1670dc3f2ae9" providerId="ADAL" clId="{4B7DA197-E05E-4EB7-809C-1F002E471024}" dt="2018-09-15T07:26:10.563" v="6" actId="1076"/>
          <ac:picMkLst>
            <pc:docMk/>
            <pc:sldMk cId="0" sldId="256"/>
            <ac:picMk id="4" creationId="{D56AED23-9A52-4D29-AF13-5F4EA58029CD}"/>
          </ac:picMkLst>
        </pc:picChg>
      </pc:sldChg>
      <pc:sldChg chg="modSp">
        <pc:chgData name="mnaouer kachout" userId="17c0ba2c-1702-42c0-8a26-1670dc3f2ae9" providerId="ADAL" clId="{4B7DA197-E05E-4EB7-809C-1F002E471024}" dt="2018-09-15T07:28:59.982" v="39" actId="20577"/>
        <pc:sldMkLst>
          <pc:docMk/>
          <pc:sldMk cId="0" sldId="257"/>
        </pc:sldMkLst>
        <pc:spChg chg="mod">
          <ac:chgData name="mnaouer kachout" userId="17c0ba2c-1702-42c0-8a26-1670dc3f2ae9" providerId="ADAL" clId="{4B7DA197-E05E-4EB7-809C-1F002E471024}" dt="2018-09-15T07:28:59.982" v="39" actId="20577"/>
          <ac:spMkLst>
            <pc:docMk/>
            <pc:sldMk cId="0" sldId="257"/>
            <ac:spMk id="2" creationId="{00000000-0000-0000-0000-000000000000}"/>
          </ac:spMkLst>
        </pc:spChg>
        <pc:spChg chg="mod">
          <ac:chgData name="mnaouer kachout" userId="17c0ba2c-1702-42c0-8a26-1670dc3f2ae9" providerId="ADAL" clId="{4B7DA197-E05E-4EB7-809C-1F002E471024}" dt="2018-09-15T07:26:20.276" v="7" actId="6549"/>
          <ac:spMkLst>
            <pc:docMk/>
            <pc:sldMk cId="0" sldId="257"/>
            <ac:spMk id="3" creationId="{00000000-0000-0000-0000-000000000000}"/>
          </ac:spMkLst>
        </pc:spChg>
      </pc:sldChg>
      <pc:sldChg chg="modSp">
        <pc:chgData name="mnaouer kachout" userId="17c0ba2c-1702-42c0-8a26-1670dc3f2ae9" providerId="ADAL" clId="{4B7DA197-E05E-4EB7-809C-1F002E471024}" dt="2018-09-15T07:29:06.475" v="41" actId="20577"/>
        <pc:sldMkLst>
          <pc:docMk/>
          <pc:sldMk cId="0" sldId="258"/>
        </pc:sldMkLst>
        <pc:spChg chg="mod">
          <ac:chgData name="mnaouer kachout" userId="17c0ba2c-1702-42c0-8a26-1670dc3f2ae9" providerId="ADAL" clId="{4B7DA197-E05E-4EB7-809C-1F002E471024}" dt="2018-09-15T07:29:06.475" v="41" actId="20577"/>
          <ac:spMkLst>
            <pc:docMk/>
            <pc:sldMk cId="0" sldId="258"/>
            <ac:spMk id="2" creationId="{00000000-0000-0000-0000-000000000000}"/>
          </ac:spMkLst>
        </pc:spChg>
      </pc:sldChg>
      <pc:sldChg chg="modSp">
        <pc:chgData name="mnaouer kachout" userId="17c0ba2c-1702-42c0-8a26-1670dc3f2ae9" providerId="ADAL" clId="{4B7DA197-E05E-4EB7-809C-1F002E471024}" dt="2018-09-15T07:28:33.509" v="30" actId="14100"/>
        <pc:sldMkLst>
          <pc:docMk/>
          <pc:sldMk cId="0" sldId="259"/>
        </pc:sldMkLst>
        <pc:spChg chg="mod">
          <ac:chgData name="mnaouer kachout" userId="17c0ba2c-1702-42c0-8a26-1670dc3f2ae9" providerId="ADAL" clId="{4B7DA197-E05E-4EB7-809C-1F002E471024}" dt="2018-09-15T07:28:33.509" v="30" actId="14100"/>
          <ac:spMkLst>
            <pc:docMk/>
            <pc:sldMk cId="0" sldId="259"/>
            <ac:spMk id="2" creationId="{00000000-0000-0000-0000-000000000000}"/>
          </ac:spMkLst>
        </pc:spChg>
      </pc:sldChg>
      <pc:sldChg chg="modSp">
        <pc:chgData name="mnaouer kachout" userId="17c0ba2c-1702-42c0-8a26-1670dc3f2ae9" providerId="ADAL" clId="{4B7DA197-E05E-4EB7-809C-1F002E471024}" dt="2018-09-15T07:28:52.179" v="37" actId="20577"/>
        <pc:sldMkLst>
          <pc:docMk/>
          <pc:sldMk cId="0" sldId="260"/>
        </pc:sldMkLst>
        <pc:spChg chg="mod">
          <ac:chgData name="mnaouer kachout" userId="17c0ba2c-1702-42c0-8a26-1670dc3f2ae9" providerId="ADAL" clId="{4B7DA197-E05E-4EB7-809C-1F002E471024}" dt="2018-09-15T07:28:52.179" v="37" actId="20577"/>
          <ac:spMkLst>
            <pc:docMk/>
            <pc:sldMk cId="0" sldId="260"/>
            <ac:spMk id="2" creationId="{00000000-0000-0000-0000-000000000000}"/>
          </ac:spMkLst>
        </pc:spChg>
      </pc:sldChg>
      <pc:sldChg chg="modSp">
        <pc:chgData name="mnaouer kachout" userId="17c0ba2c-1702-42c0-8a26-1670dc3f2ae9" providerId="ADAL" clId="{4B7DA197-E05E-4EB7-809C-1F002E471024}" dt="2018-09-15T07:29:44.971" v="50" actId="20577"/>
        <pc:sldMkLst>
          <pc:docMk/>
          <pc:sldMk cId="0" sldId="261"/>
        </pc:sldMkLst>
        <pc:spChg chg="mod">
          <ac:chgData name="mnaouer kachout" userId="17c0ba2c-1702-42c0-8a26-1670dc3f2ae9" providerId="ADAL" clId="{4B7DA197-E05E-4EB7-809C-1F002E471024}" dt="2018-09-15T07:29:44.971" v="50" actId="20577"/>
          <ac:spMkLst>
            <pc:docMk/>
            <pc:sldMk cId="0" sldId="261"/>
            <ac:spMk id="2" creationId="{00000000-0000-0000-0000-000000000000}"/>
          </ac:spMkLst>
        </pc:spChg>
      </pc:sldChg>
      <pc:sldChg chg="modSp">
        <pc:chgData name="mnaouer kachout" userId="17c0ba2c-1702-42c0-8a26-1670dc3f2ae9" providerId="ADAL" clId="{4B7DA197-E05E-4EB7-809C-1F002E471024}" dt="2018-09-15T07:29:59.572" v="58" actId="14100"/>
        <pc:sldMkLst>
          <pc:docMk/>
          <pc:sldMk cId="0" sldId="262"/>
        </pc:sldMkLst>
        <pc:spChg chg="mod">
          <ac:chgData name="mnaouer kachout" userId="17c0ba2c-1702-42c0-8a26-1670dc3f2ae9" providerId="ADAL" clId="{4B7DA197-E05E-4EB7-809C-1F002E471024}" dt="2018-09-15T07:29:59.572" v="58" actId="14100"/>
          <ac:spMkLst>
            <pc:docMk/>
            <pc:sldMk cId="0" sldId="262"/>
            <ac:spMk id="2" creationId="{00000000-0000-0000-0000-000000000000}"/>
          </ac:spMkLst>
        </pc:spChg>
      </pc:sldChg>
      <pc:sldChg chg="addSp modSp">
        <pc:chgData name="mnaouer kachout" userId="17c0ba2c-1702-42c0-8a26-1670dc3f2ae9" providerId="ADAL" clId="{4B7DA197-E05E-4EB7-809C-1F002E471024}" dt="2018-09-15T07:36:46.569" v="174" actId="14100"/>
        <pc:sldMkLst>
          <pc:docMk/>
          <pc:sldMk cId="0" sldId="263"/>
        </pc:sldMkLst>
        <pc:spChg chg="mod">
          <ac:chgData name="mnaouer kachout" userId="17c0ba2c-1702-42c0-8a26-1670dc3f2ae9" providerId="ADAL" clId="{4B7DA197-E05E-4EB7-809C-1F002E471024}" dt="2018-09-15T07:30:12.748" v="64" actId="20577"/>
          <ac:spMkLst>
            <pc:docMk/>
            <pc:sldMk cId="0" sldId="263"/>
            <ac:spMk id="2" creationId="{00000000-0000-0000-0000-000000000000}"/>
          </ac:spMkLst>
        </pc:spChg>
        <pc:picChg chg="add mod">
          <ac:chgData name="mnaouer kachout" userId="17c0ba2c-1702-42c0-8a26-1670dc3f2ae9" providerId="ADAL" clId="{4B7DA197-E05E-4EB7-809C-1F002E471024}" dt="2018-09-15T07:36:09.044" v="129" actId="14100"/>
          <ac:picMkLst>
            <pc:docMk/>
            <pc:sldMk cId="0" sldId="263"/>
            <ac:picMk id="4" creationId="{FD7AFD27-373E-4BC7-BE04-6BF8483558F1}"/>
          </ac:picMkLst>
        </pc:picChg>
        <pc:picChg chg="add mod">
          <ac:chgData name="mnaouer kachout" userId="17c0ba2c-1702-42c0-8a26-1670dc3f2ae9" providerId="ADAL" clId="{4B7DA197-E05E-4EB7-809C-1F002E471024}" dt="2018-09-15T07:36:46.569" v="174" actId="14100"/>
          <ac:picMkLst>
            <pc:docMk/>
            <pc:sldMk cId="0" sldId="263"/>
            <ac:picMk id="5" creationId="{9C667B59-6908-4C78-84E6-3587398D5A26}"/>
          </ac:picMkLst>
        </pc:picChg>
      </pc:sldChg>
      <pc:sldChg chg="modSp add">
        <pc:chgData name="mnaouer kachout" userId="17c0ba2c-1702-42c0-8a26-1670dc3f2ae9" providerId="ADAL" clId="{4B7DA197-E05E-4EB7-809C-1F002E471024}" dt="2018-09-15T07:34:14.176" v="93" actId="2710"/>
        <pc:sldMkLst>
          <pc:docMk/>
          <pc:sldMk cId="3563377381" sldId="274"/>
        </pc:sldMkLst>
        <pc:spChg chg="mod">
          <ac:chgData name="mnaouer kachout" userId="17c0ba2c-1702-42c0-8a26-1670dc3f2ae9" providerId="ADAL" clId="{4B7DA197-E05E-4EB7-809C-1F002E471024}" dt="2018-09-15T07:30:56.458" v="70"/>
          <ac:spMkLst>
            <pc:docMk/>
            <pc:sldMk cId="3563377381" sldId="274"/>
            <ac:spMk id="2" creationId="{A49D867A-E4E8-4A7F-99FF-E90E44420E8A}"/>
          </ac:spMkLst>
        </pc:spChg>
        <pc:spChg chg="mod">
          <ac:chgData name="mnaouer kachout" userId="17c0ba2c-1702-42c0-8a26-1670dc3f2ae9" providerId="ADAL" clId="{4B7DA197-E05E-4EB7-809C-1F002E471024}" dt="2018-09-15T07:34:14.176" v="93" actId="2710"/>
          <ac:spMkLst>
            <pc:docMk/>
            <pc:sldMk cId="3563377381" sldId="274"/>
            <ac:spMk id="3" creationId="{61FBD92D-C271-4D77-94B5-9AEA02FB54D5}"/>
          </ac:spMkLst>
        </pc:spChg>
      </pc:sldChg>
      <pc:sldChg chg="addSp delSp modSp add">
        <pc:chgData name="mnaouer kachout" userId="17c0ba2c-1702-42c0-8a26-1670dc3f2ae9" providerId="ADAL" clId="{4B7DA197-E05E-4EB7-809C-1F002E471024}" dt="2018-09-15T07:41:05.907" v="182" actId="1076"/>
        <pc:sldMkLst>
          <pc:docMk/>
          <pc:sldMk cId="627155150" sldId="275"/>
        </pc:sldMkLst>
        <pc:spChg chg="mod">
          <ac:chgData name="mnaouer kachout" userId="17c0ba2c-1702-42c0-8a26-1670dc3f2ae9" providerId="ADAL" clId="{4B7DA197-E05E-4EB7-809C-1F002E471024}" dt="2018-09-15T07:40:14.779" v="178" actId="255"/>
          <ac:spMkLst>
            <pc:docMk/>
            <pc:sldMk cId="627155150" sldId="275"/>
            <ac:spMk id="2" creationId="{7F55320F-FF9C-4458-A0C0-FC8385A94F5E}"/>
          </ac:spMkLst>
        </pc:spChg>
        <pc:spChg chg="del">
          <ac:chgData name="mnaouer kachout" userId="17c0ba2c-1702-42c0-8a26-1670dc3f2ae9" providerId="ADAL" clId="{4B7DA197-E05E-4EB7-809C-1F002E471024}" dt="2018-09-15T07:40:41.708" v="179"/>
          <ac:spMkLst>
            <pc:docMk/>
            <pc:sldMk cId="627155150" sldId="275"/>
            <ac:spMk id="3" creationId="{9C206C78-058E-44DC-8D34-55F3638264BA}"/>
          </ac:spMkLst>
        </pc:spChg>
        <pc:spChg chg="add mod">
          <ac:chgData name="mnaouer kachout" userId="17c0ba2c-1702-42c0-8a26-1670dc3f2ae9" providerId="ADAL" clId="{4B7DA197-E05E-4EB7-809C-1F002E471024}" dt="2018-09-15T07:40:47.299" v="180" actId="20577"/>
          <ac:spMkLst>
            <pc:docMk/>
            <pc:sldMk cId="627155150" sldId="275"/>
            <ac:spMk id="4" creationId="{68AAF8EA-E8F8-4ACA-83BF-0D633358395B}"/>
          </ac:spMkLst>
        </pc:spChg>
        <pc:picChg chg="add mod">
          <ac:chgData name="mnaouer kachout" userId="17c0ba2c-1702-42c0-8a26-1670dc3f2ae9" providerId="ADAL" clId="{4B7DA197-E05E-4EB7-809C-1F002E471024}" dt="2018-09-15T07:41:05.907" v="182" actId="1076"/>
          <ac:picMkLst>
            <pc:docMk/>
            <pc:sldMk cId="627155150" sldId="275"/>
            <ac:picMk id="5" creationId="{B4C2C1EA-C92E-4241-9026-110F884FC0F2}"/>
          </ac:picMkLst>
        </pc:picChg>
      </pc:sldChg>
      <pc:sldChg chg="add del">
        <pc:chgData name="mnaouer kachout" userId="17c0ba2c-1702-42c0-8a26-1670dc3f2ae9" providerId="ADAL" clId="{4B7DA197-E05E-4EB7-809C-1F002E471024}" dt="2018-09-15T07:54:52.947" v="203" actId="2696"/>
        <pc:sldMkLst>
          <pc:docMk/>
          <pc:sldMk cId="711331010" sldId="276"/>
        </pc:sldMkLst>
      </pc:sldChg>
      <pc:sldChg chg="modSp add">
        <pc:chgData name="mnaouer kachout" userId="17c0ba2c-1702-42c0-8a26-1670dc3f2ae9" providerId="ADAL" clId="{4B7DA197-E05E-4EB7-809C-1F002E471024}" dt="2018-09-15T07:50:53.169" v="189" actId="6549"/>
        <pc:sldMkLst>
          <pc:docMk/>
          <pc:sldMk cId="0" sldId="277"/>
        </pc:sldMkLst>
        <pc:spChg chg="mod">
          <ac:chgData name="mnaouer kachout" userId="17c0ba2c-1702-42c0-8a26-1670dc3f2ae9" providerId="ADAL" clId="{4B7DA197-E05E-4EB7-809C-1F002E471024}" dt="2018-09-15T07:50:53.169" v="189" actId="6549"/>
          <ac:spMkLst>
            <pc:docMk/>
            <pc:sldMk cId="0" sldId="277"/>
            <ac:spMk id="2" creationId="{00000000-0000-0000-0000-000000000000}"/>
          </ac:spMkLst>
        </pc:spChg>
      </pc:sldChg>
      <pc:sldChg chg="modSp add">
        <pc:chgData name="mnaouer kachout" userId="17c0ba2c-1702-42c0-8a26-1670dc3f2ae9" providerId="ADAL" clId="{4B7DA197-E05E-4EB7-809C-1F002E471024}" dt="2018-09-15T07:50:13.971" v="185" actId="14100"/>
        <pc:sldMkLst>
          <pc:docMk/>
          <pc:sldMk cId="0" sldId="278"/>
        </pc:sldMkLst>
        <pc:spChg chg="mod">
          <ac:chgData name="mnaouer kachout" userId="17c0ba2c-1702-42c0-8a26-1670dc3f2ae9" providerId="ADAL" clId="{4B7DA197-E05E-4EB7-809C-1F002E471024}" dt="2018-09-15T07:50:13.971" v="185" actId="14100"/>
          <ac:spMkLst>
            <pc:docMk/>
            <pc:sldMk cId="0" sldId="278"/>
            <ac:spMk id="2" creationId="{00000000-0000-0000-0000-000000000000}"/>
          </ac:spMkLst>
        </pc:spChg>
      </pc:sldChg>
      <pc:sldChg chg="modSp add">
        <pc:chgData name="mnaouer kachout" userId="17c0ba2c-1702-42c0-8a26-1670dc3f2ae9" providerId="ADAL" clId="{4B7DA197-E05E-4EB7-809C-1F002E471024}" dt="2018-09-15T07:51:20.213" v="190" actId="14100"/>
        <pc:sldMkLst>
          <pc:docMk/>
          <pc:sldMk cId="0" sldId="279"/>
        </pc:sldMkLst>
        <pc:spChg chg="mod">
          <ac:chgData name="mnaouer kachout" userId="17c0ba2c-1702-42c0-8a26-1670dc3f2ae9" providerId="ADAL" clId="{4B7DA197-E05E-4EB7-809C-1F002E471024}" dt="2018-09-15T07:51:20.213" v="190" actId="14100"/>
          <ac:spMkLst>
            <pc:docMk/>
            <pc:sldMk cId="0" sldId="279"/>
            <ac:spMk id="2" creationId="{00000000-0000-0000-0000-000000000000}"/>
          </ac:spMkLst>
        </pc:spChg>
      </pc:sldChg>
      <pc:sldChg chg="modSp add">
        <pc:chgData name="mnaouer kachout" userId="17c0ba2c-1702-42c0-8a26-1670dc3f2ae9" providerId="ADAL" clId="{4B7DA197-E05E-4EB7-809C-1F002E471024}" dt="2018-09-15T07:51:23.837" v="191" actId="14100"/>
        <pc:sldMkLst>
          <pc:docMk/>
          <pc:sldMk cId="0" sldId="280"/>
        </pc:sldMkLst>
        <pc:spChg chg="mod">
          <ac:chgData name="mnaouer kachout" userId="17c0ba2c-1702-42c0-8a26-1670dc3f2ae9" providerId="ADAL" clId="{4B7DA197-E05E-4EB7-809C-1F002E471024}" dt="2018-09-15T07:51:23.837" v="191" actId="14100"/>
          <ac:spMkLst>
            <pc:docMk/>
            <pc:sldMk cId="0" sldId="280"/>
            <ac:spMk id="2" creationId="{00000000-0000-0000-0000-000000000000}"/>
          </ac:spMkLst>
        </pc:spChg>
      </pc:sldChg>
      <pc:sldChg chg="modSp add">
        <pc:chgData name="mnaouer kachout" userId="17c0ba2c-1702-42c0-8a26-1670dc3f2ae9" providerId="ADAL" clId="{4B7DA197-E05E-4EB7-809C-1F002E471024}" dt="2018-09-15T08:00:42.216" v="220" actId="20577"/>
        <pc:sldMkLst>
          <pc:docMk/>
          <pc:sldMk cId="0" sldId="281"/>
        </pc:sldMkLst>
        <pc:spChg chg="mod">
          <ac:chgData name="mnaouer kachout" userId="17c0ba2c-1702-42c0-8a26-1670dc3f2ae9" providerId="ADAL" clId="{4B7DA197-E05E-4EB7-809C-1F002E471024}" dt="2018-09-15T08:00:42.216" v="220" actId="20577"/>
          <ac:spMkLst>
            <pc:docMk/>
            <pc:sldMk cId="0" sldId="281"/>
            <ac:spMk id="2" creationId="{00000000-0000-0000-0000-000000000000}"/>
          </ac:spMkLst>
        </pc:spChg>
      </pc:sldChg>
      <pc:sldChg chg="modSp add">
        <pc:chgData name="mnaouer kachout" userId="17c0ba2c-1702-42c0-8a26-1670dc3f2ae9" providerId="ADAL" clId="{4B7DA197-E05E-4EB7-809C-1F002E471024}" dt="2018-09-15T08:01:06.539" v="226" actId="255"/>
        <pc:sldMkLst>
          <pc:docMk/>
          <pc:sldMk cId="0" sldId="282"/>
        </pc:sldMkLst>
        <pc:spChg chg="mod">
          <ac:chgData name="mnaouer kachout" userId="17c0ba2c-1702-42c0-8a26-1670dc3f2ae9" providerId="ADAL" clId="{4B7DA197-E05E-4EB7-809C-1F002E471024}" dt="2018-09-15T08:01:06.539" v="226" actId="255"/>
          <ac:spMkLst>
            <pc:docMk/>
            <pc:sldMk cId="0" sldId="282"/>
            <ac:spMk id="2" creationId="{00000000-0000-0000-0000-000000000000}"/>
          </ac:spMkLst>
        </pc:spChg>
      </pc:sldChg>
      <pc:sldChg chg="modSp add">
        <pc:chgData name="mnaouer kachout" userId="17c0ba2c-1702-42c0-8a26-1670dc3f2ae9" providerId="ADAL" clId="{4B7DA197-E05E-4EB7-809C-1F002E471024}" dt="2018-09-15T08:01:42.461" v="232" actId="20577"/>
        <pc:sldMkLst>
          <pc:docMk/>
          <pc:sldMk cId="0" sldId="283"/>
        </pc:sldMkLst>
        <pc:spChg chg="mod">
          <ac:chgData name="mnaouer kachout" userId="17c0ba2c-1702-42c0-8a26-1670dc3f2ae9" providerId="ADAL" clId="{4B7DA197-E05E-4EB7-809C-1F002E471024}" dt="2018-09-15T08:01:42.461" v="232" actId="20577"/>
          <ac:spMkLst>
            <pc:docMk/>
            <pc:sldMk cId="0" sldId="283"/>
            <ac:spMk id="2" creationId="{00000000-0000-0000-0000-000000000000}"/>
          </ac:spMkLst>
        </pc:spChg>
      </pc:sldChg>
      <pc:sldChg chg="modSp add">
        <pc:chgData name="mnaouer kachout" userId="17c0ba2c-1702-42c0-8a26-1670dc3f2ae9" providerId="ADAL" clId="{4B7DA197-E05E-4EB7-809C-1F002E471024}" dt="2018-09-15T08:02:47.158" v="240" actId="14100"/>
        <pc:sldMkLst>
          <pc:docMk/>
          <pc:sldMk cId="0" sldId="284"/>
        </pc:sldMkLst>
        <pc:spChg chg="mod">
          <ac:chgData name="mnaouer kachout" userId="17c0ba2c-1702-42c0-8a26-1670dc3f2ae9" providerId="ADAL" clId="{4B7DA197-E05E-4EB7-809C-1F002E471024}" dt="2018-09-15T08:02:47.158" v="240" actId="14100"/>
          <ac:spMkLst>
            <pc:docMk/>
            <pc:sldMk cId="0" sldId="284"/>
            <ac:spMk id="2" creationId="{00000000-0000-0000-0000-000000000000}"/>
          </ac:spMkLst>
        </pc:spChg>
      </pc:sldChg>
      <pc:sldChg chg="modSp add">
        <pc:chgData name="mnaouer kachout" userId="17c0ba2c-1702-42c0-8a26-1670dc3f2ae9" providerId="ADAL" clId="{4B7DA197-E05E-4EB7-809C-1F002E471024}" dt="2018-09-15T08:02:56.860" v="247" actId="20577"/>
        <pc:sldMkLst>
          <pc:docMk/>
          <pc:sldMk cId="0" sldId="285"/>
        </pc:sldMkLst>
        <pc:spChg chg="mod">
          <ac:chgData name="mnaouer kachout" userId="17c0ba2c-1702-42c0-8a26-1670dc3f2ae9" providerId="ADAL" clId="{4B7DA197-E05E-4EB7-809C-1F002E471024}" dt="2018-09-15T08:02:56.860" v="247" actId="20577"/>
          <ac:spMkLst>
            <pc:docMk/>
            <pc:sldMk cId="0" sldId="285"/>
            <ac:spMk id="2" creationId="{00000000-0000-0000-0000-000000000000}"/>
          </ac:spMkLst>
        </pc:spChg>
      </pc:sldChg>
      <pc:sldChg chg="modSp add">
        <pc:chgData name="mnaouer kachout" userId="17c0ba2c-1702-42c0-8a26-1670dc3f2ae9" providerId="ADAL" clId="{4B7DA197-E05E-4EB7-809C-1F002E471024}" dt="2018-09-15T07:53:48.237" v="198" actId="14100"/>
        <pc:sldMkLst>
          <pc:docMk/>
          <pc:sldMk cId="0" sldId="286"/>
        </pc:sldMkLst>
        <pc:spChg chg="mod">
          <ac:chgData name="mnaouer kachout" userId="17c0ba2c-1702-42c0-8a26-1670dc3f2ae9" providerId="ADAL" clId="{4B7DA197-E05E-4EB7-809C-1F002E471024}" dt="2018-09-15T07:53:48.237" v="198" actId="14100"/>
          <ac:spMkLst>
            <pc:docMk/>
            <pc:sldMk cId="0" sldId="286"/>
            <ac:spMk id="2" creationId="{00000000-0000-0000-0000-000000000000}"/>
          </ac:spMkLst>
        </pc:spChg>
      </pc:sldChg>
      <pc:sldChg chg="modSp add">
        <pc:chgData name="mnaouer kachout" userId="17c0ba2c-1702-42c0-8a26-1670dc3f2ae9" providerId="ADAL" clId="{4B7DA197-E05E-4EB7-809C-1F002E471024}" dt="2018-09-15T07:53:53.437" v="199" actId="14100"/>
        <pc:sldMkLst>
          <pc:docMk/>
          <pc:sldMk cId="0" sldId="287"/>
        </pc:sldMkLst>
        <pc:spChg chg="mod">
          <ac:chgData name="mnaouer kachout" userId="17c0ba2c-1702-42c0-8a26-1670dc3f2ae9" providerId="ADAL" clId="{4B7DA197-E05E-4EB7-809C-1F002E471024}" dt="2018-09-15T07:53:53.437" v="199" actId="14100"/>
          <ac:spMkLst>
            <pc:docMk/>
            <pc:sldMk cId="0" sldId="287"/>
            <ac:spMk id="2" creationId="{00000000-0000-0000-0000-000000000000}"/>
          </ac:spMkLst>
        </pc:spChg>
      </pc:sldChg>
      <pc:sldChg chg="modSp add">
        <pc:chgData name="mnaouer kachout" userId="17c0ba2c-1702-42c0-8a26-1670dc3f2ae9" providerId="ADAL" clId="{4B7DA197-E05E-4EB7-809C-1F002E471024}" dt="2018-09-15T08:03:45.546" v="251" actId="20577"/>
        <pc:sldMkLst>
          <pc:docMk/>
          <pc:sldMk cId="0" sldId="288"/>
        </pc:sldMkLst>
        <pc:spChg chg="mod">
          <ac:chgData name="mnaouer kachout" userId="17c0ba2c-1702-42c0-8a26-1670dc3f2ae9" providerId="ADAL" clId="{4B7DA197-E05E-4EB7-809C-1F002E471024}" dt="2018-09-15T07:53:59.164" v="200" actId="14100"/>
          <ac:spMkLst>
            <pc:docMk/>
            <pc:sldMk cId="0" sldId="288"/>
            <ac:spMk id="2" creationId="{00000000-0000-0000-0000-000000000000}"/>
          </ac:spMkLst>
        </pc:spChg>
        <pc:spChg chg="mod">
          <ac:chgData name="mnaouer kachout" userId="17c0ba2c-1702-42c0-8a26-1670dc3f2ae9" providerId="ADAL" clId="{4B7DA197-E05E-4EB7-809C-1F002E471024}" dt="2018-09-15T08:03:45.546" v="251" actId="20577"/>
          <ac:spMkLst>
            <pc:docMk/>
            <pc:sldMk cId="0" sldId="288"/>
            <ac:spMk id="3" creationId="{00000000-0000-0000-0000-000000000000}"/>
          </ac:spMkLst>
        </pc:spChg>
      </pc:sldChg>
      <pc:sldChg chg="modSp add">
        <pc:chgData name="mnaouer kachout" userId="17c0ba2c-1702-42c0-8a26-1670dc3f2ae9" providerId="ADAL" clId="{4B7DA197-E05E-4EB7-809C-1F002E471024}" dt="2018-09-15T07:54:03.709" v="201" actId="14100"/>
        <pc:sldMkLst>
          <pc:docMk/>
          <pc:sldMk cId="0" sldId="289"/>
        </pc:sldMkLst>
        <pc:spChg chg="mod">
          <ac:chgData name="mnaouer kachout" userId="17c0ba2c-1702-42c0-8a26-1670dc3f2ae9" providerId="ADAL" clId="{4B7DA197-E05E-4EB7-809C-1F002E471024}" dt="2018-09-15T07:54:03.709" v="201" actId="14100"/>
          <ac:spMkLst>
            <pc:docMk/>
            <pc:sldMk cId="0" sldId="289"/>
            <ac:spMk id="2" creationId="{00000000-0000-0000-0000-000000000000}"/>
          </ac:spMkLst>
        </pc:spChg>
      </pc:sldChg>
      <pc:sldChg chg="modSp add">
        <pc:chgData name="mnaouer kachout" userId="17c0ba2c-1702-42c0-8a26-1670dc3f2ae9" providerId="ADAL" clId="{4B7DA197-E05E-4EB7-809C-1F002E471024}" dt="2018-09-15T07:54:08.148" v="202" actId="14100"/>
        <pc:sldMkLst>
          <pc:docMk/>
          <pc:sldMk cId="0" sldId="290"/>
        </pc:sldMkLst>
        <pc:spChg chg="mod">
          <ac:chgData name="mnaouer kachout" userId="17c0ba2c-1702-42c0-8a26-1670dc3f2ae9" providerId="ADAL" clId="{4B7DA197-E05E-4EB7-809C-1F002E471024}" dt="2018-09-15T07:54:08.148" v="202" actId="14100"/>
          <ac:spMkLst>
            <pc:docMk/>
            <pc:sldMk cId="0" sldId="290"/>
            <ac:spMk id="2" creationId="{00000000-0000-0000-0000-000000000000}"/>
          </ac:spMkLst>
        </pc:spChg>
      </pc:sldChg>
      <pc:sldChg chg="addSp delSp modSp add">
        <pc:chgData name="mnaouer kachout" userId="17c0ba2c-1702-42c0-8a26-1670dc3f2ae9" providerId="ADAL" clId="{4B7DA197-E05E-4EB7-809C-1F002E471024}" dt="2018-09-15T07:59:03.015" v="210"/>
        <pc:sldMkLst>
          <pc:docMk/>
          <pc:sldMk cId="3861446502" sldId="291"/>
        </pc:sldMkLst>
        <pc:spChg chg="add">
          <ac:chgData name="mnaouer kachout" userId="17c0ba2c-1702-42c0-8a26-1670dc3f2ae9" providerId="ADAL" clId="{4B7DA197-E05E-4EB7-809C-1F002E471024}" dt="2018-09-15T07:59:03.015" v="210"/>
          <ac:spMkLst>
            <pc:docMk/>
            <pc:sldMk cId="3861446502" sldId="291"/>
            <ac:spMk id="4" creationId="{9B4D56DC-3B0E-4C00-8D0B-2B7D22906649}"/>
          </ac:spMkLst>
        </pc:spChg>
        <pc:picChg chg="add mod">
          <ac:chgData name="mnaouer kachout" userId="17c0ba2c-1702-42c0-8a26-1670dc3f2ae9" providerId="ADAL" clId="{4B7DA197-E05E-4EB7-809C-1F002E471024}" dt="2018-09-15T07:58:40.419" v="207" actId="1076"/>
          <ac:picMkLst>
            <pc:docMk/>
            <pc:sldMk cId="3861446502" sldId="291"/>
            <ac:picMk id="2" creationId="{E7B169D9-E977-4CE8-99AC-4801517E8042}"/>
          </ac:picMkLst>
        </pc:picChg>
        <pc:picChg chg="add del">
          <ac:chgData name="mnaouer kachout" userId="17c0ba2c-1702-42c0-8a26-1670dc3f2ae9" providerId="ADAL" clId="{4B7DA197-E05E-4EB7-809C-1F002E471024}" dt="2018-09-15T07:59:01.990" v="209"/>
          <ac:picMkLst>
            <pc:docMk/>
            <pc:sldMk cId="3861446502" sldId="291"/>
            <ac:picMk id="3" creationId="{57C5081F-D0CC-44D7-8220-C5F2E24879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3D27A59D-4737-4CDB-8705-996B7385CA43}" type="datetimeFigureOut">
              <a:rPr lang="fr-FR" smtClean="0"/>
              <a:pPr/>
              <a:t>08/03/2020</a:t>
            </a:fld>
            <a:endParaRPr lang="fr-FR"/>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40F74098-271E-4C3C-8371-FA4ECEE7698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2F4C8D7-92DD-4D84-9241-9E6C05276B18}" type="datetimeFigureOut">
              <a:rPr lang="fr-FR" smtClean="0"/>
              <a:pPr/>
              <a:t>08/03/2020</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7402FC9-C288-4ED0-AEDB-6B84CC774EA3}" type="slidenum">
              <a:rPr lang="fr-FR" smtClean="0"/>
              <a:pPr/>
              <a:t>‹N°›</a:t>
            </a:fld>
            <a:endParaRPr lang="fr-FR"/>
          </a:p>
        </p:txBody>
      </p:sp>
    </p:spTree>
    <p:extLst>
      <p:ext uri="{BB962C8B-B14F-4D97-AF65-F5344CB8AC3E}">
        <p14:creationId xmlns="" xmlns:p14="http://schemas.microsoft.com/office/powerpoint/2010/main" val="263012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20</a:t>
            </a:fld>
            <a:endParaRPr lang="fr-FR"/>
          </a:p>
        </p:txBody>
      </p:sp>
    </p:spTree>
    <p:extLst>
      <p:ext uri="{BB962C8B-B14F-4D97-AF65-F5344CB8AC3E}">
        <p14:creationId xmlns:p14="http://schemas.microsoft.com/office/powerpoint/2010/main" xmlns="" val="248491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B3A019F3-8596-4028-9847-CBD3A185B07A}" type="slidenum">
              <a:rPr lang="it-IT" smtClean="0"/>
              <a:pPr/>
              <a:t>21</a:t>
            </a:fld>
            <a:endParaRPr lang="it-IT"/>
          </a:p>
        </p:txBody>
      </p:sp>
    </p:spTree>
    <p:extLst>
      <p:ext uri="{BB962C8B-B14F-4D97-AF65-F5344CB8AC3E}">
        <p14:creationId xmlns:p14="http://schemas.microsoft.com/office/powerpoint/2010/main" xmlns="" val="154968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B3A019F3-8596-4028-9847-CBD3A185B07A}" type="slidenum">
              <a:rPr lang="it-IT" smtClean="0"/>
              <a:pPr/>
              <a:t>22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dirty="0"/>
          </a:p>
        </p:txBody>
      </p:sp>
      <p:sp>
        <p:nvSpPr>
          <p:cNvPr id="4" name="Segnaposto numero diapositiva 3"/>
          <p:cNvSpPr>
            <a:spLocks noGrp="1"/>
          </p:cNvSpPr>
          <p:nvPr>
            <p:ph type="sldNum" sz="quarter" idx="10"/>
          </p:nvPr>
        </p:nvSpPr>
        <p:spPr/>
        <p:txBody>
          <a:bodyPr/>
          <a:lstStyle/>
          <a:p>
            <a:fld id="{B3A019F3-8596-4028-9847-CBD3A185B07A}" type="slidenum">
              <a:rPr lang="it-IT" smtClean="0"/>
              <a:pPr/>
              <a:t>23</a:t>
            </a:fld>
            <a:endParaRPr lang="it-IT"/>
          </a:p>
        </p:txBody>
      </p:sp>
    </p:spTree>
    <p:extLst>
      <p:ext uri="{BB962C8B-B14F-4D97-AF65-F5344CB8AC3E}">
        <p14:creationId xmlns:p14="http://schemas.microsoft.com/office/powerpoint/2010/main" xmlns="" val="347988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25</a:t>
            </a:fld>
            <a:endParaRPr lang="fr-FR"/>
          </a:p>
        </p:txBody>
      </p:sp>
    </p:spTree>
    <p:extLst>
      <p:ext uri="{BB962C8B-B14F-4D97-AF65-F5344CB8AC3E}">
        <p14:creationId xmlns:p14="http://schemas.microsoft.com/office/powerpoint/2010/main" xmlns="" val="163023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26</a:t>
            </a:fld>
            <a:endParaRPr lang="fr-FR"/>
          </a:p>
        </p:txBody>
      </p:sp>
    </p:spTree>
    <p:extLst>
      <p:ext uri="{BB962C8B-B14F-4D97-AF65-F5344CB8AC3E}">
        <p14:creationId xmlns:p14="http://schemas.microsoft.com/office/powerpoint/2010/main" xmlns="" val="422206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27</a:t>
            </a:fld>
            <a:endParaRPr lang="fr-FR"/>
          </a:p>
        </p:txBody>
      </p:sp>
    </p:spTree>
    <p:extLst>
      <p:ext uri="{BB962C8B-B14F-4D97-AF65-F5344CB8AC3E}">
        <p14:creationId xmlns:p14="http://schemas.microsoft.com/office/powerpoint/2010/main" xmlns="" val="302809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28</a:t>
            </a:fld>
            <a:endParaRPr lang="fr-FR"/>
          </a:p>
        </p:txBody>
      </p:sp>
    </p:spTree>
    <p:extLst>
      <p:ext uri="{BB962C8B-B14F-4D97-AF65-F5344CB8AC3E}">
        <p14:creationId xmlns:p14="http://schemas.microsoft.com/office/powerpoint/2010/main" xmlns="" val="4246619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29</a:t>
            </a:fld>
            <a:endParaRPr lang="fr-FR"/>
          </a:p>
        </p:txBody>
      </p:sp>
    </p:spTree>
    <p:extLst>
      <p:ext uri="{BB962C8B-B14F-4D97-AF65-F5344CB8AC3E}">
        <p14:creationId xmlns:p14="http://schemas.microsoft.com/office/powerpoint/2010/main" xmlns="" val="39227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5BA08B1-B66B-4F37-A017-0B63D07703EE}" type="datetime1">
              <a:rPr lang="en-US" smtClean="0"/>
              <a:pPr/>
              <a:t>3/8/2020</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BA08B1-B66B-4F37-A017-0B63D07703EE}" type="datetime1">
              <a:rPr lang="en-US" smtClean="0"/>
              <a:pPr/>
              <a:t>3/8/2020</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BA08B1-B66B-4F37-A017-0B63D07703EE}" type="datetime1">
              <a:rPr lang="en-US" smtClean="0"/>
              <a:pPr/>
              <a:t>3/8/2020</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B56701C-82B0-45FE-A286-956FE10A5D9A}" type="datetime1">
              <a:rPr lang="en-US" smtClean="0"/>
              <a:pPr/>
              <a:t>3/8/2020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BA08B1-B66B-4F37-A017-0B63D07703EE}" type="datetime1">
              <a:rPr lang="en-US" smtClean="0"/>
              <a:pPr/>
              <a:t>3/8/2020</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5BA08B1-B66B-4F37-A017-0B63D07703EE}" type="datetime1">
              <a:rPr lang="en-US" smtClean="0"/>
              <a:pPr/>
              <a:t>3/8/2020</a:t>
            </a:fld>
            <a:endParaRPr lang="en-US"/>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BA08B1-B66B-4F37-A017-0B63D07703EE}" type="datetime1">
              <a:rPr lang="en-US" smtClean="0"/>
              <a:pPr/>
              <a:t>3/8/2020</a:t>
            </a:fld>
            <a:endParaRPr lang="en-US"/>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BA08B1-B66B-4F37-A017-0B63D07703EE}" type="datetime1">
              <a:rPr lang="en-US" smtClean="0"/>
              <a:pPr/>
              <a:t>3/8/2020</a:t>
            </a:fld>
            <a:endParaRPr lang="en-US"/>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5BA08B1-B66B-4F37-A017-0B63D07703EE}" type="datetime1">
              <a:rPr lang="en-US" smtClean="0"/>
              <a:pPr/>
              <a:t>3/8/2020</a:t>
            </a:fld>
            <a:endParaRPr lang="en-US"/>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BA08B1-B66B-4F37-A017-0B63D07703EE}" type="datetime1">
              <a:rPr lang="en-US" smtClean="0"/>
              <a:pPr/>
              <a:t>3/8/2020</a:t>
            </a:fld>
            <a:endParaRPr lang="en-US"/>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BA08B1-B66B-4F37-A017-0B63D07703EE}" type="datetime1">
              <a:rPr lang="en-US" smtClean="0"/>
              <a:pPr/>
              <a:t>3/8/2020</a:t>
            </a:fld>
            <a:endParaRPr lang="en-US"/>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5BA08B1-B66B-4F37-A017-0B63D07703EE}" type="datetime1">
              <a:rPr lang="en-US" smtClean="0"/>
              <a:pPr/>
              <a:t>3/8/2020</a:t>
            </a:fld>
            <a:endParaRPr lang="en-US"/>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F15528-21DE-4FAA-801E-634DDDAF4B2B}" type="slidenum">
              <a:rPr lang="fr-FR" smtClean="0"/>
              <a:pPr/>
              <a:t>‹N°›</a:t>
            </a:fld>
            <a:endParaRPr lang="fr-F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A08B1-B66B-4F37-A017-0B63D07703EE}" type="datetime1">
              <a:rPr lang="en-US" smtClean="0"/>
              <a:pPr/>
              <a:t>3/8/2020</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s://www.icmedproject.eu/" TargetMode="External"/><Relationship Id="rId2" Type="http://schemas.openxmlformats.org/officeDocument/2006/relationships/hyperlink" Target="https://www.google.com/url?sa=i&amp;url=https://lepetitjournal.com/expat-etudiant/mobilite-internationale-etudiante-la-france-en-declin-274679&amp;psig=AOvVaw39CeOeRIxOIZizhXLyjZed&amp;ust=1582700859434000&amp;source=images&amp;cd=vfe&amp;ved=0CAIQjRxqFwoTCOi1lK-S7OcCFQAAAAAdAAAAABAD"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c.europa.eu/programmes/erasmus-plus/sites/erasmusplus/files/files/resources/he-charter_fr.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hyperlink" Target="https://www.google.com/url?sa=i&amp;url=https://lepetitjournal.com/expat-etudiant/mobilite-internationale-etudiante-la-france-en-declin-274679&amp;psig=AOvVaw39CeOeRIxOIZizhXLyjZed&amp;ust=1582700859434000&amp;source=images&amp;cd=vfe&amp;ved=0CAIQjRxqFwoTCOi1lK-S7OcCFQAAAAAdAAAAABAD"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univ-usto.dz/Erasmus/index.php/fr/brunei/24-news/62-incimed"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niv-usto.dz/Erasmus/index.php/fr/brunei/24-news/62-incimed"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icmedproject.eu/wp-content/uploads/2019/05/WhatsApp-Image-2019-05-02-at-17.49.06-1_ok.jpe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univ-usto.dz/Erasmus/index.php/fr/brunei/24-news/75-icmed#modal-0"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نتيجة بحث الصور عن mobilité étudiante">
            <a:hlinkClick r:id="rId2"/>
          </p:cNvPr>
          <p:cNvPicPr>
            <a:picLocks noChangeAspect="1" noChangeArrowheads="1"/>
          </p:cNvPicPr>
          <p:nvPr/>
        </p:nvPicPr>
        <p:blipFill>
          <a:blip r:embed="rId3"/>
          <a:srcRect/>
          <a:stretch>
            <a:fillRect/>
          </a:stretch>
        </p:blipFill>
        <p:spPr bwMode="auto">
          <a:xfrm>
            <a:off x="0" y="1291671"/>
            <a:ext cx="9144000" cy="5352039"/>
          </a:xfrm>
          <a:prstGeom prst="rect">
            <a:avLst/>
          </a:prstGeom>
          <a:noFill/>
        </p:spPr>
      </p:pic>
      <p:sp>
        <p:nvSpPr>
          <p:cNvPr id="11265" name="Rectangle 1"/>
          <p:cNvSpPr>
            <a:spLocks noChangeArrowheads="1"/>
          </p:cNvSpPr>
          <p:nvPr/>
        </p:nvSpPr>
        <p:spPr bwMode="auto">
          <a:xfrm>
            <a:off x="285720" y="6000768"/>
            <a:ext cx="5143536" cy="3436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0" tIns="-12696" rIns="0" bIns="-12696"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all" normalizeH="0" baseline="0" dirty="0" smtClean="0">
                <a:ln w="0"/>
                <a:solidFill>
                  <a:srgbClr val="002060"/>
                </a:solidFill>
                <a:effectLst>
                  <a:reflection blurRad="12700" stA="50000" endPos="50000" dist="5000" dir="5400000" sy="-100000" rotWithShape="0"/>
                </a:effectLst>
                <a:latin typeface="Bahnschrift Condensed" pitchFamily="34" charset="0"/>
                <a:cs typeface="Arial" pitchFamily="34" charset="0"/>
              </a:rPr>
              <a:t>Gafsa,    Mars 2020  </a:t>
            </a:r>
            <a:r>
              <a:rPr kumimoji="0" lang="fr-FR" sz="700" b="1" i="0" u="none" strike="noStrike" cap="all" normalizeH="0" baseline="0" dirty="0" smtClean="0">
                <a:ln w="0"/>
                <a:solidFill>
                  <a:srgbClr val="002060"/>
                </a:solidFill>
                <a:effectLst>
                  <a:reflection blurRad="12700" stA="50000" endPos="50000" dist="5000" dir="5400000" sy="-100000" rotWithShape="0"/>
                </a:effectLst>
                <a:latin typeface="Bahnschrift Condensed" pitchFamily="34" charset="0"/>
                <a:cs typeface="Arial" pitchFamily="34" charset="0"/>
              </a:rPr>
              <a:t> </a:t>
            </a:r>
            <a:endParaRPr kumimoji="0" lang="fr-FR" sz="2000" b="1" i="0" u="none" strike="noStrike" cap="all" normalizeH="0" baseline="0" dirty="0" smtClean="0">
              <a:ln w="0"/>
              <a:solidFill>
                <a:srgbClr val="002060"/>
              </a:solidFill>
              <a:effectLst>
                <a:reflection blurRad="12700" stA="50000" endPos="50000" dist="5000" dir="5400000" sy="-100000" rotWithShape="0"/>
              </a:effectLst>
              <a:latin typeface="Bahnschrift Condensed" pitchFamily="34" charset="0"/>
              <a:cs typeface="Arial" pitchFamily="34" charset="0"/>
            </a:endParaRPr>
          </a:p>
        </p:txBody>
      </p:sp>
      <p:sp>
        <p:nvSpPr>
          <p:cNvPr id="10" name="Rectangle 9"/>
          <p:cNvSpPr/>
          <p:nvPr/>
        </p:nvSpPr>
        <p:spPr>
          <a:xfrm>
            <a:off x="0" y="1471088"/>
            <a:ext cx="6929454" cy="3600986"/>
          </a:xfrm>
          <a:prstGeom prst="rect">
            <a:avLst/>
          </a:prstGeom>
        </p:spPr>
        <p:txBody>
          <a:bodyPr wrap="square">
            <a:spAutoFit/>
          </a:bodyPr>
          <a:lstStyle/>
          <a:p>
            <a:pPr algn="ctr"/>
            <a:r>
              <a:rPr lang="fr-FR" sz="4800" b="1" cap="all" dirty="0" smtClean="0">
                <a:solidFill>
                  <a:srgbClr val="C00000"/>
                </a:solidFill>
                <a:latin typeface="Berlin Sans FB Demi" pitchFamily="34" charset="0"/>
              </a:rPr>
              <a:t>Bonnes pratiques et impact </a:t>
            </a:r>
            <a:r>
              <a:rPr lang="fr-FR" sz="4800" b="1" cap="all" dirty="0" smtClean="0">
                <a:solidFill>
                  <a:srgbClr val="C00000"/>
                </a:solidFill>
                <a:latin typeface="Berlin Sans FB Demi" pitchFamily="34" charset="0"/>
              </a:rPr>
              <a:t>du Projet</a:t>
            </a:r>
          </a:p>
          <a:p>
            <a:pPr algn="ctr"/>
            <a:endParaRPr lang="fr-FR" sz="3200" b="1" cap="all" dirty="0" smtClean="0">
              <a:solidFill>
                <a:srgbClr val="C00000"/>
              </a:solidFill>
              <a:latin typeface="Berlin Sans FB Demi" pitchFamily="34" charset="0"/>
            </a:endParaRPr>
          </a:p>
          <a:p>
            <a:pPr algn="ctr"/>
            <a:endParaRPr lang="fr-FR" sz="3200" b="1" cap="all" dirty="0" smtClean="0">
              <a:solidFill>
                <a:srgbClr val="C00000"/>
              </a:solidFill>
              <a:latin typeface="Berlin Sans FB Demi" pitchFamily="34" charset="0"/>
            </a:endParaRPr>
          </a:p>
          <a:p>
            <a:pPr algn="ctr"/>
            <a:endParaRPr lang="fr-FR" sz="3600" b="1" cap="all" dirty="0" smtClean="0">
              <a:solidFill>
                <a:srgbClr val="C00000"/>
              </a:solidFill>
              <a:latin typeface="Berlin Sans FB Demi" pitchFamily="34" charset="0"/>
            </a:endParaRPr>
          </a:p>
          <a:p>
            <a:pPr algn="ctr"/>
            <a:r>
              <a:rPr lang="fr-FR" sz="2800" b="1" cap="all" dirty="0" smtClean="0">
                <a:solidFill>
                  <a:srgbClr val="C00000"/>
                </a:solidFill>
                <a:latin typeface="Berlin Sans FB Demi" pitchFamily="34" charset="0"/>
              </a:rPr>
              <a:t>sur  l’université de </a:t>
            </a:r>
            <a:r>
              <a:rPr lang="fr-FR" sz="2800" b="1" cap="all" dirty="0" err="1" smtClean="0">
                <a:solidFill>
                  <a:srgbClr val="C00000"/>
                </a:solidFill>
                <a:latin typeface="Berlin Sans FB Demi" pitchFamily="34" charset="0"/>
              </a:rPr>
              <a:t>gafsa</a:t>
            </a:r>
            <a:endParaRPr lang="fr-FR" sz="2800" b="1" cap="all" dirty="0" smtClean="0">
              <a:solidFill>
                <a:srgbClr val="C00000"/>
              </a:solidFill>
              <a:latin typeface="Berlin Sans FB Demi" pitchFamily="34" charset="0"/>
            </a:endParaRPr>
          </a:p>
        </p:txBody>
      </p:sp>
      <p:grpSp>
        <p:nvGrpSpPr>
          <p:cNvPr id="2" name="Groupe 18"/>
          <p:cNvGrpSpPr/>
          <p:nvPr/>
        </p:nvGrpSpPr>
        <p:grpSpPr>
          <a:xfrm>
            <a:off x="7562" y="71438"/>
            <a:ext cx="9136470" cy="6786586"/>
            <a:chOff x="11648" y="71438"/>
            <a:chExt cx="9136470" cy="6786586"/>
          </a:xfrm>
        </p:grpSpPr>
        <p:grpSp>
          <p:nvGrpSpPr>
            <p:cNvPr id="5" name="Groupe 17"/>
            <p:cNvGrpSpPr/>
            <p:nvPr/>
          </p:nvGrpSpPr>
          <p:grpSpPr>
            <a:xfrm>
              <a:off x="11648" y="71438"/>
              <a:ext cx="9132384" cy="1285860"/>
              <a:chOff x="11648" y="71438"/>
              <a:chExt cx="9132384" cy="1285860"/>
            </a:xfrm>
          </p:grpSpPr>
          <p:sp>
            <p:nvSpPr>
              <p:cNvPr id="3"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4"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8"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e 13"/>
              <p:cNvGrpSpPr/>
              <p:nvPr/>
            </p:nvGrpSpPr>
            <p:grpSpPr>
              <a:xfrm>
                <a:off x="11648" y="1142984"/>
                <a:ext cx="9132384" cy="214314"/>
                <a:chOff x="11648" y="1142984"/>
                <a:chExt cx="9132384" cy="214314"/>
              </a:xfrm>
            </p:grpSpPr>
            <p:sp>
              <p:nvSpPr>
                <p:cNvPr id="9" name="Arrondir un rectangle à un seul coin 8"/>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rrondir un rectangle à un seul coin 10"/>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8" name="Picture 2" descr="ICMED Logo">
            <a:hlinkClick r:id="rId7"/>
          </p:cNvPr>
          <p:cNvPicPr>
            <a:picLocks noChangeAspect="1" noChangeArrowheads="1"/>
          </p:cNvPicPr>
          <p:nvPr/>
        </p:nvPicPr>
        <p:blipFill>
          <a:blip r:embed="rId8"/>
          <a:srcRect r="46821"/>
          <a:stretch>
            <a:fillRect/>
          </a:stretch>
        </p:blipFill>
        <p:spPr bwMode="auto">
          <a:xfrm>
            <a:off x="1714480" y="3071810"/>
            <a:ext cx="3429024" cy="10592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2844" y="1384403"/>
            <a:ext cx="8858312" cy="3785652"/>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3- Echange des bonnes pratiques:</a:t>
            </a:r>
          </a:p>
          <a:p>
            <a:pPr algn="ctr"/>
            <a:endParaRPr lang="fr-FR" sz="1600" b="1" dirty="0" smtClean="0">
              <a:solidFill>
                <a:srgbClr val="FF0000"/>
              </a:solidFill>
              <a:latin typeface="Times New Roman" pitchFamily="18" charset="0"/>
              <a:cs typeface="Times New Roman" pitchFamily="18" charset="0"/>
            </a:endParaRPr>
          </a:p>
          <a:p>
            <a:pPr algn="just">
              <a:buClr>
                <a:srgbClr val="FF0000"/>
              </a:buClr>
            </a:pPr>
            <a:r>
              <a:rPr lang="fr-FR" sz="2400" b="1" dirty="0" smtClean="0">
                <a:solidFill>
                  <a:srgbClr val="FF0000"/>
                </a:solidFill>
                <a:latin typeface="Times New Roman" pitchFamily="18" charset="0"/>
                <a:cs typeface="Times New Roman" pitchFamily="18" charset="0"/>
              </a:rPr>
              <a:t>Du</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26 au 28 novembre 2018 – Marrakech -Maroc: </a:t>
            </a:r>
            <a:endParaRPr lang="fr-FR" sz="2400" b="1" dirty="0" smtClean="0">
              <a:solidFill>
                <a:srgbClr val="FF0000"/>
              </a:solidFill>
              <a:latin typeface="Times New Roman" pitchFamily="18" charset="0"/>
              <a:cs typeface="Times New Roman" pitchFamily="18" charset="0"/>
            </a:endParaRPr>
          </a:p>
          <a:p>
            <a:pPr algn="just">
              <a:buClr>
                <a:srgbClr val="FF0000"/>
              </a:buClr>
            </a:pPr>
            <a:r>
              <a:rPr lang="fr-FR" sz="2400" b="1" dirty="0" smtClean="0"/>
              <a:t>3</a:t>
            </a:r>
            <a:r>
              <a:rPr lang="fr-FR" sz="2400" b="1" baseline="30000" dirty="0" smtClean="0"/>
              <a:t>ème</a:t>
            </a:r>
            <a:r>
              <a:rPr lang="fr-FR" sz="2400" b="1" dirty="0" smtClean="0"/>
              <a:t> </a:t>
            </a:r>
            <a:r>
              <a:rPr lang="fr-FR" sz="2400" b="1" dirty="0" smtClean="0"/>
              <a:t>réunion du comité de pilotage à l’université de Padoue, Italie</a:t>
            </a:r>
          </a:p>
          <a:p>
            <a:pPr algn="just">
              <a:buClr>
                <a:srgbClr val="FF0000"/>
              </a:buClr>
            </a:pPr>
            <a:r>
              <a:rPr lang="fr-FR" sz="2400" b="1" dirty="0" smtClean="0">
                <a:solidFill>
                  <a:srgbClr val="FF0000"/>
                </a:solidFill>
                <a:latin typeface="Times New Roman" pitchFamily="18" charset="0"/>
                <a:cs typeface="Times New Roman" pitchFamily="18" charset="0"/>
              </a:rPr>
              <a:t>Du</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10 au 11 Juillet 2019 </a:t>
            </a:r>
            <a:r>
              <a:rPr lang="fr-FR" sz="2400" b="1"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Italie: </a:t>
            </a:r>
          </a:p>
          <a:p>
            <a:pPr algn="just">
              <a:buClr>
                <a:srgbClr val="FF0000"/>
              </a:buClr>
            </a:pPr>
            <a:r>
              <a:rPr lang="fr-FR" sz="2400" b="1" dirty="0" smtClean="0"/>
              <a:t>4</a:t>
            </a:r>
            <a:r>
              <a:rPr lang="fr-FR" sz="2400" b="1" baseline="30000" dirty="0" smtClean="0"/>
              <a:t>ème</a:t>
            </a:r>
            <a:r>
              <a:rPr lang="fr-FR" sz="2400" b="1" dirty="0" smtClean="0"/>
              <a:t> </a:t>
            </a:r>
            <a:r>
              <a:rPr lang="fr-FR" sz="2400" b="1" dirty="0" smtClean="0"/>
              <a:t>réunion du comité de pilotage à l’université de Padoue, </a:t>
            </a:r>
            <a:r>
              <a:rPr lang="fr-FR" sz="2400" b="1" dirty="0" smtClean="0"/>
              <a:t>Italie</a:t>
            </a:r>
          </a:p>
          <a:p>
            <a:pPr algn="just">
              <a:buClr>
                <a:srgbClr val="FF0000"/>
              </a:buClr>
            </a:pPr>
            <a:endParaRPr lang="fr-FR" sz="2400" dirty="0" smtClean="0">
              <a:solidFill>
                <a:srgbClr val="002060"/>
              </a:solidFill>
              <a:latin typeface="Times New Roman" pitchFamily="18" charset="0"/>
              <a:cs typeface="Times New Roman" pitchFamily="18" charset="0"/>
            </a:endParaRPr>
          </a:p>
          <a:p>
            <a:pPr algn="just">
              <a:buClr>
                <a:srgbClr val="FF0000"/>
              </a:buClr>
            </a:pPr>
            <a:endParaRPr lang="fr-FR" sz="2400" dirty="0" smtClean="0">
              <a:solidFill>
                <a:srgbClr val="002060"/>
              </a:solidFill>
              <a:latin typeface="Times New Roman" pitchFamily="18" charset="0"/>
              <a:cs typeface="Times New Roman" pitchFamily="18" charset="0"/>
            </a:endParaRPr>
          </a:p>
          <a:p>
            <a:pPr algn="just">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a:p>
            <a:pPr algn="just">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p:txBody>
      </p:sp>
      <p:grpSp>
        <p:nvGrpSpPr>
          <p:cNvPr id="2" name="Groupe 18"/>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20"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21"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22"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4" name="Arrondir un rectangle à un seul coin 23"/>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rondir un rectangle à un seul coin 24"/>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8" name="Arrondir un rectangle à un seul coin 17"/>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rondir un rectangle à un seul coin 18"/>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2050" name="Picture 2" descr="https://www.icmedproject.eu/wp-content/uploads/2019/07/PHOTO-2019-07-11-12-49-48.jpg"/>
          <p:cNvPicPr>
            <a:picLocks noChangeAspect="1" noChangeArrowheads="1"/>
          </p:cNvPicPr>
          <p:nvPr/>
        </p:nvPicPr>
        <p:blipFill>
          <a:blip r:embed="rId5"/>
          <a:srcRect t="9896" b="17536"/>
          <a:stretch>
            <a:fillRect/>
          </a:stretch>
        </p:blipFill>
        <p:spPr bwMode="auto">
          <a:xfrm>
            <a:off x="6286512" y="4643446"/>
            <a:ext cx="2681385" cy="1785950"/>
          </a:xfrm>
          <a:prstGeom prst="rect">
            <a:avLst/>
          </a:prstGeom>
          <a:ln w="88900" cap="sq" cmpd="thickThin">
            <a:solidFill>
              <a:schemeClr val="accent1"/>
            </a:solidFill>
            <a:prstDash val="solid"/>
            <a:miter lim="800000"/>
          </a:ln>
          <a:effectLst>
            <a:innerShdw blurRad="76200">
              <a:srgbClr val="000000"/>
            </a:innerShdw>
          </a:effectLst>
        </p:spPr>
      </p:pic>
      <p:pic>
        <p:nvPicPr>
          <p:cNvPr id="2052" name="Picture 4" descr="https://www.icmedproject.eu/wp-content/uploads/2018/12/ICMED-_-3rd-SC_Morocco-1024x768.jpg"/>
          <p:cNvPicPr>
            <a:picLocks noChangeAspect="1" noChangeArrowheads="1"/>
          </p:cNvPicPr>
          <p:nvPr/>
        </p:nvPicPr>
        <p:blipFill>
          <a:blip r:embed="rId6" cstate="print"/>
          <a:srcRect l="7590" t="22412"/>
          <a:stretch>
            <a:fillRect/>
          </a:stretch>
        </p:blipFill>
        <p:spPr bwMode="auto">
          <a:xfrm>
            <a:off x="3428992" y="4643446"/>
            <a:ext cx="2609221" cy="1785950"/>
          </a:xfrm>
          <a:prstGeom prst="rect">
            <a:avLst/>
          </a:prstGeom>
          <a:ln w="88900" cap="sq" cmpd="thickThin">
            <a:solidFill>
              <a:schemeClr val="accent1"/>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2844" y="1428736"/>
            <a:ext cx="8858312" cy="4693593"/>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4- Impact organisationnel </a:t>
            </a:r>
          </a:p>
          <a:p>
            <a:pPr algn="ctr">
              <a:lnSpc>
                <a:spcPct val="150000"/>
              </a:lnSpc>
            </a:pPr>
            <a:endParaRPr lang="fr-FR" sz="1000" b="1" dirty="0" smtClean="0">
              <a:solidFill>
                <a:srgbClr val="FF0000"/>
              </a:solidFill>
              <a:latin typeface="Times New Roman" pitchFamily="18" charset="0"/>
              <a:cs typeface="Times New Roman" pitchFamily="18" charset="0"/>
            </a:endParaRP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Renforcement des points positifs de gestion des dossiers de mobilité MIC à l’UGAF.</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Amélioration de l’attractivité internationale de l’UGAF (amélioration du nombre des projets de partenariat ERASMUS+ proposé).</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Un partage d’expérience et des bonnes pratiques avec les universités partenaires au projet ICMED.</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Création d’une cellule de suivi des projets Erasmus+ et des Mobilités internationales. </a:t>
            </a:r>
          </a:p>
          <a:p>
            <a:pPr algn="just">
              <a:lnSpc>
                <a:spcPct val="150000"/>
              </a:lnSpc>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844" y="1428737"/>
            <a:ext cx="8786874" cy="3385542"/>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5- Accréditation du centre 4C en SOFT SKILLS et en langue anglaise</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Installation des équipements acquis dans le cadre du projet ICMED dans la salle de formation 4C.</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Accréditation du Centre 4C en Softskills ( ECO-c).</a:t>
            </a:r>
          </a:p>
          <a:p>
            <a:pPr algn="just">
              <a:lnSpc>
                <a:spcPct val="150000"/>
              </a:lnSpc>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Prochainement </a:t>
            </a:r>
            <a:r>
              <a:rPr lang="fr-FR" sz="2400" dirty="0" smtClean="0">
                <a:solidFill>
                  <a:srgbClr val="002060"/>
                </a:solidFill>
                <a:latin typeface="Times New Roman" pitchFamily="18" charset="0"/>
                <a:cs typeface="Times New Roman" pitchFamily="18" charset="0"/>
              </a:rPr>
              <a:t>notre centre sera accrédité en langue anglaise.</a:t>
            </a:r>
          </a:p>
          <a:p>
            <a:pPr algn="just">
              <a:lnSpc>
                <a:spcPct val="150000"/>
              </a:lnSpc>
              <a:buClr>
                <a:srgbClr val="FF0000"/>
              </a:buClr>
            </a:pPr>
            <a:endParaRPr lang="fr-FR" sz="2800" b="1" dirty="0" smtClean="0">
              <a:solidFill>
                <a:srgbClr val="FF0000"/>
              </a:solidFill>
              <a:latin typeface="Times New Roman" pitchFamily="18" charset="0"/>
              <a:cs typeface="Times New Roman" pitchFamily="18" charset="0"/>
            </a:endParaRPr>
          </a:p>
        </p:txBody>
      </p:sp>
      <p:pic>
        <p:nvPicPr>
          <p:cNvPr id="8" name="Image 7">
            <a:extLst>
              <a:ext uri="{FF2B5EF4-FFF2-40B4-BE49-F238E27FC236}"/>
            </a:extLst>
          </p:cNvPr>
          <p:cNvPicPr>
            <a:picLocks noChangeAspect="1"/>
          </p:cNvPicPr>
          <p:nvPr/>
        </p:nvPicPr>
        <p:blipFill>
          <a:blip r:embed="rId2" cstate="print"/>
          <a:srcRect t="6038" b="6406"/>
          <a:stretch>
            <a:fillRect/>
          </a:stretch>
        </p:blipFill>
        <p:spPr>
          <a:xfrm>
            <a:off x="3000364" y="4286256"/>
            <a:ext cx="3429024" cy="2071702"/>
          </a:xfrm>
          <a:prstGeom prst="rect">
            <a:avLst/>
          </a:prstGeom>
          <a:ln w="88900" cap="sq" cmpd="thickThin">
            <a:solidFill>
              <a:srgbClr val="002060"/>
            </a:solidFill>
            <a:prstDash val="solid"/>
            <a:miter lim="800000"/>
          </a:ln>
          <a:effectLst>
            <a:innerShdw blurRad="76200">
              <a:srgbClr val="000000"/>
            </a:innerShdw>
          </a:effectLst>
        </p:spPr>
      </p:pic>
      <p:grpSp>
        <p:nvGrpSpPr>
          <p:cNvPr id="14" name="Groupe 18"/>
          <p:cNvGrpSpPr/>
          <p:nvPr/>
        </p:nvGrpSpPr>
        <p:grpSpPr>
          <a:xfrm>
            <a:off x="7562" y="71438"/>
            <a:ext cx="9136470" cy="6786586"/>
            <a:chOff x="11648" y="71438"/>
            <a:chExt cx="9136470" cy="6786586"/>
          </a:xfrm>
        </p:grpSpPr>
        <p:grpSp>
          <p:nvGrpSpPr>
            <p:cNvPr id="15" name="Groupe 17"/>
            <p:cNvGrpSpPr/>
            <p:nvPr/>
          </p:nvGrpSpPr>
          <p:grpSpPr>
            <a:xfrm>
              <a:off x="11648" y="71438"/>
              <a:ext cx="9132384" cy="1285860"/>
              <a:chOff x="11648" y="71438"/>
              <a:chExt cx="9132384" cy="1285860"/>
            </a:xfrm>
          </p:grpSpPr>
          <p:sp>
            <p:nvSpPr>
              <p:cNvPr id="19"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20" name="Image 3">
                <a:extLst>
                  <a:ext uri="{FF2B5EF4-FFF2-40B4-BE49-F238E27FC236}">
                    <a16:creationId xmlns="" xmlns:a16="http://schemas.microsoft.com/office/drawing/2014/main"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21"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e 13"/>
              <p:cNvGrpSpPr/>
              <p:nvPr/>
            </p:nvGrpSpPr>
            <p:grpSpPr>
              <a:xfrm>
                <a:off x="11648" y="1142984"/>
                <a:ext cx="9132384" cy="214314"/>
                <a:chOff x="11648" y="1142984"/>
                <a:chExt cx="9132384" cy="214314"/>
              </a:xfrm>
            </p:grpSpPr>
            <p:sp>
              <p:nvSpPr>
                <p:cNvPr id="23" name="Arrondir un rectangle à un seul coin 22"/>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rrondir un rectangle à un seul coin 23"/>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6" name="Groupe 14"/>
            <p:cNvGrpSpPr/>
            <p:nvPr/>
          </p:nvGrpSpPr>
          <p:grpSpPr>
            <a:xfrm>
              <a:off x="15734" y="6643710"/>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844" y="1428737"/>
            <a:ext cx="8786874" cy="3970318"/>
          </a:xfrm>
          <a:prstGeom prst="rect">
            <a:avLst/>
          </a:prstGeom>
          <a:noFill/>
        </p:spPr>
        <p:txBody>
          <a:bodyPr wrap="square">
            <a:spAutoFit/>
          </a:bodyPr>
          <a:lstStyle/>
          <a:p>
            <a:pPr algn="ctr">
              <a:spcBef>
                <a:spcPts val="600"/>
              </a:spcBef>
            </a:pPr>
            <a:r>
              <a:rPr lang="fr-FR" sz="3200" b="1" dirty="0" smtClean="0">
                <a:solidFill>
                  <a:srgbClr val="FF0000"/>
                </a:solidFill>
                <a:latin typeface="Times New Roman" pitchFamily="18" charset="0"/>
                <a:cs typeface="Times New Roman" pitchFamily="18" charset="0"/>
              </a:rPr>
              <a:t>6- Les Activités de formation et de certification</a:t>
            </a:r>
          </a:p>
          <a:p>
            <a:pPr algn="just">
              <a:spcBef>
                <a:spcPts val="600"/>
              </a:spcBef>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Formation des formateurs en collaboration avec l’AMIDEAST (organisme de certification international): </a:t>
            </a:r>
            <a:r>
              <a:rPr lang="fr-FR" sz="2500" b="1" dirty="0" smtClean="0">
                <a:solidFill>
                  <a:srgbClr val="FF0000"/>
                </a:solidFill>
                <a:latin typeface="Times New Roman" pitchFamily="18" charset="0"/>
                <a:cs typeface="Times New Roman" pitchFamily="18" charset="0"/>
              </a:rPr>
              <a:t>Préparation pour l’examen TOEIC </a:t>
            </a:r>
            <a:endParaRPr lang="fr-FR" sz="2500" dirty="0" smtClean="0">
              <a:solidFill>
                <a:srgbClr val="FF0000"/>
              </a:solidFill>
              <a:latin typeface="Times New Roman" pitchFamily="18" charset="0"/>
              <a:cs typeface="Times New Roman" pitchFamily="18" charset="0"/>
            </a:endParaRPr>
          </a:p>
          <a:p>
            <a:pPr algn="just">
              <a:spcBef>
                <a:spcPts val="600"/>
              </a:spcBef>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Formation des formateurs en </a:t>
            </a:r>
            <a:r>
              <a:rPr lang="fr-FR" sz="2500" b="1" dirty="0" smtClean="0">
                <a:solidFill>
                  <a:srgbClr val="FF0000"/>
                </a:solidFill>
                <a:latin typeface="Times New Roman" pitchFamily="18" charset="0"/>
                <a:cs typeface="Times New Roman" pitchFamily="18" charset="0"/>
              </a:rPr>
              <a:t>SOFT-SKILLS</a:t>
            </a:r>
            <a:r>
              <a:rPr lang="fr-FR" sz="2500" dirty="0" smtClean="0">
                <a:solidFill>
                  <a:srgbClr val="002060"/>
                </a:solidFill>
                <a:latin typeface="Times New Roman" pitchFamily="18" charset="0"/>
                <a:cs typeface="Times New Roman" pitchFamily="18" charset="0"/>
              </a:rPr>
              <a:t> (Techniques de communication niveau 1 &amp; 2 et marketing de soi). </a:t>
            </a:r>
          </a:p>
          <a:p>
            <a:pPr algn="just">
              <a:spcBef>
                <a:spcPts val="600"/>
              </a:spcBef>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Formation des formateurs en </a:t>
            </a:r>
            <a:r>
              <a:rPr lang="fr-FR" sz="2500" b="1" dirty="0" smtClean="0">
                <a:solidFill>
                  <a:srgbClr val="FF0000"/>
                </a:solidFill>
                <a:latin typeface="Times New Roman" pitchFamily="18" charset="0"/>
                <a:cs typeface="Times New Roman" pitchFamily="18" charset="0"/>
              </a:rPr>
              <a:t>Leadership</a:t>
            </a:r>
            <a:r>
              <a:rPr lang="fr-FR" sz="2500" dirty="0" smtClean="0">
                <a:solidFill>
                  <a:srgbClr val="002060"/>
                </a:solidFill>
                <a:latin typeface="Times New Roman" pitchFamily="18" charset="0"/>
                <a:cs typeface="Times New Roman" pitchFamily="18" charset="0"/>
              </a:rPr>
              <a:t>.</a:t>
            </a:r>
          </a:p>
          <a:p>
            <a:pPr algn="just">
              <a:spcBef>
                <a:spcPts val="600"/>
              </a:spcBef>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Programmation d’un atelier de formation aux profit des points de contact Erasmus+ de l’UGAF sur la gestion des Mobilités MIC. </a:t>
            </a:r>
            <a:endParaRPr lang="fr-FR" sz="1600" b="1" dirty="0" smtClean="0">
              <a:solidFill>
                <a:srgbClr val="FF000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4282" y="3000372"/>
            <a:ext cx="8786874" cy="769441"/>
          </a:xfrm>
          <a:prstGeom prst="rect">
            <a:avLst/>
          </a:prstGeom>
          <a:noFill/>
        </p:spPr>
        <p:txBody>
          <a:bodyPr wrap="square">
            <a:spAutoFit/>
          </a:bodyPr>
          <a:lstStyle/>
          <a:p>
            <a:pPr algn="ctr"/>
            <a:r>
              <a:rPr lang="fr-FR" sz="4400" b="1" dirty="0" smtClean="0">
                <a:solidFill>
                  <a:srgbClr val="FF0000"/>
                </a:solidFill>
              </a:rPr>
              <a:t>Standardisation des documentations</a:t>
            </a:r>
            <a:endParaRPr lang="fr-FR" sz="3600" dirty="0" smtClean="0">
              <a:solidFill>
                <a:srgbClr val="002060"/>
              </a:solidFill>
            </a:endParaRPr>
          </a:p>
        </p:txBody>
      </p:sp>
      <p:grpSp>
        <p:nvGrpSpPr>
          <p:cNvPr id="2" name="Groupe 18"/>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9"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20"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21"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3" name="Arrondir un rectangle à un seul coin 22"/>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rrondir un rectangle à un seul coin 23"/>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5262979"/>
          </a:xfrm>
          <a:prstGeom prst="rect">
            <a:avLst/>
          </a:prstGeom>
          <a:noFill/>
        </p:spPr>
        <p:txBody>
          <a:bodyPr wrap="square">
            <a:spAutoFit/>
          </a:bodyPr>
          <a:lstStyle/>
          <a:p>
            <a:pPr algn="ctr"/>
            <a:r>
              <a:rPr lang="fr-FR" sz="2800" b="1" dirty="0" smtClean="0">
                <a:solidFill>
                  <a:srgbClr val="FF0000"/>
                </a:solidFill>
                <a:latin typeface="Times New Roman" pitchFamily="18" charset="0"/>
                <a:cs typeface="Times New Roman" pitchFamily="18" charset="0"/>
              </a:rPr>
              <a:t>L’accord cadre de coopération </a:t>
            </a:r>
          </a:p>
          <a:p>
            <a:pPr algn="ctr"/>
            <a:endParaRPr lang="fr-FR" sz="1000" b="1" dirty="0" smtClean="0">
              <a:solidFill>
                <a:srgbClr val="FF0000"/>
              </a:solidFill>
              <a:latin typeface="Times New Roman" pitchFamily="18" charset="0"/>
              <a:cs typeface="Times New Roman" pitchFamily="18" charset="0"/>
            </a:endParaRPr>
          </a:p>
          <a:p>
            <a:pPr marL="0" lvl="1"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Signature d’un </a:t>
            </a:r>
            <a:r>
              <a:rPr lang="fr-FR" sz="2400" b="1" dirty="0" smtClean="0">
                <a:solidFill>
                  <a:srgbClr val="FF0000"/>
                </a:solidFill>
                <a:latin typeface="Times New Roman" pitchFamily="18" charset="0"/>
                <a:cs typeface="Times New Roman" pitchFamily="18" charset="0"/>
              </a:rPr>
              <a:t>Accord cadre de coopération </a:t>
            </a:r>
            <a:r>
              <a:rPr lang="fr-FR" sz="2400" dirty="0" smtClean="0">
                <a:solidFill>
                  <a:srgbClr val="002060"/>
                </a:solidFill>
                <a:latin typeface="Times New Roman" pitchFamily="18" charset="0"/>
                <a:cs typeface="Times New Roman" pitchFamily="18" charset="0"/>
              </a:rPr>
              <a:t>entre les universités partenaires.</a:t>
            </a:r>
          </a:p>
          <a:p>
            <a:pPr marL="0" lvl="1"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Cet accord cadre fixe les règles d’utilisation et de gestion du projet:</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OBJET DU PARTENARIAT</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ENGAGEMENT DES PARTIES</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MODALITES DE PILOTAGE, DE SUIVI ET D'EVALUATION DU PARTENARIAT</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CHAMPS COUVERTS PAR L'ACCORD-CADRE</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CONFIDENTIALITE</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PROPRIETE INTELLECTUELLE</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PUBLICATIONS</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DUREE ET RENOUVELLEMENT</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RESILIATION</a:t>
            </a:r>
          </a:p>
          <a:p>
            <a:pPr marL="723900" lvl="1" indent="-190500" algn="just">
              <a:buClr>
                <a:srgbClr val="FF0000"/>
              </a:buClr>
              <a:buFont typeface="Wingdings" pitchFamily="2" charset="2"/>
              <a:buChar char="§"/>
            </a:pPr>
            <a:r>
              <a:rPr lang="fr-FR" sz="2000" dirty="0" smtClean="0">
                <a:solidFill>
                  <a:srgbClr val="002060"/>
                </a:solidFill>
                <a:latin typeface="Times New Roman" pitchFamily="18" charset="0"/>
                <a:cs typeface="Times New Roman" pitchFamily="18" charset="0"/>
              </a:rPr>
              <a:t>MODALITES DE REGLEMENT DES LITIGES</a:t>
            </a:r>
            <a:endParaRPr lang="fr-FR" sz="2400" dirty="0" smtClean="0">
              <a:solidFill>
                <a:srgbClr val="002060"/>
              </a:solidFill>
              <a:latin typeface="Times New Roman" pitchFamily="18" charset="0"/>
              <a:cs typeface="Times New Roman" pitchFamily="18" charset="0"/>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a16="http://schemas.microsoft.com/office/drawing/2014/main" xmlns=""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4832092"/>
          </a:xfrm>
          <a:prstGeom prst="rect">
            <a:avLst/>
          </a:prstGeom>
          <a:noFill/>
        </p:spPr>
        <p:txBody>
          <a:bodyPr wrap="square">
            <a:spAutoFit/>
          </a:bodyPr>
          <a:lstStyle/>
          <a:p>
            <a:pPr algn="ctr"/>
            <a:r>
              <a:rPr lang="fr-FR" sz="2800" b="1" dirty="0" smtClean="0">
                <a:solidFill>
                  <a:srgbClr val="FF0000"/>
                </a:solidFill>
                <a:latin typeface="Times New Roman" pitchFamily="18" charset="0"/>
                <a:cs typeface="Times New Roman" pitchFamily="18" charset="0"/>
              </a:rPr>
              <a:t>L’accord interinstitutionnel  (AII)</a:t>
            </a:r>
          </a:p>
          <a:p>
            <a:pPr algn="ctr"/>
            <a:endParaRPr lang="fr-FR" sz="1600" b="1" dirty="0" smtClean="0">
              <a:solidFill>
                <a:srgbClr val="FF0000"/>
              </a:solidFill>
              <a:latin typeface="Times New Roman" pitchFamily="18" charset="0"/>
              <a:cs typeface="Times New Roman" pitchFamily="18" charset="0"/>
            </a:endParaRPr>
          </a:p>
          <a:p>
            <a:pPr marL="0" lvl="1" algn="just">
              <a:buFont typeface="Wingdings" pitchFamily="2" charset="2"/>
              <a:buChar char="ü"/>
            </a:pPr>
            <a:r>
              <a:rPr lang="fr-FR" sz="2400" dirty="0" smtClean="0">
                <a:solidFill>
                  <a:srgbClr val="002060"/>
                </a:solidFill>
                <a:latin typeface="Times New Roman" pitchFamily="18" charset="0"/>
                <a:cs typeface="Times New Roman" pitchFamily="18" charset="0"/>
              </a:rPr>
              <a:t>Signature d’un </a:t>
            </a:r>
            <a:r>
              <a:rPr lang="fr-FR" sz="2400" b="1" dirty="0" smtClean="0">
                <a:solidFill>
                  <a:srgbClr val="FF0000"/>
                </a:solidFill>
                <a:latin typeface="Times New Roman" pitchFamily="18" charset="0"/>
                <a:cs typeface="Times New Roman" pitchFamily="18" charset="0"/>
              </a:rPr>
              <a:t>Accord interinstitutionnel </a:t>
            </a:r>
            <a:r>
              <a:rPr lang="fr-FR" sz="2400" dirty="0" smtClean="0">
                <a:solidFill>
                  <a:srgbClr val="002060"/>
                </a:solidFill>
                <a:latin typeface="Times New Roman" pitchFamily="18" charset="0"/>
                <a:cs typeface="Times New Roman" pitchFamily="18" charset="0"/>
              </a:rPr>
              <a:t>entre les universités partenaires du programme (</a:t>
            </a:r>
            <a:r>
              <a:rPr lang="en-US" sz="2400" dirty="0" err="1" smtClean="0">
                <a:solidFill>
                  <a:srgbClr val="002060"/>
                </a:solidFill>
                <a:latin typeface="Times New Roman" pitchFamily="18" charset="0"/>
                <a:cs typeface="Times New Roman" pitchFamily="18" charset="0"/>
              </a:rPr>
              <a:t>modèle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d’accord</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proposé</a:t>
            </a:r>
            <a:r>
              <a:rPr lang="en-US" sz="2400" dirty="0" smtClean="0">
                <a:solidFill>
                  <a:srgbClr val="002060"/>
                </a:solidFill>
                <a:latin typeface="Times New Roman" pitchFamily="18" charset="0"/>
                <a:cs typeface="Times New Roman" pitchFamily="18" charset="0"/>
              </a:rPr>
              <a:t> par la CE) </a:t>
            </a:r>
          </a:p>
          <a:p>
            <a:pPr marL="0" lvl="1" algn="just">
              <a:buFont typeface="Wingdings" pitchFamily="2" charset="2"/>
              <a:buChar char="ü"/>
            </a:pPr>
            <a:r>
              <a:rPr lang="fr-FR" sz="2400" dirty="0" smtClean="0">
                <a:solidFill>
                  <a:srgbClr val="002060"/>
                </a:solidFill>
                <a:latin typeface="Times New Roman" pitchFamily="18" charset="0"/>
                <a:cs typeface="Times New Roman" pitchFamily="18" charset="0"/>
              </a:rPr>
              <a:t>Les deux partenaires acceptent de coopérer aux activités de mobilité des étudiants et/ou des personnels du programme Erasmus+. </a:t>
            </a:r>
          </a:p>
          <a:p>
            <a:pPr marL="0" lvl="1" algn="just">
              <a:buFont typeface="Wingdings" pitchFamily="2" charset="2"/>
              <a:buChar char="ü"/>
            </a:pPr>
            <a:r>
              <a:rPr lang="fr-FR" sz="2400" dirty="0" smtClean="0">
                <a:solidFill>
                  <a:srgbClr val="002060"/>
                </a:solidFill>
                <a:latin typeface="Times New Roman" pitchFamily="18" charset="0"/>
                <a:cs typeface="Times New Roman" pitchFamily="18" charset="0"/>
              </a:rPr>
              <a:t>Les deux partenaires s’engagent à respecter les engagements qualité de </a:t>
            </a:r>
            <a:r>
              <a:rPr lang="fr-FR" sz="2400" b="1" dirty="0" smtClean="0">
                <a:solidFill>
                  <a:srgbClr val="FF0000"/>
                </a:solidFill>
                <a:latin typeface="Times New Roman" pitchFamily="18" charset="0"/>
                <a:cs typeface="Times New Roman" pitchFamily="18" charset="0"/>
                <a:hlinkClick r:id="rId2"/>
              </a:rPr>
              <a:t>la charte Erasmus pour l’enseignement supérieur </a:t>
            </a:r>
            <a:r>
              <a:rPr lang="fr-FR" sz="2400" dirty="0" smtClean="0">
                <a:solidFill>
                  <a:srgbClr val="002060"/>
                </a:solidFill>
                <a:latin typeface="Times New Roman" pitchFamily="18" charset="0"/>
                <a:cs typeface="Times New Roman" pitchFamily="18" charset="0"/>
              </a:rPr>
              <a:t>(</a:t>
            </a:r>
            <a:r>
              <a:rPr lang="fr-FR" sz="2400" b="1" dirty="0" smtClean="0">
                <a:solidFill>
                  <a:srgbClr val="FF0000"/>
                </a:solidFill>
                <a:latin typeface="Times New Roman" pitchFamily="18" charset="0"/>
                <a:cs typeface="Times New Roman" pitchFamily="18" charset="0"/>
              </a:rPr>
              <a:t>ECHE</a:t>
            </a:r>
            <a:r>
              <a:rPr lang="fr-FR" sz="2400" dirty="0" smtClean="0">
                <a:solidFill>
                  <a:srgbClr val="002060"/>
                </a:solidFill>
                <a:latin typeface="Times New Roman" pitchFamily="18" charset="0"/>
                <a:cs typeface="Times New Roman" pitchFamily="18" charset="0"/>
              </a:rPr>
              <a:t>) en matière d’organisation et de gestion des mobilités,  en particulier pour la reconnaissance des crédits (ou système équivalent) validés par les étudiants dans les établissements partenaires.</a:t>
            </a:r>
          </a:p>
          <a:p>
            <a:pPr marL="0" lvl="1" algn="just">
              <a:buFont typeface="Wingdings" pitchFamily="2" charset="2"/>
              <a:buChar char="ü"/>
            </a:pPr>
            <a:r>
              <a:rPr lang="fr-FR" sz="2400" dirty="0" smtClean="0">
                <a:solidFill>
                  <a:srgbClr val="002060"/>
                </a:solidFill>
                <a:latin typeface="Times New Roman" pitchFamily="18" charset="0"/>
                <a:cs typeface="Times New Roman" pitchFamily="18" charset="0"/>
              </a:rPr>
              <a:t> Les deux partenaires s’engagent à assurer une gestion saine et transparente des fonds qui leur sont alloués.</a:t>
            </a: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8"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5109091"/>
          </a:xfrm>
          <a:prstGeom prst="rect">
            <a:avLst/>
          </a:prstGeom>
          <a:noFill/>
        </p:spPr>
        <p:txBody>
          <a:bodyPr wrap="square">
            <a:spAutoFit/>
          </a:bodyPr>
          <a:lstStyle/>
          <a:p>
            <a:pPr algn="ctr"/>
            <a:r>
              <a:rPr lang="fr-FR" sz="2800" b="1" dirty="0" smtClean="0">
                <a:solidFill>
                  <a:srgbClr val="FF0000"/>
                </a:solidFill>
                <a:latin typeface="Times New Roman" pitchFamily="18" charset="0"/>
                <a:cs typeface="Times New Roman" pitchFamily="18" charset="0"/>
              </a:rPr>
              <a:t>L’accord interinstitutionnel  (AII)</a:t>
            </a:r>
          </a:p>
          <a:p>
            <a:pPr algn="ctr"/>
            <a:endParaRPr lang="fr-FR" sz="1000" b="1" dirty="0" smtClean="0">
              <a:solidFill>
                <a:srgbClr val="FF0000"/>
              </a:solidFill>
              <a:latin typeface="Times New Roman" pitchFamily="18" charset="0"/>
              <a:cs typeface="Times New Roman" pitchFamily="18" charset="0"/>
            </a:endParaRPr>
          </a:p>
          <a:p>
            <a:pPr marL="0" lvl="1" algn="just">
              <a:buFont typeface="Wingdings" pitchFamily="2" charset="2"/>
              <a:buChar char="ü"/>
            </a:pPr>
            <a:r>
              <a:rPr lang="fr-FR" sz="2400" b="1" dirty="0" smtClean="0">
                <a:solidFill>
                  <a:srgbClr val="FF0000"/>
                </a:solidFill>
                <a:latin typeface="Times New Roman" pitchFamily="18" charset="0"/>
                <a:cs typeface="Times New Roman" pitchFamily="18" charset="0"/>
              </a:rPr>
              <a:t>L’accord interinstitutionnel </a:t>
            </a:r>
            <a:r>
              <a:rPr lang="fr-FR" sz="2400" dirty="0" smtClean="0">
                <a:solidFill>
                  <a:srgbClr val="002060"/>
                </a:solidFill>
                <a:latin typeface="Times New Roman" pitchFamily="18" charset="0"/>
                <a:cs typeface="Times New Roman" pitchFamily="18" charset="0"/>
              </a:rPr>
              <a:t>doit spécifier les informations suivantes:</a:t>
            </a:r>
          </a:p>
          <a:p>
            <a:pPr marL="266700" lvl="1" indent="-266700" algn="just">
              <a:buClr>
                <a:srgbClr val="FF0000"/>
              </a:buClr>
              <a:buFont typeface="+mj-lt"/>
              <a:buAutoNum type="arabicPeriod"/>
            </a:pPr>
            <a:r>
              <a:rPr lang="fr-FR" sz="2400" dirty="0" smtClean="0">
                <a:solidFill>
                  <a:srgbClr val="002060"/>
                </a:solidFill>
                <a:latin typeface="Times New Roman" pitchFamily="18" charset="0"/>
                <a:cs typeface="Times New Roman" pitchFamily="18" charset="0"/>
              </a:rPr>
              <a:t>Les renseignements concernant les deux partenaires</a:t>
            </a:r>
          </a:p>
          <a:p>
            <a:pPr marL="266700" lvl="1" indent="-266700" algn="just">
              <a:buClr>
                <a:srgbClr val="FF0000"/>
              </a:buClr>
              <a:buFont typeface="+mj-lt"/>
              <a:buAutoNum type="arabicPeriod"/>
            </a:pPr>
            <a:r>
              <a:rPr lang="fr-FR" sz="2400" dirty="0" smtClean="0">
                <a:solidFill>
                  <a:srgbClr val="002060"/>
                </a:solidFill>
                <a:latin typeface="Times New Roman" pitchFamily="18" charset="0"/>
                <a:cs typeface="Times New Roman" pitchFamily="18" charset="0"/>
              </a:rPr>
              <a:t>Le nombre de mobilités</a:t>
            </a:r>
          </a:p>
          <a:p>
            <a:pPr marL="266700" lvl="1" indent="-266700" algn="just">
              <a:buClr>
                <a:srgbClr val="FF0000"/>
              </a:buClr>
              <a:buFont typeface="+mj-lt"/>
              <a:buAutoNum type="arabicPeriod"/>
            </a:pPr>
            <a:r>
              <a:rPr lang="fr-FR" sz="2400" dirty="0" smtClean="0">
                <a:solidFill>
                  <a:srgbClr val="002060"/>
                </a:solidFill>
                <a:latin typeface="Times New Roman" pitchFamily="18" charset="0"/>
                <a:cs typeface="Times New Roman" pitchFamily="18" charset="0"/>
              </a:rPr>
              <a:t>Le niveau linguistique recommandé</a:t>
            </a:r>
          </a:p>
          <a:p>
            <a:pPr marL="266700" lvl="1" indent="-266700" algn="just">
              <a:buClr>
                <a:srgbClr val="FF0000"/>
              </a:buClr>
              <a:buFont typeface="+mj-lt"/>
              <a:buAutoNum type="arabicPeriod"/>
            </a:pPr>
            <a:r>
              <a:rPr lang="fr-FR" sz="2400" dirty="0" smtClean="0">
                <a:solidFill>
                  <a:srgbClr val="002060"/>
                </a:solidFill>
                <a:latin typeface="Times New Roman" pitchFamily="18" charset="0"/>
                <a:cs typeface="Times New Roman" pitchFamily="18" charset="0"/>
              </a:rPr>
              <a:t>Le respect des principes et exigences en matière de mobilité (la non-discrimination, l'égalité des chances en particulier pour ceux qui sont issus de milieux défavorisés ou vulnérables, de mettre en place un processus de sélection équitable, transparent et documenté, assurant l'égalité des chances aux participants éligibles à la mobilité, apporter une aide aux participants entrants et sortants, Aider ou orienter les participants entrants pour trouver un logement). </a:t>
            </a: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a16="http://schemas.microsoft.com/office/drawing/2014/main" xmlns=""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4370427"/>
          </a:xfrm>
          <a:prstGeom prst="rect">
            <a:avLst/>
          </a:prstGeom>
          <a:noFill/>
        </p:spPr>
        <p:txBody>
          <a:bodyPr wrap="square">
            <a:spAutoFit/>
          </a:bodyPr>
          <a:lstStyle/>
          <a:p>
            <a:pPr algn="ctr"/>
            <a:r>
              <a:rPr lang="fr-FR" sz="2800" b="1" dirty="0" smtClean="0">
                <a:solidFill>
                  <a:srgbClr val="FF0000"/>
                </a:solidFill>
                <a:latin typeface="Times New Roman" pitchFamily="18" charset="0"/>
                <a:cs typeface="Times New Roman" pitchFamily="18" charset="0"/>
              </a:rPr>
              <a:t>L’accord interinstitutionnel  (AII)</a:t>
            </a:r>
          </a:p>
          <a:p>
            <a:pPr algn="ctr"/>
            <a:endParaRPr lang="fr-FR" sz="1000" b="1" dirty="0" smtClean="0">
              <a:solidFill>
                <a:srgbClr val="FF0000"/>
              </a:solidFill>
              <a:latin typeface="Times New Roman" pitchFamily="18" charset="0"/>
              <a:cs typeface="Times New Roman" pitchFamily="18" charset="0"/>
            </a:endParaRPr>
          </a:p>
          <a:p>
            <a:pPr marL="0" lvl="1" algn="just">
              <a:buFont typeface="Wingdings" pitchFamily="2" charset="2"/>
              <a:buChar char="ü"/>
            </a:pPr>
            <a:r>
              <a:rPr lang="fr-FR" sz="2400" b="1" dirty="0" smtClean="0">
                <a:solidFill>
                  <a:srgbClr val="FF0000"/>
                </a:solidFill>
                <a:latin typeface="Times New Roman" pitchFamily="18" charset="0"/>
                <a:cs typeface="Times New Roman" pitchFamily="18" charset="0"/>
              </a:rPr>
              <a:t>L’accord interinstitutionnel </a:t>
            </a:r>
            <a:r>
              <a:rPr lang="fr-FR" sz="2400" dirty="0" smtClean="0">
                <a:solidFill>
                  <a:srgbClr val="002060"/>
                </a:solidFill>
                <a:latin typeface="Times New Roman" pitchFamily="18" charset="0"/>
                <a:cs typeface="Times New Roman" pitchFamily="18" charset="0"/>
              </a:rPr>
              <a:t>doit spécifier les informations suivantes:</a:t>
            </a:r>
          </a:p>
          <a:p>
            <a:pPr marL="266700" lvl="1" indent="-266700" algn="just">
              <a:buFont typeface="+mj-lt"/>
              <a:buAutoNum type="arabicPeriod" startAt="5"/>
            </a:pPr>
            <a:r>
              <a:rPr lang="fr-FR" sz="2400" dirty="0" smtClean="0">
                <a:solidFill>
                  <a:srgbClr val="002060"/>
                </a:solidFill>
                <a:latin typeface="Times New Roman" pitchFamily="18" charset="0"/>
                <a:cs typeface="Times New Roman" pitchFamily="18" charset="0"/>
              </a:rPr>
              <a:t>Le calendrier d’enseignement </a:t>
            </a:r>
          </a:p>
          <a:p>
            <a:pPr marL="266700" lvl="1" indent="-266700" algn="just">
              <a:buFont typeface="+mj-lt"/>
              <a:buAutoNum type="arabicPeriod" startAt="5"/>
            </a:pPr>
            <a:r>
              <a:rPr lang="fr-FR" sz="2400" dirty="0" smtClean="0">
                <a:solidFill>
                  <a:srgbClr val="002060"/>
                </a:solidFill>
                <a:latin typeface="Times New Roman" pitchFamily="18" charset="0"/>
                <a:cs typeface="Times New Roman" pitchFamily="18" charset="0"/>
              </a:rPr>
              <a:t>Le système de notation</a:t>
            </a:r>
          </a:p>
          <a:p>
            <a:pPr marL="266700" lvl="1" indent="-266700" algn="just">
              <a:buFont typeface="+mj-lt"/>
              <a:buAutoNum type="arabicPeriod" startAt="5"/>
            </a:pPr>
            <a:r>
              <a:rPr lang="fr-FR" sz="2400" dirty="0" smtClean="0">
                <a:solidFill>
                  <a:srgbClr val="002060"/>
                </a:solidFill>
                <a:latin typeface="Times New Roman" pitchFamily="18" charset="0"/>
                <a:cs typeface="Times New Roman" pitchFamily="18" charset="0"/>
              </a:rPr>
              <a:t>Le Visa</a:t>
            </a:r>
          </a:p>
          <a:p>
            <a:pPr marL="266700" lvl="1" indent="-266700" algn="just">
              <a:buFont typeface="+mj-lt"/>
              <a:buAutoNum type="arabicPeriod" startAt="5"/>
            </a:pPr>
            <a:r>
              <a:rPr lang="fr-FR" sz="2400" dirty="0" smtClean="0">
                <a:solidFill>
                  <a:srgbClr val="002060"/>
                </a:solidFill>
                <a:latin typeface="Times New Roman" pitchFamily="18" charset="0"/>
                <a:cs typeface="Times New Roman" pitchFamily="18" charset="0"/>
              </a:rPr>
              <a:t>L’hébergement</a:t>
            </a:r>
          </a:p>
          <a:p>
            <a:pPr marL="266700" lvl="1" indent="-266700" algn="just">
              <a:buFont typeface="+mj-lt"/>
              <a:buAutoNum type="arabicPeriod" startAt="5"/>
            </a:pPr>
            <a:endParaRPr lang="fr-FR" sz="2400" dirty="0" smtClean="0">
              <a:solidFill>
                <a:srgbClr val="002060"/>
              </a:solidFill>
              <a:latin typeface="Times New Roman" pitchFamily="18" charset="0"/>
              <a:cs typeface="Times New Roman" pitchFamily="18" charset="0"/>
            </a:endParaRPr>
          </a:p>
          <a:p>
            <a:pPr marL="82550" lvl="1" algn="just"/>
            <a:r>
              <a:rPr lang="fr-FR" sz="2400" dirty="0" smtClean="0">
                <a:solidFill>
                  <a:srgbClr val="002060"/>
                </a:solidFill>
                <a:latin typeface="Times New Roman" pitchFamily="18" charset="0"/>
                <a:cs typeface="Times New Roman" pitchFamily="18" charset="0"/>
              </a:rPr>
              <a:t>Des réunions de coordination entre les deux universités partenaires au projet de mobilité sont organisées (Visio conférences) pour se mettre d’accord sur le lancement des mobilités.</a:t>
            </a: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a16="http://schemas.microsoft.com/office/drawing/2014/main" xmlns=""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523220"/>
          </a:xfrm>
          <a:prstGeom prst="rect">
            <a:avLst/>
          </a:prstGeom>
          <a:noFill/>
        </p:spPr>
        <p:txBody>
          <a:bodyPr wrap="square">
            <a:spAutoFit/>
          </a:bodyPr>
          <a:lstStyle/>
          <a:p>
            <a:pPr algn="ctr"/>
            <a:r>
              <a:rPr lang="fr-FR" sz="2800" b="1" dirty="0" smtClean="0">
                <a:solidFill>
                  <a:srgbClr val="FF0000"/>
                </a:solidFill>
              </a:rPr>
              <a:t>2- L’accord interinstitutionnel  (AII)</a:t>
            </a:r>
          </a:p>
        </p:txBody>
      </p:sp>
      <p:pic>
        <p:nvPicPr>
          <p:cNvPr id="1026" name="Picture 2"/>
          <p:cNvPicPr>
            <a:picLocks noChangeAspect="1" noChangeArrowheads="1"/>
          </p:cNvPicPr>
          <p:nvPr/>
        </p:nvPicPr>
        <p:blipFill>
          <a:blip r:embed="rId2"/>
          <a:srcRect l="13754" t="19444" r="62695" b="8333"/>
          <a:stretch>
            <a:fillRect/>
          </a:stretch>
        </p:blipFill>
        <p:spPr bwMode="auto">
          <a:xfrm>
            <a:off x="1740582" y="2000240"/>
            <a:ext cx="6046128" cy="4500594"/>
          </a:xfrm>
          <a:prstGeom prst="rect">
            <a:avLst/>
          </a:prstGeom>
          <a:ln w="88900" cap="sq" cmpd="thickThin">
            <a:solidFill>
              <a:srgbClr val="002060"/>
            </a:solidFill>
            <a:prstDash val="solid"/>
            <a:miter lim="800000"/>
          </a:ln>
          <a:effectLst>
            <a:innerShdw blurRad="76200">
              <a:srgbClr val="000000"/>
            </a:innerShdw>
          </a:effectLst>
        </p:spPr>
      </p:pic>
      <p:grpSp>
        <p:nvGrpSpPr>
          <p:cNvPr id="2" name="Groupe 8"/>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9"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1500174"/>
            <a:ext cx="8643998" cy="707886"/>
          </a:xfrm>
          <a:prstGeom prst="rect">
            <a:avLst/>
          </a:prstGeom>
        </p:spPr>
        <p:txBody>
          <a:bodyPr wrap="square">
            <a:spAutoFit/>
          </a:bodyPr>
          <a:lstStyle/>
          <a:p>
            <a:pPr algn="ctr"/>
            <a:r>
              <a:rPr lang="fr-FR" sz="4000" b="1" cap="all" dirty="0" smtClean="0">
                <a:solidFill>
                  <a:srgbClr val="FF0000"/>
                </a:solidFill>
              </a:rPr>
              <a:t>plan</a:t>
            </a:r>
            <a:endParaRPr lang="fr-FR" sz="2400" b="1" cap="all" dirty="0">
              <a:solidFill>
                <a:srgbClr val="FF0000"/>
              </a:solidFill>
            </a:endParaRPr>
          </a:p>
        </p:txBody>
      </p:sp>
      <p:sp>
        <p:nvSpPr>
          <p:cNvPr id="10" name="Rectangle 9"/>
          <p:cNvSpPr/>
          <p:nvPr/>
        </p:nvSpPr>
        <p:spPr>
          <a:xfrm>
            <a:off x="214282" y="2166549"/>
            <a:ext cx="8786874" cy="4001095"/>
          </a:xfrm>
          <a:prstGeom prst="rect">
            <a:avLst/>
          </a:prstGeom>
        </p:spPr>
        <p:txBody>
          <a:bodyPr wrap="square">
            <a:spAutoFit/>
          </a:bodyPr>
          <a:lstStyle/>
          <a:p>
            <a:pPr>
              <a:spcBef>
                <a:spcPts val="600"/>
              </a:spcBef>
            </a:pPr>
            <a:r>
              <a:rPr lang="fr-FR" sz="2800" b="1" dirty="0" smtClean="0">
                <a:solidFill>
                  <a:srgbClr val="FF0000"/>
                </a:solidFill>
              </a:rPr>
              <a:t>1-</a:t>
            </a:r>
            <a:r>
              <a:rPr lang="fr-FR" sz="2800" b="1" dirty="0" smtClean="0">
                <a:solidFill>
                  <a:srgbClr val="002060"/>
                </a:solidFill>
              </a:rPr>
              <a:t> Les objectifs du projet ICMED</a:t>
            </a:r>
          </a:p>
          <a:p>
            <a:pPr>
              <a:spcBef>
                <a:spcPts val="600"/>
              </a:spcBef>
            </a:pPr>
            <a:r>
              <a:rPr lang="fr-FR" sz="2800" b="1" dirty="0" smtClean="0">
                <a:solidFill>
                  <a:srgbClr val="FF0000"/>
                </a:solidFill>
              </a:rPr>
              <a:t>2-</a:t>
            </a:r>
            <a:r>
              <a:rPr lang="fr-FR" sz="2800" b="1" dirty="0" smtClean="0">
                <a:solidFill>
                  <a:srgbClr val="002060"/>
                </a:solidFill>
              </a:rPr>
              <a:t> Acquisition des équipements informatiques</a:t>
            </a:r>
          </a:p>
          <a:p>
            <a:pPr>
              <a:spcBef>
                <a:spcPts val="600"/>
              </a:spcBef>
            </a:pPr>
            <a:r>
              <a:rPr lang="fr-FR" sz="2800" b="1" dirty="0" smtClean="0">
                <a:solidFill>
                  <a:srgbClr val="FF0000"/>
                </a:solidFill>
              </a:rPr>
              <a:t>3-</a:t>
            </a:r>
            <a:r>
              <a:rPr lang="fr-FR" sz="2800" b="1" dirty="0" smtClean="0">
                <a:solidFill>
                  <a:srgbClr val="002060"/>
                </a:solidFill>
              </a:rPr>
              <a:t> Echange des bonnes pratiques</a:t>
            </a:r>
          </a:p>
          <a:p>
            <a:pPr>
              <a:spcBef>
                <a:spcPts val="600"/>
              </a:spcBef>
            </a:pPr>
            <a:r>
              <a:rPr lang="fr-FR" sz="2800" b="1" dirty="0" smtClean="0">
                <a:solidFill>
                  <a:srgbClr val="FF0000"/>
                </a:solidFill>
              </a:rPr>
              <a:t>4-</a:t>
            </a:r>
            <a:r>
              <a:rPr lang="fr-FR" sz="2800" b="1" dirty="0" smtClean="0">
                <a:solidFill>
                  <a:srgbClr val="002060"/>
                </a:solidFill>
              </a:rPr>
              <a:t> Impact organisationnel</a:t>
            </a:r>
          </a:p>
          <a:p>
            <a:pPr marL="361950" indent="-361950">
              <a:spcBef>
                <a:spcPts val="600"/>
              </a:spcBef>
            </a:pPr>
            <a:r>
              <a:rPr lang="fr-FR" sz="2800" b="1" dirty="0" smtClean="0">
                <a:solidFill>
                  <a:srgbClr val="FF0000"/>
                </a:solidFill>
              </a:rPr>
              <a:t>5-</a:t>
            </a:r>
            <a:r>
              <a:rPr lang="fr-FR" sz="2800" b="1" dirty="0" smtClean="0">
                <a:solidFill>
                  <a:srgbClr val="002060"/>
                </a:solidFill>
              </a:rPr>
              <a:t> Accréditation du centre 4C en SOFT SKILLS et en langue anglaise</a:t>
            </a:r>
          </a:p>
          <a:p>
            <a:pPr>
              <a:spcBef>
                <a:spcPts val="600"/>
              </a:spcBef>
            </a:pPr>
            <a:r>
              <a:rPr lang="fr-FR" sz="2800" b="1" dirty="0" smtClean="0">
                <a:solidFill>
                  <a:srgbClr val="FF0000"/>
                </a:solidFill>
              </a:rPr>
              <a:t>6-</a:t>
            </a:r>
            <a:r>
              <a:rPr lang="fr-FR" sz="2800" b="1" dirty="0" smtClean="0">
                <a:solidFill>
                  <a:srgbClr val="002060"/>
                </a:solidFill>
              </a:rPr>
              <a:t> Les Activités de formation et de certification</a:t>
            </a:r>
          </a:p>
          <a:p>
            <a:pPr>
              <a:spcBef>
                <a:spcPts val="600"/>
              </a:spcBef>
            </a:pPr>
            <a:r>
              <a:rPr lang="fr-FR" sz="2800" b="1" dirty="0" smtClean="0">
                <a:solidFill>
                  <a:srgbClr val="FF0000"/>
                </a:solidFill>
              </a:rPr>
              <a:t>7-</a:t>
            </a:r>
            <a:r>
              <a:rPr lang="fr-FR" sz="2800" b="1" dirty="0" smtClean="0">
                <a:solidFill>
                  <a:srgbClr val="002060"/>
                </a:solidFill>
              </a:rPr>
              <a:t> Pérennisation du projet ICMED</a:t>
            </a:r>
          </a:p>
        </p:txBody>
      </p:sp>
      <p:grpSp>
        <p:nvGrpSpPr>
          <p:cNvPr id="12" name="Groupe 18"/>
          <p:cNvGrpSpPr/>
          <p:nvPr/>
        </p:nvGrpSpPr>
        <p:grpSpPr>
          <a:xfrm>
            <a:off x="7562" y="71438"/>
            <a:ext cx="9136470" cy="6786586"/>
            <a:chOff x="11648" y="71438"/>
            <a:chExt cx="9136470" cy="6786586"/>
          </a:xfrm>
        </p:grpSpPr>
        <p:grpSp>
          <p:nvGrpSpPr>
            <p:cNvPr id="13"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1071554"/>
            <a:ext cx="8229600" cy="1143000"/>
          </a:xfrm>
        </p:spPr>
        <p:txBody>
          <a:bodyPr>
            <a:noAutofit/>
          </a:bodyPr>
          <a:lstStyle/>
          <a:p>
            <a:r>
              <a:rPr lang="en-GB" sz="3600" b="1" dirty="0" smtClean="0">
                <a:solidFill>
                  <a:srgbClr val="FF0000"/>
                </a:solidFill>
              </a:rPr>
              <a:t>Avant les </a:t>
            </a:r>
            <a:r>
              <a:rPr lang="fr-FR" sz="3600" b="1" dirty="0" smtClean="0">
                <a:solidFill>
                  <a:srgbClr val="FF0000"/>
                </a:solidFill>
              </a:rPr>
              <a:t>mobilités</a:t>
            </a:r>
            <a:r>
              <a:rPr lang="en-GB" sz="3600" b="1" dirty="0" smtClean="0">
                <a:solidFill>
                  <a:srgbClr val="FF0000"/>
                </a:solidFill>
              </a:rPr>
              <a:t>: </a:t>
            </a:r>
            <a:r>
              <a:rPr lang="en-GB" sz="2800" b="1" dirty="0" smtClean="0">
                <a:solidFill>
                  <a:srgbClr val="FF0000"/>
                </a:solidFill>
              </a:rPr>
              <a:t>Le </a:t>
            </a:r>
            <a:r>
              <a:rPr lang="fr-FR" sz="2800" b="1" dirty="0" smtClean="0">
                <a:solidFill>
                  <a:srgbClr val="FF0000"/>
                </a:solidFill>
              </a:rPr>
              <a:t>contrat</a:t>
            </a:r>
            <a:r>
              <a:rPr lang="en-GB" sz="2800" b="1" dirty="0" smtClean="0">
                <a:solidFill>
                  <a:srgbClr val="FF0000"/>
                </a:solidFill>
              </a:rPr>
              <a:t> </a:t>
            </a:r>
            <a:r>
              <a:rPr lang="fr-FR" sz="2800" b="1" dirty="0" smtClean="0">
                <a:solidFill>
                  <a:srgbClr val="FF0000"/>
                </a:solidFill>
              </a:rPr>
              <a:t>pédagogique</a:t>
            </a:r>
            <a:endParaRPr lang="fr-FR" sz="2800" b="1" dirty="0">
              <a:solidFill>
                <a:srgbClr val="FF0000"/>
              </a:solidFill>
            </a:endParaRPr>
          </a:p>
        </p:txBody>
      </p:sp>
      <p:sp>
        <p:nvSpPr>
          <p:cNvPr id="49" name="Segnaposto contenuto 48"/>
          <p:cNvSpPr>
            <a:spLocks noGrp="1"/>
          </p:cNvSpPr>
          <p:nvPr>
            <p:ph sz="quarter" idx="1"/>
          </p:nvPr>
        </p:nvSpPr>
        <p:spPr>
          <a:xfrm>
            <a:off x="71406" y="2071678"/>
            <a:ext cx="8929718" cy="4381658"/>
          </a:xfrm>
        </p:spPr>
        <p:txBody>
          <a:bodyPr>
            <a:normAutofit/>
          </a:bodyPr>
          <a:lstStyle/>
          <a:p>
            <a:r>
              <a:rPr lang="en-US" sz="2400" dirty="0" smtClean="0">
                <a:solidFill>
                  <a:srgbClr val="002060"/>
                </a:solidFill>
                <a:latin typeface="Times New Roman" pitchFamily="18" charset="0"/>
                <a:cs typeface="Times New Roman" pitchFamily="18" charset="0"/>
              </a:rPr>
              <a:t>4 types de </a:t>
            </a:r>
            <a:r>
              <a:rPr lang="en-US" sz="2400" dirty="0" err="1" smtClean="0">
                <a:solidFill>
                  <a:srgbClr val="002060"/>
                </a:solidFill>
                <a:latin typeface="Times New Roman" pitchFamily="18" charset="0"/>
                <a:cs typeface="Times New Roman" pitchFamily="18" charset="0"/>
              </a:rPr>
              <a:t>mobilités</a:t>
            </a:r>
            <a:r>
              <a:rPr lang="en-US" sz="2400" dirty="0" smtClean="0">
                <a:solidFill>
                  <a:srgbClr val="002060"/>
                </a:solidFill>
                <a:latin typeface="Times New Roman" pitchFamily="18" charset="0"/>
                <a:cs typeface="Times New Roman" pitchFamily="18" charset="0"/>
              </a:rPr>
              <a:t>:</a:t>
            </a:r>
          </a:p>
          <a:p>
            <a:pPr lvl="1"/>
            <a:r>
              <a:rPr lang="en-US" sz="2400" b="1" dirty="0" err="1" smtClean="0">
                <a:solidFill>
                  <a:schemeClr val="bg2">
                    <a:lumMod val="25000"/>
                  </a:schemeClr>
                </a:solidFill>
                <a:latin typeface="Times New Roman" pitchFamily="18" charset="0"/>
                <a:cs typeface="Times New Roman" pitchFamily="18" charset="0"/>
              </a:rPr>
              <a:t>Mobilité</a:t>
            </a:r>
            <a:r>
              <a:rPr lang="en-US" sz="2400" b="1" dirty="0" smtClean="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d’études</a:t>
            </a:r>
            <a:r>
              <a:rPr lang="en-US" sz="2400" b="1" dirty="0" smtClean="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étudiants</a:t>
            </a:r>
            <a:r>
              <a:rPr lang="en-US" sz="2400" b="1" dirty="0" smtClean="0">
                <a:solidFill>
                  <a:schemeClr val="bg2">
                    <a:lumMod val="25000"/>
                  </a:schemeClr>
                </a:solidFill>
                <a:latin typeface="Times New Roman" pitchFamily="18" charset="0"/>
                <a:cs typeface="Times New Roman" pitchFamily="18" charset="0"/>
              </a:rPr>
              <a:t>)</a:t>
            </a:r>
          </a:p>
          <a:p>
            <a:pPr lvl="1"/>
            <a:r>
              <a:rPr lang="en-US" sz="2400" b="1" dirty="0" err="1" smtClean="0">
                <a:solidFill>
                  <a:schemeClr val="bg2">
                    <a:lumMod val="25000"/>
                  </a:schemeClr>
                </a:solidFill>
                <a:latin typeface="Times New Roman" pitchFamily="18" charset="0"/>
                <a:cs typeface="Times New Roman" pitchFamily="18" charset="0"/>
              </a:rPr>
              <a:t>Mobilité</a:t>
            </a:r>
            <a:r>
              <a:rPr lang="en-US" sz="2400" b="1" dirty="0" smtClean="0">
                <a:solidFill>
                  <a:schemeClr val="bg2">
                    <a:lumMod val="25000"/>
                  </a:schemeClr>
                </a:solidFill>
                <a:latin typeface="Times New Roman" pitchFamily="18" charset="0"/>
                <a:cs typeface="Times New Roman" pitchFamily="18" charset="0"/>
              </a:rPr>
              <a:t> de stage (</a:t>
            </a:r>
            <a:r>
              <a:rPr lang="en-US" sz="2400" b="1" dirty="0" err="1" smtClean="0">
                <a:solidFill>
                  <a:schemeClr val="bg2">
                    <a:lumMod val="25000"/>
                  </a:schemeClr>
                </a:solidFill>
                <a:latin typeface="Times New Roman" pitchFamily="18" charset="0"/>
                <a:cs typeface="Times New Roman" pitchFamily="18" charset="0"/>
              </a:rPr>
              <a:t>étudiants</a:t>
            </a:r>
            <a:r>
              <a:rPr lang="en-US" sz="2400" b="1" dirty="0" smtClean="0">
                <a:solidFill>
                  <a:schemeClr val="bg2">
                    <a:lumMod val="25000"/>
                  </a:schemeClr>
                </a:solidFill>
                <a:latin typeface="Times New Roman" pitchFamily="18" charset="0"/>
                <a:cs typeface="Times New Roman" pitchFamily="18" charset="0"/>
              </a:rPr>
              <a:t>)</a:t>
            </a:r>
          </a:p>
          <a:p>
            <a:pPr lvl="1"/>
            <a:r>
              <a:rPr lang="en-US" sz="2400" b="1" dirty="0" err="1" smtClean="0">
                <a:solidFill>
                  <a:schemeClr val="bg2">
                    <a:lumMod val="25000"/>
                  </a:schemeClr>
                </a:solidFill>
                <a:latin typeface="Times New Roman" pitchFamily="18" charset="0"/>
                <a:cs typeface="Times New Roman" pitchFamily="18" charset="0"/>
              </a:rPr>
              <a:t>Mobilité</a:t>
            </a:r>
            <a:r>
              <a:rPr lang="en-US" sz="2400" b="1" dirty="0" smtClean="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d’enseignement</a:t>
            </a:r>
            <a:r>
              <a:rPr lang="en-US" sz="2400" b="1" dirty="0" smtClean="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enseignants</a:t>
            </a:r>
            <a:r>
              <a:rPr lang="en-US" sz="2400" b="1" dirty="0" smtClean="0">
                <a:solidFill>
                  <a:schemeClr val="bg2">
                    <a:lumMod val="25000"/>
                  </a:schemeClr>
                </a:solidFill>
                <a:latin typeface="Times New Roman" pitchFamily="18" charset="0"/>
                <a:cs typeface="Times New Roman" pitchFamily="18" charset="0"/>
              </a:rPr>
              <a:t>)</a:t>
            </a:r>
          </a:p>
          <a:p>
            <a:pPr lvl="1"/>
            <a:r>
              <a:rPr lang="en-US" sz="2400" b="1" dirty="0" err="1" smtClean="0">
                <a:solidFill>
                  <a:schemeClr val="bg2">
                    <a:lumMod val="25000"/>
                  </a:schemeClr>
                </a:solidFill>
                <a:latin typeface="Times New Roman" pitchFamily="18" charset="0"/>
                <a:cs typeface="Times New Roman" pitchFamily="18" charset="0"/>
              </a:rPr>
              <a:t>Mobilité</a:t>
            </a:r>
            <a:r>
              <a:rPr lang="en-US" sz="2400" b="1" dirty="0" smtClean="0">
                <a:solidFill>
                  <a:schemeClr val="bg2">
                    <a:lumMod val="25000"/>
                  </a:schemeClr>
                </a:solidFill>
                <a:latin typeface="Times New Roman" pitchFamily="18" charset="0"/>
                <a:cs typeface="Times New Roman" pitchFamily="18" charset="0"/>
              </a:rPr>
              <a:t> de formation (</a:t>
            </a:r>
            <a:r>
              <a:rPr lang="en-US" sz="2400" b="1" dirty="0" err="1" smtClean="0">
                <a:solidFill>
                  <a:schemeClr val="bg2">
                    <a:lumMod val="25000"/>
                  </a:schemeClr>
                </a:solidFill>
                <a:latin typeface="Times New Roman" pitchFamily="18" charset="0"/>
                <a:cs typeface="Times New Roman" pitchFamily="18" charset="0"/>
              </a:rPr>
              <a:t>enseignants</a:t>
            </a:r>
            <a:r>
              <a:rPr lang="en-US" sz="2400" b="1" dirty="0" smtClean="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ou</a:t>
            </a:r>
            <a:r>
              <a:rPr lang="en-US" sz="2400" b="1" dirty="0" smtClean="0">
                <a:solidFill>
                  <a:schemeClr val="bg2">
                    <a:lumMod val="25000"/>
                  </a:schemeClr>
                </a:solidFill>
                <a:latin typeface="Times New Roman" pitchFamily="18" charset="0"/>
                <a:cs typeface="Times New Roman" pitchFamily="18" charset="0"/>
              </a:rPr>
              <a:t> </a:t>
            </a:r>
            <a:r>
              <a:rPr lang="en-US" sz="2400" b="1" dirty="0" err="1" smtClean="0">
                <a:solidFill>
                  <a:schemeClr val="bg2">
                    <a:lumMod val="25000"/>
                  </a:schemeClr>
                </a:solidFill>
                <a:latin typeface="Times New Roman" pitchFamily="18" charset="0"/>
                <a:cs typeface="Times New Roman" pitchFamily="18" charset="0"/>
              </a:rPr>
              <a:t>administatifs</a:t>
            </a:r>
            <a:r>
              <a:rPr lang="en-US" sz="2400" b="1" dirty="0" smtClean="0">
                <a:solidFill>
                  <a:schemeClr val="bg2">
                    <a:lumMod val="25000"/>
                  </a:schemeClr>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Pour </a:t>
            </a:r>
            <a:r>
              <a:rPr lang="en-US" sz="2400" dirty="0" err="1" smtClean="0">
                <a:solidFill>
                  <a:srgbClr val="002060"/>
                </a:solidFill>
                <a:latin typeface="Times New Roman" pitchFamily="18" charset="0"/>
                <a:cs typeface="Times New Roman" pitchFamily="18" charset="0"/>
              </a:rPr>
              <a:t>tous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ces</a:t>
            </a:r>
            <a:r>
              <a:rPr lang="en-US" sz="2400" dirty="0" smtClean="0">
                <a:solidFill>
                  <a:srgbClr val="002060"/>
                </a:solidFill>
                <a:latin typeface="Times New Roman" pitchFamily="18" charset="0"/>
                <a:cs typeface="Times New Roman" pitchFamily="18" charset="0"/>
              </a:rPr>
              <a:t> types de </a:t>
            </a:r>
            <a:r>
              <a:rPr lang="en-US" sz="2400" dirty="0" err="1" smtClean="0">
                <a:solidFill>
                  <a:srgbClr val="002060"/>
                </a:solidFill>
                <a:latin typeface="Times New Roman" pitchFamily="18" charset="0"/>
                <a:cs typeface="Times New Roman" pitchFamily="18" charset="0"/>
              </a:rPr>
              <a:t>mobilités</a:t>
            </a:r>
            <a:r>
              <a:rPr lang="en-US" sz="2400" dirty="0" smtClean="0">
                <a:solidFill>
                  <a:srgbClr val="002060"/>
                </a:solidFill>
                <a:latin typeface="Times New Roman" pitchFamily="18" charset="0"/>
                <a:cs typeface="Times New Roman" pitchFamily="18" charset="0"/>
              </a:rPr>
              <a:t>, le participant, </a:t>
            </a:r>
            <a:r>
              <a:rPr lang="en-US" sz="2400" dirty="0" err="1" smtClean="0">
                <a:solidFill>
                  <a:srgbClr val="002060"/>
                </a:solidFill>
                <a:latin typeface="Times New Roman" pitchFamily="18" charset="0"/>
                <a:cs typeface="Times New Roman" pitchFamily="18" charset="0"/>
              </a:rPr>
              <a:t>l’établissement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d’origine</a:t>
            </a:r>
            <a:r>
              <a:rPr lang="en-US" sz="2400" dirty="0" smtClean="0">
                <a:solidFill>
                  <a:srgbClr val="002060"/>
                </a:solidFill>
                <a:latin typeface="Times New Roman" pitchFamily="18" charset="0"/>
                <a:cs typeface="Times New Roman" pitchFamily="18" charset="0"/>
              </a:rPr>
              <a:t>  et </a:t>
            </a:r>
            <a:r>
              <a:rPr lang="en-US" sz="2400" dirty="0" err="1" smtClean="0">
                <a:solidFill>
                  <a:srgbClr val="002060"/>
                </a:solidFill>
                <a:latin typeface="Times New Roman" pitchFamily="18" charset="0"/>
                <a:cs typeface="Times New Roman" pitchFamily="18" charset="0"/>
              </a:rPr>
              <a:t>l’établissement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d’accueil</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doivent</a:t>
            </a:r>
            <a:r>
              <a:rPr lang="en-US" sz="2400" dirty="0" smtClean="0">
                <a:solidFill>
                  <a:srgbClr val="002060"/>
                </a:solidFill>
                <a:latin typeface="Times New Roman" pitchFamily="18" charset="0"/>
                <a:cs typeface="Times New Roman" pitchFamily="18" charset="0"/>
              </a:rPr>
              <a:t> se </a:t>
            </a:r>
            <a:r>
              <a:rPr lang="en-US" sz="2400" dirty="0" err="1" smtClean="0">
                <a:solidFill>
                  <a:srgbClr val="002060"/>
                </a:solidFill>
                <a:latin typeface="Times New Roman" pitchFamily="18" charset="0"/>
                <a:cs typeface="Times New Roman" pitchFamily="18" charset="0"/>
              </a:rPr>
              <a:t>mettre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d’accord</a:t>
            </a:r>
            <a:r>
              <a:rPr lang="en-US" sz="2400" dirty="0" smtClean="0">
                <a:solidFill>
                  <a:srgbClr val="002060"/>
                </a:solidFill>
                <a:latin typeface="Times New Roman" pitchFamily="18" charset="0"/>
                <a:cs typeface="Times New Roman" pitchFamily="18" charset="0"/>
              </a:rPr>
              <a:t> sur les </a:t>
            </a:r>
            <a:r>
              <a:rPr lang="en-US" sz="2400" dirty="0" err="1" smtClean="0">
                <a:solidFill>
                  <a:srgbClr val="002060"/>
                </a:solidFill>
                <a:latin typeface="Times New Roman" pitchFamily="18" charset="0"/>
                <a:cs typeface="Times New Roman" pitchFamily="18" charset="0"/>
              </a:rPr>
              <a:t>activités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entreprises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durant</a:t>
            </a:r>
            <a:r>
              <a:rPr lang="en-US" sz="2400" dirty="0" smtClean="0">
                <a:solidFill>
                  <a:srgbClr val="002060"/>
                </a:solidFill>
                <a:latin typeface="Times New Roman" pitchFamily="18" charset="0"/>
                <a:cs typeface="Times New Roman" pitchFamily="18" charset="0"/>
              </a:rPr>
              <a:t> la </a:t>
            </a:r>
            <a:r>
              <a:rPr lang="en-US" sz="2400" dirty="0" err="1" smtClean="0">
                <a:solidFill>
                  <a:srgbClr val="002060"/>
                </a:solidFill>
                <a:latin typeface="Times New Roman" pitchFamily="18" charset="0"/>
                <a:cs typeface="Times New Roman" pitchFamily="18" charset="0"/>
              </a:rPr>
              <a:t>mobilité</a:t>
            </a:r>
            <a:r>
              <a:rPr lang="en-US" sz="2400" dirty="0" smtClean="0">
                <a:solidFill>
                  <a:srgbClr val="002060"/>
                </a:solidFill>
                <a:latin typeface="Times New Roman" pitchFamily="18" charset="0"/>
                <a:cs typeface="Times New Roman" pitchFamily="18" charset="0"/>
              </a:rPr>
              <a:t>. </a:t>
            </a:r>
          </a:p>
          <a:p>
            <a:pPr algn="just"/>
            <a:r>
              <a:rPr lang="en-US" sz="2400" dirty="0" err="1" smtClean="0">
                <a:solidFill>
                  <a:srgbClr val="002060"/>
                </a:solidFill>
                <a:latin typeface="Times New Roman" pitchFamily="18" charset="0"/>
                <a:cs typeface="Times New Roman" pitchFamily="18" charset="0"/>
              </a:rPr>
              <a:t>Cette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activité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est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contactualisée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dans</a:t>
            </a:r>
            <a:r>
              <a:rPr lang="en-US" sz="2400" dirty="0" smtClean="0">
                <a:solidFill>
                  <a:srgbClr val="002060"/>
                </a:solidFill>
                <a:latin typeface="Times New Roman" pitchFamily="18" charset="0"/>
                <a:cs typeface="Times New Roman" pitchFamily="18" charset="0"/>
              </a:rPr>
              <a:t> le </a:t>
            </a:r>
            <a:r>
              <a:rPr lang="en-US" sz="2400" dirty="0" err="1" smtClean="0">
                <a:solidFill>
                  <a:srgbClr val="002060"/>
                </a:solidFill>
                <a:latin typeface="Times New Roman" pitchFamily="18" charset="0"/>
                <a:cs typeface="Times New Roman" pitchFamily="18" charset="0"/>
              </a:rPr>
              <a:t>contrat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pédagogique</a:t>
            </a:r>
            <a:r>
              <a:rPr lang="en-US" sz="2400" dirty="0" smtClean="0">
                <a:solidFill>
                  <a:srgbClr val="002060"/>
                </a:solidFill>
                <a:latin typeface="Times New Roman" pitchFamily="18" charset="0"/>
                <a:cs typeface="Times New Roman" pitchFamily="18" charset="0"/>
              </a:rPr>
              <a:t> (Learning Agreement)</a:t>
            </a:r>
            <a:endParaRPr lang="en-US" sz="2400" dirty="0">
              <a:solidFill>
                <a:srgbClr val="002060"/>
              </a:solidFill>
              <a:latin typeface="Times New Roman" pitchFamily="18" charset="0"/>
              <a:cs typeface="Times New Roman" pitchFamily="18" charset="0"/>
            </a:endParaRPr>
          </a:p>
          <a:p>
            <a:pPr lvl="1"/>
            <a:endParaRPr lang="en-GB" sz="2400" dirty="0">
              <a:solidFill>
                <a:srgbClr val="002060"/>
              </a:solidFill>
              <a:latin typeface="Times New Roman" pitchFamily="18" charset="0"/>
              <a:cs typeface="Times New Roman" pitchFamily="18" charset="0"/>
            </a:endParaRPr>
          </a:p>
        </p:txBody>
      </p:sp>
      <p:grpSp>
        <p:nvGrpSpPr>
          <p:cNvPr id="3" name="Groupe 4"/>
          <p:cNvGrpSpPr/>
          <p:nvPr/>
        </p:nvGrpSpPr>
        <p:grpSpPr>
          <a:xfrm>
            <a:off x="7562" y="71438"/>
            <a:ext cx="9136470" cy="6786586"/>
            <a:chOff x="11648" y="71438"/>
            <a:chExt cx="9136470" cy="6786586"/>
          </a:xfrm>
        </p:grpSpPr>
        <p:grpSp>
          <p:nvGrpSpPr>
            <p:cNvPr id="4" name="Groupe 17"/>
            <p:cNvGrpSpPr/>
            <p:nvPr/>
          </p:nvGrpSpPr>
          <p:grpSpPr>
            <a:xfrm>
              <a:off x="11648" y="71438"/>
              <a:ext cx="9132384" cy="1285860"/>
              <a:chOff x="11648" y="71438"/>
              <a:chExt cx="9132384" cy="1285860"/>
            </a:xfrm>
          </p:grpSpPr>
          <p:sp>
            <p:nvSpPr>
              <p:cNvPr id="10"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1"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2"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e 13"/>
              <p:cNvGrpSpPr/>
              <p:nvPr/>
            </p:nvGrpSpPr>
            <p:grpSpPr>
              <a:xfrm>
                <a:off x="11648" y="1142984"/>
                <a:ext cx="9132384" cy="214314"/>
                <a:chOff x="11648" y="1142984"/>
                <a:chExt cx="9132384" cy="214314"/>
              </a:xfrm>
            </p:grpSpPr>
            <p:sp>
              <p:nvSpPr>
                <p:cNvPr id="14" name="Arrondir un rectangle à un seul coin 13"/>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rrondir un rectangle à un seul coin 14"/>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6" name="Groupe 14"/>
            <p:cNvGrpSpPr/>
            <p:nvPr/>
          </p:nvGrpSpPr>
          <p:grpSpPr>
            <a:xfrm>
              <a:off x="15734" y="6643710"/>
              <a:ext cx="9132384" cy="214314"/>
              <a:chOff x="11648" y="1142984"/>
              <a:chExt cx="9132384" cy="214314"/>
            </a:xfrm>
          </p:grpSpPr>
          <p:sp>
            <p:nvSpPr>
              <p:cNvPr id="8" name="Arrondir un rectangle à un seul coin 7"/>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rondir un rectangle à un seul coin 8"/>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142844" y="1974871"/>
            <a:ext cx="8858280" cy="4525963"/>
          </a:xfrm>
        </p:spPr>
        <p:txBody>
          <a:bodyPr>
            <a:normAutofit/>
          </a:bodyPr>
          <a:lstStyle/>
          <a:p>
            <a:pPr algn="just"/>
            <a:r>
              <a:rPr lang="en-US" sz="2400" dirty="0" smtClean="0">
                <a:solidFill>
                  <a:srgbClr val="002060"/>
                </a:solidFill>
                <a:latin typeface="Times New Roman" pitchFamily="18" charset="0"/>
                <a:cs typeface="Times New Roman" pitchFamily="18" charset="0"/>
              </a:rPr>
              <a:t>Le </a:t>
            </a:r>
            <a:r>
              <a:rPr lang="en-US" sz="2400" b="1" dirty="0" err="1" smtClean="0">
                <a:solidFill>
                  <a:srgbClr val="002060"/>
                </a:solidFill>
                <a:latin typeface="Times New Roman" pitchFamily="18" charset="0"/>
                <a:cs typeface="Times New Roman" pitchFamily="18" charset="0"/>
              </a:rPr>
              <a:t>contrat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pédagogique</a:t>
            </a:r>
            <a:r>
              <a:rPr lang="en-US" sz="2400" b="1"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devrait</a:t>
            </a:r>
            <a:r>
              <a:rPr lang="en-US" sz="2400" dirty="0" smtClean="0">
                <a:solidFill>
                  <a:srgbClr val="002060"/>
                </a:solidFill>
                <a:latin typeface="Times New Roman" pitchFamily="18" charset="0"/>
                <a:cs typeface="Times New Roman" pitchFamily="18" charset="0"/>
              </a:rPr>
              <a:t> faire figurer </a:t>
            </a:r>
            <a:r>
              <a:rPr lang="en-US" sz="2400" dirty="0" err="1" smtClean="0">
                <a:solidFill>
                  <a:srgbClr val="002060"/>
                </a:solidFill>
                <a:latin typeface="Times New Roman" pitchFamily="18" charset="0"/>
                <a:cs typeface="Times New Roman" pitchFamily="18" charset="0"/>
              </a:rPr>
              <a:t>tous</a:t>
            </a:r>
            <a:r>
              <a:rPr lang="en-US" sz="2400" dirty="0" smtClean="0">
                <a:solidFill>
                  <a:srgbClr val="002060"/>
                </a:solidFill>
                <a:latin typeface="Times New Roman" pitchFamily="18" charset="0"/>
                <a:cs typeface="Times New Roman" pitchFamily="18" charset="0"/>
              </a:rPr>
              <a:t> les </a:t>
            </a:r>
            <a:r>
              <a:rPr lang="en-US" sz="2400" dirty="0" err="1" smtClean="0">
                <a:solidFill>
                  <a:srgbClr val="002060"/>
                </a:solidFill>
                <a:latin typeface="Times New Roman" pitchFamily="18" charset="0"/>
                <a:cs typeface="Times New Roman" pitchFamily="18" charset="0"/>
              </a:rPr>
              <a:t>apprentissages</a:t>
            </a:r>
            <a:r>
              <a:rPr lang="en-US" sz="2400" dirty="0" smtClean="0">
                <a:solidFill>
                  <a:srgbClr val="002060"/>
                </a:solidFill>
                <a:latin typeface="Times New Roman" pitchFamily="18" charset="0"/>
                <a:cs typeface="Times New Roman" pitchFamily="18" charset="0"/>
              </a:rPr>
              <a:t> que </a:t>
            </a:r>
            <a:r>
              <a:rPr lang="en-US" sz="2400" dirty="0" err="1" smtClean="0">
                <a:solidFill>
                  <a:srgbClr val="002060"/>
                </a:solidFill>
                <a:latin typeface="Times New Roman" pitchFamily="18" charset="0"/>
                <a:cs typeface="Times New Roman" pitchFamily="18" charset="0"/>
              </a:rPr>
              <a:t>l’étudiant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est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supposé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acquérir</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durant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l’échange</a:t>
            </a:r>
            <a:r>
              <a:rPr lang="en-US" sz="2400" dirty="0" smtClean="0">
                <a:solidFill>
                  <a:srgbClr val="002060"/>
                </a:solidFill>
                <a:latin typeface="Times New Roman" pitchFamily="18" charset="0"/>
                <a:cs typeface="Times New Roman" pitchFamily="18" charset="0"/>
              </a:rPr>
              <a:t>:</a:t>
            </a:r>
          </a:p>
          <a:p>
            <a:pPr lvl="1" algn="just"/>
            <a:r>
              <a:rPr lang="en-US" sz="2400" b="1" dirty="0" err="1" smtClean="0">
                <a:solidFill>
                  <a:srgbClr val="002060"/>
                </a:solidFill>
                <a:latin typeface="Times New Roman" pitchFamily="18" charset="0"/>
                <a:cs typeface="Times New Roman" pitchFamily="18" charset="0"/>
              </a:rPr>
              <a:t>Mobilité</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d’études</a:t>
            </a:r>
            <a:r>
              <a:rPr lang="en-US" sz="2400" dirty="0" smtClean="0">
                <a:solidFill>
                  <a:srgbClr val="002060"/>
                </a:solidFill>
                <a:latin typeface="Times New Roman" pitchFamily="18" charset="0"/>
                <a:cs typeface="Times New Roman" pitchFamily="18" charset="0"/>
              </a:rPr>
              <a:t>: les </a:t>
            </a:r>
            <a:r>
              <a:rPr lang="en-US" sz="2400" dirty="0" err="1" smtClean="0">
                <a:solidFill>
                  <a:srgbClr val="002060"/>
                </a:solidFill>
                <a:latin typeface="Times New Roman" pitchFamily="18" charset="0"/>
                <a:cs typeface="Times New Roman" pitchFamily="18" charset="0"/>
              </a:rPr>
              <a:t>cours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suivis</a:t>
            </a:r>
            <a:r>
              <a:rPr lang="en-US" sz="2400" dirty="0" smtClean="0">
                <a:solidFill>
                  <a:srgbClr val="002060"/>
                </a:solidFill>
                <a:latin typeface="Times New Roman" pitchFamily="18" charset="0"/>
                <a:cs typeface="Times New Roman" pitchFamily="18" charset="0"/>
              </a:rPr>
              <a:t> à </a:t>
            </a:r>
            <a:r>
              <a:rPr lang="en-US" sz="2400" dirty="0" err="1" smtClean="0">
                <a:solidFill>
                  <a:srgbClr val="002060"/>
                </a:solidFill>
                <a:latin typeface="Times New Roman" pitchFamily="18" charset="0"/>
                <a:cs typeface="Times New Roman" pitchFamily="18" charset="0"/>
              </a:rPr>
              <a:t>l’étranger</a:t>
            </a:r>
            <a:r>
              <a:rPr lang="en-US" sz="2400" dirty="0" smtClean="0">
                <a:solidFill>
                  <a:srgbClr val="002060"/>
                </a:solidFill>
                <a:latin typeface="Times New Roman" pitchFamily="18" charset="0"/>
                <a:cs typeface="Times New Roman" pitchFamily="18" charset="0"/>
              </a:rPr>
              <a:t> et les </a:t>
            </a:r>
            <a:r>
              <a:rPr lang="en-US" sz="2400" dirty="0" err="1" smtClean="0">
                <a:solidFill>
                  <a:srgbClr val="002060"/>
                </a:solidFill>
                <a:latin typeface="Times New Roman" pitchFamily="18" charset="0"/>
                <a:cs typeface="Times New Roman" pitchFamily="18" charset="0"/>
              </a:rPr>
              <a:t>cours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validés</a:t>
            </a:r>
            <a:r>
              <a:rPr lang="en-US" sz="2400" dirty="0" smtClean="0">
                <a:solidFill>
                  <a:srgbClr val="002060"/>
                </a:solidFill>
                <a:latin typeface="Times New Roman" pitchFamily="18" charset="0"/>
                <a:cs typeface="Times New Roman" pitchFamily="18" charset="0"/>
              </a:rPr>
              <a:t> au sein de </a:t>
            </a:r>
            <a:r>
              <a:rPr lang="en-US" sz="2400" dirty="0">
                <a:solidFill>
                  <a:srgbClr val="002060"/>
                </a:solidFill>
                <a:latin typeface="Times New Roman" pitchFamily="18" charset="0"/>
                <a:cs typeface="Times New Roman" pitchFamily="18" charset="0"/>
              </a:rPr>
              <a:t>l</a:t>
            </a:r>
            <a:r>
              <a:rPr lang="en-US" sz="2400" dirty="0" smtClean="0">
                <a:solidFill>
                  <a:srgbClr val="002060"/>
                </a:solidFill>
                <a:latin typeface="Times New Roman" pitchFamily="18" charset="0"/>
                <a:cs typeface="Times New Roman" pitchFamily="18" charset="0"/>
              </a:rPr>
              <a:t>a formation </a:t>
            </a:r>
            <a:r>
              <a:rPr lang="en-US" sz="2400" dirty="0" err="1" smtClean="0">
                <a:solidFill>
                  <a:srgbClr val="002060"/>
                </a:solidFill>
                <a:latin typeface="Times New Roman" pitchFamily="18" charset="0"/>
                <a:cs typeface="Times New Roman" pitchFamily="18" charset="0"/>
              </a:rPr>
              <a:t>d’origine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si</a:t>
            </a:r>
            <a:r>
              <a:rPr lang="en-US" sz="2400" dirty="0" smtClean="0">
                <a:solidFill>
                  <a:srgbClr val="002060"/>
                </a:solidFill>
                <a:latin typeface="Times New Roman" pitchFamily="18" charset="0"/>
                <a:cs typeface="Times New Roman" pitchFamily="18" charset="0"/>
              </a:rPr>
              <a:t> les </a:t>
            </a:r>
            <a:r>
              <a:rPr lang="en-US" sz="2400" dirty="0" err="1" smtClean="0">
                <a:solidFill>
                  <a:srgbClr val="002060"/>
                </a:solidFill>
                <a:latin typeface="Times New Roman" pitchFamily="18" charset="0"/>
                <a:cs typeface="Times New Roman" pitchFamily="18" charset="0"/>
              </a:rPr>
              <a:t>cours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sont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réussis</a:t>
            </a:r>
            <a:endParaRPr lang="en-US" sz="2400" dirty="0" smtClean="0">
              <a:solidFill>
                <a:srgbClr val="002060"/>
              </a:solidFill>
              <a:latin typeface="Times New Roman" pitchFamily="18" charset="0"/>
              <a:cs typeface="Times New Roman" pitchFamily="18" charset="0"/>
            </a:endParaRPr>
          </a:p>
          <a:p>
            <a:pPr lvl="1" algn="just"/>
            <a:r>
              <a:rPr lang="en-US" sz="2400" b="1" dirty="0" err="1" smtClean="0">
                <a:solidFill>
                  <a:srgbClr val="002060"/>
                </a:solidFill>
                <a:latin typeface="Times New Roman" pitchFamily="18" charset="0"/>
                <a:cs typeface="Times New Roman" pitchFamily="18" charset="0"/>
              </a:rPr>
              <a:t>Mobilité</a:t>
            </a:r>
            <a:r>
              <a:rPr lang="en-US" sz="2400" b="1" dirty="0" smtClean="0">
                <a:solidFill>
                  <a:srgbClr val="002060"/>
                </a:solidFill>
                <a:latin typeface="Times New Roman" pitchFamily="18" charset="0"/>
                <a:cs typeface="Times New Roman" pitchFamily="18" charset="0"/>
              </a:rPr>
              <a:t> de stage</a:t>
            </a:r>
            <a:r>
              <a:rPr lang="en-US" sz="2400" dirty="0" smtClean="0">
                <a:solidFill>
                  <a:srgbClr val="002060"/>
                </a:solidFill>
                <a:latin typeface="Times New Roman" pitchFamily="18" charset="0"/>
                <a:cs typeface="Times New Roman" pitchFamily="18" charset="0"/>
              </a:rPr>
              <a:t>: les </a:t>
            </a:r>
            <a:r>
              <a:rPr lang="en-US" sz="2400" dirty="0" err="1" smtClean="0">
                <a:solidFill>
                  <a:srgbClr val="002060"/>
                </a:solidFill>
                <a:latin typeface="Times New Roman" pitchFamily="18" charset="0"/>
                <a:cs typeface="Times New Roman" pitchFamily="18" charset="0"/>
              </a:rPr>
              <a:t>activités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réalisées</a:t>
            </a:r>
            <a:r>
              <a:rPr lang="en-US" sz="2400" dirty="0" smtClean="0">
                <a:solidFill>
                  <a:srgbClr val="002060"/>
                </a:solidFill>
                <a:latin typeface="Times New Roman" pitchFamily="18" charset="0"/>
                <a:cs typeface="Times New Roman" pitchFamily="18" charset="0"/>
              </a:rPr>
              <a:t> et comment </a:t>
            </a:r>
            <a:r>
              <a:rPr lang="en-US" sz="2400" dirty="0" err="1" smtClean="0">
                <a:solidFill>
                  <a:srgbClr val="002060"/>
                </a:solidFill>
                <a:latin typeface="Times New Roman" pitchFamily="18" charset="0"/>
                <a:cs typeface="Times New Roman" pitchFamily="18" charset="0"/>
              </a:rPr>
              <a:t>ce</a:t>
            </a:r>
            <a:r>
              <a:rPr lang="en-US" sz="2400" dirty="0" smtClean="0">
                <a:solidFill>
                  <a:srgbClr val="002060"/>
                </a:solidFill>
                <a:latin typeface="Times New Roman" pitchFamily="18" charset="0"/>
                <a:cs typeface="Times New Roman" pitchFamily="18" charset="0"/>
              </a:rPr>
              <a:t> stage sera </a:t>
            </a:r>
            <a:r>
              <a:rPr lang="en-US" sz="2400" dirty="0" err="1" smtClean="0">
                <a:solidFill>
                  <a:srgbClr val="002060"/>
                </a:solidFill>
                <a:latin typeface="Times New Roman" pitchFamily="18" charset="0"/>
                <a:cs typeface="Times New Roman" pitchFamily="18" charset="0"/>
              </a:rPr>
              <a:t>reconnu</a:t>
            </a:r>
            <a:r>
              <a:rPr lang="en-US" sz="2400" dirty="0" smtClean="0">
                <a:solidFill>
                  <a:srgbClr val="002060"/>
                </a:solidFill>
                <a:latin typeface="Times New Roman" pitchFamily="18" charset="0"/>
                <a:cs typeface="Times New Roman" pitchFamily="18" charset="0"/>
              </a:rPr>
              <a:t> au sein de la formation </a:t>
            </a:r>
            <a:r>
              <a:rPr lang="en-US" sz="2400" dirty="0" err="1" smtClean="0">
                <a:solidFill>
                  <a:srgbClr val="002060"/>
                </a:solidFill>
                <a:latin typeface="Times New Roman" pitchFamily="18" charset="0"/>
                <a:cs typeface="Times New Roman" pitchFamily="18" charset="0"/>
              </a:rPr>
              <a:t>d’origine</a:t>
            </a:r>
            <a:r>
              <a:rPr lang="en-US" sz="2400" dirty="0" smtClean="0">
                <a:solidFill>
                  <a:srgbClr val="002060"/>
                </a:solidFill>
                <a:latin typeface="Times New Roman" pitchFamily="18" charset="0"/>
                <a:cs typeface="Times New Roman" pitchFamily="18" charset="0"/>
              </a:rPr>
              <a:t>.</a:t>
            </a:r>
          </a:p>
          <a:p>
            <a:pPr algn="just"/>
            <a:r>
              <a:rPr lang="en-US" sz="2400" dirty="0" err="1" smtClean="0">
                <a:solidFill>
                  <a:srgbClr val="002060"/>
                </a:solidFill>
                <a:latin typeface="Times New Roman" pitchFamily="18" charset="0"/>
                <a:cs typeface="Times New Roman" pitchFamily="18" charset="0"/>
              </a:rPr>
              <a:t>Tous</a:t>
            </a:r>
            <a:r>
              <a:rPr lang="en-US" sz="2400" dirty="0" smtClean="0">
                <a:solidFill>
                  <a:srgbClr val="002060"/>
                </a:solidFill>
                <a:latin typeface="Times New Roman" pitchFamily="18" charset="0"/>
                <a:cs typeface="Times New Roman" pitchFamily="18" charset="0"/>
              </a:rPr>
              <a:t> les </a:t>
            </a:r>
            <a:r>
              <a:rPr lang="en-US" sz="2400" dirty="0" err="1" smtClean="0">
                <a:solidFill>
                  <a:srgbClr val="002060"/>
                </a:solidFill>
                <a:latin typeface="Times New Roman" pitchFamily="18" charset="0"/>
                <a:cs typeface="Times New Roman" pitchFamily="18" charset="0"/>
              </a:rPr>
              <a:t>partis</a:t>
            </a:r>
            <a:r>
              <a:rPr lang="en-US" sz="2400" dirty="0" smtClean="0">
                <a:solidFill>
                  <a:srgbClr val="002060"/>
                </a:solidFill>
                <a:latin typeface="Times New Roman" pitchFamily="18" charset="0"/>
                <a:cs typeface="Times New Roman" pitchFamily="18" charset="0"/>
              </a:rPr>
              <a:t> qui </a:t>
            </a:r>
            <a:r>
              <a:rPr lang="en-US" sz="2400" dirty="0" err="1" smtClean="0">
                <a:solidFill>
                  <a:srgbClr val="002060"/>
                </a:solidFill>
                <a:latin typeface="Times New Roman" pitchFamily="18" charset="0"/>
                <a:cs typeface="Times New Roman" pitchFamily="18" charset="0"/>
              </a:rPr>
              <a:t>signent</a:t>
            </a:r>
            <a:r>
              <a:rPr lang="en-US" sz="2400" dirty="0" smtClean="0">
                <a:solidFill>
                  <a:srgbClr val="002060"/>
                </a:solidFill>
                <a:latin typeface="Times New Roman" pitchFamily="18" charset="0"/>
                <a:cs typeface="Times New Roman" pitchFamily="18" charset="0"/>
              </a:rPr>
              <a:t> le LA </a:t>
            </a:r>
            <a:r>
              <a:rPr lang="en-US" sz="2400" dirty="0" err="1" smtClean="0">
                <a:solidFill>
                  <a:srgbClr val="002060"/>
                </a:solidFill>
                <a:latin typeface="Times New Roman" pitchFamily="18" charset="0"/>
                <a:cs typeface="Times New Roman" pitchFamily="18" charset="0"/>
              </a:rPr>
              <a:t>s’engagent</a:t>
            </a:r>
            <a:r>
              <a:rPr lang="en-US" sz="2400" dirty="0" smtClean="0">
                <a:solidFill>
                  <a:srgbClr val="002060"/>
                </a:solidFill>
                <a:latin typeface="Times New Roman" pitchFamily="18" charset="0"/>
                <a:cs typeface="Times New Roman" pitchFamily="18" charset="0"/>
              </a:rPr>
              <a:t> à respecter la reconnaissance des </a:t>
            </a:r>
            <a:r>
              <a:rPr lang="en-US" sz="2400" dirty="0" err="1" smtClean="0">
                <a:solidFill>
                  <a:srgbClr val="002060"/>
                </a:solidFill>
                <a:latin typeface="Times New Roman" pitchFamily="18" charset="0"/>
                <a:cs typeface="Times New Roman" pitchFamily="18" charset="0"/>
              </a:rPr>
              <a:t>études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ou</a:t>
            </a:r>
            <a:r>
              <a:rPr lang="en-US" sz="2400" dirty="0" smtClean="0">
                <a:solidFill>
                  <a:srgbClr val="002060"/>
                </a:solidFill>
                <a:latin typeface="Times New Roman" pitchFamily="18" charset="0"/>
                <a:cs typeface="Times New Roman" pitchFamily="18" charset="0"/>
              </a:rPr>
              <a:t> du stage </a:t>
            </a:r>
            <a:r>
              <a:rPr lang="en-US" sz="2400" dirty="0" err="1" smtClean="0">
                <a:solidFill>
                  <a:srgbClr val="002060"/>
                </a:solidFill>
                <a:latin typeface="Times New Roman" pitchFamily="18" charset="0"/>
                <a:cs typeface="Times New Roman" pitchFamily="18" charset="0"/>
              </a:rPr>
              <a:t>tel</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qu’explicité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dans</a:t>
            </a:r>
            <a:r>
              <a:rPr lang="en-US" sz="2400" dirty="0" smtClean="0">
                <a:solidFill>
                  <a:srgbClr val="002060"/>
                </a:solidFill>
                <a:latin typeface="Times New Roman" pitchFamily="18" charset="0"/>
                <a:cs typeface="Times New Roman" pitchFamily="18" charset="0"/>
              </a:rPr>
              <a:t> le </a:t>
            </a:r>
            <a:r>
              <a:rPr lang="en-US" sz="2400" dirty="0" err="1" smtClean="0">
                <a:solidFill>
                  <a:srgbClr val="002060"/>
                </a:solidFill>
                <a:latin typeface="Times New Roman" pitchFamily="18" charset="0"/>
                <a:cs typeface="Times New Roman" pitchFamily="18" charset="0"/>
              </a:rPr>
              <a:t>contrat</a:t>
            </a:r>
            <a:r>
              <a:rPr lang="en-US" sz="2400" dirty="0" smtClean="0">
                <a:solidFill>
                  <a:srgbClr val="002060"/>
                </a:solidFill>
                <a:latin typeface="Times New Roman" pitchFamily="18" charset="0"/>
                <a:cs typeface="Times New Roman" pitchFamily="18" charset="0"/>
              </a:rPr>
              <a:t>, sans conditions </a:t>
            </a:r>
            <a:r>
              <a:rPr lang="en-US" sz="2400" dirty="0" err="1" smtClean="0">
                <a:solidFill>
                  <a:srgbClr val="002060"/>
                </a:solidFill>
                <a:latin typeface="Times New Roman" pitchFamily="18" charset="0"/>
                <a:cs typeface="Times New Roman" pitchFamily="18" charset="0"/>
              </a:rPr>
              <a:t>supplémentaires</a:t>
            </a:r>
            <a:r>
              <a:rPr lang="en-US" sz="2400" dirty="0" smtClean="0">
                <a:solidFill>
                  <a:srgbClr val="002060"/>
                </a:solidFill>
                <a:latin typeface="Times New Roman" pitchFamily="18" charset="0"/>
                <a:cs typeface="Times New Roman" pitchFamily="18" charset="0"/>
              </a:rPr>
              <a:t>.</a:t>
            </a:r>
          </a:p>
        </p:txBody>
      </p:sp>
      <p:sp>
        <p:nvSpPr>
          <p:cNvPr id="7" name="Titolo 1"/>
          <p:cNvSpPr>
            <a:spLocks noGrp="1"/>
          </p:cNvSpPr>
          <p:nvPr>
            <p:ph type="title"/>
          </p:nvPr>
        </p:nvSpPr>
        <p:spPr>
          <a:xfrm>
            <a:off x="142844" y="1152516"/>
            <a:ext cx="8890593" cy="990600"/>
          </a:xfrm>
        </p:spPr>
        <p:txBody>
          <a:bodyPr>
            <a:noAutofit/>
          </a:bodyPr>
          <a:lstStyle/>
          <a:p>
            <a:r>
              <a:rPr lang="en-GB" sz="3200" b="1" dirty="0" smtClean="0">
                <a:solidFill>
                  <a:srgbClr val="FF0000"/>
                </a:solidFill>
              </a:rPr>
              <a:t>Avant les </a:t>
            </a:r>
            <a:r>
              <a:rPr lang="en-GB" sz="3200" b="1" dirty="0" err="1" smtClean="0">
                <a:solidFill>
                  <a:srgbClr val="FF0000"/>
                </a:solidFill>
              </a:rPr>
              <a:t>mobilités</a:t>
            </a:r>
            <a:r>
              <a:rPr lang="en-GB" sz="3200" b="1" dirty="0" smtClean="0">
                <a:solidFill>
                  <a:srgbClr val="FF0000"/>
                </a:solidFill>
              </a:rPr>
              <a:t> </a:t>
            </a:r>
            <a:r>
              <a:rPr lang="en-GB" sz="3200" b="1" dirty="0" err="1" smtClean="0">
                <a:solidFill>
                  <a:srgbClr val="FF0000"/>
                </a:solidFill>
              </a:rPr>
              <a:t>étudiantes</a:t>
            </a:r>
            <a:r>
              <a:rPr lang="en-GB" sz="3200" b="1" dirty="0" smtClean="0">
                <a:solidFill>
                  <a:srgbClr val="FF0000"/>
                </a:solidFill>
              </a:rPr>
              <a:t>: </a:t>
            </a:r>
            <a:r>
              <a:rPr lang="en-GB" sz="2400" b="1" dirty="0" err="1" smtClean="0">
                <a:solidFill>
                  <a:schemeClr val="accent2">
                    <a:lumMod val="50000"/>
                  </a:schemeClr>
                </a:solidFill>
              </a:rPr>
              <a:t>Contrat</a:t>
            </a:r>
            <a:r>
              <a:rPr lang="en-GB" sz="2400" b="1" dirty="0" smtClean="0">
                <a:solidFill>
                  <a:schemeClr val="accent2">
                    <a:lumMod val="50000"/>
                  </a:schemeClr>
                </a:solidFill>
              </a:rPr>
              <a:t> </a:t>
            </a:r>
            <a:r>
              <a:rPr lang="en-GB" sz="2400" b="1" dirty="0" err="1" smtClean="0">
                <a:solidFill>
                  <a:schemeClr val="accent2">
                    <a:lumMod val="50000"/>
                  </a:schemeClr>
                </a:solidFill>
              </a:rPr>
              <a:t>pédagogique</a:t>
            </a:r>
            <a:r>
              <a:rPr lang="en-GB" sz="2400" b="1" dirty="0" smtClean="0">
                <a:solidFill>
                  <a:schemeClr val="accent2">
                    <a:lumMod val="50000"/>
                  </a:schemeClr>
                </a:solidFill>
              </a:rPr>
              <a:t> </a:t>
            </a:r>
            <a:r>
              <a:rPr lang="en-GB" sz="2400" dirty="0" smtClean="0">
                <a:solidFill>
                  <a:srgbClr val="FF0000"/>
                </a:solidFill>
              </a:rPr>
              <a:t>(LA)</a:t>
            </a:r>
            <a:endParaRPr lang="en-GB" sz="2400"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995452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142876" y="2117747"/>
            <a:ext cx="8858280" cy="3811583"/>
          </a:xfrm>
        </p:spPr>
        <p:txBody>
          <a:bodyPr>
            <a:normAutofit/>
          </a:bodyPr>
          <a:lstStyle/>
          <a:p>
            <a:pPr algn="just"/>
            <a:r>
              <a:rPr lang="en-US" sz="2400" dirty="0" smtClean="0">
                <a:solidFill>
                  <a:srgbClr val="002060"/>
                </a:solidFill>
                <a:latin typeface="Times New Roman" pitchFamily="18" charset="0"/>
                <a:cs typeface="Times New Roman" pitchFamily="18" charset="0"/>
              </a:rPr>
              <a:t>Le </a:t>
            </a:r>
            <a:r>
              <a:rPr lang="en-US" sz="2400" dirty="0" err="1" smtClean="0">
                <a:solidFill>
                  <a:srgbClr val="002060"/>
                </a:solidFill>
                <a:latin typeface="Times New Roman" pitchFamily="18" charset="0"/>
                <a:cs typeface="Times New Roman" pitchFamily="18" charset="0"/>
              </a:rPr>
              <a:t>contrat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pédagogique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doit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inclure</a:t>
            </a:r>
            <a:r>
              <a:rPr lang="en-US" sz="2400" dirty="0" smtClean="0">
                <a:solidFill>
                  <a:srgbClr val="002060"/>
                </a:solidFill>
                <a:latin typeface="Times New Roman" pitchFamily="18" charset="0"/>
                <a:cs typeface="Times New Roman" pitchFamily="18" charset="0"/>
              </a:rPr>
              <a:t> le nom des institutions </a:t>
            </a:r>
            <a:r>
              <a:rPr lang="en-US" sz="2400" dirty="0" err="1" smtClean="0">
                <a:solidFill>
                  <a:srgbClr val="002060"/>
                </a:solidFill>
                <a:latin typeface="Times New Roman" pitchFamily="18" charset="0"/>
                <a:cs typeface="Times New Roman" pitchFamily="18" charset="0"/>
              </a:rPr>
              <a:t>participantes</a:t>
            </a:r>
            <a:r>
              <a:rPr lang="en-US" sz="2400" dirty="0" smtClean="0">
                <a:solidFill>
                  <a:srgbClr val="002060"/>
                </a:solidFill>
                <a:latin typeface="Times New Roman" pitchFamily="18" charset="0"/>
                <a:cs typeface="Times New Roman" pitchFamily="18" charset="0"/>
              </a:rPr>
              <a:t>, les </a:t>
            </a:r>
            <a:r>
              <a:rPr lang="en-US" sz="2400" dirty="0" err="1" smtClean="0">
                <a:solidFill>
                  <a:srgbClr val="002060"/>
                </a:solidFill>
                <a:latin typeface="Times New Roman" pitchFamily="18" charset="0"/>
                <a:cs typeface="Times New Roman" pitchFamily="18" charset="0"/>
              </a:rPr>
              <a:t>coordonnées</a:t>
            </a:r>
            <a:r>
              <a:rPr lang="en-US" sz="2400" dirty="0" smtClean="0">
                <a:solidFill>
                  <a:srgbClr val="002060"/>
                </a:solidFill>
                <a:latin typeface="Times New Roman" pitchFamily="18" charset="0"/>
                <a:cs typeface="Times New Roman" pitchFamily="18" charset="0"/>
              </a:rPr>
              <a:t> des </a:t>
            </a:r>
            <a:r>
              <a:rPr lang="en-US" sz="2400" dirty="0" err="1" smtClean="0">
                <a:solidFill>
                  <a:srgbClr val="002060"/>
                </a:solidFill>
                <a:latin typeface="Times New Roman" pitchFamily="18" charset="0"/>
                <a:cs typeface="Times New Roman" pitchFamily="18" charset="0"/>
              </a:rPr>
              <a:t>personnes</a:t>
            </a:r>
            <a:r>
              <a:rPr lang="en-US" sz="2400" dirty="0" smtClean="0">
                <a:solidFill>
                  <a:srgbClr val="002060"/>
                </a:solidFill>
                <a:latin typeface="Times New Roman" pitchFamily="18" charset="0"/>
                <a:cs typeface="Times New Roman" pitchFamily="18" charset="0"/>
              </a:rPr>
              <a:t> contacts et </a:t>
            </a:r>
            <a:r>
              <a:rPr lang="en-US" sz="2400" dirty="0" err="1" smtClean="0">
                <a:solidFill>
                  <a:srgbClr val="002060"/>
                </a:solidFill>
                <a:latin typeface="Times New Roman" pitchFamily="18" charset="0"/>
                <a:cs typeface="Times New Roman" pitchFamily="18" charset="0"/>
              </a:rPr>
              <a:t>responsables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dans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chaque</a:t>
            </a:r>
            <a:r>
              <a:rPr lang="en-US" sz="2400" dirty="0" smtClean="0">
                <a:solidFill>
                  <a:srgbClr val="002060"/>
                </a:solidFill>
                <a:latin typeface="Times New Roman" pitchFamily="18" charset="0"/>
                <a:cs typeface="Times New Roman" pitchFamily="18" charset="0"/>
              </a:rPr>
              <a:t> institution et </a:t>
            </a:r>
            <a:r>
              <a:rPr lang="en-US" sz="2400" dirty="0" err="1" smtClean="0">
                <a:solidFill>
                  <a:srgbClr val="002060"/>
                </a:solidFill>
                <a:latin typeface="Times New Roman" pitchFamily="18" charset="0"/>
                <a:cs typeface="Times New Roman" pitchFamily="18" charset="0"/>
              </a:rPr>
              <a:t>doivent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être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signés</a:t>
            </a:r>
            <a:r>
              <a:rPr lang="en-US" sz="2400" dirty="0" smtClean="0">
                <a:solidFill>
                  <a:srgbClr val="002060"/>
                </a:solidFill>
                <a:latin typeface="Times New Roman" pitchFamily="18" charset="0"/>
                <a:cs typeface="Times New Roman" pitchFamily="18" charset="0"/>
              </a:rPr>
              <a:t> par les 3 parties (</a:t>
            </a:r>
            <a:r>
              <a:rPr lang="en-US" sz="2400" dirty="0" err="1" smtClean="0">
                <a:solidFill>
                  <a:srgbClr val="002060"/>
                </a:solidFill>
                <a:latin typeface="Times New Roman" pitchFamily="18" charset="0"/>
                <a:cs typeface="Times New Roman" pitchFamily="18" charset="0"/>
              </a:rPr>
              <a:t>étudiants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établissment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d’origine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établissement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d’accueil</a:t>
            </a:r>
            <a:r>
              <a:rPr lang="en-US" sz="2400" dirty="0" smtClean="0">
                <a:solidFill>
                  <a:srgbClr val="002060"/>
                </a:solidFill>
                <a:latin typeface="Times New Roman" pitchFamily="18" charset="0"/>
                <a:cs typeface="Times New Roman" pitchFamily="18" charset="0"/>
              </a:rPr>
              <a:t>) </a:t>
            </a:r>
          </a:p>
          <a:p>
            <a:pPr algn="just"/>
            <a:r>
              <a:rPr lang="en-US" sz="2400" dirty="0" err="1" smtClean="0">
                <a:solidFill>
                  <a:srgbClr val="002060"/>
                </a:solidFill>
                <a:latin typeface="Times New Roman" pitchFamily="18" charset="0"/>
                <a:cs typeface="Times New Roman" pitchFamily="18" charset="0"/>
              </a:rPr>
              <a:t>L’utilisation</a:t>
            </a:r>
            <a:r>
              <a:rPr lang="en-US" sz="2400" dirty="0" smtClean="0">
                <a:solidFill>
                  <a:srgbClr val="002060"/>
                </a:solidFill>
                <a:latin typeface="Times New Roman" pitchFamily="18" charset="0"/>
                <a:cs typeface="Times New Roman" pitchFamily="18" charset="0"/>
              </a:rPr>
              <a:t> du </a:t>
            </a:r>
            <a:r>
              <a:rPr lang="en-US" sz="2400" dirty="0" err="1" smtClean="0">
                <a:solidFill>
                  <a:srgbClr val="002060"/>
                </a:solidFill>
                <a:latin typeface="Times New Roman" pitchFamily="18" charset="0"/>
                <a:cs typeface="Times New Roman" pitchFamily="18" charset="0"/>
              </a:rPr>
              <a:t>modèle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fourni</a:t>
            </a:r>
            <a:r>
              <a:rPr lang="en-US" sz="2400" dirty="0" smtClean="0">
                <a:solidFill>
                  <a:srgbClr val="002060"/>
                </a:solidFill>
                <a:latin typeface="Times New Roman" pitchFamily="18" charset="0"/>
                <a:cs typeface="Times New Roman" pitchFamily="18" charset="0"/>
              </a:rPr>
              <a:t> par la Commission </a:t>
            </a:r>
            <a:r>
              <a:rPr lang="en-US" sz="2400" dirty="0" err="1" smtClean="0">
                <a:solidFill>
                  <a:srgbClr val="002060"/>
                </a:solidFill>
                <a:latin typeface="Times New Roman" pitchFamily="18" charset="0"/>
                <a:cs typeface="Times New Roman" pitchFamily="18" charset="0"/>
              </a:rPr>
              <a:t>Européenne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n’est</a:t>
            </a:r>
            <a:r>
              <a:rPr lang="en-US" sz="2400" dirty="0" smtClean="0">
                <a:solidFill>
                  <a:srgbClr val="002060"/>
                </a:solidFill>
                <a:latin typeface="Times New Roman" pitchFamily="18" charset="0"/>
                <a:cs typeface="Times New Roman" pitchFamily="18" charset="0"/>
              </a:rPr>
              <a:t> pas </a:t>
            </a:r>
            <a:r>
              <a:rPr lang="en-US" sz="2400" dirty="0" err="1" smtClean="0">
                <a:solidFill>
                  <a:srgbClr val="002060"/>
                </a:solidFill>
                <a:latin typeface="Times New Roman" pitchFamily="18" charset="0"/>
                <a:cs typeface="Times New Roman" pitchFamily="18" charset="0"/>
              </a:rPr>
              <a:t>oblgatoire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mais</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hautement</a:t>
            </a:r>
            <a:r>
              <a:rPr lang="en-US" sz="2400" dirty="0" smtClean="0">
                <a:solidFill>
                  <a:srgbClr val="002060"/>
                </a:solidFill>
                <a:latin typeface="Times New Roman" pitchFamily="18" charset="0"/>
                <a:cs typeface="Times New Roman" pitchFamily="18" charset="0"/>
              </a:rPr>
              <a:t> </a:t>
            </a:r>
            <a:r>
              <a:rPr lang="fr-FR" sz="2400" dirty="0" smtClean="0">
                <a:solidFill>
                  <a:srgbClr val="002060"/>
                </a:solidFill>
                <a:latin typeface="Times New Roman" pitchFamily="18" charset="0"/>
                <a:cs typeface="Times New Roman" pitchFamily="18" charset="0"/>
              </a:rPr>
              <a:t>recommandé</a:t>
            </a:r>
            <a:r>
              <a:rPr lang="en-US" sz="2400" dirty="0" smtClean="0">
                <a:solidFill>
                  <a:srgbClr val="002060"/>
                </a:solidFill>
                <a:latin typeface="Times New Roman" pitchFamily="18" charset="0"/>
                <a:cs typeface="Times New Roman" pitchFamily="18" charset="0"/>
              </a:rPr>
              <a:t>.</a:t>
            </a:r>
          </a:p>
        </p:txBody>
      </p:sp>
      <p:grpSp>
        <p:nvGrpSpPr>
          <p:cNvPr id="2" name="Groupe 8"/>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4"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5"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6"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8" name="Arrondir un rectangle à un seul coin 17"/>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rondir un rectangle à un seul coin 18"/>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2" name="Arrondir un rectangle à un seul coin 1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rrondir un rectangle à un seul coin 1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0" name="Titolo 1"/>
          <p:cNvSpPr>
            <a:spLocks noGrp="1"/>
          </p:cNvSpPr>
          <p:nvPr>
            <p:ph type="title"/>
          </p:nvPr>
        </p:nvSpPr>
        <p:spPr>
          <a:xfrm>
            <a:off x="142844" y="1152516"/>
            <a:ext cx="8890593" cy="990600"/>
          </a:xfrm>
        </p:spPr>
        <p:txBody>
          <a:bodyPr>
            <a:noAutofit/>
          </a:bodyPr>
          <a:lstStyle/>
          <a:p>
            <a:r>
              <a:rPr lang="en-GB" sz="3200" b="1" dirty="0" smtClean="0">
                <a:solidFill>
                  <a:srgbClr val="FF0000"/>
                </a:solidFill>
              </a:rPr>
              <a:t>Avant les </a:t>
            </a:r>
            <a:r>
              <a:rPr lang="en-GB" sz="3200" b="1" dirty="0" err="1" smtClean="0">
                <a:solidFill>
                  <a:srgbClr val="FF0000"/>
                </a:solidFill>
              </a:rPr>
              <a:t>mobilités</a:t>
            </a:r>
            <a:r>
              <a:rPr lang="en-GB" sz="3200" b="1" dirty="0" smtClean="0">
                <a:solidFill>
                  <a:srgbClr val="FF0000"/>
                </a:solidFill>
              </a:rPr>
              <a:t> </a:t>
            </a:r>
            <a:r>
              <a:rPr lang="en-GB" sz="3200" b="1" dirty="0" err="1" smtClean="0">
                <a:solidFill>
                  <a:srgbClr val="FF0000"/>
                </a:solidFill>
              </a:rPr>
              <a:t>étudiantes</a:t>
            </a:r>
            <a:r>
              <a:rPr lang="en-GB" sz="3200" b="1" dirty="0" smtClean="0">
                <a:solidFill>
                  <a:srgbClr val="FF0000"/>
                </a:solidFill>
              </a:rPr>
              <a:t>: </a:t>
            </a:r>
            <a:r>
              <a:rPr lang="en-GB" sz="2400" dirty="0" err="1" smtClean="0">
                <a:solidFill>
                  <a:schemeClr val="accent2">
                    <a:lumMod val="50000"/>
                  </a:schemeClr>
                </a:solidFill>
              </a:rPr>
              <a:t>Contrat</a:t>
            </a:r>
            <a:r>
              <a:rPr lang="en-GB" sz="2400" dirty="0" smtClean="0">
                <a:solidFill>
                  <a:schemeClr val="accent2">
                    <a:lumMod val="50000"/>
                  </a:schemeClr>
                </a:solidFill>
              </a:rPr>
              <a:t> </a:t>
            </a:r>
            <a:r>
              <a:rPr lang="en-GB" sz="2400" dirty="0" err="1" smtClean="0">
                <a:solidFill>
                  <a:schemeClr val="accent2">
                    <a:lumMod val="50000"/>
                  </a:schemeClr>
                </a:solidFill>
              </a:rPr>
              <a:t>pédagogique</a:t>
            </a:r>
            <a:r>
              <a:rPr lang="en-GB" sz="2400" dirty="0" smtClean="0">
                <a:solidFill>
                  <a:schemeClr val="accent2">
                    <a:lumMod val="50000"/>
                  </a:schemeClr>
                </a:solidFill>
              </a:rPr>
              <a:t> </a:t>
            </a:r>
            <a:r>
              <a:rPr lang="en-GB" sz="2400" dirty="0" smtClean="0">
                <a:solidFill>
                  <a:srgbClr val="FF0000"/>
                </a:solidFill>
              </a:rPr>
              <a:t>(LA)</a:t>
            </a:r>
            <a:endParaRPr lang="en-GB" sz="24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163670" y="2071678"/>
            <a:ext cx="8766048" cy="4429156"/>
          </a:xfrm>
        </p:spPr>
        <p:txBody>
          <a:bodyPr>
            <a:noAutofit/>
          </a:bodyPr>
          <a:lstStyle/>
          <a:p>
            <a:pPr algn="just"/>
            <a:r>
              <a:rPr lang="fr-FR" sz="2800" dirty="0" smtClean="0">
                <a:solidFill>
                  <a:srgbClr val="002060"/>
                </a:solidFill>
                <a:latin typeface="Times New Roman" pitchFamily="18" charset="0"/>
                <a:cs typeface="Times New Roman" pitchFamily="18" charset="0"/>
              </a:rPr>
              <a:t>Pour les mobilités d’</a:t>
            </a:r>
            <a:r>
              <a:rPr lang="fr-FR" sz="2800" b="1" dirty="0" smtClean="0">
                <a:solidFill>
                  <a:srgbClr val="002060"/>
                </a:solidFill>
                <a:latin typeface="Times New Roman" pitchFamily="18" charset="0"/>
                <a:cs typeface="Times New Roman" pitchFamily="18" charset="0"/>
              </a:rPr>
              <a:t>enseignement</a:t>
            </a:r>
            <a:r>
              <a:rPr lang="fr-FR" sz="2800" dirty="0" smtClean="0">
                <a:solidFill>
                  <a:srgbClr val="002060"/>
                </a:solidFill>
                <a:latin typeface="Times New Roman" pitchFamily="18" charset="0"/>
                <a:cs typeface="Times New Roman" pitchFamily="18" charset="0"/>
              </a:rPr>
              <a:t>:</a:t>
            </a:r>
          </a:p>
          <a:p>
            <a:pPr lvl="1" algn="just"/>
            <a:r>
              <a:rPr lang="fr-FR" sz="2400" dirty="0" smtClean="0">
                <a:solidFill>
                  <a:srgbClr val="002060"/>
                </a:solidFill>
                <a:latin typeface="Times New Roman" pitchFamily="18" charset="0"/>
                <a:cs typeface="Times New Roman" pitchFamily="18" charset="0"/>
              </a:rPr>
              <a:t>Les dates de la mobilité</a:t>
            </a:r>
          </a:p>
          <a:p>
            <a:pPr lvl="1" algn="just"/>
            <a:r>
              <a:rPr lang="fr-FR" sz="2400" dirty="0" smtClean="0">
                <a:solidFill>
                  <a:srgbClr val="002060"/>
                </a:solidFill>
                <a:latin typeface="Times New Roman" pitchFamily="18" charset="0"/>
                <a:cs typeface="Times New Roman" pitchFamily="18" charset="0"/>
              </a:rPr>
              <a:t>Le nombre d’heures d’enseignement</a:t>
            </a:r>
          </a:p>
          <a:p>
            <a:pPr lvl="1" algn="just"/>
            <a:r>
              <a:rPr lang="fr-FR" sz="2400" dirty="0" smtClean="0">
                <a:solidFill>
                  <a:srgbClr val="002060"/>
                </a:solidFill>
                <a:latin typeface="Times New Roman" pitchFamily="18" charset="0"/>
                <a:cs typeface="Times New Roman" pitchFamily="18" charset="0"/>
              </a:rPr>
              <a:t>La langue d’enseignement</a:t>
            </a:r>
          </a:p>
          <a:p>
            <a:pPr lvl="1" algn="just"/>
            <a:r>
              <a:rPr lang="fr-FR" sz="2400" dirty="0" smtClean="0">
                <a:solidFill>
                  <a:srgbClr val="002060"/>
                </a:solidFill>
                <a:latin typeface="Times New Roman" pitchFamily="18" charset="0"/>
                <a:cs typeface="Times New Roman" pitchFamily="18" charset="0"/>
              </a:rPr>
              <a:t>Le nombre d’étudiants concernés</a:t>
            </a:r>
          </a:p>
          <a:p>
            <a:pPr lvl="1" algn="just"/>
            <a:r>
              <a:rPr lang="fr-FR" sz="2400" dirty="0" smtClean="0">
                <a:solidFill>
                  <a:srgbClr val="002060"/>
                </a:solidFill>
                <a:latin typeface="Times New Roman" pitchFamily="18" charset="0"/>
                <a:cs typeface="Times New Roman" pitchFamily="18" charset="0"/>
              </a:rPr>
              <a:t>Le contenu du programme d’enseignement</a:t>
            </a:r>
          </a:p>
          <a:p>
            <a:pPr algn="just"/>
            <a:r>
              <a:rPr lang="fr-FR" sz="2800" dirty="0" smtClean="0">
                <a:solidFill>
                  <a:srgbClr val="002060"/>
                </a:solidFill>
                <a:latin typeface="Times New Roman" pitchFamily="18" charset="0"/>
                <a:cs typeface="Times New Roman" pitchFamily="18" charset="0"/>
              </a:rPr>
              <a:t>Pour les mobilités de </a:t>
            </a:r>
            <a:r>
              <a:rPr lang="fr-FR" sz="2800" b="1" dirty="0" smtClean="0">
                <a:solidFill>
                  <a:srgbClr val="002060"/>
                </a:solidFill>
                <a:latin typeface="Times New Roman" pitchFamily="18" charset="0"/>
                <a:cs typeface="Times New Roman" pitchFamily="18" charset="0"/>
              </a:rPr>
              <a:t>formation</a:t>
            </a:r>
            <a:r>
              <a:rPr lang="fr-FR" sz="2800" dirty="0" smtClean="0">
                <a:solidFill>
                  <a:srgbClr val="002060"/>
                </a:solidFill>
                <a:latin typeface="Times New Roman" pitchFamily="18" charset="0"/>
                <a:cs typeface="Times New Roman" pitchFamily="18" charset="0"/>
              </a:rPr>
              <a:t>:</a:t>
            </a:r>
          </a:p>
          <a:p>
            <a:pPr lvl="1" algn="just"/>
            <a:r>
              <a:rPr lang="fr-FR" sz="2400" dirty="0" smtClean="0">
                <a:solidFill>
                  <a:srgbClr val="002060"/>
                </a:solidFill>
                <a:latin typeface="Times New Roman" pitchFamily="18" charset="0"/>
                <a:cs typeface="Times New Roman" pitchFamily="18" charset="0"/>
              </a:rPr>
              <a:t>Les dates de la mobilité</a:t>
            </a:r>
          </a:p>
          <a:p>
            <a:pPr lvl="1" algn="just"/>
            <a:r>
              <a:rPr lang="fr-FR" sz="2400" dirty="0" smtClean="0">
                <a:solidFill>
                  <a:srgbClr val="002060"/>
                </a:solidFill>
                <a:latin typeface="Times New Roman" pitchFamily="18" charset="0"/>
                <a:cs typeface="Times New Roman" pitchFamily="18" charset="0"/>
              </a:rPr>
              <a:t>Le contenu du programme de formation (Job </a:t>
            </a:r>
            <a:r>
              <a:rPr lang="fr-FR" sz="2400" dirty="0" err="1" smtClean="0">
                <a:solidFill>
                  <a:srgbClr val="002060"/>
                </a:solidFill>
                <a:latin typeface="Times New Roman" pitchFamily="18" charset="0"/>
                <a:cs typeface="Times New Roman" pitchFamily="18" charset="0"/>
              </a:rPr>
              <a:t>shadowing</a:t>
            </a:r>
            <a:r>
              <a:rPr lang="fr-FR" sz="2400" dirty="0" smtClean="0">
                <a:solidFill>
                  <a:srgbClr val="002060"/>
                </a:solidFill>
                <a:latin typeface="Times New Roman" pitchFamily="18" charset="0"/>
                <a:cs typeface="Times New Roman" pitchFamily="18" charset="0"/>
              </a:rPr>
              <a:t>, staff training </a:t>
            </a:r>
            <a:r>
              <a:rPr lang="fr-FR" sz="2400" dirty="0" err="1" smtClean="0">
                <a:solidFill>
                  <a:srgbClr val="002060"/>
                </a:solidFill>
                <a:latin typeface="Times New Roman" pitchFamily="18" charset="0"/>
                <a:cs typeface="Times New Roman" pitchFamily="18" charset="0"/>
              </a:rPr>
              <a:t>week</a:t>
            </a:r>
            <a:r>
              <a:rPr lang="fr-FR" sz="2400" dirty="0" smtClean="0">
                <a:solidFill>
                  <a:srgbClr val="002060"/>
                </a:solidFill>
                <a:latin typeface="Times New Roman" pitchFamily="18" charset="0"/>
                <a:cs typeface="Times New Roman" pitchFamily="18" charset="0"/>
              </a:rPr>
              <a:t>, rencontres…)</a:t>
            </a:r>
          </a:p>
        </p:txBody>
      </p:sp>
      <p:sp>
        <p:nvSpPr>
          <p:cNvPr id="7" name="Titolo 1"/>
          <p:cNvSpPr>
            <a:spLocks noGrp="1"/>
          </p:cNvSpPr>
          <p:nvPr>
            <p:ph type="title"/>
          </p:nvPr>
        </p:nvSpPr>
        <p:spPr>
          <a:xfrm>
            <a:off x="0" y="1214422"/>
            <a:ext cx="9144000" cy="990600"/>
          </a:xfrm>
        </p:spPr>
        <p:txBody>
          <a:bodyPr>
            <a:noAutofit/>
          </a:bodyPr>
          <a:lstStyle/>
          <a:p>
            <a:r>
              <a:rPr lang="en-GB" sz="3200" b="1" dirty="0" smtClean="0">
                <a:solidFill>
                  <a:srgbClr val="FF0000"/>
                </a:solidFill>
              </a:rPr>
              <a:t>Avant les </a:t>
            </a:r>
            <a:r>
              <a:rPr lang="en-GB" sz="3200" b="1" dirty="0" err="1" smtClean="0">
                <a:solidFill>
                  <a:srgbClr val="FF0000"/>
                </a:solidFill>
              </a:rPr>
              <a:t>mobilités</a:t>
            </a:r>
            <a:r>
              <a:rPr lang="en-GB" sz="3200" b="1" dirty="0" smtClean="0">
                <a:solidFill>
                  <a:srgbClr val="FF0000"/>
                </a:solidFill>
              </a:rPr>
              <a:t> de personnel </a:t>
            </a:r>
            <a:r>
              <a:rPr lang="en-GB" sz="2000" b="1" dirty="0" err="1" smtClean="0">
                <a:solidFill>
                  <a:schemeClr val="accent2">
                    <a:lumMod val="50000"/>
                  </a:schemeClr>
                </a:solidFill>
              </a:rPr>
              <a:t>Contrat</a:t>
            </a:r>
            <a:r>
              <a:rPr lang="en-GB" sz="2000" b="1" dirty="0" smtClean="0">
                <a:solidFill>
                  <a:schemeClr val="accent2">
                    <a:lumMod val="50000"/>
                  </a:schemeClr>
                </a:solidFill>
              </a:rPr>
              <a:t> </a:t>
            </a:r>
            <a:r>
              <a:rPr lang="en-GB" sz="2000" b="1" dirty="0" err="1" smtClean="0">
                <a:solidFill>
                  <a:schemeClr val="accent2">
                    <a:lumMod val="50000"/>
                  </a:schemeClr>
                </a:solidFill>
              </a:rPr>
              <a:t>pédagogique</a:t>
            </a:r>
            <a:r>
              <a:rPr lang="en-GB" sz="2000" b="1" dirty="0" smtClean="0">
                <a:solidFill>
                  <a:schemeClr val="accent2">
                    <a:lumMod val="50000"/>
                  </a:schemeClr>
                </a:solidFill>
              </a:rPr>
              <a:t> </a:t>
            </a:r>
            <a:r>
              <a:rPr lang="en-GB" sz="1800" b="1" dirty="0" smtClean="0">
                <a:solidFill>
                  <a:srgbClr val="FF0000"/>
                </a:solidFill>
              </a:rPr>
              <a:t>(LA)</a:t>
            </a:r>
            <a:endParaRPr lang="en-GB" sz="2400" b="1"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2931762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142844" y="2147910"/>
            <a:ext cx="8895177" cy="4495800"/>
          </a:xfrm>
        </p:spPr>
        <p:txBody>
          <a:bodyPr>
            <a:normAutofit/>
          </a:bodyPr>
          <a:lstStyle/>
          <a:p>
            <a:pPr algn="just"/>
            <a:r>
              <a:rPr lang="fr-FR" dirty="0" smtClean="0">
                <a:solidFill>
                  <a:srgbClr val="002060"/>
                </a:solidFill>
                <a:latin typeface="Times New Roman" pitchFamily="18" charset="0"/>
                <a:cs typeface="Times New Roman" pitchFamily="18" charset="0"/>
              </a:rPr>
              <a:t>Le </a:t>
            </a:r>
            <a:r>
              <a:rPr lang="fr-FR" b="1" dirty="0" smtClean="0">
                <a:solidFill>
                  <a:srgbClr val="002060"/>
                </a:solidFill>
                <a:latin typeface="Times New Roman" pitchFamily="18" charset="0"/>
                <a:cs typeface="Times New Roman" pitchFamily="18" charset="0"/>
              </a:rPr>
              <a:t>contrat de mobilité </a:t>
            </a:r>
            <a:r>
              <a:rPr lang="fr-FR" dirty="0" smtClean="0">
                <a:solidFill>
                  <a:srgbClr val="002060"/>
                </a:solidFill>
                <a:latin typeface="Times New Roman" pitchFamily="18" charset="0"/>
                <a:cs typeface="Times New Roman" pitchFamily="18" charset="0"/>
              </a:rPr>
              <a:t>(Grant Agreement):</a:t>
            </a:r>
          </a:p>
          <a:p>
            <a:pPr lvl="1" algn="just"/>
            <a:r>
              <a:rPr lang="fr-FR" dirty="0" smtClean="0">
                <a:solidFill>
                  <a:srgbClr val="002060"/>
                </a:solidFill>
                <a:latin typeface="Times New Roman" pitchFamily="18" charset="0"/>
                <a:cs typeface="Times New Roman" pitchFamily="18" charset="0"/>
              </a:rPr>
              <a:t>Précise les dates de la mobilité</a:t>
            </a:r>
          </a:p>
          <a:p>
            <a:pPr lvl="1" algn="just"/>
            <a:r>
              <a:rPr lang="fr-FR" dirty="0">
                <a:solidFill>
                  <a:srgbClr val="002060"/>
                </a:solidFill>
                <a:latin typeface="Times New Roman" pitchFamily="18" charset="0"/>
                <a:cs typeface="Times New Roman" pitchFamily="18" charset="0"/>
              </a:rPr>
              <a:t>Précise</a:t>
            </a:r>
            <a:r>
              <a:rPr lang="fr-FR" dirty="0" smtClean="0">
                <a:solidFill>
                  <a:srgbClr val="002060"/>
                </a:solidFill>
                <a:latin typeface="Times New Roman" pitchFamily="18" charset="0"/>
                <a:cs typeface="Times New Roman" pitchFamily="18" charset="0"/>
              </a:rPr>
              <a:t> le montant de l’allocation quotidienne</a:t>
            </a:r>
          </a:p>
          <a:p>
            <a:pPr lvl="1" algn="just"/>
            <a:r>
              <a:rPr lang="fr-FR" dirty="0">
                <a:solidFill>
                  <a:srgbClr val="002060"/>
                </a:solidFill>
                <a:latin typeface="Times New Roman" pitchFamily="18" charset="0"/>
                <a:cs typeface="Times New Roman" pitchFamily="18" charset="0"/>
              </a:rPr>
              <a:t>Précise </a:t>
            </a:r>
            <a:r>
              <a:rPr lang="fr-FR" dirty="0" smtClean="0">
                <a:solidFill>
                  <a:srgbClr val="002060"/>
                </a:solidFill>
                <a:latin typeface="Times New Roman" pitchFamily="18" charset="0"/>
                <a:cs typeface="Times New Roman" pitchFamily="18" charset="0"/>
              </a:rPr>
              <a:t>le montant de la contribution aux frais de voyage</a:t>
            </a:r>
          </a:p>
          <a:p>
            <a:pPr lvl="1" algn="just"/>
            <a:r>
              <a:rPr lang="fr-FR" dirty="0">
                <a:solidFill>
                  <a:srgbClr val="002060"/>
                </a:solidFill>
                <a:latin typeface="Times New Roman" pitchFamily="18" charset="0"/>
                <a:cs typeface="Times New Roman" pitchFamily="18" charset="0"/>
              </a:rPr>
              <a:t>Précise</a:t>
            </a:r>
            <a:r>
              <a:rPr lang="fr-FR" dirty="0" smtClean="0">
                <a:solidFill>
                  <a:srgbClr val="002060"/>
                </a:solidFill>
                <a:latin typeface="Times New Roman" pitchFamily="18" charset="0"/>
                <a:cs typeface="Times New Roman" pitchFamily="18" charset="0"/>
              </a:rPr>
              <a:t> la façon dont l’aide financière sera versée</a:t>
            </a:r>
            <a:endParaRPr lang="fr-FR" dirty="0">
              <a:solidFill>
                <a:srgbClr val="002060"/>
              </a:solidFill>
              <a:latin typeface="Times New Roman" pitchFamily="18" charset="0"/>
              <a:cs typeface="Times New Roman" pitchFamily="18" charset="0"/>
            </a:endParaRPr>
          </a:p>
          <a:p>
            <a:pPr algn="just"/>
            <a:r>
              <a:rPr lang="fr-FR" sz="2800" dirty="0" smtClean="0">
                <a:solidFill>
                  <a:srgbClr val="002060"/>
                </a:solidFill>
                <a:latin typeface="Times New Roman" pitchFamily="18" charset="0"/>
                <a:cs typeface="Times New Roman" pitchFamily="18" charset="0"/>
              </a:rPr>
              <a:t>Doit être signé par l’établissement qui verse la bourse et le participant</a:t>
            </a:r>
            <a:endParaRPr lang="en-GB" sz="2800" dirty="0">
              <a:solidFill>
                <a:srgbClr val="002060"/>
              </a:solidFill>
              <a:latin typeface="Times New Roman" pitchFamily="18" charset="0"/>
              <a:cs typeface="Times New Roman" pitchFamily="18" charset="0"/>
            </a:endParaRPr>
          </a:p>
        </p:txBody>
      </p:sp>
      <p:sp>
        <p:nvSpPr>
          <p:cNvPr id="7" name="Titolo 1"/>
          <p:cNvSpPr>
            <a:spLocks noGrp="1"/>
          </p:cNvSpPr>
          <p:nvPr>
            <p:ph type="title"/>
          </p:nvPr>
        </p:nvSpPr>
        <p:spPr>
          <a:xfrm>
            <a:off x="142844" y="1214422"/>
            <a:ext cx="8786842" cy="990600"/>
          </a:xfrm>
        </p:spPr>
        <p:txBody>
          <a:bodyPr>
            <a:noAutofit/>
          </a:bodyPr>
          <a:lstStyle/>
          <a:p>
            <a:r>
              <a:rPr lang="en-GB" sz="3600" b="1" dirty="0" smtClean="0">
                <a:solidFill>
                  <a:srgbClr val="FF0000"/>
                </a:solidFill>
              </a:rPr>
              <a:t>Avant </a:t>
            </a:r>
            <a:r>
              <a:rPr lang="en-GB" sz="3600" b="1" dirty="0" err="1" smtClean="0">
                <a:solidFill>
                  <a:srgbClr val="FF0000"/>
                </a:solidFill>
              </a:rPr>
              <a:t>toutes</a:t>
            </a:r>
            <a:r>
              <a:rPr lang="en-GB" sz="3600" b="1" dirty="0" smtClean="0">
                <a:solidFill>
                  <a:srgbClr val="FF0000"/>
                </a:solidFill>
              </a:rPr>
              <a:t> les </a:t>
            </a:r>
            <a:r>
              <a:rPr lang="en-GB" sz="3600" b="1" dirty="0" err="1" smtClean="0">
                <a:solidFill>
                  <a:srgbClr val="FF0000"/>
                </a:solidFill>
              </a:rPr>
              <a:t>mobilités</a:t>
            </a:r>
            <a:r>
              <a:rPr lang="en-GB" sz="3600" b="1" dirty="0" smtClean="0">
                <a:solidFill>
                  <a:srgbClr val="FF0000"/>
                </a:solidFill>
              </a:rPr>
              <a:t>: </a:t>
            </a:r>
            <a:r>
              <a:rPr lang="en-GB" sz="2800" b="1" dirty="0" smtClean="0">
                <a:solidFill>
                  <a:srgbClr val="FF0000"/>
                </a:solidFill>
              </a:rPr>
              <a:t>Le </a:t>
            </a:r>
            <a:r>
              <a:rPr lang="en-GB" sz="2800" b="1" dirty="0" err="1" smtClean="0">
                <a:solidFill>
                  <a:srgbClr val="FF0000"/>
                </a:solidFill>
              </a:rPr>
              <a:t>contrat</a:t>
            </a:r>
            <a:r>
              <a:rPr lang="en-GB" sz="2800" b="1" dirty="0" smtClean="0">
                <a:solidFill>
                  <a:srgbClr val="FF0000"/>
                </a:solidFill>
              </a:rPr>
              <a:t> de </a:t>
            </a:r>
            <a:r>
              <a:rPr lang="en-GB" sz="2800" b="1" dirty="0" err="1" smtClean="0">
                <a:solidFill>
                  <a:srgbClr val="FF0000"/>
                </a:solidFill>
              </a:rPr>
              <a:t>mobilité</a:t>
            </a:r>
            <a:endParaRPr lang="en-GB" sz="2800" b="1"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71406" y="2576538"/>
            <a:ext cx="8895177" cy="4495800"/>
          </a:xfrm>
        </p:spPr>
        <p:txBody>
          <a:bodyPr>
            <a:normAutofit/>
          </a:bodyPr>
          <a:lstStyle/>
          <a:p>
            <a:pPr algn="just"/>
            <a:r>
              <a:rPr lang="fr-FR" dirty="0" smtClean="0">
                <a:solidFill>
                  <a:srgbClr val="002060"/>
                </a:solidFill>
                <a:latin typeface="Times New Roman" pitchFamily="18" charset="0"/>
                <a:cs typeface="Times New Roman" pitchFamily="18" charset="0"/>
              </a:rPr>
              <a:t>D’autres documents peuvent être fournis ou demandés par les universités avant la mobilité:</a:t>
            </a:r>
          </a:p>
          <a:p>
            <a:pPr lvl="1" algn="just"/>
            <a:r>
              <a:rPr lang="fr-FR" dirty="0" smtClean="0">
                <a:solidFill>
                  <a:srgbClr val="002060"/>
                </a:solidFill>
                <a:latin typeface="Times New Roman" pitchFamily="18" charset="0"/>
                <a:cs typeface="Times New Roman" pitchFamily="18" charset="0"/>
              </a:rPr>
              <a:t>Application </a:t>
            </a:r>
            <a:r>
              <a:rPr lang="fr-FR" dirty="0" err="1" smtClean="0">
                <a:solidFill>
                  <a:srgbClr val="002060"/>
                </a:solidFill>
                <a:latin typeface="Times New Roman" pitchFamily="18" charset="0"/>
                <a:cs typeface="Times New Roman" pitchFamily="18" charset="0"/>
              </a:rPr>
              <a:t>form</a:t>
            </a:r>
            <a:endParaRPr lang="fr-FR" dirty="0" smtClean="0">
              <a:solidFill>
                <a:srgbClr val="002060"/>
              </a:solidFill>
              <a:latin typeface="Times New Roman" pitchFamily="18" charset="0"/>
              <a:cs typeface="Times New Roman" pitchFamily="18" charset="0"/>
            </a:endParaRPr>
          </a:p>
          <a:p>
            <a:pPr lvl="1" algn="just"/>
            <a:r>
              <a:rPr lang="fr-FR" dirty="0" smtClean="0">
                <a:solidFill>
                  <a:srgbClr val="002060"/>
                </a:solidFill>
                <a:latin typeface="Times New Roman" pitchFamily="18" charset="0"/>
                <a:cs typeface="Times New Roman" pitchFamily="18" charset="0"/>
              </a:rPr>
              <a:t>Lettre d’acceptation pour le visa</a:t>
            </a:r>
          </a:p>
          <a:p>
            <a:pPr lvl="1" algn="just"/>
            <a:r>
              <a:rPr lang="fr-FR" dirty="0" smtClean="0">
                <a:solidFill>
                  <a:srgbClr val="002060"/>
                </a:solidFill>
                <a:latin typeface="Times New Roman" pitchFamily="18" charset="0"/>
                <a:cs typeface="Times New Roman" pitchFamily="18" charset="0"/>
              </a:rPr>
              <a:t>Guide d’accueil</a:t>
            </a:r>
            <a:endParaRPr lang="en-GB" dirty="0">
              <a:solidFill>
                <a:srgbClr val="002060"/>
              </a:solidFill>
              <a:latin typeface="Times New Roman" pitchFamily="18" charset="0"/>
              <a:cs typeface="Times New Roman" pitchFamily="18" charset="0"/>
            </a:endParaRPr>
          </a:p>
        </p:txBody>
      </p:sp>
      <p:sp>
        <p:nvSpPr>
          <p:cNvPr id="7" name="Titolo 1"/>
          <p:cNvSpPr>
            <a:spLocks noGrp="1"/>
          </p:cNvSpPr>
          <p:nvPr>
            <p:ph type="title"/>
          </p:nvPr>
        </p:nvSpPr>
        <p:spPr>
          <a:xfrm>
            <a:off x="500034" y="1428736"/>
            <a:ext cx="8153400" cy="990600"/>
          </a:xfrm>
        </p:spPr>
        <p:txBody>
          <a:bodyPr>
            <a:noAutofit/>
          </a:bodyPr>
          <a:lstStyle/>
          <a:p>
            <a:r>
              <a:rPr lang="en-GB" sz="3600" b="1" dirty="0" smtClean="0">
                <a:solidFill>
                  <a:srgbClr val="FF0000"/>
                </a:solidFill>
                <a:latin typeface="Times New Roman" pitchFamily="18" charset="0"/>
                <a:cs typeface="Times New Roman" pitchFamily="18" charset="0"/>
              </a:rPr>
              <a:t>Avant les </a:t>
            </a:r>
            <a:r>
              <a:rPr lang="en-GB" sz="3600" b="1" dirty="0" err="1" smtClean="0">
                <a:solidFill>
                  <a:srgbClr val="FF0000"/>
                </a:solidFill>
                <a:latin typeface="Times New Roman" pitchFamily="18" charset="0"/>
                <a:cs typeface="Times New Roman" pitchFamily="18" charset="0"/>
              </a:rPr>
              <a:t>mobilités</a:t>
            </a:r>
            <a:r>
              <a:rPr lang="en-GB" sz="3600" b="1" dirty="0" smtClean="0">
                <a:solidFill>
                  <a:srgbClr val="FF0000"/>
                </a:solidFill>
                <a:latin typeface="Times New Roman" pitchFamily="18" charset="0"/>
                <a:cs typeface="Times New Roman" pitchFamily="18" charset="0"/>
              </a:rPr>
              <a:t/>
            </a:r>
            <a:br>
              <a:rPr lang="en-GB" sz="3600" b="1" dirty="0" smtClean="0">
                <a:solidFill>
                  <a:srgbClr val="FF0000"/>
                </a:solidFill>
                <a:latin typeface="Times New Roman" pitchFamily="18" charset="0"/>
                <a:cs typeface="Times New Roman" pitchFamily="18" charset="0"/>
              </a:rPr>
            </a:br>
            <a:r>
              <a:rPr lang="en-GB" sz="2800" b="1" dirty="0" smtClean="0">
                <a:solidFill>
                  <a:srgbClr val="FF0000"/>
                </a:solidFill>
                <a:latin typeface="Times New Roman" pitchFamily="18" charset="0"/>
                <a:cs typeface="Times New Roman" pitchFamily="18" charset="0"/>
              </a:rPr>
              <a:t>Les documents </a:t>
            </a:r>
            <a:r>
              <a:rPr lang="en-GB" sz="2800" b="1" dirty="0" err="1" smtClean="0">
                <a:solidFill>
                  <a:srgbClr val="FF0000"/>
                </a:solidFill>
                <a:latin typeface="Times New Roman" pitchFamily="18" charset="0"/>
                <a:cs typeface="Times New Roman" pitchFamily="18" charset="0"/>
              </a:rPr>
              <a:t>propres</a:t>
            </a:r>
            <a:r>
              <a:rPr lang="en-GB" sz="2800" b="1" dirty="0" smtClean="0">
                <a:solidFill>
                  <a:srgbClr val="FF0000"/>
                </a:solidFill>
                <a:latin typeface="Times New Roman" pitchFamily="18" charset="0"/>
                <a:cs typeface="Times New Roman" pitchFamily="18" charset="0"/>
              </a:rPr>
              <a:t> aux </a:t>
            </a:r>
            <a:r>
              <a:rPr lang="en-GB" sz="2800" b="1" dirty="0" err="1" smtClean="0">
                <a:solidFill>
                  <a:srgbClr val="FF0000"/>
                </a:solidFill>
                <a:latin typeface="Times New Roman" pitchFamily="18" charset="0"/>
                <a:cs typeface="Times New Roman" pitchFamily="18" charset="0"/>
              </a:rPr>
              <a:t>universités</a:t>
            </a:r>
            <a:endParaRPr lang="en-GB" sz="2800" b="1" dirty="0">
              <a:solidFill>
                <a:srgbClr val="FF0000"/>
              </a:solidFill>
              <a:latin typeface="Times New Roman" pitchFamily="18" charset="0"/>
              <a:cs typeface="Times New Roman" pitchFamily="18" charset="0"/>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1070683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142844" y="2214554"/>
            <a:ext cx="8895177" cy="4495800"/>
          </a:xfrm>
        </p:spPr>
        <p:txBody>
          <a:bodyPr>
            <a:normAutofit/>
          </a:bodyPr>
          <a:lstStyle/>
          <a:p>
            <a:r>
              <a:rPr lang="fr-FR" dirty="0" smtClean="0">
                <a:solidFill>
                  <a:srgbClr val="002060"/>
                </a:solidFill>
                <a:latin typeface="Times New Roman" pitchFamily="18" charset="0"/>
                <a:cs typeface="Times New Roman" pitchFamily="18" charset="0"/>
              </a:rPr>
              <a:t>Changements du contrat pédagogiques (Change </a:t>
            </a:r>
            <a:r>
              <a:rPr lang="fr-FR" dirty="0" err="1" smtClean="0">
                <a:solidFill>
                  <a:srgbClr val="002060"/>
                </a:solidFill>
                <a:latin typeface="Times New Roman" pitchFamily="18" charset="0"/>
                <a:cs typeface="Times New Roman" pitchFamily="18" charset="0"/>
              </a:rPr>
              <a:t>form</a:t>
            </a:r>
            <a:r>
              <a:rPr lang="fr-FR" dirty="0" smtClean="0">
                <a:solidFill>
                  <a:srgbClr val="002060"/>
                </a:solidFill>
                <a:latin typeface="Times New Roman" pitchFamily="18" charset="0"/>
                <a:cs typeface="Times New Roman" pitchFamily="18" charset="0"/>
              </a:rPr>
              <a:t>):</a:t>
            </a:r>
          </a:p>
          <a:p>
            <a:pPr lvl="1"/>
            <a:r>
              <a:rPr lang="fr-FR" dirty="0" smtClean="0">
                <a:solidFill>
                  <a:srgbClr val="002060"/>
                </a:solidFill>
                <a:latin typeface="Times New Roman" pitchFamily="18" charset="0"/>
                <a:cs typeface="Times New Roman" pitchFamily="18" charset="0"/>
              </a:rPr>
              <a:t>Les étudiants peuvent faire des modifications dans la liste des cours prévus, durant le premier mois de la mobilité.</a:t>
            </a:r>
          </a:p>
          <a:p>
            <a:pPr lvl="1"/>
            <a:r>
              <a:rPr lang="fr-FR" dirty="0" smtClean="0">
                <a:solidFill>
                  <a:srgbClr val="002060"/>
                </a:solidFill>
                <a:latin typeface="Times New Roman" pitchFamily="18" charset="0"/>
                <a:cs typeface="Times New Roman" pitchFamily="18" charset="0"/>
              </a:rPr>
              <a:t>Ces changements doivent être validés par les 3 parties (via une signature)</a:t>
            </a:r>
            <a:endParaRPr lang="en-GB" dirty="0">
              <a:solidFill>
                <a:srgbClr val="002060"/>
              </a:solidFill>
              <a:latin typeface="Times New Roman" pitchFamily="18" charset="0"/>
              <a:cs typeface="Times New Roman" pitchFamily="18" charset="0"/>
            </a:endParaRPr>
          </a:p>
        </p:txBody>
      </p:sp>
      <p:sp>
        <p:nvSpPr>
          <p:cNvPr id="7" name="Titolo 1"/>
          <p:cNvSpPr>
            <a:spLocks noGrp="1"/>
          </p:cNvSpPr>
          <p:nvPr>
            <p:ph type="title"/>
          </p:nvPr>
        </p:nvSpPr>
        <p:spPr>
          <a:xfrm>
            <a:off x="500034" y="1509706"/>
            <a:ext cx="8153400" cy="990600"/>
          </a:xfrm>
        </p:spPr>
        <p:txBody>
          <a:bodyPr>
            <a:noAutofit/>
          </a:bodyPr>
          <a:lstStyle/>
          <a:p>
            <a:r>
              <a:rPr lang="en-GB" sz="3600" b="1" dirty="0" smtClean="0">
                <a:solidFill>
                  <a:srgbClr val="FF0000"/>
                </a:solidFill>
              </a:rPr>
              <a:t>Durant les </a:t>
            </a:r>
            <a:r>
              <a:rPr lang="en-GB" sz="3600" b="1" dirty="0" err="1" smtClean="0">
                <a:solidFill>
                  <a:srgbClr val="FF0000"/>
                </a:solidFill>
              </a:rPr>
              <a:t>mobilités</a:t>
            </a:r>
            <a:r>
              <a:rPr lang="en-GB" sz="3600" b="1" dirty="0" smtClean="0">
                <a:solidFill>
                  <a:srgbClr val="FF0000"/>
                </a:solidFill>
              </a:rPr>
              <a:t> </a:t>
            </a:r>
            <a:r>
              <a:rPr lang="en-GB" sz="3600" b="1" dirty="0" err="1" smtClean="0">
                <a:solidFill>
                  <a:srgbClr val="FF0000"/>
                </a:solidFill>
              </a:rPr>
              <a:t>étudiantes</a:t>
            </a:r>
            <a:r>
              <a:rPr lang="en-GB" sz="3600" b="1" dirty="0" smtClean="0">
                <a:solidFill>
                  <a:srgbClr val="FF0000"/>
                </a:solidFill>
              </a:rPr>
              <a:t/>
            </a:r>
            <a:br>
              <a:rPr lang="en-GB" sz="3600" b="1" dirty="0" smtClean="0">
                <a:solidFill>
                  <a:srgbClr val="FF0000"/>
                </a:solidFill>
              </a:rPr>
            </a:br>
            <a:endParaRPr lang="en-GB" sz="2800" b="1"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3344143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71406" y="2362224"/>
            <a:ext cx="8895177" cy="2638412"/>
          </a:xfrm>
        </p:spPr>
        <p:txBody>
          <a:bodyPr>
            <a:normAutofit/>
          </a:bodyPr>
          <a:lstStyle/>
          <a:p>
            <a:pPr algn="just"/>
            <a:r>
              <a:rPr lang="fr-FR" sz="2400" dirty="0" smtClean="0">
                <a:solidFill>
                  <a:srgbClr val="002060"/>
                </a:solidFill>
                <a:latin typeface="Times New Roman" pitchFamily="18" charset="0"/>
                <a:cs typeface="Times New Roman" pitchFamily="18" charset="0"/>
              </a:rPr>
              <a:t>Attestation de présence à faire signer </a:t>
            </a:r>
            <a:r>
              <a:rPr lang="fr-FR" sz="2400" b="1" u="sng" dirty="0" smtClean="0">
                <a:solidFill>
                  <a:srgbClr val="002060"/>
                </a:solidFill>
                <a:latin typeface="Times New Roman" pitchFamily="18" charset="0"/>
                <a:cs typeface="Times New Roman" pitchFamily="18" charset="0"/>
              </a:rPr>
              <a:t>avant le départ du participant</a:t>
            </a:r>
          </a:p>
          <a:p>
            <a:pPr lvl="1" algn="just"/>
            <a:r>
              <a:rPr lang="en-GB" sz="2400" dirty="0" smtClean="0">
                <a:solidFill>
                  <a:srgbClr val="002060"/>
                </a:solidFill>
                <a:latin typeface="Times New Roman" pitchFamily="18" charset="0"/>
                <a:cs typeface="Times New Roman" pitchFamily="18" charset="0"/>
              </a:rPr>
              <a:t>Ce document </a:t>
            </a:r>
            <a:r>
              <a:rPr lang="en-GB" sz="2400" dirty="0" err="1" smtClean="0">
                <a:solidFill>
                  <a:srgbClr val="002060"/>
                </a:solidFill>
                <a:latin typeface="Times New Roman" pitchFamily="18" charset="0"/>
                <a:cs typeface="Times New Roman" pitchFamily="18" charset="0"/>
              </a:rPr>
              <a:t>est</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souvent</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demandé</a:t>
            </a:r>
            <a:r>
              <a:rPr lang="en-GB" sz="2400" dirty="0" smtClean="0">
                <a:solidFill>
                  <a:srgbClr val="002060"/>
                </a:solidFill>
                <a:latin typeface="Times New Roman" pitchFamily="18" charset="0"/>
                <a:cs typeface="Times New Roman" pitchFamily="18" charset="0"/>
              </a:rPr>
              <a:t> par </a:t>
            </a:r>
            <a:r>
              <a:rPr lang="en-GB" sz="2400" dirty="0" err="1" smtClean="0">
                <a:solidFill>
                  <a:srgbClr val="002060"/>
                </a:solidFill>
                <a:latin typeface="Times New Roman" pitchFamily="18" charset="0"/>
                <a:cs typeface="Times New Roman" pitchFamily="18" charset="0"/>
              </a:rPr>
              <a:t>l’établissement</a:t>
            </a:r>
            <a:r>
              <a:rPr lang="en-GB" sz="2400" dirty="0" smtClean="0">
                <a:solidFill>
                  <a:srgbClr val="002060"/>
                </a:solidFill>
                <a:latin typeface="Times New Roman" pitchFamily="18" charset="0"/>
                <a:cs typeface="Times New Roman" pitchFamily="18" charset="0"/>
              </a:rPr>
              <a:t> qui verse la bourse et </a:t>
            </a:r>
            <a:r>
              <a:rPr lang="en-GB" sz="2400" dirty="0" err="1" smtClean="0">
                <a:solidFill>
                  <a:srgbClr val="002060"/>
                </a:solidFill>
                <a:latin typeface="Times New Roman" pitchFamily="18" charset="0"/>
                <a:cs typeface="Times New Roman" pitchFamily="18" charset="0"/>
              </a:rPr>
              <a:t>conditionne</a:t>
            </a:r>
            <a:r>
              <a:rPr lang="en-GB" sz="2400" dirty="0" smtClean="0">
                <a:solidFill>
                  <a:srgbClr val="002060"/>
                </a:solidFill>
                <a:latin typeface="Times New Roman" pitchFamily="18" charset="0"/>
                <a:cs typeface="Times New Roman" pitchFamily="18" charset="0"/>
              </a:rPr>
              <a:t> le </a:t>
            </a:r>
            <a:r>
              <a:rPr lang="en-GB" sz="2400" dirty="0" err="1" smtClean="0">
                <a:solidFill>
                  <a:srgbClr val="002060"/>
                </a:solidFill>
                <a:latin typeface="Times New Roman" pitchFamily="18" charset="0"/>
                <a:cs typeface="Times New Roman" pitchFamily="18" charset="0"/>
              </a:rPr>
              <a:t>versement</a:t>
            </a:r>
            <a:r>
              <a:rPr lang="en-GB" sz="2400" dirty="0" smtClean="0">
                <a:solidFill>
                  <a:srgbClr val="002060"/>
                </a:solidFill>
                <a:latin typeface="Times New Roman" pitchFamily="18" charset="0"/>
                <a:cs typeface="Times New Roman" pitchFamily="18" charset="0"/>
              </a:rPr>
              <a:t> du </a:t>
            </a:r>
            <a:r>
              <a:rPr lang="en-GB" sz="2400" dirty="0" err="1" smtClean="0">
                <a:solidFill>
                  <a:srgbClr val="002060"/>
                </a:solidFill>
                <a:latin typeface="Times New Roman" pitchFamily="18" charset="0"/>
                <a:cs typeface="Times New Roman" pitchFamily="18" charset="0"/>
              </a:rPr>
              <a:t>reliquat</a:t>
            </a:r>
            <a:r>
              <a:rPr lang="en-GB" sz="2400" dirty="0" smtClean="0">
                <a:solidFill>
                  <a:srgbClr val="002060"/>
                </a:solidFill>
                <a:latin typeface="Times New Roman" pitchFamily="18" charset="0"/>
                <a:cs typeface="Times New Roman" pitchFamily="18" charset="0"/>
              </a:rPr>
              <a:t> de la bourse.</a:t>
            </a:r>
            <a:endParaRPr lang="en-GB" sz="2400" dirty="0">
              <a:solidFill>
                <a:srgbClr val="002060"/>
              </a:solidFill>
              <a:latin typeface="Times New Roman" pitchFamily="18" charset="0"/>
              <a:cs typeface="Times New Roman" pitchFamily="18" charset="0"/>
            </a:endParaRPr>
          </a:p>
        </p:txBody>
      </p:sp>
      <p:sp>
        <p:nvSpPr>
          <p:cNvPr id="7" name="Titolo 1"/>
          <p:cNvSpPr>
            <a:spLocks noGrp="1"/>
          </p:cNvSpPr>
          <p:nvPr>
            <p:ph type="title"/>
          </p:nvPr>
        </p:nvSpPr>
        <p:spPr>
          <a:xfrm>
            <a:off x="500034" y="1428736"/>
            <a:ext cx="8153400" cy="990600"/>
          </a:xfrm>
        </p:spPr>
        <p:txBody>
          <a:bodyPr>
            <a:noAutofit/>
          </a:bodyPr>
          <a:lstStyle/>
          <a:p>
            <a:r>
              <a:rPr lang="en-GB" sz="3600" b="1" dirty="0" smtClean="0">
                <a:solidFill>
                  <a:srgbClr val="FF0000"/>
                </a:solidFill>
              </a:rPr>
              <a:t>Durant </a:t>
            </a:r>
            <a:r>
              <a:rPr lang="en-GB" sz="3600" b="1" dirty="0" err="1" smtClean="0">
                <a:solidFill>
                  <a:srgbClr val="FF0000"/>
                </a:solidFill>
              </a:rPr>
              <a:t>toutes</a:t>
            </a:r>
            <a:r>
              <a:rPr lang="en-GB" sz="3600" b="1" dirty="0" smtClean="0">
                <a:solidFill>
                  <a:srgbClr val="FF0000"/>
                </a:solidFill>
              </a:rPr>
              <a:t> les </a:t>
            </a:r>
            <a:r>
              <a:rPr lang="en-GB" sz="3600" b="1" dirty="0" err="1" smtClean="0">
                <a:solidFill>
                  <a:srgbClr val="FF0000"/>
                </a:solidFill>
              </a:rPr>
              <a:t>mobilités</a:t>
            </a:r>
            <a:r>
              <a:rPr lang="en-GB" sz="3600" b="1" dirty="0" smtClean="0">
                <a:solidFill>
                  <a:srgbClr val="FF0000"/>
                </a:solidFill>
              </a:rPr>
              <a:t/>
            </a:r>
            <a:br>
              <a:rPr lang="en-GB" sz="3600" b="1" dirty="0" smtClean="0">
                <a:solidFill>
                  <a:srgbClr val="FF0000"/>
                </a:solidFill>
              </a:rPr>
            </a:br>
            <a:endParaRPr lang="en-GB" sz="2800" b="1"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4054272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71406" y="2362224"/>
            <a:ext cx="8858312" cy="2138346"/>
          </a:xfrm>
        </p:spPr>
        <p:txBody>
          <a:bodyPr>
            <a:normAutofit/>
          </a:bodyPr>
          <a:lstStyle/>
          <a:p>
            <a:pPr algn="just"/>
            <a:r>
              <a:rPr lang="fr-FR" sz="2400" b="1" dirty="0" smtClean="0">
                <a:solidFill>
                  <a:srgbClr val="002060"/>
                </a:solidFill>
              </a:rPr>
              <a:t>Relevé de notes </a:t>
            </a:r>
            <a:r>
              <a:rPr lang="fr-FR" sz="2400" dirty="0" smtClean="0">
                <a:solidFill>
                  <a:srgbClr val="002060"/>
                </a:solidFill>
              </a:rPr>
              <a:t>fourni par l’université d’accueil</a:t>
            </a:r>
          </a:p>
          <a:p>
            <a:pPr marL="182563" lvl="1" indent="0" algn="just"/>
            <a:r>
              <a:rPr lang="fr-FR" sz="2400" dirty="0" smtClean="0">
                <a:solidFill>
                  <a:srgbClr val="002060"/>
                </a:solidFill>
              </a:rPr>
              <a:t> Document </a:t>
            </a:r>
            <a:r>
              <a:rPr lang="fr-FR" sz="2400" dirty="0" smtClean="0">
                <a:solidFill>
                  <a:srgbClr val="002060"/>
                </a:solidFill>
              </a:rPr>
              <a:t>de l’université ou modèle de la Commission européenne (section </a:t>
            </a:r>
            <a:r>
              <a:rPr lang="fr-FR" sz="2400" dirty="0" err="1" smtClean="0">
                <a:solidFill>
                  <a:srgbClr val="002060"/>
                </a:solidFill>
              </a:rPr>
              <a:t>After</a:t>
            </a:r>
            <a:r>
              <a:rPr lang="fr-FR" sz="2400" dirty="0" smtClean="0">
                <a:solidFill>
                  <a:srgbClr val="002060"/>
                </a:solidFill>
              </a:rPr>
              <a:t> the </a:t>
            </a:r>
            <a:r>
              <a:rPr lang="fr-FR" sz="2400" dirty="0" err="1" smtClean="0">
                <a:solidFill>
                  <a:srgbClr val="002060"/>
                </a:solidFill>
              </a:rPr>
              <a:t>mobility</a:t>
            </a:r>
            <a:r>
              <a:rPr lang="fr-FR" sz="2400" dirty="0" smtClean="0">
                <a:solidFill>
                  <a:srgbClr val="002060"/>
                </a:solidFill>
              </a:rPr>
              <a:t>)</a:t>
            </a:r>
          </a:p>
          <a:p>
            <a:pPr marL="182563" lvl="1" indent="0" algn="just"/>
            <a:r>
              <a:rPr lang="fr-FR" sz="2400" dirty="0" smtClean="0">
                <a:solidFill>
                  <a:srgbClr val="002060"/>
                </a:solidFill>
              </a:rPr>
              <a:t> Document </a:t>
            </a:r>
            <a:r>
              <a:rPr lang="fr-FR" sz="2400" dirty="0" smtClean="0">
                <a:solidFill>
                  <a:srgbClr val="002060"/>
                </a:solidFill>
              </a:rPr>
              <a:t>à fournir dans des délais raisonnables (30 jours)</a:t>
            </a:r>
          </a:p>
          <a:p>
            <a:pPr lvl="1" algn="just"/>
            <a:endParaRPr lang="fr-FR" sz="2400" dirty="0" smtClean="0">
              <a:solidFill>
                <a:srgbClr val="002060"/>
              </a:solidFill>
            </a:endParaRPr>
          </a:p>
          <a:p>
            <a:pPr marL="365760" lvl="1" indent="0" algn="just">
              <a:buNone/>
            </a:pPr>
            <a:endParaRPr lang="en-GB" sz="2400" dirty="0">
              <a:solidFill>
                <a:srgbClr val="002060"/>
              </a:solidFill>
            </a:endParaRPr>
          </a:p>
        </p:txBody>
      </p:sp>
      <p:sp>
        <p:nvSpPr>
          <p:cNvPr id="7" name="Titolo 1"/>
          <p:cNvSpPr>
            <a:spLocks noGrp="1"/>
          </p:cNvSpPr>
          <p:nvPr>
            <p:ph type="title"/>
          </p:nvPr>
        </p:nvSpPr>
        <p:spPr>
          <a:xfrm>
            <a:off x="428596" y="1428736"/>
            <a:ext cx="8153400" cy="990600"/>
          </a:xfrm>
        </p:spPr>
        <p:txBody>
          <a:bodyPr>
            <a:noAutofit/>
          </a:bodyPr>
          <a:lstStyle/>
          <a:p>
            <a:r>
              <a:rPr lang="en-GB" sz="3600" b="1" dirty="0" smtClean="0">
                <a:solidFill>
                  <a:srgbClr val="FF0000"/>
                </a:solidFill>
              </a:rPr>
              <a:t>Après les </a:t>
            </a:r>
            <a:r>
              <a:rPr lang="en-GB" sz="3600" b="1" dirty="0" err="1" smtClean="0">
                <a:solidFill>
                  <a:srgbClr val="FF0000"/>
                </a:solidFill>
              </a:rPr>
              <a:t>mobilités</a:t>
            </a:r>
            <a:r>
              <a:rPr lang="en-GB" sz="3600" b="1" dirty="0" smtClean="0">
                <a:solidFill>
                  <a:srgbClr val="FF0000"/>
                </a:solidFill>
              </a:rPr>
              <a:t> </a:t>
            </a:r>
            <a:r>
              <a:rPr lang="en-GB" sz="3600" b="1" dirty="0" err="1" smtClean="0">
                <a:solidFill>
                  <a:srgbClr val="FF0000"/>
                </a:solidFill>
              </a:rPr>
              <a:t>étudiantes</a:t>
            </a:r>
            <a:r>
              <a:rPr lang="en-GB" sz="3600" b="1" dirty="0" smtClean="0">
                <a:solidFill>
                  <a:srgbClr val="FF0000"/>
                </a:solidFill>
              </a:rPr>
              <a:t/>
            </a:r>
            <a:br>
              <a:rPr lang="en-GB" sz="3600" b="1" dirty="0" smtClean="0">
                <a:solidFill>
                  <a:srgbClr val="FF0000"/>
                </a:solidFill>
              </a:rPr>
            </a:br>
            <a:endParaRPr lang="en-GB" sz="2800" b="1"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2152055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142844" y="2362224"/>
            <a:ext cx="8895177" cy="4495800"/>
          </a:xfrm>
        </p:spPr>
        <p:txBody>
          <a:bodyPr>
            <a:normAutofit/>
          </a:bodyPr>
          <a:lstStyle/>
          <a:p>
            <a:pPr algn="just"/>
            <a:r>
              <a:rPr lang="fr-FR" b="1" dirty="0" smtClean="0">
                <a:solidFill>
                  <a:srgbClr val="002060"/>
                </a:solidFill>
                <a:latin typeface="Times New Roman" pitchFamily="18" charset="0"/>
                <a:cs typeface="Times New Roman" pitchFamily="18" charset="0"/>
              </a:rPr>
              <a:t>Questionnaire en ligne </a:t>
            </a:r>
            <a:r>
              <a:rPr lang="fr-FR" dirty="0" smtClean="0">
                <a:solidFill>
                  <a:srgbClr val="002060"/>
                </a:solidFill>
                <a:latin typeface="Times New Roman" pitchFamily="18" charset="0"/>
                <a:cs typeface="Times New Roman" pitchFamily="18" charset="0"/>
              </a:rPr>
              <a:t>à saisir (envoyé automatiquement à la fin de la mobilité)</a:t>
            </a:r>
          </a:p>
          <a:p>
            <a:pPr algn="just"/>
            <a:r>
              <a:rPr lang="fr-FR" dirty="0" smtClean="0">
                <a:solidFill>
                  <a:srgbClr val="002060"/>
                </a:solidFill>
                <a:latin typeface="Times New Roman" pitchFamily="18" charset="0"/>
                <a:cs typeface="Times New Roman" pitchFamily="18" charset="0"/>
              </a:rPr>
              <a:t>Remplir les formalités demandées par son université d’origine (ex: compte-rendu)</a:t>
            </a:r>
          </a:p>
          <a:p>
            <a:pPr lvl="1"/>
            <a:endParaRPr lang="fr-FR" dirty="0" smtClean="0">
              <a:solidFill>
                <a:srgbClr val="002060"/>
              </a:solidFill>
              <a:latin typeface="Times New Roman" pitchFamily="18" charset="0"/>
              <a:cs typeface="Times New Roman" pitchFamily="18" charset="0"/>
            </a:endParaRPr>
          </a:p>
          <a:p>
            <a:pPr marL="365760" lvl="1" indent="0">
              <a:buNone/>
            </a:pPr>
            <a:endParaRPr lang="en-GB" dirty="0">
              <a:solidFill>
                <a:srgbClr val="002060"/>
              </a:solidFill>
              <a:latin typeface="Times New Roman" pitchFamily="18" charset="0"/>
              <a:cs typeface="Times New Roman" pitchFamily="18" charset="0"/>
            </a:endParaRPr>
          </a:p>
        </p:txBody>
      </p:sp>
      <p:sp>
        <p:nvSpPr>
          <p:cNvPr id="7" name="Titolo 1"/>
          <p:cNvSpPr>
            <a:spLocks noGrp="1"/>
          </p:cNvSpPr>
          <p:nvPr>
            <p:ph type="title"/>
          </p:nvPr>
        </p:nvSpPr>
        <p:spPr>
          <a:xfrm>
            <a:off x="428596" y="1428736"/>
            <a:ext cx="8153400" cy="990600"/>
          </a:xfrm>
        </p:spPr>
        <p:txBody>
          <a:bodyPr>
            <a:noAutofit/>
          </a:bodyPr>
          <a:lstStyle/>
          <a:p>
            <a:r>
              <a:rPr lang="en-GB" sz="3600" b="1" dirty="0" smtClean="0">
                <a:solidFill>
                  <a:srgbClr val="FF0000"/>
                </a:solidFill>
              </a:rPr>
              <a:t>Après </a:t>
            </a:r>
            <a:r>
              <a:rPr lang="en-GB" sz="3600" b="1" dirty="0" err="1" smtClean="0">
                <a:solidFill>
                  <a:srgbClr val="FF0000"/>
                </a:solidFill>
              </a:rPr>
              <a:t>toutes</a:t>
            </a:r>
            <a:r>
              <a:rPr lang="en-GB" sz="3600" b="1" dirty="0" smtClean="0">
                <a:solidFill>
                  <a:srgbClr val="FF0000"/>
                </a:solidFill>
              </a:rPr>
              <a:t> les </a:t>
            </a:r>
            <a:r>
              <a:rPr lang="en-GB" sz="3600" b="1" dirty="0" err="1" smtClean="0">
                <a:solidFill>
                  <a:srgbClr val="FF0000"/>
                </a:solidFill>
              </a:rPr>
              <a:t>mobilités</a:t>
            </a:r>
            <a:r>
              <a:rPr lang="en-GB" sz="3600" b="1" dirty="0" smtClean="0">
                <a:solidFill>
                  <a:srgbClr val="FF0000"/>
                </a:solidFill>
              </a:rPr>
              <a:t/>
            </a:r>
            <a:br>
              <a:rPr lang="en-GB" sz="3600" b="1" dirty="0" smtClean="0">
                <a:solidFill>
                  <a:srgbClr val="FF0000"/>
                </a:solidFill>
              </a:rPr>
            </a:br>
            <a:endParaRPr lang="en-GB" sz="2800" b="1" dirty="0">
              <a:solidFill>
                <a:srgbClr val="FF0000"/>
              </a:solidFill>
            </a:endParaRPr>
          </a:p>
        </p:txBody>
      </p:sp>
      <p:grpSp>
        <p:nvGrpSpPr>
          <p:cNvPr id="2" name="Groupe 7"/>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3"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4" name="Image 3">
                <a:extLst>
                  <a:ext uri="{FF2B5EF4-FFF2-40B4-BE49-F238E27FC236}">
                    <a16:creationId xmlns:a16="http://schemas.microsoft.com/office/drawing/2014/main" xmlns=""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5" name="Picture 3" descr="logo erasmus">
                <a:extLst>
                  <a:ext uri="{FF2B5EF4-FFF2-40B4-BE49-F238E27FC236}">
                    <a16:creationId xmlns="" xmlns:a16="http://schemas.microsoft.com/office/drawing/2014/main" id="{A7C711B0-F801-41D3-8B86-EEBC6A6DE469}"/>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923" y="142852"/>
                <a:ext cx="3355069" cy="744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1" name="Arrondir un rectangle à un seul coin 1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ndir un rectangle à un seul coin 1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xmlns="" val="364894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4416594"/>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1- Les objectifs du projet ICMED:</a:t>
            </a:r>
          </a:p>
          <a:p>
            <a:pPr algn="ctr"/>
            <a:endParaRPr lang="fr-FR" sz="2800" b="1" dirty="0" smtClean="0">
              <a:solidFill>
                <a:srgbClr val="002060"/>
              </a:solidFill>
              <a:latin typeface="Times New Roman" pitchFamily="18" charset="0"/>
              <a:cs typeface="Times New Roman" pitchFamily="18" charset="0"/>
            </a:endParaRPr>
          </a:p>
          <a:p>
            <a:pPr algn="just">
              <a:spcBef>
                <a:spcPts val="600"/>
              </a:spcBef>
              <a:spcAft>
                <a:spcPts val="600"/>
              </a:spcAf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Renforcer la capacité du Staff de l’enseignement supérieur en Algérie, au Maroc et en Tunisie à gérer spécifiquement les programmes Erasmus + MIC et les programmes de mobilité internationale.</a:t>
            </a:r>
          </a:p>
          <a:p>
            <a:pPr algn="just">
              <a:spcBef>
                <a:spcPts val="600"/>
              </a:spcBef>
              <a:spcAft>
                <a:spcPts val="600"/>
              </a:spcAf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Mettre en place un programme de formation (TW) favorisant l’information et un partage des connaissances et des bonnes pratiques.</a:t>
            </a:r>
          </a:p>
          <a:p>
            <a:pPr algn="just">
              <a:spcBef>
                <a:spcPts val="600"/>
              </a:spcBef>
              <a:spcAft>
                <a:spcPts val="600"/>
              </a:spcAf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Contribuer à une gestion plus innovante, plus efficace et plus efficiente des programmes MIC dans les pays du Maghreb</a:t>
            </a:r>
            <a:r>
              <a:rPr lang="fr-FR" sz="2800" dirty="0" smtClean="0">
                <a:solidFill>
                  <a:srgbClr val="002060"/>
                </a:solidFill>
                <a:latin typeface="Times New Roman" pitchFamily="18" charset="0"/>
                <a:cs typeface="Times New Roman" pitchFamily="18" charset="0"/>
              </a:rPr>
              <a:t>.</a:t>
            </a: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5720" y="3357562"/>
            <a:ext cx="8643998" cy="707886"/>
          </a:xfrm>
          <a:prstGeom prst="rect">
            <a:avLst/>
          </a:prstGeom>
        </p:spPr>
        <p:txBody>
          <a:bodyPr wrap="square">
            <a:spAutoFit/>
          </a:bodyPr>
          <a:lstStyle/>
          <a:p>
            <a:pPr algn="ctr"/>
            <a:r>
              <a:rPr lang="fr-FR" sz="4000" b="1" cap="all" dirty="0" smtClean="0">
                <a:solidFill>
                  <a:srgbClr val="FF0000"/>
                </a:solidFill>
              </a:rPr>
              <a:t>Cas pratiques </a:t>
            </a:r>
            <a:endParaRPr lang="fr-FR" sz="2400" b="1" cap="all" dirty="0">
              <a:solidFill>
                <a:srgbClr val="FF0000"/>
              </a:solidFill>
            </a:endParaRPr>
          </a:p>
        </p:txBody>
      </p:sp>
      <p:grpSp>
        <p:nvGrpSpPr>
          <p:cNvPr id="11" name="Groupe 18"/>
          <p:cNvGrpSpPr/>
          <p:nvPr/>
        </p:nvGrpSpPr>
        <p:grpSpPr>
          <a:xfrm>
            <a:off x="7562" y="71438"/>
            <a:ext cx="9136470" cy="6786586"/>
            <a:chOff x="11648" y="71438"/>
            <a:chExt cx="9136470" cy="6786586"/>
          </a:xfrm>
        </p:grpSpPr>
        <p:grpSp>
          <p:nvGrpSpPr>
            <p:cNvPr id="12" name="Groupe 17"/>
            <p:cNvGrpSpPr/>
            <p:nvPr/>
          </p:nvGrpSpPr>
          <p:grpSpPr>
            <a:xfrm>
              <a:off x="11648" y="71438"/>
              <a:ext cx="9132384" cy="1285860"/>
              <a:chOff x="11648" y="71438"/>
              <a:chExt cx="9132384" cy="1285860"/>
            </a:xfrm>
          </p:grpSpPr>
          <p:sp>
            <p:nvSpPr>
              <p:cNvPr id="16"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7"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8"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9" name="Groupe 13"/>
              <p:cNvGrpSpPr/>
              <p:nvPr/>
            </p:nvGrpSpPr>
            <p:grpSpPr>
              <a:xfrm>
                <a:off x="11648" y="1142984"/>
                <a:ext cx="9132384" cy="214314"/>
                <a:chOff x="11648" y="1142984"/>
                <a:chExt cx="9132384" cy="214314"/>
              </a:xfrm>
            </p:grpSpPr>
            <p:sp>
              <p:nvSpPr>
                <p:cNvPr id="20" name="Arrondir un rectangle à un seul coin 19"/>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Arrondir un rectangle à un seul coin 20"/>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 name="Groupe 14"/>
            <p:cNvGrpSpPr/>
            <p:nvPr/>
          </p:nvGrpSpPr>
          <p:grpSpPr>
            <a:xfrm>
              <a:off x="15734" y="6643710"/>
              <a:ext cx="9132384" cy="214314"/>
              <a:chOff x="11648" y="1142984"/>
              <a:chExt cx="9132384" cy="214314"/>
            </a:xfrm>
          </p:grpSpPr>
          <p:sp>
            <p:nvSpPr>
              <p:cNvPr id="14" name="Arrondir un rectangle à un seul coin 13"/>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rrondir un rectangle à un seul coin 14"/>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5109091"/>
          </a:xfrm>
          <a:prstGeom prst="rect">
            <a:avLst/>
          </a:prstGeom>
          <a:noFill/>
        </p:spPr>
        <p:txBody>
          <a:bodyPr wrap="square">
            <a:spAutoFit/>
          </a:bodyPr>
          <a:lstStyle/>
          <a:p>
            <a:pPr algn="ctr"/>
            <a:r>
              <a:rPr lang="fr-FR" sz="2800" b="1" dirty="0" smtClean="0">
                <a:solidFill>
                  <a:srgbClr val="FF0000"/>
                </a:solidFill>
              </a:rPr>
              <a:t>Communication </a:t>
            </a:r>
            <a:r>
              <a:rPr lang="fr-FR" sz="2800" b="1" dirty="0" smtClean="0">
                <a:solidFill>
                  <a:srgbClr val="FF0000"/>
                </a:solidFill>
              </a:rPr>
              <a:t>et sensibilisation des opportunités de mobilités internationales offertes par Erasmus +:</a:t>
            </a:r>
            <a:endParaRPr lang="fr-FR" sz="2800" dirty="0" smtClean="0">
              <a:solidFill>
                <a:srgbClr val="FF0000"/>
              </a:solidFill>
            </a:endParaRP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Contacter  et  informer directement nos lauréats éligibles.</a:t>
            </a: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Envoyer des lettres officielles aux Directeurs des établissements universitaires. </a:t>
            </a: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Publier  les annonces sur le site web et la page </a:t>
            </a:r>
            <a:r>
              <a:rPr lang="fr-FR" sz="2000" dirty="0" err="1" smtClean="0">
                <a:solidFill>
                  <a:srgbClr val="002060"/>
                </a:solidFill>
                <a:latin typeface="Times New Roman" pitchFamily="18" charset="0"/>
                <a:cs typeface="Times New Roman" pitchFamily="18" charset="0"/>
              </a:rPr>
              <a:t>Facebook</a:t>
            </a:r>
            <a:r>
              <a:rPr lang="fr-FR" sz="2000" dirty="0" smtClean="0">
                <a:solidFill>
                  <a:srgbClr val="002060"/>
                </a:solidFill>
                <a:latin typeface="Times New Roman" pitchFamily="18" charset="0"/>
                <a:cs typeface="Times New Roman" pitchFamily="18" charset="0"/>
              </a:rPr>
              <a:t> officielle de l‘Université.</a:t>
            </a: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Publier  les annonces sur les panneaux d’affichages  (affiches , </a:t>
            </a:r>
            <a:r>
              <a:rPr lang="fr-FR" sz="2000" dirty="0" err="1" smtClean="0">
                <a:solidFill>
                  <a:srgbClr val="002060"/>
                </a:solidFill>
                <a:latin typeface="Times New Roman" pitchFamily="18" charset="0"/>
                <a:cs typeface="Times New Roman" pitchFamily="18" charset="0"/>
              </a:rPr>
              <a:t>flyer</a:t>
            </a:r>
            <a:r>
              <a:rPr lang="fr-FR" sz="2000" dirty="0" smtClean="0">
                <a:solidFill>
                  <a:srgbClr val="002060"/>
                </a:solidFill>
                <a:latin typeface="Times New Roman" pitchFamily="18" charset="0"/>
                <a:cs typeface="Times New Roman" pitchFamily="18" charset="0"/>
              </a:rPr>
              <a:t>).</a:t>
            </a: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Diffuser les appels à candidature par email aux publics cibles.</a:t>
            </a: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Informer nos points de contact ERASMUS+ au niveau des établissements universitaires. </a:t>
            </a: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Organiser des réunions d’information et de sensibilisation au profit des étudiants, staff administratif, staff Académique.</a:t>
            </a:r>
            <a:r>
              <a:rPr lang="fr-FR" dirty="0" smtClean="0"/>
              <a:t> </a:t>
            </a: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l="9765" t="13194" r="60157" b="9027"/>
          <a:stretch>
            <a:fillRect/>
          </a:stretch>
        </p:blipFill>
        <p:spPr bwMode="auto">
          <a:xfrm>
            <a:off x="928662" y="2428868"/>
            <a:ext cx="3500462" cy="2007526"/>
          </a:xfrm>
          <a:prstGeom prst="rect">
            <a:avLst/>
          </a:prstGeom>
          <a:ln w="88900" cap="sq" cmpd="thickThin">
            <a:solidFill>
              <a:srgbClr val="002060"/>
            </a:solidFill>
            <a:prstDash val="solid"/>
            <a:miter lim="800000"/>
          </a:ln>
          <a:effectLst>
            <a:innerShdw blurRad="76200">
              <a:srgbClr val="000000"/>
            </a:innerShdw>
          </a:effectLst>
        </p:spPr>
      </p:pic>
      <p:pic>
        <p:nvPicPr>
          <p:cNvPr id="27650" name="Picture 2"/>
          <p:cNvPicPr>
            <a:picLocks noChangeAspect="1" noChangeArrowheads="1"/>
          </p:cNvPicPr>
          <p:nvPr/>
        </p:nvPicPr>
        <p:blipFill>
          <a:blip r:embed="rId3"/>
          <a:srcRect l="16651" t="7887" r="67082" b="11928"/>
          <a:stretch>
            <a:fillRect/>
          </a:stretch>
        </p:blipFill>
        <p:spPr bwMode="auto">
          <a:xfrm>
            <a:off x="5072066" y="2428868"/>
            <a:ext cx="2857520" cy="4000528"/>
          </a:xfrm>
          <a:prstGeom prst="rect">
            <a:avLst/>
          </a:prstGeom>
          <a:ln w="88900" cap="sq" cmpd="thickThin">
            <a:solidFill>
              <a:srgbClr val="002060"/>
            </a:solidFill>
            <a:prstDash val="solid"/>
            <a:miter lim="800000"/>
          </a:ln>
          <a:effectLst>
            <a:innerShdw blurRad="76200">
              <a:srgbClr val="000000"/>
            </a:innerShdw>
          </a:effectLst>
        </p:spPr>
      </p:pic>
      <p:pic>
        <p:nvPicPr>
          <p:cNvPr id="27652" name="Picture 4" descr="https://scontent.ftun6-1.fna.fbcdn.net/v/t1.15752-9/s2048x2048/86977931_2446674822249843_1246456443385675776_n.jpg?_nc_cat=105&amp;_nc_oc=AQnnkg6i2X7u3AHVXHHNso33ItdZPsIyiP9ymld7n94Yzzi2wd88kHOUpUtzP-yjo-4&amp;_nc_ht=scontent.ftun6-1.fna&amp;_nc_tp=7&amp;oh=6fa9a4199fbf5d95d63baa56cde1df43&amp;oe=5EC69C63"/>
          <p:cNvPicPr>
            <a:picLocks noChangeAspect="1" noChangeArrowheads="1"/>
          </p:cNvPicPr>
          <p:nvPr/>
        </p:nvPicPr>
        <p:blipFill>
          <a:blip r:embed="rId4" cstate="print"/>
          <a:srcRect/>
          <a:stretch>
            <a:fillRect/>
          </a:stretch>
        </p:blipFill>
        <p:spPr bwMode="auto">
          <a:xfrm>
            <a:off x="928662" y="4643446"/>
            <a:ext cx="3500462" cy="1810294"/>
          </a:xfrm>
          <a:prstGeom prst="rect">
            <a:avLst/>
          </a:prstGeom>
          <a:ln w="88900" cap="sq" cmpd="thickThin">
            <a:solidFill>
              <a:srgbClr val="002060"/>
            </a:solidFill>
            <a:prstDash val="solid"/>
            <a:miter lim="800000"/>
          </a:ln>
          <a:effectLst>
            <a:innerShdw blurRad="76200">
              <a:srgbClr val="000000"/>
            </a:innerShdw>
          </a:effectLst>
        </p:spPr>
      </p:pic>
      <p:sp>
        <p:nvSpPr>
          <p:cNvPr id="15" name="Rectangle 14"/>
          <p:cNvSpPr/>
          <p:nvPr/>
        </p:nvSpPr>
        <p:spPr>
          <a:xfrm>
            <a:off x="142844" y="1428736"/>
            <a:ext cx="8858312" cy="954107"/>
          </a:xfrm>
          <a:prstGeom prst="rect">
            <a:avLst/>
          </a:prstGeom>
          <a:noFill/>
        </p:spPr>
        <p:txBody>
          <a:bodyPr wrap="square">
            <a:spAutoFit/>
          </a:bodyPr>
          <a:lstStyle/>
          <a:p>
            <a:pPr algn="ctr"/>
            <a:r>
              <a:rPr lang="fr-FR" sz="2800" b="1" dirty="0" smtClean="0">
                <a:solidFill>
                  <a:srgbClr val="FF0000"/>
                </a:solidFill>
              </a:rPr>
              <a:t>Communication </a:t>
            </a:r>
            <a:r>
              <a:rPr lang="fr-FR" sz="2800" b="1" dirty="0" smtClean="0">
                <a:solidFill>
                  <a:srgbClr val="FF0000"/>
                </a:solidFill>
              </a:rPr>
              <a:t>et sensibilisation des opportunités de mobilités internationales offertes par Erasmus +:</a:t>
            </a:r>
            <a:endParaRPr lang="fr-FR" dirty="0" smtClean="0"/>
          </a:p>
        </p:txBody>
      </p:sp>
      <p:grpSp>
        <p:nvGrpSpPr>
          <p:cNvPr id="14" name="Groupe 18"/>
          <p:cNvGrpSpPr/>
          <p:nvPr/>
        </p:nvGrpSpPr>
        <p:grpSpPr>
          <a:xfrm>
            <a:off x="7562" y="71438"/>
            <a:ext cx="9136470" cy="6786586"/>
            <a:chOff x="11648" y="71438"/>
            <a:chExt cx="9136470" cy="6786586"/>
          </a:xfrm>
        </p:grpSpPr>
        <p:grpSp>
          <p:nvGrpSpPr>
            <p:cNvPr id="16" name="Groupe 17"/>
            <p:cNvGrpSpPr/>
            <p:nvPr/>
          </p:nvGrpSpPr>
          <p:grpSpPr>
            <a:xfrm>
              <a:off x="11648" y="71438"/>
              <a:ext cx="9132384" cy="1285860"/>
              <a:chOff x="11648" y="71438"/>
              <a:chExt cx="9132384" cy="1285860"/>
            </a:xfrm>
          </p:grpSpPr>
          <p:sp>
            <p:nvSpPr>
              <p:cNvPr id="20" name="object 3"/>
              <p:cNvSpPr/>
              <p:nvPr/>
            </p:nvSpPr>
            <p:spPr>
              <a:xfrm>
                <a:off x="3932671" y="142852"/>
                <a:ext cx="3496849" cy="714380"/>
              </a:xfrm>
              <a:prstGeom prst="rect">
                <a:avLst/>
              </a:prstGeom>
              <a:blipFill>
                <a:blip r:embed="rId5" cstate="print"/>
                <a:stretch>
                  <a:fillRect/>
                </a:stretch>
              </a:blipFill>
            </p:spPr>
            <p:txBody>
              <a:bodyPr wrap="square" lIns="0" tIns="0" rIns="0" bIns="0" rtlCol="0"/>
              <a:lstStyle/>
              <a:p>
                <a:endParaRPr/>
              </a:p>
            </p:txBody>
          </p:sp>
          <p:pic>
            <p:nvPicPr>
              <p:cNvPr id="21" name="Image 3">
                <a:extLst>
                  <a:ext uri="{FF2B5EF4-FFF2-40B4-BE49-F238E27FC236}">
                    <a16:creationId xmlns="" xmlns:a16="http://schemas.microsoft.com/office/drawing/2014/main" id="{D56AED23-9A52-4D29-AF13-5F4EA58029CD}"/>
                  </a:ext>
                </a:extLst>
              </p:cNvPr>
              <p:cNvPicPr>
                <a:picLocks noChangeAspect="1"/>
              </p:cNvPicPr>
              <p:nvPr/>
            </p:nvPicPr>
            <p:blipFill>
              <a:blip r:embed="rId6" cstate="print"/>
              <a:stretch>
                <a:fillRect/>
              </a:stretch>
            </p:blipFill>
            <p:spPr>
              <a:xfrm>
                <a:off x="7999456" y="71438"/>
                <a:ext cx="1001700" cy="1071546"/>
              </a:xfrm>
              <a:prstGeom prst="rect">
                <a:avLst/>
              </a:prstGeom>
            </p:spPr>
          </p:pic>
          <p:pic>
            <p:nvPicPr>
              <p:cNvPr id="22"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 name="Groupe 13"/>
              <p:cNvGrpSpPr/>
              <p:nvPr/>
            </p:nvGrpSpPr>
            <p:grpSpPr>
              <a:xfrm>
                <a:off x="11648" y="1142984"/>
                <a:ext cx="9132384" cy="214314"/>
                <a:chOff x="11648" y="1142984"/>
                <a:chExt cx="9132384" cy="214314"/>
              </a:xfrm>
            </p:grpSpPr>
            <p:sp>
              <p:nvSpPr>
                <p:cNvPr id="24" name="Arrondir un rectangle à un seul coin 23"/>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rondir un rectangle à un seul coin 24"/>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7" name="Groupe 14"/>
            <p:cNvGrpSpPr/>
            <p:nvPr/>
          </p:nvGrpSpPr>
          <p:grpSpPr>
            <a:xfrm>
              <a:off x="15734" y="6643710"/>
              <a:ext cx="9132384" cy="214314"/>
              <a:chOff x="11648" y="1142984"/>
              <a:chExt cx="9132384" cy="214314"/>
            </a:xfrm>
          </p:grpSpPr>
          <p:sp>
            <p:nvSpPr>
              <p:cNvPr id="18" name="Arrondir un rectangle à un seul coin 17"/>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rondir un rectangle à un seul coin 18"/>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844" y="1428736"/>
            <a:ext cx="8858312" cy="5109091"/>
          </a:xfrm>
          <a:prstGeom prst="rect">
            <a:avLst/>
          </a:prstGeom>
          <a:noFill/>
        </p:spPr>
        <p:txBody>
          <a:bodyPr wrap="square">
            <a:spAutoFit/>
          </a:bodyPr>
          <a:lstStyle/>
          <a:p>
            <a:pPr algn="ctr"/>
            <a:r>
              <a:rPr lang="fr-FR" sz="2800" b="1" dirty="0" smtClean="0">
                <a:solidFill>
                  <a:srgbClr val="FF0000"/>
                </a:solidFill>
              </a:rPr>
              <a:t>Egalité </a:t>
            </a:r>
            <a:r>
              <a:rPr lang="fr-FR" sz="2800" b="1" dirty="0" smtClean="0">
                <a:solidFill>
                  <a:srgbClr val="FF0000"/>
                </a:solidFill>
              </a:rPr>
              <a:t>des chances pour tous les candidats potentiels:</a:t>
            </a:r>
          </a:p>
          <a:p>
            <a:pPr algn="ctr"/>
            <a:endParaRPr lang="fr-FR" sz="2800" b="1" dirty="0" smtClean="0">
              <a:solidFill>
                <a:srgbClr val="FF0000"/>
              </a:solidFill>
            </a:endParaRPr>
          </a:p>
          <a:p>
            <a:pPr indent="261938" algn="just">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L'information disponible pour tous les candidats.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Existence d’une cellule d’accompagnement des candidats.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Taux de réponse rapide aux questions des candidats.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Dépôt des dossiers de candidatures au bureau d’ordre de l’UGAF.</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Grille d’évaluation élaborée avant la sélection des candidatures.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Les membres du comité de sélection ne doivent pas être parmi les candidats.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Affichage des résultats.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Explication des motifs de refus aux candidats non retenus (verbal ou par courrier).</a:t>
            </a: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5416868"/>
          </a:xfrm>
          <a:prstGeom prst="rect">
            <a:avLst/>
          </a:prstGeom>
          <a:noFill/>
        </p:spPr>
        <p:txBody>
          <a:bodyPr wrap="square">
            <a:spAutoFit/>
          </a:bodyPr>
          <a:lstStyle/>
          <a:p>
            <a:pPr algn="ctr"/>
            <a:r>
              <a:rPr lang="fr-FR" sz="2800" b="1" dirty="0" smtClean="0">
                <a:solidFill>
                  <a:srgbClr val="FF0000"/>
                </a:solidFill>
              </a:rPr>
              <a:t>Processus </a:t>
            </a:r>
            <a:r>
              <a:rPr lang="fr-FR" sz="2800" b="1" dirty="0" smtClean="0">
                <a:solidFill>
                  <a:srgbClr val="FF0000"/>
                </a:solidFill>
              </a:rPr>
              <a:t>d’évaluation et de sélection:</a:t>
            </a:r>
          </a:p>
          <a:p>
            <a:endParaRPr lang="fr-FR" sz="800" b="1" dirty="0" smtClean="0">
              <a:solidFill>
                <a:srgbClr val="002060"/>
              </a:solidFill>
            </a:endParaRPr>
          </a:p>
          <a:p>
            <a:endParaRPr lang="fr-FR" sz="2000" b="1" dirty="0" smtClean="0">
              <a:solidFill>
                <a:srgbClr val="002060"/>
              </a:solidFill>
            </a:endParaRPr>
          </a:p>
          <a:p>
            <a:r>
              <a:rPr lang="fr-FR" sz="2000" b="1" dirty="0" smtClean="0">
                <a:solidFill>
                  <a:srgbClr val="002060"/>
                </a:solidFill>
              </a:rPr>
              <a:t>Composition du comité d'évaluation:</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Vice Président chargé de la coopération internationale.</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Coordinateur du projet de mobilité.</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Staff administratif.</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Staff académique.</a:t>
            </a:r>
          </a:p>
          <a:p>
            <a:pPr>
              <a:lnSpc>
                <a:spcPct val="150000"/>
              </a:lnSpc>
              <a:buClr>
                <a:srgbClr val="FF0000"/>
              </a:buClr>
              <a:buFont typeface="Courier New" pitchFamily="49" charset="0"/>
              <a:buChar char="o"/>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buFont typeface="Courier New" pitchFamily="49" charset="0"/>
              <a:buChar char="o"/>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buFont typeface="Courier New" pitchFamily="49" charset="0"/>
              <a:buChar char="o"/>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buFont typeface="Courier New" pitchFamily="49" charset="0"/>
              <a:buChar char="o"/>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5632311"/>
          </a:xfrm>
          <a:prstGeom prst="rect">
            <a:avLst/>
          </a:prstGeom>
          <a:noFill/>
        </p:spPr>
        <p:txBody>
          <a:bodyPr wrap="square">
            <a:spAutoFit/>
          </a:bodyPr>
          <a:lstStyle/>
          <a:p>
            <a:pPr algn="ctr"/>
            <a:r>
              <a:rPr lang="fr-FR" sz="2800" b="1" dirty="0" smtClean="0">
                <a:solidFill>
                  <a:srgbClr val="FF0000"/>
                </a:solidFill>
              </a:rPr>
              <a:t>Processus </a:t>
            </a:r>
            <a:r>
              <a:rPr lang="fr-FR" sz="2800" b="1" dirty="0" smtClean="0">
                <a:solidFill>
                  <a:srgbClr val="FF0000"/>
                </a:solidFill>
              </a:rPr>
              <a:t>d’évaluation et de sélection</a:t>
            </a:r>
          </a:p>
          <a:p>
            <a:endParaRPr lang="fr-FR" sz="800" b="1" dirty="0" smtClean="0">
              <a:solidFill>
                <a:srgbClr val="002060"/>
              </a:solidFill>
            </a:endParaRPr>
          </a:p>
          <a:p>
            <a:pPr>
              <a:lnSpc>
                <a:spcPct val="150000"/>
              </a:lnSpc>
            </a:pPr>
            <a:r>
              <a:rPr lang="fr-FR" sz="2000" b="1" dirty="0" smtClean="0">
                <a:solidFill>
                  <a:srgbClr val="002060"/>
                </a:solidFill>
              </a:rPr>
              <a:t>Processus de sélection:</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Nomination des membres du comité.</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Préparation de la grille d’évaluation.  </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Etudes et vérifications des dossiers des candidatures.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Calcul du score pour chaque candidat.</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Présélection.</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Mise a jour de plateforme de mobilité et validation des résultats.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Information des bénéficiaires.</a:t>
            </a:r>
          </a:p>
          <a:p>
            <a:pPr>
              <a:lnSpc>
                <a:spcPct val="150000"/>
              </a:lnSpc>
              <a:buClr>
                <a:srgbClr val="FF0000"/>
              </a:buClr>
              <a:buFont typeface="Wingdings" pitchFamily="2" charset="2"/>
              <a:buChar char="ü"/>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pPr>
            <a:endParaRPr lang="fr-FR" sz="36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4955203"/>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800" b="1" dirty="0" smtClean="0">
                <a:solidFill>
                  <a:srgbClr val="FF0000"/>
                </a:solidFill>
              </a:rPr>
              <a:t>Processus </a:t>
            </a:r>
            <a:r>
              <a:rPr lang="fr-FR" sz="2800" b="1" dirty="0" smtClean="0">
                <a:solidFill>
                  <a:srgbClr val="FF0000"/>
                </a:solidFill>
              </a:rPr>
              <a:t>d’évaluation et de sélection</a:t>
            </a:r>
          </a:p>
          <a:p>
            <a:endParaRPr lang="fr-FR" sz="800" b="1" dirty="0" smtClean="0">
              <a:solidFill>
                <a:srgbClr val="002060"/>
              </a:solidFill>
            </a:endParaRPr>
          </a:p>
          <a:p>
            <a:pPr>
              <a:lnSpc>
                <a:spcPct val="150000"/>
              </a:lnSpc>
            </a:pPr>
            <a:r>
              <a:rPr lang="fr-FR" sz="2000" b="1" dirty="0" smtClean="0">
                <a:solidFill>
                  <a:srgbClr val="002060"/>
                </a:solidFill>
              </a:rPr>
              <a:t>Évaluation des candidatures:</a:t>
            </a:r>
          </a:p>
          <a:p>
            <a:pPr algn="just"/>
            <a:r>
              <a:rPr lang="fr-FR" sz="2000" dirty="0" smtClean="0">
                <a:solidFill>
                  <a:srgbClr val="002060"/>
                </a:solidFill>
                <a:latin typeface="Times New Roman" pitchFamily="18" charset="0"/>
                <a:cs typeface="Times New Roman" pitchFamily="18" charset="0"/>
              </a:rPr>
              <a:t>L’évaluation des candidatures est effectuée selon des critères/grilles d’évaluation préétablis:</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Excellence académique (moyenne, crédits, recherche, stage…).</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Compétences linguistiques (Certification DELF, TOEIC…).</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Curriculum vitae</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Lettre de motivation (Intérêt, l’impact…). </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Programme de la mobilité.</a:t>
            </a:r>
          </a:p>
          <a:p>
            <a:pPr>
              <a:lnSpc>
                <a:spcPct val="150000"/>
              </a:lnSpc>
              <a:buClr>
                <a:srgbClr val="FF0000"/>
              </a:buClr>
              <a:buFont typeface="Courier New" pitchFamily="49" charset="0"/>
              <a:buChar char="o"/>
            </a:pPr>
            <a:r>
              <a:rPr lang="fr-FR" sz="2000" dirty="0" smtClean="0">
                <a:solidFill>
                  <a:srgbClr val="002060"/>
                </a:solidFill>
                <a:latin typeface="Times New Roman" pitchFamily="18" charset="0"/>
                <a:cs typeface="Times New Roman" pitchFamily="18" charset="0"/>
              </a:rPr>
              <a:t> Entretien (psychotechnique pour les étudiants). </a:t>
            </a: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4469" t="20703" r="21998" b="8984"/>
          <a:stretch>
            <a:fillRect/>
          </a:stretch>
        </p:blipFill>
        <p:spPr bwMode="auto">
          <a:xfrm>
            <a:off x="571472" y="1785926"/>
            <a:ext cx="3500462" cy="3429024"/>
          </a:xfrm>
          <a:prstGeom prst="rect">
            <a:avLst/>
          </a:prstGeom>
          <a:ln w="88900" cap="sq" cmpd="thickThin">
            <a:solidFill>
              <a:srgbClr val="00206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3"/>
          <a:srcRect l="36823" t="19238" r="35999" b="8984"/>
          <a:stretch>
            <a:fillRect/>
          </a:stretch>
        </p:blipFill>
        <p:spPr bwMode="auto">
          <a:xfrm>
            <a:off x="4786314" y="1500174"/>
            <a:ext cx="3357586" cy="4985506"/>
          </a:xfrm>
          <a:prstGeom prst="rect">
            <a:avLst/>
          </a:prstGeom>
          <a:ln w="88900" cap="sq" cmpd="thickThin">
            <a:solidFill>
              <a:srgbClr val="002060"/>
            </a:solidFill>
            <a:prstDash val="solid"/>
            <a:miter lim="800000"/>
          </a:ln>
          <a:effectLst>
            <a:innerShdw blurRad="76200">
              <a:srgbClr val="000000"/>
            </a:innerShdw>
          </a:effectLst>
        </p:spPr>
      </p:pic>
      <p:grpSp>
        <p:nvGrpSpPr>
          <p:cNvPr id="9"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480131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800" b="1" dirty="0" smtClean="0">
                <a:solidFill>
                  <a:srgbClr val="FF0000"/>
                </a:solidFill>
              </a:rPr>
              <a:t>Processus </a:t>
            </a:r>
            <a:r>
              <a:rPr lang="fr-FR" sz="2800" b="1" dirty="0" smtClean="0">
                <a:solidFill>
                  <a:srgbClr val="FF0000"/>
                </a:solidFill>
              </a:rPr>
              <a:t>d’évaluation et de sélection:</a:t>
            </a:r>
          </a:p>
          <a:p>
            <a:endParaRPr lang="fr-FR" sz="800" b="1" dirty="0" smtClean="0">
              <a:solidFill>
                <a:srgbClr val="002060"/>
              </a:solidFill>
            </a:endParaRPr>
          </a:p>
          <a:p>
            <a:pPr>
              <a:lnSpc>
                <a:spcPct val="150000"/>
              </a:lnSpc>
            </a:pPr>
            <a:r>
              <a:rPr lang="fr-FR" sz="2000" b="1" dirty="0" smtClean="0">
                <a:solidFill>
                  <a:srgbClr val="002060"/>
                </a:solidFill>
              </a:rPr>
              <a:t>Définition des rôles des acteurs impliqués:</a:t>
            </a:r>
          </a:p>
          <a:p>
            <a:pPr>
              <a:lnSpc>
                <a:spcPct val="200000"/>
              </a:lnSpc>
              <a:buClr>
                <a:srgbClr val="FF0000"/>
              </a:buClr>
              <a:buFont typeface="Wingdings" pitchFamily="2" charset="2"/>
              <a:buChar char="v"/>
            </a:pPr>
            <a:r>
              <a:rPr lang="fr-FR" sz="2000" dirty="0" smtClean="0">
                <a:solidFill>
                  <a:srgbClr val="002060"/>
                </a:solidFill>
                <a:latin typeface="Times New Roman" pitchFamily="18" charset="0"/>
                <a:cs typeface="Times New Roman" pitchFamily="18" charset="0"/>
              </a:rPr>
              <a:t> Vice Président chargé de la coopération internationale: </a:t>
            </a:r>
            <a:r>
              <a:rPr lang="fr-FR" sz="2000" b="1" dirty="0" smtClean="0">
                <a:solidFill>
                  <a:srgbClr val="002060"/>
                </a:solidFill>
                <a:latin typeface="Times New Roman" pitchFamily="18" charset="0"/>
                <a:cs typeface="Times New Roman" pitchFamily="18" charset="0"/>
              </a:rPr>
              <a:t>Coordination et suivi</a:t>
            </a:r>
            <a:r>
              <a:rPr lang="fr-FR" sz="2000" dirty="0" smtClean="0">
                <a:solidFill>
                  <a:srgbClr val="002060"/>
                </a:solidFill>
                <a:latin typeface="Times New Roman" pitchFamily="18" charset="0"/>
                <a:cs typeface="Times New Roman" pitchFamily="18" charset="0"/>
              </a:rPr>
              <a:t> </a:t>
            </a:r>
          </a:p>
          <a:p>
            <a:pPr algn="just">
              <a:lnSpc>
                <a:spcPct val="200000"/>
              </a:lnSpc>
              <a:buClr>
                <a:srgbClr val="FF0000"/>
              </a:buClr>
              <a:buFont typeface="Wingdings" pitchFamily="2" charset="2"/>
              <a:buChar char="v"/>
            </a:pPr>
            <a:r>
              <a:rPr lang="fr-FR" sz="2000" dirty="0" smtClean="0">
                <a:solidFill>
                  <a:srgbClr val="002060"/>
                </a:solidFill>
                <a:latin typeface="Times New Roman" pitchFamily="18" charset="0"/>
                <a:cs typeface="Times New Roman" pitchFamily="18" charset="0"/>
              </a:rPr>
              <a:t>  Staff administratif: </a:t>
            </a:r>
            <a:r>
              <a:rPr lang="fr-FR" sz="2000" b="1" dirty="0" smtClean="0">
                <a:solidFill>
                  <a:srgbClr val="002060"/>
                </a:solidFill>
                <a:latin typeface="Times New Roman" pitchFamily="18" charset="0"/>
                <a:cs typeface="Times New Roman" pitchFamily="18" charset="0"/>
              </a:rPr>
              <a:t>vérification des dossiers de candidatures, calcul du score, suivi des dossiers, communications avec les candidats.</a:t>
            </a:r>
          </a:p>
          <a:p>
            <a:pPr algn="just">
              <a:lnSpc>
                <a:spcPct val="200000"/>
              </a:lnSpc>
              <a:buClr>
                <a:srgbClr val="FF0000"/>
              </a:buClr>
              <a:buFont typeface="Wingdings" pitchFamily="2" charset="2"/>
              <a:buChar char="v"/>
            </a:pPr>
            <a:r>
              <a:rPr lang="fr-FR" sz="2000" dirty="0" smtClean="0">
                <a:solidFill>
                  <a:srgbClr val="002060"/>
                </a:solidFill>
                <a:latin typeface="Times New Roman" pitchFamily="18" charset="0"/>
                <a:cs typeface="Times New Roman" pitchFamily="18" charset="0"/>
              </a:rPr>
              <a:t>Staff académique: </a:t>
            </a:r>
            <a:r>
              <a:rPr lang="fr-FR" sz="2000" b="1" dirty="0" smtClean="0">
                <a:solidFill>
                  <a:srgbClr val="002060"/>
                </a:solidFill>
                <a:latin typeface="Times New Roman" pitchFamily="18" charset="0"/>
                <a:cs typeface="Times New Roman" pitchFamily="18" charset="0"/>
              </a:rPr>
              <a:t>Elaboration de la grille d’évaluation, présélection.</a:t>
            </a:r>
          </a:p>
          <a:p>
            <a:pPr algn="just">
              <a:lnSpc>
                <a:spcPct val="200000"/>
              </a:lnSpc>
              <a:buClr>
                <a:srgbClr val="FF0000"/>
              </a:buClr>
              <a:buFont typeface="Wingdings" pitchFamily="2" charset="2"/>
              <a:buChar char="v"/>
            </a:pPr>
            <a:r>
              <a:rPr lang="fr-FR" sz="2000" dirty="0" smtClean="0">
                <a:solidFill>
                  <a:srgbClr val="002060"/>
                </a:solidFill>
                <a:latin typeface="Times New Roman" pitchFamily="18" charset="0"/>
                <a:cs typeface="Times New Roman" pitchFamily="18" charset="0"/>
              </a:rPr>
              <a:t>Coordinateur du projet: </a:t>
            </a:r>
            <a:r>
              <a:rPr lang="fr-FR" sz="2000" b="1" dirty="0" smtClean="0">
                <a:solidFill>
                  <a:srgbClr val="002060"/>
                </a:solidFill>
                <a:latin typeface="Times New Roman" pitchFamily="18" charset="0"/>
                <a:cs typeface="Times New Roman" pitchFamily="18" charset="0"/>
              </a:rPr>
              <a:t>Validations des résultats, rédactions des </a:t>
            </a:r>
            <a:r>
              <a:rPr lang="fr-FR" sz="2000" b="1" dirty="0" err="1" smtClean="0">
                <a:solidFill>
                  <a:srgbClr val="002060"/>
                </a:solidFill>
                <a:latin typeface="Times New Roman" pitchFamily="18" charset="0"/>
                <a:cs typeface="Times New Roman" pitchFamily="18" charset="0"/>
              </a:rPr>
              <a:t>PVs</a:t>
            </a:r>
            <a:r>
              <a:rPr lang="fr-FR" sz="2000" b="1" dirty="0" smtClean="0">
                <a:solidFill>
                  <a:srgbClr val="002060"/>
                </a:solidFill>
                <a:latin typeface="Times New Roman" pitchFamily="18" charset="0"/>
                <a:cs typeface="Times New Roman" pitchFamily="18" charset="0"/>
              </a:rPr>
              <a:t>  et  coordination avec les partenaires). </a:t>
            </a: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5527" t="26562" r="27763" b="19238"/>
          <a:stretch>
            <a:fillRect/>
          </a:stretch>
        </p:blipFill>
        <p:spPr bwMode="auto">
          <a:xfrm>
            <a:off x="285719" y="1928802"/>
            <a:ext cx="8601521" cy="4286280"/>
          </a:xfrm>
          <a:prstGeom prst="rect">
            <a:avLst/>
          </a:prstGeom>
          <a:ln w="88900" cap="sq" cmpd="thickThin">
            <a:solidFill>
              <a:srgbClr val="002060"/>
            </a:solidFill>
            <a:prstDash val="solid"/>
            <a:miter lim="800000"/>
          </a:ln>
          <a:effectLst>
            <a:innerShdw blurRad="76200">
              <a:srgbClr val="000000"/>
            </a:innerShdw>
          </a:effectLst>
        </p:spPr>
      </p:pic>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4062651"/>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2- Acquisition des équipements informatiques:</a:t>
            </a:r>
          </a:p>
          <a:p>
            <a:pPr algn="ctr"/>
            <a:endParaRPr lang="fr-FR" sz="2800" b="1" dirty="0" smtClean="0">
              <a:solidFill>
                <a:srgbClr val="FF0000"/>
              </a:solidFill>
              <a:latin typeface="Times New Roman" pitchFamily="18" charset="0"/>
              <a:cs typeface="Times New Roman" pitchFamily="18" charset="0"/>
            </a:endParaRPr>
          </a:p>
          <a:p>
            <a:pPr>
              <a:spcBef>
                <a:spcPts val="600"/>
              </a:spcBef>
            </a:pPr>
            <a:r>
              <a:rPr lang="fr-FR" sz="2400" dirty="0" smtClean="0">
                <a:solidFill>
                  <a:srgbClr val="002060"/>
                </a:solidFill>
                <a:latin typeface="Times New Roman" pitchFamily="18" charset="0"/>
                <a:cs typeface="Times New Roman" pitchFamily="18" charset="0"/>
              </a:rPr>
              <a:t>L’Université de Gafsa a bénéficié d’une allocation budgétaire pour la mise en œuvre du projet (acquisition du matériels informatiques) </a:t>
            </a:r>
          </a:p>
          <a:p>
            <a:pPr>
              <a:spcBef>
                <a:spcPts val="600"/>
              </a:spcBef>
            </a:pPr>
            <a:r>
              <a:rPr lang="fr-FR" sz="2400" dirty="0" smtClean="0">
                <a:solidFill>
                  <a:srgbClr val="002060"/>
                </a:solidFill>
                <a:latin typeface="Times New Roman" pitchFamily="18" charset="0"/>
                <a:cs typeface="Times New Roman" pitchFamily="18" charset="0"/>
              </a:rPr>
              <a:t>- 01 Photocopieur</a:t>
            </a:r>
          </a:p>
          <a:p>
            <a:pPr>
              <a:spcBef>
                <a:spcPts val="600"/>
              </a:spcBef>
              <a:buFontTx/>
              <a:buChar char="-"/>
            </a:pPr>
            <a:r>
              <a:rPr lang="fr-FR" sz="2400" dirty="0" smtClean="0">
                <a:solidFill>
                  <a:srgbClr val="002060"/>
                </a:solidFill>
                <a:latin typeface="Times New Roman" pitchFamily="18" charset="0"/>
                <a:cs typeface="Times New Roman" pitchFamily="18" charset="0"/>
              </a:rPr>
              <a:t> 01 Ordinateur portable</a:t>
            </a:r>
          </a:p>
          <a:p>
            <a:pPr>
              <a:spcBef>
                <a:spcPts val="600"/>
              </a:spcBef>
              <a:buFontTx/>
              <a:buChar char="-"/>
            </a:pPr>
            <a:r>
              <a:rPr lang="fr-FR" sz="2400" dirty="0" smtClean="0">
                <a:solidFill>
                  <a:srgbClr val="002060"/>
                </a:solidFill>
                <a:latin typeface="Times New Roman" pitchFamily="18" charset="0"/>
                <a:cs typeface="Times New Roman" pitchFamily="18" charset="0"/>
              </a:rPr>
              <a:t> 01 Vidéo Projecteur</a:t>
            </a:r>
          </a:p>
          <a:p>
            <a:pPr>
              <a:spcBef>
                <a:spcPts val="600"/>
              </a:spcBef>
              <a:buFontTx/>
              <a:buChar char="-"/>
            </a:pPr>
            <a:r>
              <a:rPr lang="fr-FR" sz="2400" dirty="0" smtClean="0">
                <a:solidFill>
                  <a:srgbClr val="002060"/>
                </a:solidFill>
                <a:latin typeface="Times New Roman" pitchFamily="18" charset="0"/>
                <a:cs typeface="Times New Roman" pitchFamily="18" charset="0"/>
              </a:rPr>
              <a:t>01 Tableau Interactif</a:t>
            </a:r>
          </a:p>
          <a:p>
            <a:pPr>
              <a:spcBef>
                <a:spcPts val="600"/>
              </a:spcBef>
              <a:buFontTx/>
              <a:buChar char="-"/>
            </a:pPr>
            <a:r>
              <a:rPr lang="fr-FR" sz="2400" dirty="0" smtClean="0">
                <a:solidFill>
                  <a:srgbClr val="002060"/>
                </a:solidFill>
                <a:latin typeface="Times New Roman" pitchFamily="18" charset="0"/>
                <a:cs typeface="Times New Roman" pitchFamily="18" charset="0"/>
              </a:rPr>
              <a:t>Montant Global de consultation: </a:t>
            </a:r>
            <a:r>
              <a:rPr lang="fr-FR" sz="2400" b="1" dirty="0" smtClean="0">
                <a:solidFill>
                  <a:srgbClr val="FF0000"/>
                </a:solidFill>
                <a:latin typeface="Times New Roman" pitchFamily="18" charset="0"/>
                <a:cs typeface="Times New Roman" pitchFamily="18" charset="0"/>
              </a:rPr>
              <a:t>12 981 DT </a:t>
            </a:r>
          </a:p>
        </p:txBody>
      </p:sp>
      <p:pic>
        <p:nvPicPr>
          <p:cNvPr id="8" name="Image 7" descr="ICMED.png"/>
          <p:cNvPicPr>
            <a:picLocks noChangeAspect="1"/>
          </p:cNvPicPr>
          <p:nvPr/>
        </p:nvPicPr>
        <p:blipFill>
          <a:blip r:embed="rId2" cstate="print"/>
          <a:stretch>
            <a:fillRect/>
          </a:stretch>
        </p:blipFill>
        <p:spPr>
          <a:xfrm rot="19959211">
            <a:off x="6937781" y="3902170"/>
            <a:ext cx="1698721" cy="1071570"/>
          </a:xfrm>
          <a:prstGeom prst="rect">
            <a:avLst/>
          </a:prstGeom>
        </p:spPr>
      </p:pic>
      <p:grpSp>
        <p:nvGrpSpPr>
          <p:cNvPr id="14" name="Groupe 18"/>
          <p:cNvGrpSpPr/>
          <p:nvPr/>
        </p:nvGrpSpPr>
        <p:grpSpPr>
          <a:xfrm>
            <a:off x="7562" y="71438"/>
            <a:ext cx="9136470" cy="6786586"/>
            <a:chOff x="11648" y="71438"/>
            <a:chExt cx="9136470" cy="6786586"/>
          </a:xfrm>
        </p:grpSpPr>
        <p:grpSp>
          <p:nvGrpSpPr>
            <p:cNvPr id="15" name="Groupe 17"/>
            <p:cNvGrpSpPr/>
            <p:nvPr/>
          </p:nvGrpSpPr>
          <p:grpSpPr>
            <a:xfrm>
              <a:off x="11648" y="71438"/>
              <a:ext cx="9132384" cy="1285860"/>
              <a:chOff x="11648" y="71438"/>
              <a:chExt cx="9132384" cy="1285860"/>
            </a:xfrm>
          </p:grpSpPr>
          <p:sp>
            <p:nvSpPr>
              <p:cNvPr id="19"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20" name="Image 3">
                <a:extLst>
                  <a:ext uri="{FF2B5EF4-FFF2-40B4-BE49-F238E27FC236}">
                    <a16:creationId xmlns="" xmlns:a16="http://schemas.microsoft.com/office/drawing/2014/main"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21"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e 13"/>
              <p:cNvGrpSpPr/>
              <p:nvPr/>
            </p:nvGrpSpPr>
            <p:grpSpPr>
              <a:xfrm>
                <a:off x="11648" y="1142984"/>
                <a:ext cx="9132384" cy="214314"/>
                <a:chOff x="11648" y="1142984"/>
                <a:chExt cx="9132384" cy="214314"/>
              </a:xfrm>
            </p:grpSpPr>
            <p:sp>
              <p:nvSpPr>
                <p:cNvPr id="23" name="Arrondir un rectangle à un seul coin 22"/>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rrondir un rectangle à un seul coin 23"/>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6" name="Groupe 14"/>
            <p:cNvGrpSpPr/>
            <p:nvPr/>
          </p:nvGrpSpPr>
          <p:grpSpPr>
            <a:xfrm>
              <a:off x="15734" y="6643710"/>
              <a:ext cx="9132384" cy="214314"/>
              <a:chOff x="11648" y="1142984"/>
              <a:chExt cx="9132384" cy="214314"/>
            </a:xfrm>
          </p:grpSpPr>
          <p:sp>
            <p:nvSpPr>
              <p:cNvPr id="17" name="Arrondir un rectangle à un seul coin 16"/>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Arrondir un rectangle à un seul coin 17"/>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36823" t="17773" r="35999" b="7519"/>
          <a:stretch>
            <a:fillRect/>
          </a:stretch>
        </p:blipFill>
        <p:spPr bwMode="auto">
          <a:xfrm>
            <a:off x="642910" y="1500174"/>
            <a:ext cx="3214710" cy="4929223"/>
          </a:xfrm>
          <a:prstGeom prst="rect">
            <a:avLst/>
          </a:prstGeom>
          <a:ln w="88900" cap="sq" cmpd="thickThin">
            <a:solidFill>
              <a:srgbClr val="00206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3"/>
          <a:srcRect l="36823" t="22168" r="35999" b="7519"/>
          <a:stretch>
            <a:fillRect/>
          </a:stretch>
        </p:blipFill>
        <p:spPr bwMode="auto">
          <a:xfrm rot="10800000">
            <a:off x="5143504" y="1500174"/>
            <a:ext cx="3437954" cy="4929224"/>
          </a:xfrm>
          <a:prstGeom prst="rect">
            <a:avLst/>
          </a:prstGeom>
          <a:ln w="88900" cap="sq" cmpd="thickThin">
            <a:solidFill>
              <a:srgbClr val="002060"/>
            </a:solidFill>
            <a:prstDash val="solid"/>
            <a:miter lim="800000"/>
          </a:ln>
          <a:effectLst>
            <a:innerShdw blurRad="76200">
              <a:srgbClr val="000000"/>
            </a:innerShdw>
          </a:effectLst>
        </p:spPr>
      </p:pic>
      <p:grpSp>
        <p:nvGrpSpPr>
          <p:cNvPr id="9"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5527" t="26562" r="50000" b="19238"/>
          <a:stretch>
            <a:fillRect/>
          </a:stretch>
        </p:blipFill>
        <p:spPr bwMode="auto">
          <a:xfrm>
            <a:off x="928662" y="1571612"/>
            <a:ext cx="7143800" cy="4894826"/>
          </a:xfrm>
          <a:prstGeom prst="rect">
            <a:avLst/>
          </a:prstGeom>
          <a:ln w="88900" cap="sq" cmpd="thickThin">
            <a:solidFill>
              <a:srgbClr val="002060"/>
            </a:solidFill>
            <a:prstDash val="solid"/>
            <a:miter lim="800000"/>
          </a:ln>
          <a:effectLst>
            <a:innerShdw blurRad="76200">
              <a:srgbClr val="000000"/>
            </a:innerShdw>
          </a:effectLst>
        </p:spPr>
      </p:pic>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3"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4"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4801314"/>
          </a:xfrm>
          <a:prstGeom prst="rect">
            <a:avLst/>
          </a:prstGeom>
          <a:noFill/>
          <a:ln>
            <a:solidFill>
              <a:schemeClr val="bg1"/>
            </a:solidFill>
          </a:ln>
        </p:spPr>
        <p:txBody>
          <a:bodyPr wrap="square">
            <a:spAutoFit/>
          </a:bodyPr>
          <a:lstStyle/>
          <a:p>
            <a:pPr algn="ctr"/>
            <a:r>
              <a:rPr lang="fr-FR" sz="2800" b="1" dirty="0" smtClean="0">
                <a:solidFill>
                  <a:srgbClr val="FF0000"/>
                </a:solidFill>
              </a:rPr>
              <a:t>Soutien </a:t>
            </a:r>
            <a:r>
              <a:rPr lang="fr-FR" sz="2800" b="1" dirty="0" smtClean="0">
                <a:solidFill>
                  <a:srgbClr val="FF0000"/>
                </a:solidFill>
              </a:rPr>
              <a:t>des candidats:</a:t>
            </a:r>
          </a:p>
          <a:p>
            <a:endParaRPr lang="fr-FR" sz="800" b="1" dirty="0" smtClean="0">
              <a:solidFill>
                <a:srgbClr val="002060"/>
              </a:solidFill>
            </a:endParaRPr>
          </a:p>
          <a:p>
            <a:pPr>
              <a:lnSpc>
                <a:spcPct val="150000"/>
              </a:lnSpc>
            </a:pPr>
            <a:r>
              <a:rPr lang="fr-FR" sz="2000" b="1" dirty="0" smtClean="0">
                <a:solidFill>
                  <a:srgbClr val="002060"/>
                </a:solidFill>
              </a:rPr>
              <a:t>Avant la mobilité (procédure de candidature)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a:t>
            </a:r>
            <a:r>
              <a:rPr lang="fr-FR" sz="2000" dirty="0" smtClean="0">
                <a:solidFill>
                  <a:srgbClr val="002060"/>
                </a:solidFill>
              </a:rPr>
              <a:t>E</a:t>
            </a:r>
            <a:r>
              <a:rPr lang="fr-FR" sz="2000" dirty="0" smtClean="0">
                <a:solidFill>
                  <a:srgbClr val="002060"/>
                </a:solidFill>
                <a:latin typeface="Times New Roman" pitchFamily="18" charset="0"/>
                <a:cs typeface="Times New Roman" pitchFamily="18" charset="0"/>
              </a:rPr>
              <a:t>xplication des démarches de candidature.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Accompagnement et orientation durant les différentes étapes de dépôt de dossier.</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Mise à disposition les documents nécessaires (CV, projet accord d’apprentissage,…).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Diffusion de la liste des documents obligatoires.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Affichage des délais. </a:t>
            </a:r>
          </a:p>
          <a:p>
            <a:pPr>
              <a:lnSpc>
                <a:spcPct val="150000"/>
              </a:lnSpc>
              <a:buClr>
                <a:srgbClr val="FF0000"/>
              </a:buClr>
              <a:buFont typeface="Wingdings" pitchFamily="2" charset="2"/>
              <a:buChar char="ü"/>
            </a:pPr>
            <a:r>
              <a:rPr lang="fr-FR" sz="2000" b="1" dirty="0" smtClean="0">
                <a:solidFill>
                  <a:srgbClr val="FF0000"/>
                </a:solidFill>
                <a:latin typeface="Times New Roman" pitchFamily="18" charset="0"/>
                <a:cs typeface="Times New Roman" pitchFamily="18" charset="0"/>
              </a:rPr>
              <a:t> </a:t>
            </a:r>
            <a:r>
              <a:rPr lang="fr-FR" sz="2000" dirty="0" smtClean="0">
                <a:solidFill>
                  <a:srgbClr val="002060"/>
                </a:solidFill>
                <a:latin typeface="Times New Roman" pitchFamily="18" charset="0"/>
                <a:cs typeface="Times New Roman" pitchFamily="18" charset="0"/>
              </a:rPr>
              <a:t>Rappel pour complément de dossiers s’il y a une pièce manquante.</a:t>
            </a: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4801314"/>
          </a:xfrm>
          <a:prstGeom prst="rect">
            <a:avLst/>
          </a:prstGeom>
          <a:noFill/>
        </p:spPr>
        <p:txBody>
          <a:bodyPr wrap="square">
            <a:spAutoFit/>
          </a:bodyPr>
          <a:lstStyle/>
          <a:p>
            <a:pPr algn="ctr"/>
            <a:r>
              <a:rPr lang="fr-FR" sz="2800" b="1" dirty="0" smtClean="0">
                <a:solidFill>
                  <a:srgbClr val="FF0000"/>
                </a:solidFill>
              </a:rPr>
              <a:t>Soutien </a:t>
            </a:r>
            <a:r>
              <a:rPr lang="fr-FR" sz="2800" b="1" dirty="0" smtClean="0">
                <a:solidFill>
                  <a:srgbClr val="FF0000"/>
                </a:solidFill>
              </a:rPr>
              <a:t>des candidats:</a:t>
            </a:r>
          </a:p>
          <a:p>
            <a:endParaRPr lang="fr-FR" sz="800" b="1" dirty="0" smtClean="0">
              <a:solidFill>
                <a:srgbClr val="002060"/>
              </a:solidFill>
            </a:endParaRPr>
          </a:p>
          <a:p>
            <a:pPr>
              <a:lnSpc>
                <a:spcPct val="150000"/>
              </a:lnSpc>
            </a:pPr>
            <a:r>
              <a:rPr lang="fr-FR" sz="2000" b="1" dirty="0" smtClean="0">
                <a:solidFill>
                  <a:srgbClr val="002060"/>
                </a:solidFill>
              </a:rPr>
              <a:t>Durant la mobilité:</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Cellule d’accompagnement.</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Coordination avec les responsables pédagogiques pour remplir et signer les projet d’accord d’apprentissage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coordination avec les universités étrangères pour avoir les assurances de voyage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Aide pour l’obtention de visa (Contact avec l’ambassade pour le dépôt des dossiers de visa).</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Coordination avec les universités d’accueil pour réserver le logement </a:t>
            </a: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5262979"/>
          </a:xfrm>
          <a:prstGeom prst="rect">
            <a:avLst/>
          </a:prstGeom>
          <a:noFill/>
          <a:ln>
            <a:solidFill>
              <a:schemeClr val="bg1"/>
            </a:solidFill>
          </a:ln>
        </p:spPr>
        <p:txBody>
          <a:bodyPr wrap="square">
            <a:spAutoFit/>
          </a:bodyPr>
          <a:lstStyle/>
          <a:p>
            <a:pPr algn="ctr"/>
            <a:r>
              <a:rPr lang="fr-FR" sz="2800" b="1" dirty="0" smtClean="0">
                <a:solidFill>
                  <a:srgbClr val="FF0000"/>
                </a:solidFill>
              </a:rPr>
              <a:t>Soutien </a:t>
            </a:r>
            <a:r>
              <a:rPr lang="fr-FR" sz="2800" b="1" dirty="0" smtClean="0">
                <a:solidFill>
                  <a:srgbClr val="FF0000"/>
                </a:solidFill>
              </a:rPr>
              <a:t>des candidats:</a:t>
            </a:r>
          </a:p>
          <a:p>
            <a:endParaRPr lang="fr-FR" sz="800" b="1" dirty="0" smtClean="0">
              <a:solidFill>
                <a:srgbClr val="002060"/>
              </a:solidFill>
            </a:endParaRPr>
          </a:p>
          <a:p>
            <a:pPr>
              <a:lnSpc>
                <a:spcPct val="150000"/>
              </a:lnSpc>
            </a:pPr>
            <a:r>
              <a:rPr lang="fr-FR" sz="2000" b="1" dirty="0" smtClean="0">
                <a:solidFill>
                  <a:srgbClr val="002060"/>
                </a:solidFill>
              </a:rPr>
              <a:t>Durant la mobilité:</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Cellule d’accompagnement (Suivi moral et pédagogique, encouragement pour donner une bonne image du citoyen tunisien).</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Coordination avec les responsables pédagogiques pour remplir et signer les projet d’accord d’apprentissage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Coordination avec les universités étrangères pour avoir les assurances de voyage.</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Renforcement des compétences linguistiques (Formation).</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Aide pour l’obtention de visa (Contact avec l’ambassade pour le dépôt des dossiers de visa).</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Coordination avec les universités d’accueil pour assurer l’hébergement.</a:t>
            </a: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500175"/>
            <a:ext cx="8858312" cy="5262979"/>
          </a:xfrm>
          <a:prstGeom prst="rect">
            <a:avLst/>
          </a:prstGeom>
          <a:noFill/>
          <a:ln>
            <a:solidFill>
              <a:schemeClr val="bg1"/>
            </a:solidFill>
          </a:ln>
        </p:spPr>
        <p:txBody>
          <a:bodyPr wrap="square">
            <a:spAutoFit/>
          </a:bodyPr>
          <a:lstStyle/>
          <a:p>
            <a:pPr algn="ctr"/>
            <a:r>
              <a:rPr lang="fr-FR" sz="2800" b="1" dirty="0" smtClean="0">
                <a:solidFill>
                  <a:srgbClr val="FF0000"/>
                </a:solidFill>
              </a:rPr>
              <a:t>Soutien </a:t>
            </a:r>
            <a:r>
              <a:rPr lang="fr-FR" sz="2800" b="1" dirty="0" smtClean="0">
                <a:solidFill>
                  <a:srgbClr val="FF0000"/>
                </a:solidFill>
              </a:rPr>
              <a:t>des candidats:</a:t>
            </a:r>
          </a:p>
          <a:p>
            <a:endParaRPr lang="fr-FR" sz="800" b="1" dirty="0" smtClean="0">
              <a:solidFill>
                <a:srgbClr val="002060"/>
              </a:solidFill>
            </a:endParaRPr>
          </a:p>
          <a:p>
            <a:pPr>
              <a:lnSpc>
                <a:spcPct val="150000"/>
              </a:lnSpc>
            </a:pPr>
            <a:r>
              <a:rPr lang="fr-FR" sz="2000" b="1" dirty="0" smtClean="0">
                <a:solidFill>
                  <a:srgbClr val="002060"/>
                </a:solidFill>
              </a:rPr>
              <a:t>Après la mobilité:</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Reconnaissance des crédits.</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 Rapport de mobilité.</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Enquête d’évaluation de la mobilité.</a:t>
            </a:r>
          </a:p>
          <a:p>
            <a:pPr>
              <a:lnSpc>
                <a:spcPct val="150000"/>
              </a:lnSpc>
              <a:buClr>
                <a:srgbClr val="FF0000"/>
              </a:buClr>
              <a:buFont typeface="Wingdings" pitchFamily="2" charset="2"/>
              <a:buChar char="ü"/>
            </a:pPr>
            <a:r>
              <a:rPr lang="fr-FR" sz="2000" dirty="0" smtClean="0">
                <a:solidFill>
                  <a:srgbClr val="002060"/>
                </a:solidFill>
                <a:latin typeface="Times New Roman" pitchFamily="18" charset="0"/>
                <a:cs typeface="Times New Roman" pitchFamily="18" charset="0"/>
              </a:rPr>
              <a:t>Témoignage des expériences vécues pour motivation des candidats futurs potentiels.</a:t>
            </a:r>
          </a:p>
          <a:p>
            <a:pPr>
              <a:lnSpc>
                <a:spcPct val="150000"/>
              </a:lnSpc>
              <a:buClr>
                <a:srgbClr val="FF0000"/>
              </a:buClr>
              <a:buFont typeface="Wingdings" pitchFamily="2" charset="2"/>
              <a:buChar char="ü"/>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buFont typeface="Wingdings" pitchFamily="2" charset="2"/>
              <a:buChar char="ü"/>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buFont typeface="Wingdings" pitchFamily="2" charset="2"/>
              <a:buChar char="ü"/>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grpSp>
        <p:nvGrpSpPr>
          <p:cNvPr id="8" name="Groupe 18"/>
          <p:cNvGrpSpPr/>
          <p:nvPr/>
        </p:nvGrpSpPr>
        <p:grpSpPr>
          <a:xfrm>
            <a:off x="7562" y="71438"/>
            <a:ext cx="9136470" cy="6786586"/>
            <a:chOff x="11648" y="71438"/>
            <a:chExt cx="9136470" cy="6786586"/>
          </a:xfrm>
        </p:grpSpPr>
        <p:grpSp>
          <p:nvGrpSpPr>
            <p:cNvPr id="9" name="Groupe 17"/>
            <p:cNvGrpSpPr/>
            <p:nvPr/>
          </p:nvGrpSpPr>
          <p:grpSpPr>
            <a:xfrm>
              <a:off x="11648" y="71438"/>
              <a:ext cx="9132384" cy="1285860"/>
              <a:chOff x="11648" y="71438"/>
              <a:chExt cx="9132384" cy="1285860"/>
            </a:xfrm>
          </p:grpSpPr>
          <p:sp>
            <p:nvSpPr>
              <p:cNvPr id="17"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8"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9"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 name="Groupe 13"/>
              <p:cNvGrpSpPr/>
              <p:nvPr/>
            </p:nvGrpSpPr>
            <p:grpSpPr>
              <a:xfrm>
                <a:off x="11648" y="1142984"/>
                <a:ext cx="9132384" cy="214314"/>
                <a:chOff x="11648" y="1142984"/>
                <a:chExt cx="9132384" cy="214314"/>
              </a:xfrm>
            </p:grpSpPr>
            <p:sp>
              <p:nvSpPr>
                <p:cNvPr id="21" name="Arrondir un rectangle à un seul coin 20"/>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Arrondir un rectangle à un seul coin 21"/>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 name="Groupe 14"/>
            <p:cNvGrpSpPr/>
            <p:nvPr/>
          </p:nvGrpSpPr>
          <p:grpSpPr>
            <a:xfrm>
              <a:off x="15734" y="6643710"/>
              <a:ext cx="9132384" cy="214314"/>
              <a:chOff x="11648" y="1142984"/>
              <a:chExt cx="9132384" cy="214314"/>
            </a:xfrm>
          </p:grpSpPr>
          <p:sp>
            <p:nvSpPr>
              <p:cNvPr id="15" name="Arrondir un rectangle à un seul coin 14"/>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rondir un rectangle à un seul coin 15"/>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844" y="1428737"/>
            <a:ext cx="8786874" cy="5201424"/>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La </a:t>
            </a:r>
            <a:r>
              <a:rPr lang="fr-FR" sz="3200" b="1" dirty="0" smtClean="0">
                <a:solidFill>
                  <a:srgbClr val="FF0000"/>
                </a:solidFill>
                <a:latin typeface="Times New Roman" pitchFamily="18" charset="0"/>
                <a:cs typeface="Times New Roman" pitchFamily="18" charset="0"/>
              </a:rPr>
              <a:t>pérennisation du projet ICMED</a:t>
            </a:r>
          </a:p>
          <a:p>
            <a:pPr algn="just">
              <a:lnSpc>
                <a:spcPct val="150000"/>
              </a:lnSpc>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Application et développement des bonnes pratiques acquis dans le cadre du projet ICMED.</a:t>
            </a:r>
          </a:p>
          <a:p>
            <a:pPr algn="just">
              <a:lnSpc>
                <a:spcPct val="150000"/>
              </a:lnSpc>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Renforcement des capacités des membres de la cellules Erasmus+ de l’UGAF (RH, Formation, équipements, …).</a:t>
            </a:r>
          </a:p>
          <a:p>
            <a:pPr algn="just">
              <a:lnSpc>
                <a:spcPct val="150000"/>
              </a:lnSpc>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Création d’un guide de mobilité internationale MIC.</a:t>
            </a:r>
            <a:endParaRPr lang="fr-FR" sz="1600" b="1" dirty="0" smtClean="0">
              <a:solidFill>
                <a:srgbClr val="FF0000"/>
              </a:solidFill>
              <a:latin typeface="Times New Roman" pitchFamily="18" charset="0"/>
              <a:cs typeface="Times New Roman" pitchFamily="18" charset="0"/>
            </a:endParaRPr>
          </a:p>
          <a:p>
            <a:pPr algn="just">
              <a:lnSpc>
                <a:spcPct val="150000"/>
              </a:lnSpc>
              <a:buClr>
                <a:srgbClr val="FF0000"/>
              </a:buClr>
              <a:buFont typeface="Wingdings" pitchFamily="2" charset="2"/>
              <a:buChar char="ü"/>
            </a:pPr>
            <a:r>
              <a:rPr lang="fr-FR" sz="2500" dirty="0" smtClean="0">
                <a:solidFill>
                  <a:srgbClr val="002060"/>
                </a:solidFill>
                <a:latin typeface="Times New Roman" pitchFamily="18" charset="0"/>
                <a:cs typeface="Times New Roman" pitchFamily="18" charset="0"/>
              </a:rPr>
              <a:t>Bien maintenir notre collaboration avec les membres du consortium ICMED (création d’un réseau des personnes ressources de mobilité MIC).</a:t>
            </a:r>
          </a:p>
        </p:txBody>
      </p:sp>
      <p:grpSp>
        <p:nvGrpSpPr>
          <p:cNvPr id="8"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نتيجة بحث الصور عن mobilité étudiante">
            <a:hlinkClick r:id="rId2"/>
          </p:cNvPr>
          <p:cNvPicPr>
            <a:picLocks noChangeAspect="1" noChangeArrowheads="1"/>
          </p:cNvPicPr>
          <p:nvPr/>
        </p:nvPicPr>
        <p:blipFill>
          <a:blip r:embed="rId3"/>
          <a:srcRect/>
          <a:stretch>
            <a:fillRect/>
          </a:stretch>
        </p:blipFill>
        <p:spPr bwMode="auto">
          <a:xfrm>
            <a:off x="0" y="1285860"/>
            <a:ext cx="9144000" cy="5352039"/>
          </a:xfrm>
          <a:prstGeom prst="rect">
            <a:avLst/>
          </a:prstGeom>
          <a:noFill/>
        </p:spPr>
      </p:pic>
      <p:sp>
        <p:nvSpPr>
          <p:cNvPr id="7" name="Rectangle 6"/>
          <p:cNvSpPr/>
          <p:nvPr/>
        </p:nvSpPr>
        <p:spPr>
          <a:xfrm>
            <a:off x="142844" y="1500175"/>
            <a:ext cx="6357982" cy="5170646"/>
          </a:xfrm>
          <a:prstGeom prst="rect">
            <a:avLst/>
          </a:prstGeom>
          <a:noFill/>
          <a:ln>
            <a:noFill/>
          </a:ln>
        </p:spPr>
        <p:txBody>
          <a:bodyPr wrap="square">
            <a:spAutoFit/>
          </a:bodyPr>
          <a:lstStyle/>
          <a:p>
            <a:pPr algn="ctr">
              <a:lnSpc>
                <a:spcPct val="150000"/>
              </a:lnSpc>
              <a:buClr>
                <a:srgbClr val="FF0000"/>
              </a:buClr>
            </a:pPr>
            <a:endParaRPr lang="fr-FR" sz="4000" b="1" dirty="0" smtClean="0">
              <a:solidFill>
                <a:srgbClr val="FF0000"/>
              </a:solidFill>
              <a:latin typeface="Berlin Sans FB" pitchFamily="34" charset="0"/>
              <a:cs typeface="ACS  Akeek Extra Bold" pitchFamily="2" charset="-78"/>
            </a:endParaRPr>
          </a:p>
          <a:p>
            <a:pPr algn="ctr">
              <a:lnSpc>
                <a:spcPct val="150000"/>
              </a:lnSpc>
              <a:buClr>
                <a:srgbClr val="FF0000"/>
              </a:buClr>
            </a:pPr>
            <a:endParaRPr lang="fr-FR" sz="4000" b="1" dirty="0" smtClean="0">
              <a:solidFill>
                <a:srgbClr val="FF0000"/>
              </a:solidFill>
              <a:latin typeface="Berlin Sans FB" pitchFamily="34" charset="0"/>
              <a:cs typeface="ACS  Akeek Extra Bold" pitchFamily="2" charset="-78"/>
            </a:endParaRPr>
          </a:p>
          <a:p>
            <a:pPr algn="ctr">
              <a:lnSpc>
                <a:spcPct val="150000"/>
              </a:lnSpc>
              <a:buClr>
                <a:srgbClr val="FF0000"/>
              </a:buClr>
            </a:pPr>
            <a:r>
              <a:rPr lang="fr-FR" sz="4000" b="1" dirty="0" smtClean="0">
                <a:solidFill>
                  <a:srgbClr val="C00000"/>
                </a:solidFill>
                <a:latin typeface="Berlin Sans FB" pitchFamily="34" charset="0"/>
                <a:cs typeface="ACS  Akeek Extra Bold" pitchFamily="2" charset="-78"/>
              </a:rPr>
              <a:t>Merci pour votre attention</a:t>
            </a:r>
            <a:endParaRPr lang="fr-FR" sz="4000" b="1" dirty="0" smtClean="0">
              <a:solidFill>
                <a:srgbClr val="FF0000"/>
              </a:solidFill>
              <a:latin typeface="Berlin Sans FB" pitchFamily="34" charset="0"/>
              <a:cs typeface="ACS  Akeek Extra Bold" pitchFamily="2" charset="-78"/>
            </a:endParaRPr>
          </a:p>
          <a:p>
            <a:pPr>
              <a:lnSpc>
                <a:spcPct val="150000"/>
              </a:lnSpc>
              <a:buClr>
                <a:srgbClr val="FF0000"/>
              </a:buClr>
              <a:buFont typeface="Wingdings" pitchFamily="2" charset="2"/>
              <a:buChar char="ü"/>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buFont typeface="Wingdings" pitchFamily="2" charset="2"/>
              <a:buChar char="ü"/>
            </a:pPr>
            <a:endParaRPr lang="fr-FR" sz="2000" dirty="0" smtClean="0">
              <a:solidFill>
                <a:srgbClr val="002060"/>
              </a:solidFill>
              <a:latin typeface="Times New Roman" pitchFamily="18" charset="0"/>
              <a:cs typeface="Times New Roman" pitchFamily="18" charset="0"/>
            </a:endParaRPr>
          </a:p>
          <a:p>
            <a:pPr>
              <a:lnSpc>
                <a:spcPct val="150000"/>
              </a:lnSpc>
              <a:buClr>
                <a:srgbClr val="FF0000"/>
              </a:buClr>
            </a:pPr>
            <a:endParaRPr lang="fr-FR" sz="2000" dirty="0" smtClean="0">
              <a:solidFill>
                <a:srgbClr val="002060"/>
              </a:solidFill>
              <a:latin typeface="Times New Roman" pitchFamily="18" charset="0"/>
              <a:cs typeface="Times New Roman" pitchFamily="18" charset="0"/>
            </a:endParaRPr>
          </a:p>
        </p:txBody>
      </p:sp>
      <p:sp>
        <p:nvSpPr>
          <p:cNvPr id="8" name="Rectangle 7"/>
          <p:cNvSpPr/>
          <p:nvPr/>
        </p:nvSpPr>
        <p:spPr>
          <a:xfrm>
            <a:off x="714348" y="5214950"/>
            <a:ext cx="4591096" cy="584775"/>
          </a:xfrm>
          <a:prstGeom prst="rect">
            <a:avLst/>
          </a:prstGeom>
        </p:spPr>
        <p:txBody>
          <a:bodyPr wrap="square">
            <a:spAutoFit/>
          </a:bodyPr>
          <a:lstStyle/>
          <a:p>
            <a:pPr marL="342900" indent="-342900" algn="ctr">
              <a:spcBef>
                <a:spcPct val="20000"/>
              </a:spcBef>
              <a:buClr>
                <a:srgbClr val="800080"/>
              </a:buClr>
              <a:buSzPct val="120000"/>
              <a:defRPr/>
            </a:pPr>
            <a:r>
              <a:rPr lang="fr-FR" sz="3200" b="1" dirty="0">
                <a:ln w="11430"/>
                <a:solidFill>
                  <a:srgbClr val="002060"/>
                </a:solidFill>
                <a:effectLst>
                  <a:outerShdw blurRad="50800" dist="39000" dir="5460000" algn="tl">
                    <a:srgbClr val="000000">
                      <a:alpha val="38000"/>
                    </a:srgbClr>
                  </a:outerShdw>
                </a:effectLst>
                <a:latin typeface="Arial" pitchFamily="34" charset="0"/>
                <a:cs typeface="Arial" pitchFamily="34" charset="0"/>
              </a:rPr>
              <a:t>http://www.ugaf.rnu.tn</a:t>
            </a:r>
          </a:p>
        </p:txBody>
      </p:sp>
      <p:grpSp>
        <p:nvGrpSpPr>
          <p:cNvPr id="2" name="Groupe 8"/>
          <p:cNvGrpSpPr/>
          <p:nvPr/>
        </p:nvGrpSpPr>
        <p:grpSpPr>
          <a:xfrm>
            <a:off x="7562" y="71438"/>
            <a:ext cx="9136470" cy="6786586"/>
            <a:chOff x="11648" y="71438"/>
            <a:chExt cx="9136470" cy="6786586"/>
          </a:xfrm>
        </p:grpSpPr>
        <p:grpSp>
          <p:nvGrpSpPr>
            <p:cNvPr id="3"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3074" name="Picture 2" descr="نتيجة بحث الصور عن mobilité étudiante"/>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14546" y="1643050"/>
            <a:ext cx="2847975" cy="160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584775"/>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2- Acquisition des équipements informatiques:</a:t>
            </a:r>
          </a:p>
        </p:txBody>
      </p:sp>
      <p:grpSp>
        <p:nvGrpSpPr>
          <p:cNvPr id="2" name="Groupe 8"/>
          <p:cNvGrpSpPr/>
          <p:nvPr/>
        </p:nvGrpSpPr>
        <p:grpSpPr>
          <a:xfrm>
            <a:off x="11648" y="71438"/>
            <a:ext cx="9144000" cy="1285860"/>
            <a:chOff x="11648" y="71438"/>
            <a:chExt cx="9144000" cy="1285860"/>
          </a:xfrm>
        </p:grpSpPr>
        <p:sp>
          <p:nvSpPr>
            <p:cNvPr id="10" name="object 3"/>
            <p:cNvSpPr/>
            <p:nvPr/>
          </p:nvSpPr>
          <p:spPr>
            <a:xfrm>
              <a:off x="3932671" y="142852"/>
              <a:ext cx="3496849" cy="714380"/>
            </a:xfrm>
            <a:prstGeom prst="rect">
              <a:avLst/>
            </a:prstGeom>
            <a:blipFill>
              <a:blip r:embed="rId2" cstate="print"/>
              <a:stretch>
                <a:fillRect/>
              </a:stretch>
            </a:blipFill>
          </p:spPr>
          <p:txBody>
            <a:bodyPr wrap="square" lIns="0" tIns="0" rIns="0" bIns="0" rtlCol="0"/>
            <a:lstStyle/>
            <a:p>
              <a:endParaRPr/>
            </a:p>
          </p:txBody>
        </p:sp>
        <p:pic>
          <p:nvPicPr>
            <p:cNvPr id="11" name="Image 10">
              <a:extLst>
                <a:ext uri="{FF2B5EF4-FFF2-40B4-BE49-F238E27FC236}">
                  <a16:creationId xmlns="" xmlns:a16="http://schemas.microsoft.com/office/drawing/2014/main" id="{D56AED23-9A52-4D29-AF13-5F4EA58029CD}"/>
                </a:ext>
              </a:extLst>
            </p:cNvPr>
            <p:cNvPicPr>
              <a:picLocks noChangeAspect="1"/>
            </p:cNvPicPr>
            <p:nvPr/>
          </p:nvPicPr>
          <p:blipFill>
            <a:blip r:embed="rId3" cstate="print"/>
            <a:stretch>
              <a:fillRect/>
            </a:stretch>
          </p:blipFill>
          <p:spPr>
            <a:xfrm>
              <a:off x="7999456" y="71438"/>
              <a:ext cx="1001700" cy="1071546"/>
            </a:xfrm>
            <a:prstGeom prst="rect">
              <a:avLst/>
            </a:prstGeom>
          </p:spPr>
        </p:pic>
        <p:pic>
          <p:nvPicPr>
            <p:cNvPr id="12"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Arrondir un rectangle à un seul coin 12"/>
            <p:cNvSpPr/>
            <p:nvPr/>
          </p:nvSpPr>
          <p:spPr>
            <a:xfrm>
              <a:off x="11648" y="1142984"/>
              <a:ext cx="9144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Image 8" descr="1.jpg"/>
          <p:cNvPicPr>
            <a:picLocks noChangeAspect="1"/>
          </p:cNvPicPr>
          <p:nvPr/>
        </p:nvPicPr>
        <p:blipFill>
          <a:blip r:embed="rId5" cstate="print"/>
          <a:srcRect b="12110"/>
          <a:stretch>
            <a:fillRect/>
          </a:stretch>
        </p:blipFill>
        <p:spPr>
          <a:xfrm>
            <a:off x="285720" y="2214554"/>
            <a:ext cx="3365524" cy="1928826"/>
          </a:xfrm>
          <a:prstGeom prst="rect">
            <a:avLst/>
          </a:prstGeom>
          <a:ln w="88900" cap="sq" cmpd="thickThin">
            <a:solidFill>
              <a:srgbClr val="002060"/>
            </a:solidFill>
            <a:prstDash val="solid"/>
            <a:miter lim="800000"/>
          </a:ln>
          <a:effectLst>
            <a:innerShdw blurRad="76200">
              <a:srgbClr val="000000"/>
            </a:innerShdw>
          </a:effectLst>
        </p:spPr>
      </p:pic>
      <p:pic>
        <p:nvPicPr>
          <p:cNvPr id="14" name="Image 13" descr="8.jpg"/>
          <p:cNvPicPr>
            <a:picLocks noChangeAspect="1"/>
          </p:cNvPicPr>
          <p:nvPr/>
        </p:nvPicPr>
        <p:blipFill>
          <a:blip r:embed="rId6"/>
          <a:srcRect l="20731" r="24381"/>
          <a:stretch>
            <a:fillRect/>
          </a:stretch>
        </p:blipFill>
        <p:spPr>
          <a:xfrm rot="16200000">
            <a:off x="1000101" y="3714750"/>
            <a:ext cx="1928825" cy="3357588"/>
          </a:xfrm>
          <a:prstGeom prst="rect">
            <a:avLst/>
          </a:prstGeom>
          <a:ln w="88900" cap="sq" cmpd="thickThin">
            <a:solidFill>
              <a:srgbClr val="002060"/>
            </a:solidFill>
            <a:prstDash val="solid"/>
            <a:miter lim="800000"/>
          </a:ln>
          <a:effectLst>
            <a:innerShdw blurRad="76200">
              <a:srgbClr val="000000"/>
            </a:innerShdw>
          </a:effectLst>
        </p:spPr>
      </p:pic>
      <p:pic>
        <p:nvPicPr>
          <p:cNvPr id="8" name="Image 7" descr="ICMED.png"/>
          <p:cNvPicPr>
            <a:picLocks noChangeAspect="1"/>
          </p:cNvPicPr>
          <p:nvPr/>
        </p:nvPicPr>
        <p:blipFill>
          <a:blip r:embed="rId7" cstate="print"/>
          <a:stretch>
            <a:fillRect/>
          </a:stretch>
        </p:blipFill>
        <p:spPr>
          <a:xfrm>
            <a:off x="5786446" y="5572140"/>
            <a:ext cx="1698721" cy="1071570"/>
          </a:xfrm>
          <a:prstGeom prst="rect">
            <a:avLst/>
          </a:prstGeom>
        </p:spPr>
      </p:pic>
      <p:pic>
        <p:nvPicPr>
          <p:cNvPr id="16" name="Image 15" descr="15.jpg"/>
          <p:cNvPicPr>
            <a:picLocks noChangeAspect="1"/>
          </p:cNvPicPr>
          <p:nvPr/>
        </p:nvPicPr>
        <p:blipFill>
          <a:blip r:embed="rId8"/>
          <a:srcRect t="12048"/>
          <a:stretch>
            <a:fillRect/>
          </a:stretch>
        </p:blipFill>
        <p:spPr>
          <a:xfrm rot="5400000">
            <a:off x="4118419" y="2975419"/>
            <a:ext cx="2193046" cy="2571768"/>
          </a:xfrm>
          <a:prstGeom prst="rect">
            <a:avLst/>
          </a:prstGeom>
          <a:ln w="88900" cap="sq" cmpd="thickThin">
            <a:solidFill>
              <a:srgbClr val="002060"/>
            </a:solidFill>
            <a:prstDash val="solid"/>
            <a:miter lim="800000"/>
          </a:ln>
          <a:effectLst>
            <a:innerShdw blurRad="76200">
              <a:srgbClr val="000000"/>
            </a:innerShdw>
          </a:effectLst>
        </p:spPr>
      </p:pic>
      <p:pic>
        <p:nvPicPr>
          <p:cNvPr id="15" name="Image 14" descr="3.jpg"/>
          <p:cNvPicPr>
            <a:picLocks noChangeAspect="1"/>
          </p:cNvPicPr>
          <p:nvPr/>
        </p:nvPicPr>
        <p:blipFill>
          <a:blip r:embed="rId9"/>
          <a:srcRect l="5263" t="13816" r="21053" b="11184"/>
          <a:stretch>
            <a:fillRect/>
          </a:stretch>
        </p:blipFill>
        <p:spPr>
          <a:xfrm>
            <a:off x="6786578" y="2449279"/>
            <a:ext cx="2143140" cy="2908547"/>
          </a:xfrm>
          <a:prstGeom prst="rect">
            <a:avLst/>
          </a:prstGeom>
          <a:ln w="88900" cap="sq" cmpd="thickThin">
            <a:solidFill>
              <a:srgbClr val="00206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2677656"/>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3- Echange des bonnes pratiques:</a:t>
            </a:r>
          </a:p>
          <a:p>
            <a:pPr algn="ctr"/>
            <a:endParaRPr lang="fr-FR" sz="1600" b="1" dirty="0" smtClean="0">
              <a:solidFill>
                <a:srgbClr val="FF0000"/>
              </a:solidFill>
              <a:latin typeface="Times New Roman" pitchFamily="18" charset="0"/>
              <a:cs typeface="Times New Roman" pitchFamily="18" charset="0"/>
            </a:endParaRPr>
          </a:p>
          <a:p>
            <a:pPr algn="just"/>
            <a:r>
              <a:rPr lang="fr-FR" sz="2400" b="1" dirty="0" smtClean="0">
                <a:solidFill>
                  <a:srgbClr val="FF0000"/>
                </a:solidFill>
                <a:latin typeface="Times New Roman" pitchFamily="18" charset="0"/>
                <a:cs typeface="Times New Roman" pitchFamily="18" charset="0"/>
              </a:rPr>
              <a:t>du 8 au 12 octobre 2018 – Tunisie</a:t>
            </a:r>
            <a:r>
              <a:rPr lang="fr-FR" sz="2400" dirty="0" smtClean="0">
                <a:solidFill>
                  <a:srgbClr val="FF0000"/>
                </a:solidFill>
                <a:latin typeface="Times New Roman" pitchFamily="18" charset="0"/>
                <a:cs typeface="Times New Roman" pitchFamily="18" charset="0"/>
              </a:rPr>
              <a:t>:</a:t>
            </a:r>
            <a:r>
              <a:rPr lang="fr-FR" sz="2400" dirty="0" smtClean="0">
                <a:solidFill>
                  <a:srgbClr val="002060"/>
                </a:solidFill>
                <a:latin typeface="Times New Roman" pitchFamily="18" charset="0"/>
                <a:cs typeface="Times New Roman" pitchFamily="18" charset="0"/>
              </a:rPr>
              <a:t>  2 semaines de formation organisées à l'Université de Monastir pour définir:</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Les opportunités de mobilité pour les étudiants et le personnel.</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Une analyse des stratégies d’internationalisation et des actions de coopération entre l’UE et les pays partenaires.</a:t>
            </a:r>
          </a:p>
        </p:txBody>
      </p:sp>
      <p:pic>
        <p:nvPicPr>
          <p:cNvPr id="1026" name="Picture 2" descr=" ">
            <a:hlinkClick r:id="rId2"/>
          </p:cNvPr>
          <p:cNvPicPr>
            <a:picLocks noChangeAspect="1" noChangeArrowheads="1"/>
          </p:cNvPicPr>
          <p:nvPr/>
        </p:nvPicPr>
        <p:blipFill>
          <a:blip r:embed="rId3"/>
          <a:srcRect b="7132"/>
          <a:stretch>
            <a:fillRect/>
          </a:stretch>
        </p:blipFill>
        <p:spPr bwMode="auto">
          <a:xfrm>
            <a:off x="2714612" y="4214818"/>
            <a:ext cx="3286148" cy="2286016"/>
          </a:xfrm>
          <a:prstGeom prst="rect">
            <a:avLst/>
          </a:prstGeom>
          <a:ln w="88900" cap="sq" cmpd="thickThin">
            <a:solidFill>
              <a:srgbClr val="002060"/>
            </a:solidFill>
            <a:prstDash val="solid"/>
            <a:miter lim="800000"/>
          </a:ln>
          <a:effectLst>
            <a:innerShdw blurRad="76200">
              <a:srgbClr val="000000"/>
            </a:innerShdw>
          </a:effectLst>
        </p:spPr>
      </p:pic>
      <p:grpSp>
        <p:nvGrpSpPr>
          <p:cNvPr id="9"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0"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 name="Groupe 13"/>
              <p:cNvGrpSpPr/>
              <p:nvPr/>
            </p:nvGrpSpPr>
            <p:grpSpPr>
              <a:xfrm>
                <a:off x="11648" y="1142984"/>
                <a:ext cx="9132384" cy="214314"/>
                <a:chOff x="11648" y="1142984"/>
                <a:chExt cx="9132384" cy="214314"/>
              </a:xfrm>
            </p:grpSpPr>
            <p:sp>
              <p:nvSpPr>
                <p:cNvPr id="22" name="Arrondir un rectangle à un seul coin 21"/>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Arrondir un rectangle à un seul coin 22"/>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2844" y="1428736"/>
            <a:ext cx="8858312" cy="3416320"/>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3- Echange des bonnes pratiques:</a:t>
            </a:r>
          </a:p>
          <a:p>
            <a:pPr algn="ctr"/>
            <a:endParaRPr lang="fr-FR" sz="1600" b="1" dirty="0" smtClean="0">
              <a:solidFill>
                <a:srgbClr val="FF0000"/>
              </a:solidFill>
              <a:latin typeface="Times New Roman" pitchFamily="18" charset="0"/>
              <a:cs typeface="Times New Roman" pitchFamily="18" charset="0"/>
            </a:endParaRPr>
          </a:p>
          <a:p>
            <a:pPr algn="just">
              <a:buClr>
                <a:srgbClr val="FF0000"/>
              </a:buClr>
            </a:pPr>
            <a:r>
              <a:rPr lang="fr-FR" sz="2400" b="1" dirty="0" smtClean="0">
                <a:solidFill>
                  <a:srgbClr val="FF0000"/>
                </a:solidFill>
                <a:latin typeface="Times New Roman" pitchFamily="18" charset="0"/>
                <a:cs typeface="Times New Roman" pitchFamily="18" charset="0"/>
              </a:rPr>
              <a:t>Du</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26 au 28 novembre 2018 – Maroc:</a:t>
            </a:r>
            <a:endParaRPr lang="fr-FR" sz="2400" baseline="30000" dirty="0" smtClean="0">
              <a:solidFill>
                <a:srgbClr val="002060"/>
              </a:solidFill>
              <a:latin typeface="Times New Roman" pitchFamily="18" charset="0"/>
              <a:cs typeface="Times New Roman" pitchFamily="18" charset="0"/>
            </a:endParaRP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Les possibilités de mobilité internationale, pour les étudiants et le personnel.</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La reconnaissance des activités des étudiants et du personnel à l'étranger entre le système ECTS par rapport aux systèmes sans crédit.</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Les documents justificatifs.</a:t>
            </a:r>
          </a:p>
          <a:p>
            <a:pPr algn="just">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p:txBody>
      </p:sp>
      <p:pic>
        <p:nvPicPr>
          <p:cNvPr id="20" name="Picture 4" descr=" ">
            <a:hlinkClick r:id="rId2"/>
          </p:cNvPr>
          <p:cNvPicPr>
            <a:picLocks noChangeAspect="1" noChangeArrowheads="1"/>
          </p:cNvPicPr>
          <p:nvPr/>
        </p:nvPicPr>
        <p:blipFill>
          <a:blip r:embed="rId3"/>
          <a:srcRect t="9626"/>
          <a:stretch>
            <a:fillRect/>
          </a:stretch>
        </p:blipFill>
        <p:spPr bwMode="auto">
          <a:xfrm>
            <a:off x="2714613" y="4500570"/>
            <a:ext cx="3071834" cy="2012138"/>
          </a:xfrm>
          <a:prstGeom prst="rect">
            <a:avLst/>
          </a:prstGeom>
          <a:ln w="88900" cap="sq" cmpd="thickThin">
            <a:solidFill>
              <a:srgbClr val="002060"/>
            </a:solidFill>
            <a:prstDash val="solid"/>
            <a:miter lim="800000"/>
          </a:ln>
          <a:effectLst>
            <a:innerShdw blurRad="76200">
              <a:srgbClr val="000000"/>
            </a:innerShdw>
          </a:effectLst>
        </p:spPr>
      </p:pic>
      <p:grpSp>
        <p:nvGrpSpPr>
          <p:cNvPr id="9" name="Groupe 18"/>
          <p:cNvGrpSpPr/>
          <p:nvPr/>
        </p:nvGrpSpPr>
        <p:grpSpPr>
          <a:xfrm>
            <a:off x="7562" y="71438"/>
            <a:ext cx="9136470" cy="6786586"/>
            <a:chOff x="11648" y="71438"/>
            <a:chExt cx="9136470" cy="6786586"/>
          </a:xfrm>
        </p:grpSpPr>
        <p:grpSp>
          <p:nvGrpSpPr>
            <p:cNvPr id="14" name="Groupe 17"/>
            <p:cNvGrpSpPr/>
            <p:nvPr/>
          </p:nvGrpSpPr>
          <p:grpSpPr>
            <a:xfrm>
              <a:off x="11648" y="71438"/>
              <a:ext cx="9132384" cy="1285860"/>
              <a:chOff x="11648" y="71438"/>
              <a:chExt cx="9132384" cy="1285860"/>
            </a:xfrm>
          </p:grpSpPr>
          <p:sp>
            <p:nvSpPr>
              <p:cNvPr id="18"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19"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1"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e 13"/>
              <p:cNvGrpSpPr/>
              <p:nvPr/>
            </p:nvGrpSpPr>
            <p:grpSpPr>
              <a:xfrm>
                <a:off x="11648" y="1142984"/>
                <a:ext cx="9132384" cy="214314"/>
                <a:chOff x="11648" y="1142984"/>
                <a:chExt cx="9132384" cy="214314"/>
              </a:xfrm>
            </p:grpSpPr>
            <p:sp>
              <p:nvSpPr>
                <p:cNvPr id="23" name="Arrondir un rectangle à un seul coin 22"/>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Arrondir un rectangle à un seul coin 23"/>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15734" y="6643710"/>
              <a:ext cx="9132384" cy="214314"/>
              <a:chOff x="11648" y="1142984"/>
              <a:chExt cx="9132384" cy="214314"/>
            </a:xfrm>
          </p:grpSpPr>
          <p:sp>
            <p:nvSpPr>
              <p:cNvPr id="16" name="Arrondir un rectangle à un seul coin 15"/>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ndir un rectangle à un seul coin 16"/>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ww.icmedproject.eu/wp-content/uploads/2019/05/WhatsApp-Image-2019-05-02-at-17.49.06-1_ok-760x550.jpeg">
            <a:hlinkClick r:id="rId2"/>
          </p:cNvPr>
          <p:cNvPicPr>
            <a:picLocks noChangeAspect="1" noChangeArrowheads="1"/>
          </p:cNvPicPr>
          <p:nvPr/>
        </p:nvPicPr>
        <p:blipFill>
          <a:blip r:embed="rId3"/>
          <a:srcRect t="9002"/>
          <a:stretch>
            <a:fillRect/>
          </a:stretch>
        </p:blipFill>
        <p:spPr bwMode="auto">
          <a:xfrm>
            <a:off x="2786050" y="4572008"/>
            <a:ext cx="2928958" cy="1928826"/>
          </a:xfrm>
          <a:prstGeom prst="rect">
            <a:avLst/>
          </a:prstGeom>
          <a:ln w="88900" cap="sq" cmpd="thickThin">
            <a:solidFill>
              <a:srgbClr val="002060"/>
            </a:solidFill>
            <a:prstDash val="solid"/>
            <a:miter lim="800000"/>
          </a:ln>
          <a:effectLst>
            <a:innerShdw blurRad="76200">
              <a:srgbClr val="000000"/>
            </a:innerShdw>
          </a:effectLst>
        </p:spPr>
      </p:pic>
      <p:sp>
        <p:nvSpPr>
          <p:cNvPr id="14" name="Rectangle 13"/>
          <p:cNvSpPr/>
          <p:nvPr/>
        </p:nvSpPr>
        <p:spPr>
          <a:xfrm>
            <a:off x="71406" y="1384403"/>
            <a:ext cx="9001156" cy="3308598"/>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3- Echange des bonnes pratiques:</a:t>
            </a:r>
          </a:p>
          <a:p>
            <a:pPr algn="ctr"/>
            <a:endParaRPr lang="fr-FR" sz="900" b="1" dirty="0" smtClean="0">
              <a:solidFill>
                <a:srgbClr val="FF0000"/>
              </a:solidFill>
              <a:latin typeface="Times New Roman" pitchFamily="18" charset="0"/>
              <a:cs typeface="Times New Roman" pitchFamily="18" charset="0"/>
            </a:endParaRPr>
          </a:p>
          <a:p>
            <a:pPr algn="just">
              <a:buClr>
                <a:srgbClr val="FF0000"/>
              </a:buClr>
            </a:pPr>
            <a:r>
              <a:rPr lang="fr-FR" sz="2400" b="1" dirty="0" smtClean="0">
                <a:solidFill>
                  <a:srgbClr val="FF0000"/>
                </a:solidFill>
                <a:latin typeface="Times New Roman" pitchFamily="18" charset="0"/>
                <a:cs typeface="Times New Roman" pitchFamily="18" charset="0"/>
              </a:rPr>
              <a:t>Du</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03 au 05 Avril 2019 - France: </a:t>
            </a:r>
            <a:r>
              <a:rPr lang="fr-FR" sz="2400" dirty="0" smtClean="0">
                <a:solidFill>
                  <a:srgbClr val="002060"/>
                </a:solidFill>
                <a:latin typeface="Times New Roman" pitchFamily="18" charset="0"/>
                <a:cs typeface="Times New Roman" pitchFamily="18" charset="0"/>
              </a:rPr>
              <a:t>organisée à l'Université de Poitiers</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La législation nationale encadrant la création de diplômes.</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Comparaison des différents cadres juridiques pour saisir les opportunités.</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L’élaboration des conventions de masters conjoints de mobilité.</a:t>
            </a:r>
            <a:endParaRPr lang="fr-FR" sz="600" dirty="0" smtClean="0">
              <a:latin typeface="Times New Roman" pitchFamily="18" charset="0"/>
              <a:cs typeface="Times New Roman" pitchFamily="18" charset="0"/>
            </a:endParaRPr>
          </a:p>
          <a:p>
            <a:pPr>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Démarche </a:t>
            </a:r>
            <a:r>
              <a:rPr lang="fr-FR" sz="2400" dirty="0" smtClean="0">
                <a:solidFill>
                  <a:srgbClr val="002060"/>
                </a:solidFill>
                <a:latin typeface="Times New Roman" pitchFamily="18" charset="0"/>
                <a:cs typeface="Times New Roman" pitchFamily="18" charset="0"/>
              </a:rPr>
              <a:t>assurance-qualité à suivre pour garantir la réussite des MIC</a:t>
            </a:r>
          </a:p>
          <a:p>
            <a:pPr algn="just">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p:txBody>
      </p:sp>
      <p:grpSp>
        <p:nvGrpSpPr>
          <p:cNvPr id="15" name="Groupe 18"/>
          <p:cNvGrpSpPr/>
          <p:nvPr/>
        </p:nvGrpSpPr>
        <p:grpSpPr>
          <a:xfrm>
            <a:off x="7562" y="71438"/>
            <a:ext cx="9136470" cy="6786586"/>
            <a:chOff x="11648" y="71438"/>
            <a:chExt cx="9136470" cy="6786586"/>
          </a:xfrm>
        </p:grpSpPr>
        <p:grpSp>
          <p:nvGrpSpPr>
            <p:cNvPr id="16" name="Groupe 17"/>
            <p:cNvGrpSpPr/>
            <p:nvPr/>
          </p:nvGrpSpPr>
          <p:grpSpPr>
            <a:xfrm>
              <a:off x="11648" y="71438"/>
              <a:ext cx="9132384" cy="1285860"/>
              <a:chOff x="11648" y="71438"/>
              <a:chExt cx="9132384" cy="1285860"/>
            </a:xfrm>
          </p:grpSpPr>
          <p:sp>
            <p:nvSpPr>
              <p:cNvPr id="20"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21"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2"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 name="Groupe 13"/>
              <p:cNvGrpSpPr/>
              <p:nvPr/>
            </p:nvGrpSpPr>
            <p:grpSpPr>
              <a:xfrm>
                <a:off x="11648" y="1142984"/>
                <a:ext cx="9132384" cy="214314"/>
                <a:chOff x="11648" y="1142984"/>
                <a:chExt cx="9132384" cy="214314"/>
              </a:xfrm>
            </p:grpSpPr>
            <p:sp>
              <p:nvSpPr>
                <p:cNvPr id="24" name="Arrondir un rectangle à un seul coin 23"/>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rondir un rectangle à un seul coin 24"/>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7" name="Groupe 14"/>
            <p:cNvGrpSpPr/>
            <p:nvPr/>
          </p:nvGrpSpPr>
          <p:grpSpPr>
            <a:xfrm>
              <a:off x="15734" y="6643710"/>
              <a:ext cx="9132384" cy="214314"/>
              <a:chOff x="11648" y="1142984"/>
              <a:chExt cx="9132384" cy="214314"/>
            </a:xfrm>
          </p:grpSpPr>
          <p:sp>
            <p:nvSpPr>
              <p:cNvPr id="18" name="Arrondir un rectangle à un seul coin 17"/>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rondir un rectangle à un seul coin 18"/>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2844" y="1384403"/>
            <a:ext cx="8858312" cy="3785652"/>
          </a:xfrm>
          <a:prstGeom prst="rect">
            <a:avLst/>
          </a:prstGeom>
          <a:noFill/>
        </p:spPr>
        <p:txBody>
          <a:bodyPr wrap="square">
            <a:spAutoFit/>
          </a:bodyPr>
          <a:lstStyle/>
          <a:p>
            <a:pPr algn="ctr"/>
            <a:r>
              <a:rPr lang="fr-FR" sz="3200" b="1" dirty="0" smtClean="0">
                <a:solidFill>
                  <a:srgbClr val="FF0000"/>
                </a:solidFill>
                <a:latin typeface="Times New Roman" pitchFamily="18" charset="0"/>
                <a:cs typeface="Times New Roman" pitchFamily="18" charset="0"/>
              </a:rPr>
              <a:t>3- Echange des bonnes pratiques:</a:t>
            </a:r>
          </a:p>
          <a:p>
            <a:pPr algn="ctr"/>
            <a:endParaRPr lang="fr-FR" sz="1600" b="1" dirty="0" smtClean="0">
              <a:solidFill>
                <a:srgbClr val="FF0000"/>
              </a:solidFill>
              <a:latin typeface="Times New Roman" pitchFamily="18" charset="0"/>
              <a:cs typeface="Times New Roman" pitchFamily="18" charset="0"/>
            </a:endParaRPr>
          </a:p>
          <a:p>
            <a:pPr algn="just">
              <a:buClr>
                <a:srgbClr val="FF0000"/>
              </a:buClr>
            </a:pPr>
            <a:r>
              <a:rPr lang="fr-FR" sz="2400" b="1" dirty="0" smtClean="0">
                <a:solidFill>
                  <a:srgbClr val="FF0000"/>
                </a:solidFill>
                <a:latin typeface="Times New Roman" pitchFamily="18" charset="0"/>
                <a:cs typeface="Times New Roman" pitchFamily="18" charset="0"/>
              </a:rPr>
              <a:t>Du</a:t>
            </a:r>
            <a:r>
              <a:rPr lang="fr-FR" sz="24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25 au 26 Février 2020 - Algérie: </a:t>
            </a:r>
            <a:r>
              <a:rPr lang="fr-FR" sz="2400" dirty="0" smtClean="0">
                <a:solidFill>
                  <a:srgbClr val="002060"/>
                </a:solidFill>
                <a:latin typeface="Times New Roman" pitchFamily="18" charset="0"/>
                <a:cs typeface="Times New Roman" pitchFamily="18" charset="0"/>
              </a:rPr>
              <a:t>organisée à l'Université d’Oran </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Partage des bonnes pratiques.</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Les documents requis pour la mobilité MIC</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La reconnaissance des crédits et des activités réalisées par les  étudiants et le personnel à l'étranger.</a:t>
            </a:r>
          </a:p>
          <a:p>
            <a:pPr algn="just">
              <a:buClr>
                <a:srgbClr val="FF0000"/>
              </a:buClr>
              <a:buFont typeface="Wingdings" pitchFamily="2" charset="2"/>
              <a:buChar char="ü"/>
            </a:pPr>
            <a:r>
              <a:rPr lang="fr-FR" sz="2400" dirty="0" smtClean="0">
                <a:solidFill>
                  <a:srgbClr val="002060"/>
                </a:solidFill>
                <a:latin typeface="Times New Roman" pitchFamily="18" charset="0"/>
                <a:cs typeface="Times New Roman" pitchFamily="18" charset="0"/>
              </a:rPr>
              <a:t>L’impact du projet ICMED</a:t>
            </a:r>
          </a:p>
          <a:p>
            <a:pPr algn="just">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a:p>
            <a:pPr algn="just">
              <a:buClr>
                <a:srgbClr val="FF0000"/>
              </a:buClr>
              <a:buFont typeface="Wingdings" pitchFamily="2" charset="2"/>
              <a:buChar char="ü"/>
            </a:pPr>
            <a:endParaRPr lang="fr-FR" sz="2400" dirty="0" smtClean="0">
              <a:solidFill>
                <a:srgbClr val="002060"/>
              </a:solidFill>
              <a:latin typeface="Times New Roman" pitchFamily="18" charset="0"/>
              <a:cs typeface="Times New Roman" pitchFamily="18" charset="0"/>
            </a:endParaRPr>
          </a:p>
        </p:txBody>
      </p:sp>
      <p:pic>
        <p:nvPicPr>
          <p:cNvPr id="1026" name="Picture 2" descr=" ">
            <a:hlinkClick r:id="rId2"/>
          </p:cNvPr>
          <p:cNvPicPr>
            <a:picLocks noChangeAspect="1" noChangeArrowheads="1"/>
          </p:cNvPicPr>
          <p:nvPr/>
        </p:nvPicPr>
        <p:blipFill>
          <a:blip r:embed="rId3"/>
          <a:srcRect/>
          <a:stretch>
            <a:fillRect/>
          </a:stretch>
        </p:blipFill>
        <p:spPr bwMode="auto">
          <a:xfrm>
            <a:off x="2428860" y="4429132"/>
            <a:ext cx="3714776" cy="2071702"/>
          </a:xfrm>
          <a:prstGeom prst="rect">
            <a:avLst/>
          </a:prstGeom>
          <a:ln w="88900" cap="sq" cmpd="thickThin">
            <a:solidFill>
              <a:srgbClr val="002060"/>
            </a:solidFill>
            <a:prstDash val="solid"/>
            <a:miter lim="800000"/>
          </a:ln>
          <a:effectLst>
            <a:innerShdw blurRad="76200">
              <a:srgbClr val="000000"/>
            </a:innerShdw>
          </a:effectLst>
        </p:spPr>
      </p:pic>
      <p:grpSp>
        <p:nvGrpSpPr>
          <p:cNvPr id="15" name="Groupe 18"/>
          <p:cNvGrpSpPr/>
          <p:nvPr/>
        </p:nvGrpSpPr>
        <p:grpSpPr>
          <a:xfrm>
            <a:off x="7562" y="71438"/>
            <a:ext cx="9136470" cy="6786586"/>
            <a:chOff x="11648" y="71438"/>
            <a:chExt cx="9136470" cy="6786586"/>
          </a:xfrm>
        </p:grpSpPr>
        <p:grpSp>
          <p:nvGrpSpPr>
            <p:cNvPr id="16" name="Groupe 17"/>
            <p:cNvGrpSpPr/>
            <p:nvPr/>
          </p:nvGrpSpPr>
          <p:grpSpPr>
            <a:xfrm>
              <a:off x="11648" y="71438"/>
              <a:ext cx="9132384" cy="1285860"/>
              <a:chOff x="11648" y="71438"/>
              <a:chExt cx="9132384" cy="1285860"/>
            </a:xfrm>
          </p:grpSpPr>
          <p:sp>
            <p:nvSpPr>
              <p:cNvPr id="20" name="object 3"/>
              <p:cNvSpPr/>
              <p:nvPr/>
            </p:nvSpPr>
            <p:spPr>
              <a:xfrm>
                <a:off x="3932671" y="142852"/>
                <a:ext cx="3496849" cy="714380"/>
              </a:xfrm>
              <a:prstGeom prst="rect">
                <a:avLst/>
              </a:prstGeom>
              <a:blipFill>
                <a:blip r:embed="rId4" cstate="print"/>
                <a:stretch>
                  <a:fillRect/>
                </a:stretch>
              </a:blipFill>
            </p:spPr>
            <p:txBody>
              <a:bodyPr wrap="square" lIns="0" tIns="0" rIns="0" bIns="0" rtlCol="0"/>
              <a:lstStyle/>
              <a:p>
                <a:endParaRPr/>
              </a:p>
            </p:txBody>
          </p:sp>
          <p:pic>
            <p:nvPicPr>
              <p:cNvPr id="21" name="Image 3">
                <a:extLst>
                  <a:ext uri="{FF2B5EF4-FFF2-40B4-BE49-F238E27FC236}">
                    <a16:creationId xmlns="" xmlns:a16="http://schemas.microsoft.com/office/drawing/2014/main" id="{D56AED23-9A52-4D29-AF13-5F4EA58029CD}"/>
                  </a:ext>
                </a:extLst>
              </p:cNvPr>
              <p:cNvPicPr>
                <a:picLocks noChangeAspect="1"/>
              </p:cNvPicPr>
              <p:nvPr/>
            </p:nvPicPr>
            <p:blipFill>
              <a:blip r:embed="rId5" cstate="print"/>
              <a:stretch>
                <a:fillRect/>
              </a:stretch>
            </p:blipFill>
            <p:spPr>
              <a:xfrm>
                <a:off x="7999456" y="71438"/>
                <a:ext cx="1001700" cy="1071546"/>
              </a:xfrm>
              <a:prstGeom prst="rect">
                <a:avLst/>
              </a:prstGeom>
            </p:spPr>
          </p:pic>
          <p:pic>
            <p:nvPicPr>
              <p:cNvPr id="22" name="Picture 3" descr="logo erasmus">
                <a:extLst>
                  <a:ext uri="{FF2B5EF4-FFF2-40B4-BE49-F238E27FC236}">
                    <a16:creationId xmlns:a16="http://schemas.microsoft.com/office/drawing/2014/main" xmlns="" id="{A7C711B0-F801-41D3-8B86-EEBC6A6DE46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923" y="142852"/>
                <a:ext cx="3355069" cy="744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 name="Groupe 13"/>
              <p:cNvGrpSpPr/>
              <p:nvPr/>
            </p:nvGrpSpPr>
            <p:grpSpPr>
              <a:xfrm>
                <a:off x="11648" y="1142984"/>
                <a:ext cx="9132384" cy="214314"/>
                <a:chOff x="11648" y="1142984"/>
                <a:chExt cx="9132384" cy="214314"/>
              </a:xfrm>
            </p:grpSpPr>
            <p:sp>
              <p:nvSpPr>
                <p:cNvPr id="24" name="Arrondir un rectangle à un seul coin 23"/>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Arrondir un rectangle à un seul coin 24"/>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7" name="Groupe 14"/>
            <p:cNvGrpSpPr/>
            <p:nvPr/>
          </p:nvGrpSpPr>
          <p:grpSpPr>
            <a:xfrm>
              <a:off x="15734" y="6643710"/>
              <a:ext cx="9132384" cy="214314"/>
              <a:chOff x="11648" y="1142984"/>
              <a:chExt cx="9132384" cy="214314"/>
            </a:xfrm>
          </p:grpSpPr>
          <p:sp>
            <p:nvSpPr>
              <p:cNvPr id="18" name="Arrondir un rectangle à un seul coin 17"/>
              <p:cNvSpPr/>
              <p:nvPr/>
            </p:nvSpPr>
            <p:spPr>
              <a:xfrm>
                <a:off x="11648" y="1142984"/>
                <a:ext cx="7596000" cy="214314"/>
              </a:xfrm>
              <a:prstGeom prst="round1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rondir un rectangle à un seul coin 18"/>
              <p:cNvSpPr/>
              <p:nvPr/>
            </p:nvSpPr>
            <p:spPr>
              <a:xfrm>
                <a:off x="1548032" y="1142984"/>
                <a:ext cx="7596000" cy="214314"/>
              </a:xfrm>
              <a:prstGeom prst="round1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5118</TotalTime>
  <Words>2304</Words>
  <Application>Microsoft Office PowerPoint</Application>
  <PresentationFormat>Affichage à l'écran (4:3)</PresentationFormat>
  <Paragraphs>278</Paragraphs>
  <Slides>47</Slides>
  <Notes>9</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Avant les mobilités: Le contrat pédagogique</vt:lpstr>
      <vt:lpstr>Avant les mobilités étudiantes: Contrat pédagogique (LA)</vt:lpstr>
      <vt:lpstr>Avant les mobilités étudiantes: Contrat pédagogique (LA)</vt:lpstr>
      <vt:lpstr>Avant les mobilités de personnel Contrat pédagogique (LA)</vt:lpstr>
      <vt:lpstr>Avant toutes les mobilités: Le contrat de mobilité</vt:lpstr>
      <vt:lpstr>Avant les mobilités Les documents propres aux universités</vt:lpstr>
      <vt:lpstr>Durant les mobilités étudiantes </vt:lpstr>
      <vt:lpstr>Durant toutes les mobilités </vt:lpstr>
      <vt:lpstr>Après les mobilités étudiantes </vt:lpstr>
      <vt:lpstr>Après toutes les mobilités </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Mnaouer</dc:creator>
  <cp:lastModifiedBy>Univ Gafsa</cp:lastModifiedBy>
  <cp:revision>362</cp:revision>
  <dcterms:created xsi:type="dcterms:W3CDTF">2018-09-15T07:19:25Z</dcterms:created>
  <dcterms:modified xsi:type="dcterms:W3CDTF">2020-03-09T09:43:23Z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Acrobat PDFMaker 11 per PowerPoint</vt:lpwstr>
  </property>
  <property fmtid="{D5CDD505-2E9C-101B-9397-08002B2CF9AE}" pid="4" name="LastSaved">
    <vt:filetime>2018-09-15T00:00:00Z</vt:filetime>
  </property>
</Properties>
</file>