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6013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567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47121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1396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4024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38006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352277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2230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4082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80256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51177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1487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75663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4117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80733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3940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082515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0.xml" /></Relationships>
</file>

<file path=ppt/slides/_rels/slide3.xml.rels><?xml version="1.0" encoding="UTF-8" standalone="yes"?>
<Relationships xmlns="http://schemas.openxmlformats.org/package/2006/relationships"><Relationship Id="rId8" Type="http://schemas.openxmlformats.org/officeDocument/2006/relationships/hyperlink" Target="https://www.britannica.com/plant/leek" TargetMode="External" /><Relationship Id="rId3" Type="http://schemas.openxmlformats.org/officeDocument/2006/relationships/hyperlink" Target="https://www.britannica.com/plant/Brussels-sprouts" TargetMode="External" /><Relationship Id="rId7" Type="http://schemas.openxmlformats.org/officeDocument/2006/relationships/hyperlink" Target="https://www.britannica.com/plant/garlic" TargetMode="External" /><Relationship Id="rId2" Type="http://schemas.openxmlformats.org/officeDocument/2006/relationships/hyperlink" Target="https://www.britannica.com/plant/broccoli" TargetMode="External" /><Relationship Id="rId1" Type="http://schemas.openxmlformats.org/officeDocument/2006/relationships/slideLayout" Target="../slideLayouts/slideLayout2.xml" /><Relationship Id="rId6" Type="http://schemas.openxmlformats.org/officeDocument/2006/relationships/hyperlink" Target="https://www.britannica.com/plant/cauliflower" TargetMode="External" /><Relationship Id="rId11" Type="http://schemas.openxmlformats.org/officeDocument/2006/relationships/hyperlink" Target="https://www.britannica.com/plant/potato" TargetMode="External" /><Relationship Id="rId5" Type="http://schemas.openxmlformats.org/officeDocument/2006/relationships/hyperlink" Target="https://www.britannica.com/plant/carrot" TargetMode="External" /><Relationship Id="rId10" Type="http://schemas.openxmlformats.org/officeDocument/2006/relationships/hyperlink" Target="https://www.britannica.com/plant/onion-plant" TargetMode="External" /><Relationship Id="rId4" Type="http://schemas.openxmlformats.org/officeDocument/2006/relationships/hyperlink" Target="https://www.britannica.com/plant/cabbage" TargetMode="External" /><Relationship Id="rId9" Type="http://schemas.openxmlformats.org/officeDocument/2006/relationships/hyperlink" Target="https://www.britannica.com/plant/lettuce" TargetMode="External" /></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plant/tomato" TargetMode="External" /><Relationship Id="rId3" Type="http://schemas.openxmlformats.org/officeDocument/2006/relationships/hyperlink" Target="https://www.britannica.com/plant/cucumber" TargetMode="External" /><Relationship Id="rId7" Type="http://schemas.openxmlformats.org/officeDocument/2006/relationships/hyperlink" Target="https://www.britannica.com/plant/corn-plant" TargetMode="External" /><Relationship Id="rId2" Type="http://schemas.openxmlformats.org/officeDocument/2006/relationships/hyperlink" Target="https://www.britannica.com/plant/bean" TargetMode="External" /><Relationship Id="rId1" Type="http://schemas.openxmlformats.org/officeDocument/2006/relationships/slideLayout" Target="../slideLayouts/slideLayout2.xml" /><Relationship Id="rId6" Type="http://schemas.openxmlformats.org/officeDocument/2006/relationships/hyperlink" Target="https://www.britannica.com/plant/muskmelon" TargetMode="External" /><Relationship Id="rId5" Type="http://schemas.openxmlformats.org/officeDocument/2006/relationships/hyperlink" Target="https://www.britannica.com/plant/lima-bean" TargetMode="External" /><Relationship Id="rId10" Type="http://schemas.openxmlformats.org/officeDocument/2006/relationships/image" Target="../media/image2.jpeg" /><Relationship Id="rId4" Type="http://schemas.openxmlformats.org/officeDocument/2006/relationships/hyperlink" Target="https://www.britannica.com/plant/eggplant" TargetMode="External" /><Relationship Id="rId9" Type="http://schemas.openxmlformats.org/officeDocument/2006/relationships/hyperlink" Target="https://www.britannica.com/plant/watermelon" TargetMode="Externa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F3E054E-E9A8-EC4B-B539-15D65877FAD2}"/>
              </a:ext>
            </a:extLst>
          </p:cNvPr>
          <p:cNvSpPr>
            <a:spLocks noGrp="1"/>
          </p:cNvSpPr>
          <p:nvPr>
            <p:ph type="title"/>
          </p:nvPr>
        </p:nvSpPr>
        <p:spPr/>
        <p:txBody>
          <a:bodyPr>
            <a:noAutofit/>
          </a:bodyPr>
          <a:lstStyle/>
          <a:p>
            <a:pPr algn="ctr"/>
            <a:r>
              <a:rPr lang="en-US" sz="6000" b="1">
                <a:solidFill>
                  <a:srgbClr val="FF0000"/>
                </a:solidFill>
              </a:rPr>
              <a:t>Environmental Factors</a:t>
            </a:r>
            <a:br>
              <a:rPr lang="en-US" sz="6000" b="1">
                <a:solidFill>
                  <a:srgbClr val="FF0000"/>
                </a:solidFill>
              </a:rPr>
            </a:br>
            <a:r>
              <a:rPr lang="en-US" sz="6000" b="1">
                <a:solidFill>
                  <a:srgbClr val="FF0000"/>
                </a:solidFill>
              </a:rPr>
              <a:t>affecting Vegetable production in India </a:t>
            </a:r>
          </a:p>
        </p:txBody>
      </p:sp>
      <p:sp>
        <p:nvSpPr>
          <p:cNvPr id="8" name="Content Placeholder 7">
            <a:extLst>
              <a:ext uri="{FF2B5EF4-FFF2-40B4-BE49-F238E27FC236}">
                <a16:creationId xmlns:a16="http://schemas.microsoft.com/office/drawing/2014/main" id="{36A9297C-E221-714D-B5BA-47899798DC52}"/>
              </a:ext>
            </a:extLst>
          </p:cNvPr>
          <p:cNvSpPr>
            <a:spLocks noGrp="1"/>
          </p:cNvSpPr>
          <p:nvPr>
            <p:ph type="body" idx="1"/>
          </p:nvPr>
        </p:nvSpPr>
        <p:spPr>
          <a:xfrm>
            <a:off x="677335" y="4677438"/>
            <a:ext cx="8596668" cy="1570962"/>
          </a:xfrm>
        </p:spPr>
        <p:txBody>
          <a:bodyPr>
            <a:noAutofit/>
          </a:bodyPr>
          <a:lstStyle/>
          <a:p>
            <a:pPr algn="ctr"/>
            <a:r>
              <a:rPr lang="en-US" sz="2400" b="1">
                <a:solidFill>
                  <a:srgbClr val="7030A0"/>
                </a:solidFill>
              </a:rPr>
              <a:t>Subject: Fundamentals of Horticulture </a:t>
            </a:r>
          </a:p>
          <a:p>
            <a:pPr algn="ctr"/>
            <a:r>
              <a:rPr lang="en-US" sz="2400" b="1">
                <a:solidFill>
                  <a:srgbClr val="7030A0"/>
                </a:solidFill>
              </a:rPr>
              <a:t>Submitted by: Tabish Anwar</a:t>
            </a:r>
          </a:p>
          <a:p>
            <a:pPr algn="ctr"/>
            <a:r>
              <a:rPr lang="en-US" sz="2400" b="1">
                <a:solidFill>
                  <a:srgbClr val="7030A0"/>
                </a:solidFill>
              </a:rPr>
              <a:t>Submitted to:</a:t>
            </a:r>
          </a:p>
          <a:p>
            <a:pPr algn="ctr"/>
            <a:r>
              <a:rPr lang="en-US" sz="2400" b="1">
                <a:solidFill>
                  <a:srgbClr val="7030A0"/>
                </a:solidFill>
              </a:rPr>
              <a:t> Dinesh Kumar (HOD Agriculture)</a:t>
            </a:r>
          </a:p>
          <a:p>
            <a:pPr algn="ctr"/>
            <a:r>
              <a:rPr lang="en-US" sz="2400" b="1">
                <a:solidFill>
                  <a:srgbClr val="7030A0"/>
                </a:solidFill>
              </a:rPr>
              <a:t>Himalayan College , Roorkee </a:t>
            </a:r>
          </a:p>
        </p:txBody>
      </p:sp>
      <p:sp>
        <p:nvSpPr>
          <p:cNvPr id="2" name="TextBox 1">
            <a:extLst>
              <a:ext uri="{FF2B5EF4-FFF2-40B4-BE49-F238E27FC236}">
                <a16:creationId xmlns:a16="http://schemas.microsoft.com/office/drawing/2014/main" id="{8EDEFCE1-508F-884B-9880-AC5878558FCB}"/>
              </a:ext>
            </a:extLst>
          </p:cNvPr>
          <p:cNvSpPr txBox="1"/>
          <p:nvPr/>
        </p:nvSpPr>
        <p:spPr>
          <a:xfrm>
            <a:off x="10600265"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171784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F5022-4CF5-9A4E-A38B-8996C539D894}"/>
              </a:ext>
            </a:extLst>
          </p:cNvPr>
          <p:cNvSpPr>
            <a:spLocks noGrp="1"/>
          </p:cNvSpPr>
          <p:nvPr>
            <p:ph type="title"/>
          </p:nvPr>
        </p:nvSpPr>
        <p:spPr/>
        <p:txBody>
          <a:bodyPr>
            <a:normAutofit/>
          </a:bodyPr>
          <a:lstStyle/>
          <a:p>
            <a:r>
              <a:rPr lang="en-US" sz="7200" b="1" u="sng"/>
              <a:t>Edaphic Factors</a:t>
            </a:r>
          </a:p>
        </p:txBody>
      </p:sp>
      <p:sp>
        <p:nvSpPr>
          <p:cNvPr id="3" name="Content Placeholder 2">
            <a:extLst>
              <a:ext uri="{FF2B5EF4-FFF2-40B4-BE49-F238E27FC236}">
                <a16:creationId xmlns:a16="http://schemas.microsoft.com/office/drawing/2014/main" id="{DED15D78-2E37-F24F-B338-5D82DDA6B056}"/>
              </a:ext>
            </a:extLst>
          </p:cNvPr>
          <p:cNvSpPr>
            <a:spLocks noGrp="1"/>
          </p:cNvSpPr>
          <p:nvPr>
            <p:ph idx="1"/>
          </p:nvPr>
        </p:nvSpPr>
        <p:spPr/>
        <p:txBody>
          <a:bodyPr>
            <a:normAutofit/>
          </a:bodyPr>
          <a:lstStyle/>
          <a:p>
            <a:pPr marL="0" lvl="0" indent="0">
              <a:buNone/>
            </a:pPr>
            <a:r>
              <a:rPr lang="en-US" sz="3600">
                <a:solidFill>
                  <a:srgbClr val="7030A0"/>
                </a:solidFill>
                <a:latin typeface="Brush Script MT" panose="03060802040406070304" pitchFamily="66" charset="0"/>
                <a:ea typeface="Calibri" panose="020F0502020204030204" pitchFamily="34" charset="0"/>
                <a:cs typeface="Times New Roman" panose="02020603050405020304" pitchFamily="18" charset="0"/>
              </a:rPr>
              <a:t>Soil moisture</a:t>
            </a: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Water is a principal constituent of growing plant which it extracts from soil.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Water is essential for photosynthesis.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The moisture range between field capacity and permanent wilting point is available to plants.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Available moisture will be more in clay soil than sandy soil.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Soil water helps in chemical and biological activities of soil including mineralization.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It influences the soil environment Eg. it moderates the soil temperature from extremes.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Nutrient availability and mobility increases with increase in soil moisture content.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EC64E18-F5D6-6D48-876D-BFE2ECC65453}"/>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80265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257B1-4759-6C41-9B9E-3899795D9DC0}"/>
              </a:ext>
            </a:extLst>
          </p:cNvPr>
          <p:cNvSpPr>
            <a:spLocks noGrp="1"/>
          </p:cNvSpPr>
          <p:nvPr>
            <p:ph type="title"/>
          </p:nvPr>
        </p:nvSpPr>
        <p:spPr/>
        <p:txBody>
          <a:bodyPr/>
          <a:lstStyle/>
          <a:p>
            <a:r>
              <a:rPr lang="en-US">
                <a:solidFill>
                  <a:srgbClr val="7030A0"/>
                </a:solidFill>
                <a:latin typeface="Brush Script MT" panose="03060802040406070304" pitchFamily="66" charset="0"/>
              </a:rPr>
              <a:t>Soil air</a:t>
            </a:r>
          </a:p>
        </p:txBody>
      </p:sp>
      <p:sp>
        <p:nvSpPr>
          <p:cNvPr id="3" name="Content Placeholder 2">
            <a:extLst>
              <a:ext uri="{FF2B5EF4-FFF2-40B4-BE49-F238E27FC236}">
                <a16:creationId xmlns:a16="http://schemas.microsoft.com/office/drawing/2014/main" id="{65DC0CDA-2306-0648-9EBA-A4DE6510902E}"/>
              </a:ext>
            </a:extLst>
          </p:cNvPr>
          <p:cNvSpPr>
            <a:spLocks noGrp="1"/>
          </p:cNvSpPr>
          <p:nvPr>
            <p:ph idx="1"/>
          </p:nvPr>
        </p:nvSpPr>
        <p:spPr>
          <a:xfrm>
            <a:off x="820209" y="1323578"/>
            <a:ext cx="8596668" cy="5284391"/>
          </a:xfrm>
        </p:spPr>
        <p:txBody>
          <a:bodyPr>
            <a:normAutofit fontScale="92500" lnSpcReduction="10000"/>
          </a:bodyPr>
          <a:lstStyle/>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Aeration of soil is absolutely essential for the absorption of water by roots.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Germination is inhibited in the absence of oxygen.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O2 is required for respiration of roots and micro organisms.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Soil air is essential for nutrient availability of the soil by breaking down insoluble mineral to soluble salts.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Proper aeration is required for proper decomposition of organic matter.</a:t>
            </a:r>
          </a:p>
          <a:p>
            <a:pPr lvl="0"/>
            <a:endParaRPr lang="en-US">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r>
              <a:rPr lang="en-US" sz="3900">
                <a:solidFill>
                  <a:srgbClr val="7030A0"/>
                </a:solidFill>
                <a:latin typeface="Brush Script MT" panose="03060802040406070304" pitchFamily="66" charset="0"/>
                <a:ea typeface="Calibri" panose="020F0502020204030204" pitchFamily="34" charset="0"/>
                <a:cs typeface="Times New Roman" panose="02020603050405020304" pitchFamily="18" charset="0"/>
              </a:rPr>
              <a:t>Soil temperature</a:t>
            </a:r>
            <a:endParaRPr lang="en-US" sz="39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It affects the physical and chemical processes going on in the soil.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It influences the rate of absorption of water and solutes (nutrients).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It affects the germination of seeds and growth rate of underground portions of the crops like tapioca, sweet potato.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Soil temperature controls the microbial activity and processes involved in the nutrient availability.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r>
              <a:rPr lang="en-US" sz="1800">
                <a:effectLst/>
                <a:latin typeface="Times New Roman" panose="02020603050405020304" pitchFamily="18" charset="0"/>
                <a:ea typeface="Calibri" panose="020F0502020204030204" pitchFamily="34" charset="0"/>
                <a:cs typeface="Times New Roman" panose="02020603050405020304" pitchFamily="18" charset="0"/>
              </a:rPr>
              <a:t> Cold soils are not conducive for rapid growth of most of agricultural crops.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4746709-44F1-B040-A2A4-BCD69AF2E219}"/>
              </a:ext>
            </a:extLst>
          </p:cNvPr>
          <p:cNvSpPr txBox="1"/>
          <p:nvPr/>
        </p:nvSpPr>
        <p:spPr>
          <a:xfrm>
            <a:off x="1016377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1027975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8BFFB-346C-A649-8DCC-D26D21EF6A17}"/>
              </a:ext>
            </a:extLst>
          </p:cNvPr>
          <p:cNvSpPr>
            <a:spLocks noGrp="1"/>
          </p:cNvSpPr>
          <p:nvPr>
            <p:ph type="title"/>
          </p:nvPr>
        </p:nvSpPr>
        <p:spPr/>
        <p:txBody>
          <a:bodyPr/>
          <a:lstStyle/>
          <a:p>
            <a:r>
              <a:rPr lang="en-US">
                <a:solidFill>
                  <a:srgbClr val="7030A0"/>
                </a:solidFill>
                <a:latin typeface="Brush Script MT" panose="03060802040406070304" pitchFamily="66" charset="0"/>
              </a:rPr>
              <a:t>Soil mineral matter</a:t>
            </a:r>
          </a:p>
        </p:txBody>
      </p:sp>
      <p:sp>
        <p:nvSpPr>
          <p:cNvPr id="3" name="Content Placeholder 2">
            <a:extLst>
              <a:ext uri="{FF2B5EF4-FFF2-40B4-BE49-F238E27FC236}">
                <a16:creationId xmlns:a16="http://schemas.microsoft.com/office/drawing/2014/main" id="{02BB620D-EC31-2545-AE99-674B094B9671}"/>
              </a:ext>
            </a:extLst>
          </p:cNvPr>
          <p:cNvSpPr>
            <a:spLocks noGrp="1"/>
          </p:cNvSpPr>
          <p:nvPr>
            <p:ph idx="1"/>
          </p:nvPr>
        </p:nvSpPr>
        <p:spPr>
          <a:xfrm>
            <a:off x="677334" y="1500189"/>
            <a:ext cx="8823854" cy="4541174"/>
          </a:xfrm>
        </p:spPr>
        <p:txBody>
          <a:bodyPr>
            <a:normAutofit lnSpcReduction="10000"/>
          </a:bodyPr>
          <a:lstStyle/>
          <a:p>
            <a:r>
              <a:rPr lang="en-US" sz="2000">
                <a:effectLst/>
                <a:latin typeface="Times New Roman" panose="02020603050405020304" pitchFamily="18" charset="0"/>
                <a:ea typeface="Calibri" panose="020F0502020204030204" pitchFamily="34" charset="0"/>
                <a:cs typeface="Times New Roman" panose="02020603050405020304" pitchFamily="18" charset="0"/>
              </a:rPr>
              <a:t>The mineral content of soil is derived from the weathering of rocks and minerals as particles of different sizes. These are the sources of plant nutrients eg; Ca, Mg, S, Mn, Fe, K etc.</a:t>
            </a:r>
          </a:p>
          <a:p>
            <a:pPr marL="0" indent="0">
              <a:buNone/>
            </a:pP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3600">
                <a:solidFill>
                  <a:srgbClr val="7030A0"/>
                </a:solidFill>
                <a:effectLst/>
                <a:latin typeface="Brush Script MT" panose="03060802040406070304" pitchFamily="66" charset="0"/>
                <a:ea typeface="Calibri" panose="020F0502020204030204" pitchFamily="34" charset="0"/>
                <a:cs typeface="Times New Roman" panose="02020603050405020304" pitchFamily="18" charset="0"/>
              </a:rPr>
              <a:t>Soil organic matter</a:t>
            </a:r>
          </a:p>
          <a:p>
            <a:pPr lvl="0"/>
            <a:r>
              <a:rPr lang="en-US" sz="2000">
                <a:effectLst/>
                <a:latin typeface="Times New Roman" panose="02020603050405020304" pitchFamily="18" charset="0"/>
                <a:ea typeface="Calibri" panose="020F0502020204030204" pitchFamily="34" charset="0"/>
                <a:cs typeface="Times New Roman" panose="02020603050405020304" pitchFamily="18" charset="0"/>
              </a:rPr>
              <a:t>It supplies all the major, minor and micro nutrients to crops.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2000">
                <a:effectLst/>
                <a:latin typeface="Times New Roman" panose="02020603050405020304" pitchFamily="18" charset="0"/>
                <a:ea typeface="Calibri" panose="020F0502020204030204" pitchFamily="34" charset="0"/>
                <a:cs typeface="Times New Roman" panose="02020603050405020304" pitchFamily="18" charset="0"/>
              </a:rPr>
              <a:t>It improves the texture of the soil.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2000">
                <a:effectLst/>
                <a:latin typeface="Times New Roman" panose="02020603050405020304" pitchFamily="18" charset="0"/>
                <a:ea typeface="Calibri" panose="020F0502020204030204" pitchFamily="34" charset="0"/>
                <a:cs typeface="Times New Roman" panose="02020603050405020304" pitchFamily="18" charset="0"/>
              </a:rPr>
              <a:t>It increases the water holding capacity of the soil.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2000">
                <a:effectLst/>
                <a:latin typeface="Times New Roman" panose="02020603050405020304" pitchFamily="18" charset="0"/>
                <a:ea typeface="Calibri" panose="020F0502020204030204" pitchFamily="34" charset="0"/>
                <a:cs typeface="Times New Roman" panose="02020603050405020304" pitchFamily="18" charset="0"/>
              </a:rPr>
              <a:t>It is a source of food for most microorganisms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2000">
                <a:effectLst/>
                <a:latin typeface="Times New Roman" panose="02020603050405020304" pitchFamily="18" charset="0"/>
                <a:ea typeface="Calibri" panose="020F0502020204030204" pitchFamily="34" charset="0"/>
                <a:cs typeface="Times New Roman" panose="02020603050405020304" pitchFamily="18" charset="0"/>
              </a:rPr>
              <a:t>Organic acids released during decomposition of organic matter enables mineralization process thus releasing unavailable plant nutrients.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
        <p:nvSpPr>
          <p:cNvPr id="4" name="TextBox 3">
            <a:extLst>
              <a:ext uri="{FF2B5EF4-FFF2-40B4-BE49-F238E27FC236}">
                <a16:creationId xmlns:a16="http://schemas.microsoft.com/office/drawing/2014/main" id="{47D0AF02-087A-6043-A233-9691614692A0}"/>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1599879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842E-A035-3A44-85D0-939BA047082E}"/>
              </a:ext>
            </a:extLst>
          </p:cNvPr>
          <p:cNvSpPr>
            <a:spLocks noGrp="1"/>
          </p:cNvSpPr>
          <p:nvPr>
            <p:ph type="title"/>
          </p:nvPr>
        </p:nvSpPr>
        <p:spPr/>
        <p:txBody>
          <a:bodyPr/>
          <a:lstStyle/>
          <a:p>
            <a:r>
              <a:rPr lang="en-US">
                <a:solidFill>
                  <a:srgbClr val="7030A0"/>
                </a:solidFill>
                <a:latin typeface="Brush Script MT" panose="03060802040406070304" pitchFamily="66" charset="0"/>
              </a:rPr>
              <a:t>Soil organism</a:t>
            </a:r>
          </a:p>
        </p:txBody>
      </p:sp>
      <p:sp>
        <p:nvSpPr>
          <p:cNvPr id="3" name="Content Placeholder 2">
            <a:extLst>
              <a:ext uri="{FF2B5EF4-FFF2-40B4-BE49-F238E27FC236}">
                <a16:creationId xmlns:a16="http://schemas.microsoft.com/office/drawing/2014/main" id="{6E33162C-A1B3-9446-BF9D-59A4F7FB51B8}"/>
              </a:ext>
            </a:extLst>
          </p:cNvPr>
          <p:cNvSpPr>
            <a:spLocks noGrp="1"/>
          </p:cNvSpPr>
          <p:nvPr>
            <p:ph idx="1"/>
          </p:nvPr>
        </p:nvSpPr>
        <p:spPr>
          <a:xfrm>
            <a:off x="677334" y="1270000"/>
            <a:ext cx="8596668" cy="4657260"/>
          </a:xfrm>
        </p:spPr>
        <p:txBody>
          <a:bodyPr>
            <a:normAutofit/>
          </a:bodyPr>
          <a:lstStyle/>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The raw organic matter in the soil is decomposed by different micro organisms which in turn releases the plant nutrients.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Atmospheric nitrogen is fixed by microbes in the soil and is available to crop plants through symbiotic (</a:t>
            </a:r>
            <a:r>
              <a:rPr lang="en-US" sz="1800" i="1">
                <a:effectLst/>
                <a:latin typeface="Times New Roman" panose="02020603050405020304" pitchFamily="18" charset="0"/>
                <a:ea typeface="Calibri" panose="020F0502020204030204" pitchFamily="34" charset="0"/>
                <a:cs typeface="Times New Roman" panose="02020603050405020304" pitchFamily="18" charset="0"/>
              </a:rPr>
              <a:t>Rhizobium</a:t>
            </a:r>
            <a:r>
              <a:rPr lang="en-US" sz="1800">
                <a:effectLst/>
                <a:latin typeface="Times New Roman" panose="02020603050405020304" pitchFamily="18" charset="0"/>
                <a:ea typeface="Calibri" panose="020F0502020204030204" pitchFamily="34" charset="0"/>
                <a:cs typeface="Times New Roman" panose="02020603050405020304" pitchFamily="18" charset="0"/>
              </a:rPr>
              <a:t>) or non-symbiotic (</a:t>
            </a:r>
            <a:r>
              <a:rPr lang="en-US" sz="1800" i="1">
                <a:effectLst/>
                <a:latin typeface="Times New Roman" panose="02020603050405020304" pitchFamily="18" charset="0"/>
                <a:ea typeface="Calibri" panose="020F0502020204030204" pitchFamily="34" charset="0"/>
                <a:cs typeface="Times New Roman" panose="02020603050405020304" pitchFamily="18" charset="0"/>
              </a:rPr>
              <a:t>Azospirillum</a:t>
            </a:r>
            <a:r>
              <a:rPr lang="en-US" sz="1800">
                <a:effectLst/>
                <a:latin typeface="Times New Roman" panose="02020603050405020304" pitchFamily="18" charset="0"/>
                <a:ea typeface="Calibri" panose="020F0502020204030204" pitchFamily="34" charset="0"/>
                <a:cs typeface="Times New Roman" panose="02020603050405020304" pitchFamily="18" charset="0"/>
              </a:rPr>
              <a:t>) association.</a:t>
            </a:r>
            <a:endParaRPr lang="en-US">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US" sz="1800" i="1">
                <a:effectLst/>
                <a:latin typeface="Times New Roman" panose="02020603050405020304" pitchFamily="18" charset="0"/>
                <a:ea typeface="Calibri" panose="020F0502020204030204" pitchFamily="34" charset="0"/>
                <a:cs typeface="Times New Roman" panose="02020603050405020304" pitchFamily="18" charset="0"/>
              </a:rPr>
              <a:t> </a:t>
            </a:r>
            <a:r>
              <a:rPr lang="en-US" sz="3600">
                <a:solidFill>
                  <a:srgbClr val="7030A0"/>
                </a:solidFill>
                <a:effectLst/>
                <a:latin typeface="Brush Script MT" panose="03060802040406070304" pitchFamily="66" charset="0"/>
                <a:ea typeface="Calibri" panose="020F0502020204030204" pitchFamily="34" charset="0"/>
                <a:cs typeface="Times New Roman" panose="02020603050405020304" pitchFamily="18" charset="0"/>
              </a:rPr>
              <a:t>Soil reactions</a:t>
            </a:r>
            <a:endParaRPr lang="en-US" sz="36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Soil reaction is the pH (hydrogen ion concentration) of the soil.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Most nutrients are available in soil at soil pH of 6.5.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Soils with low pH is injurious to plants due high toxicity of Fe and 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lvl="0"/>
            <a:r>
              <a:rPr lang="en-US" sz="1800">
                <a:effectLst/>
                <a:latin typeface="Times New Roman" panose="02020603050405020304" pitchFamily="18" charset="0"/>
                <a:ea typeface="Calibri" panose="020F0502020204030204" pitchFamily="34" charset="0"/>
                <a:cs typeface="Times New Roman" panose="02020603050405020304" pitchFamily="18" charset="0"/>
              </a:rPr>
              <a:t>Low pH also interferes with availability of other plant nutrients.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TextBox 3">
            <a:extLst>
              <a:ext uri="{FF2B5EF4-FFF2-40B4-BE49-F238E27FC236}">
                <a16:creationId xmlns:a16="http://schemas.microsoft.com/office/drawing/2014/main" id="{34542608-5198-B74F-AD85-AF95E77A4955}"/>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811629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96FB65E5-42E6-0443-B19A-7DFB0390D5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09100271-9996-E446-8635-430580347CD4}"/>
              </a:ext>
            </a:extLst>
          </p:cNvPr>
          <p:cNvSpPr txBox="1"/>
          <p:nvPr/>
        </p:nvSpPr>
        <p:spPr>
          <a:xfrm>
            <a:off x="10533460" y="139302"/>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291494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3F7B198-E7EF-C547-8CEC-88DC7C03F383}"/>
              </a:ext>
            </a:extLst>
          </p:cNvPr>
          <p:cNvSpPr>
            <a:spLocks noGrp="1"/>
          </p:cNvSpPr>
          <p:nvPr>
            <p:ph type="title"/>
          </p:nvPr>
        </p:nvSpPr>
        <p:spPr>
          <a:xfrm>
            <a:off x="677333" y="609600"/>
            <a:ext cx="8596668" cy="1320800"/>
          </a:xfrm>
        </p:spPr>
        <p:txBody>
          <a:bodyPr>
            <a:normAutofit/>
          </a:bodyPr>
          <a:lstStyle/>
          <a:p>
            <a:r>
              <a:rPr lang="en-US" sz="7200" b="1" u="sng"/>
              <a:t>Climatic factors</a:t>
            </a:r>
          </a:p>
        </p:txBody>
      </p:sp>
      <p:sp>
        <p:nvSpPr>
          <p:cNvPr id="3" name="Content Placeholder 2">
            <a:extLst>
              <a:ext uri="{FF2B5EF4-FFF2-40B4-BE49-F238E27FC236}">
                <a16:creationId xmlns:a16="http://schemas.microsoft.com/office/drawing/2014/main" id="{DD79EAF4-89DA-314B-B439-AE0DDE773041}"/>
              </a:ext>
            </a:extLst>
          </p:cNvPr>
          <p:cNvSpPr>
            <a:spLocks noGrp="1"/>
          </p:cNvSpPr>
          <p:nvPr>
            <p:ph idx="1"/>
          </p:nvPr>
        </p:nvSpPr>
        <p:spPr>
          <a:xfrm>
            <a:off x="677333" y="1930400"/>
            <a:ext cx="9306057" cy="4643437"/>
          </a:xfrm>
        </p:spPr>
        <p:txBody>
          <a:bodyPr>
            <a:noAutofit/>
          </a:bodyPr>
          <a:lstStyle/>
          <a:p>
            <a:pPr marL="0" indent="0">
              <a:buNone/>
            </a:pPr>
            <a:r>
              <a:rPr lang="en-US" sz="3600">
                <a:solidFill>
                  <a:srgbClr val="7030A0"/>
                </a:solidFill>
                <a:latin typeface="Brush Script MT" panose="03060802040406070304" pitchFamily="66" charset="0"/>
              </a:rPr>
              <a:t>Temperature</a:t>
            </a:r>
          </a:p>
          <a:p>
            <a:r>
              <a:rPr lang="en-US" sz="2000" b="0" i="0">
                <a:solidFill>
                  <a:schemeClr val="tx1"/>
                </a:solidFill>
                <a:effectLst/>
              </a:rPr>
              <a:t>Temperature requirements are based on the minimum, optimum, and maximum temperatures during both day and night throughout the period of plant growth.</a:t>
            </a:r>
          </a:p>
          <a:p>
            <a:r>
              <a:rPr lang="en-US" sz="2000" b="0" i="0">
                <a:solidFill>
                  <a:schemeClr val="tx1"/>
                </a:solidFill>
                <a:effectLst/>
              </a:rPr>
              <a:t>Requirements vary according to the type and variety of the specific crop.</a:t>
            </a:r>
          </a:p>
          <a:p>
            <a:r>
              <a:rPr lang="en-US" sz="2000" b="0" i="0">
                <a:solidFill>
                  <a:schemeClr val="tx1"/>
                </a:solidFill>
                <a:effectLst/>
              </a:rPr>
              <a:t>Based on their optimum temperature ranges, vegetables may be classed as  cool-season or warm-season types.</a:t>
            </a:r>
          </a:p>
          <a:p>
            <a:r>
              <a:rPr lang="en-US" sz="2000" b="0" i="0">
                <a:solidFill>
                  <a:schemeClr val="tx1"/>
                </a:solidFill>
                <a:effectLst/>
              </a:rPr>
              <a:t>Cool-season vegetables thrive in areas where the mean daily temperature does not rise above 70° F (21° C). This group includes the artichoke, beet, </a:t>
            </a:r>
            <a:r>
              <a:rPr lang="en-US" sz="2000" b="0" i="0" strike="noStrike">
                <a:solidFill>
                  <a:schemeClr val="tx1"/>
                </a:solidFill>
                <a:effectLst/>
                <a:hlinkClick r:id="rId2">
                  <a:extLst>
                    <a:ext uri="{A12FA001-AC4F-418D-AE19-62706E023703}">
                      <ahyp:hlinkClr xmlns:ahyp="http://schemas.microsoft.com/office/drawing/2018/hyperlinkcolor" val="tx"/>
                    </a:ext>
                  </a:extLst>
                </a:hlinkClick>
              </a:rPr>
              <a:t>broccoli</a:t>
            </a:r>
            <a:r>
              <a:rPr lang="en-US" sz="2000" b="0" i="0">
                <a:solidFill>
                  <a:schemeClr val="tx1"/>
                </a:solidFill>
                <a:effectLst/>
              </a:rPr>
              <a:t>, </a:t>
            </a:r>
            <a:r>
              <a:rPr lang="en-US" sz="2000" b="0" i="0" strike="noStrike">
                <a:solidFill>
                  <a:schemeClr val="tx1"/>
                </a:solidFill>
                <a:effectLst/>
                <a:hlinkClick r:id="rId3">
                  <a:extLst>
                    <a:ext uri="{A12FA001-AC4F-418D-AE19-62706E023703}">
                      <ahyp:hlinkClr xmlns:ahyp="http://schemas.microsoft.com/office/drawing/2018/hyperlinkcolor" val="tx"/>
                    </a:ext>
                  </a:extLst>
                </a:hlinkClick>
              </a:rPr>
              <a:t>brussels sprouts</a:t>
            </a:r>
            <a:r>
              <a:rPr lang="en-US" sz="2000" b="0" i="0">
                <a:solidFill>
                  <a:schemeClr val="tx1"/>
                </a:solidFill>
                <a:effectLst/>
              </a:rPr>
              <a:t>, </a:t>
            </a:r>
            <a:r>
              <a:rPr lang="en-US" sz="2000" b="0" i="0" strike="noStrike">
                <a:solidFill>
                  <a:schemeClr val="tx1"/>
                </a:solidFill>
                <a:effectLst/>
                <a:hlinkClick r:id="rId4">
                  <a:extLst>
                    <a:ext uri="{A12FA001-AC4F-418D-AE19-62706E023703}">
                      <ahyp:hlinkClr xmlns:ahyp="http://schemas.microsoft.com/office/drawing/2018/hyperlinkcolor" val="tx"/>
                    </a:ext>
                  </a:extLst>
                </a:hlinkClick>
              </a:rPr>
              <a:t>cabbage</a:t>
            </a:r>
            <a:r>
              <a:rPr lang="en-US" sz="2000" b="0" i="0">
                <a:solidFill>
                  <a:schemeClr val="tx1"/>
                </a:solidFill>
                <a:effectLst/>
              </a:rPr>
              <a:t>, </a:t>
            </a:r>
            <a:r>
              <a:rPr lang="en-US" sz="2000" b="0" i="0" strike="noStrike">
                <a:solidFill>
                  <a:schemeClr val="tx1"/>
                </a:solidFill>
                <a:effectLst/>
                <a:hlinkClick r:id="rId5">
                  <a:extLst>
                    <a:ext uri="{A12FA001-AC4F-418D-AE19-62706E023703}">
                      <ahyp:hlinkClr xmlns:ahyp="http://schemas.microsoft.com/office/drawing/2018/hyperlinkcolor" val="tx"/>
                    </a:ext>
                  </a:extLst>
                </a:hlinkClick>
              </a:rPr>
              <a:t>carrot</a:t>
            </a:r>
            <a:r>
              <a:rPr lang="en-US" sz="2000" b="0" i="0">
                <a:solidFill>
                  <a:schemeClr val="tx1"/>
                </a:solidFill>
                <a:effectLst/>
              </a:rPr>
              <a:t>, </a:t>
            </a:r>
            <a:r>
              <a:rPr lang="en-US" sz="2000" b="0" i="0" strike="noStrike">
                <a:solidFill>
                  <a:schemeClr val="tx1"/>
                </a:solidFill>
                <a:effectLst/>
                <a:hlinkClick r:id="rId6">
                  <a:extLst>
                    <a:ext uri="{A12FA001-AC4F-418D-AE19-62706E023703}">
                      <ahyp:hlinkClr xmlns:ahyp="http://schemas.microsoft.com/office/drawing/2018/hyperlinkcolor" val="tx"/>
                    </a:ext>
                  </a:extLst>
                </a:hlinkClick>
              </a:rPr>
              <a:t>cauliflower</a:t>
            </a:r>
            <a:r>
              <a:rPr lang="en-US" sz="2000" b="0" i="0">
                <a:solidFill>
                  <a:schemeClr val="tx1"/>
                </a:solidFill>
                <a:effectLst/>
              </a:rPr>
              <a:t>, celery, </a:t>
            </a:r>
            <a:r>
              <a:rPr lang="en-US" sz="2000" b="0" i="0" strike="noStrike">
                <a:solidFill>
                  <a:schemeClr val="tx1"/>
                </a:solidFill>
                <a:effectLst/>
                <a:hlinkClick r:id="rId7">
                  <a:extLst>
                    <a:ext uri="{A12FA001-AC4F-418D-AE19-62706E023703}">
                      <ahyp:hlinkClr xmlns:ahyp="http://schemas.microsoft.com/office/drawing/2018/hyperlinkcolor" val="tx"/>
                    </a:ext>
                  </a:extLst>
                </a:hlinkClick>
              </a:rPr>
              <a:t>garlic</a:t>
            </a:r>
            <a:r>
              <a:rPr lang="en-US" sz="2000" b="0" i="0">
                <a:solidFill>
                  <a:schemeClr val="tx1"/>
                </a:solidFill>
                <a:effectLst/>
              </a:rPr>
              <a:t>, </a:t>
            </a:r>
            <a:r>
              <a:rPr lang="en-US" sz="2000" b="0" i="0" strike="noStrike">
                <a:solidFill>
                  <a:schemeClr val="tx1"/>
                </a:solidFill>
                <a:effectLst/>
                <a:hlinkClick r:id="rId8">
                  <a:extLst>
                    <a:ext uri="{A12FA001-AC4F-418D-AE19-62706E023703}">
                      <ahyp:hlinkClr xmlns:ahyp="http://schemas.microsoft.com/office/drawing/2018/hyperlinkcolor" val="tx"/>
                    </a:ext>
                  </a:extLst>
                </a:hlinkClick>
              </a:rPr>
              <a:t>leek</a:t>
            </a:r>
            <a:r>
              <a:rPr lang="en-US" sz="2000" b="0" i="0">
                <a:solidFill>
                  <a:schemeClr val="tx1"/>
                </a:solidFill>
                <a:effectLst/>
              </a:rPr>
              <a:t>, </a:t>
            </a:r>
            <a:r>
              <a:rPr lang="en-US" sz="2000" b="0" i="0" strike="noStrike">
                <a:solidFill>
                  <a:schemeClr val="tx1"/>
                </a:solidFill>
                <a:effectLst/>
                <a:hlinkClick r:id="rId9">
                  <a:extLst>
                    <a:ext uri="{A12FA001-AC4F-418D-AE19-62706E023703}">
                      <ahyp:hlinkClr xmlns:ahyp="http://schemas.microsoft.com/office/drawing/2018/hyperlinkcolor" val="tx"/>
                    </a:ext>
                  </a:extLst>
                </a:hlinkClick>
              </a:rPr>
              <a:t>lettuce</a:t>
            </a:r>
            <a:r>
              <a:rPr lang="en-US" sz="2000" b="0" i="0">
                <a:solidFill>
                  <a:schemeClr val="tx1"/>
                </a:solidFill>
                <a:effectLst/>
              </a:rPr>
              <a:t>, </a:t>
            </a:r>
            <a:r>
              <a:rPr lang="en-US" sz="2000" b="0" i="0" strike="noStrike">
                <a:solidFill>
                  <a:schemeClr val="tx1"/>
                </a:solidFill>
                <a:effectLst/>
                <a:hlinkClick r:id="rId10">
                  <a:extLst>
                    <a:ext uri="{A12FA001-AC4F-418D-AE19-62706E023703}">
                      <ahyp:hlinkClr xmlns:ahyp="http://schemas.microsoft.com/office/drawing/2018/hyperlinkcolor" val="tx"/>
                    </a:ext>
                  </a:extLst>
                </a:hlinkClick>
              </a:rPr>
              <a:t>onion</a:t>
            </a:r>
            <a:r>
              <a:rPr lang="en-US" sz="2000" b="0" i="0">
                <a:solidFill>
                  <a:schemeClr val="tx1"/>
                </a:solidFill>
                <a:effectLst/>
              </a:rPr>
              <a:t>, parsley, pea, </a:t>
            </a:r>
            <a:r>
              <a:rPr lang="en-US" sz="2000" b="0" i="0" strike="noStrike">
                <a:solidFill>
                  <a:schemeClr val="tx1"/>
                </a:solidFill>
                <a:effectLst/>
                <a:hlinkClick r:id="rId11">
                  <a:extLst>
                    <a:ext uri="{A12FA001-AC4F-418D-AE19-62706E023703}">
                      <ahyp:hlinkClr xmlns:ahyp="http://schemas.microsoft.com/office/drawing/2018/hyperlinkcolor" val="tx"/>
                    </a:ext>
                  </a:extLst>
                </a:hlinkClick>
              </a:rPr>
              <a:t>potato</a:t>
            </a:r>
            <a:r>
              <a:rPr lang="en-US" sz="2000" b="0" i="0">
                <a:solidFill>
                  <a:schemeClr val="tx1"/>
                </a:solidFill>
                <a:effectLst/>
              </a:rPr>
              <a:t>, radish, spinach, and turnip.</a:t>
            </a:r>
            <a:endParaRPr lang="en-US" sz="2000">
              <a:solidFill>
                <a:schemeClr val="tx1"/>
              </a:solidFill>
            </a:endParaRPr>
          </a:p>
        </p:txBody>
      </p:sp>
      <p:sp>
        <p:nvSpPr>
          <p:cNvPr id="4" name="TextBox 3">
            <a:extLst>
              <a:ext uri="{FF2B5EF4-FFF2-40B4-BE49-F238E27FC236}">
                <a16:creationId xmlns:a16="http://schemas.microsoft.com/office/drawing/2014/main" id="{8DDEB1D1-09C8-C441-831D-3759CBD7D38B}"/>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1707106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0473F5-E2A0-A244-B9F0-8422CBAE1161}"/>
              </a:ext>
            </a:extLst>
          </p:cNvPr>
          <p:cNvSpPr>
            <a:spLocks noGrp="1"/>
          </p:cNvSpPr>
          <p:nvPr>
            <p:ph idx="1"/>
          </p:nvPr>
        </p:nvSpPr>
        <p:spPr>
          <a:xfrm>
            <a:off x="552318" y="589359"/>
            <a:ext cx="8966729" cy="6268641"/>
          </a:xfrm>
        </p:spPr>
        <p:txBody>
          <a:bodyPr>
            <a:noAutofit/>
          </a:bodyPr>
          <a:lstStyle/>
          <a:p>
            <a:r>
              <a:rPr lang="en-US" sz="2000" b="0" i="0">
                <a:solidFill>
                  <a:schemeClr val="tx1"/>
                </a:solidFill>
                <a:effectLst/>
                <a:latin typeface="Georgia" panose="02040502050405020303" pitchFamily="18" charset="0"/>
              </a:rPr>
              <a:t>Warm-season vegetables, requiring mean daily temperature of 70° F or above, are intolerant of frost. These include the </a:t>
            </a:r>
            <a:r>
              <a:rPr lang="en-US" sz="2000" b="0" i="0" u="none" strike="noStrike">
                <a:solidFill>
                  <a:schemeClr val="tx1"/>
                </a:solidFill>
                <a:effectLst/>
                <a:latin typeface="Georgia" panose="02040502050405020303" pitchFamily="18" charset="0"/>
                <a:hlinkClick r:id="rId2">
                  <a:extLst>
                    <a:ext uri="{A12FA001-AC4F-418D-AE19-62706E023703}">
                      <ahyp:hlinkClr xmlns:ahyp="http://schemas.microsoft.com/office/drawing/2018/hyperlinkcolor" val="tx"/>
                    </a:ext>
                  </a:extLst>
                </a:hlinkClick>
              </a:rPr>
              <a:t>bean</a:t>
            </a:r>
            <a:r>
              <a:rPr lang="en-US" sz="2000" b="0" i="0">
                <a:solidFill>
                  <a:schemeClr val="tx1"/>
                </a:solidFill>
                <a:effectLst/>
                <a:latin typeface="Georgia" panose="02040502050405020303" pitchFamily="18" charset="0"/>
              </a:rPr>
              <a:t>, </a:t>
            </a:r>
            <a:r>
              <a:rPr lang="en-US" sz="2000" b="0" i="0" u="none" strike="noStrike">
                <a:solidFill>
                  <a:schemeClr val="tx1"/>
                </a:solidFill>
                <a:effectLst/>
                <a:latin typeface="Georgia" panose="02040502050405020303" pitchFamily="18" charset="0"/>
                <a:hlinkClick r:id="rId3">
                  <a:extLst>
                    <a:ext uri="{A12FA001-AC4F-418D-AE19-62706E023703}">
                      <ahyp:hlinkClr xmlns:ahyp="http://schemas.microsoft.com/office/drawing/2018/hyperlinkcolor" val="tx"/>
                    </a:ext>
                  </a:extLst>
                </a:hlinkClick>
              </a:rPr>
              <a:t>cucumber</a:t>
            </a:r>
            <a:r>
              <a:rPr lang="en-US" sz="2000" b="0" i="0">
                <a:solidFill>
                  <a:schemeClr val="tx1"/>
                </a:solidFill>
                <a:effectLst/>
                <a:latin typeface="Georgia" panose="02040502050405020303" pitchFamily="18" charset="0"/>
              </a:rPr>
              <a:t>, </a:t>
            </a:r>
            <a:r>
              <a:rPr lang="en-US" sz="2000" b="0" i="0" u="none" strike="noStrike">
                <a:solidFill>
                  <a:schemeClr val="tx1"/>
                </a:solidFill>
                <a:effectLst/>
                <a:latin typeface="Georgia" panose="02040502050405020303" pitchFamily="18" charset="0"/>
                <a:hlinkClick r:id="rId4">
                  <a:extLst>
                    <a:ext uri="{A12FA001-AC4F-418D-AE19-62706E023703}">
                      <ahyp:hlinkClr xmlns:ahyp="http://schemas.microsoft.com/office/drawing/2018/hyperlinkcolor" val="tx"/>
                    </a:ext>
                  </a:extLst>
                </a:hlinkClick>
              </a:rPr>
              <a:t>eggplant</a:t>
            </a:r>
            <a:r>
              <a:rPr lang="en-US" sz="2000" b="0" i="0">
                <a:solidFill>
                  <a:schemeClr val="tx1"/>
                </a:solidFill>
                <a:effectLst/>
                <a:latin typeface="Georgia" panose="02040502050405020303" pitchFamily="18" charset="0"/>
              </a:rPr>
              <a:t>, </a:t>
            </a:r>
            <a:r>
              <a:rPr lang="en-US" sz="2000" b="0" i="0" u="none" strike="noStrike">
                <a:solidFill>
                  <a:schemeClr val="tx1"/>
                </a:solidFill>
                <a:effectLst/>
                <a:latin typeface="Georgia" panose="02040502050405020303" pitchFamily="18" charset="0"/>
                <a:hlinkClick r:id="rId5">
                  <a:extLst>
                    <a:ext uri="{A12FA001-AC4F-418D-AE19-62706E023703}">
                      <ahyp:hlinkClr xmlns:ahyp="http://schemas.microsoft.com/office/drawing/2018/hyperlinkcolor" val="tx"/>
                    </a:ext>
                  </a:extLst>
                </a:hlinkClick>
              </a:rPr>
              <a:t>lima bean</a:t>
            </a:r>
            <a:r>
              <a:rPr lang="en-US" sz="2000" b="0" i="0">
                <a:solidFill>
                  <a:schemeClr val="tx1"/>
                </a:solidFill>
                <a:effectLst/>
                <a:latin typeface="Georgia" panose="02040502050405020303" pitchFamily="18" charset="0"/>
              </a:rPr>
              <a:t>, okra, </a:t>
            </a:r>
            <a:r>
              <a:rPr lang="en-US" sz="2000" b="0" i="0" u="none" strike="noStrike">
                <a:solidFill>
                  <a:schemeClr val="tx1"/>
                </a:solidFill>
                <a:effectLst/>
                <a:latin typeface="Georgia" panose="02040502050405020303" pitchFamily="18" charset="0"/>
                <a:hlinkClick r:id="rId6">
                  <a:extLst>
                    <a:ext uri="{A12FA001-AC4F-418D-AE19-62706E023703}">
                      <ahyp:hlinkClr xmlns:ahyp="http://schemas.microsoft.com/office/drawing/2018/hyperlinkcolor" val="tx"/>
                    </a:ext>
                  </a:extLst>
                </a:hlinkClick>
              </a:rPr>
              <a:t>muskmelon</a:t>
            </a:r>
            <a:r>
              <a:rPr lang="en-US" sz="2000" b="0" i="0">
                <a:solidFill>
                  <a:schemeClr val="tx1"/>
                </a:solidFill>
                <a:effectLst/>
                <a:latin typeface="Georgia" panose="02040502050405020303" pitchFamily="18" charset="0"/>
              </a:rPr>
              <a:t>, pepper, squash, sweet </a:t>
            </a:r>
            <a:r>
              <a:rPr lang="en-US" sz="2000" b="0" i="0" u="none" strike="noStrike">
                <a:solidFill>
                  <a:schemeClr val="tx1"/>
                </a:solidFill>
                <a:effectLst/>
                <a:latin typeface="Georgia" panose="02040502050405020303" pitchFamily="18" charset="0"/>
                <a:hlinkClick r:id="rId7">
                  <a:extLst>
                    <a:ext uri="{A12FA001-AC4F-418D-AE19-62706E023703}">
                      <ahyp:hlinkClr xmlns:ahyp="http://schemas.microsoft.com/office/drawing/2018/hyperlinkcolor" val="tx"/>
                    </a:ext>
                  </a:extLst>
                </a:hlinkClick>
              </a:rPr>
              <a:t>corn</a:t>
            </a:r>
            <a:r>
              <a:rPr lang="en-US" sz="2000" b="0" i="0">
                <a:solidFill>
                  <a:schemeClr val="tx1"/>
                </a:solidFill>
                <a:effectLst/>
                <a:latin typeface="Georgia" panose="02040502050405020303" pitchFamily="18" charset="0"/>
              </a:rPr>
              <a:t> (maize), sweet potato, </a:t>
            </a:r>
            <a:r>
              <a:rPr lang="en-US" sz="2000" b="0" i="0" u="none" strike="noStrike">
                <a:solidFill>
                  <a:schemeClr val="tx1"/>
                </a:solidFill>
                <a:effectLst/>
                <a:latin typeface="Georgia" panose="02040502050405020303" pitchFamily="18" charset="0"/>
                <a:hlinkClick r:id="rId8">
                  <a:extLst>
                    <a:ext uri="{A12FA001-AC4F-418D-AE19-62706E023703}">
                      <ahyp:hlinkClr xmlns:ahyp="http://schemas.microsoft.com/office/drawing/2018/hyperlinkcolor" val="tx"/>
                    </a:ext>
                  </a:extLst>
                </a:hlinkClick>
              </a:rPr>
              <a:t>tomato</a:t>
            </a:r>
            <a:r>
              <a:rPr lang="en-US" sz="2000" b="0" i="0">
                <a:solidFill>
                  <a:schemeClr val="tx1"/>
                </a:solidFill>
                <a:effectLst/>
                <a:latin typeface="Georgia" panose="02040502050405020303" pitchFamily="18" charset="0"/>
              </a:rPr>
              <a:t>, and </a:t>
            </a:r>
            <a:r>
              <a:rPr lang="en-US" sz="2000" b="0" i="0" u="none" strike="noStrike">
                <a:solidFill>
                  <a:schemeClr val="tx1"/>
                </a:solidFill>
                <a:effectLst/>
                <a:latin typeface="Georgia" panose="02040502050405020303" pitchFamily="18" charset="0"/>
                <a:hlinkClick r:id="rId9">
                  <a:extLst>
                    <a:ext uri="{A12FA001-AC4F-418D-AE19-62706E023703}">
                      <ahyp:hlinkClr xmlns:ahyp="http://schemas.microsoft.com/office/drawing/2018/hyperlinkcolor" val="tx"/>
                    </a:ext>
                  </a:extLst>
                </a:hlinkClick>
              </a:rPr>
              <a:t>watermelon</a:t>
            </a:r>
            <a:r>
              <a:rPr lang="en-US" sz="2000" b="0" i="0">
                <a:solidFill>
                  <a:schemeClr val="tx1"/>
                </a:solidFill>
                <a:effectLst/>
                <a:latin typeface="Georgia" panose="02040502050405020303" pitchFamily="18" charset="0"/>
              </a:rPr>
              <a:t>.</a:t>
            </a:r>
          </a:p>
          <a:p>
            <a:r>
              <a:rPr lang="en-US" sz="2000">
                <a:solidFill>
                  <a:schemeClr val="tx1"/>
                </a:solidFill>
                <a:effectLst/>
                <a:latin typeface="Times New Roman" panose="02020603050405020304" pitchFamily="18" charset="0"/>
                <a:ea typeface="Calibri" panose="020F0502020204030204" pitchFamily="34" charset="0"/>
              </a:rPr>
              <a:t>Temperature also exert a profound influences the growth and development of vegetables. There are many critical processes in plant/vegetable which are affected by temperature such as enzyme activity, photosynthetic rate, gas exchange, transpiration etc. </a:t>
            </a:r>
          </a:p>
          <a:p>
            <a:r>
              <a:rPr lang="en-US" sz="2000" b="1" i="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Biochemical reaction</a:t>
            </a:r>
            <a:r>
              <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the rate of biochemical process is affected mainly by temperature. Within a limit the rate of chemical reaction increases wit increase in temperature. This rate of increase with every 10</a:t>
            </a:r>
            <a:r>
              <a:rPr lang="en-US" sz="2000" baseline="30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0</a:t>
            </a:r>
            <a:r>
              <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 rise in temperature is called quotient 10 or Q</a:t>
            </a:r>
            <a:r>
              <a:rPr lang="en-US" sz="2000" baseline="-25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10</a:t>
            </a:r>
            <a:r>
              <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i="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Uptake of CO</a:t>
            </a:r>
            <a:r>
              <a:rPr lang="en-US" sz="2000" b="1" i="1" baseline="-25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000" baseline="-25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above a certain temperature the uptake of CO</a:t>
            </a:r>
            <a:r>
              <a:rPr lang="en-US" sz="2000" baseline="-25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by plant leaves decreases due to closure of stomata.</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a:solidFill>
                <a:schemeClr val="tx1"/>
              </a:solidFill>
            </a:endParaRPr>
          </a:p>
        </p:txBody>
      </p:sp>
      <p:sp>
        <p:nvSpPr>
          <p:cNvPr id="4" name="TextBox 3">
            <a:extLst>
              <a:ext uri="{FF2B5EF4-FFF2-40B4-BE49-F238E27FC236}">
                <a16:creationId xmlns:a16="http://schemas.microsoft.com/office/drawing/2014/main" id="{7A049402-9235-BB43-A1AB-4A4C091B3D5D}"/>
              </a:ext>
            </a:extLst>
          </p:cNvPr>
          <p:cNvSpPr txBox="1"/>
          <p:nvPr/>
        </p:nvSpPr>
        <p:spPr>
          <a:xfrm>
            <a:off x="10506670" y="220027"/>
            <a:ext cx="1828800" cy="369332"/>
          </a:xfrm>
          <a:prstGeom prst="rect">
            <a:avLst/>
          </a:prstGeom>
          <a:noFill/>
        </p:spPr>
        <p:txBody>
          <a:bodyPr wrap="square" rtlCol="0">
            <a:spAutoFit/>
          </a:bodyPr>
          <a:lstStyle/>
          <a:p>
            <a:pPr algn="l"/>
            <a:r>
              <a:rPr lang="en-US"/>
              <a:t>~tabishsalam</a:t>
            </a:r>
          </a:p>
        </p:txBody>
      </p:sp>
      <p:pic>
        <p:nvPicPr>
          <p:cNvPr id="5" name="Picture 5">
            <a:extLst>
              <a:ext uri="{FF2B5EF4-FFF2-40B4-BE49-F238E27FC236}">
                <a16:creationId xmlns:a16="http://schemas.microsoft.com/office/drawing/2014/main" id="{6DE507E2-636E-A546-BEDA-4028358A66C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881438" y="4313038"/>
            <a:ext cx="5619625" cy="1348384"/>
          </a:xfrm>
          <a:prstGeom prst="rect">
            <a:avLst/>
          </a:prstGeom>
        </p:spPr>
      </p:pic>
    </p:spTree>
    <p:extLst>
      <p:ext uri="{BB962C8B-B14F-4D97-AF65-F5344CB8AC3E}">
        <p14:creationId xmlns:p14="http://schemas.microsoft.com/office/powerpoint/2010/main" val="3863628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0C4366-B614-D74F-8E98-5D3415358F6C}"/>
              </a:ext>
            </a:extLst>
          </p:cNvPr>
          <p:cNvSpPr>
            <a:spLocks noGrp="1"/>
          </p:cNvSpPr>
          <p:nvPr>
            <p:ph idx="1"/>
          </p:nvPr>
        </p:nvSpPr>
        <p:spPr>
          <a:xfrm>
            <a:off x="677334" y="609600"/>
            <a:ext cx="8596668" cy="5431763"/>
          </a:xfrm>
        </p:spPr>
        <p:txBody>
          <a:bodyPr/>
          <a:lstStyle/>
          <a:p>
            <a:r>
              <a:rPr lang="en-US" sz="1800" b="1" i="1">
                <a:effectLst/>
                <a:latin typeface="Times New Roman" panose="02020603050405020304" pitchFamily="18" charset="0"/>
                <a:ea typeface="Calibri" panose="020F0502020204030204" pitchFamily="34" charset="0"/>
                <a:cs typeface="Times New Roman" panose="02020603050405020304" pitchFamily="18" charset="0"/>
              </a:rPr>
              <a:t>Enzyme activity</a:t>
            </a:r>
            <a:r>
              <a:rPr lang="en-US" sz="1800" b="1">
                <a:effectLst/>
                <a:latin typeface="Times New Roman" panose="02020603050405020304" pitchFamily="18" charset="0"/>
                <a:ea typeface="Calibri" panose="020F0502020204030204" pitchFamily="34" charset="0"/>
                <a:cs typeface="Times New Roman" panose="02020603050405020304" pitchFamily="18" charset="0"/>
              </a:rPr>
              <a:t>: </a:t>
            </a:r>
            <a:r>
              <a:rPr lang="en-US" sz="1800">
                <a:effectLst/>
                <a:latin typeface="Times New Roman" panose="02020603050405020304" pitchFamily="18" charset="0"/>
                <a:ea typeface="Calibri" panose="020F0502020204030204" pitchFamily="34" charset="0"/>
                <a:cs typeface="Times New Roman" panose="02020603050405020304" pitchFamily="18" charset="0"/>
              </a:rPr>
              <a:t>Enzymes have certain optimum range of temperature within which they work most efficiently, as the temperature goes above or below that range the enzyme activity decreases.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r>
              <a:rPr lang="en-US" sz="1800" b="1" i="1">
                <a:effectLst/>
                <a:latin typeface="Times New Roman" panose="02020603050405020304" pitchFamily="18" charset="0"/>
                <a:ea typeface="Calibri" panose="020F0502020204030204" pitchFamily="34" charset="0"/>
              </a:rPr>
              <a:t>Rate of photosynthesis: </a:t>
            </a:r>
            <a:r>
              <a:rPr lang="en-US" sz="1800" i="1">
                <a:effectLst/>
                <a:latin typeface="Times New Roman" panose="02020603050405020304" pitchFamily="18" charset="0"/>
                <a:ea typeface="Calibri" panose="020F0502020204030204" pitchFamily="34" charset="0"/>
              </a:rPr>
              <a:t>photosynthetic</a:t>
            </a:r>
            <a:r>
              <a:rPr lang="en-US" sz="1800">
                <a:effectLst/>
                <a:latin typeface="Times New Roman" panose="02020603050405020304" pitchFamily="18" charset="0"/>
                <a:ea typeface="Calibri" panose="020F0502020204030204" pitchFamily="34" charset="0"/>
              </a:rPr>
              <a:t> rate is also maximum only within optimum temperature range. As the temperature goes above or below that range the rate of photosynthesis decreases shaply. This is due to decrease in enzyme activity, carbon dioxide uptake etc.</a:t>
            </a:r>
          </a:p>
          <a:p>
            <a:r>
              <a:rPr lang="en-US" sz="1800" b="1" i="1">
                <a:effectLst/>
                <a:latin typeface="Times New Roman" panose="02020603050405020304" pitchFamily="18" charset="0"/>
                <a:ea typeface="Calibri" panose="020F0502020204030204" pitchFamily="34" charset="0"/>
                <a:cs typeface="Times New Roman" panose="02020603050405020304" pitchFamily="18" charset="0"/>
              </a:rPr>
              <a:t>Development of photosynthetic infrastructure:</a:t>
            </a:r>
            <a:r>
              <a:rPr lang="en-US" sz="1800">
                <a:effectLst/>
                <a:latin typeface="Times New Roman" panose="02020603050405020304" pitchFamily="18" charset="0"/>
                <a:ea typeface="Calibri" panose="020F0502020204030204" pitchFamily="34" charset="0"/>
                <a:cs typeface="Times New Roman" panose="02020603050405020304" pitchFamily="18" charset="0"/>
              </a:rPr>
              <a:t> temperature influence the formation of grana in chloroplast.</a:t>
            </a:r>
          </a:p>
          <a:p>
            <a:r>
              <a:rPr lang="en-US" sz="1800" b="1" i="1">
                <a:effectLst/>
                <a:latin typeface="Times New Roman" panose="02020603050405020304" pitchFamily="18" charset="0"/>
                <a:ea typeface="Calibri" panose="020F0502020204030204" pitchFamily="34" charset="0"/>
                <a:cs typeface="Times New Roman" panose="02020603050405020304" pitchFamily="18" charset="0"/>
              </a:rPr>
              <a:t>Growth substances</a:t>
            </a:r>
            <a:r>
              <a:rPr lang="en-US" sz="1800">
                <a:effectLst/>
                <a:latin typeface="Times New Roman" panose="02020603050405020304" pitchFamily="18" charset="0"/>
                <a:ea typeface="Calibri" panose="020F0502020204030204" pitchFamily="34" charset="0"/>
                <a:cs typeface="Times New Roman" panose="02020603050405020304" pitchFamily="18" charset="0"/>
              </a:rPr>
              <a:t>: At optimum temperature the activity of Auxin, Cytokinin, Gibberellins is high and that of Abscisic acid is low. At higher or lower temperature the activity of abscisic acid increases and other hormone increases.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r>
              <a:rPr lang="en-US" sz="180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a:effectLst/>
                <a:latin typeface="Times New Roman" panose="02020603050405020304" pitchFamily="18" charset="0"/>
                <a:ea typeface="Calibri" panose="020F0502020204030204" pitchFamily="34" charset="0"/>
                <a:cs typeface="Times New Roman" panose="02020603050405020304" pitchFamily="18" charset="0"/>
              </a:rPr>
              <a:t>Development: </a:t>
            </a:r>
            <a:r>
              <a:rPr lang="en-US" sz="1800">
                <a:effectLst/>
                <a:latin typeface="Times New Roman" panose="02020603050405020304" pitchFamily="18" charset="0"/>
                <a:ea typeface="Calibri" panose="020F0502020204030204" pitchFamily="34" charset="0"/>
                <a:cs typeface="Times New Roman" panose="02020603050405020304" pitchFamily="18" charset="0"/>
              </a:rPr>
              <a:t>developmental processes like germination, leaf initiation, tillering, flowering grain filling have their optimum temperature range and their rate is maximum only in their optimum range.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r>
              <a:rPr lang="en-US" b="1" i="1">
                <a:latin typeface="Times New Roman" panose="02020603050405020304" pitchFamily="18" charset="0"/>
                <a:ea typeface="Calibri" panose="020F0502020204030204" pitchFamily="34" charset="0"/>
                <a:cs typeface="Times New Roman" panose="02020603050405020304" pitchFamily="18" charset="0"/>
              </a:rPr>
              <a:t>P</a:t>
            </a:r>
            <a:r>
              <a:rPr lang="en-US" sz="1800" b="1" i="1">
                <a:effectLst/>
                <a:latin typeface="Times New Roman" panose="02020603050405020304" pitchFamily="18" charset="0"/>
                <a:ea typeface="Calibri" panose="020F0502020204030204" pitchFamily="34" charset="0"/>
                <a:cs typeface="Times New Roman" panose="02020603050405020304" pitchFamily="18" charset="0"/>
              </a:rPr>
              <a:t>ests and diseases</a:t>
            </a:r>
            <a:r>
              <a:rPr lang="en-US" sz="1800">
                <a:effectLst/>
                <a:latin typeface="Times New Roman" panose="02020603050405020304" pitchFamily="18" charset="0"/>
                <a:ea typeface="Calibri" panose="020F0502020204030204" pitchFamily="34" charset="0"/>
                <a:cs typeface="Times New Roman" panose="02020603050405020304" pitchFamily="18" charset="0"/>
              </a:rPr>
              <a:t>: at higher temperature the infestation from pest and disease increases and yield therefore decreases.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TextBox 3">
            <a:extLst>
              <a:ext uri="{FF2B5EF4-FFF2-40B4-BE49-F238E27FC236}">
                <a16:creationId xmlns:a16="http://schemas.microsoft.com/office/drawing/2014/main" id="{E72DF71D-4F4F-244F-B900-2AB6A4D40AAD}"/>
              </a:ext>
            </a:extLst>
          </p:cNvPr>
          <p:cNvSpPr txBox="1"/>
          <p:nvPr/>
        </p:nvSpPr>
        <p:spPr>
          <a:xfrm>
            <a:off x="10600266"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1000306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4C535-E53B-4349-8EB3-89CB68AC74FC}"/>
              </a:ext>
            </a:extLst>
          </p:cNvPr>
          <p:cNvSpPr>
            <a:spLocks noGrp="1"/>
          </p:cNvSpPr>
          <p:nvPr>
            <p:ph type="title"/>
          </p:nvPr>
        </p:nvSpPr>
        <p:spPr>
          <a:xfrm>
            <a:off x="677334" y="375047"/>
            <a:ext cx="8278482" cy="1214437"/>
          </a:xfrm>
        </p:spPr>
        <p:txBody>
          <a:bodyPr>
            <a:normAutofit/>
          </a:bodyPr>
          <a:lstStyle/>
          <a:p>
            <a:r>
              <a:rPr lang="en-US" sz="4000">
                <a:solidFill>
                  <a:srgbClr val="7030A0"/>
                </a:solidFill>
                <a:latin typeface="Brush Script MT" panose="03060802040406070304" pitchFamily="66" charset="0"/>
              </a:rPr>
              <a:t>Rainfall</a:t>
            </a:r>
          </a:p>
        </p:txBody>
      </p:sp>
      <p:sp>
        <p:nvSpPr>
          <p:cNvPr id="3" name="Content Placeholder 2">
            <a:extLst>
              <a:ext uri="{FF2B5EF4-FFF2-40B4-BE49-F238E27FC236}">
                <a16:creationId xmlns:a16="http://schemas.microsoft.com/office/drawing/2014/main" id="{D2BDDAB3-6FEF-C24D-AE9E-4C50E024E2B6}"/>
              </a:ext>
            </a:extLst>
          </p:cNvPr>
          <p:cNvSpPr>
            <a:spLocks noGrp="1"/>
          </p:cNvSpPr>
          <p:nvPr>
            <p:ph idx="1"/>
          </p:nvPr>
        </p:nvSpPr>
        <p:spPr>
          <a:xfrm>
            <a:off x="677334" y="1410891"/>
            <a:ext cx="8966730" cy="5447109"/>
          </a:xfrm>
        </p:spPr>
        <p:txBody>
          <a:bodyPr>
            <a:noAutofit/>
          </a:bodyPr>
          <a:lstStyle/>
          <a:p>
            <a:r>
              <a:rPr lang="en-US" sz="2000" b="1" i="1">
                <a:latin typeface="Times New Roman" panose="02020603050405020304" pitchFamily="18" charset="0"/>
                <a:ea typeface="Calibri" panose="020F0502020204030204" pitchFamily="34" charset="0"/>
                <a:cs typeface="Times New Roman" panose="02020603050405020304" pitchFamily="18" charset="0"/>
              </a:rPr>
              <a:t>N</a:t>
            </a:r>
            <a:r>
              <a:rPr lang="en-US" sz="2000" b="1" i="1">
                <a:effectLst/>
                <a:latin typeface="Times New Roman" panose="02020603050405020304" pitchFamily="18" charset="0"/>
                <a:ea typeface="Calibri" panose="020F0502020204030204" pitchFamily="34" charset="0"/>
                <a:cs typeface="Times New Roman" panose="02020603050405020304" pitchFamily="18" charset="0"/>
              </a:rPr>
              <a:t>utrient management: </a:t>
            </a:r>
            <a:r>
              <a:rPr lang="en-US" sz="2000">
                <a:effectLst/>
                <a:latin typeface="Times New Roman" panose="02020603050405020304" pitchFamily="18" charset="0"/>
                <a:ea typeface="Calibri" panose="020F0502020204030204" pitchFamily="34" charset="0"/>
                <a:cs typeface="Times New Roman" panose="02020603050405020304" pitchFamily="18" charset="0"/>
              </a:rPr>
              <a:t>Rainfall increase the water content and in soil and nutrient present in soil dissolve in this moisture and are finally absorbed by plant.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r>
              <a:rPr lang="en-US" sz="2000" b="1" i="1">
                <a:latin typeface="Times New Roman" panose="02020603050405020304" pitchFamily="18" charset="0"/>
                <a:ea typeface="Calibri" panose="020F0502020204030204" pitchFamily="34" charset="0"/>
                <a:cs typeface="Times New Roman" panose="02020603050405020304" pitchFamily="18" charset="0"/>
              </a:rPr>
              <a:t>W</a:t>
            </a:r>
            <a:r>
              <a:rPr lang="en-US" sz="2000" b="1" i="1">
                <a:effectLst/>
                <a:latin typeface="Times New Roman" panose="02020603050405020304" pitchFamily="18" charset="0"/>
                <a:ea typeface="Calibri" panose="020F0502020204030204" pitchFamily="34" charset="0"/>
                <a:cs typeface="Times New Roman" panose="02020603050405020304" pitchFamily="18" charset="0"/>
              </a:rPr>
              <a:t>eed management: </a:t>
            </a:r>
            <a:r>
              <a:rPr lang="en-US" sz="2000">
                <a:effectLst/>
                <a:latin typeface="Times New Roman" panose="02020603050405020304" pitchFamily="18" charset="0"/>
                <a:ea typeface="Calibri" panose="020F0502020204030204" pitchFamily="34" charset="0"/>
                <a:cs typeface="Times New Roman" panose="02020603050405020304" pitchFamily="18" charset="0"/>
              </a:rPr>
              <a:t>Rainfall enhance the germination and growth of weed and therefore it becomes very difficult to control them. Rainfall also make soil wet and it becomes difficult to operate weeding instruments.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r>
              <a:rPr lang="en-US" sz="2000" b="1" i="1">
                <a:latin typeface="Times New Roman" panose="02020603050405020304" pitchFamily="18" charset="0"/>
                <a:ea typeface="Calibri" panose="020F0502020204030204" pitchFamily="34" charset="0"/>
                <a:cs typeface="Times New Roman" panose="02020603050405020304" pitchFamily="18" charset="0"/>
              </a:rPr>
              <a:t>I</a:t>
            </a:r>
            <a:r>
              <a:rPr lang="en-US" sz="2000" b="1" i="1">
                <a:effectLst/>
                <a:latin typeface="Times New Roman" panose="02020603050405020304" pitchFamily="18" charset="0"/>
                <a:ea typeface="Calibri" panose="020F0502020204030204" pitchFamily="34" charset="0"/>
                <a:cs typeface="Times New Roman" panose="02020603050405020304" pitchFamily="18" charset="0"/>
              </a:rPr>
              <a:t>nsect pest and disease: </a:t>
            </a:r>
            <a:r>
              <a:rPr lang="en-US" sz="2000">
                <a:effectLst/>
                <a:latin typeface="Times New Roman" panose="02020603050405020304" pitchFamily="18" charset="0"/>
                <a:ea typeface="Calibri" panose="020F0502020204030204" pitchFamily="34" charset="0"/>
                <a:cs typeface="Times New Roman" panose="02020603050405020304" pitchFamily="18" charset="0"/>
              </a:rPr>
              <a:t>Rainfall is associated with high pest and disease infestation in plant. This is due to activation of pathogen spores in moist condition</a:t>
            </a:r>
            <a:r>
              <a:rPr lang="en-US" sz="2000" b="1" i="1">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r>
              <a:rPr lang="en-US" sz="2000" b="1" i="1">
                <a:latin typeface="Times New Roman" panose="02020603050405020304" pitchFamily="18" charset="0"/>
                <a:ea typeface="Calibri" panose="020F0502020204030204" pitchFamily="34" charset="0"/>
                <a:cs typeface="Times New Roman" panose="02020603050405020304" pitchFamily="18" charset="0"/>
              </a:rPr>
              <a:t>Lo</a:t>
            </a:r>
            <a:r>
              <a:rPr lang="en-US" sz="2000" b="1" i="1">
                <a:effectLst/>
                <a:latin typeface="Times New Roman" panose="02020603050405020304" pitchFamily="18" charset="0"/>
                <a:ea typeface="Calibri" panose="020F0502020204030204" pitchFamily="34" charset="0"/>
                <a:cs typeface="Times New Roman" panose="02020603050405020304" pitchFamily="18" charset="0"/>
              </a:rPr>
              <a:t>dging: </a:t>
            </a:r>
            <a:r>
              <a:rPr lang="en-US" sz="2000">
                <a:effectLst/>
                <a:latin typeface="Times New Roman" panose="02020603050405020304" pitchFamily="18" charset="0"/>
                <a:ea typeface="Calibri" panose="020F0502020204030204" pitchFamily="34" charset="0"/>
                <a:cs typeface="Times New Roman" panose="02020603050405020304" pitchFamily="18" charset="0"/>
              </a:rPr>
              <a:t>Lodging increases in rainfall because the head of plant become more heave after adsorbing rainwater and due to wet soil roots cannot firmly hold the soil.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r>
              <a:rPr lang="en-US" sz="2000" b="1" i="1">
                <a:latin typeface="Times New Roman" panose="02020603050405020304" pitchFamily="18" charset="0"/>
                <a:ea typeface="Calibri" panose="020F0502020204030204" pitchFamily="34" charset="0"/>
                <a:cs typeface="Times New Roman" panose="02020603050405020304" pitchFamily="18" charset="0"/>
              </a:rPr>
              <a:t>Pr</a:t>
            </a:r>
            <a:r>
              <a:rPr lang="en-US" sz="2000" b="1" i="1">
                <a:effectLst/>
                <a:latin typeface="Times New Roman" panose="02020603050405020304" pitchFamily="18" charset="0"/>
                <a:ea typeface="Calibri" panose="020F0502020204030204" pitchFamily="34" charset="0"/>
                <a:cs typeface="Times New Roman" panose="02020603050405020304" pitchFamily="18" charset="0"/>
              </a:rPr>
              <a:t>oduce quality: </a:t>
            </a:r>
            <a:r>
              <a:rPr lang="en-US" sz="2000">
                <a:effectLst/>
                <a:latin typeface="Times New Roman" panose="02020603050405020304" pitchFamily="18" charset="0"/>
                <a:ea typeface="Calibri" panose="020F0502020204030204" pitchFamily="34" charset="0"/>
                <a:cs typeface="Times New Roman" panose="02020603050405020304" pitchFamily="18" charset="0"/>
              </a:rPr>
              <a:t>Rain fall have negative influence on produce quality since moisture content in seeds increases it become unfit for processing. High moisture content during storage ilso attract pest and diseases.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
        <p:nvSpPr>
          <p:cNvPr id="4" name="TextBox 3">
            <a:extLst>
              <a:ext uri="{FF2B5EF4-FFF2-40B4-BE49-F238E27FC236}">
                <a16:creationId xmlns:a16="http://schemas.microsoft.com/office/drawing/2014/main" id="{E8ED15F9-D083-FE42-B41F-8237A5366F26}"/>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317678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7A894-5085-7B4A-925F-FED1A54257BC}"/>
              </a:ext>
            </a:extLst>
          </p:cNvPr>
          <p:cNvSpPr>
            <a:spLocks noGrp="1"/>
          </p:cNvSpPr>
          <p:nvPr>
            <p:ph type="title"/>
          </p:nvPr>
        </p:nvSpPr>
        <p:spPr>
          <a:xfrm>
            <a:off x="480880" y="240268"/>
            <a:ext cx="8596668" cy="1178721"/>
          </a:xfrm>
        </p:spPr>
        <p:txBody>
          <a:bodyPr>
            <a:normAutofit/>
          </a:bodyPr>
          <a:lstStyle/>
          <a:p>
            <a:r>
              <a:rPr lang="en-US" sz="4000">
                <a:solidFill>
                  <a:srgbClr val="7030A0"/>
                </a:solidFill>
                <a:latin typeface="Brush Script MT" panose="03060802040406070304" pitchFamily="66" charset="0"/>
              </a:rPr>
              <a:t>Relative humidity(RH)</a:t>
            </a:r>
          </a:p>
        </p:txBody>
      </p:sp>
      <p:sp>
        <p:nvSpPr>
          <p:cNvPr id="3" name="Content Placeholder 2">
            <a:extLst>
              <a:ext uri="{FF2B5EF4-FFF2-40B4-BE49-F238E27FC236}">
                <a16:creationId xmlns:a16="http://schemas.microsoft.com/office/drawing/2014/main" id="{102EBAF7-48AE-FE4B-B661-4F8A6C782D8E}"/>
              </a:ext>
            </a:extLst>
          </p:cNvPr>
          <p:cNvSpPr>
            <a:spLocks noGrp="1"/>
          </p:cNvSpPr>
          <p:nvPr>
            <p:ph idx="1"/>
          </p:nvPr>
        </p:nvSpPr>
        <p:spPr>
          <a:xfrm>
            <a:off x="480879" y="1178718"/>
            <a:ext cx="9556089" cy="5214937"/>
          </a:xfrm>
        </p:spPr>
        <p:txBody>
          <a:bodyPr>
            <a:noAutofit/>
          </a:bodyPr>
          <a:lstStyle/>
          <a:p>
            <a:r>
              <a:rPr lang="en-US" sz="1600">
                <a:effectLst/>
                <a:latin typeface="Times New Roman" panose="02020603050405020304" pitchFamily="18" charset="0"/>
                <a:ea typeface="Calibri" panose="020F0502020204030204" pitchFamily="34" charset="0"/>
                <a:cs typeface="Times New Roman" panose="02020603050405020304" pitchFamily="18" charset="0"/>
              </a:rPr>
              <a:t>Relative humidity is the ratio of actual vapor  content to that of saturation vapor content at a particular temperature, expressed in percentage.</a:t>
            </a:r>
          </a:p>
          <a:p>
            <a:endParaRPr lang="en-US" sz="1600">
              <a:latin typeface="Times New Roman" panose="02020603050405020304" pitchFamily="18" charset="0"/>
              <a:ea typeface="Calibri" panose="020F0502020204030204" pitchFamily="34" charset="0"/>
              <a:cs typeface="Times New Roman" panose="02020603050405020304" pitchFamily="18" charset="0"/>
            </a:endParaRPr>
          </a:p>
          <a:p>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600" b="1" i="1">
              <a:effectLst/>
              <a:latin typeface="Times New Roman" panose="02020603050405020304" pitchFamily="18" charset="0"/>
              <a:ea typeface="Calibri" panose="020F0502020204030204" pitchFamily="34" charset="0"/>
              <a:cs typeface="Times New Roman" panose="02020603050405020304" pitchFamily="18" charset="0"/>
            </a:endParaRPr>
          </a:p>
          <a:p>
            <a:r>
              <a:rPr lang="en-US" sz="1600" b="1" i="1">
                <a:latin typeface="Times New Roman" panose="02020603050405020304" pitchFamily="18" charset="0"/>
                <a:ea typeface="Calibri" panose="020F0502020204030204" pitchFamily="34" charset="0"/>
                <a:cs typeface="Times New Roman" panose="02020603050405020304" pitchFamily="18" charset="0"/>
              </a:rPr>
              <a:t>Water</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 relation: </a:t>
            </a:r>
            <a:r>
              <a:rPr lang="en-US" sz="1600">
                <a:effectLst/>
                <a:latin typeface="Times New Roman" panose="02020603050405020304" pitchFamily="18" charset="0"/>
                <a:ea typeface="Calibri" panose="020F0502020204030204" pitchFamily="34" charset="0"/>
                <a:cs typeface="Times New Roman" panose="02020603050405020304" pitchFamily="18" charset="0"/>
              </a:rPr>
              <a:t>At high RH the rate of transpiration decrease which finally decrease the rate of water uptake plant. This happens due to decrease in water potential gradient between leaf and atmosphere.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r>
              <a:rPr lang="en-US" sz="1600" b="1" i="1">
                <a:latin typeface="Times New Roman" panose="02020603050405020304" pitchFamily="18" charset="0"/>
                <a:ea typeface="Calibri" panose="020F0502020204030204" pitchFamily="34" charset="0"/>
                <a:cs typeface="Times New Roman" panose="02020603050405020304" pitchFamily="18" charset="0"/>
              </a:rPr>
              <a:t>Le</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af growth: </a:t>
            </a:r>
            <a:r>
              <a:rPr lang="en-US" sz="1600">
                <a:effectLst/>
                <a:latin typeface="Times New Roman" panose="02020603050405020304" pitchFamily="18" charset="0"/>
                <a:ea typeface="Calibri" panose="020F0502020204030204" pitchFamily="34" charset="0"/>
                <a:cs typeface="Times New Roman" panose="02020603050405020304" pitchFamily="18" charset="0"/>
              </a:rPr>
              <a:t>At low relative humidity plant loose lot of water and also water content of leaf cell decreases which finally reduce their growth.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r>
              <a:rPr lang="en-US" sz="1600" b="1" i="1">
                <a:effectLst/>
                <a:latin typeface="Times New Roman" panose="02020603050405020304" pitchFamily="18" charset="0"/>
                <a:ea typeface="Calibri" panose="020F0502020204030204" pitchFamily="34" charset="0"/>
                <a:cs typeface="Times New Roman" panose="02020603050405020304" pitchFamily="18" charset="0"/>
              </a:rPr>
              <a:t>photosynthesis: </a:t>
            </a:r>
            <a:r>
              <a:rPr lang="en-US" sz="1600">
                <a:effectLst/>
                <a:latin typeface="Times New Roman" panose="02020603050405020304" pitchFamily="18" charset="0"/>
                <a:ea typeface="Calibri" panose="020F0502020204030204" pitchFamily="34" charset="0"/>
                <a:cs typeface="Times New Roman" panose="02020603050405020304" pitchFamily="18" charset="0"/>
              </a:rPr>
              <a:t>At low RH there is closure of stomata by plants to save water, closed stomata also restricts gas exchange and therefore photosynthesis rate also decreases</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r>
              <a:rPr lang="en-US" sz="1600" b="1" i="1">
                <a:latin typeface="Times New Roman" panose="02020603050405020304" pitchFamily="18" charset="0"/>
                <a:ea typeface="Calibri" panose="020F0502020204030204" pitchFamily="34" charset="0"/>
                <a:cs typeface="Times New Roman" panose="02020603050405020304" pitchFamily="18" charset="0"/>
              </a:rPr>
              <a:t>P</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ollination: </a:t>
            </a:r>
            <a:r>
              <a:rPr lang="en-US" sz="1600">
                <a:effectLst/>
                <a:latin typeface="Times New Roman" panose="02020603050405020304" pitchFamily="18" charset="0"/>
                <a:ea typeface="Calibri" panose="020F0502020204030204" pitchFamily="34" charset="0"/>
                <a:cs typeface="Times New Roman" panose="02020603050405020304" pitchFamily="18" charset="0"/>
              </a:rPr>
              <a:t>In high RH conditions pollination is difficult since pollen becomes heavy and they stick with each other</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r>
              <a:rPr lang="en-US" sz="1600" b="1" i="1">
                <a:effectLst/>
                <a:latin typeface="Times New Roman" panose="02020603050405020304" pitchFamily="18" charset="0"/>
                <a:ea typeface="Calibri" panose="020F0502020204030204" pitchFamily="34" charset="0"/>
                <a:cs typeface="Times New Roman" panose="02020603050405020304" pitchFamily="18" charset="0"/>
              </a:rPr>
              <a:t> Yield: </a:t>
            </a:r>
            <a:r>
              <a:rPr lang="en-US" sz="1600">
                <a:effectLst/>
                <a:latin typeface="Times New Roman" panose="02020603050405020304" pitchFamily="18" charset="0"/>
                <a:ea typeface="Calibri" panose="020F0502020204030204" pitchFamily="34" charset="0"/>
                <a:cs typeface="Times New Roman" panose="02020603050405020304" pitchFamily="18" charset="0"/>
              </a:rPr>
              <a:t>high RH during grain maturity period decreases the yield of pant</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r>
              <a:rPr lang="en-US" sz="1600" b="1" i="1">
                <a:latin typeface="Times New Roman" panose="02020603050405020304" pitchFamily="18" charset="0"/>
                <a:ea typeface="Calibri" panose="020F0502020204030204" pitchFamily="34" charset="0"/>
                <a:cs typeface="Times New Roman" panose="02020603050405020304" pitchFamily="18" charset="0"/>
              </a:rPr>
              <a:t>Pe</a:t>
            </a:r>
            <a:r>
              <a:rPr lang="en-US" sz="1600" b="1" i="1">
                <a:effectLst/>
                <a:latin typeface="Times New Roman" panose="02020603050405020304" pitchFamily="18" charset="0"/>
                <a:ea typeface="Calibri" panose="020F0502020204030204" pitchFamily="34" charset="0"/>
                <a:cs typeface="Times New Roman" panose="02020603050405020304" pitchFamily="18" charset="0"/>
              </a:rPr>
              <a:t>st and disease: </a:t>
            </a:r>
            <a:r>
              <a:rPr lang="en-US" sz="1600">
                <a:effectLst/>
                <a:latin typeface="Times New Roman" panose="02020603050405020304" pitchFamily="18" charset="0"/>
                <a:ea typeface="Calibri" panose="020F0502020204030204" pitchFamily="34" charset="0"/>
                <a:cs typeface="Times New Roman" panose="02020603050405020304" pitchFamily="18" charset="0"/>
              </a:rPr>
              <a:t>pest and diseases are more prominent during high RH conditions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85D4F8F-F8AC-8B41-A0A2-834E3CD19932}"/>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pic>
        <p:nvPicPr>
          <p:cNvPr id="5" name="Picture 5">
            <a:extLst>
              <a:ext uri="{FF2B5EF4-FFF2-40B4-BE49-F238E27FC236}">
                <a16:creationId xmlns:a16="http://schemas.microsoft.com/office/drawing/2014/main" id="{D49C21AA-8AF0-6048-9EF6-668DC0B139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7401" y="1822452"/>
            <a:ext cx="6143625" cy="1069975"/>
          </a:xfrm>
          <a:prstGeom prst="rect">
            <a:avLst/>
          </a:prstGeom>
        </p:spPr>
      </p:pic>
    </p:spTree>
    <p:extLst>
      <p:ext uri="{BB962C8B-B14F-4D97-AF65-F5344CB8AC3E}">
        <p14:creationId xmlns:p14="http://schemas.microsoft.com/office/powerpoint/2010/main" val="2756222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9CD0A-6F63-4246-ACB9-292AD2AB4F7B}"/>
              </a:ext>
            </a:extLst>
          </p:cNvPr>
          <p:cNvSpPr>
            <a:spLocks noGrp="1"/>
          </p:cNvSpPr>
          <p:nvPr>
            <p:ph type="title"/>
          </p:nvPr>
        </p:nvSpPr>
        <p:spPr>
          <a:xfrm>
            <a:off x="677334" y="240268"/>
            <a:ext cx="8596668" cy="1924248"/>
          </a:xfrm>
        </p:spPr>
        <p:txBody>
          <a:bodyPr/>
          <a:lstStyle/>
          <a:p>
            <a:r>
              <a:rPr lang="en-US">
                <a:solidFill>
                  <a:srgbClr val="7030A0"/>
                </a:solidFill>
                <a:latin typeface="Brush Script MT" panose="03060802040406070304" pitchFamily="66" charset="0"/>
              </a:rPr>
              <a:t>Solar radiation</a:t>
            </a:r>
          </a:p>
        </p:txBody>
      </p:sp>
      <p:sp>
        <p:nvSpPr>
          <p:cNvPr id="7" name="Content Placeholder 6">
            <a:extLst>
              <a:ext uri="{FF2B5EF4-FFF2-40B4-BE49-F238E27FC236}">
                <a16:creationId xmlns:a16="http://schemas.microsoft.com/office/drawing/2014/main" id="{62BAAAA6-BB06-A244-9357-D7E2535317DB}"/>
              </a:ext>
            </a:extLst>
          </p:cNvPr>
          <p:cNvSpPr>
            <a:spLocks noGrp="1"/>
          </p:cNvSpPr>
          <p:nvPr>
            <p:ph idx="1"/>
          </p:nvPr>
        </p:nvSpPr>
        <p:spPr>
          <a:xfrm>
            <a:off x="677334" y="1155185"/>
            <a:ext cx="9044602" cy="4978400"/>
          </a:xfrm>
        </p:spPr>
        <p:txBody>
          <a:bodyPr>
            <a:noAutofit/>
          </a:bodyPr>
          <a:lstStyle/>
          <a:p>
            <a:pPr lvl="0"/>
            <a:r>
              <a:rPr lang="en-US">
                <a:latin typeface="Times New Roman" panose="02020603050405020304" pitchFamily="18" charset="0"/>
                <a:ea typeface="Calibri" panose="020F0502020204030204" pitchFamily="34" charset="0"/>
                <a:cs typeface="Times New Roman" panose="02020603050405020304" pitchFamily="18" charset="0"/>
              </a:rPr>
              <a:t>Tot</a:t>
            </a:r>
            <a:r>
              <a:rPr lang="en-US">
                <a:effectLst/>
                <a:latin typeface="Times New Roman" panose="02020603050405020304" pitchFamily="18" charset="0"/>
                <a:ea typeface="Calibri" panose="020F0502020204030204" pitchFamily="34" charset="0"/>
                <a:cs typeface="Times New Roman" panose="02020603050405020304" pitchFamily="18" charset="0"/>
              </a:rPr>
              <a:t>al solar radiation falling on plant surface 75-85% is used to evaporate water, 5-10% sensible heat storage into the soil, 5-10% goes into sensible heat exchange with atmosphere; 1-5% goes into photosynthesis. </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lvl="0"/>
            <a:r>
              <a:rPr lang="en-US">
                <a:effectLst/>
                <a:latin typeface="Times New Roman" panose="02020603050405020304" pitchFamily="18" charset="0"/>
                <a:ea typeface="Calibri" panose="020F0502020204030204" pitchFamily="34" charset="0"/>
                <a:cs typeface="Times New Roman" panose="02020603050405020304" pitchFamily="18" charset="0"/>
              </a:rPr>
              <a:t>Plants photosynthetic pigments absorb light energy only in the visible part of solar spectrum that is between 400 to 700 nm (more precisely 380 to 760nm). Such radiations are therefore called as Photosynthetically active radiations (PAR).</a:t>
            </a:r>
          </a:p>
          <a:p>
            <a:pPr marL="0" lvl="0" indent="0">
              <a:buNone/>
            </a:pPr>
            <a:r>
              <a:rPr lang="en-US" sz="3600">
                <a:solidFill>
                  <a:srgbClr val="7030A0"/>
                </a:solidFill>
                <a:effectLst/>
                <a:latin typeface="Brush Script MT" panose="03060802040406070304" pitchFamily="66" charset="0"/>
                <a:ea typeface="Calibri" panose="020F0502020204030204" pitchFamily="34" charset="0"/>
                <a:cs typeface="Times New Roman" panose="02020603050405020304" pitchFamily="18" charset="0"/>
              </a:rPr>
              <a:t>Effects of light</a:t>
            </a:r>
          </a:p>
          <a:p>
            <a:r>
              <a:rPr lang="en-US" b="1" i="1">
                <a:effectLst/>
                <a:latin typeface="Times New Roman" panose="02020603050405020304" pitchFamily="18" charset="0"/>
                <a:ea typeface="Calibri" panose="020F0502020204030204" pitchFamily="34" charset="0"/>
                <a:cs typeface="Times New Roman" panose="02020603050405020304" pitchFamily="18" charset="0"/>
              </a:rPr>
              <a:t>Photosynthesis</a:t>
            </a:r>
            <a:r>
              <a:rPr lang="en-US" b="1">
                <a:effectLst/>
                <a:latin typeface="Times New Roman" panose="02020603050405020304" pitchFamily="18" charset="0"/>
                <a:ea typeface="Calibri" panose="020F0502020204030204" pitchFamily="34" charset="0"/>
                <a:cs typeface="Times New Roman" panose="02020603050405020304" pitchFamily="18" charset="0"/>
              </a:rPr>
              <a:t>: </a:t>
            </a:r>
            <a:r>
              <a:rPr lang="en-US">
                <a:effectLst/>
                <a:latin typeface="Times New Roman" panose="02020603050405020304" pitchFamily="18" charset="0"/>
                <a:ea typeface="Calibri" panose="020F0502020204030204" pitchFamily="34" charset="0"/>
                <a:cs typeface="Times New Roman" panose="02020603050405020304" pitchFamily="18" charset="0"/>
              </a:rPr>
              <a:t>It is well know that light is an essential requirement for photosynthesis. But apart from photosynthesis solar radiation also influence the production of enzymes useful in photosynthesis, development of photosynthetic apparatus etc.</a:t>
            </a:r>
            <a:endParaRPr lang="en-US">
              <a:effectLst/>
              <a:latin typeface="Calibri" panose="020F0502020204030204" pitchFamily="34" charset="0"/>
              <a:ea typeface="Calibri" panose="020F0502020204030204" pitchFamily="34" charset="0"/>
              <a:cs typeface="Times New Roman" panose="02020603050405020304" pitchFamily="18" charset="0"/>
            </a:endParaRPr>
          </a:p>
          <a:p>
            <a:r>
              <a:rPr lang="en-US" b="1" i="1">
                <a:effectLst/>
                <a:latin typeface="Times New Roman" panose="02020603050405020304" pitchFamily="18" charset="0"/>
                <a:ea typeface="Calibri" panose="020F0502020204030204" pitchFamily="34" charset="0"/>
                <a:cs typeface="Times New Roman" panose="02020603050405020304" pitchFamily="18" charset="0"/>
              </a:rPr>
              <a:t>Enzymes activation</a:t>
            </a:r>
            <a:r>
              <a:rPr lang="en-US">
                <a:effectLst/>
                <a:latin typeface="Times New Roman" panose="02020603050405020304" pitchFamily="18" charset="0"/>
                <a:ea typeface="Calibri" panose="020F0502020204030204" pitchFamily="34" charset="0"/>
                <a:cs typeface="Times New Roman" panose="02020603050405020304" pitchFamily="18" charset="0"/>
              </a:rPr>
              <a:t>: light have influence in activation of certain enzymes in plants such as PEP carboxylase and Rubiscoaccelerate.</a:t>
            </a:r>
            <a:endParaRPr lang="en-US">
              <a:effectLst/>
              <a:latin typeface="Calibri" panose="020F0502020204030204" pitchFamily="34" charset="0"/>
              <a:ea typeface="Calibri" panose="020F0502020204030204" pitchFamily="34" charset="0"/>
              <a:cs typeface="Times New Roman" panose="02020603050405020304" pitchFamily="18" charset="0"/>
            </a:endParaRPr>
          </a:p>
          <a:p>
            <a:r>
              <a:rPr lang="en-US" b="1" i="1">
                <a:latin typeface="Times New Roman" panose="02020603050405020304" pitchFamily="18" charset="0"/>
                <a:ea typeface="Calibri" panose="020F0502020204030204" pitchFamily="34" charset="0"/>
                <a:cs typeface="Times New Roman" panose="02020603050405020304" pitchFamily="18" charset="0"/>
              </a:rPr>
              <a:t>Pi</a:t>
            </a:r>
            <a:r>
              <a:rPr lang="en-US" b="1" i="1">
                <a:effectLst/>
                <a:latin typeface="Times New Roman" panose="02020603050405020304" pitchFamily="18" charset="0"/>
                <a:ea typeface="Calibri" panose="020F0502020204030204" pitchFamily="34" charset="0"/>
                <a:cs typeface="Times New Roman" panose="02020603050405020304" pitchFamily="18" charset="0"/>
              </a:rPr>
              <a:t>gmentation</a:t>
            </a:r>
            <a:r>
              <a:rPr lang="en-US">
                <a:effectLst/>
                <a:latin typeface="Times New Roman" panose="02020603050405020304" pitchFamily="18" charset="0"/>
                <a:ea typeface="Calibri" panose="020F0502020204030204" pitchFamily="34" charset="0"/>
                <a:cs typeface="Times New Roman" panose="02020603050405020304" pitchFamily="18" charset="0"/>
              </a:rPr>
              <a:t>: different wavelength of light promote the formation of  many pigments like chlorophyll, phytochrome apart from this red light also accelerates.</a:t>
            </a:r>
            <a:endParaRPr lang="en-US">
              <a:effectLst/>
              <a:latin typeface="Calibri" panose="020F0502020204030204" pitchFamily="34" charset="0"/>
              <a:ea typeface="Calibri" panose="020F0502020204030204" pitchFamily="34" charset="0"/>
              <a:cs typeface="Times New Roman" panose="02020603050405020304" pitchFamily="18" charset="0"/>
            </a:endParaRPr>
          </a:p>
          <a:p>
            <a:endParaRPr lang="en-US">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8" name="TextBox 7">
            <a:extLst>
              <a:ext uri="{FF2B5EF4-FFF2-40B4-BE49-F238E27FC236}">
                <a16:creationId xmlns:a16="http://schemas.microsoft.com/office/drawing/2014/main" id="{EBD1D331-486E-3949-83DD-57D670E1B57E}"/>
              </a:ext>
            </a:extLst>
          </p:cNvPr>
          <p:cNvSpPr txBox="1"/>
          <p:nvPr/>
        </p:nvSpPr>
        <p:spPr>
          <a:xfrm>
            <a:off x="10363200" y="240268"/>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62434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DDCD18-598E-B04F-9693-DCD809C08094}"/>
              </a:ext>
            </a:extLst>
          </p:cNvPr>
          <p:cNvSpPr>
            <a:spLocks noGrp="1"/>
          </p:cNvSpPr>
          <p:nvPr>
            <p:ph idx="1"/>
          </p:nvPr>
        </p:nvSpPr>
        <p:spPr>
          <a:xfrm>
            <a:off x="588037" y="815242"/>
            <a:ext cx="8596668" cy="5227515"/>
          </a:xfrm>
        </p:spPr>
        <p:txBody>
          <a:bodyPr>
            <a:noAutofit/>
          </a:bodyPr>
          <a:lstStyle/>
          <a:p>
            <a:r>
              <a:rPr lang="en-US" b="1" i="1">
                <a:effectLst/>
                <a:latin typeface="Times New Roman" panose="02020603050405020304" pitchFamily="18" charset="0"/>
                <a:ea typeface="Calibri" panose="020F0502020204030204" pitchFamily="34" charset="0"/>
              </a:rPr>
              <a:t>Phototropism</a:t>
            </a:r>
            <a:r>
              <a:rPr lang="en-US">
                <a:effectLst/>
                <a:latin typeface="Times New Roman" panose="02020603050405020304" pitchFamily="18" charset="0"/>
                <a:ea typeface="Calibri" panose="020F0502020204030204" pitchFamily="34" charset="0"/>
              </a:rPr>
              <a:t>: light also influence the shape of plant by controlling its tropic movement during early growth period, this phenomenon is termed as phototropism.</a:t>
            </a:r>
            <a:endParaRPr lang="en-US" b="1" i="1">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a:effectLst/>
                <a:latin typeface="Times New Roman" panose="02020603050405020304" pitchFamily="18" charset="0"/>
                <a:ea typeface="Calibri" panose="020F0502020204030204" pitchFamily="34" charset="0"/>
                <a:cs typeface="Times New Roman" panose="02020603050405020304" pitchFamily="18" charset="0"/>
              </a:rPr>
              <a:t>Seed germination</a:t>
            </a:r>
            <a:r>
              <a:rPr lang="en-US">
                <a:effectLst/>
                <a:latin typeface="Times New Roman" panose="02020603050405020304" pitchFamily="18" charset="0"/>
                <a:ea typeface="Calibri" panose="020F0502020204030204" pitchFamily="34" charset="0"/>
                <a:cs typeface="Times New Roman" panose="02020603050405020304" pitchFamily="18" charset="0"/>
              </a:rPr>
              <a:t>: in many species germination of seed is affected by light. Such light sensitive seeds are called photoblastic seeds. Seeds of some plants germinate only after they are exposed to light, eg. lettuce such seeds rae called positively photoblastic. On the other hand germination is inhibited after being exposed to sunlight in seeds which are negatively photoblastic</a:t>
            </a:r>
            <a:r>
              <a:rPr lang="en-US" b="1">
                <a:effectLst/>
                <a:latin typeface="Times New Roman" panose="02020603050405020304" pitchFamily="18" charset="0"/>
                <a:ea typeface="Calibri" panose="020F0502020204030204" pitchFamily="34" charset="0"/>
                <a:cs typeface="Times New Roman" panose="02020603050405020304" pitchFamily="18" charset="0"/>
              </a:rPr>
              <a:t>.</a:t>
            </a:r>
            <a:endParaRPr lang="en-US">
              <a:effectLst/>
              <a:latin typeface="Calibri" panose="020F0502020204030204" pitchFamily="34" charset="0"/>
              <a:ea typeface="Calibri" panose="020F0502020204030204" pitchFamily="34" charset="0"/>
              <a:cs typeface="Times New Roman" panose="02020603050405020304" pitchFamily="18" charset="0"/>
            </a:endParaRPr>
          </a:p>
          <a:p>
            <a:r>
              <a:rPr lang="en-US" b="1" i="1">
                <a:effectLst/>
                <a:latin typeface="Times New Roman" panose="02020603050405020304" pitchFamily="18" charset="0"/>
                <a:ea typeface="Calibri" panose="020F0502020204030204" pitchFamily="34" charset="0"/>
                <a:cs typeface="Times New Roman" panose="02020603050405020304" pitchFamily="18" charset="0"/>
              </a:rPr>
              <a:t>Stomatal movement</a:t>
            </a:r>
            <a:r>
              <a:rPr lang="en-US">
                <a:effectLst/>
                <a:latin typeface="Times New Roman" panose="02020603050405020304" pitchFamily="18" charset="0"/>
                <a:ea typeface="Calibri" panose="020F0502020204030204" pitchFamily="34" charset="0"/>
                <a:cs typeface="Times New Roman" panose="02020603050405020304" pitchFamily="18" charset="0"/>
              </a:rPr>
              <a:t>: light causes opening of stomata and hence better exchange of gas and water takes place between plants and atmosphere.</a:t>
            </a:r>
            <a:endParaRPr lang="en-US">
              <a:effectLst/>
              <a:latin typeface="Calibri" panose="020F0502020204030204" pitchFamily="34" charset="0"/>
              <a:ea typeface="Calibri" panose="020F0502020204030204" pitchFamily="34" charset="0"/>
              <a:cs typeface="Times New Roman" panose="02020603050405020304" pitchFamily="18" charset="0"/>
            </a:endParaRPr>
          </a:p>
          <a:p>
            <a:r>
              <a:rPr lang="en-US" b="1" i="1">
                <a:effectLst/>
                <a:latin typeface="Times New Roman" panose="02020603050405020304" pitchFamily="18" charset="0"/>
                <a:ea typeface="Calibri" panose="020F0502020204030204" pitchFamily="34" charset="0"/>
                <a:cs typeface="Times New Roman" panose="02020603050405020304" pitchFamily="18" charset="0"/>
              </a:rPr>
              <a:t>Assimilation and absorption of nutrients</a:t>
            </a:r>
            <a:r>
              <a:rPr lang="en-US">
                <a:effectLst/>
                <a:latin typeface="Times New Roman" panose="02020603050405020304" pitchFamily="18" charset="0"/>
                <a:ea typeface="Calibri" panose="020F0502020204030204" pitchFamily="34" charset="0"/>
                <a:cs typeface="Times New Roman" panose="02020603050405020304" pitchFamily="18" charset="0"/>
              </a:rPr>
              <a:t>:  it has been observed that absorption of nutrients increase in light. This may be due to faster assimilation of absorbed nutrient in plants which cause a free energy gradient between soil and plant ionic concentration for Eg. NR (nitrate reductase) concentration increases in light. NR helps to convert nitrate in nitrate which is then assimilated in protein.</a:t>
            </a:r>
            <a:endParaRPr lang="en-US">
              <a:effectLst/>
              <a:latin typeface="Calibri" panose="020F0502020204030204" pitchFamily="34" charset="0"/>
              <a:ea typeface="Calibri" panose="020F0502020204030204" pitchFamily="34" charset="0"/>
              <a:cs typeface="Times New Roman" panose="02020603050405020304" pitchFamily="18" charset="0"/>
            </a:endParaRPr>
          </a:p>
          <a:p>
            <a:r>
              <a:rPr lang="en-US" b="1" i="1">
                <a:effectLst/>
                <a:latin typeface="Times New Roman" panose="02020603050405020304" pitchFamily="18" charset="0"/>
                <a:ea typeface="Calibri" panose="020F0502020204030204" pitchFamily="34" charset="0"/>
                <a:cs typeface="Times New Roman" panose="02020603050405020304" pitchFamily="18" charset="0"/>
              </a:rPr>
              <a:t>Translocation of photosynthates</a:t>
            </a:r>
            <a:r>
              <a:rPr lang="en-US">
                <a:effectLst/>
                <a:latin typeface="Times New Roman" panose="02020603050405020304" pitchFamily="18" charset="0"/>
                <a:ea typeface="Calibri" panose="020F0502020204030204" pitchFamily="34" charset="0"/>
                <a:cs typeface="Times New Roman" panose="02020603050405020304" pitchFamily="18" charset="0"/>
              </a:rPr>
              <a:t>: light is also considered to be involved in better translocation of  assimilated food from leaves to the non-photosynthetic tissue.</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0DDA2E1-F546-B44C-94A9-1D78DB036786}"/>
              </a:ext>
            </a:extLst>
          </p:cNvPr>
          <p:cNvSpPr txBox="1"/>
          <p:nvPr/>
        </p:nvSpPr>
        <p:spPr>
          <a:xfrm>
            <a:off x="10363200" y="261423"/>
            <a:ext cx="1828800" cy="369332"/>
          </a:xfrm>
          <a:prstGeom prst="rect">
            <a:avLst/>
          </a:prstGeom>
          <a:noFill/>
        </p:spPr>
        <p:txBody>
          <a:bodyPr wrap="square" rtlCol="0">
            <a:spAutoFit/>
          </a:bodyPr>
          <a:lstStyle/>
          <a:p>
            <a:pPr algn="l"/>
            <a:r>
              <a:rPr lang="en-US"/>
              <a:t>~tabish salam</a:t>
            </a:r>
          </a:p>
        </p:txBody>
      </p:sp>
    </p:spTree>
    <p:extLst>
      <p:ext uri="{BB962C8B-B14F-4D97-AF65-F5344CB8AC3E}">
        <p14:creationId xmlns:p14="http://schemas.microsoft.com/office/powerpoint/2010/main" val="16518871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Environmental Factors affecting Vegetable production in India </vt:lpstr>
      <vt:lpstr>PowerPoint Presentation</vt:lpstr>
      <vt:lpstr>Climatic factors</vt:lpstr>
      <vt:lpstr>PowerPoint Presentation</vt:lpstr>
      <vt:lpstr>PowerPoint Presentation</vt:lpstr>
      <vt:lpstr>Rainfall</vt:lpstr>
      <vt:lpstr>Relative humidity(RH)</vt:lpstr>
      <vt:lpstr>Solar radiation</vt:lpstr>
      <vt:lpstr>PowerPoint Presentation</vt:lpstr>
      <vt:lpstr>Edaphic Factors</vt:lpstr>
      <vt:lpstr>Soil air</vt:lpstr>
      <vt:lpstr>Soil mineral matter</vt:lpstr>
      <vt:lpstr>Soil organism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&amp; Soil Factors affecting Vegetable production in India </dc:title>
  <dc:creator>tabishsagardina@gmail.com</dc:creator>
  <cp:lastModifiedBy>tabishsagardina@gmail.com</cp:lastModifiedBy>
  <cp:revision>8</cp:revision>
  <dcterms:created xsi:type="dcterms:W3CDTF">2020-03-31T06:42:59Z</dcterms:created>
  <dcterms:modified xsi:type="dcterms:W3CDTF">2020-04-23T03:48:16Z</dcterms:modified>
</cp:coreProperties>
</file>