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7" r:id="rId8"/>
    <p:sldId id="261" r:id="rId9"/>
    <p:sldId id="266" r:id="rId10"/>
    <p:sldId id="268" r:id="rId11"/>
    <p:sldId id="262" r:id="rId12"/>
    <p:sldId id="265" r:id="rId13"/>
    <p:sldId id="26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theme" Target="theme/theme1.xml" /><Relationship Id="rId2" Type="http://schemas.openxmlformats.org/officeDocument/2006/relationships/slide" Target="slides/slide1.xml" /><Relationship Id="rId16" Type="http://schemas.openxmlformats.org/officeDocument/2006/relationships/viewProps" Target="view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presProps" Target="presProp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E43B4-45BC-3047-AAE3-5511780A94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9EFD69-30A0-F24B-B322-EF21186FED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DADC94-544F-6F41-8A01-ECF86AA13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95D2F-DDF7-7048-8823-7A490BB3F396}" type="datetimeFigureOut">
              <a:rPr lang="en-US" smtClean="0"/>
              <a:t>4/25/2020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715E5E-A7C4-DD41-B30B-279C749BD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3C128-96C6-CD4D-9B22-53EB9D9CE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2D4AB-D016-E349-A3A1-93373EDAD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088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90A65C-0F0C-9E4D-B4A9-CA162FEFE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805DB6-0FBD-604C-B9A7-48AD296557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286179-AB36-9E47-B078-06D068DC6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95D2F-DDF7-7048-8823-7A490BB3F396}" type="datetimeFigureOut">
              <a:rPr lang="en-US" smtClean="0"/>
              <a:t>4/25/2020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E156CE-3094-E147-A01F-5D322200C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725257-CCD0-8E41-A900-59E174212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2D4AB-D016-E349-A3A1-93373EDAD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945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992A5C-A8BE-8B41-9DCF-78CC03A218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B18134-5FB2-2D43-AFA9-3C5E0934EA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FD3E89-749E-EE4D-85EB-E63655A2B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95D2F-DDF7-7048-8823-7A490BB3F396}" type="datetimeFigureOut">
              <a:rPr lang="en-US" smtClean="0"/>
              <a:t>4/25/2020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6CA074-706C-BA4D-B2EC-A9488E47F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C5B405-2E00-9A42-9449-A2E249A00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2D4AB-D016-E349-A3A1-93373EDAD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353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263487-8F60-6948-89FF-B585D57CA4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807CEF-D337-CA47-88E5-C3E41FFE8F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05B6F5-466C-AB44-9C6C-2DB1FFCD7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95D2F-DDF7-7048-8823-7A490BB3F396}" type="datetimeFigureOut">
              <a:rPr lang="en-US" smtClean="0"/>
              <a:t>4/25/2020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B3ACAE-644C-384A-8E81-31F1DF6B7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56CDE1-F42E-D746-852D-C7E61788E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2D4AB-D016-E349-A3A1-93373EDAD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685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88701-5E27-8B4F-9999-7257E18427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24562B-26C2-9D48-81BC-A006599322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6DB5B9-16D1-8F4D-8197-4816D9E22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95D2F-DDF7-7048-8823-7A490BB3F396}" type="datetimeFigureOut">
              <a:rPr lang="en-US" smtClean="0"/>
              <a:t>4/25/2020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CDC517-0789-DB4F-91C1-190CF8B09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708996-1203-5C49-B48A-351E136D0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2D4AB-D016-E349-A3A1-93373EDAD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344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DF2D3-64B3-D942-A0CA-17212EB59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0A88DD-434D-A64C-B5FE-F03DE9E242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5A8A19-6B2F-3F4C-9B53-CDB961F2B3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62FD28-46AB-234E-A4F3-7B523A41A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95D2F-DDF7-7048-8823-7A490BB3F396}" type="datetimeFigureOut">
              <a:rPr lang="en-US" smtClean="0"/>
              <a:t>4/25/2020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432044-7F43-8A48-BBE7-631FB4A55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ECB995-8E47-1548-86CB-79DFE4084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2D4AB-D016-E349-A3A1-93373EDAD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674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362D09-E31B-BB45-9B9F-60633BB98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BD8433-DB6E-304D-B544-7F4A07520E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E921E5-914E-5C43-8929-3AA2C73CB8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CEDF0E-F618-A74D-8E57-2DE0EF0543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9027F1-7579-3B4E-9D26-225B771B69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370CBD2-FB45-D14D-8BC4-50433A28D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95D2F-DDF7-7048-8823-7A490BB3F396}" type="datetimeFigureOut">
              <a:rPr lang="en-US" smtClean="0"/>
              <a:t>4/25/2020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4188D38-CD25-3044-A8B3-DAFCC15CA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B8C988-311E-0241-B126-0FDCC974A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2D4AB-D016-E349-A3A1-93373EDAD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294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52ABE-4C34-ED41-A885-7A18AB6FB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0D712D-10C4-614E-8DBA-36A76312F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95D2F-DDF7-7048-8823-7A490BB3F396}" type="datetimeFigureOut">
              <a:rPr lang="en-US" smtClean="0"/>
              <a:t>4/25/2020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268A90-0F15-B143-B27C-541FE36AE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EA3326-9989-6243-99BD-74D5B0FB8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2D4AB-D016-E349-A3A1-93373EDAD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230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FABFFF3-F30B-C64B-BAAB-B6E5FAD13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95D2F-DDF7-7048-8823-7A490BB3F396}" type="datetimeFigureOut">
              <a:rPr lang="en-US" smtClean="0"/>
              <a:t>4/25/2020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02B4BC-B3E3-174E-9A52-37EBE10BF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67CDFE-44F0-CB47-BE6C-8775208DE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2D4AB-D016-E349-A3A1-93373EDAD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879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CCD763-10E0-8F41-B517-23502F9DB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1EC0EF-87DC-844D-A186-A14C395AE4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3E4092-8369-3B4F-943F-2CCAA89C64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529507-5DC3-C149-AC72-BFF4CD4E2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95D2F-DDF7-7048-8823-7A490BB3F396}" type="datetimeFigureOut">
              <a:rPr lang="en-US" smtClean="0"/>
              <a:t>4/25/2020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884B28-14A6-5549-B152-740BAC7B3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D1B27A-166F-FD47-8204-9327B7C72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2D4AB-D016-E349-A3A1-93373EDAD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495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5DAD1-FCEE-2943-8A4D-EEE95B6AC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9A4DD5-A27D-354C-A5D8-4CD6DAEB7D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69D49F-A1CB-C446-AF7C-2D8C8EF2D4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0FA5FC-DBC9-6F4C-8D91-C380BF53E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95D2F-DDF7-7048-8823-7A490BB3F396}" type="datetimeFigureOut">
              <a:rPr lang="en-US" smtClean="0"/>
              <a:t>4/25/2020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13FA07-8958-BD49-B184-34027126F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6ABCD1-A11E-D94F-A72E-9C56B8999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2D4AB-D016-E349-A3A1-93373EDAD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908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5572164-52D4-F844-BC39-6C61C132B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877C1D-5E04-F543-A2C9-B70E401F7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9DD8B2-5266-8345-882B-89CDB88FBE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A95D2F-DDF7-7048-8823-7A490BB3F396}" type="datetimeFigureOut">
              <a:rPr lang="en-US" smtClean="0"/>
              <a:t>4/25/2020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3AE7C2-6407-F148-8690-BE19F148A9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469A0F-0C72-1243-B98C-6E617AF2B3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42D4AB-D016-E349-A3A1-93373EDAD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769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 /><Relationship Id="rId2" Type="http://schemas.openxmlformats.org/officeDocument/2006/relationships/image" Target="../media/image11.jpeg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 /><Relationship Id="rId2" Type="http://schemas.openxmlformats.org/officeDocument/2006/relationships/image" Target="../media/image13.jpeg" /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 /><Relationship Id="rId2" Type="http://schemas.openxmlformats.org/officeDocument/2006/relationships/image" Target="../media/image15.jpeg" /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.en.m.wikipedia.org" TargetMode="External" /><Relationship Id="rId2" Type="http://schemas.openxmlformats.org/officeDocument/2006/relationships/hyperlink" Target="https://en.m.wikipedia.org/wiki/Pollen" TargetMode="External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3.jpeg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 /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en.m.wikipedia.org/wiki/Sporangium" TargetMode="External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 /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2.xml" /><Relationship Id="rId5" Type="http://schemas.openxmlformats.org/officeDocument/2006/relationships/image" Target="../media/image10.jpeg" /><Relationship Id="rId4" Type="http://schemas.openxmlformats.org/officeDocument/2006/relationships/image" Target="../media/image9.jpeg" 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en.m.wikipedia.org/wiki/Megasporangium" TargetMode="External" /><Relationship Id="rId2" Type="http://schemas.openxmlformats.org/officeDocument/2006/relationships/hyperlink" Target="https://en.m.wikipedia.org/wiki/Ovules" TargetMode="External" /><Relationship Id="rId1" Type="http://schemas.openxmlformats.org/officeDocument/2006/relationships/slideLayout" Target="../slideLayouts/slideLayout2.xml" /><Relationship Id="rId6" Type="http://schemas.openxmlformats.org/officeDocument/2006/relationships/hyperlink" Target="https://en.m.wikipedia.org/wiki/Lilium" TargetMode="External" /><Relationship Id="rId5" Type="http://schemas.openxmlformats.org/officeDocument/2006/relationships/hyperlink" Target="https://en.m.wikipedia.org/wiki/Tulipa" TargetMode="External" /><Relationship Id="rId4" Type="http://schemas.openxmlformats.org/officeDocument/2006/relationships/hyperlink" Target="https://en.m.wikipedia.org/wiki/Locule" TargetMode="External" 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en.m.wikipedia.org/wiki/Pollen" TargetMode="External" /><Relationship Id="rId2" Type="http://schemas.openxmlformats.org/officeDocument/2006/relationships/hyperlink" Target="https://en.wiktionary.org/wiki/%CF%83%CF%84%CE%AF%CE%B3%CE%BC%CE%B1#Ancient_Greek" TargetMode="External" /><Relationship Id="rId1" Type="http://schemas.openxmlformats.org/officeDocument/2006/relationships/slideLayout" Target="../slideLayouts/slideLayout2.xml" /><Relationship Id="rId6" Type="http://schemas.openxmlformats.org/officeDocument/2006/relationships/hyperlink" Target="https://en.m.wikipedia.org/wiki/Germination" TargetMode="External" /><Relationship Id="rId5" Type="http://schemas.openxmlformats.org/officeDocument/2006/relationships/hyperlink" Target="https://en.m.wikipedia.org/wiki/Pollination" TargetMode="External" /><Relationship Id="rId4" Type="http://schemas.openxmlformats.org/officeDocument/2006/relationships/hyperlink" Target="https://en.m.wikipedia.org/wiki/Gametophyte" TargetMode="Externa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95B4A-CDE6-6B4F-9E40-80822E7042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3777854"/>
          </a:xfrm>
        </p:spPr>
        <p:txBody>
          <a:bodyPr anchor="ctr">
            <a:noAutofit/>
          </a:bodyPr>
          <a:lstStyle/>
          <a:p>
            <a:r>
              <a:rPr lang="en-US" sz="9600" b="1">
                <a:solidFill>
                  <a:srgbClr val="002060"/>
                </a:solidFill>
                <a:latin typeface="Edwardian Script ITC" panose="02000000000000000000" pitchFamily="2" charset="0"/>
                <a:ea typeface="Edwardian Script ITC" panose="02000000000000000000" pitchFamily="2" charset="0"/>
              </a:rPr>
              <a:t>Different Parts of Flower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D88BCE6-30B5-7243-B6C4-0DC858D5E7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3255962"/>
          </a:xfrm>
        </p:spPr>
        <p:txBody>
          <a:bodyPr anchor="ctr">
            <a:normAutofit/>
          </a:bodyPr>
          <a:lstStyle/>
          <a:p>
            <a:r>
              <a:rPr lang="en-US"/>
              <a:t>Subject: </a:t>
            </a:r>
            <a:r>
              <a:rPr lang="en-US" b="1">
                <a:solidFill>
                  <a:srgbClr val="7030A0"/>
                </a:solidFill>
                <a:latin typeface="Edwardian Script ITC" panose="030303020407070D0804" pitchFamily="66" charset="0"/>
              </a:rPr>
              <a:t>Fundamentals of Horticulture</a:t>
            </a:r>
          </a:p>
          <a:p>
            <a:r>
              <a:rPr lang="en-US"/>
              <a:t>Submitted by: </a:t>
            </a:r>
            <a:r>
              <a:rPr lang="en-US" b="1">
                <a:solidFill>
                  <a:srgbClr val="00B0F0"/>
                </a:solidFill>
                <a:latin typeface="Edwardian Script ITC" panose="030303020407070D0804" pitchFamily="66" charset="0"/>
              </a:rPr>
              <a:t>Tabish Anwar</a:t>
            </a:r>
          </a:p>
          <a:p>
            <a:r>
              <a:rPr lang="en-US"/>
              <a:t>Submitted to:</a:t>
            </a:r>
            <a:r>
              <a:rPr lang="en-US" b="1">
                <a:latin typeface="Edwardian Script ITC" panose="030303020407070D0804" pitchFamily="66" charset="0"/>
              </a:rPr>
              <a:t> </a:t>
            </a:r>
            <a:r>
              <a:rPr lang="en-US" b="1">
                <a:solidFill>
                  <a:srgbClr val="00B0F0"/>
                </a:solidFill>
                <a:latin typeface="Edwardian Script ITC" panose="030303020407070D0804" pitchFamily="66" charset="0"/>
              </a:rPr>
              <a:t>Dinesh Kumar</a:t>
            </a:r>
          </a:p>
          <a:p>
            <a:r>
              <a:rPr lang="en-US" b="1">
                <a:solidFill>
                  <a:srgbClr val="FF0000"/>
                </a:solidFill>
                <a:latin typeface="Edwardian Script ITC" panose="030303020407070D0804" pitchFamily="66" charset="0"/>
              </a:rPr>
              <a:t>Himalayan College Roorkee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73EB21A-83F4-4841-AAAE-98BE62A834AA}"/>
              </a:ext>
            </a:extLst>
          </p:cNvPr>
          <p:cNvSpPr txBox="1"/>
          <p:nvPr/>
        </p:nvSpPr>
        <p:spPr>
          <a:xfrm>
            <a:off x="5184576" y="2514600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C263509-E1E8-4243-B527-007C86437F6E}"/>
              </a:ext>
            </a:extLst>
          </p:cNvPr>
          <p:cNvSpPr txBox="1"/>
          <p:nvPr/>
        </p:nvSpPr>
        <p:spPr>
          <a:xfrm>
            <a:off x="9753600" y="6198662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/>
              <a:t>Date-25/04/2020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5C1AA48-3A6E-DB41-A2BD-40E9D840BDE5}"/>
              </a:ext>
            </a:extLst>
          </p:cNvPr>
          <p:cNvSpPr txBox="1"/>
          <p:nvPr/>
        </p:nvSpPr>
        <p:spPr>
          <a:xfrm>
            <a:off x="10668000" y="15256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/>
              <a:t>Tabish salam</a:t>
            </a:r>
          </a:p>
        </p:txBody>
      </p:sp>
    </p:spTree>
    <p:extLst>
      <p:ext uri="{BB962C8B-B14F-4D97-AF65-F5344CB8AC3E}">
        <p14:creationId xmlns:p14="http://schemas.microsoft.com/office/powerpoint/2010/main" val="41703698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90BAD098-6620-4E4D-8F6F-D145157D8D9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718" y="535781"/>
            <a:ext cx="6632779" cy="5429250"/>
          </a:xfrm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id="{3E9BC644-FBA7-D04E-B77C-54FB95331A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6688" y="535781"/>
            <a:ext cx="4405312" cy="542925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0BD6032-0045-8F4F-8961-294F82C5D9B5}"/>
              </a:ext>
            </a:extLst>
          </p:cNvPr>
          <p:cNvSpPr txBox="1"/>
          <p:nvPr/>
        </p:nvSpPr>
        <p:spPr>
          <a:xfrm>
            <a:off x="10533459" y="166449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/>
              <a:t>Tabish salam</a:t>
            </a:r>
          </a:p>
        </p:txBody>
      </p:sp>
    </p:spTree>
    <p:extLst>
      <p:ext uri="{BB962C8B-B14F-4D97-AF65-F5344CB8AC3E}">
        <p14:creationId xmlns:p14="http://schemas.microsoft.com/office/powerpoint/2010/main" val="3329293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F91335-6291-0B47-8657-14FDFF3EDB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8254" y="678571"/>
            <a:ext cx="11353800" cy="5301854"/>
          </a:xfrm>
        </p:spPr>
        <p:txBody>
          <a:bodyPr/>
          <a:lstStyle/>
          <a:p>
            <a:pPr marL="0" indent="0">
              <a:buNone/>
            </a:pPr>
            <a:r>
              <a:rPr lang="en-US"/>
              <a:t> </a:t>
            </a:r>
            <a:r>
              <a:rPr lang="en-US">
                <a:solidFill>
                  <a:srgbClr val="7030A0"/>
                </a:solidFill>
              </a:rPr>
              <a:t>Placentation</a:t>
            </a:r>
            <a:r>
              <a:rPr lang="en-US"/>
              <a:t>: The arrangement of ovules within the ovary is known</a:t>
            </a:r>
          </a:p>
          <a:p>
            <a:pPr marL="0" indent="0">
              <a:buNone/>
            </a:pPr>
            <a:r>
              <a:rPr lang="en-US"/>
              <a:t>as placentation. The placentation are of different types namely,</a:t>
            </a:r>
          </a:p>
          <a:p>
            <a:pPr marL="0" indent="0">
              <a:buNone/>
            </a:pPr>
            <a:r>
              <a:rPr lang="en-US" u="sng"/>
              <a:t>marginal</a:t>
            </a:r>
            <a:r>
              <a:rPr lang="en-US"/>
              <a:t>, </a:t>
            </a:r>
            <a:r>
              <a:rPr lang="en-US" u="sng"/>
              <a:t>axile</a:t>
            </a:r>
            <a:r>
              <a:rPr lang="en-US"/>
              <a:t>, </a:t>
            </a:r>
            <a:r>
              <a:rPr lang="en-US" u="sng"/>
              <a:t>parietal</a:t>
            </a:r>
            <a:r>
              <a:rPr lang="en-US"/>
              <a:t>, </a:t>
            </a:r>
            <a:r>
              <a:rPr lang="en-US" u="sng"/>
              <a:t>basal</a:t>
            </a:r>
            <a:r>
              <a:rPr lang="en-US"/>
              <a:t>, </a:t>
            </a:r>
            <a:r>
              <a:rPr lang="en-US" u="sng"/>
              <a:t>central</a:t>
            </a:r>
            <a:r>
              <a:rPr lang="en-US"/>
              <a:t> and </a:t>
            </a:r>
            <a:r>
              <a:rPr lang="en-US" u="sng"/>
              <a:t>free central</a:t>
            </a:r>
            <a:r>
              <a:rPr lang="en-US"/>
              <a:t>.</a:t>
            </a:r>
          </a:p>
          <a:p>
            <a:r>
              <a:rPr lang="en-US"/>
              <a:t>After fertilisation, the ovules develop into seeds and the ovary matures into a fruit.</a:t>
            </a:r>
          </a:p>
          <a:p>
            <a:endParaRPr lang="en-US"/>
          </a:p>
        </p:txBody>
      </p:sp>
      <p:pic>
        <p:nvPicPr>
          <p:cNvPr id="2" name="Picture 3">
            <a:extLst>
              <a:ext uri="{FF2B5EF4-FFF2-40B4-BE49-F238E27FC236}">
                <a16:creationId xmlns:a16="http://schemas.microsoft.com/office/drawing/2014/main" id="{43D5F94C-1BB0-D044-9160-E4724DADE9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29000"/>
            <a:ext cx="6405154" cy="3123010"/>
          </a:xfrm>
          <a:prstGeom prst="rect">
            <a:avLst/>
          </a:prstGeom>
        </p:spPr>
      </p:pic>
      <p:pic>
        <p:nvPicPr>
          <p:cNvPr id="5" name="Picture 5">
            <a:extLst>
              <a:ext uri="{FF2B5EF4-FFF2-40B4-BE49-F238E27FC236}">
                <a16:creationId xmlns:a16="http://schemas.microsoft.com/office/drawing/2014/main" id="{30A12851-4F9F-954C-AF45-3F82730466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5154" y="3628004"/>
            <a:ext cx="5024438" cy="322999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55E1A1B-C8EE-6F4D-B6F2-D0F2E48F0471}"/>
              </a:ext>
            </a:extLst>
          </p:cNvPr>
          <p:cNvSpPr txBox="1"/>
          <p:nvPr/>
        </p:nvSpPr>
        <p:spPr>
          <a:xfrm>
            <a:off x="10515192" y="209737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/>
              <a:t>Tabish salam</a:t>
            </a:r>
          </a:p>
        </p:txBody>
      </p:sp>
    </p:spTree>
    <p:extLst>
      <p:ext uri="{BB962C8B-B14F-4D97-AF65-F5344CB8AC3E}">
        <p14:creationId xmlns:p14="http://schemas.microsoft.com/office/powerpoint/2010/main" val="42367322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D47DDE77-3FF9-FB41-89A0-05EDE2283D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1905" y="214312"/>
            <a:ext cx="8218291" cy="6429375"/>
          </a:xfrm>
          <a:prstGeom prst="rect">
            <a:avLst/>
          </a:prstGeom>
        </p:spPr>
      </p:pic>
      <p:pic>
        <p:nvPicPr>
          <p:cNvPr id="2" name="Picture 2">
            <a:extLst>
              <a:ext uri="{FF2B5EF4-FFF2-40B4-BE49-F238E27FC236}">
                <a16:creationId xmlns:a16="http://schemas.microsoft.com/office/drawing/2014/main" id="{6E1AF945-D4E2-2546-B2EC-E39CDF8ADA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1804" y="0"/>
            <a:ext cx="379511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6610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FE1AC2-DA1B-A440-95CA-6A8953FF7D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3608"/>
            <a:ext cx="10515600" cy="65543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>
                <a:solidFill>
                  <a:srgbClr val="7030A0"/>
                </a:solidFill>
              </a:rPr>
              <a:t>Conclusion</a:t>
            </a:r>
            <a:r>
              <a:rPr lang="en-US" sz="2400"/>
              <a:t>:</a:t>
            </a:r>
          </a:p>
          <a:p>
            <a:pPr marL="0" indent="0">
              <a:buNone/>
            </a:pPr>
            <a:r>
              <a:rPr lang="en-US" sz="2400"/>
              <a:t>       The flower is reproductive part of a plant (</a:t>
            </a:r>
            <a:r>
              <a:rPr lang="en-US" sz="2400" u="sng"/>
              <a:t>angiosperms</a:t>
            </a:r>
            <a:r>
              <a:rPr lang="en-US" sz="2400"/>
              <a:t>). It meants for sexual reproduction, fruits and seeds are produced from flower after sexual reproduction. There are mainly 4-parts of a flower, </a:t>
            </a:r>
            <a:r>
              <a:rPr lang="en-US" sz="2400" u="sng"/>
              <a:t>calyx</a:t>
            </a:r>
            <a:r>
              <a:rPr lang="en-US" sz="2400"/>
              <a:t>, </a:t>
            </a:r>
            <a:r>
              <a:rPr lang="en-US" sz="2400" u="sng"/>
              <a:t>corolla</a:t>
            </a:r>
            <a:r>
              <a:rPr lang="en-US" sz="2400"/>
              <a:t>, </a:t>
            </a:r>
            <a:r>
              <a:rPr lang="en-US" sz="2400" u="sng"/>
              <a:t>androecium</a:t>
            </a:r>
            <a:r>
              <a:rPr lang="en-US" sz="2400"/>
              <a:t>(male reproductive organ) &amp; </a:t>
            </a:r>
            <a:r>
              <a:rPr lang="en-US" sz="2400" u="sng"/>
              <a:t>gynoecium</a:t>
            </a:r>
            <a:r>
              <a:rPr lang="en-US" sz="2400"/>
              <a:t> (female reproductive organ). The </a:t>
            </a:r>
            <a:r>
              <a:rPr lang="en-US" sz="2400" u="sng"/>
              <a:t>Calyx</a:t>
            </a:r>
            <a:r>
              <a:rPr lang="en-US" sz="2400"/>
              <a:t>(</a:t>
            </a:r>
            <a:r>
              <a:rPr lang="en-US" sz="2400" u="sng"/>
              <a:t>sepals</a:t>
            </a:r>
            <a:r>
              <a:rPr lang="en-US" sz="2400"/>
              <a:t>) is outer most whorl of the flower, green, leaf like structure and protect flower during bud stage. </a:t>
            </a:r>
            <a:r>
              <a:rPr lang="en-US" sz="2400" u="sng"/>
              <a:t>Corolla</a:t>
            </a:r>
            <a:r>
              <a:rPr lang="en-US" sz="2400"/>
              <a:t> (</a:t>
            </a:r>
            <a:r>
              <a:rPr lang="en-US" sz="2400" u="sng"/>
              <a:t>petals</a:t>
            </a:r>
            <a:r>
              <a:rPr lang="en-US" sz="2400"/>
              <a:t>) is  2</a:t>
            </a:r>
            <a:r>
              <a:rPr lang="en-US" sz="2400" baseline="30000"/>
              <a:t>nd</a:t>
            </a:r>
            <a:r>
              <a:rPr lang="en-US" sz="2400"/>
              <a:t> part of flower, brightly coloured to attract insects for pollination. </a:t>
            </a:r>
            <a:r>
              <a:rPr lang="en-US" sz="2400" u="sng"/>
              <a:t>Androecium</a:t>
            </a:r>
            <a:r>
              <a:rPr lang="en-US" sz="2400"/>
              <a:t> (</a:t>
            </a:r>
            <a:r>
              <a:rPr lang="en-US" sz="2400" u="sng"/>
              <a:t>stamens</a:t>
            </a:r>
            <a:r>
              <a:rPr lang="en-US" sz="2400"/>
              <a:t>) represents male reproductive organ, produces pollen grains, which contain the male gamete. </a:t>
            </a:r>
            <a:r>
              <a:rPr lang="en-US" sz="2400" u="sng"/>
              <a:t>Gynoecium</a:t>
            </a:r>
            <a:r>
              <a:rPr lang="en-US" sz="2400"/>
              <a:t>(</a:t>
            </a:r>
            <a:r>
              <a:rPr lang="en-US" sz="2400" u="sng"/>
              <a:t>carpels</a:t>
            </a:r>
            <a:r>
              <a:rPr lang="en-US" sz="2400"/>
              <a:t>) is female reproductive organ consist of </a:t>
            </a:r>
            <a:r>
              <a:rPr lang="en-US" sz="2400" u="sng"/>
              <a:t>stigma</a:t>
            </a:r>
            <a:r>
              <a:rPr lang="en-US" sz="2400"/>
              <a:t> (</a:t>
            </a:r>
            <a:r>
              <a:rPr lang="en-US" sz="2400" b="0" i="0">
                <a:solidFill>
                  <a:srgbClr val="222222"/>
                </a:solidFill>
                <a:effectLst/>
              </a:rPr>
              <a:t>usually found at the tip of the style, the portion of the carpel that receives </a:t>
            </a:r>
            <a:r>
              <a:rPr lang="en-US" sz="2400" b="0" i="0" u="none" strike="noStrike">
                <a:effectLst/>
                <a:hlinkClick r:id="rId2" tooltip="Polle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pollen</a:t>
            </a:r>
            <a:r>
              <a:rPr lang="en-US" sz="2400" b="0" i="0" u="none" strike="noStrike">
                <a:effectLst/>
              </a:rPr>
              <a:t>)</a:t>
            </a:r>
            <a:r>
              <a:rPr lang="en-US" sz="2400" b="0" i="0" u="none" strike="noStrike">
                <a:solidFill>
                  <a:srgbClr val="6B4BA1"/>
                </a:solidFill>
                <a:effectLst/>
              </a:rPr>
              <a:t> , </a:t>
            </a:r>
            <a:r>
              <a:rPr lang="en-US" sz="2400" b="0" i="0" u="sng" strike="noStrike">
                <a:effectLst/>
              </a:rPr>
              <a:t>Style</a:t>
            </a:r>
            <a:r>
              <a:rPr lang="en-US" sz="2400"/>
              <a:t> (</a:t>
            </a:r>
            <a:r>
              <a:rPr lang="en-US" sz="2400" b="0" i="0">
                <a:solidFill>
                  <a:srgbClr val="222222"/>
                </a:solidFill>
                <a:effectLst/>
              </a:rPr>
              <a:t>pillar-like stalk through which pollen tubes grow to reach the ovary)</a:t>
            </a:r>
            <a:r>
              <a:rPr lang="en-US" sz="2400"/>
              <a:t>  &amp; </a:t>
            </a:r>
            <a:r>
              <a:rPr lang="en-US" sz="2400" u="sng"/>
              <a:t>ovary</a:t>
            </a:r>
            <a:r>
              <a:rPr lang="en-US" sz="2400"/>
              <a:t> (</a:t>
            </a:r>
            <a:r>
              <a:rPr lang="en-US" sz="2400" b="0" i="0">
                <a:solidFill>
                  <a:srgbClr val="222222"/>
                </a:solidFill>
                <a:effectLst/>
              </a:rPr>
              <a:t>basal portion which contains </a:t>
            </a:r>
            <a:r>
              <a:rPr lang="en-US" sz="2400" b="0" i="1">
                <a:solidFill>
                  <a:srgbClr val="222222"/>
                </a:solidFill>
                <a:effectLst/>
              </a:rPr>
              <a:t>placentas</a:t>
            </a:r>
            <a:r>
              <a:rPr lang="en-US" sz="2400" b="0" i="0">
                <a:solidFill>
                  <a:srgbClr val="222222"/>
                </a:solidFill>
                <a:effectLst/>
              </a:rPr>
              <a:t>, ridges of tissue bearing one or more </a:t>
            </a:r>
            <a:r>
              <a:rPr lang="en-US" sz="2400" u="sng"/>
              <a:t>ovules</a:t>
            </a:r>
            <a:r>
              <a:rPr lang="en-US" sz="2400"/>
              <a:t>).</a:t>
            </a:r>
          </a:p>
          <a:p>
            <a:pPr marL="0" indent="0">
              <a:buNone/>
            </a:pPr>
            <a:r>
              <a:rPr lang="en-US" sz="2400" b="1">
                <a:solidFill>
                  <a:srgbClr val="7030A0"/>
                </a:solidFill>
              </a:rPr>
              <a:t>Reference</a:t>
            </a:r>
            <a:r>
              <a:rPr lang="en-US" sz="2400"/>
              <a:t>:</a:t>
            </a:r>
          </a:p>
          <a:p>
            <a:pPr marL="0" indent="0">
              <a:buNone/>
            </a:pPr>
            <a:r>
              <a:rPr lang="en-US" sz="2400"/>
              <a:t>ncert.nic.in </a:t>
            </a:r>
          </a:p>
          <a:p>
            <a:pPr marL="0" indent="0">
              <a:buNone/>
            </a:pPr>
            <a:r>
              <a:rPr lang="en-US" sz="240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https://.en.m.wikipedia.org</a:t>
            </a:r>
            <a:endParaRPr lang="en-US" sz="2400"/>
          </a:p>
          <a:p>
            <a:pPr marL="0" indent="0">
              <a:buNone/>
            </a:pPr>
            <a:r>
              <a:rPr lang="en-US" sz="2400"/>
              <a:t>https://www.google.com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F904BC0-8BF7-FB4B-A297-A7C201E10119}"/>
              </a:ext>
            </a:extLst>
          </p:cNvPr>
          <p:cNvSpPr txBox="1"/>
          <p:nvPr/>
        </p:nvSpPr>
        <p:spPr>
          <a:xfrm>
            <a:off x="10439400" y="118942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/>
              <a:t>Tabish salam</a:t>
            </a:r>
          </a:p>
        </p:txBody>
      </p:sp>
    </p:spTree>
    <p:extLst>
      <p:ext uri="{BB962C8B-B14F-4D97-AF65-F5344CB8AC3E}">
        <p14:creationId xmlns:p14="http://schemas.microsoft.com/office/powerpoint/2010/main" val="1490716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C9F8D-7171-DE4F-9BED-877FEEC19E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en-US" sz="6000" b="1">
                <a:solidFill>
                  <a:srgbClr val="7030A0"/>
                </a:solidFill>
                <a:latin typeface="+mn-lt"/>
              </a:rPr>
              <a:t>The Flower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CD740E-9DE7-0941-9DEE-9212B680D5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43000"/>
            <a:ext cx="11353800" cy="5715000"/>
          </a:xfrm>
        </p:spPr>
        <p:txBody>
          <a:bodyPr>
            <a:noAutofit/>
          </a:bodyPr>
          <a:lstStyle/>
          <a:p>
            <a:r>
              <a:rPr lang="en-US" sz="2400"/>
              <a:t> The flower is the reproductive unit in th angiospermss. It is meant for sexual reproduction.</a:t>
            </a:r>
          </a:p>
          <a:p>
            <a:pPr marL="0" indent="0">
              <a:buNone/>
            </a:pPr>
            <a:endParaRPr lang="en-US" sz="2400" b="1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US" sz="2400" b="1">
                <a:solidFill>
                  <a:srgbClr val="7030A0"/>
                </a:solidFill>
              </a:rPr>
              <a:t>Parts of a Flower</a:t>
            </a:r>
          </a:p>
          <a:p>
            <a:r>
              <a:rPr lang="en-US" sz="2400"/>
              <a:t>Each flower normally has four floral whorls, Calyx</a:t>
            </a:r>
          </a:p>
          <a:p>
            <a:pPr marL="0" indent="0">
              <a:buNone/>
            </a:pPr>
            <a:r>
              <a:rPr lang="en-US" sz="2400"/>
              <a:t>                                                      Corolla</a:t>
            </a:r>
          </a:p>
          <a:p>
            <a:pPr marL="0" indent="0">
              <a:buNone/>
            </a:pPr>
            <a:r>
              <a:rPr lang="en-US" sz="2400"/>
              <a:t>                                                      Androecium </a:t>
            </a:r>
          </a:p>
          <a:p>
            <a:pPr marL="0" indent="0">
              <a:buNone/>
            </a:pPr>
            <a:r>
              <a:rPr lang="en-US" sz="2400"/>
              <a:t>                                                     Gynoecium.</a:t>
            </a:r>
          </a:p>
          <a:p>
            <a:r>
              <a:rPr lang="en-US" sz="2400"/>
              <a:t>Calyx and corolla are accessory organs, while androecium and gynoecium are reproductiv organss. </a:t>
            </a:r>
          </a:p>
          <a:p>
            <a:r>
              <a:rPr lang="en-US" sz="2400"/>
              <a:t>In some flowers like lily, the calyx and corolla are not distinct and are termed as perianth.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672FB32-0B07-0241-98DE-924618741711}"/>
              </a:ext>
            </a:extLst>
          </p:cNvPr>
          <p:cNvSpPr txBox="1"/>
          <p:nvPr/>
        </p:nvSpPr>
        <p:spPr>
          <a:xfrm>
            <a:off x="10439400" y="17502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/>
              <a:t>Tabish salam</a:t>
            </a:r>
          </a:p>
        </p:txBody>
      </p:sp>
    </p:spTree>
    <p:extLst>
      <p:ext uri="{BB962C8B-B14F-4D97-AF65-F5344CB8AC3E}">
        <p14:creationId xmlns:p14="http://schemas.microsoft.com/office/powerpoint/2010/main" val="3321855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9187FC-48ED-834F-90CF-3C2E6CBD4E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2996" y="142875"/>
            <a:ext cx="11788233" cy="5462588"/>
          </a:xfrm>
        </p:spPr>
        <p:txBody>
          <a:bodyPr>
            <a:normAutofit/>
          </a:bodyPr>
          <a:lstStyle/>
          <a:p>
            <a:r>
              <a:rPr lang="en-US"/>
              <a:t>When a flower has both androecium an gynoeciumm, it is bisexual. A flower having eithe only stamens or only carpels is unisexual.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 b="1">
                <a:solidFill>
                  <a:srgbClr val="7030A0"/>
                </a:solidFill>
              </a:rPr>
              <a:t>Calyx</a:t>
            </a:r>
          </a:p>
          <a:p>
            <a:r>
              <a:rPr lang="en-US"/>
              <a:t>The calyx is the outermost whorl of the flower and the members are called sepals. Generally, sepals are green,leaf like and protect the flower in the bud stage. </a:t>
            </a:r>
          </a:p>
          <a:p>
            <a:r>
              <a:rPr lang="en-US"/>
              <a:t>The calyx may be gamosepalous (sepals united) or polysepalous (sepals free).</a:t>
            </a:r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EF7554E9-1ACA-6843-98FF-E76AF708D0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6437" y="4237433"/>
            <a:ext cx="3630751" cy="2620567"/>
          </a:xfrm>
          <a:prstGeom prst="rect">
            <a:avLst/>
          </a:prstGeom>
        </p:spPr>
      </p:pic>
      <p:pic>
        <p:nvPicPr>
          <p:cNvPr id="7" name="Picture 7">
            <a:extLst>
              <a:ext uri="{FF2B5EF4-FFF2-40B4-BE49-F238E27FC236}">
                <a16:creationId xmlns:a16="http://schemas.microsoft.com/office/drawing/2014/main" id="{0EB957EE-F982-2845-BEE0-50523486FA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7790" y="4237433"/>
            <a:ext cx="3858647" cy="2620567"/>
          </a:xfrm>
          <a:prstGeom prst="rect">
            <a:avLst/>
          </a:prstGeom>
        </p:spPr>
      </p:pic>
      <p:pic>
        <p:nvPicPr>
          <p:cNvPr id="9" name="Picture 9">
            <a:extLst>
              <a:ext uri="{FF2B5EF4-FFF2-40B4-BE49-F238E27FC236}">
                <a16:creationId xmlns:a16="http://schemas.microsoft.com/office/drawing/2014/main" id="{13499187-96C4-544C-9DA1-5DAB7CF4F55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95180"/>
            <a:ext cx="4259821" cy="2620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194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ACF3A7-5E66-1C4E-9F0F-119581BB04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268015"/>
          </a:xfrm>
        </p:spPr>
        <p:txBody>
          <a:bodyPr>
            <a:normAutofit/>
          </a:bodyPr>
          <a:lstStyle/>
          <a:p>
            <a:r>
              <a:rPr lang="en-US" sz="5400" b="1">
                <a:solidFill>
                  <a:srgbClr val="7030A0"/>
                </a:solidFill>
                <a:latin typeface="+mn-lt"/>
              </a:rPr>
              <a:t>Corolla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9CDAB2-EE8B-4849-A79A-EE02002286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68016"/>
            <a:ext cx="11353800" cy="5389563"/>
          </a:xfrm>
        </p:spPr>
        <p:txBody>
          <a:bodyPr>
            <a:normAutofit/>
          </a:bodyPr>
          <a:lstStyle/>
          <a:p>
            <a:r>
              <a:rPr lang="en-US" sz="2400"/>
              <a:t>Corolla is composed of petals. Petals are usually brightly coloured to attract insects for pollination.</a:t>
            </a:r>
          </a:p>
          <a:p>
            <a:r>
              <a:rPr lang="en-US" sz="2400"/>
              <a:t>Like calyx, corolla may also be gamopetalous (petals united) or polypetalous (petals free). </a:t>
            </a:r>
          </a:p>
          <a:p>
            <a:r>
              <a:rPr lang="en-US" sz="2400"/>
              <a:t>The shape and colour of corolla vary greatly in plants. Corolla may be tubular, bell shaped, funnel-shaped or wheel-shaped.</a:t>
            </a:r>
          </a:p>
          <a:p>
            <a:pPr marL="0" indent="0">
              <a:buNone/>
            </a:pPr>
            <a:r>
              <a:rPr lang="en-US" sz="2400" b="1">
                <a:solidFill>
                  <a:srgbClr val="7030A0"/>
                </a:solidFill>
              </a:rPr>
              <a:t>Aestivation</a:t>
            </a:r>
            <a:r>
              <a:rPr lang="en-US" sz="2400"/>
              <a:t>: The mode of arrangement of sepals or petals in floral bud</a:t>
            </a:r>
          </a:p>
          <a:p>
            <a:pPr marL="0" indent="0">
              <a:buNone/>
            </a:pPr>
            <a:r>
              <a:rPr lang="en-US" sz="2400"/>
              <a:t>with respect to the other members of the same whorl is known as</a:t>
            </a:r>
          </a:p>
          <a:p>
            <a:pPr marL="0" indent="0">
              <a:buNone/>
            </a:pPr>
            <a:r>
              <a:rPr lang="en-US" sz="2400"/>
              <a:t>aestivation.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BFFEF137-05C1-ED48-AF35-28ECF20D71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7078" y="4750594"/>
            <a:ext cx="9534922" cy="210740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54F289E-1CA1-BA45-A1E6-6AAB77F09984}"/>
              </a:ext>
            </a:extLst>
          </p:cNvPr>
          <p:cNvSpPr txBox="1"/>
          <p:nvPr/>
        </p:nvSpPr>
        <p:spPr>
          <a:xfrm>
            <a:off x="10439400" y="151448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/>
              <a:t>Tabish salam</a:t>
            </a:r>
          </a:p>
        </p:txBody>
      </p:sp>
    </p:spTree>
    <p:extLst>
      <p:ext uri="{BB962C8B-B14F-4D97-AF65-F5344CB8AC3E}">
        <p14:creationId xmlns:p14="http://schemas.microsoft.com/office/powerpoint/2010/main" val="1211182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5E8B9050-C47F-914B-930C-1146468D60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9297"/>
            <a:ext cx="7412155" cy="6679406"/>
          </a:xfrm>
          <a:prstGeom prst="rect">
            <a:avLst/>
          </a:prstGeom>
        </p:spPr>
      </p:pic>
      <p:pic>
        <p:nvPicPr>
          <p:cNvPr id="2" name="Picture 2">
            <a:extLst>
              <a:ext uri="{FF2B5EF4-FFF2-40B4-BE49-F238E27FC236}">
                <a16:creationId xmlns:a16="http://schemas.microsoft.com/office/drawing/2014/main" id="{15C5712F-F3B2-844B-8B0A-A21177A980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6468" y="1053703"/>
            <a:ext cx="4399359" cy="462557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B1BDBED-5424-1C47-87F5-55C51745A863}"/>
              </a:ext>
            </a:extLst>
          </p:cNvPr>
          <p:cNvSpPr txBox="1"/>
          <p:nvPr/>
        </p:nvSpPr>
        <p:spPr>
          <a:xfrm>
            <a:off x="10419828" y="184309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/>
              <a:t>Tabish Salam</a:t>
            </a:r>
          </a:p>
        </p:txBody>
      </p:sp>
    </p:spTree>
    <p:extLst>
      <p:ext uri="{BB962C8B-B14F-4D97-AF65-F5344CB8AC3E}">
        <p14:creationId xmlns:p14="http://schemas.microsoft.com/office/powerpoint/2010/main" val="17272193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02406F-8265-704F-8FA5-CC7719B1BF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268016"/>
          </a:xfrm>
        </p:spPr>
        <p:txBody>
          <a:bodyPr/>
          <a:lstStyle/>
          <a:p>
            <a:r>
              <a:rPr lang="en-US" b="1">
                <a:solidFill>
                  <a:srgbClr val="7030A0"/>
                </a:solidFill>
                <a:latin typeface="+mn-lt"/>
              </a:rPr>
              <a:t>Androecium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B1AEEBE5-715F-274B-BCDC-5DBD53408A90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838200" y="857251"/>
            <a:ext cx="11353800" cy="5442412"/>
          </a:xfrm>
        </p:spPr>
        <p:txBody>
          <a:bodyPr>
            <a:noAutofit/>
          </a:bodyPr>
          <a:lstStyle/>
          <a:p>
            <a:r>
              <a:rPr lang="en-US" sz="2400"/>
              <a:t>Androecium is composed of </a:t>
            </a:r>
            <a:r>
              <a:rPr lang="en-US" sz="2400" u="sng"/>
              <a:t>stamens</a:t>
            </a:r>
            <a:r>
              <a:rPr lang="en-US" sz="2400"/>
              <a:t>. Each stamen  represents the male reproductive organ.</a:t>
            </a:r>
          </a:p>
          <a:p>
            <a:r>
              <a:rPr lang="en-US" sz="2400" b="0" i="0">
                <a:solidFill>
                  <a:srgbClr val="222222"/>
                </a:solidFill>
                <a:effectLst/>
              </a:rPr>
              <a:t>A stamen typically consists of a stalk called the </a:t>
            </a:r>
            <a:r>
              <a:rPr lang="en-US" sz="2400" i="0" u="sng">
                <a:solidFill>
                  <a:srgbClr val="222222"/>
                </a:solidFill>
                <a:effectLst/>
              </a:rPr>
              <a:t>filament</a:t>
            </a:r>
            <a:r>
              <a:rPr lang="en-US" sz="2400" b="0" i="0">
                <a:solidFill>
                  <a:srgbClr val="222222"/>
                </a:solidFill>
                <a:effectLst/>
              </a:rPr>
              <a:t> and an </a:t>
            </a:r>
            <a:r>
              <a:rPr lang="en-US" sz="2400" i="0" u="sng">
                <a:solidFill>
                  <a:srgbClr val="222222"/>
                </a:solidFill>
                <a:effectLst/>
              </a:rPr>
              <a:t>anther</a:t>
            </a:r>
            <a:r>
              <a:rPr lang="en-US" sz="2400" b="0" i="0">
                <a:solidFill>
                  <a:srgbClr val="222222"/>
                </a:solidFill>
                <a:effectLst/>
              </a:rPr>
              <a:t> which contains </a:t>
            </a:r>
            <a:r>
              <a:rPr lang="en-US" sz="2400" i="1" u="none" strike="noStrike">
                <a:effectLst/>
                <a:hlinkClick r:id="rId2" tooltip="Sporangium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microsporangia</a:t>
            </a:r>
            <a:r>
              <a:rPr lang="en-US" sz="2400" b="0" i="0">
                <a:solidFill>
                  <a:srgbClr val="222222"/>
                </a:solidFill>
                <a:effectLst/>
              </a:rPr>
              <a:t>. There may be a variation in the length of filaments within a flower, as in Salvia and mustard.</a:t>
            </a:r>
          </a:p>
          <a:p>
            <a:r>
              <a:rPr lang="en-US" sz="2400" b="0" i="0">
                <a:solidFill>
                  <a:srgbClr val="222222"/>
                </a:solidFill>
                <a:effectLst/>
              </a:rPr>
              <a:t>Most commonly anthers are two-lobed and are attached to the filament either at the base or in the middle area of the anther. Each lobe has two chambers, the </a:t>
            </a:r>
            <a:r>
              <a:rPr lang="en-US" sz="2400" b="0" i="0" u="sng">
                <a:solidFill>
                  <a:srgbClr val="222222"/>
                </a:solidFill>
                <a:effectLst/>
              </a:rPr>
              <a:t>pollen-sacs</a:t>
            </a:r>
            <a:r>
              <a:rPr lang="en-US" sz="2400" b="0" i="0">
                <a:solidFill>
                  <a:srgbClr val="222222"/>
                </a:solidFill>
                <a:effectLst/>
              </a:rPr>
              <a:t>. The pollen grains are produced in </a:t>
            </a:r>
            <a:r>
              <a:rPr lang="en-US" sz="2400" b="0" i="0" u="sng">
                <a:solidFill>
                  <a:srgbClr val="222222"/>
                </a:solidFill>
                <a:effectLst/>
              </a:rPr>
              <a:t>pollen-sacs</a:t>
            </a:r>
            <a:r>
              <a:rPr lang="en-US" sz="2400" b="0" i="0">
                <a:solidFill>
                  <a:srgbClr val="222222"/>
                </a:solidFill>
                <a:effectLst/>
              </a:rPr>
              <a:t>. </a:t>
            </a:r>
            <a:r>
              <a:rPr lang="en-US" sz="2400"/>
              <a:t>A sterile stamen is called </a:t>
            </a:r>
            <a:r>
              <a:rPr lang="en-US" sz="2400" u="sng"/>
              <a:t>staminode</a:t>
            </a:r>
            <a:r>
              <a:rPr lang="en-US" sz="2400"/>
              <a:t>.</a:t>
            </a:r>
          </a:p>
          <a:p>
            <a:r>
              <a:rPr lang="en-US" sz="2400"/>
              <a:t>Stamens of flower may be united with other members such as petals or among themselves. When stamens are attached to the petals, they are </a:t>
            </a:r>
            <a:r>
              <a:rPr lang="en-US" sz="2400" u="sng"/>
              <a:t>epipetalous</a:t>
            </a:r>
            <a:r>
              <a:rPr lang="en-US" sz="2400"/>
              <a:t> as in brinjal, or </a:t>
            </a:r>
            <a:r>
              <a:rPr lang="en-US" sz="2400" u="sng"/>
              <a:t>epiphyllous</a:t>
            </a:r>
            <a:r>
              <a:rPr lang="en-US" sz="2400"/>
              <a:t> when attached to the perianth as in the flowers of lily.</a:t>
            </a:r>
          </a:p>
          <a:p>
            <a:r>
              <a:rPr lang="en-US" sz="2400"/>
              <a:t>The stamens in a flower may either remain free (</a:t>
            </a:r>
            <a:r>
              <a:rPr lang="en-US" sz="2400" u="sng"/>
              <a:t>polyandrous</a:t>
            </a:r>
            <a:r>
              <a:rPr lang="en-US" sz="2400"/>
              <a:t>) or may be united invarying degrees. The stamens may be united into one bunch or one bundle (</a:t>
            </a:r>
            <a:r>
              <a:rPr lang="en-US" sz="2400" u="sng"/>
              <a:t>monoadelphous</a:t>
            </a:r>
            <a:r>
              <a:rPr lang="en-US" sz="2400"/>
              <a:t>) as in china rose, or two bundles(</a:t>
            </a:r>
            <a:r>
              <a:rPr lang="en-US" sz="2400" u="sng"/>
              <a:t>diadelphous</a:t>
            </a:r>
            <a:r>
              <a:rPr lang="en-US" sz="2400"/>
              <a:t>) as in pea, or into more than two bundles(</a:t>
            </a:r>
            <a:r>
              <a:rPr lang="en-US" sz="2400" u="sng"/>
              <a:t>polyadelphous</a:t>
            </a:r>
            <a:r>
              <a:rPr lang="en-US" sz="2400"/>
              <a:t>) as in citrus.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928B8A6-31BA-7C45-95E8-F36A97594967}"/>
              </a:ext>
            </a:extLst>
          </p:cNvPr>
          <p:cNvSpPr txBox="1"/>
          <p:nvPr/>
        </p:nvSpPr>
        <p:spPr>
          <a:xfrm>
            <a:off x="10622755" y="189005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/>
              <a:t>Tabish salam</a:t>
            </a:r>
          </a:p>
        </p:txBody>
      </p:sp>
    </p:spTree>
    <p:extLst>
      <p:ext uri="{BB962C8B-B14F-4D97-AF65-F5344CB8AC3E}">
        <p14:creationId xmlns:p14="http://schemas.microsoft.com/office/powerpoint/2010/main" val="7386716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>
            <a:extLst>
              <a:ext uri="{FF2B5EF4-FFF2-40B4-BE49-F238E27FC236}">
                <a16:creationId xmlns:a16="http://schemas.microsoft.com/office/drawing/2014/main" id="{4A3EAC0C-B045-704A-854D-F808F62B89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143625" cy="3661172"/>
          </a:xfrm>
          <a:prstGeom prst="rect">
            <a:avLst/>
          </a:prstGeom>
        </p:spPr>
      </p:pic>
      <p:pic>
        <p:nvPicPr>
          <p:cNvPr id="8" name="Picture 8">
            <a:extLst>
              <a:ext uri="{FF2B5EF4-FFF2-40B4-BE49-F238E27FC236}">
                <a16:creationId xmlns:a16="http://schemas.microsoft.com/office/drawing/2014/main" id="{8A218DF5-4E87-4E4F-A849-840329F92D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5091" y="0"/>
            <a:ext cx="5536407" cy="3857624"/>
          </a:xfrm>
          <a:prstGeom prst="rect">
            <a:avLst/>
          </a:prstGeom>
        </p:spPr>
      </p:pic>
      <p:pic>
        <p:nvPicPr>
          <p:cNvPr id="2" name="Picture 2">
            <a:extLst>
              <a:ext uri="{FF2B5EF4-FFF2-40B4-BE49-F238E27FC236}">
                <a16:creationId xmlns:a16="http://schemas.microsoft.com/office/drawing/2014/main" id="{6A390022-76B1-CE48-88E3-E84143F8A0D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1" y="3857624"/>
            <a:ext cx="6143625" cy="3000376"/>
          </a:xfrm>
          <a:prstGeom prst="rect">
            <a:avLst/>
          </a:prstGeom>
        </p:spPr>
      </p:pic>
      <p:pic>
        <p:nvPicPr>
          <p:cNvPr id="4" name="Picture 4">
            <a:extLst>
              <a:ext uri="{FF2B5EF4-FFF2-40B4-BE49-F238E27FC236}">
                <a16:creationId xmlns:a16="http://schemas.microsoft.com/office/drawing/2014/main" id="{1AA8BCF4-4A73-C243-85E5-E4CC081DC4D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5091" y="3857625"/>
            <a:ext cx="5726908" cy="3000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0908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CF20C-213F-4144-8099-4854F08E44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690688"/>
          </a:xfrm>
        </p:spPr>
        <p:txBody>
          <a:bodyPr/>
          <a:lstStyle/>
          <a:p>
            <a:r>
              <a:rPr lang="en-US" b="1">
                <a:solidFill>
                  <a:srgbClr val="7030A0"/>
                </a:solidFill>
                <a:latin typeface="+mn-lt"/>
              </a:rPr>
              <a:t>Gynoecium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4ADB2D-A477-E748-97F8-C1012353F0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859690" cy="5604668"/>
          </a:xfrm>
        </p:spPr>
        <p:txBody>
          <a:bodyPr>
            <a:noAutofit/>
          </a:bodyPr>
          <a:lstStyle/>
          <a:p>
            <a:r>
              <a:rPr lang="en-US" sz="2400" u="sng"/>
              <a:t>Gynoecium</a:t>
            </a:r>
            <a:r>
              <a:rPr lang="en-US" sz="2400"/>
              <a:t> is the female reproductive part of the flower and is made up of one or more </a:t>
            </a:r>
            <a:r>
              <a:rPr lang="en-US" sz="2400" u="sng"/>
              <a:t>carpels</a:t>
            </a:r>
            <a:r>
              <a:rPr lang="en-US" sz="2400"/>
              <a:t>.</a:t>
            </a:r>
          </a:p>
          <a:p>
            <a:r>
              <a:rPr lang="en-US" sz="2400"/>
              <a:t>A carpel consists of three parts namely </a:t>
            </a:r>
            <a:r>
              <a:rPr lang="en-US" sz="2400" u="sng"/>
              <a:t>stigma</a:t>
            </a:r>
            <a:r>
              <a:rPr lang="en-US" sz="2400"/>
              <a:t>, </a:t>
            </a:r>
            <a:r>
              <a:rPr lang="en-US" sz="2400" u="sng"/>
              <a:t>style</a:t>
            </a:r>
            <a:r>
              <a:rPr lang="en-US" sz="2400"/>
              <a:t> and </a:t>
            </a:r>
            <a:r>
              <a:rPr lang="en-US" sz="2400" u="sng"/>
              <a:t>ovary</a:t>
            </a:r>
            <a:r>
              <a:rPr lang="en-US" sz="2400"/>
              <a:t>.</a:t>
            </a:r>
          </a:p>
          <a:p>
            <a:r>
              <a:rPr lang="en-US" sz="2400" i="0">
                <a:solidFill>
                  <a:srgbClr val="7030A0"/>
                </a:solidFill>
                <a:effectLst/>
              </a:rPr>
              <a:t>The ovary</a:t>
            </a:r>
            <a:r>
              <a:rPr lang="en-US" sz="2400" b="0" i="0">
                <a:solidFill>
                  <a:srgbClr val="222222"/>
                </a:solidFill>
                <a:effectLst/>
              </a:rPr>
              <a:t> (from Latin </a:t>
            </a:r>
            <a:r>
              <a:rPr lang="en-US" sz="2400" b="0" i="1">
                <a:solidFill>
                  <a:srgbClr val="222222"/>
                </a:solidFill>
                <a:effectLst/>
              </a:rPr>
              <a:t>ovum</a:t>
            </a:r>
            <a:r>
              <a:rPr lang="en-US" sz="2400" b="0" i="0">
                <a:solidFill>
                  <a:srgbClr val="222222"/>
                </a:solidFill>
                <a:effectLst/>
              </a:rPr>
              <a:t> meaning egg), is the enlarged basal portion which contains </a:t>
            </a:r>
            <a:r>
              <a:rPr lang="en-US" sz="2400" b="0" i="1">
                <a:solidFill>
                  <a:srgbClr val="222222"/>
                </a:solidFill>
                <a:effectLst/>
              </a:rPr>
              <a:t>placentas</a:t>
            </a:r>
            <a:r>
              <a:rPr lang="en-US" sz="2400" b="0" i="0">
                <a:solidFill>
                  <a:srgbClr val="222222"/>
                </a:solidFill>
                <a:effectLst/>
              </a:rPr>
              <a:t>, ridges of tissue bearing one or more </a:t>
            </a:r>
            <a:r>
              <a:rPr lang="en-US" sz="2400" i="0" u="none" strike="noStrike">
                <a:effectLst/>
                <a:hlinkClick r:id="rId2" tooltip="Ovules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ovules</a:t>
            </a:r>
            <a:r>
              <a:rPr lang="en-US" sz="2400" b="0" i="0">
                <a:solidFill>
                  <a:srgbClr val="222222"/>
                </a:solidFill>
                <a:effectLst/>
              </a:rPr>
              <a:t> (integumented </a:t>
            </a:r>
            <a:r>
              <a:rPr lang="en-US" sz="2400" i="0" u="none" strike="noStrike">
                <a:effectLst/>
                <a:hlinkClick r:id="rId3" tooltip="Megasporangium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megasporangia</a:t>
            </a:r>
            <a:r>
              <a:rPr lang="en-US" sz="2400" b="0" i="0">
                <a:solidFill>
                  <a:srgbClr val="222222"/>
                </a:solidFill>
                <a:effectLst/>
              </a:rPr>
              <a:t>). The placentas and/or ovule(s) may be born on the gynoecial appendages or less frequently on the floral apex.The chamber in which the ovules develop is called a </a:t>
            </a:r>
            <a:r>
              <a:rPr lang="en-US" sz="2400" i="1" u="none" strike="noStrike">
                <a:effectLst/>
                <a:hlinkClick r:id="rId4" tooltip="Locu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locule</a:t>
            </a:r>
            <a:r>
              <a:rPr lang="en-US" sz="2400" b="0" i="0">
                <a:solidFill>
                  <a:srgbClr val="222222"/>
                </a:solidFill>
                <a:effectLst/>
              </a:rPr>
              <a:t> (or sometimes cell).</a:t>
            </a:r>
          </a:p>
          <a:p>
            <a:r>
              <a:rPr lang="en-US" sz="2400" b="0" i="0">
                <a:solidFill>
                  <a:srgbClr val="7030A0"/>
                </a:solidFill>
                <a:effectLst/>
              </a:rPr>
              <a:t>The style </a:t>
            </a:r>
            <a:r>
              <a:rPr lang="en-US" sz="2400" b="0" i="0">
                <a:solidFill>
                  <a:srgbClr val="222222"/>
                </a:solidFill>
                <a:effectLst/>
              </a:rPr>
              <a:t>(from Ancient Greek </a:t>
            </a:r>
            <a:r>
              <a:rPr lang="en-US" sz="2400" b="0" i="1">
                <a:solidFill>
                  <a:srgbClr val="222222"/>
                </a:solidFill>
                <a:effectLst/>
              </a:rPr>
              <a:t>stylos</a:t>
            </a:r>
            <a:r>
              <a:rPr lang="en-US" sz="2400" b="0" i="0">
                <a:solidFill>
                  <a:srgbClr val="222222"/>
                </a:solidFill>
                <a:effectLst/>
              </a:rPr>
              <a:t> meaning a pillar), is a pillar-like stalk through which pollen tubes grow to reach the ovary. Some flowers such as </a:t>
            </a:r>
            <a:r>
              <a:rPr lang="en-US" sz="2400" b="0" i="1" u="none" strike="noStrike">
                <a:effectLst/>
                <a:hlinkClick r:id="rId5" tooltip="Tulip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Tulipa</a:t>
            </a:r>
            <a:r>
              <a:rPr lang="en-US" sz="2400" b="0" i="0">
                <a:solidFill>
                  <a:srgbClr val="222222"/>
                </a:solidFill>
                <a:effectLst/>
              </a:rPr>
              <a:t> do not have a distinct style, and the stigma sits directly on the ovary. The style is a hollow tube in some plants such as </a:t>
            </a:r>
            <a:r>
              <a:rPr lang="en-US" sz="2400" b="0" i="0" u="none" strike="noStrike">
                <a:effectLst/>
                <a:hlinkClick r:id="rId6" tooltip="Lilium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lilies</a:t>
            </a:r>
            <a:r>
              <a:rPr lang="en-US" sz="2400" b="0" i="0">
                <a:solidFill>
                  <a:srgbClr val="222222"/>
                </a:solidFill>
                <a:effectLst/>
              </a:rPr>
              <a:t>, or has transmitting tissue through which the pollen tubes grow.</a:t>
            </a:r>
          </a:p>
          <a:p>
            <a:endParaRPr lang="en-US" sz="2400">
              <a:solidFill>
                <a:srgbClr val="222222"/>
              </a:solidFill>
            </a:endParaRPr>
          </a:p>
          <a:p>
            <a:pPr marL="0" indent="0">
              <a:buNone/>
            </a:pPr>
            <a:endParaRPr lang="en-US" sz="240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F503FBE-E5A8-DF46-AD81-002CD1D015A6}"/>
              </a:ext>
            </a:extLst>
          </p:cNvPr>
          <p:cNvSpPr txBox="1"/>
          <p:nvPr/>
        </p:nvSpPr>
        <p:spPr>
          <a:xfrm>
            <a:off x="10611445" y="72668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/>
              <a:t>Tabish salam</a:t>
            </a:r>
          </a:p>
        </p:txBody>
      </p:sp>
    </p:spTree>
    <p:extLst>
      <p:ext uri="{BB962C8B-B14F-4D97-AF65-F5344CB8AC3E}">
        <p14:creationId xmlns:p14="http://schemas.microsoft.com/office/powerpoint/2010/main" val="25607257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D21DE3-143D-1446-A7FC-B4330FEC85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219" y="392906"/>
            <a:ext cx="10746581" cy="6465094"/>
          </a:xfrm>
        </p:spPr>
        <p:txBody>
          <a:bodyPr>
            <a:noAutofit/>
          </a:bodyPr>
          <a:lstStyle/>
          <a:p>
            <a:r>
              <a:rPr lang="en-US" b="0" i="0">
                <a:solidFill>
                  <a:srgbClr val="7030A0"/>
                </a:solidFill>
                <a:effectLst/>
              </a:rPr>
              <a:t>The stigma</a:t>
            </a:r>
            <a:r>
              <a:rPr lang="en-US" b="0" i="0" u="sng">
                <a:solidFill>
                  <a:srgbClr val="7030A0"/>
                </a:solidFill>
                <a:effectLst/>
              </a:rPr>
              <a:t> </a:t>
            </a:r>
            <a:r>
              <a:rPr lang="en-US" b="0" i="0">
                <a:solidFill>
                  <a:srgbClr val="222222"/>
                </a:solidFill>
                <a:effectLst/>
              </a:rPr>
              <a:t>(from Ancient Greek </a:t>
            </a:r>
            <a:r>
              <a:rPr lang="el-GR" b="0" i="0" u="none" strike="noStrike">
                <a:effectLst/>
                <a:hlinkClick r:id="rId2" tooltip="wikt:στίγμα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στίγμα</a:t>
            </a:r>
            <a:r>
              <a:rPr lang="el-GR" b="0" i="0">
                <a:solidFill>
                  <a:srgbClr val="222222"/>
                </a:solidFill>
                <a:effectLst/>
              </a:rPr>
              <a:t>, </a:t>
            </a:r>
            <a:r>
              <a:rPr lang="en-US" b="0" i="1">
                <a:solidFill>
                  <a:srgbClr val="222222"/>
                </a:solidFill>
                <a:effectLst/>
              </a:rPr>
              <a:t>stigma</a:t>
            </a:r>
            <a:r>
              <a:rPr lang="en-US" b="0" i="0">
                <a:solidFill>
                  <a:srgbClr val="222222"/>
                </a:solidFill>
                <a:effectLst/>
              </a:rPr>
              <a:t> meaning mark, or puncture), is usually found at the tip of the style, the portion of the carpel(s) that receives </a:t>
            </a:r>
            <a:r>
              <a:rPr lang="en-US" b="0" i="0" u="none" strike="noStrike">
                <a:effectLst/>
                <a:hlinkClick r:id="rId3" tooltip="Polle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pollen</a:t>
            </a:r>
            <a:r>
              <a:rPr lang="en-US" b="0" i="0">
                <a:solidFill>
                  <a:srgbClr val="222222"/>
                </a:solidFill>
                <a:effectLst/>
              </a:rPr>
              <a:t> (male </a:t>
            </a:r>
            <a:r>
              <a:rPr lang="en-US" b="0" i="0" u="none" strike="noStrike">
                <a:effectLst/>
                <a:hlinkClick r:id="rId4" tooltip="Gametophyt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gametophytes</a:t>
            </a:r>
            <a:r>
              <a:rPr lang="en-US" b="0" i="0">
                <a:solidFill>
                  <a:srgbClr val="222222"/>
                </a:solidFill>
                <a:effectLst/>
              </a:rPr>
              <a:t>). It is commonly sticky or feathery to capture pollen.</a:t>
            </a:r>
          </a:p>
          <a:p>
            <a:pPr marL="0" indent="0">
              <a:buNone/>
            </a:pPr>
            <a:r>
              <a:rPr lang="en-US">
                <a:solidFill>
                  <a:srgbClr val="222222"/>
                </a:solidFill>
              </a:rPr>
              <a:t>    </a:t>
            </a:r>
            <a:r>
              <a:rPr lang="en-US" b="0" i="0">
                <a:solidFill>
                  <a:srgbClr val="222222"/>
                </a:solidFill>
                <a:effectLst/>
              </a:rPr>
              <a:t>Stigmas can vary from long and slender to globe-shaped to feathery. The stigma is the receptive tip of the carpel(s), which receives pollen at </a:t>
            </a:r>
            <a:r>
              <a:rPr lang="en-US" b="0" i="0" u="none" strike="noStrike">
                <a:effectLst/>
                <a:hlinkClick r:id="rId5" tooltip="Pollina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pollination</a:t>
            </a:r>
            <a:r>
              <a:rPr lang="en-US" b="0" i="0">
                <a:solidFill>
                  <a:srgbClr val="222222"/>
                </a:solidFill>
                <a:effectLst/>
              </a:rPr>
              <a:t> and on which the pollen grain </a:t>
            </a:r>
            <a:r>
              <a:rPr lang="en-US" b="0" i="0" u="none" strike="noStrike">
                <a:effectLst/>
                <a:hlinkClick r:id="rId6" tooltip="Germina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germinates</a:t>
            </a:r>
            <a:r>
              <a:rPr lang="en-US" b="0" i="0">
                <a:solidFill>
                  <a:srgbClr val="222222"/>
                </a:solidFill>
                <a:effectLst/>
              </a:rPr>
              <a:t>. The stigma is adapted to catch and trap pollen, either by combining pollen of visiting insects or by various hairs, flaps, or sculpturings.</a:t>
            </a:r>
          </a:p>
          <a:p>
            <a:r>
              <a:rPr lang="en-US" b="0" i="0">
                <a:solidFill>
                  <a:srgbClr val="222222"/>
                </a:solidFill>
                <a:effectLst/>
              </a:rPr>
              <a:t>If a gynoecium has a single carpel, it is called </a:t>
            </a:r>
            <a:r>
              <a:rPr lang="en-US" b="0" i="1" u="sng">
                <a:solidFill>
                  <a:srgbClr val="222222"/>
                </a:solidFill>
                <a:effectLst/>
              </a:rPr>
              <a:t>monocarpous</a:t>
            </a:r>
            <a:r>
              <a:rPr lang="en-US" b="0" i="0">
                <a:solidFill>
                  <a:srgbClr val="222222"/>
                </a:solidFill>
                <a:effectLst/>
              </a:rPr>
              <a:t>. If a gynoecium has multiple, distinct (free, unfused) carpels, it is </a:t>
            </a:r>
            <a:r>
              <a:rPr lang="en-US" b="0" i="1" u="sng">
                <a:solidFill>
                  <a:srgbClr val="222222"/>
                </a:solidFill>
                <a:effectLst/>
              </a:rPr>
              <a:t>apocarpous</a:t>
            </a:r>
            <a:r>
              <a:rPr lang="en-US" b="0" i="0">
                <a:solidFill>
                  <a:srgbClr val="222222"/>
                </a:solidFill>
                <a:effectLst/>
              </a:rPr>
              <a:t>. If a gynoecium has multiple carpels "fused" into a single structure, it is </a:t>
            </a:r>
            <a:r>
              <a:rPr lang="en-US" b="0" i="1" u="sng">
                <a:solidFill>
                  <a:srgbClr val="222222"/>
                </a:solidFill>
                <a:effectLst/>
              </a:rPr>
              <a:t>syncarpous</a:t>
            </a:r>
            <a:r>
              <a:rPr lang="en-US" b="0" i="0">
                <a:solidFill>
                  <a:srgbClr val="222222"/>
                </a:solidFill>
                <a:effectLst/>
              </a:rPr>
              <a:t>. A syncarpous gynoecium can sometimes appear very much like a monocarpous gynoecium.</a:t>
            </a:r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F1B935D-3784-BC4B-AD49-99ECA8028D58}"/>
              </a:ext>
            </a:extLst>
          </p:cNvPr>
          <p:cNvSpPr txBox="1"/>
          <p:nvPr/>
        </p:nvSpPr>
        <p:spPr>
          <a:xfrm>
            <a:off x="10670381" y="20824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/>
              <a:t>Tabish salam</a:t>
            </a:r>
          </a:p>
        </p:txBody>
      </p:sp>
    </p:spTree>
    <p:extLst>
      <p:ext uri="{BB962C8B-B14F-4D97-AF65-F5344CB8AC3E}">
        <p14:creationId xmlns:p14="http://schemas.microsoft.com/office/powerpoint/2010/main" val="39771910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13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Different Parts of Flower</vt:lpstr>
      <vt:lpstr>The Flower</vt:lpstr>
      <vt:lpstr>PowerPoint Presentation</vt:lpstr>
      <vt:lpstr>Corolla</vt:lpstr>
      <vt:lpstr>PowerPoint Presentation</vt:lpstr>
      <vt:lpstr>Androecium</vt:lpstr>
      <vt:lpstr>PowerPoint Presentation</vt:lpstr>
      <vt:lpstr>Gynoecium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tabishsagardina@gmail.com</dc:creator>
  <cp:lastModifiedBy>tabishsagardina@gmail.com</cp:lastModifiedBy>
  <cp:revision>13</cp:revision>
  <dcterms:created xsi:type="dcterms:W3CDTF">2020-04-21T11:48:15Z</dcterms:created>
  <dcterms:modified xsi:type="dcterms:W3CDTF">2020-04-25T07:27:54Z</dcterms:modified>
</cp:coreProperties>
</file>