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3"/>
  </p:notesMasterIdLst>
  <p:sldIdLst>
    <p:sldId id="256" r:id="rId2"/>
    <p:sldId id="257" r:id="rId3"/>
    <p:sldId id="259" r:id="rId4"/>
    <p:sldId id="305" r:id="rId5"/>
    <p:sldId id="304" r:id="rId6"/>
    <p:sldId id="277" r:id="rId7"/>
    <p:sldId id="306" r:id="rId8"/>
    <p:sldId id="261" r:id="rId9"/>
    <p:sldId id="307" r:id="rId10"/>
    <p:sldId id="308" r:id="rId11"/>
    <p:sldId id="280" r:id="rId12"/>
    <p:sldId id="262" r:id="rId13"/>
    <p:sldId id="284" r:id="rId14"/>
    <p:sldId id="297" r:id="rId15"/>
    <p:sldId id="309" r:id="rId16"/>
    <p:sldId id="310" r:id="rId17"/>
    <p:sldId id="312" r:id="rId18"/>
    <p:sldId id="313" r:id="rId19"/>
    <p:sldId id="314" r:id="rId20"/>
    <p:sldId id="315" r:id="rId21"/>
    <p:sldId id="311" r:id="rId2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3625" autoAdjust="0"/>
  </p:normalViewPr>
  <p:slideViewPr>
    <p:cSldViewPr>
      <p:cViewPr varScale="1">
        <p:scale>
          <a:sx n="50" d="100"/>
          <a:sy n="50" d="100"/>
        </p:scale>
        <p:origin x="58" y="1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89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958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9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348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758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680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432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936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6254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540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00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167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699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41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504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1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E9272-733A-4A5A-A88B-2584C0527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54F661-C4FF-4541-BD99-40B12E62B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5D3F5-8FC0-4DC5-996F-F0D1A1F6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76F3C-C8A5-4F3D-A54D-698FDFCB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EAB855-E30D-4CAF-B61D-B447BC5C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3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07DC2-3AB7-4EA5-B5DB-5D9941B3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A787A5-5508-4D2E-937A-7590F1E69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397FAB-C81B-4C1D-BEAE-DA5DE812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B0C656-6F70-4073-90BA-D1421738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B6488C-E15C-4445-9E02-15B8D403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CC00B3-F59E-43EC-8740-AD8DA2C1C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F7C22-32DA-482C-A78A-7897167CA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3E1C6-449B-48CD-9EC4-0AEA4297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6080B-C5FF-4E87-9C83-54B75437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6F968A-8C17-4047-B2D5-E8A672B3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3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4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102AC-48AF-4113-BF33-56AFCD25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CA8098-658D-4007-A614-25EA07167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A7A65-ED12-4DDC-B82C-B5D4AB63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410ED-68D9-4253-8716-3EDE9B29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80B6C-1B10-4AB5-BB0C-210C8134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9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9FC78-AEA4-4047-BF89-CCF213FF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2BD64-AA90-481D-A032-7993586D8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6548D-931F-4128-A9DE-F7389875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2C0C8B-4D95-402D-A016-9D1479C6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16552-0245-4332-BDA6-E6D92FDB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51227-138C-4DBF-890C-A13A4358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A70A61-F4A9-4446-BF7E-D56CEADF6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0F5289-0C17-40A8-AA19-C92EC98D9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D0EE94-033B-4E74-AE28-0D981195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4AEC29-0EC2-4DB3-B8CD-2664C41F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4B45E2-1489-46F4-9798-28700571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78EFF-0F9B-475C-B333-47388A59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20F2E9-7CC8-4CAF-9966-B0159F0D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945A9C-8EB1-451B-A342-6371B711B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811D08-9C93-4583-9E89-69E54CD73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CF7130-557E-4B38-9A1E-DE02893EF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64E309-104E-49F4-96CB-83616B56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CDA00C-869C-42E4-8BEB-FF16AEF6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49FE72-1983-42BB-BB77-4D7C9353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7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F40BD-856D-4B96-9A77-05869CD1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36350D-DD60-4982-A64F-27999099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67A2FD-969B-406F-AA20-9B14E273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29483B-43AE-44CF-B76E-FB12DD60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6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ECFBEA-38A1-4C69-AA03-F710F201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B723B0-D294-45CA-9C5C-F43D3592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16C083-5BB8-4083-8540-0FA88859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D9575-788E-4FF6-AB3B-C1DFBE69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C64707-79F6-47D1-B6E8-A6103AA4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083D8A-A799-4B3E-BD93-B5B508ABB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AE748C-97B4-42A1-B53D-DFED30FC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0BEB9-8BCF-4F0F-B1E9-BF1E1CAA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6576BC-B506-4EBF-BE9B-303DAA1A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8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9400A-5A77-4BA1-A43D-4AC480B9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21389F-A5B5-4A1C-BC9A-872401374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9E10FD-8FF2-4E98-9125-3E1D02573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27EB11-5BBC-4015-AC8B-23951FFC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FD72DF-0EC3-4F93-949C-8E271819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186C49-7E3F-45A1-8654-84A862C0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2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1EDB-677A-4367-90CB-D480F91C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9CE070-1478-41A7-821F-194954F27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EFF42-C043-48BA-BE8C-6AC3E271A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88303-1ECE-4833-A808-5FB630E1F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B49B1-B6C1-4BF6-851F-384394241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2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id227953730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testometrika-com.cdn.ampproject.org/c/s/testometrika.com/amp/?id=57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2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hyperlink" Target="http://learningapps.org/watch?v=nsqj608j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56.jpe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58.pn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59.pn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hyperlink" Target="http://puzzlecup.com/crossword-ru/?guess=5926BE39AD4338A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hyperlink" Target="http://learningapps.org/watch?v=g5fogdp3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59.pn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image" Target="../media/image1.png"/><Relationship Id="rId21" Type="http://schemas.openxmlformats.org/officeDocument/2006/relationships/image" Target="../media/image12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24" Type="http://schemas.openxmlformats.org/officeDocument/2006/relationships/image" Target="../media/image21.png"/><Relationship Id="rId5" Type="http://schemas.openxmlformats.org/officeDocument/2006/relationships/image" Target="../media/image35.jpeg"/><Relationship Id="rId15" Type="http://schemas.openxmlformats.org/officeDocument/2006/relationships/image" Target="../media/image45.svg"/><Relationship Id="rId23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2.svg"/><Relationship Id="rId9" Type="http://schemas.openxmlformats.org/officeDocument/2006/relationships/image" Target="../media/image39.svg"/><Relationship Id="rId14" Type="http://schemas.openxmlformats.org/officeDocument/2006/relationships/image" Target="../media/image44.png"/><Relationship Id="rId22" Type="http://schemas.openxmlformats.org/officeDocument/2006/relationships/image" Target="../media/image5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hyperlink" Target="http://5ea48f31885a1.site123.me/" TargetMode="External"/><Relationship Id="rId17" Type="http://schemas.microsoft.com/office/2007/relationships/hdphoto" Target="../media/hdphoto2.wdp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hyperlink" Target="https://vk.com/id227953730" TargetMode="External"/><Relationship Id="rId5" Type="http://schemas.openxmlformats.org/officeDocument/2006/relationships/image" Target="../media/image7.png"/><Relationship Id="rId15" Type="http://schemas.microsoft.com/office/2007/relationships/hdphoto" Target="../media/hdphoto1.wdp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hyperlink" Target="https://drive.google.com/drive/folders/1AjwzvBeh55TsC_jrFUzoVxyTlRPTD-mV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53.jpe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2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CAF96C-9217-4A07-8A7D-9FD41861FA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1"/>
            <a:ext cx="15133306" cy="10287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AF349C-E18E-4939-A006-5E1285B6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584" y="2430492"/>
            <a:ext cx="11822405" cy="605027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Тренинг по профориентации</a:t>
            </a:r>
            <a:b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 На пороге взрослой жизни»</a:t>
            </a:r>
            <a:b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5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7D2BA2-152C-4288-A8DC-3A168EB2E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87400" y="4122554"/>
            <a:ext cx="3581400" cy="61644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C7A53E-3A53-401D-842B-D912FABB7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3153691" y="2637750"/>
            <a:ext cx="1506863" cy="18297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7B3243-35BE-43DB-9D74-8AA00FDC2E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0B7AC2-833B-44AF-B472-1FDC8A5F5F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910553" y="791528"/>
            <a:ext cx="1809750" cy="18097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DA5E88-5CB8-444B-905B-A683EFD9C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58575" y="7289759"/>
            <a:ext cx="581025" cy="5905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BD3410-C54F-4079-B9F4-39F1760B78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82062" y="1327787"/>
            <a:ext cx="523875" cy="5334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92D454-E93E-4C7D-BE09-2B6B4EB34A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6726" y="1953422"/>
            <a:ext cx="885825" cy="8953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45B581-1C89-42BC-81FC-31BC9B5EE0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900175" y="3016280"/>
            <a:ext cx="695325" cy="6953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6A3F82-C5A6-4674-8C7B-39E440D3FD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936722" y="8544877"/>
            <a:ext cx="809625" cy="80962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E90635-D042-4467-A364-D5DC6683F449}"/>
              </a:ext>
            </a:extLst>
          </p:cNvPr>
          <p:cNvSpPr/>
          <p:nvPr/>
        </p:nvSpPr>
        <p:spPr>
          <a:xfrm>
            <a:off x="1137206" y="0"/>
            <a:ext cx="14864794" cy="9456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МОУ «ТСШ №2 им. А.С. Пушкина»</a:t>
            </a:r>
          </a:p>
        </p:txBody>
      </p:sp>
      <p:pic>
        <p:nvPicPr>
          <p:cNvPr id="5" name="Рисунок 4" descr="Лампочка и шестеренка">
            <a:extLst>
              <a:ext uri="{FF2B5EF4-FFF2-40B4-BE49-F238E27FC236}">
                <a16:creationId xmlns:a16="http://schemas.microsoft.com/office/drawing/2014/main" id="{42C310E0-3071-4C03-827D-D13BEEA2A4D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434265" y="2923502"/>
            <a:ext cx="914400" cy="914400"/>
          </a:xfrm>
          <a:prstGeom prst="rect">
            <a:avLst/>
          </a:prstGeom>
        </p:spPr>
      </p:pic>
      <p:pic>
        <p:nvPicPr>
          <p:cNvPr id="10" name="Рисунок 9" descr="Художник">
            <a:extLst>
              <a:ext uri="{FF2B5EF4-FFF2-40B4-BE49-F238E27FC236}">
                <a16:creationId xmlns:a16="http://schemas.microsoft.com/office/drawing/2014/main" id="{8D14BA3B-FA5F-444C-8FBD-3AB1915C6B8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3309822" y="4523969"/>
            <a:ext cx="914400" cy="914400"/>
          </a:xfrm>
          <a:prstGeom prst="rect">
            <a:avLst/>
          </a:prstGeom>
        </p:spPr>
      </p:pic>
      <p:pic>
        <p:nvPicPr>
          <p:cNvPr id="20" name="Рисунок 19" descr="Шеф-повар">
            <a:extLst>
              <a:ext uri="{FF2B5EF4-FFF2-40B4-BE49-F238E27FC236}">
                <a16:creationId xmlns:a16="http://schemas.microsoft.com/office/drawing/2014/main" id="{E1206B00-9DCE-4952-9868-A29CC666339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4607530" y="2660610"/>
            <a:ext cx="914400" cy="914400"/>
          </a:xfrm>
          <a:prstGeom prst="rect">
            <a:avLst/>
          </a:prstGeom>
        </p:spPr>
      </p:pic>
      <p:pic>
        <p:nvPicPr>
          <p:cNvPr id="22" name="Рисунок 21" descr="Пилот">
            <a:extLst>
              <a:ext uri="{FF2B5EF4-FFF2-40B4-BE49-F238E27FC236}">
                <a16:creationId xmlns:a16="http://schemas.microsoft.com/office/drawing/2014/main" id="{43612BFF-A463-4267-BE47-DA3E32700A5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6761562" y="5455631"/>
            <a:ext cx="914400" cy="914400"/>
          </a:xfrm>
          <a:prstGeom prst="rect">
            <a:avLst/>
          </a:prstGeom>
        </p:spPr>
      </p:pic>
      <p:pic>
        <p:nvPicPr>
          <p:cNvPr id="24" name="Рисунок 23" descr="Диджей">
            <a:extLst>
              <a:ext uri="{FF2B5EF4-FFF2-40B4-BE49-F238E27FC236}">
                <a16:creationId xmlns:a16="http://schemas.microsoft.com/office/drawing/2014/main" id="{ECC50217-9591-45B5-AD83-6DFD47926E2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879213" y="2660610"/>
            <a:ext cx="914400" cy="914400"/>
          </a:xfrm>
          <a:prstGeom prst="rect">
            <a:avLst/>
          </a:prstGeom>
        </p:spPr>
      </p:pic>
      <p:pic>
        <p:nvPicPr>
          <p:cNvPr id="26" name="Рисунок 25" descr="Сварщик">
            <a:extLst>
              <a:ext uri="{FF2B5EF4-FFF2-40B4-BE49-F238E27FC236}">
                <a16:creationId xmlns:a16="http://schemas.microsoft.com/office/drawing/2014/main" id="{5E57B167-2B4A-473C-9934-00555B98976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6926890" y="3095431"/>
            <a:ext cx="914400" cy="914400"/>
          </a:xfrm>
          <a:prstGeom prst="rect">
            <a:avLst/>
          </a:prstGeom>
        </p:spPr>
      </p:pic>
      <p:pic>
        <p:nvPicPr>
          <p:cNvPr id="28" name="Рисунок 27" descr="Офисный работник">
            <a:extLst>
              <a:ext uri="{FF2B5EF4-FFF2-40B4-BE49-F238E27FC236}">
                <a16:creationId xmlns:a16="http://schemas.microsoft.com/office/drawing/2014/main" id="{5C90F88A-5D58-4D38-B2FA-4BD8689651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7006540" y="423779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6C2B17-0841-4D55-8916-E35FB1146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106363"/>
            <a:ext cx="15133306" cy="10287000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B5A2966C-B6E0-4696-865A-3034036A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5449"/>
            <a:ext cx="17678400" cy="8040051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Сейчас предлагаю пройти тест для определения ваших профессиональных склонностей 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rgbClr val="0563C1"/>
                </a:solidFill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https://testometrika-com.cdn.ampproject.org/c/s/testometrika.com/amp/?id=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57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Ваши результаты оформите в таблицу (можно в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ворде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как предложено ниже или на обычном листике вручную) и пришлите в личные сообщения по адресу: </a:t>
            </a:r>
            <a:r>
              <a:rPr lang="ru-RU" sz="3600" dirty="0">
                <a:solidFill>
                  <a:srgbClr val="0563C1"/>
                </a:solidFill>
                <a:latin typeface="Georgia" panose="020405020504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id227953730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Класс_________________________________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Фамилия, имя___________________________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человек – человек	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человек – природа	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человек – техника	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человек – знаковая система	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человек – художественный образ</a:t>
            </a:r>
            <a:endParaRPr lang="ru-RU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3E8C1B-4F7F-46B0-967D-4C79CF858A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52356" y="7544752"/>
            <a:ext cx="1809750" cy="1809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B434CC-BCCD-40A0-8B3E-5E679929AB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25400" y="9316402"/>
            <a:ext cx="762000" cy="7752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F6FC3A-1AE1-423D-BE93-350D0EFC04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822432" y="1326609"/>
            <a:ext cx="514848" cy="533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B741A7-E21C-493C-AACF-FCFD7D0439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19424" y="184377"/>
            <a:ext cx="885825" cy="8953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2CBB29-E9A0-459D-B91A-DB45342DA9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81200" y="980124"/>
            <a:ext cx="695325" cy="6953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5DB72A-56D8-4964-8F73-E2A3E62E37E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646563" y="270102"/>
            <a:ext cx="809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25C4F3-F54F-4CFC-B9AB-E8B65293C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1"/>
            <a:ext cx="15133306" cy="10287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F9646-BCB7-4728-9170-6ABF88E124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6E067E-9036-4068-AE17-48D2F23E8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58238" y="914400"/>
            <a:ext cx="885825" cy="895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591785-A2AE-43E9-8807-241A9F513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4063" y="2152650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219201" y="2152650"/>
            <a:ext cx="15824862" cy="6324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Вы знакомы с различными классификациями профессий и неплохо с ними разбираетесь? Тогда легко соберете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пазл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-картинку соотнеся названия профессий с типами по предмету труда.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Игра "Типы профессий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4000" dirty="0">
                <a:solidFill>
                  <a:srgbClr val="0563C1"/>
                </a:solidFill>
                <a:latin typeface="Georgia" panose="02040502050405020303" pitchFamily="18" charset="0"/>
                <a:ea typeface="Irma Text Round Pro" panose="020B05040400000600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http://learningapps.org/watch?v=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nsqj608j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Irma Text Round Pro" panose="020B05040400000600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Irma Text Round Pro" panose="020B05040400000600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200" dirty="0">
              <a:solidFill>
                <a:schemeClr val="accent1">
                  <a:lumMod val="75000"/>
                </a:schemeClr>
              </a:solidFill>
              <a:latin typeface="Irma Text Round Pro" panose="020B0504040000060003" pitchFamily="34" charset="0"/>
              <a:ea typeface="Irma Text Round Pro" panose="020B0504040000060003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987571-3DB3-48AA-A1DA-4C04B0AB30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16210" y="6203304"/>
            <a:ext cx="5803690" cy="38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2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4A8315-C23E-426F-95EB-FA81E71AF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1"/>
            <a:ext cx="15133306" cy="10287000"/>
          </a:xfrm>
          <a:prstGeom prst="rect">
            <a:avLst/>
          </a:prstGeom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5F0B9A53-5BB9-4A6D-A491-6A71D983336A}"/>
              </a:ext>
            </a:extLst>
          </p:cNvPr>
          <p:cNvSpPr txBox="1">
            <a:spLocks/>
          </p:cNvSpPr>
          <p:nvPr/>
        </p:nvSpPr>
        <p:spPr>
          <a:xfrm>
            <a:off x="2806978" y="3695699"/>
            <a:ext cx="12674044" cy="2895601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9600" dirty="0">
              <a:solidFill>
                <a:srgbClr val="211553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0AB0A-8C1D-4FF9-9F8D-690B7C82D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228" y="1104889"/>
            <a:ext cx="1809750" cy="18097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222B5D-B199-4D02-9E02-A7443DE7C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83025" y="8696325"/>
            <a:ext cx="581025" cy="590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7787FF-AE12-4081-B31D-CF2D806365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8228" y="8821102"/>
            <a:ext cx="523875" cy="533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10C9D-F205-4042-BE2D-241A8C53A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78340" y="3506836"/>
            <a:ext cx="885825" cy="8953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D46F80-BFCA-46B5-AA02-D86CB96981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164050" y="1662101"/>
            <a:ext cx="695325" cy="695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1E062-7A10-4327-AFD0-6BFC756333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95459" y="8011477"/>
            <a:ext cx="809625" cy="80962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A76CAC-4E1D-44A1-8329-EF584E3E21EF}"/>
              </a:ext>
            </a:extLst>
          </p:cNvPr>
          <p:cNvSpPr/>
          <p:nvPr/>
        </p:nvSpPr>
        <p:spPr>
          <a:xfrm>
            <a:off x="3023156" y="739645"/>
            <a:ext cx="137551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Упражнение «Мои достоинства, мои недостатки»</a:t>
            </a:r>
          </a:p>
          <a:p>
            <a:endParaRPr lang="ru-RU" sz="3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Чтобы лучше понять себя предлагаю выполнить следующее упражнение. Заполните таблицу, постарайтесь объективно указать все свои достоинства и недостатки. Укажите свои возможности, которые у вас имеются благодаря вашим достоинствам, а также ограничения, которые вытекают из-за ваших недостатков.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592668F-C364-4547-9B4B-12C49062D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6647"/>
              </p:ext>
            </p:extLst>
          </p:nvPr>
        </p:nvGraphicFramePr>
        <p:xfrm>
          <a:off x="3352800" y="4894628"/>
          <a:ext cx="13230225" cy="4154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4405">
                  <a:extLst>
                    <a:ext uri="{9D8B030D-6E8A-4147-A177-3AD203B41FA5}">
                      <a16:colId xmlns:a16="http://schemas.microsoft.com/office/drawing/2014/main" val="2281106776"/>
                    </a:ext>
                  </a:extLst>
                </a:gridCol>
                <a:gridCol w="6615820">
                  <a:extLst>
                    <a:ext uri="{9D8B030D-6E8A-4147-A177-3AD203B41FA5}">
                      <a16:colId xmlns:a16="http://schemas.microsoft.com/office/drawing/2014/main" val="906651334"/>
                    </a:ext>
                  </a:extLst>
                </a:gridCol>
              </a:tblGrid>
              <a:tr h="519373">
                <a:tc>
                  <a:txBody>
                    <a:bodyPr/>
                    <a:lstStyle/>
                    <a:p>
                      <a:pPr marR="108585" algn="just"/>
                      <a:r>
                        <a:rPr lang="ru-RU" sz="3200">
                          <a:effectLst/>
                          <a:latin typeface="Georgia" panose="02040502050405020303" pitchFamily="18" charset="0"/>
                        </a:rPr>
                        <a:t>Мои достоинства</a:t>
                      </a:r>
                      <a:endParaRPr lang="ru-RU" sz="3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4130" marR="108585" algn="just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Georgia" panose="02040502050405020303" pitchFamily="18" charset="0"/>
                        </a:rPr>
                        <a:t>Мои недостатки:</a:t>
                      </a:r>
                      <a:endParaRPr lang="ru-RU" sz="3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102470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3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819426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3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4743010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endParaRPr lang="ru-RU" sz="3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001238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effectLst/>
                          <a:latin typeface="Georgia" panose="02040502050405020303" pitchFamily="18" charset="0"/>
                        </a:rPr>
                        <a:t>Мои возможности</a:t>
                      </a:r>
                      <a:endParaRPr lang="ru-RU" sz="3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Мои ограничения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717136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3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580897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3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487964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endParaRPr lang="ru-RU" sz="32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2823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8A1EF3-9359-4338-82DD-FFECCDEB1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1"/>
            <a:ext cx="15133306" cy="10287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3E8F72-6A6C-4D8A-BC4D-7205B9E15E82}"/>
              </a:ext>
            </a:extLst>
          </p:cNvPr>
          <p:cNvSpPr/>
          <p:nvPr/>
        </p:nvSpPr>
        <p:spPr>
          <a:xfrm>
            <a:off x="-5144136" y="4248150"/>
            <a:ext cx="19776772" cy="13962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E97E7-8026-4FAC-8A49-AEEA9A5A37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3D72D-5CA8-4AB1-B150-19B7AB002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002000" y="285749"/>
            <a:ext cx="885825" cy="895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B6A1EA-5392-406B-967E-8D697A5078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887825" y="1377314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11519" y="771524"/>
            <a:ext cx="16276306" cy="59436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Представьте себе метафору «Золушка» и «Архитектор».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Золушка — ждет удачу. Она надеется, что в один прекрасный день случится чудо и ее жизнь станет прекрасной. «Архитектор» — человек, который понимает, чего он хочет в этой жизни. Он сам определяет цели и сам находит возможности реализовать эти цели. Как вы думаете – какая метафора вам ближе?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Назовите, какие качества позволяют человеку стать «архитектором» собственной судьбы.  Представьте себе - как поведут себя «Золушки» и «Архитекторы» в предложенных ситуациях.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Ситуации: 1. Закончил 11 класс. 2. Потерял работу.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Irma Text Round Pro" panose="020B0504040000060003" pitchFamily="34" charset="0"/>
              <a:ea typeface="Irma Text Round Pro" panose="020B0504040000060003" pitchFamily="34" charset="0"/>
            </a:endParaRPr>
          </a:p>
        </p:txBody>
      </p:sp>
      <p:pic>
        <p:nvPicPr>
          <p:cNvPr id="2050" name="Picture 2" descr="8 интересных фактов о фильме «Золушка»">
            <a:extLst>
              <a:ext uri="{FF2B5EF4-FFF2-40B4-BE49-F238E27FC236}">
                <a16:creationId xmlns:a16="http://schemas.microsoft.com/office/drawing/2014/main" id="{C65C8004-D5D4-4709-95A6-6A3A5F8D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434139"/>
            <a:ext cx="6323528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рхитектор (33 фото)">
            <a:extLst>
              <a:ext uri="{FF2B5EF4-FFF2-40B4-BE49-F238E27FC236}">
                <a16:creationId xmlns:a16="http://schemas.microsoft.com/office/drawing/2014/main" id="{1430D1FB-6C37-4E1B-B369-13B87FF68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434139"/>
            <a:ext cx="6341532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8A1EF3-9359-4338-82DD-FFECCDEB1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1"/>
            <a:ext cx="15133306" cy="10287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3E8F72-6A6C-4D8A-BC4D-7205B9E15E82}"/>
              </a:ext>
            </a:extLst>
          </p:cNvPr>
          <p:cNvSpPr/>
          <p:nvPr/>
        </p:nvSpPr>
        <p:spPr>
          <a:xfrm>
            <a:off x="1467845" y="2152650"/>
            <a:ext cx="7828555" cy="7410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E97E7-8026-4FAC-8A49-AEEA9A5A37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3D72D-5CA8-4AB1-B150-19B7AB002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58238" y="914400"/>
            <a:ext cx="885825" cy="895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B6A1EA-5392-406B-967E-8D697A5078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4063" y="2152650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071687" y="323850"/>
            <a:ext cx="14086551" cy="1828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Викторина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Назовите профессию, о которой говорится в загадке:</a:t>
            </a:r>
          </a:p>
          <a:p>
            <a:pPr algn="just">
              <a:lnSpc>
                <a:spcPct val="100000"/>
              </a:lnSpc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Irma Text Round Pro" panose="020B0504040000060003" pitchFamily="34" charset="0"/>
              <a:ea typeface="Irma Text Round Pro" panose="020B05040400000600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361A6C-9290-4D82-AEDD-0C103B61C459}"/>
              </a:ext>
            </a:extLst>
          </p:cNvPr>
          <p:cNvSpPr/>
          <p:nvPr/>
        </p:nvSpPr>
        <p:spPr>
          <a:xfrm>
            <a:off x="1752600" y="1866900"/>
            <a:ext cx="7543800" cy="82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Перед кем все люди снимают шапки?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Кто погружается в работу с головой?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Человек, работающий с напряжением, это... Кто?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Мастер «топорной работы» это...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Кто может взять в тиски?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Кто из ученых ворон считает?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Как называют профессионала, набивающего цену молотком?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Кто дареному коню в зубы смотрит?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Городской «ледокол» это Кто?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883660-E048-40CE-AE6E-EA27D38878BA}"/>
              </a:ext>
            </a:extLst>
          </p:cNvPr>
          <p:cNvSpPr/>
          <p:nvPr/>
        </p:nvSpPr>
        <p:spPr>
          <a:xfrm>
            <a:off x="9906000" y="2152650"/>
            <a:ext cx="8077200" cy="7410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Перед парикмахером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Водолаз, а еще и дрессировщик, засовывающий свою голову в пасть тигра или крокодила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Дегустаторы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Электрик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Дровосек, лесоруб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Столяр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Орнитолог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Ведущий аукциона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Ветеринар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Дворник зимой</a:t>
            </a:r>
          </a:p>
        </p:txBody>
      </p:sp>
    </p:spTree>
    <p:extLst>
      <p:ext uri="{BB962C8B-B14F-4D97-AF65-F5344CB8AC3E}">
        <p14:creationId xmlns:p14="http://schemas.microsoft.com/office/powerpoint/2010/main" val="39132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8A1EF3-9359-4338-82DD-FFECCDEB1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1"/>
            <a:ext cx="15133306" cy="10287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3E8F72-6A6C-4D8A-BC4D-7205B9E15E82}"/>
              </a:ext>
            </a:extLst>
          </p:cNvPr>
          <p:cNvSpPr/>
          <p:nvPr/>
        </p:nvSpPr>
        <p:spPr>
          <a:xfrm>
            <a:off x="1467845" y="2152650"/>
            <a:ext cx="7828555" cy="7410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E97E7-8026-4FAC-8A49-AEEA9A5A37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3D72D-5CA8-4AB1-B150-19B7AB002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58238" y="914400"/>
            <a:ext cx="885825" cy="895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B6A1EA-5392-406B-967E-8D697A5078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4063" y="2152650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071687" y="323850"/>
            <a:ext cx="14086551" cy="1828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Викторина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Отгадайте ребус: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Irma Text Round Pro" panose="020B0504040000060003" pitchFamily="34" charset="0"/>
              <a:ea typeface="Irma Text Round Pro" panose="020B05040400000600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361A6C-9290-4D82-AEDD-0C103B61C459}"/>
              </a:ext>
            </a:extLst>
          </p:cNvPr>
          <p:cNvSpPr/>
          <p:nvPr/>
        </p:nvSpPr>
        <p:spPr>
          <a:xfrm>
            <a:off x="1752600" y="1866900"/>
            <a:ext cx="7543800" cy="82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883660-E048-40CE-AE6E-EA27D38878BA}"/>
              </a:ext>
            </a:extLst>
          </p:cNvPr>
          <p:cNvSpPr/>
          <p:nvPr/>
        </p:nvSpPr>
        <p:spPr>
          <a:xfrm>
            <a:off x="9906000" y="2152650"/>
            <a:ext cx="8077200" cy="7410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9FC0CA-7E2B-4CD2-979D-DBE2D9C8E55B}"/>
              </a:ext>
            </a:extLst>
          </p:cNvPr>
          <p:cNvPicPr/>
          <p:nvPr/>
        </p:nvPicPr>
        <p:blipFill rotWithShape="1">
          <a:blip r:embed="rId11"/>
          <a:srcRect l="43742" t="28279" r="24960" b="16989"/>
          <a:stretch/>
        </p:blipFill>
        <p:spPr bwMode="auto">
          <a:xfrm>
            <a:off x="1413538" y="2152648"/>
            <a:ext cx="8077200" cy="7410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0E6799-06C5-48C1-B3FC-1AC287F022D8}"/>
              </a:ext>
            </a:extLst>
          </p:cNvPr>
          <p:cNvSpPr/>
          <p:nvPr/>
        </p:nvSpPr>
        <p:spPr>
          <a:xfrm>
            <a:off x="10000240" y="3681710"/>
            <a:ext cx="798295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Ответ: навык, атлас, специалист, профессия</a:t>
            </a:r>
          </a:p>
          <a:p>
            <a:pPr indent="304800" algn="jus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8A1EF3-9359-4338-82DD-FFECCDEB1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1"/>
            <a:ext cx="15133306" cy="10287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3E8F72-6A6C-4D8A-BC4D-7205B9E15E82}"/>
              </a:ext>
            </a:extLst>
          </p:cNvPr>
          <p:cNvSpPr/>
          <p:nvPr/>
        </p:nvSpPr>
        <p:spPr>
          <a:xfrm>
            <a:off x="1467845" y="2152650"/>
            <a:ext cx="7828555" cy="426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КАК ПРЕВРАЩАЕТСЯ КОГДА СЕЙЧАС БУДУЩЕЕ ТО ВРЕМЯ В НАШИХ ПРЯМО РАЗ САМОЕ НАСТОЯЩЕЕ НА ГЛАЗАХ –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E97E7-8026-4FAC-8A49-AEEA9A5A37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3D72D-5CA8-4AB1-B150-19B7AB002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58238" y="914400"/>
            <a:ext cx="885825" cy="895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B6A1EA-5392-406B-967E-8D697A5078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4063" y="2152650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071687" y="323850"/>
            <a:ext cx="14086551" cy="1828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Викторина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Поставьте слова в правильном порядке по смыслу.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Irma Text Round Pro" panose="020B0504040000060003" pitchFamily="34" charset="0"/>
              <a:ea typeface="Irma Text Round Pro" panose="020B05040400000600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361A6C-9290-4D82-AEDD-0C103B61C459}"/>
              </a:ext>
            </a:extLst>
          </p:cNvPr>
          <p:cNvSpPr/>
          <p:nvPr/>
        </p:nvSpPr>
        <p:spPr>
          <a:xfrm>
            <a:off x="1752600" y="1866900"/>
            <a:ext cx="7543800" cy="82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883660-E048-40CE-AE6E-EA27D38878BA}"/>
              </a:ext>
            </a:extLst>
          </p:cNvPr>
          <p:cNvSpPr/>
          <p:nvPr/>
        </p:nvSpPr>
        <p:spPr>
          <a:xfrm>
            <a:off x="9906000" y="2152650"/>
            <a:ext cx="8077200" cy="7410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C4D147-3DCA-4DC6-9CA4-40A1E9A99F38}"/>
              </a:ext>
            </a:extLst>
          </p:cNvPr>
          <p:cNvSpPr/>
          <p:nvPr/>
        </p:nvSpPr>
        <p:spPr>
          <a:xfrm>
            <a:off x="3657600" y="7410270"/>
            <a:ext cx="1447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Ответ: “Сейчас — как раз то самое время, когда настоящее прямо на наших глазах превращается в будущее”. Эта цитата открывает Атлас новых профессий. Автор: Айзек Азимов. </a:t>
            </a:r>
          </a:p>
          <a:p>
            <a:endParaRPr lang="ru-RU" sz="3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Услуги">
            <a:extLst>
              <a:ext uri="{FF2B5EF4-FFF2-40B4-BE49-F238E27FC236}">
                <a16:creationId xmlns:a16="http://schemas.microsoft.com/office/drawing/2014/main" id="{F03B120D-28AD-4925-9F88-D81E6C69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278" y="3143070"/>
            <a:ext cx="2892322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8A1EF3-9359-4338-82DD-FFECCDEB1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0"/>
            <a:ext cx="15133306" cy="10287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E97E7-8026-4FAC-8A49-AEEA9A5A37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3D72D-5CA8-4AB1-B150-19B7AB002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58238" y="914400"/>
            <a:ext cx="885825" cy="895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B6A1EA-5392-406B-967E-8D697A5078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4063" y="2152650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071687" y="323850"/>
            <a:ext cx="14086551" cy="1828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Викторина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361A6C-9290-4D82-AEDD-0C103B61C459}"/>
              </a:ext>
            </a:extLst>
          </p:cNvPr>
          <p:cNvSpPr/>
          <p:nvPr/>
        </p:nvSpPr>
        <p:spPr>
          <a:xfrm>
            <a:off x="1752600" y="1866900"/>
            <a:ext cx="7543800" cy="82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883660-E048-40CE-AE6E-EA27D38878BA}"/>
              </a:ext>
            </a:extLst>
          </p:cNvPr>
          <p:cNvSpPr/>
          <p:nvPr/>
        </p:nvSpPr>
        <p:spPr>
          <a:xfrm>
            <a:off x="9906000" y="2152650"/>
            <a:ext cx="8077200" cy="7410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3E8F72-6A6C-4D8A-BC4D-7205B9E15E82}"/>
              </a:ext>
            </a:extLst>
          </p:cNvPr>
          <p:cNvSpPr/>
          <p:nvPr/>
        </p:nvSpPr>
        <p:spPr>
          <a:xfrm>
            <a:off x="1467844" y="2152650"/>
            <a:ext cx="16100093" cy="7029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sz="4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Упражнение «Профессия или специальность»</a:t>
            </a:r>
          </a:p>
          <a:p>
            <a:pPr algn="ctr">
              <a:lnSpc>
                <a:spcPct val="150000"/>
              </a:lnSpc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11"/>
              </a:rPr>
              <a:t>http://learningapps.org/watch?v=g5fogdp3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Такие разные профессии – разгадай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кроссворд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по ссылке</a:t>
            </a:r>
          </a:p>
          <a:p>
            <a:pPr algn="ctr">
              <a:lnSpc>
                <a:spcPct val="150000"/>
              </a:lnSpc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12"/>
              </a:rPr>
              <a:t>http://puzzlecup.com/crossword-ru/?guess=5926BE39AD4338AU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Услуги">
            <a:extLst>
              <a:ext uri="{FF2B5EF4-FFF2-40B4-BE49-F238E27FC236}">
                <a16:creationId xmlns:a16="http://schemas.microsoft.com/office/drawing/2014/main" id="{2041CA93-303B-4276-93D7-E136ED8D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687" y="8158162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5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8A1EF3-9359-4338-82DD-FFECCDEB1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28610" y="-10478"/>
            <a:ext cx="15133306" cy="10287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3E8F72-6A6C-4D8A-BC4D-7205B9E15E82}"/>
              </a:ext>
            </a:extLst>
          </p:cNvPr>
          <p:cNvSpPr/>
          <p:nvPr/>
        </p:nvSpPr>
        <p:spPr>
          <a:xfrm>
            <a:off x="3611880" y="3376791"/>
            <a:ext cx="5715000" cy="640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рвач –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сопло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терка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фиарк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кулон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марля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авдотка –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старина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кредитор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водосток –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E97E7-8026-4FAC-8A49-AEEA9A5A37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3D72D-5CA8-4AB1-B150-19B7AB002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58238" y="914400"/>
            <a:ext cx="885825" cy="895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B6A1EA-5392-406B-967E-8D697A5078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4063" y="2152650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720063" y="323850"/>
            <a:ext cx="15438176" cy="344805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73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Викторина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5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Анаграммы - профессионалы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5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Задание – переставить буквы в предложенных словах так, чтобы получились названия профессий.</a:t>
            </a:r>
          </a:p>
          <a:p>
            <a:pPr algn="just">
              <a:lnSpc>
                <a:spcPct val="100000"/>
              </a:lnSpc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Irma Text Round Pro" panose="020B0504040000060003" pitchFamily="34" charset="0"/>
              <a:ea typeface="Irma Text Round Pro" panose="020B05040400000600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361A6C-9290-4D82-AEDD-0C103B61C459}"/>
              </a:ext>
            </a:extLst>
          </p:cNvPr>
          <p:cNvSpPr/>
          <p:nvPr/>
        </p:nvSpPr>
        <p:spPr>
          <a:xfrm>
            <a:off x="1752600" y="1866900"/>
            <a:ext cx="7543800" cy="82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883660-E048-40CE-AE6E-EA27D38878BA}"/>
              </a:ext>
            </a:extLst>
          </p:cNvPr>
          <p:cNvSpPr/>
          <p:nvPr/>
        </p:nvSpPr>
        <p:spPr>
          <a:xfrm>
            <a:off x="9906000" y="2152650"/>
            <a:ext cx="8077200" cy="7410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9DD960-0E51-4BF7-8B2E-8528AB7C4C88}"/>
              </a:ext>
            </a:extLst>
          </p:cNvPr>
          <p:cNvSpPr/>
          <p:nvPr/>
        </p:nvSpPr>
        <p:spPr>
          <a:xfrm>
            <a:off x="11765259" y="3376791"/>
            <a:ext cx="5943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Ответы: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врач, 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посол, 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актер, 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факир,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 клоун, 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маляр, 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 адвокат, 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санитар, 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директор, 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скотовод</a:t>
            </a:r>
          </a:p>
        </p:txBody>
      </p:sp>
      <p:pic>
        <p:nvPicPr>
          <p:cNvPr id="7170" name="Picture 2" descr="Услуги">
            <a:extLst>
              <a:ext uri="{FF2B5EF4-FFF2-40B4-BE49-F238E27FC236}">
                <a16:creationId xmlns:a16="http://schemas.microsoft.com/office/drawing/2014/main" id="{D620450C-AF91-4EE3-9FC8-5A7FE7D6C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66" y="7691616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8A1EF3-9359-4338-82DD-FFECCDEB1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-228600" y="22860"/>
            <a:ext cx="15133306" cy="10287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3E8F72-6A6C-4D8A-BC4D-7205B9E15E82}"/>
              </a:ext>
            </a:extLst>
          </p:cNvPr>
          <p:cNvSpPr/>
          <p:nvPr/>
        </p:nvSpPr>
        <p:spPr>
          <a:xfrm>
            <a:off x="3611880" y="3376791"/>
            <a:ext cx="5715000" cy="640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педагог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врач-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сторож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летчик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шофер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кочегар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голкипер –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дрессировщик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скульптор –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переводчик –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E97E7-8026-4FAC-8A49-AEEA9A5A37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3D72D-5CA8-4AB1-B150-19B7AB002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58238" y="914400"/>
            <a:ext cx="885825" cy="895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B6A1EA-5392-406B-967E-8D697A5078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4063" y="2152650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720063" y="323850"/>
            <a:ext cx="15438176" cy="27340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73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Викторина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39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Профессии-синонимы. Задание – назвать иначе представителей предложенных профессий.</a:t>
            </a:r>
            <a:endParaRPr lang="ru-RU" sz="3900" dirty="0">
              <a:solidFill>
                <a:schemeClr val="accent1">
                  <a:lumMod val="75000"/>
                </a:schemeClr>
              </a:solidFill>
              <a:latin typeface="Irma Text Round Pro" panose="020B0504040000060003" pitchFamily="34" charset="0"/>
              <a:ea typeface="Irma Text Round Pro" panose="020B05040400000600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361A6C-9290-4D82-AEDD-0C103B61C459}"/>
              </a:ext>
            </a:extLst>
          </p:cNvPr>
          <p:cNvSpPr/>
          <p:nvPr/>
        </p:nvSpPr>
        <p:spPr>
          <a:xfrm>
            <a:off x="1752600" y="1866900"/>
            <a:ext cx="7543800" cy="82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883660-E048-40CE-AE6E-EA27D38878BA}"/>
              </a:ext>
            </a:extLst>
          </p:cNvPr>
          <p:cNvSpPr/>
          <p:nvPr/>
        </p:nvSpPr>
        <p:spPr>
          <a:xfrm>
            <a:off x="9906000" y="2152650"/>
            <a:ext cx="8077200" cy="7410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9DD960-0E51-4BF7-8B2E-8528AB7C4C88}"/>
              </a:ext>
            </a:extLst>
          </p:cNvPr>
          <p:cNvSpPr/>
          <p:nvPr/>
        </p:nvSpPr>
        <p:spPr>
          <a:xfrm>
            <a:off x="11765259" y="3376791"/>
            <a:ext cx="5943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Ответы: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учитель, преподаватель,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лекарь, доктор,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охранник,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пилот,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водитель,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истопник,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вратарь,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укротитель,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ваятель,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толмач.</a:t>
            </a:r>
          </a:p>
        </p:txBody>
      </p:sp>
    </p:spTree>
    <p:extLst>
      <p:ext uri="{BB962C8B-B14F-4D97-AF65-F5344CB8AC3E}">
        <p14:creationId xmlns:p14="http://schemas.microsoft.com/office/powerpoint/2010/main" val="13940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6F26CF-E87D-464D-9F15-92407AD57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-19050" y="-9525"/>
            <a:ext cx="15133306" cy="10287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4E7623-E045-4FF1-8207-B3363189B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178" y="2039302"/>
            <a:ext cx="8542973" cy="85429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1000AB-F96A-48E6-B1EF-D10AC0E3050E}"/>
              </a:ext>
            </a:extLst>
          </p:cNvPr>
          <p:cNvSpPr/>
          <p:nvPr/>
        </p:nvSpPr>
        <p:spPr>
          <a:xfrm>
            <a:off x="10540719" y="3490198"/>
            <a:ext cx="7772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67298D-609B-478C-81A0-423F63CB3CEA}"/>
              </a:ext>
            </a:extLst>
          </p:cNvPr>
          <p:cNvSpPr/>
          <p:nvPr/>
        </p:nvSpPr>
        <p:spPr>
          <a:xfrm>
            <a:off x="533399" y="342899"/>
            <a:ext cx="9059227" cy="9457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Georgia" panose="02040502050405020303" pitchFamily="18" charset="0"/>
              </a:rPr>
              <a:t>Ребята, вы находитесь на пороге взрослой, самостоятельной и независимой жизни. </a:t>
            </a:r>
          </a:p>
          <a:p>
            <a:pPr algn="ctr"/>
            <a:r>
              <a:rPr lang="ru-RU" sz="3600" dirty="0">
                <a:latin typeface="Georgia" panose="02040502050405020303" pitchFamily="18" charset="0"/>
              </a:rPr>
              <a:t>Правильный выбор профессии – залог успеха профессиональной деятельности человека, а зачастую и всей жизни. </a:t>
            </a:r>
          </a:p>
          <a:p>
            <a:pPr algn="ctr"/>
            <a:r>
              <a:rPr lang="ru-RU" sz="3600" dirty="0">
                <a:latin typeface="Georgia" panose="02040502050405020303" pitchFamily="18" charset="0"/>
              </a:rPr>
              <a:t>При этом важно, чтобы профессия, дело которым вы занимаетесь, было интересным и любимым. </a:t>
            </a:r>
          </a:p>
          <a:p>
            <a:pPr algn="ctr"/>
            <a:r>
              <a:rPr lang="ru-RU" sz="3600" dirty="0">
                <a:latin typeface="Georgia" panose="02040502050405020303" pitchFamily="18" charset="0"/>
              </a:rPr>
              <a:t>Очень важно быть психологически готовым к принятию взвешенного решения. </a:t>
            </a:r>
          </a:p>
        </p:txBody>
      </p:sp>
      <p:pic>
        <p:nvPicPr>
          <p:cNvPr id="10" name="Рисунок 9" descr="Шеф-повар">
            <a:extLst>
              <a:ext uri="{FF2B5EF4-FFF2-40B4-BE49-F238E27FC236}">
                <a16:creationId xmlns:a16="http://schemas.microsoft.com/office/drawing/2014/main" id="{C4099860-9D29-492C-BB91-C55C965A5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5427" y="3362799"/>
            <a:ext cx="914400" cy="914400"/>
          </a:xfrm>
          <a:prstGeom prst="rect">
            <a:avLst/>
          </a:prstGeom>
        </p:spPr>
      </p:pic>
      <p:pic>
        <p:nvPicPr>
          <p:cNvPr id="12" name="Рисунок 11" descr="Строитель">
            <a:extLst>
              <a:ext uri="{FF2B5EF4-FFF2-40B4-BE49-F238E27FC236}">
                <a16:creationId xmlns:a16="http://schemas.microsoft.com/office/drawing/2014/main" id="{023665CC-B4CE-4C80-B1E6-8D4609758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92549" y="3376374"/>
            <a:ext cx="914400" cy="914400"/>
          </a:xfrm>
          <a:prstGeom prst="rect">
            <a:avLst/>
          </a:prstGeom>
        </p:spPr>
      </p:pic>
      <p:pic>
        <p:nvPicPr>
          <p:cNvPr id="14" name="Рисунок 13" descr="Диджей">
            <a:extLst>
              <a:ext uri="{FF2B5EF4-FFF2-40B4-BE49-F238E27FC236}">
                <a16:creationId xmlns:a16="http://schemas.microsoft.com/office/drawing/2014/main" id="{504720BC-1A2F-4525-9D55-041358AC9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92959" y="3368516"/>
            <a:ext cx="914400" cy="914400"/>
          </a:xfrm>
          <a:prstGeom prst="rect">
            <a:avLst/>
          </a:prstGeom>
        </p:spPr>
      </p:pic>
      <p:pic>
        <p:nvPicPr>
          <p:cNvPr id="16" name="Рисунок 15" descr="Программист">
            <a:extLst>
              <a:ext uri="{FF2B5EF4-FFF2-40B4-BE49-F238E27FC236}">
                <a16:creationId xmlns:a16="http://schemas.microsoft.com/office/drawing/2014/main" id="{A650409B-12C8-4DEB-A829-E0ABF6ADE3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895647" y="3316603"/>
            <a:ext cx="914401" cy="914401"/>
          </a:xfrm>
          <a:prstGeom prst="rect">
            <a:avLst/>
          </a:prstGeom>
        </p:spPr>
      </p:pic>
      <p:pic>
        <p:nvPicPr>
          <p:cNvPr id="18" name="Рисунок 17" descr="Сварщик">
            <a:extLst>
              <a:ext uri="{FF2B5EF4-FFF2-40B4-BE49-F238E27FC236}">
                <a16:creationId xmlns:a16="http://schemas.microsoft.com/office/drawing/2014/main" id="{FFA7BECF-9EA3-4C7B-80D7-A5FDB25A07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801599" y="3368516"/>
            <a:ext cx="914400" cy="914400"/>
          </a:xfrm>
          <a:prstGeom prst="rect">
            <a:avLst/>
          </a:prstGeom>
        </p:spPr>
      </p:pic>
      <p:pic>
        <p:nvPicPr>
          <p:cNvPr id="20" name="Рисунок 19" descr="Художник">
            <a:extLst>
              <a:ext uri="{FF2B5EF4-FFF2-40B4-BE49-F238E27FC236}">
                <a16:creationId xmlns:a16="http://schemas.microsoft.com/office/drawing/2014/main" id="{F2D9F140-4117-4EC8-B075-FD93408043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02009" y="3375898"/>
            <a:ext cx="914400" cy="914400"/>
          </a:xfrm>
          <a:prstGeom prst="rect">
            <a:avLst/>
          </a:prstGeom>
        </p:spPr>
      </p:pic>
      <p:pic>
        <p:nvPicPr>
          <p:cNvPr id="22" name="Рисунок 21" descr="Космонавт">
            <a:extLst>
              <a:ext uri="{FF2B5EF4-FFF2-40B4-BE49-F238E27FC236}">
                <a16:creationId xmlns:a16="http://schemas.microsoft.com/office/drawing/2014/main" id="{2A308281-0597-4D3F-BBEF-2A634061FB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81625" y="3375898"/>
            <a:ext cx="914400" cy="914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752E65F-5FCD-450F-8BC0-60FF5501907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21628" y="1448752"/>
            <a:ext cx="581025" cy="5905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811403B-DF61-426F-AC25-0D6216C4D5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0600" y="8260562"/>
            <a:ext cx="579170" cy="5913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D362F-8754-485F-AAA3-6479135B893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9054" y="9105268"/>
            <a:ext cx="695004" cy="695004"/>
          </a:xfrm>
          <a:prstGeom prst="rect">
            <a:avLst/>
          </a:prstGeom>
        </p:spPr>
      </p:pic>
      <p:pic>
        <p:nvPicPr>
          <p:cNvPr id="26" name="Рисунок 25" descr="Лампочка и шестеренка">
            <a:extLst>
              <a:ext uri="{FF2B5EF4-FFF2-40B4-BE49-F238E27FC236}">
                <a16:creationId xmlns:a16="http://schemas.microsoft.com/office/drawing/2014/main" id="{FE74E63A-A645-472A-BD11-6B8D2945AAC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4304224" y="520041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8A1EF3-9359-4338-82DD-FFECCDEB1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-228600" y="22860"/>
            <a:ext cx="15133306" cy="10287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3E8F72-6A6C-4D8A-BC4D-7205B9E15E82}"/>
              </a:ext>
            </a:extLst>
          </p:cNvPr>
          <p:cNvSpPr/>
          <p:nvPr/>
        </p:nvSpPr>
        <p:spPr>
          <a:xfrm>
            <a:off x="23156" y="3105150"/>
            <a:ext cx="7852349" cy="640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Самая зеленая – 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Самая сладкая – 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Самая денежная – 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Самая волосатая – 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Самая детская – 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Самая смешная – 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Самая общительная – 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Самая серьезная – 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Самая опасная – 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Самая бумажная – </a:t>
            </a:r>
          </a:p>
          <a:p>
            <a:pPr marL="742950" indent="-742950">
              <a:buFont typeface="+mj-lt"/>
              <a:buAutoNum type="arabicPeriod"/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E97E7-8026-4FAC-8A49-AEEA9A5A37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4939930" y="5894071"/>
            <a:ext cx="3920318" cy="4152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3D72D-5CA8-4AB1-B150-19B7AB002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58238" y="914400"/>
            <a:ext cx="885825" cy="895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B6A1EA-5392-406B-967E-8D697A5078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4063" y="2152650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720063" y="323850"/>
            <a:ext cx="15438176" cy="23061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73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Викторина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9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Игра "Самая-самая"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9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О какой профессии идёт речь, отгадайте:</a:t>
            </a:r>
            <a:endParaRPr lang="ru-RU" sz="3900" dirty="0">
              <a:solidFill>
                <a:schemeClr val="accent1">
                  <a:lumMod val="75000"/>
                </a:schemeClr>
              </a:solidFill>
              <a:latin typeface="Irma Text Round Pro" panose="020B0504040000060003" pitchFamily="34" charset="0"/>
              <a:ea typeface="Irma Text Round Pro" panose="020B05040400000600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361A6C-9290-4D82-AEDD-0C103B61C459}"/>
              </a:ext>
            </a:extLst>
          </p:cNvPr>
          <p:cNvSpPr/>
          <p:nvPr/>
        </p:nvSpPr>
        <p:spPr>
          <a:xfrm>
            <a:off x="1752600" y="1866900"/>
            <a:ext cx="7543800" cy="82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883660-E048-40CE-AE6E-EA27D38878BA}"/>
              </a:ext>
            </a:extLst>
          </p:cNvPr>
          <p:cNvSpPr/>
          <p:nvPr/>
        </p:nvSpPr>
        <p:spPr>
          <a:xfrm>
            <a:off x="9906000" y="2152650"/>
            <a:ext cx="8077200" cy="7410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9DD960-0E51-4BF7-8B2E-8528AB7C4C88}"/>
              </a:ext>
            </a:extLst>
          </p:cNvPr>
          <p:cNvSpPr/>
          <p:nvPr/>
        </p:nvSpPr>
        <p:spPr>
          <a:xfrm>
            <a:off x="7103064" y="2632293"/>
            <a:ext cx="1076133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Ответы: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садовод, лесник, цветовод и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др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;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кондитер, продавец в  кондитерском отделе;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банкир, проф. теннисисты, боксеры, модели;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парикмахер;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воспитатель, педиатр, учитель;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– клоун, пародист;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журналист, экскурсовод, учитель, массовик-затейник; психолог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– хирург, разведчик, милиционер, политик;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сапер, каскадер;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бухгалтер, экономист, 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28245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8A1EF3-9359-4338-82DD-FFECCDEB1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1"/>
            <a:ext cx="15133306" cy="10287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E97E7-8026-4FAC-8A49-AEEA9A5A37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3D72D-5CA8-4AB1-B150-19B7AB002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58238" y="914400"/>
            <a:ext cx="885825" cy="895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B6A1EA-5392-406B-967E-8D697A5078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4063" y="2152650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93437" y="481012"/>
            <a:ext cx="16581106" cy="92344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Найти себя — значит понять свое признание, назначение, определить свои интересы, склонности. Поиски себя — это длительный процесс, и он может продолжаться всю жизнь. Я желаю вам – найти себя.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«Если Вы правильно выберите труд и вложите в него душу, то счастье само Вас отыщет». К.Д. Ушинский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По вопросам психологической поддержки обращайтесь по адресу: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  <a:hlinkClick r:id="rId11"/>
              </a:rPr>
              <a:t>https://vk.com/id227953730</a:t>
            </a:r>
            <a:endParaRPr lang="ru-RU" sz="33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Irma Text Round Pro" panose="020B0504040000060003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</a:rPr>
              <a:t>и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 Pro" panose="020B0504040000060003" pitchFamily="34" charset="0"/>
                <a:hlinkClick r:id="rId12"/>
              </a:rPr>
              <a:t>http://5ea48f31885a1.site123.me/</a:t>
            </a:r>
            <a:endParaRPr lang="ru-RU" sz="33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Irma Text Round Pro" panose="020B0504040000060003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ru-RU" sz="33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Irma Text Round Pro" panose="020B0504040000060003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Irma Text Round Pro" panose="020B05040400000600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361A6C-9290-4D82-AEDD-0C103B61C459}"/>
              </a:ext>
            </a:extLst>
          </p:cNvPr>
          <p:cNvSpPr/>
          <p:nvPr/>
        </p:nvSpPr>
        <p:spPr>
          <a:xfrm>
            <a:off x="1752600" y="1866900"/>
            <a:ext cx="7543800" cy="82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883660-E048-40CE-AE6E-EA27D38878BA}"/>
              </a:ext>
            </a:extLst>
          </p:cNvPr>
          <p:cNvSpPr/>
          <p:nvPr/>
        </p:nvSpPr>
        <p:spPr>
          <a:xfrm>
            <a:off x="9906000" y="2152650"/>
            <a:ext cx="8077200" cy="7410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 descr="Услуги">
            <a:extLst>
              <a:ext uri="{FF2B5EF4-FFF2-40B4-BE49-F238E27FC236}">
                <a16:creationId xmlns:a16="http://schemas.microsoft.com/office/drawing/2014/main" id="{53AA69C5-B069-4524-B039-F761CF70B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14" y="7334063"/>
            <a:ext cx="1838504" cy="168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асписание звонков">
            <a:extLst>
              <a:ext uri="{FF2B5EF4-FFF2-40B4-BE49-F238E27FC236}">
                <a16:creationId xmlns:a16="http://schemas.microsoft.com/office/drawing/2014/main" id="{7FF2E164-F0C2-444D-A29D-C23F3BB1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238" y="7908862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Проект &quot;Московская электронная школа&quot;, ГБОУ Школа № 1095, Москва">
            <a:extLst>
              <a:ext uri="{FF2B5EF4-FFF2-40B4-BE49-F238E27FC236}">
                <a16:creationId xmlns:a16="http://schemas.microsoft.com/office/drawing/2014/main" id="{946F229D-C569-4675-B92E-FF8DED5C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912" y="8099362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7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703754-6DE4-49D1-97DE-8D16F3A4C9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1919" y="0"/>
            <a:ext cx="15133306" cy="10287000"/>
          </a:xfrm>
          <a:prstGeom prst="rect">
            <a:avLst/>
          </a:prstGeo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4EF09EB9-BEF9-4164-813C-98C88E00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394826"/>
            <a:ext cx="16925925" cy="61912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мире существует не так уж много вещей, которые мы не можем выбрать. 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 ним относятся историческая эпоха, в которой мы живем, наши родители, события раннего детства. 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Все остальное в жизни в той или иной мере зависит от нашего выбора. 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 одним из наиболее ответственных, определяющих нашу судьбу, является выбор профессии. Важно отнестись к этому как можно серьезнее.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6E5EF6-43A7-4542-87C7-01B9D9CDB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600" y="7820036"/>
            <a:ext cx="1809750" cy="1809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BA7388-3008-459C-A56A-8502B0EE44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9375" y="8260562"/>
            <a:ext cx="581025" cy="5905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1DFF6-AE28-4A89-83C7-AC72BA36E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76093" y="1247770"/>
            <a:ext cx="523875" cy="533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BC05AA-080E-4C8A-BA4C-135A7BE878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68572" y="514340"/>
            <a:ext cx="885825" cy="8953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52A629-1F70-4989-812D-4418756C0E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46347" y="1771639"/>
            <a:ext cx="695325" cy="6953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86E997-D07A-48AF-9D14-6CC14C6622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20400" y="7010411"/>
            <a:ext cx="809625" cy="809625"/>
          </a:xfrm>
          <a:prstGeom prst="rect">
            <a:avLst/>
          </a:prstGeom>
        </p:spPr>
      </p:pic>
      <p:pic>
        <p:nvPicPr>
          <p:cNvPr id="14" name="Picture 2" descr="Виртуальный кабинет профориентации">
            <a:extLst>
              <a:ext uri="{FF2B5EF4-FFF2-40B4-BE49-F238E27FC236}">
                <a16:creationId xmlns:a16="http://schemas.microsoft.com/office/drawing/2014/main" id="{38D44396-D403-424E-8706-37EC6986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790" y="6475564"/>
            <a:ext cx="3868210" cy="386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832DEA-E343-4BE4-A154-045807C86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266699"/>
            <a:ext cx="14740963" cy="100203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2F9EFF-88A1-4D6E-9512-19FAEC08AC89}"/>
              </a:ext>
            </a:extLst>
          </p:cNvPr>
          <p:cNvSpPr/>
          <p:nvPr/>
        </p:nvSpPr>
        <p:spPr>
          <a:xfrm>
            <a:off x="1467845" y="2419350"/>
            <a:ext cx="15133306" cy="5448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7E0BCE-B61D-45A1-93D7-353110EAC1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684C7A-BE43-4834-952C-0C230E6BC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58238" y="914400"/>
            <a:ext cx="885825" cy="895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D1FB0C-17DA-4B22-B1F2-BF4D4F518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4063" y="2152650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467845" y="2219324"/>
            <a:ext cx="16362955" cy="74961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Профессия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(от лат.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profitere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– «объявлять своим делом») – род трудовой деятельности, требующий определённой подготовки и являющийся источником существования.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Ознакомьтесь с работами участников Республиканского конкурса видеороликов «Моя профессия»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hlinkClick r:id="rId11"/>
              </a:rPr>
              <a:t>https://drive.google.com/drive/folders/1AjwzvBeh55TsC_jrFUzoVxyTlRPTD-mV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Irma Text Round" panose="020B0504040000060003" pitchFamily="34" charset="0"/>
              <a:ea typeface="Irma Text Round" panose="020B05040400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6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832DEA-E343-4BE4-A154-045807C86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266699"/>
            <a:ext cx="14740963" cy="100203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2F9EFF-88A1-4D6E-9512-19FAEC08AC89}"/>
              </a:ext>
            </a:extLst>
          </p:cNvPr>
          <p:cNvSpPr/>
          <p:nvPr/>
        </p:nvSpPr>
        <p:spPr>
          <a:xfrm>
            <a:off x="1607871" y="2071687"/>
            <a:ext cx="15133306" cy="5448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7E0BCE-B61D-45A1-93D7-353110EAC1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684C7A-BE43-4834-952C-0C230E6BC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64089" y="325375"/>
            <a:ext cx="861023" cy="8702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D1FB0C-17DA-4B22-B1F2-BF4D4F518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38402" y="2071687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88678" y="1130511"/>
            <a:ext cx="17373599" cy="904875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 способ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 метод проб и ошибок, когда человек идёт вслепую, пробуя себя в различных сферах деятельности, пока не найдёт ту единственную профессию, которая будет приносить ему не только средства к достойному существованию, но и радость труда.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Какие минусы этого способа выбора?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 это может уйти половина человеческой жизни.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 способ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выбор профессии своих родителей, дедов и прадедов.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каком случае возможен этот способ выбора?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Да, он возможен в том случае, если это традиция семьи, которая передаётся из поколения в поколение.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чём минусы этого способа?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Не учитываются индивидуальные особенности человека.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 есть ли ещё способ выбора профессии? Попробуйте сами вывести формулу успешного выбора профессии (чем нужно руководствоваться при выборе профессии?).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 способ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изучение себя, своих интересов, склонностей – своих желаний. Изучение свойств нервной системы, мышления, памяти, внимания, учесть состояние здоровья – своих возможностей. А ещё необходимо ориентироваться на потребности рынка труда и уметь выделять «+» и «–» выбранной профессии, чтобы быть готовым к возможным трудностям.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Как вы думаете, какие факторы могут повлиять на выбор профессии?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Irma Text Round" panose="020B05040400000600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4A903B-59EC-465F-8D7D-3BF14BC175B4}"/>
              </a:ext>
            </a:extLst>
          </p:cNvPr>
          <p:cNvSpPr/>
          <p:nvPr/>
        </p:nvSpPr>
        <p:spPr>
          <a:xfrm>
            <a:off x="1467845" y="266699"/>
            <a:ext cx="15576218" cy="7048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Какие способы выбора профессии вам известны?</a:t>
            </a:r>
          </a:p>
        </p:txBody>
      </p:sp>
    </p:spTree>
    <p:extLst>
      <p:ext uri="{BB962C8B-B14F-4D97-AF65-F5344CB8AC3E}">
        <p14:creationId xmlns:p14="http://schemas.microsoft.com/office/powerpoint/2010/main" val="38140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832DEA-E343-4BE4-A154-045807C86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266699"/>
            <a:ext cx="14740963" cy="100203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2F9EFF-88A1-4D6E-9512-19FAEC08AC89}"/>
              </a:ext>
            </a:extLst>
          </p:cNvPr>
          <p:cNvSpPr/>
          <p:nvPr/>
        </p:nvSpPr>
        <p:spPr>
          <a:xfrm>
            <a:off x="1467844" y="1809749"/>
            <a:ext cx="15357215" cy="7562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7E0BCE-B61D-45A1-93D7-353110EAC1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684C7A-BE43-4834-952C-0C230E6BC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09735" y="476249"/>
            <a:ext cx="885825" cy="895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D1FB0C-17DA-4B22-B1F2-BF4D4F518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97401" y="1276349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686848" y="1809750"/>
            <a:ext cx="15762951" cy="691515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мире насчитывается около 40 тысяч разных профессий, одни появляются, другие исчезают навсегда. Ежегодно 25 миллионов человек меняют свое место работы, 12 % из них возвращаются обратно…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Означает ли это, что к выбору профессии можно идти путем проб и ошибок? А может, надо сознательно готовить себя к будущей профессиональной деятельности?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Как найти ту единственную, свою профессию, чтобы она тебе полностью устраивала, чтобы ее избрание позволило приносить пользу людям, обществу? </a:t>
            </a:r>
          </a:p>
          <a:p>
            <a:pPr algn="just"/>
            <a:endParaRPr lang="ru-RU" dirty="0">
              <a:latin typeface="Irma Text Round" panose="020B0504040000060003" pitchFamily="34" charset="0"/>
              <a:ea typeface="Irma Text Round" panose="020B05040400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6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832DEA-E343-4BE4-A154-045807C86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133349"/>
            <a:ext cx="14740963" cy="100203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2F9EFF-88A1-4D6E-9512-19FAEC08AC89}"/>
              </a:ext>
            </a:extLst>
          </p:cNvPr>
          <p:cNvSpPr/>
          <p:nvPr/>
        </p:nvSpPr>
        <p:spPr>
          <a:xfrm>
            <a:off x="670990" y="1809749"/>
            <a:ext cx="16154069" cy="7562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7E0BCE-B61D-45A1-93D7-353110EAC1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4095" t="16213" b="2081"/>
          <a:stretch/>
        </p:blipFill>
        <p:spPr>
          <a:xfrm>
            <a:off x="0" y="6134100"/>
            <a:ext cx="3920318" cy="41528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684C7A-BE43-4834-952C-0C230E6BC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09735" y="476249"/>
            <a:ext cx="885825" cy="895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D1FB0C-17DA-4B22-B1F2-BF4D4F518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97401" y="1276349"/>
            <a:ext cx="523875" cy="533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838200" y="1864042"/>
            <a:ext cx="16355369" cy="6838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rma Text Round" panose="020B0504040000060003" pitchFamily="34" charset="0"/>
                <a:ea typeface="Irma Text Round" panose="020B0504040000060003" pitchFamily="34" charset="0"/>
              </a:rPr>
              <a:t>1.	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" panose="020B0504040000060003" pitchFamily="34" charset="0"/>
              </a:rPr>
              <a:t>Определить, каковы ваши профессиональные интересы и склонности (назовем их словом «хочу»).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" panose="020B0504040000060003" pitchFamily="34" charset="0"/>
              </a:rPr>
              <a:t> 2.	Оценить, каковы ваши профессионально важные качества, состояние здоровья, способности, которые определяют, в конечном счете, вашу профессиональную пригодность (ответить на тот вопрос, что я «могу»).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Irma Text Round" panose="020B0504040000060003" pitchFamily="34" charset="0"/>
              </a:rPr>
              <a:t> 3.	Узнать, какие профессии пользуются спросом на рынке труда (что сегодня обществу «надо»).</a:t>
            </a:r>
          </a:p>
          <a:p>
            <a:pPr algn="just"/>
            <a:endParaRPr lang="ru-RU" dirty="0">
              <a:latin typeface="Irma Text Round" panose="020B0504040000060003" pitchFamily="34" charset="0"/>
              <a:ea typeface="Irma Text Round" panose="020B05040400000600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0DC6CC-CA88-43D2-BB19-C7B8E0373CD9}"/>
              </a:ext>
            </a:extLst>
          </p:cNvPr>
          <p:cNvSpPr/>
          <p:nvPr/>
        </p:nvSpPr>
        <p:spPr>
          <a:xfrm>
            <a:off x="1371600" y="476249"/>
            <a:ext cx="14401800" cy="1162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Для того, чтобы правильно выбрать профессию, нужно ориентироваться в трех вещах:</a:t>
            </a:r>
          </a:p>
        </p:txBody>
      </p:sp>
      <p:pic>
        <p:nvPicPr>
          <p:cNvPr id="4098" name="Picture 2" descr="Аутплейсмент векторы, картинки, клипарт Аутплейсмент | скачать на  Depositphotos">
            <a:extLst>
              <a:ext uri="{FF2B5EF4-FFF2-40B4-BE49-F238E27FC236}">
                <a16:creationId xmlns:a16="http://schemas.microsoft.com/office/drawing/2014/main" id="{A56298A2-60F9-46C9-8DB2-2EAD753B8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880" y="6362700"/>
            <a:ext cx="3924299" cy="39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4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6C2B17-0841-4D55-8916-E35FB1146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40019" y="0"/>
            <a:ext cx="15133306" cy="10287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F6FC3A-1AE1-423D-BE93-350D0EFC0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87400" y="2337426"/>
            <a:ext cx="523875" cy="533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B741A7-E21C-493C-AACF-FCFD7D043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0000" y="880112"/>
            <a:ext cx="885825" cy="8953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2CBB29-E9A0-459D-B91A-DB45342DA9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14675" y="2159452"/>
            <a:ext cx="695325" cy="6953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5DB72A-56D8-4964-8F73-E2A3E62E37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42731" y="1327787"/>
            <a:ext cx="809625" cy="8096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6A4C82-679A-41E5-84EE-CC4E748DEEB4}"/>
              </a:ext>
            </a:extLst>
          </p:cNvPr>
          <p:cNvPicPr/>
          <p:nvPr/>
        </p:nvPicPr>
        <p:blipFill>
          <a:blip r:embed="rId13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7" y="3203746"/>
            <a:ext cx="6743686" cy="615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1DBB4B-D994-427B-9342-2E8AB52BD74B}"/>
              </a:ext>
            </a:extLst>
          </p:cNvPr>
          <p:cNvSpPr/>
          <p:nvPr/>
        </p:nvSpPr>
        <p:spPr>
          <a:xfrm>
            <a:off x="1066800" y="2604126"/>
            <a:ext cx="8686800" cy="708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Если совместить все эти три компонента, то профессиональный выбор будет удачен, и отдача от такого специалиста в процессе его трудовой деятельности будет составлять, как показали исследования, все 100%.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6C2B17-0841-4D55-8916-E35FB1146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3516" t="14991" b="14991"/>
          <a:stretch/>
        </p:blipFill>
        <p:spPr>
          <a:xfrm>
            <a:off x="0" y="1"/>
            <a:ext cx="15133306" cy="10287000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B5A2966C-B6E0-4696-865A-3034036A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17399"/>
            <a:ext cx="17678400" cy="760285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1. Изучите как можно больше профессий. Определите, какие профессии и специальности необходимы сегодня.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2. Изучите самого себя, разберитесь в своих склонностях и способностях, особенностях своего характера и физических возможностях.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3. Выберите наиболее привлекательную профессию.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4. Подробно изучите выбранную профессию.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5. Сравните полученные знания о профессии со своими профессиональными возможностями, посоветуйтесь с родителями, учителями, подростковым врачом.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6. Если есть какие-либо ограничения для реализации данной профессии, имейте запасной вариант.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7. Приняв решение, не отступайте перед трудностями. Будьте настойчивы в достижении намеченных целей.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9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3E8C1B-4F7F-46B0-967D-4C79CF858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54400" y="7810500"/>
            <a:ext cx="1809750" cy="1809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F6FC3A-1AE1-423D-BE93-350D0EFC04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07417" y="1221116"/>
            <a:ext cx="523875" cy="554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B741A7-E21C-493C-AACF-FCFD7D0439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10000" y="880112"/>
            <a:ext cx="885825" cy="8953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2CBB29-E9A0-459D-B91A-DB45342DA9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71687" y="1327629"/>
            <a:ext cx="695325" cy="6953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5DB72A-56D8-4964-8F73-E2A3E62E37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323681" y="475299"/>
            <a:ext cx="809625" cy="80962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849F18-28A2-434A-A8F6-A243A7C1AB50}"/>
              </a:ext>
            </a:extLst>
          </p:cNvPr>
          <p:cNvSpPr/>
          <p:nvPr/>
        </p:nvSpPr>
        <p:spPr>
          <a:xfrm>
            <a:off x="3114675" y="190500"/>
            <a:ext cx="13039725" cy="1137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Правила выбора профессии: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10E11A-15D6-4592-94E1-1E0CD07CA0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8138" y="463868"/>
            <a:ext cx="5810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52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1636</Words>
  <Application>Microsoft Office PowerPoint</Application>
  <PresentationFormat>Произвольный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Irma Text Round</vt:lpstr>
      <vt:lpstr>Irma Text Round Pro</vt:lpstr>
      <vt:lpstr>Times New Roman</vt:lpstr>
      <vt:lpstr>Тема Office</vt:lpstr>
      <vt:lpstr>Тренинг по профориентации « На пороге взрослой жизни» </vt:lpstr>
      <vt:lpstr>Презентация PowerPoint</vt:lpstr>
      <vt:lpstr>В мире существует не так уж много вещей, которые мы не можем выбрать.  К ним относятся историческая эпоха, в которой мы живем, наши родители, события раннего детства.  Все остальное в жизни в той или иной мере зависит от нашего выбора.  И одним из наиболее ответственных, определяющих нашу судьбу, является выбор профессии. Важно отнестись к этому как можно серьезнее.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Изучите как можно больше профессий. Определите, какие профессии и специальности необходимы сегодня. 2. Изучите самого себя, разберитесь в своих склонностях и способностях, особенностях своего характера и физических возможностях. 3. Выберите наиболее привлекательную профессию. 4. Подробно изучите выбранную профессию. 5. Сравните полученные знания о профессии со своими профессиональными возможностями, посоветуйтесь с родителями, учителями, подростковым врачом. 6. Если есть какие-либо ограничения для реализации данной профессии, имейте запасной вариант. 7. Приняв решение, не отступайте перед трудностями. Будьте настойчивы в достижении намеченных целей. </vt:lpstr>
      <vt:lpstr> Сейчас предлагаю пройти тест для определения ваших профессиональных склонностей  https://testometrika-com.cdn.ampproject.org/c/s/testometrika.com/amp/?id=57  Ваши результаты оформите в таблицу (можно в ворде как предложено ниже или на обычном листике вручную) и пришлите в личные сообщения по адресу: https://vk.com/id227953730   Класс_________________________________ Фамилия, имя___________________________  человек – человек  человек – природа  человек – техника  человек – знаковая система  человек – художественный образ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admin</cp:lastModifiedBy>
  <cp:revision>92</cp:revision>
  <dcterms:created xsi:type="dcterms:W3CDTF">2020-11-23T19:25:32Z</dcterms:created>
  <dcterms:modified xsi:type="dcterms:W3CDTF">2021-04-14T19:26:52Z</dcterms:modified>
</cp:coreProperties>
</file>