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6"/>
  </p:notesMasterIdLst>
  <p:handoutMasterIdLst>
    <p:handoutMasterId r:id="rId47"/>
  </p:handoutMasterIdLst>
  <p:sldIdLst>
    <p:sldId id="256" r:id="rId2"/>
    <p:sldId id="261" r:id="rId3"/>
    <p:sldId id="265" r:id="rId4"/>
    <p:sldId id="264" r:id="rId5"/>
    <p:sldId id="381" r:id="rId6"/>
    <p:sldId id="338" r:id="rId7"/>
    <p:sldId id="292" r:id="rId8"/>
    <p:sldId id="299" r:id="rId9"/>
    <p:sldId id="300" r:id="rId10"/>
    <p:sldId id="301" r:id="rId11"/>
    <p:sldId id="302" r:id="rId12"/>
    <p:sldId id="380" r:id="rId13"/>
    <p:sldId id="339" r:id="rId14"/>
    <p:sldId id="293" r:id="rId15"/>
    <p:sldId id="305" r:id="rId16"/>
    <p:sldId id="262" r:id="rId17"/>
    <p:sldId id="289" r:id="rId18"/>
    <p:sldId id="290" r:id="rId19"/>
    <p:sldId id="291" r:id="rId20"/>
    <p:sldId id="288" r:id="rId21"/>
    <p:sldId id="269" r:id="rId22"/>
    <p:sldId id="271" r:id="rId23"/>
    <p:sldId id="273" r:id="rId24"/>
    <p:sldId id="340" r:id="rId25"/>
    <p:sldId id="382" r:id="rId26"/>
    <p:sldId id="341" r:id="rId27"/>
    <p:sldId id="295" r:id="rId28"/>
    <p:sldId id="386" r:id="rId29"/>
    <p:sldId id="294" r:id="rId30"/>
    <p:sldId id="378" r:id="rId31"/>
    <p:sldId id="379" r:id="rId32"/>
    <p:sldId id="274" r:id="rId33"/>
    <p:sldId id="276" r:id="rId34"/>
    <p:sldId id="284" r:id="rId35"/>
    <p:sldId id="383" r:id="rId36"/>
    <p:sldId id="389" r:id="rId37"/>
    <p:sldId id="384" r:id="rId38"/>
    <p:sldId id="285" r:id="rId39"/>
    <p:sldId id="387" r:id="rId40"/>
    <p:sldId id="335" r:id="rId41"/>
    <p:sldId id="337" r:id="rId42"/>
    <p:sldId id="388" r:id="rId43"/>
    <p:sldId id="385" r:id="rId44"/>
    <p:sldId id="278" r:id="rId45"/>
  </p:sldIdLst>
  <p:sldSz cx="12192000" cy="6858000"/>
  <p:notesSz cx="7104063" cy="10234613"/>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50">
          <p15:clr>
            <a:srgbClr val="A4A3A4"/>
          </p15:clr>
        </p15:guide>
        <p15:guide id="2" pos="3809">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02020"/>
    <a:srgbClr val="B2B2B2"/>
    <a:srgbClr val="323232"/>
    <a:srgbClr val="CC3300"/>
    <a:srgbClr val="CC0000"/>
    <a:srgbClr val="FF3300"/>
    <a:srgbClr val="990000"/>
    <a:srgbClr val="FF8D41"/>
    <a:srgbClr val="FF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2278" autoAdjust="0"/>
    <p:restoredTop sz="94660"/>
  </p:normalViewPr>
  <p:slideViewPr>
    <p:cSldViewPr snapToGrid="0" showGuides="1">
      <p:cViewPr varScale="1">
        <p:scale>
          <a:sx n="71" d="100"/>
          <a:sy n="71" d="100"/>
        </p:scale>
        <p:origin x="106" y="48"/>
      </p:cViewPr>
      <p:guideLst>
        <p:guide orient="horz" pos="2150"/>
        <p:guide pos="3809"/>
      </p:guideLst>
    </p:cSldViewPr>
  </p:slideViewPr>
  <p:notesTextViewPr>
    <p:cViewPr>
      <p:scale>
        <a:sx n="3" d="2"/>
        <a:sy n="3" d="2"/>
      </p:scale>
      <p:origin x="0" y="0"/>
    </p:cViewPr>
  </p:notesTextViewPr>
  <p:gridSpacing cx="72000" cy="720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handoutMaster" Target="handoutMasters/handoutMaster1.xml"/><Relationship Id="rId50"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tableStyles" Target="tableStyle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notesMaster" Target="notesMasters/notesMaster1.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78290" cy="513492"/>
          </a:xfrm>
          <a:prstGeom prst="rect">
            <a:avLst/>
          </a:prstGeom>
        </p:spPr>
        <p:txBody>
          <a:bodyPr vert="horz" lIns="91440" tIns="45720" rIns="91440" bIns="45720" rtlCol="0"/>
          <a:lstStyle>
            <a:lvl1pPr algn="l">
              <a:defRPr sz="1245"/>
            </a:lvl1pPr>
          </a:lstStyle>
          <a:p>
            <a:endParaRPr lang="en-US"/>
          </a:p>
        </p:txBody>
      </p:sp>
      <p:sp>
        <p:nvSpPr>
          <p:cNvPr id="3" name="Date Placeholder 2"/>
          <p:cNvSpPr>
            <a:spLocks noGrp="1"/>
          </p:cNvSpPr>
          <p:nvPr>
            <p:ph type="dt" sz="quarter" idx="1"/>
          </p:nvPr>
        </p:nvSpPr>
        <p:spPr>
          <a:xfrm>
            <a:off x="4023812" y="0"/>
            <a:ext cx="3078290" cy="513492"/>
          </a:xfrm>
          <a:prstGeom prst="rect">
            <a:avLst/>
          </a:prstGeom>
        </p:spPr>
        <p:txBody>
          <a:bodyPr vert="horz" lIns="91440" tIns="45720" rIns="91440" bIns="45720" rtlCol="0"/>
          <a:lstStyle>
            <a:lvl1pPr algn="r">
              <a:defRPr sz="1245"/>
            </a:lvl1pPr>
          </a:lstStyle>
          <a:p>
            <a:fld id="{0F9B84EA-7D68-4D60-9CB1-D50884785D1C}" type="datetimeFigureOut">
              <a:rPr lang="en-US" smtClean="0"/>
              <a:t>3/5/2022</a:t>
            </a:fld>
            <a:endParaRPr lang="en-US"/>
          </a:p>
        </p:txBody>
      </p:sp>
      <p:sp>
        <p:nvSpPr>
          <p:cNvPr id="4" name="Footer Placeholder 3"/>
          <p:cNvSpPr>
            <a:spLocks noGrp="1"/>
          </p:cNvSpPr>
          <p:nvPr>
            <p:ph type="ftr" sz="quarter" idx="2"/>
          </p:nvPr>
        </p:nvSpPr>
        <p:spPr>
          <a:xfrm>
            <a:off x="0" y="9720804"/>
            <a:ext cx="3078290" cy="513491"/>
          </a:xfrm>
          <a:prstGeom prst="rect">
            <a:avLst/>
          </a:prstGeom>
        </p:spPr>
        <p:txBody>
          <a:bodyPr vert="horz" lIns="91440" tIns="45720" rIns="91440" bIns="45720" rtlCol="0" anchor="b"/>
          <a:lstStyle>
            <a:lvl1pPr algn="l">
              <a:defRPr sz="1245"/>
            </a:lvl1pPr>
          </a:lstStyle>
          <a:p>
            <a:endParaRPr lang="en-US"/>
          </a:p>
        </p:txBody>
      </p:sp>
      <p:sp>
        <p:nvSpPr>
          <p:cNvPr id="5" name="Slide Number Placeholder 4"/>
          <p:cNvSpPr>
            <a:spLocks noGrp="1"/>
          </p:cNvSpPr>
          <p:nvPr>
            <p:ph type="sldNum" sz="quarter" idx="3"/>
          </p:nvPr>
        </p:nvSpPr>
        <p:spPr>
          <a:xfrm>
            <a:off x="4023812" y="9720804"/>
            <a:ext cx="3078290" cy="513491"/>
          </a:xfrm>
          <a:prstGeom prst="rect">
            <a:avLst/>
          </a:prstGeom>
        </p:spPr>
        <p:txBody>
          <a:bodyPr vert="horz" lIns="91440" tIns="45720" rIns="91440" bIns="45720" rtlCol="0" anchor="b"/>
          <a:lstStyle>
            <a:lvl1pPr algn="r">
              <a:defRPr sz="1245"/>
            </a:lvl1pPr>
          </a:lstStyle>
          <a:p>
            <a:fld id="{8D4E0FC9-F1F8-4FAE-9988-3BA365CFD46F}" type="slidenum">
              <a:rPr lang="en-US" smtClean="0"/>
              <a:t>‹#›</a:t>
            </a:fld>
            <a:endParaRPr lang="en-US"/>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78163" cy="512763"/>
          </a:xfrm>
          <a:prstGeom prst="rect">
            <a:avLst/>
          </a:prstGeom>
        </p:spPr>
        <p:txBody>
          <a:bodyPr vert="horz" lIns="91440" tIns="45720" rIns="91440" bIns="45720" rtlCol="0"/>
          <a:lstStyle>
            <a:lvl1pPr algn="l">
              <a:defRPr sz="1200"/>
            </a:lvl1pPr>
          </a:lstStyle>
          <a:p>
            <a:endParaRPr lang="en-US"/>
          </a:p>
        </p:txBody>
      </p:sp>
      <p:sp>
        <p:nvSpPr>
          <p:cNvPr id="3" name="Slide Number Placeholder 2"/>
          <p:cNvSpPr>
            <a:spLocks noGrp="1"/>
          </p:cNvSpPr>
          <p:nvPr>
            <p:ph type="dt" idx="1"/>
          </p:nvPr>
        </p:nvSpPr>
        <p:spPr>
          <a:xfrm>
            <a:off x="4024313" y="0"/>
            <a:ext cx="3078162" cy="512763"/>
          </a:xfrm>
          <a:prstGeom prst="rect">
            <a:avLst/>
          </a:prstGeom>
        </p:spPr>
        <p:txBody>
          <a:bodyPr vert="horz" lIns="91440" tIns="45720" rIns="91440" bIns="45720" rtlCol="0"/>
          <a:lstStyle>
            <a:lvl1pPr algn="r">
              <a:defRPr sz="1200"/>
            </a:lvl1pPr>
          </a:lstStyle>
          <a:p>
            <a:fld id="{D6C8D182-E4C8-4120-9249-FC9774456FFA}" type="datetimeFigureOut">
              <a:rPr lang="en-US" smtClean="0"/>
              <a:t>3/5/2022</a:t>
            </a:fld>
            <a:endParaRPr lang="en-US"/>
          </a:p>
        </p:txBody>
      </p:sp>
      <p:sp>
        <p:nvSpPr>
          <p:cNvPr id="4" name="Slide Image Placehoder 3"/>
          <p:cNvSpPr>
            <a:spLocks noGrp="1" noRot="1" noChangeAspect="1"/>
          </p:cNvSpPr>
          <p:nvPr>
            <p:ph type="sldImg" idx="2"/>
          </p:nvPr>
        </p:nvSpPr>
        <p:spPr>
          <a:xfrm>
            <a:off x="482600" y="1279525"/>
            <a:ext cx="6140450" cy="3454400"/>
          </a:xfrm>
          <a:prstGeom prst="rect">
            <a:avLst/>
          </a:prstGeom>
          <a:noFill/>
          <a:ln w="12700">
            <a:solidFill>
              <a:prstClr val="black"/>
            </a:solidFill>
          </a:ln>
        </p:spPr>
        <p:txBody>
          <a:bodyPr vert="horz" lIns="91440" tIns="45720" rIns="91440" bIns="45720" rtlCol="0" anchor="ctr"/>
          <a:lstStyle/>
          <a:p>
            <a:endParaRPr lang="en-US"/>
          </a:p>
        </p:txBody>
      </p:sp>
      <p:sp>
        <p:nvSpPr>
          <p:cNvPr id="5" name="Note Placeholder 4"/>
          <p:cNvSpPr>
            <a:spLocks noGrp="1"/>
          </p:cNvSpPr>
          <p:nvPr>
            <p:ph type="body" sz="quarter" idx="3"/>
          </p:nvPr>
        </p:nvSpPr>
        <p:spPr>
          <a:xfrm>
            <a:off x="711200" y="4926013"/>
            <a:ext cx="5683250" cy="4029075"/>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9721850"/>
            <a:ext cx="3078163" cy="512763"/>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4024313" y="9721850"/>
            <a:ext cx="3078162" cy="512763"/>
          </a:xfrm>
          <a:prstGeom prst="rect">
            <a:avLst/>
          </a:prstGeom>
        </p:spPr>
        <p:txBody>
          <a:bodyPr vert="horz" lIns="91440" tIns="45720" rIns="91440" bIns="45720" rtlCol="0" anchor="b"/>
          <a:lstStyle>
            <a:lvl1pPr algn="r">
              <a:defRPr sz="1200"/>
            </a:lvl1pPr>
          </a:lstStyle>
          <a:p>
            <a:fld id="{85D0DACE-38E0-42D2-9336-2B707D34BC6D}" type="slidenum">
              <a:rPr lang="en-US" smtClean="0"/>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grpSp>
        <p:nvGrpSpPr>
          <p:cNvPr id="7" name="Group 15"/>
          <p:cNvGrpSpPr/>
          <p:nvPr/>
        </p:nvGrpSpPr>
        <p:grpSpPr>
          <a:xfrm>
            <a:off x="0" y="0"/>
            <a:ext cx="12192000" cy="6858000"/>
            <a:chOff x="0" y="0"/>
            <a:chExt cx="9144000" cy="6858000"/>
          </a:xfrm>
        </p:grpSpPr>
        <p:sp>
          <p:nvSpPr>
            <p:cNvPr id="8" name="Rectangle 7"/>
            <p:cNvSpPr/>
            <p:nvPr/>
          </p:nvSpPr>
          <p:spPr>
            <a:xfrm>
              <a:off x="0" y="0"/>
              <a:ext cx="7162800" cy="6858000"/>
            </a:xfrm>
            <a:prstGeom prst="rect">
              <a:avLst/>
            </a:prstGeom>
            <a:gradFill flip="none" rotWithShape="1">
              <a:gsLst>
                <a:gs pos="0">
                  <a:srgbClr val="010101">
                    <a:alpha val="51765"/>
                  </a:srgbClr>
                </a:gs>
                <a:gs pos="60000">
                  <a:srgbClr val="FEFEFE">
                    <a:alpha val="0"/>
                  </a:srgbClr>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1143000" y="0"/>
              <a:ext cx="8001000" cy="6858000"/>
            </a:xfrm>
            <a:prstGeom prst="rect">
              <a:avLst/>
            </a:prstGeom>
            <a:gradFill flip="none" rotWithShape="1">
              <a:gsLst>
                <a:gs pos="0">
                  <a:srgbClr val="010101">
                    <a:alpha val="56000"/>
                  </a:srgbClr>
                </a:gs>
                <a:gs pos="61000">
                  <a:srgbClr val="FEFEFE">
                    <a:alpha val="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 name="Freeform 9"/>
          <p:cNvSpPr/>
          <p:nvPr/>
        </p:nvSpPr>
        <p:spPr>
          <a:xfrm rot="10800000">
            <a:off x="1189096" y="5617774"/>
            <a:ext cx="9843913" cy="537210"/>
          </a:xfrm>
          <a:custGeom>
            <a:avLst/>
            <a:gdLst>
              <a:gd name="connsiteX0" fmla="*/ 0 w 7955280"/>
              <a:gd name="connsiteY0" fmla="*/ 495300 h 495300"/>
              <a:gd name="connsiteX1" fmla="*/ 169546 w 7955280"/>
              <a:gd name="connsiteY1" fmla="*/ 0 h 495300"/>
              <a:gd name="connsiteX2" fmla="*/ 7785734 w 7955280"/>
              <a:gd name="connsiteY2" fmla="*/ 0 h 495300"/>
              <a:gd name="connsiteX3" fmla="*/ 7955280 w 7955280"/>
              <a:gd name="connsiteY3" fmla="*/ 495300 h 495300"/>
              <a:gd name="connsiteX4" fmla="*/ 0 w 7955280"/>
              <a:gd name="connsiteY4" fmla="*/ 495300 h 495300"/>
              <a:gd name="connsiteX0-1" fmla="*/ 0 w 7955280"/>
              <a:gd name="connsiteY0-2" fmla="*/ 495300 h 495300"/>
              <a:gd name="connsiteX1-3" fmla="*/ 169546 w 7955280"/>
              <a:gd name="connsiteY1-4" fmla="*/ 0 h 495300"/>
              <a:gd name="connsiteX2-5" fmla="*/ 3966210 w 7955280"/>
              <a:gd name="connsiteY2-6" fmla="*/ 95250 h 495300"/>
              <a:gd name="connsiteX3-7" fmla="*/ 7785734 w 7955280"/>
              <a:gd name="connsiteY3-8" fmla="*/ 0 h 495300"/>
              <a:gd name="connsiteX4-9" fmla="*/ 7955280 w 7955280"/>
              <a:gd name="connsiteY4-10" fmla="*/ 495300 h 495300"/>
              <a:gd name="connsiteX5" fmla="*/ 0 w 7955280"/>
              <a:gd name="connsiteY5" fmla="*/ 495300 h 495300"/>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 y="connsiteY5"/>
              </a:cxn>
            </a:cxnLst>
            <a:rect l="l" t="t" r="r" b="b"/>
            <a:pathLst>
              <a:path w="7955280" h="495300">
                <a:moveTo>
                  <a:pt x="0" y="495300"/>
                </a:moveTo>
                <a:lnTo>
                  <a:pt x="169546" y="0"/>
                </a:lnTo>
                <a:lnTo>
                  <a:pt x="3966210" y="95250"/>
                </a:lnTo>
                <a:lnTo>
                  <a:pt x="7785734" y="0"/>
                </a:lnTo>
                <a:lnTo>
                  <a:pt x="7955280" y="495300"/>
                </a:lnTo>
                <a:lnTo>
                  <a:pt x="0" y="495300"/>
                </a:lnTo>
                <a:close/>
              </a:path>
            </a:pathLst>
          </a:custGeom>
          <a:gradFill flip="none" rotWithShape="1">
            <a:gsLst>
              <a:gs pos="30000">
                <a:srgbClr val="010101">
                  <a:alpha val="34000"/>
                </a:srgbClr>
              </a:gs>
              <a:gs pos="100000">
                <a:srgbClr val="010101">
                  <a:alpha val="26000"/>
                </a:srgbClr>
              </a:gs>
            </a:gsLst>
            <a:path path="circl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1319937" y="1016990"/>
            <a:ext cx="9572977" cy="4831643"/>
          </a:xfrm>
          <a:prstGeom prst="rect">
            <a:avLst/>
          </a:prstGeom>
          <a:solidFill>
            <a:schemeClr val="bg1">
              <a:lumMod val="75000"/>
              <a:lumOff val="25000"/>
            </a:schemeClr>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1320801" y="1009651"/>
            <a:ext cx="9572977" cy="4831643"/>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2" descr="C:\Users\Administrator\Desktop\Pushpin Dev\Assets\pushpinLeft.png"/>
          <p:cNvPicPr>
            <a:picLocks noChangeAspect="1" noChangeArrowheads="1"/>
          </p:cNvPicPr>
          <p:nvPr/>
        </p:nvPicPr>
        <p:blipFill>
          <a:blip r:embed="rId3" cstate="print"/>
          <a:srcRect/>
          <a:stretch>
            <a:fillRect/>
          </a:stretch>
        </p:blipFill>
        <p:spPr bwMode="auto">
          <a:xfrm rot="1435684">
            <a:off x="1026029" y="702069"/>
            <a:ext cx="757108" cy="567830"/>
          </a:xfrm>
          <a:prstGeom prst="rect">
            <a:avLst/>
          </a:prstGeom>
          <a:noFill/>
        </p:spPr>
      </p:pic>
      <p:pic>
        <p:nvPicPr>
          <p:cNvPr id="14" name="Picture 2" descr="C:\Users\Administrator\Desktop\Pushpin Dev\Assets\pushpinLeft.png"/>
          <p:cNvPicPr>
            <a:picLocks noChangeAspect="1" noChangeArrowheads="1"/>
          </p:cNvPicPr>
          <p:nvPr/>
        </p:nvPicPr>
        <p:blipFill>
          <a:blip r:embed="rId3" cstate="print"/>
          <a:srcRect/>
          <a:stretch>
            <a:fillRect/>
          </a:stretch>
        </p:blipFill>
        <p:spPr bwMode="auto">
          <a:xfrm rot="4096196">
            <a:off x="10568399" y="655232"/>
            <a:ext cx="566928" cy="755904"/>
          </a:xfrm>
          <a:prstGeom prst="rect">
            <a:avLst/>
          </a:prstGeom>
          <a:noFill/>
        </p:spPr>
      </p:pic>
      <p:sp>
        <p:nvSpPr>
          <p:cNvPr id="2" name="Title 1"/>
          <p:cNvSpPr>
            <a:spLocks noGrp="1"/>
          </p:cNvSpPr>
          <p:nvPr>
            <p:ph type="ctrTitle"/>
          </p:nvPr>
        </p:nvSpPr>
        <p:spPr>
          <a:xfrm>
            <a:off x="2302934" y="1794935"/>
            <a:ext cx="7631291" cy="1828090"/>
          </a:xfrm>
        </p:spPr>
        <p:txBody>
          <a:bodyPr anchor="b">
            <a:normAutofit/>
          </a:bodyPr>
          <a:lstStyle>
            <a:lvl1pPr>
              <a:defRPr sz="4800"/>
            </a:lvl1pPr>
          </a:lstStyle>
          <a:p>
            <a:r>
              <a:rPr lang="ru-RU"/>
              <a:t>Образец заголовка</a:t>
            </a:r>
            <a:endParaRPr lang="en-US"/>
          </a:p>
        </p:txBody>
      </p:sp>
      <p:sp>
        <p:nvSpPr>
          <p:cNvPr id="3" name="Subtitle 2"/>
          <p:cNvSpPr>
            <a:spLocks noGrp="1"/>
          </p:cNvSpPr>
          <p:nvPr>
            <p:ph type="subTitle" idx="1"/>
          </p:nvPr>
        </p:nvSpPr>
        <p:spPr>
          <a:xfrm>
            <a:off x="2302934" y="3736622"/>
            <a:ext cx="7616239" cy="1524000"/>
          </a:xfrm>
        </p:spPr>
        <p:txBody>
          <a:bodyPr/>
          <a:lstStyle>
            <a:lvl1pPr marL="0" indent="0" algn="ctr">
              <a:buNone/>
              <a:defRPr>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a:t>Образец подзаголовка</a:t>
            </a:r>
            <a:endParaRPr lang="en-US" dirty="0"/>
          </a:p>
        </p:txBody>
      </p:sp>
      <p:sp>
        <p:nvSpPr>
          <p:cNvPr id="4" name="Date Placeholder 3"/>
          <p:cNvSpPr>
            <a:spLocks noGrp="1"/>
          </p:cNvSpPr>
          <p:nvPr>
            <p:ph type="dt" sz="half" idx="10"/>
          </p:nvPr>
        </p:nvSpPr>
        <p:spPr>
          <a:xfrm>
            <a:off x="9027569" y="5357593"/>
            <a:ext cx="1618428" cy="365125"/>
          </a:xfrm>
        </p:spPr>
        <p:txBody>
          <a:bodyPr/>
          <a:lstStyle/>
          <a:p>
            <a:fld id="{760FBDFE-C587-4B4C-A407-44438C67B59E}" type="datetimeFigureOut">
              <a:rPr lang="en-US" smtClean="0"/>
              <a:t>3/5/2022</a:t>
            </a:fld>
            <a:endParaRPr lang="en-US" dirty="0"/>
          </a:p>
        </p:txBody>
      </p:sp>
      <p:sp>
        <p:nvSpPr>
          <p:cNvPr id="5" name="Footer Placeholder 4"/>
          <p:cNvSpPr>
            <a:spLocks noGrp="1"/>
          </p:cNvSpPr>
          <p:nvPr>
            <p:ph type="ftr" sz="quarter" idx="11"/>
          </p:nvPr>
        </p:nvSpPr>
        <p:spPr>
          <a:xfrm>
            <a:off x="1565393" y="5357593"/>
            <a:ext cx="6713127" cy="365125"/>
          </a:xfrm>
        </p:spPr>
        <p:txBody>
          <a:bodyPr/>
          <a:lstStyle/>
          <a:p>
            <a:endParaRPr lang="en-US"/>
          </a:p>
        </p:txBody>
      </p:sp>
      <p:sp>
        <p:nvSpPr>
          <p:cNvPr id="6" name="Slide Number Placeholder 5"/>
          <p:cNvSpPr>
            <a:spLocks noGrp="1"/>
          </p:cNvSpPr>
          <p:nvPr>
            <p:ph type="sldNum" sz="quarter" idx="12"/>
          </p:nvPr>
        </p:nvSpPr>
        <p:spPr>
          <a:xfrm>
            <a:off x="8285241" y="5357593"/>
            <a:ext cx="738697" cy="365125"/>
          </a:xfrm>
        </p:spPr>
        <p:txBody>
          <a:bodyPr/>
          <a:lstStyle>
            <a:lvl1pPr algn="ctr">
              <a:defRPr/>
            </a:lvl1pPr>
          </a:lstStyle>
          <a:p>
            <a:fld id="{49AE70B2-8BF9-45C0-BB95-33D1B9D3A854}" type="slidenum">
              <a:rPr lang="en-US" smtClean="0"/>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a:p>
        </p:txBody>
      </p:sp>
      <p:sp>
        <p:nvSpPr>
          <p:cNvPr id="3" name="Vertical Text Placeholder 2"/>
          <p:cNvSpPr>
            <a:spLocks noGrp="1"/>
          </p:cNvSpPr>
          <p:nvPr>
            <p:ph type="body" orient="vert" idx="1"/>
          </p:nvPr>
        </p:nvSpPr>
        <p:spPr/>
        <p:txBody>
          <a:bodyPr vert="eaVert" anchor="ct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a:p>
        </p:txBody>
      </p:sp>
      <p:sp>
        <p:nvSpPr>
          <p:cNvPr id="4" name="Date Placeholder 3"/>
          <p:cNvSpPr>
            <a:spLocks noGrp="1"/>
          </p:cNvSpPr>
          <p:nvPr>
            <p:ph type="dt" sz="half" idx="10"/>
          </p:nvPr>
        </p:nvSpPr>
        <p:spPr/>
        <p:txBody>
          <a:bodyPr/>
          <a:lstStyle/>
          <a:p>
            <a:fld id="{760FBDFE-C587-4B4C-A407-44438C67B59E}" type="datetimeFigureOut">
              <a:rPr lang="en-US" smtClean="0"/>
              <a:t>3/5/2022</a:t>
            </a:fld>
            <a:endParaRPr lang="en-US" dirty="0"/>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9AE70B2-8BF9-45C0-BB95-33D1B9D3A854}" type="slidenum">
              <a:rPr lang="en-US" smtClean="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2" y="925691"/>
            <a:ext cx="1907823" cy="4763911"/>
          </a:xfrm>
        </p:spPr>
        <p:txBody>
          <a:bodyPr vert="eaVert"/>
          <a:lstStyle>
            <a:lvl1pPr algn="l">
              <a:defRPr/>
            </a:lvl1pPr>
          </a:lstStyle>
          <a:p>
            <a:r>
              <a:rPr lang="ru-RU"/>
              <a:t>Образец заголовка</a:t>
            </a:r>
            <a:endParaRPr lang="en-US" dirty="0"/>
          </a:p>
        </p:txBody>
      </p:sp>
      <p:sp>
        <p:nvSpPr>
          <p:cNvPr id="3" name="Vertical Text Placeholder 2"/>
          <p:cNvSpPr>
            <a:spLocks noGrp="1"/>
          </p:cNvSpPr>
          <p:nvPr>
            <p:ph type="body" orient="vert" idx="1"/>
          </p:nvPr>
        </p:nvSpPr>
        <p:spPr>
          <a:xfrm>
            <a:off x="1730962" y="1106313"/>
            <a:ext cx="6905039" cy="4402667"/>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a:p>
        </p:txBody>
      </p:sp>
      <p:sp>
        <p:nvSpPr>
          <p:cNvPr id="4" name="Date Placeholder 3"/>
          <p:cNvSpPr>
            <a:spLocks noGrp="1"/>
          </p:cNvSpPr>
          <p:nvPr>
            <p:ph type="dt" sz="half" idx="10"/>
          </p:nvPr>
        </p:nvSpPr>
        <p:spPr/>
        <p:txBody>
          <a:bodyPr/>
          <a:lstStyle/>
          <a:p>
            <a:fld id="{760FBDFE-C587-4B4C-A407-44438C67B59E}" type="datetimeFigureOut">
              <a:rPr lang="en-US" smtClean="0"/>
              <a:t>3/5/2022</a:t>
            </a:fld>
            <a:endParaRPr lang="en-US" dirty="0"/>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9AE70B2-8BF9-45C0-BB95-33D1B9D3A854}" type="slidenum">
              <a:rPr lang="en-US" smtClean="0"/>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Content">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760FBDFE-C587-4B4C-A407-44438C67B59E}" type="datetimeFigureOut">
              <a:rPr lang="en-US" smtClean="0"/>
              <a:t>3/5/2022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9AE70B2-8BF9-45C0-BB95-33D1B9D3A854}" type="slidenum">
              <a:rPr lang="en-US" smtClean="0"/>
              <a:t>‹#›</a:t>
            </a:fld>
            <a:endParaRPr lang="en-US"/>
          </a:p>
        </p:txBody>
      </p:sp>
      <p:sp>
        <p:nvSpPr>
          <p:cNvPr id="7" name="Content Placeholder 6"/>
          <p:cNvSpPr>
            <a:spLocks noGrp="1"/>
          </p:cNvSpPr>
          <p:nvPr>
            <p:ph sz="quarter" idx="13"/>
          </p:nvPr>
        </p:nvSpPr>
        <p:spPr>
          <a:xfrm>
            <a:off x="838200" y="551543"/>
            <a:ext cx="10515600" cy="5558971"/>
          </a:xfrm>
        </p:spPr>
        <p:txBody>
          <a:bodyPr/>
          <a:lstStyle/>
          <a:p>
            <a:pPr lvl="0"/>
            <a:r>
              <a:rPr lang="en-US" dirty="0">
                <a:sym typeface="+mn-ea"/>
              </a:rPr>
              <a:t>Click to edit Master text styles</a:t>
            </a:r>
            <a:endParaRPr lang="en-US" dirty="0"/>
          </a:p>
          <a:p>
            <a:pPr lvl="1"/>
            <a:r>
              <a:rPr lang="en-US" dirty="0">
                <a:sym typeface="+mn-ea"/>
              </a:rPr>
              <a:t>Second level</a:t>
            </a:r>
            <a:endParaRPr lang="en-US" dirty="0"/>
          </a:p>
          <a:p>
            <a:pPr lvl="2"/>
            <a:r>
              <a:rPr lang="en-US" dirty="0">
                <a:sym typeface="+mn-ea"/>
              </a:rPr>
              <a:t>Third level</a:t>
            </a:r>
            <a:endParaRPr lang="en-US" dirty="0"/>
          </a:p>
          <a:p>
            <a:pPr lvl="3"/>
            <a:r>
              <a:rPr lang="en-US" dirty="0">
                <a:sym typeface="+mn-ea"/>
              </a:rPr>
              <a:t>Fourth level</a:t>
            </a:r>
            <a:endParaRPr lang="en-US" dirty="0"/>
          </a:p>
          <a:p>
            <a:pPr lvl="4"/>
            <a:r>
              <a:rPr lang="en-US" dirty="0">
                <a:sym typeface="+mn-ea"/>
              </a:rPr>
              <a:t>Fifth level</a:t>
            </a:r>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a:p>
        </p:txBody>
      </p:sp>
      <p:sp>
        <p:nvSpPr>
          <p:cNvPr id="3" name="Content Placeholder 2"/>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a:p>
        </p:txBody>
      </p:sp>
      <p:sp>
        <p:nvSpPr>
          <p:cNvPr id="4" name="Date Placeholder 3"/>
          <p:cNvSpPr>
            <a:spLocks noGrp="1"/>
          </p:cNvSpPr>
          <p:nvPr>
            <p:ph type="dt" sz="half" idx="10"/>
          </p:nvPr>
        </p:nvSpPr>
        <p:spPr/>
        <p:txBody>
          <a:bodyPr/>
          <a:lstStyle/>
          <a:p>
            <a:fld id="{760FBDFE-C587-4B4C-A407-44438C67B59E}" type="datetimeFigureOut">
              <a:rPr lang="en-US" smtClean="0"/>
              <a:t>3/5/2022</a:t>
            </a:fld>
            <a:endParaRPr lang="en-US" dirty="0"/>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9AE70B2-8BF9-45C0-BB95-33D1B9D3A854}" type="slidenum">
              <a:rPr lang="en-US" smtClean="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1926639" y="2239431"/>
            <a:ext cx="8338725" cy="1362075"/>
          </a:xfrm>
        </p:spPr>
        <p:txBody>
          <a:bodyPr anchor="b"/>
          <a:lstStyle>
            <a:lvl1pPr algn="ctr">
              <a:defRPr sz="4000" b="0" cap="none" baseline="0"/>
            </a:lvl1pPr>
          </a:lstStyle>
          <a:p>
            <a:r>
              <a:rPr lang="ru-RU"/>
              <a:t>Образец заголовка</a:t>
            </a:r>
            <a:endParaRPr lang="en-US" dirty="0"/>
          </a:p>
        </p:txBody>
      </p:sp>
      <p:sp>
        <p:nvSpPr>
          <p:cNvPr id="3" name="Text Placeholder 2"/>
          <p:cNvSpPr>
            <a:spLocks noGrp="1"/>
          </p:cNvSpPr>
          <p:nvPr>
            <p:ph type="body" idx="1"/>
          </p:nvPr>
        </p:nvSpPr>
        <p:spPr>
          <a:xfrm>
            <a:off x="1941690" y="3725335"/>
            <a:ext cx="8308623" cy="1309511"/>
          </a:xfrm>
        </p:spPr>
        <p:txBody>
          <a:bodyPr anchor="t"/>
          <a:lstStyle>
            <a:lvl1pPr marL="0" indent="0" algn="ct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760FBDFE-C587-4B4C-A407-44438C67B59E}" type="datetimeFigureOut">
              <a:rPr lang="en-US" smtClean="0"/>
              <a:t>3/5/2022</a:t>
            </a:fld>
            <a:endParaRPr lang="en-US" dirty="0"/>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9AE70B2-8BF9-45C0-BB95-33D1B9D3A854}" type="slidenum">
              <a:rPr lang="en-US" smtClean="0"/>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a:p>
        </p:txBody>
      </p:sp>
      <p:sp>
        <p:nvSpPr>
          <p:cNvPr id="5" name="Date Placeholder 4"/>
          <p:cNvSpPr>
            <a:spLocks noGrp="1"/>
          </p:cNvSpPr>
          <p:nvPr>
            <p:ph type="dt" sz="half" idx="10"/>
          </p:nvPr>
        </p:nvSpPr>
        <p:spPr/>
        <p:txBody>
          <a:bodyPr/>
          <a:lstStyle/>
          <a:p>
            <a:fld id="{760FBDFE-C587-4B4C-A407-44438C67B59E}" type="datetimeFigureOut">
              <a:rPr lang="en-US" smtClean="0"/>
              <a:t>3/5/2022</a:t>
            </a:fld>
            <a:endParaRPr lang="en-US" dirty="0"/>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9AE70B2-8BF9-45C0-BB95-33D1B9D3A854}" type="slidenum">
              <a:rPr lang="en-US" smtClean="0"/>
              <a:t>‹#›</a:t>
            </a:fld>
            <a:endParaRPr lang="en-US" dirty="0"/>
          </a:p>
        </p:txBody>
      </p:sp>
      <p:sp>
        <p:nvSpPr>
          <p:cNvPr id="9" name="Content Placeholder 8"/>
          <p:cNvSpPr>
            <a:spLocks noGrp="1"/>
          </p:cNvSpPr>
          <p:nvPr>
            <p:ph sz="quarter" idx="13"/>
          </p:nvPr>
        </p:nvSpPr>
        <p:spPr>
          <a:xfrm>
            <a:off x="1731264" y="2121407"/>
            <a:ext cx="4267200" cy="3602736"/>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a:p>
        </p:txBody>
      </p:sp>
      <p:sp>
        <p:nvSpPr>
          <p:cNvPr id="11" name="Content Placeholder 10"/>
          <p:cNvSpPr>
            <a:spLocks noGrp="1"/>
          </p:cNvSpPr>
          <p:nvPr>
            <p:ph sz="quarter" idx="14"/>
          </p:nvPr>
        </p:nvSpPr>
        <p:spPr>
          <a:xfrm>
            <a:off x="6217920" y="2119313"/>
            <a:ext cx="4267200" cy="3605212"/>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a:t>Образец заголовка</a:t>
            </a:r>
            <a:endParaRPr lang="en-US"/>
          </a:p>
        </p:txBody>
      </p:sp>
      <p:sp>
        <p:nvSpPr>
          <p:cNvPr id="3" name="Text Placeholder 2"/>
          <p:cNvSpPr>
            <a:spLocks noGrp="1"/>
          </p:cNvSpPr>
          <p:nvPr>
            <p:ph type="body" idx="1"/>
          </p:nvPr>
        </p:nvSpPr>
        <p:spPr>
          <a:xfrm>
            <a:off x="2077160" y="2122312"/>
            <a:ext cx="3919361" cy="820208"/>
          </a:xfrm>
        </p:spPr>
        <p:txBody>
          <a:bodyPr anchor="b">
            <a:norm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5" name="Text Placeholder 4"/>
          <p:cNvSpPr>
            <a:spLocks noGrp="1"/>
          </p:cNvSpPr>
          <p:nvPr>
            <p:ph type="body" sz="quarter" idx="3"/>
          </p:nvPr>
        </p:nvSpPr>
        <p:spPr>
          <a:xfrm>
            <a:off x="6547559" y="2122311"/>
            <a:ext cx="3925824" cy="822960"/>
          </a:xfrm>
        </p:spPr>
        <p:txBody>
          <a:bodyPr anchor="b">
            <a:norm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7" name="Date Placeholder 6"/>
          <p:cNvSpPr>
            <a:spLocks noGrp="1"/>
          </p:cNvSpPr>
          <p:nvPr>
            <p:ph type="dt" sz="half" idx="10"/>
          </p:nvPr>
        </p:nvSpPr>
        <p:spPr/>
        <p:txBody>
          <a:bodyPr/>
          <a:lstStyle/>
          <a:p>
            <a:fld id="{760FBDFE-C587-4B4C-A407-44438C67B59E}" type="datetimeFigureOut">
              <a:rPr lang="en-US" smtClean="0"/>
              <a:t>3/5/2022</a:t>
            </a:fld>
            <a:endParaRPr lang="en-US" dirty="0"/>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9AE70B2-8BF9-45C0-BB95-33D1B9D3A854}" type="slidenum">
              <a:rPr lang="en-US" smtClean="0"/>
              <a:t>‹#›</a:t>
            </a:fld>
            <a:endParaRPr lang="en-US" dirty="0"/>
          </a:p>
        </p:txBody>
      </p:sp>
      <p:sp>
        <p:nvSpPr>
          <p:cNvPr id="11" name="Content Placeholder 10"/>
          <p:cNvSpPr>
            <a:spLocks noGrp="1"/>
          </p:cNvSpPr>
          <p:nvPr>
            <p:ph sz="quarter" idx="13"/>
          </p:nvPr>
        </p:nvSpPr>
        <p:spPr>
          <a:xfrm>
            <a:off x="1731264" y="2944368"/>
            <a:ext cx="4303776" cy="2779776"/>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13" name="Content Placeholder 12"/>
          <p:cNvSpPr>
            <a:spLocks noGrp="1"/>
          </p:cNvSpPr>
          <p:nvPr>
            <p:ph sz="quarter" idx="14"/>
          </p:nvPr>
        </p:nvSpPr>
        <p:spPr>
          <a:xfrm>
            <a:off x="6193535" y="2944813"/>
            <a:ext cx="4303776" cy="2779776"/>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a:p>
        </p:txBody>
      </p:sp>
      <p:sp>
        <p:nvSpPr>
          <p:cNvPr id="3" name="Date Placeholder 2"/>
          <p:cNvSpPr>
            <a:spLocks noGrp="1"/>
          </p:cNvSpPr>
          <p:nvPr>
            <p:ph type="dt" sz="half" idx="10"/>
          </p:nvPr>
        </p:nvSpPr>
        <p:spPr/>
        <p:txBody>
          <a:bodyPr/>
          <a:lstStyle/>
          <a:p>
            <a:fld id="{760FBDFE-C587-4B4C-A407-44438C67B59E}" type="datetimeFigureOut">
              <a:rPr lang="en-US" smtClean="0"/>
              <a:t>3/5/2022</a:t>
            </a:fld>
            <a:endParaRPr lang="en-US" dirty="0"/>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9AE70B2-8BF9-45C0-BB95-33D1B9D3A854}" type="slidenum">
              <a:rPr lang="en-US" smtClean="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60FBDFE-C587-4B4C-A407-44438C67B59E}" type="datetimeFigureOut">
              <a:rPr lang="en-US" smtClean="0"/>
              <a:t>3/5/2022</a:t>
            </a:fld>
            <a:endParaRPr lang="en-US" dirty="0"/>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9AE70B2-8BF9-45C0-BB95-33D1B9D3A854}" type="slidenum">
              <a:rPr lang="en-US" smtClean="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grpSp>
        <p:nvGrpSpPr>
          <p:cNvPr id="8" name="Group 15"/>
          <p:cNvGrpSpPr/>
          <p:nvPr/>
        </p:nvGrpSpPr>
        <p:grpSpPr>
          <a:xfrm>
            <a:off x="0" y="0"/>
            <a:ext cx="12192000" cy="6858000"/>
            <a:chOff x="0" y="0"/>
            <a:chExt cx="9144000" cy="6858000"/>
          </a:xfrm>
        </p:grpSpPr>
        <p:sp>
          <p:nvSpPr>
            <p:cNvPr id="9" name="Rectangle 8"/>
            <p:cNvSpPr/>
            <p:nvPr/>
          </p:nvSpPr>
          <p:spPr>
            <a:xfrm>
              <a:off x="0" y="0"/>
              <a:ext cx="7162800" cy="6858000"/>
            </a:xfrm>
            <a:prstGeom prst="rect">
              <a:avLst/>
            </a:prstGeom>
            <a:gradFill flip="none" rotWithShape="1">
              <a:gsLst>
                <a:gs pos="0">
                  <a:srgbClr val="010101">
                    <a:alpha val="51765"/>
                  </a:srgbClr>
                </a:gs>
                <a:gs pos="60000">
                  <a:srgbClr val="FEFEFE">
                    <a:alpha val="0"/>
                  </a:srgbClr>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1143000" y="0"/>
              <a:ext cx="8001000" cy="6858000"/>
            </a:xfrm>
            <a:prstGeom prst="rect">
              <a:avLst/>
            </a:prstGeom>
            <a:gradFill flip="none" rotWithShape="1">
              <a:gsLst>
                <a:gs pos="0">
                  <a:srgbClr val="010101">
                    <a:alpha val="56000"/>
                  </a:srgbClr>
                </a:gs>
                <a:gs pos="61000">
                  <a:srgbClr val="FEFEFE">
                    <a:alpha val="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1" name="Freeform 10"/>
          <p:cNvSpPr/>
          <p:nvPr/>
        </p:nvSpPr>
        <p:spPr>
          <a:xfrm rot="10800000">
            <a:off x="842903" y="6058038"/>
            <a:ext cx="10295468" cy="537210"/>
          </a:xfrm>
          <a:custGeom>
            <a:avLst/>
            <a:gdLst>
              <a:gd name="connsiteX0" fmla="*/ 0 w 7955280"/>
              <a:gd name="connsiteY0" fmla="*/ 495300 h 495300"/>
              <a:gd name="connsiteX1" fmla="*/ 169546 w 7955280"/>
              <a:gd name="connsiteY1" fmla="*/ 0 h 495300"/>
              <a:gd name="connsiteX2" fmla="*/ 7785734 w 7955280"/>
              <a:gd name="connsiteY2" fmla="*/ 0 h 495300"/>
              <a:gd name="connsiteX3" fmla="*/ 7955280 w 7955280"/>
              <a:gd name="connsiteY3" fmla="*/ 495300 h 495300"/>
              <a:gd name="connsiteX4" fmla="*/ 0 w 7955280"/>
              <a:gd name="connsiteY4" fmla="*/ 495300 h 495300"/>
              <a:gd name="connsiteX0-1" fmla="*/ 0 w 7955280"/>
              <a:gd name="connsiteY0-2" fmla="*/ 495300 h 495300"/>
              <a:gd name="connsiteX1-3" fmla="*/ 169546 w 7955280"/>
              <a:gd name="connsiteY1-4" fmla="*/ 0 h 495300"/>
              <a:gd name="connsiteX2-5" fmla="*/ 3966210 w 7955280"/>
              <a:gd name="connsiteY2-6" fmla="*/ 95250 h 495300"/>
              <a:gd name="connsiteX3-7" fmla="*/ 7785734 w 7955280"/>
              <a:gd name="connsiteY3-8" fmla="*/ 0 h 495300"/>
              <a:gd name="connsiteX4-9" fmla="*/ 7955280 w 7955280"/>
              <a:gd name="connsiteY4-10" fmla="*/ 495300 h 495300"/>
              <a:gd name="connsiteX5" fmla="*/ 0 w 7955280"/>
              <a:gd name="connsiteY5" fmla="*/ 495300 h 495300"/>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 y="connsiteY5"/>
              </a:cxn>
            </a:cxnLst>
            <a:rect l="l" t="t" r="r" b="b"/>
            <a:pathLst>
              <a:path w="7955280" h="495300">
                <a:moveTo>
                  <a:pt x="0" y="495300"/>
                </a:moveTo>
                <a:lnTo>
                  <a:pt x="169546" y="0"/>
                </a:lnTo>
                <a:lnTo>
                  <a:pt x="3966210" y="95250"/>
                </a:lnTo>
                <a:lnTo>
                  <a:pt x="7785734" y="0"/>
                </a:lnTo>
                <a:lnTo>
                  <a:pt x="7955280" y="495300"/>
                </a:lnTo>
                <a:lnTo>
                  <a:pt x="0" y="495300"/>
                </a:lnTo>
                <a:close/>
              </a:path>
            </a:pathLst>
          </a:custGeom>
          <a:gradFill flip="none" rotWithShape="1">
            <a:gsLst>
              <a:gs pos="30000">
                <a:srgbClr val="010101">
                  <a:alpha val="34000"/>
                </a:srgbClr>
              </a:gs>
              <a:gs pos="100000">
                <a:srgbClr val="010101">
                  <a:alpha val="26000"/>
                </a:srgbClr>
              </a:gs>
            </a:gsLst>
            <a:path path="circl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p:cNvSpPr/>
          <p:nvPr/>
        </p:nvSpPr>
        <p:spPr>
          <a:xfrm rot="60000">
            <a:off x="5958497" y="605163"/>
            <a:ext cx="5051921" cy="5722296"/>
          </a:xfrm>
          <a:prstGeom prst="rect">
            <a:avLst/>
          </a:prstGeom>
          <a:solidFill>
            <a:schemeClr val="bg1"/>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p:cNvSpPr/>
          <p:nvPr/>
        </p:nvSpPr>
        <p:spPr>
          <a:xfrm rot="60000">
            <a:off x="5961889" y="603504"/>
            <a:ext cx="5051921" cy="5722296"/>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rot="21540000">
            <a:off x="998940" y="576868"/>
            <a:ext cx="5051921" cy="5722296"/>
          </a:xfrm>
          <a:prstGeom prst="rect">
            <a:avLst/>
          </a:prstGeom>
          <a:solidFill>
            <a:schemeClr val="bg1"/>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rot="21540000">
            <a:off x="999745" y="576072"/>
            <a:ext cx="5051921" cy="5722296"/>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8" name="Picture 2" descr="C:\Users\Administrator\Desktop\Pushpin Dev\Assets\pushpinLeft.png"/>
          <p:cNvPicPr>
            <a:picLocks noChangeAspect="1" noChangeArrowheads="1"/>
          </p:cNvPicPr>
          <p:nvPr/>
        </p:nvPicPr>
        <p:blipFill>
          <a:blip r:embed="rId3" cstate="print"/>
          <a:srcRect/>
          <a:stretch>
            <a:fillRect/>
          </a:stretch>
        </p:blipFill>
        <p:spPr bwMode="auto">
          <a:xfrm rot="1435684">
            <a:off x="3161475" y="293953"/>
            <a:ext cx="757108" cy="567830"/>
          </a:xfrm>
          <a:prstGeom prst="rect">
            <a:avLst/>
          </a:prstGeom>
          <a:noFill/>
        </p:spPr>
      </p:pic>
      <p:pic>
        <p:nvPicPr>
          <p:cNvPr id="19" name="Picture 2" descr="C:\Users\Administrator\Desktop\Pushpin Dev\Assets\pushpinLeft.png"/>
          <p:cNvPicPr>
            <a:picLocks noChangeAspect="1" noChangeArrowheads="1"/>
          </p:cNvPicPr>
          <p:nvPr/>
        </p:nvPicPr>
        <p:blipFill>
          <a:blip r:embed="rId3" cstate="print"/>
          <a:srcRect/>
          <a:stretch>
            <a:fillRect/>
          </a:stretch>
        </p:blipFill>
        <p:spPr bwMode="auto">
          <a:xfrm rot="4096196">
            <a:off x="8467351" y="238675"/>
            <a:ext cx="566928" cy="755904"/>
          </a:xfrm>
          <a:prstGeom prst="rect">
            <a:avLst/>
          </a:prstGeom>
          <a:noFill/>
        </p:spPr>
      </p:pic>
      <p:sp>
        <p:nvSpPr>
          <p:cNvPr id="2" name="Title 1"/>
          <p:cNvSpPr>
            <a:spLocks noGrp="1"/>
          </p:cNvSpPr>
          <p:nvPr>
            <p:ph type="title"/>
          </p:nvPr>
        </p:nvSpPr>
        <p:spPr>
          <a:xfrm rot="-60000">
            <a:off x="1478635" y="2020043"/>
            <a:ext cx="4086436" cy="1503037"/>
          </a:xfrm>
        </p:spPr>
        <p:txBody>
          <a:bodyPr anchor="b">
            <a:normAutofit/>
          </a:bodyPr>
          <a:lstStyle>
            <a:lvl1pPr algn="ctr">
              <a:defRPr sz="2400" b="0"/>
            </a:lvl1pPr>
          </a:lstStyle>
          <a:p>
            <a:r>
              <a:rPr lang="ru-RU"/>
              <a:t>Образец заголовка</a:t>
            </a:r>
            <a:endParaRPr lang="en-US"/>
          </a:p>
        </p:txBody>
      </p:sp>
      <p:sp>
        <p:nvSpPr>
          <p:cNvPr id="3" name="Content Placeholder 2"/>
          <p:cNvSpPr>
            <a:spLocks noGrp="1"/>
          </p:cNvSpPr>
          <p:nvPr>
            <p:ph idx="1"/>
          </p:nvPr>
        </p:nvSpPr>
        <p:spPr>
          <a:xfrm rot="60000">
            <a:off x="6472388" y="1150993"/>
            <a:ext cx="4027723" cy="4625489"/>
          </a:xfrm>
        </p:spPr>
        <p:txBody>
          <a:bodyPr anchor="ctr"/>
          <a:lstStyle>
            <a:lvl1pPr>
              <a:defRPr sz="2200"/>
            </a:lvl1pPr>
            <a:lvl2pPr>
              <a:defRPr sz="2000"/>
            </a:lvl2pPr>
            <a:lvl3pPr>
              <a:defRPr sz="1800"/>
            </a:lvl3pPr>
            <a:lvl4pPr>
              <a:defRPr sz="1600"/>
            </a:lvl4pPr>
            <a:lvl5pPr>
              <a:defRPr sz="1400"/>
            </a:lvl5pPr>
            <a:lvl6pPr>
              <a:defRPr sz="2000"/>
            </a:lvl6pPr>
            <a:lvl7pPr>
              <a:defRPr sz="2000"/>
            </a:lvl7pPr>
            <a:lvl8pPr>
              <a:defRPr sz="2000"/>
            </a:lvl8pPr>
            <a:lvl9pPr>
              <a:defRPr sz="20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Text Placeholder 3"/>
          <p:cNvSpPr>
            <a:spLocks noGrp="1"/>
          </p:cNvSpPr>
          <p:nvPr>
            <p:ph type="body" sz="half" idx="2"/>
          </p:nvPr>
        </p:nvSpPr>
        <p:spPr>
          <a:xfrm rot="-60000">
            <a:off x="1530834" y="3623748"/>
            <a:ext cx="4065188" cy="21004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Date Placeholder 4"/>
          <p:cNvSpPr>
            <a:spLocks noGrp="1"/>
          </p:cNvSpPr>
          <p:nvPr>
            <p:ph type="dt" sz="half" idx="10"/>
          </p:nvPr>
        </p:nvSpPr>
        <p:spPr>
          <a:xfrm rot="60000">
            <a:off x="8455598" y="5885673"/>
            <a:ext cx="1618428" cy="365125"/>
          </a:xfrm>
        </p:spPr>
        <p:txBody>
          <a:bodyPr/>
          <a:lstStyle/>
          <a:p>
            <a:fld id="{760FBDFE-C587-4B4C-A407-44438C67B59E}" type="datetimeFigureOut">
              <a:rPr lang="en-US" smtClean="0"/>
              <a:t>3/5/2022</a:t>
            </a:fld>
            <a:endParaRPr lang="en-US" dirty="0"/>
          </a:p>
        </p:txBody>
      </p:sp>
      <p:sp>
        <p:nvSpPr>
          <p:cNvPr id="6" name="Footer Placeholder 5"/>
          <p:cNvSpPr>
            <a:spLocks noGrp="1"/>
          </p:cNvSpPr>
          <p:nvPr>
            <p:ph type="ftr" sz="quarter" idx="11"/>
          </p:nvPr>
        </p:nvSpPr>
        <p:spPr>
          <a:xfrm rot="-60000">
            <a:off x="1219406" y="5829262"/>
            <a:ext cx="4696809" cy="365125"/>
          </a:xfrm>
        </p:spPr>
        <p:txBody>
          <a:bodyPr/>
          <a:lstStyle/>
          <a:p>
            <a:endParaRPr lang="en-US"/>
          </a:p>
        </p:txBody>
      </p:sp>
      <p:sp>
        <p:nvSpPr>
          <p:cNvPr id="7" name="Slide Number Placeholder 6"/>
          <p:cNvSpPr>
            <a:spLocks noGrp="1"/>
          </p:cNvSpPr>
          <p:nvPr>
            <p:ph type="sldNum" sz="quarter" idx="12"/>
          </p:nvPr>
        </p:nvSpPr>
        <p:spPr>
          <a:xfrm rot="60000">
            <a:off x="10076418" y="5896962"/>
            <a:ext cx="738697" cy="365125"/>
          </a:xfrm>
        </p:spPr>
        <p:txBody>
          <a:bodyPr/>
          <a:lstStyle/>
          <a:p>
            <a:fld id="{49AE70B2-8BF9-45C0-BB95-33D1B9D3A854}" type="slidenum">
              <a:rPr lang="en-US" smtClean="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grpSp>
        <p:nvGrpSpPr>
          <p:cNvPr id="8" name="Group 15"/>
          <p:cNvGrpSpPr/>
          <p:nvPr/>
        </p:nvGrpSpPr>
        <p:grpSpPr>
          <a:xfrm>
            <a:off x="0" y="0"/>
            <a:ext cx="12192000" cy="6858000"/>
            <a:chOff x="0" y="0"/>
            <a:chExt cx="9144000" cy="6858000"/>
          </a:xfrm>
        </p:grpSpPr>
        <p:sp>
          <p:nvSpPr>
            <p:cNvPr id="9" name="Rectangle 8"/>
            <p:cNvSpPr/>
            <p:nvPr/>
          </p:nvSpPr>
          <p:spPr>
            <a:xfrm>
              <a:off x="0" y="0"/>
              <a:ext cx="7162800" cy="6858000"/>
            </a:xfrm>
            <a:prstGeom prst="rect">
              <a:avLst/>
            </a:prstGeom>
            <a:gradFill flip="none" rotWithShape="1">
              <a:gsLst>
                <a:gs pos="0">
                  <a:srgbClr val="010101">
                    <a:alpha val="51765"/>
                  </a:srgbClr>
                </a:gs>
                <a:gs pos="60000">
                  <a:srgbClr val="FEFEFE">
                    <a:alpha val="0"/>
                  </a:srgbClr>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1143000" y="0"/>
              <a:ext cx="8001000" cy="6858000"/>
            </a:xfrm>
            <a:prstGeom prst="rect">
              <a:avLst/>
            </a:prstGeom>
            <a:gradFill flip="none" rotWithShape="1">
              <a:gsLst>
                <a:gs pos="0">
                  <a:srgbClr val="010101">
                    <a:alpha val="56000"/>
                  </a:srgbClr>
                </a:gs>
                <a:gs pos="61000">
                  <a:srgbClr val="FEFEFE">
                    <a:alpha val="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1" name="Freeform 30"/>
          <p:cNvSpPr/>
          <p:nvPr/>
        </p:nvSpPr>
        <p:spPr>
          <a:xfrm rot="10800000">
            <a:off x="842903" y="6058038"/>
            <a:ext cx="10295468" cy="537210"/>
          </a:xfrm>
          <a:custGeom>
            <a:avLst/>
            <a:gdLst>
              <a:gd name="connsiteX0" fmla="*/ 0 w 7955280"/>
              <a:gd name="connsiteY0" fmla="*/ 495300 h 495300"/>
              <a:gd name="connsiteX1" fmla="*/ 169546 w 7955280"/>
              <a:gd name="connsiteY1" fmla="*/ 0 h 495300"/>
              <a:gd name="connsiteX2" fmla="*/ 7785734 w 7955280"/>
              <a:gd name="connsiteY2" fmla="*/ 0 h 495300"/>
              <a:gd name="connsiteX3" fmla="*/ 7955280 w 7955280"/>
              <a:gd name="connsiteY3" fmla="*/ 495300 h 495300"/>
              <a:gd name="connsiteX4" fmla="*/ 0 w 7955280"/>
              <a:gd name="connsiteY4" fmla="*/ 495300 h 495300"/>
              <a:gd name="connsiteX0-1" fmla="*/ 0 w 7955280"/>
              <a:gd name="connsiteY0-2" fmla="*/ 495300 h 495300"/>
              <a:gd name="connsiteX1-3" fmla="*/ 169546 w 7955280"/>
              <a:gd name="connsiteY1-4" fmla="*/ 0 h 495300"/>
              <a:gd name="connsiteX2-5" fmla="*/ 3966210 w 7955280"/>
              <a:gd name="connsiteY2-6" fmla="*/ 95250 h 495300"/>
              <a:gd name="connsiteX3-7" fmla="*/ 7785734 w 7955280"/>
              <a:gd name="connsiteY3-8" fmla="*/ 0 h 495300"/>
              <a:gd name="connsiteX4-9" fmla="*/ 7955280 w 7955280"/>
              <a:gd name="connsiteY4-10" fmla="*/ 495300 h 495300"/>
              <a:gd name="connsiteX5" fmla="*/ 0 w 7955280"/>
              <a:gd name="connsiteY5" fmla="*/ 495300 h 495300"/>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 y="connsiteY5"/>
              </a:cxn>
            </a:cxnLst>
            <a:rect l="l" t="t" r="r" b="b"/>
            <a:pathLst>
              <a:path w="7955280" h="495300">
                <a:moveTo>
                  <a:pt x="0" y="495300"/>
                </a:moveTo>
                <a:lnTo>
                  <a:pt x="169546" y="0"/>
                </a:lnTo>
                <a:lnTo>
                  <a:pt x="3966210" y="95250"/>
                </a:lnTo>
                <a:lnTo>
                  <a:pt x="7785734" y="0"/>
                </a:lnTo>
                <a:lnTo>
                  <a:pt x="7955280" y="495300"/>
                </a:lnTo>
                <a:lnTo>
                  <a:pt x="0" y="495300"/>
                </a:lnTo>
                <a:close/>
              </a:path>
            </a:pathLst>
          </a:custGeom>
          <a:gradFill flip="none" rotWithShape="1">
            <a:gsLst>
              <a:gs pos="30000">
                <a:srgbClr val="010101">
                  <a:alpha val="34000"/>
                </a:srgbClr>
              </a:gs>
              <a:gs pos="100000">
                <a:srgbClr val="010101">
                  <a:alpha val="26000"/>
                </a:srgbClr>
              </a:gs>
            </a:gsLst>
            <a:path path="circl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rot="21540000">
            <a:off x="998940" y="576868"/>
            <a:ext cx="5051921" cy="5722296"/>
          </a:xfrm>
          <a:prstGeom prst="rect">
            <a:avLst/>
          </a:prstGeom>
          <a:solidFill>
            <a:schemeClr val="bg1"/>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rot="21540000">
            <a:off x="993412" y="575769"/>
            <a:ext cx="5051921" cy="5722296"/>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p:cNvSpPr/>
          <p:nvPr/>
        </p:nvSpPr>
        <p:spPr>
          <a:xfrm rot="60000">
            <a:off x="5958497" y="605163"/>
            <a:ext cx="5051921" cy="5722296"/>
          </a:xfrm>
          <a:prstGeom prst="rect">
            <a:avLst/>
          </a:prstGeom>
          <a:solidFill>
            <a:schemeClr val="bg1"/>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Rectangle 29"/>
          <p:cNvSpPr/>
          <p:nvPr/>
        </p:nvSpPr>
        <p:spPr>
          <a:xfrm rot="60000">
            <a:off x="5953025" y="603920"/>
            <a:ext cx="5051921" cy="5722296"/>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4" name="Picture 2" descr="C:\Users\Administrator\Desktop\Pushpin Dev\Assets\pushpinLeft.png"/>
          <p:cNvPicPr>
            <a:picLocks noChangeAspect="1" noChangeArrowheads="1"/>
          </p:cNvPicPr>
          <p:nvPr/>
        </p:nvPicPr>
        <p:blipFill>
          <a:blip r:embed="rId3" cstate="print"/>
          <a:srcRect/>
          <a:stretch>
            <a:fillRect/>
          </a:stretch>
        </p:blipFill>
        <p:spPr bwMode="auto">
          <a:xfrm rot="1435684">
            <a:off x="3161475" y="293953"/>
            <a:ext cx="757108" cy="567830"/>
          </a:xfrm>
          <a:prstGeom prst="rect">
            <a:avLst/>
          </a:prstGeom>
          <a:noFill/>
        </p:spPr>
      </p:pic>
      <p:pic>
        <p:nvPicPr>
          <p:cNvPr id="15" name="Picture 2" descr="C:\Users\Administrator\Desktop\Pushpin Dev\Assets\pushpinLeft.png"/>
          <p:cNvPicPr>
            <a:picLocks noChangeAspect="1" noChangeArrowheads="1"/>
          </p:cNvPicPr>
          <p:nvPr/>
        </p:nvPicPr>
        <p:blipFill>
          <a:blip r:embed="rId3" cstate="print"/>
          <a:srcRect/>
          <a:stretch>
            <a:fillRect/>
          </a:stretch>
        </p:blipFill>
        <p:spPr bwMode="auto">
          <a:xfrm rot="4096196">
            <a:off x="8467351" y="238675"/>
            <a:ext cx="566928" cy="755904"/>
          </a:xfrm>
          <a:prstGeom prst="rect">
            <a:avLst/>
          </a:prstGeom>
          <a:noFill/>
        </p:spPr>
      </p:pic>
      <p:sp>
        <p:nvSpPr>
          <p:cNvPr id="2" name="Title 1"/>
          <p:cNvSpPr>
            <a:spLocks noGrp="1"/>
          </p:cNvSpPr>
          <p:nvPr>
            <p:ph type="title"/>
          </p:nvPr>
        </p:nvSpPr>
        <p:spPr>
          <a:xfrm rot="-60000">
            <a:off x="1475232" y="2020824"/>
            <a:ext cx="4084320" cy="1499616"/>
          </a:xfrm>
        </p:spPr>
        <p:txBody>
          <a:bodyPr anchor="b">
            <a:normAutofit/>
          </a:bodyPr>
          <a:lstStyle>
            <a:lvl1pPr algn="ctr">
              <a:defRPr sz="2400" b="0"/>
            </a:lvl1pPr>
          </a:lstStyle>
          <a:p>
            <a:r>
              <a:rPr lang="ru-RU"/>
              <a:t>Образец заголовка</a:t>
            </a:r>
            <a:endParaRPr lang="en-US" dirty="0"/>
          </a:p>
        </p:txBody>
      </p:sp>
      <p:sp>
        <p:nvSpPr>
          <p:cNvPr id="3" name="Picture Placeholder 2"/>
          <p:cNvSpPr>
            <a:spLocks noGrp="1"/>
          </p:cNvSpPr>
          <p:nvPr>
            <p:ph type="pic" idx="1"/>
          </p:nvPr>
        </p:nvSpPr>
        <p:spPr>
          <a:xfrm rot="60000">
            <a:off x="6531487" y="1207272"/>
            <a:ext cx="3885151" cy="4539412"/>
          </a:xfrm>
          <a:ln w="101600" cap="rnd">
            <a:solidFill>
              <a:srgbClr val="FFFFFF"/>
            </a:solidFill>
          </a:ln>
          <a:effectLst>
            <a:outerShdw blurRad="88900" dir="2700000" algn="tl" rotWithShape="0">
              <a:prstClr val="black">
                <a:alpha val="40000"/>
              </a:prstClr>
            </a:outerShdw>
          </a:effectLst>
        </p:spPr>
        <p:txBody>
          <a:bodyPr>
            <a:normAutofit/>
          </a:bodyPr>
          <a:lstStyle>
            <a:lvl1pPr marL="0" indent="0">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a:t>Вставка рисунка</a:t>
            </a:r>
            <a:endParaRPr lang="en-US"/>
          </a:p>
        </p:txBody>
      </p:sp>
      <p:sp>
        <p:nvSpPr>
          <p:cNvPr id="4" name="Text Placeholder 3"/>
          <p:cNvSpPr>
            <a:spLocks noGrp="1"/>
          </p:cNvSpPr>
          <p:nvPr>
            <p:ph type="body" sz="half" idx="2"/>
          </p:nvPr>
        </p:nvSpPr>
        <p:spPr>
          <a:xfrm rot="-60000">
            <a:off x="1536192" y="3621024"/>
            <a:ext cx="4059936" cy="210312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Date Placeholder 4"/>
          <p:cNvSpPr>
            <a:spLocks noGrp="1"/>
          </p:cNvSpPr>
          <p:nvPr>
            <p:ph type="dt" sz="half" idx="10"/>
          </p:nvPr>
        </p:nvSpPr>
        <p:spPr>
          <a:xfrm rot="60000">
            <a:off x="8461249" y="5888738"/>
            <a:ext cx="1618428" cy="365125"/>
          </a:xfrm>
        </p:spPr>
        <p:txBody>
          <a:bodyPr/>
          <a:lstStyle/>
          <a:p>
            <a:fld id="{760FBDFE-C587-4B4C-A407-44438C67B59E}" type="datetimeFigureOut">
              <a:rPr lang="en-US" smtClean="0"/>
              <a:t>3/5/2022</a:t>
            </a:fld>
            <a:endParaRPr lang="en-US" dirty="0"/>
          </a:p>
        </p:txBody>
      </p:sp>
      <p:sp>
        <p:nvSpPr>
          <p:cNvPr id="6" name="Footer Placeholder 5"/>
          <p:cNvSpPr>
            <a:spLocks noGrp="1"/>
          </p:cNvSpPr>
          <p:nvPr>
            <p:ph type="ftr" sz="quarter" idx="11"/>
          </p:nvPr>
        </p:nvSpPr>
        <p:spPr>
          <a:xfrm rot="-60000">
            <a:off x="1219426" y="5831038"/>
            <a:ext cx="4425391" cy="365125"/>
          </a:xfrm>
        </p:spPr>
        <p:txBody>
          <a:bodyPr/>
          <a:lstStyle/>
          <a:p>
            <a:endParaRPr lang="en-US"/>
          </a:p>
        </p:txBody>
      </p:sp>
      <p:sp>
        <p:nvSpPr>
          <p:cNvPr id="7" name="Slide Number Placeholder 6"/>
          <p:cNvSpPr>
            <a:spLocks noGrp="1"/>
          </p:cNvSpPr>
          <p:nvPr>
            <p:ph type="sldNum" sz="quarter" idx="12"/>
          </p:nvPr>
        </p:nvSpPr>
        <p:spPr>
          <a:xfrm rot="60000">
            <a:off x="10082786" y="5900027"/>
            <a:ext cx="738697" cy="365125"/>
          </a:xfrm>
        </p:spPr>
        <p:txBody>
          <a:bodyPr/>
          <a:lstStyle/>
          <a:p>
            <a:fld id="{49AE70B2-8BF9-45C0-BB95-33D1B9D3A854}" type="slidenum">
              <a:rPr lang="en-US" smtClean="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4.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3.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7" name="Group 15"/>
          <p:cNvGrpSpPr/>
          <p:nvPr/>
        </p:nvGrpSpPr>
        <p:grpSpPr>
          <a:xfrm>
            <a:off x="0" y="0"/>
            <a:ext cx="12192000" cy="6858000"/>
            <a:chOff x="0" y="0"/>
            <a:chExt cx="9144000" cy="6858000"/>
          </a:xfrm>
        </p:grpSpPr>
        <p:sp>
          <p:nvSpPr>
            <p:cNvPr id="8" name="Rectangle 7"/>
            <p:cNvSpPr/>
            <p:nvPr/>
          </p:nvSpPr>
          <p:spPr>
            <a:xfrm>
              <a:off x="0" y="0"/>
              <a:ext cx="7162800" cy="6858000"/>
            </a:xfrm>
            <a:prstGeom prst="rect">
              <a:avLst/>
            </a:prstGeom>
            <a:gradFill flip="none" rotWithShape="1">
              <a:gsLst>
                <a:gs pos="0">
                  <a:srgbClr val="010101">
                    <a:alpha val="51765"/>
                  </a:srgbClr>
                </a:gs>
                <a:gs pos="60000">
                  <a:srgbClr val="FEFEFE">
                    <a:alpha val="0"/>
                  </a:srgbClr>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1143000" y="0"/>
              <a:ext cx="8001000" cy="6858000"/>
            </a:xfrm>
            <a:prstGeom prst="rect">
              <a:avLst/>
            </a:prstGeom>
            <a:gradFill flip="none" rotWithShape="1">
              <a:gsLst>
                <a:gs pos="0">
                  <a:srgbClr val="010101">
                    <a:alpha val="56000"/>
                  </a:srgbClr>
                </a:gs>
                <a:gs pos="61000">
                  <a:srgbClr val="FEFEFE">
                    <a:alpha val="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 name="Freeform 9"/>
          <p:cNvSpPr/>
          <p:nvPr/>
        </p:nvSpPr>
        <p:spPr>
          <a:xfrm rot="10800000">
            <a:off x="838201" y="6069330"/>
            <a:ext cx="10561321" cy="537210"/>
          </a:xfrm>
          <a:custGeom>
            <a:avLst/>
            <a:gdLst>
              <a:gd name="connsiteX0" fmla="*/ 0 w 7955280"/>
              <a:gd name="connsiteY0" fmla="*/ 495300 h 495300"/>
              <a:gd name="connsiteX1" fmla="*/ 169546 w 7955280"/>
              <a:gd name="connsiteY1" fmla="*/ 0 h 495300"/>
              <a:gd name="connsiteX2" fmla="*/ 7785734 w 7955280"/>
              <a:gd name="connsiteY2" fmla="*/ 0 h 495300"/>
              <a:gd name="connsiteX3" fmla="*/ 7955280 w 7955280"/>
              <a:gd name="connsiteY3" fmla="*/ 495300 h 495300"/>
              <a:gd name="connsiteX4" fmla="*/ 0 w 7955280"/>
              <a:gd name="connsiteY4" fmla="*/ 495300 h 495300"/>
              <a:gd name="connsiteX0-1" fmla="*/ 0 w 7955280"/>
              <a:gd name="connsiteY0-2" fmla="*/ 495300 h 495300"/>
              <a:gd name="connsiteX1-3" fmla="*/ 169546 w 7955280"/>
              <a:gd name="connsiteY1-4" fmla="*/ 0 h 495300"/>
              <a:gd name="connsiteX2-5" fmla="*/ 3966210 w 7955280"/>
              <a:gd name="connsiteY2-6" fmla="*/ 95250 h 495300"/>
              <a:gd name="connsiteX3-7" fmla="*/ 7785734 w 7955280"/>
              <a:gd name="connsiteY3-8" fmla="*/ 0 h 495300"/>
              <a:gd name="connsiteX4-9" fmla="*/ 7955280 w 7955280"/>
              <a:gd name="connsiteY4-10" fmla="*/ 495300 h 495300"/>
              <a:gd name="connsiteX5" fmla="*/ 0 w 7955280"/>
              <a:gd name="connsiteY5" fmla="*/ 495300 h 495300"/>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 y="connsiteY5"/>
              </a:cxn>
            </a:cxnLst>
            <a:rect l="l" t="t" r="r" b="b"/>
            <a:pathLst>
              <a:path w="7955280" h="495300">
                <a:moveTo>
                  <a:pt x="0" y="495300"/>
                </a:moveTo>
                <a:lnTo>
                  <a:pt x="169546" y="0"/>
                </a:lnTo>
                <a:lnTo>
                  <a:pt x="3966210" y="95250"/>
                </a:lnTo>
                <a:lnTo>
                  <a:pt x="7785734" y="0"/>
                </a:lnTo>
                <a:lnTo>
                  <a:pt x="7955280" y="495300"/>
                </a:lnTo>
                <a:lnTo>
                  <a:pt x="0" y="495300"/>
                </a:lnTo>
                <a:close/>
              </a:path>
            </a:pathLst>
          </a:custGeom>
          <a:gradFill flip="none" rotWithShape="1">
            <a:gsLst>
              <a:gs pos="30000">
                <a:srgbClr val="010101">
                  <a:alpha val="34000"/>
                </a:srgbClr>
              </a:gs>
              <a:gs pos="100000">
                <a:srgbClr val="010101">
                  <a:alpha val="26000"/>
                </a:srgbClr>
              </a:gs>
            </a:gsLst>
            <a:path path="circl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975360" y="575310"/>
            <a:ext cx="10261600" cy="5715000"/>
          </a:xfrm>
          <a:prstGeom prst="rect">
            <a:avLst/>
          </a:prstGeom>
          <a:solidFill>
            <a:schemeClr val="bg1">
              <a:lumMod val="75000"/>
              <a:lumOff val="25000"/>
            </a:schemeClr>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975360" y="576072"/>
            <a:ext cx="10261600" cy="5715000"/>
          </a:xfrm>
          <a:prstGeom prst="rect">
            <a:avLst/>
          </a:prstGeom>
          <a:blipFill dpi="0" rotWithShape="1">
            <a:blip r:embed="rId14"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2" descr="C:\Users\Administrator\Desktop\Pushpin Dev\Assets\pushpinLeft.png"/>
          <p:cNvPicPr>
            <a:picLocks noChangeAspect="1" noChangeArrowheads="1"/>
          </p:cNvPicPr>
          <p:nvPr/>
        </p:nvPicPr>
        <p:blipFill>
          <a:blip r:embed="rId15" cstate="print"/>
          <a:srcRect/>
          <a:stretch>
            <a:fillRect/>
          </a:stretch>
        </p:blipFill>
        <p:spPr bwMode="auto">
          <a:xfrm rot="1435684">
            <a:off x="724989" y="273091"/>
            <a:ext cx="757108" cy="567830"/>
          </a:xfrm>
          <a:prstGeom prst="rect">
            <a:avLst/>
          </a:prstGeom>
          <a:noFill/>
        </p:spPr>
      </p:pic>
      <p:pic>
        <p:nvPicPr>
          <p:cNvPr id="14" name="Picture 2" descr="C:\Users\Administrator\Desktop\Pushpin Dev\Assets\pushpinLeft.png"/>
          <p:cNvPicPr>
            <a:picLocks noChangeAspect="1" noChangeArrowheads="1"/>
          </p:cNvPicPr>
          <p:nvPr/>
        </p:nvPicPr>
        <p:blipFill>
          <a:blip r:embed="rId15" cstate="print"/>
          <a:srcRect/>
          <a:stretch>
            <a:fillRect/>
          </a:stretch>
        </p:blipFill>
        <p:spPr bwMode="auto">
          <a:xfrm rot="4096196">
            <a:off x="10914593" y="203675"/>
            <a:ext cx="566928" cy="755904"/>
          </a:xfrm>
          <a:prstGeom prst="rect">
            <a:avLst/>
          </a:prstGeom>
          <a:noFill/>
        </p:spPr>
      </p:pic>
      <p:sp>
        <p:nvSpPr>
          <p:cNvPr id="2" name="Title Placeholder 1"/>
          <p:cNvSpPr>
            <a:spLocks noGrp="1"/>
          </p:cNvSpPr>
          <p:nvPr>
            <p:ph type="title"/>
          </p:nvPr>
        </p:nvSpPr>
        <p:spPr>
          <a:xfrm>
            <a:off x="1460031" y="817583"/>
            <a:ext cx="9286993" cy="1202485"/>
          </a:xfrm>
          <a:prstGeom prst="rect">
            <a:avLst/>
          </a:prstGeom>
        </p:spPr>
        <p:txBody>
          <a:bodyPr vert="horz" lIns="91440" tIns="45720" rIns="91440" bIns="45720" rtlCol="0" anchor="ctr">
            <a:normAutofit/>
          </a:bodyPr>
          <a:lstStyle/>
          <a:p>
            <a:r>
              <a:rPr lang="ru-RU"/>
              <a:t>Образец заголовка</a:t>
            </a:r>
            <a:endParaRPr lang="en-US" dirty="0"/>
          </a:p>
        </p:txBody>
      </p:sp>
      <p:sp>
        <p:nvSpPr>
          <p:cNvPr id="3" name="Text Placeholder 2"/>
          <p:cNvSpPr>
            <a:spLocks noGrp="1"/>
          </p:cNvSpPr>
          <p:nvPr>
            <p:ph type="body" idx="1"/>
          </p:nvPr>
        </p:nvSpPr>
        <p:spPr>
          <a:xfrm>
            <a:off x="1950721" y="2119257"/>
            <a:ext cx="8261873" cy="3603812"/>
          </a:xfrm>
          <a:prstGeom prst="rect">
            <a:avLst/>
          </a:prstGeom>
        </p:spPr>
        <p:txBody>
          <a:bodyPr vert="horz" lIns="91440" tIns="45720" rIns="91440" bIns="45720" rtlCol="0" anchor="t">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2"/>
          </p:nvPr>
        </p:nvSpPr>
        <p:spPr>
          <a:xfrm>
            <a:off x="8606118" y="5809153"/>
            <a:ext cx="1618428" cy="365125"/>
          </a:xfrm>
          <a:prstGeom prst="rect">
            <a:avLst/>
          </a:prstGeom>
        </p:spPr>
        <p:txBody>
          <a:bodyPr vert="horz" lIns="91440" tIns="45720" rIns="91440" bIns="45720" rtlCol="0" anchor="ctr"/>
          <a:lstStyle>
            <a:lvl1pPr algn="r">
              <a:defRPr sz="1200">
                <a:solidFill>
                  <a:schemeClr val="tx2"/>
                </a:solidFill>
                <a:latin typeface="Rage Italic" pitchFamily="66" charset="0"/>
              </a:defRPr>
            </a:lvl1pPr>
          </a:lstStyle>
          <a:p>
            <a:fld id="{760FBDFE-C587-4B4C-A407-44438C67B59E}" type="datetimeFigureOut">
              <a:rPr lang="en-US" smtClean="0"/>
              <a:t>3/5/2022</a:t>
            </a:fld>
            <a:endParaRPr lang="en-US" dirty="0"/>
          </a:p>
        </p:txBody>
      </p:sp>
      <p:sp>
        <p:nvSpPr>
          <p:cNvPr id="5" name="Footer Placeholder 4"/>
          <p:cNvSpPr>
            <a:spLocks noGrp="1"/>
          </p:cNvSpPr>
          <p:nvPr>
            <p:ph type="ftr" sz="quarter" idx="3"/>
          </p:nvPr>
        </p:nvSpPr>
        <p:spPr>
          <a:xfrm>
            <a:off x="1219202" y="5809153"/>
            <a:ext cx="7386917" cy="365125"/>
          </a:xfrm>
          <a:prstGeom prst="rect">
            <a:avLst/>
          </a:prstGeom>
        </p:spPr>
        <p:txBody>
          <a:bodyPr vert="horz" lIns="91440" tIns="45720" rIns="91440" bIns="45720" rtlCol="0" anchor="ctr"/>
          <a:lstStyle>
            <a:lvl1pPr algn="l">
              <a:defRPr sz="1400">
                <a:solidFill>
                  <a:schemeClr val="tx2"/>
                </a:solidFill>
                <a:latin typeface="Rage Italic" pitchFamily="66" charset="0"/>
              </a:defRPr>
            </a:lvl1pPr>
          </a:lstStyle>
          <a:p>
            <a:endParaRPr lang="en-US"/>
          </a:p>
        </p:txBody>
      </p:sp>
      <p:sp>
        <p:nvSpPr>
          <p:cNvPr id="6" name="Slide Number Placeholder 5"/>
          <p:cNvSpPr>
            <a:spLocks noGrp="1"/>
          </p:cNvSpPr>
          <p:nvPr>
            <p:ph type="sldNum" sz="quarter" idx="4"/>
          </p:nvPr>
        </p:nvSpPr>
        <p:spPr>
          <a:xfrm>
            <a:off x="10226937" y="5809153"/>
            <a:ext cx="738697" cy="365125"/>
          </a:xfrm>
          <a:prstGeom prst="rect">
            <a:avLst/>
          </a:prstGeom>
        </p:spPr>
        <p:txBody>
          <a:bodyPr vert="horz" lIns="91440" tIns="45720" rIns="91440" bIns="45720" rtlCol="0" anchor="ctr"/>
          <a:lstStyle>
            <a:lvl1pPr algn="r">
              <a:defRPr sz="1400">
                <a:solidFill>
                  <a:schemeClr val="tx2"/>
                </a:solidFill>
                <a:latin typeface="Rage Italic" pitchFamily="66" charset="0"/>
              </a:defRPr>
            </a:lvl1pPr>
          </a:lstStyle>
          <a:p>
            <a:fld id="{49AE70B2-8BF9-45C0-BB95-33D1B9D3A854}" type="slidenum">
              <a:rPr lang="en-US" smtClean="0"/>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74320" algn="l" defTabSz="914400" rtl="0" eaLnBrk="1" latinLnBrk="0" hangingPunct="1">
        <a:spcBef>
          <a:spcPct val="20000"/>
        </a:spcBef>
        <a:buClr>
          <a:schemeClr val="accent2"/>
        </a:buClr>
        <a:buSzPct val="85000"/>
        <a:buFont typeface="Brush Script MT" pitchFamily="66" charset="0"/>
        <a:buChar char="O"/>
        <a:defRPr sz="2400" kern="1200">
          <a:solidFill>
            <a:schemeClr val="tx1"/>
          </a:solidFill>
          <a:latin typeface="+mn-lt"/>
          <a:ea typeface="+mn-ea"/>
          <a:cs typeface="+mn-cs"/>
        </a:defRPr>
      </a:lvl1pPr>
      <a:lvl2pPr marL="640080" indent="-274320" algn="l" defTabSz="914400" rtl="0" eaLnBrk="1" latinLnBrk="0" hangingPunct="1">
        <a:spcBef>
          <a:spcPct val="20000"/>
        </a:spcBef>
        <a:buClr>
          <a:schemeClr val="accent2"/>
        </a:buClr>
        <a:buSzPct val="85000"/>
        <a:buFont typeface="Brush Script MT" pitchFamily="66" charset="0"/>
        <a:buChar char="O"/>
        <a:defRPr sz="2200" kern="1200">
          <a:solidFill>
            <a:schemeClr val="tx1"/>
          </a:solidFill>
          <a:latin typeface="+mn-lt"/>
          <a:ea typeface="+mn-ea"/>
          <a:cs typeface="+mn-cs"/>
        </a:defRPr>
      </a:lvl2pPr>
      <a:lvl3pPr marL="914400" indent="-228600" algn="l" defTabSz="914400" rtl="0" eaLnBrk="1" latinLnBrk="0" hangingPunct="1">
        <a:spcBef>
          <a:spcPct val="20000"/>
        </a:spcBef>
        <a:buClr>
          <a:schemeClr val="accent2"/>
        </a:buClr>
        <a:buSzPct val="85000"/>
        <a:buFont typeface="Brush Script MT" pitchFamily="66" charset="0"/>
        <a:buChar char="O"/>
        <a:defRPr sz="2000" kern="1200">
          <a:solidFill>
            <a:schemeClr val="tx1"/>
          </a:solidFill>
          <a:latin typeface="+mn-lt"/>
          <a:ea typeface="+mn-ea"/>
          <a:cs typeface="+mn-cs"/>
        </a:defRPr>
      </a:lvl3pPr>
      <a:lvl4pPr marL="1280160" indent="-228600" algn="l" defTabSz="914400" rtl="0" eaLnBrk="1" latinLnBrk="0" hangingPunct="1">
        <a:spcBef>
          <a:spcPct val="20000"/>
        </a:spcBef>
        <a:buClr>
          <a:schemeClr val="accent2"/>
        </a:buClr>
        <a:buSzPct val="85000"/>
        <a:buFont typeface="Brush Script MT" pitchFamily="66" charset="0"/>
        <a:buChar char="O"/>
        <a:defRPr sz="1800" kern="1200">
          <a:solidFill>
            <a:schemeClr val="tx1"/>
          </a:solidFill>
          <a:latin typeface="+mn-lt"/>
          <a:ea typeface="+mn-ea"/>
          <a:cs typeface="+mn-cs"/>
        </a:defRPr>
      </a:lvl4pPr>
      <a:lvl5pPr marL="1645920" indent="-228600" algn="l" defTabSz="914400" rtl="0"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5pPr>
      <a:lvl6pPr marL="2011680" indent="-228600" algn="l" defTabSz="914400" rtl="0"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6pPr>
      <a:lvl7pPr marL="2377440" indent="-228600" algn="l" defTabSz="914400" rtl="0"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7pPr>
      <a:lvl8pPr marL="2743200" indent="-228600" algn="l" defTabSz="914400" rtl="0"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8pPr>
      <a:lvl9pPr marL="3108960" indent="-228600" algn="l" defTabSz="914400" rtl="0"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hyperlink" Target="https://www.youtube.com/watch?v=JHolx8TSsqo" TargetMode="Externa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hyperlink" Target="https://psyjournals.ru/cepp/issue/45300_full.shtml"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681515" y="1258262"/>
            <a:ext cx="8828949" cy="4341474"/>
          </a:xfrm>
        </p:spPr>
        <p:style>
          <a:lnRef idx="2">
            <a:schemeClr val="accent6"/>
          </a:lnRef>
          <a:fillRef idx="1">
            <a:schemeClr val="lt1"/>
          </a:fillRef>
          <a:effectRef idx="0">
            <a:schemeClr val="accent6"/>
          </a:effectRef>
          <a:fontRef idx="minor">
            <a:schemeClr val="dk1"/>
          </a:fontRef>
        </p:style>
        <p:txBody>
          <a:bodyPr>
            <a:normAutofit fontScale="90000"/>
          </a:bodyPr>
          <a:lstStyle/>
          <a:p>
            <a:pPr/>
            <a:r>
              <a:rPr b="1" sz="4000">
                <a:solidFill>
                  <a:schemeClr val="tx2">
                    <a:lumMod val="75000"/>
                  </a:schemeClr>
                </a:solidFill>
                <a:latin typeface="Tahoma"/>
                <a:ea typeface="Tahoma"/>
                <a:cs typeface="Tahoma"/>
              </a:rPr>
              <a:t>Психологическое сопровождение детей и взрослых, </a:t>
            </a:r>
            <a:br>
              <a:rPr b="1" sz="4000">
                <a:solidFill>
                  <a:schemeClr val="tx2">
                    <a:lumMod val="75000"/>
                  </a:schemeClr>
                </a:solidFill>
                <a:ea typeface="Tahoma"/>
                <a:cs typeface="Tahoma"/>
              </a:rPr>
            </a:br>
            <a:r>
              <a:rPr b="1" sz="4000">
                <a:solidFill>
                  <a:schemeClr val="tx2">
                    <a:lumMod val="75000"/>
                  </a:schemeClr>
                </a:solidFill>
                <a:latin typeface="Tahoma"/>
                <a:ea typeface="Tahoma"/>
                <a:cs typeface="Tahoma"/>
              </a:rPr>
              <a:t>находящихся в пунктах временого размещения (ПВР)</a:t>
            </a:r>
            <a:br>
              <a:rPr b="1" sz="4000">
                <a:solidFill>
                  <a:schemeClr val="tx2">
                    <a:lumMod val="75000"/>
                  </a:schemeClr>
                </a:solidFill>
                <a:ea typeface="Tahoma"/>
                <a:cs typeface="Tahoma"/>
              </a:rPr>
            </a:br>
            <a:br>
              <a:rPr b="1" sz="4000">
                <a:solidFill>
                  <a:schemeClr val="tx2">
                    <a:lumMod val="75000"/>
                  </a:schemeClr>
                </a:solidFill>
              </a:rPr>
            </a:br>
            <a:r>
              <a:rPr/>
              <a:t>                        </a:t>
            </a:r>
            <a:r>
              <a:rPr sz="2000">
                <a:solidFill>
                  <a:schemeClr val="tx1">
                    <a:lumMod val="65000"/>
                    <a:lumOff val="35000"/>
                  </a:schemeClr>
                </a:solidFill>
                <a:latin typeface="Tahoma"/>
                <a:ea typeface="Tahoma"/>
                <a:cs typeface="Tahoma"/>
              </a:rPr>
              <a:t>НОЦ ПП и ПС РГУ имени С.А. Есенина</a:t>
            </a:r>
            <a:endParaRPr sz="2000">
              <a:solidFill>
                <a:schemeClr val="tx1">
                  <a:lumMod val="65000"/>
                  <a:lumOff val="35000"/>
                </a:schemeClr>
              </a:solidFill>
              <a:latin typeface="Tahoma"/>
              <a:ea typeface="Tahoma"/>
              <a:cs typeface="Tahoma"/>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1140460" y="710565"/>
            <a:ext cx="9796146" cy="5282984"/>
          </a:xfrm>
        </p:spPr>
        <p:txBody>
          <a:bodyPr>
            <a:noAutofit/>
          </a:bodyPr>
          <a:lstStyle/>
          <a:p>
            <a:pPr marL="0" indent="0">
              <a:buNone/>
            </a:pPr>
            <a:r>
              <a:rPr b="1" sz="900"/>
              <a:t> </a:t>
            </a:r>
            <a:r>
              <a:rPr b="1" sz="1600">
                <a:solidFill>
                  <a:srgbClr val="002060"/>
                </a:solidFill>
                <a:latin typeface="Tahoma"/>
                <a:ea typeface="Tahoma"/>
                <a:cs typeface="Tahoma"/>
                <a:sym typeface="+mn-ea"/>
              </a:rPr>
              <a:t>Вторжение воспоминаний:</a:t>
            </a:r>
            <a:endParaRPr b="1" sz="1600">
              <a:solidFill>
                <a:srgbClr val="002060"/>
              </a:solidFill>
              <a:latin typeface="Tahoma"/>
              <a:ea typeface="Tahoma"/>
              <a:cs typeface="Tahoma"/>
              <a:sym typeface="+mn-ea"/>
            </a:endParaRPr>
          </a:p>
          <a:p>
            <a:pPr marL="0" indent="0">
              <a:buNone/>
            </a:pPr>
            <a:endParaRPr b="1" sz="800">
              <a:solidFill>
                <a:srgbClr val="002060"/>
              </a:solidFill>
              <a:latin typeface="Tahoma"/>
              <a:ea typeface="Tahoma"/>
              <a:cs typeface="Tahoma"/>
              <a:sym typeface="+mn-ea"/>
            </a:endParaRPr>
          </a:p>
          <a:p>
            <a:pPr/>
            <a:r>
              <a:rPr sz="1600">
                <a:solidFill>
                  <a:srgbClr val="002060"/>
                </a:solidFill>
                <a:latin typeface="Tahoma"/>
                <a:ea typeface="Tahoma"/>
                <a:cs typeface="Tahoma"/>
              </a:rPr>
              <a:t>«Обратные кадры», снова и снова оживляющие травмирующие события, сопровождающиеся соматическими проявлениями, такими как учащение сердцебиения или потоотделение </a:t>
            </a:r>
            <a:endParaRPr sz="1600">
              <a:solidFill>
                <a:srgbClr val="002060"/>
              </a:solidFill>
              <a:latin typeface="Tahoma"/>
              <a:ea typeface="Tahoma"/>
              <a:cs typeface="Tahoma"/>
            </a:endParaRPr>
          </a:p>
          <a:p>
            <a:pPr/>
            <a:r>
              <a:rPr sz="1600">
                <a:solidFill>
                  <a:srgbClr val="002060"/>
                </a:solidFill>
                <a:latin typeface="Tahoma"/>
                <a:ea typeface="Tahoma"/>
                <a:cs typeface="Tahoma"/>
              </a:rPr>
              <a:t>Тяжелые сны</a:t>
            </a:r>
            <a:endParaRPr sz="1600">
              <a:solidFill>
                <a:srgbClr val="002060"/>
              </a:solidFill>
              <a:latin typeface="Tahoma"/>
              <a:ea typeface="Tahoma"/>
              <a:cs typeface="Tahoma"/>
            </a:endParaRPr>
          </a:p>
          <a:p>
            <a:pPr/>
            <a:r>
              <a:rPr sz="1600">
                <a:solidFill>
                  <a:srgbClr val="002060"/>
                </a:solidFill>
                <a:latin typeface="Tahoma"/>
                <a:ea typeface="Tahoma"/>
                <a:cs typeface="Tahoma"/>
              </a:rPr>
              <a:t>Пугающие мысли</a:t>
            </a:r>
            <a:endParaRPr sz="1600">
              <a:solidFill>
                <a:srgbClr val="002060"/>
              </a:solidFill>
              <a:latin typeface="Tahoma"/>
              <a:ea typeface="Tahoma"/>
              <a:cs typeface="Tahoma"/>
            </a:endParaRPr>
          </a:p>
          <a:p>
            <a:pPr marL="0" indent="0">
              <a:buNone/>
            </a:pPr>
            <a:endParaRPr sz="800">
              <a:solidFill>
                <a:srgbClr val="002060"/>
              </a:solidFill>
              <a:latin typeface="Tahoma"/>
              <a:ea typeface="Tahoma"/>
              <a:cs typeface="Tahoma"/>
            </a:endParaRPr>
          </a:p>
          <a:p>
            <a:pPr marL="0" indent="0">
              <a:buNone/>
            </a:pPr>
            <a:r>
              <a:rPr sz="1600">
                <a:solidFill>
                  <a:srgbClr val="002060"/>
                </a:solidFill>
                <a:latin typeface="Tahoma"/>
                <a:ea typeface="Tahoma"/>
                <a:cs typeface="Tahoma"/>
              </a:rPr>
              <a:t>Вторгающиеся воспоминания могут негативно влиять на повседневное течение жизни человека. Они начинаются с собственных мыслей или ощущений человека. Слова, объекты или ситуации, напоминающие о травмирующем событии, также могут спровоцировать вторжение воспоминаний. </a:t>
            </a:r>
            <a:endParaRPr sz="1600">
              <a:solidFill>
                <a:srgbClr val="002060"/>
              </a:solidFill>
              <a:latin typeface="Tahoma"/>
              <a:ea typeface="Tahoma"/>
              <a:cs typeface="Tahoma"/>
            </a:endParaRPr>
          </a:p>
          <a:p>
            <a:pPr/>
            <a:endParaRPr sz="1600">
              <a:solidFill>
                <a:srgbClr val="002060"/>
              </a:solidFill>
              <a:latin typeface="Tahoma"/>
              <a:ea typeface="Tahoma"/>
              <a:cs typeface="Tahoma"/>
            </a:endParaRPr>
          </a:p>
          <a:p>
            <a:pPr marL="0" indent="0">
              <a:buNone/>
            </a:pPr>
            <a:r>
              <a:rPr b="1" sz="1600">
                <a:solidFill>
                  <a:srgbClr val="002060"/>
                </a:solidFill>
                <a:latin typeface="Tahoma"/>
                <a:ea typeface="Tahoma"/>
                <a:cs typeface="Tahoma"/>
              </a:rPr>
              <a:t>Избегание</a:t>
            </a:r>
            <a:r>
              <a:rPr sz="1600">
                <a:solidFill>
                  <a:srgbClr val="002060"/>
                </a:solidFill>
                <a:latin typeface="Tahoma"/>
                <a:ea typeface="Tahoma"/>
                <a:cs typeface="Tahoma"/>
              </a:rPr>
              <a:t>:</a:t>
            </a:r>
            <a:endParaRPr sz="1600">
              <a:solidFill>
                <a:srgbClr val="002060"/>
              </a:solidFill>
              <a:latin typeface="Tahoma"/>
              <a:ea typeface="Tahoma"/>
              <a:cs typeface="Tahoma"/>
            </a:endParaRPr>
          </a:p>
          <a:p>
            <a:pPr marL="0" indent="0">
              <a:buNone/>
            </a:pPr>
            <a:endParaRPr sz="800">
              <a:solidFill>
                <a:srgbClr val="002060"/>
              </a:solidFill>
              <a:latin typeface="Tahoma"/>
              <a:ea typeface="Tahoma"/>
              <a:cs typeface="Tahoma"/>
            </a:endParaRPr>
          </a:p>
          <a:p>
            <a:pPr/>
            <a:r>
              <a:rPr sz="1600">
                <a:solidFill>
                  <a:srgbClr val="002060"/>
                </a:solidFill>
                <a:latin typeface="Tahoma"/>
                <a:ea typeface="Tahoma"/>
                <a:cs typeface="Tahoma"/>
              </a:rPr>
              <a:t> Относится к нежеланию посещать места, события или объекты, напоминающие о травмирующем опыте</a:t>
            </a:r>
            <a:endParaRPr sz="1600">
              <a:solidFill>
                <a:srgbClr val="002060"/>
              </a:solidFill>
              <a:latin typeface="Tahoma"/>
              <a:ea typeface="Tahoma"/>
              <a:cs typeface="Tahoma"/>
            </a:endParaRPr>
          </a:p>
          <a:p>
            <a:pPr/>
            <a:r>
              <a:rPr sz="1600">
                <a:solidFill>
                  <a:srgbClr val="002060"/>
                </a:solidFill>
                <a:latin typeface="Tahoma"/>
                <a:ea typeface="Tahoma"/>
                <a:cs typeface="Tahoma"/>
              </a:rPr>
              <a:t>Нежелание переживать мысли и чувства, связанные с пережитым событием</a:t>
            </a:r>
            <a:endParaRPr sz="1600">
              <a:solidFill>
                <a:srgbClr val="002060"/>
              </a:solidFill>
              <a:latin typeface="Tahoma"/>
              <a:ea typeface="Tahoma"/>
              <a:cs typeface="Tahoma"/>
            </a:endParaRPr>
          </a:p>
          <a:p>
            <a:pPr/>
            <a:r>
              <a:rPr sz="1600">
                <a:solidFill>
                  <a:srgbClr val="002060"/>
                </a:solidFill>
                <a:latin typeface="Tahoma"/>
                <a:ea typeface="Tahoma"/>
                <a:cs typeface="Tahoma"/>
              </a:rPr>
              <a:t>Вещи или ситуации, напоминающие о травмирующем событии, могут спровоцировать симптомы избегания. Из-за таких симптомов человек может вносить коррективы в организацию своей повседневной жизни. К примеру, после тяжелой автомобильной аварии человек, который водит машину, может избегать ситуаций, предполагающих управление автомобилем или передвижение в автомобиле.</a:t>
            </a:r>
            <a:endParaRPr sz="1600">
              <a:solidFill>
                <a:srgbClr val="002060"/>
              </a:solidFill>
              <a:latin typeface="Tahoma"/>
              <a:ea typeface="Tahoma"/>
              <a:cs typeface="Tahoma"/>
            </a:endParaRPr>
          </a:p>
          <a:p>
            <a:pPr marL="0" indent="0">
              <a:buNone/>
            </a:pPr>
            <a:endParaRPr sz="1200">
              <a:latin typeface="Constantia"/>
              <a:cs typeface="Constantia"/>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1226813" y="722634"/>
            <a:ext cx="9692645" cy="5379718"/>
          </a:xfrm>
        </p:spPr>
        <p:txBody>
          <a:bodyPr>
            <a:noAutofit/>
          </a:bodyPr>
          <a:lstStyle/>
          <a:p>
            <a:pPr marL="0" indent="0">
              <a:buNone/>
            </a:pPr>
            <a:r>
              <a:rPr b="1" sz="1600">
                <a:solidFill>
                  <a:srgbClr val="002060"/>
                </a:solidFill>
                <a:latin typeface="Tahoma"/>
                <a:ea typeface="Tahoma"/>
                <a:cs typeface="Tahoma"/>
              </a:rPr>
              <a:t>Чрезмерная возбудимость и реактивность</a:t>
            </a:r>
            <a:r>
              <a:rPr sz="1600">
                <a:solidFill>
                  <a:srgbClr val="002060"/>
                </a:solidFill>
                <a:latin typeface="Tahoma"/>
                <a:ea typeface="Tahoma"/>
                <a:cs typeface="Tahoma"/>
              </a:rPr>
              <a:t>:</a:t>
            </a:r>
            <a:endParaRPr sz="1600">
              <a:solidFill>
                <a:srgbClr val="002060"/>
              </a:solidFill>
              <a:latin typeface="Tahoma"/>
              <a:ea typeface="Tahoma"/>
              <a:cs typeface="Tahoma"/>
            </a:endParaRPr>
          </a:p>
          <a:p>
            <a:pPr marL="0" indent="0">
              <a:buNone/>
            </a:pPr>
            <a:endParaRPr sz="800">
              <a:solidFill>
                <a:srgbClr val="002060"/>
              </a:solidFill>
              <a:latin typeface="Tahoma"/>
              <a:ea typeface="Tahoma"/>
              <a:cs typeface="Tahoma"/>
            </a:endParaRPr>
          </a:p>
          <a:p>
            <a:pPr marL="0" indent="0">
              <a:buNone/>
            </a:pPr>
            <a:r>
              <a:rPr sz="1600">
                <a:solidFill>
                  <a:srgbClr val="002060"/>
                </a:solidFill>
                <a:latin typeface="Tahoma"/>
                <a:ea typeface="Tahoma"/>
                <a:cs typeface="Tahoma"/>
              </a:rPr>
              <a:t> • Быстрое вхождение в испуганное / тревожное состояние</a:t>
            </a:r>
            <a:endParaRPr sz="1600">
              <a:solidFill>
                <a:srgbClr val="002060"/>
              </a:solidFill>
              <a:latin typeface="Tahoma"/>
              <a:ea typeface="Tahoma"/>
              <a:cs typeface="Tahoma"/>
            </a:endParaRPr>
          </a:p>
          <a:p>
            <a:pPr marL="0" indent="0">
              <a:buNone/>
            </a:pPr>
            <a:r>
              <a:rPr sz="1600">
                <a:solidFill>
                  <a:srgbClr val="002060"/>
                </a:solidFill>
                <a:latin typeface="Tahoma"/>
                <a:ea typeface="Tahoma"/>
                <a:cs typeface="Tahoma"/>
              </a:rPr>
              <a:t> • Ощущение нахождения «на грани»</a:t>
            </a:r>
            <a:endParaRPr sz="1600">
              <a:solidFill>
                <a:srgbClr val="002060"/>
              </a:solidFill>
              <a:latin typeface="Tahoma"/>
              <a:ea typeface="Tahoma"/>
              <a:cs typeface="Tahoma"/>
            </a:endParaRPr>
          </a:p>
          <a:p>
            <a:pPr marL="0" indent="0">
              <a:buNone/>
            </a:pPr>
            <a:r>
              <a:rPr sz="1600">
                <a:solidFill>
                  <a:srgbClr val="002060"/>
                </a:solidFill>
                <a:latin typeface="Tahoma"/>
                <a:ea typeface="Tahoma"/>
                <a:cs typeface="Tahoma"/>
              </a:rPr>
              <a:t> • Проблемы со сном и/или вспышки гнева </a:t>
            </a:r>
            <a:endParaRPr sz="1600">
              <a:solidFill>
                <a:srgbClr val="002060"/>
              </a:solidFill>
              <a:latin typeface="Tahoma"/>
              <a:ea typeface="Tahoma"/>
              <a:cs typeface="Tahoma"/>
            </a:endParaRPr>
          </a:p>
          <a:p>
            <a:pPr marL="0" indent="0">
              <a:buNone/>
            </a:pPr>
            <a:endParaRPr sz="800">
              <a:solidFill>
                <a:srgbClr val="002060"/>
              </a:solidFill>
              <a:latin typeface="Tahoma"/>
              <a:ea typeface="Tahoma"/>
              <a:cs typeface="Tahoma"/>
            </a:endParaRPr>
          </a:p>
          <a:p>
            <a:pPr marL="0" indent="0">
              <a:buNone/>
            </a:pPr>
            <a:r>
              <a:rPr sz="1600">
                <a:solidFill>
                  <a:srgbClr val="002060"/>
                </a:solidFill>
                <a:latin typeface="Tahoma"/>
                <a:ea typeface="Tahoma"/>
                <a:cs typeface="Tahoma"/>
              </a:rPr>
              <a:t>По мере того, как другие симптомы проявляются под воздействием провоцирующих факторов, напоминающих о травмирующем событии, симптомы возбудимости характеризуются постоянством. Они могут быть той причиной, по которой человек может испытывать стресс или гнев. Эти симптомы могут затруднить выполнение повседневных задач/действий, в частности, таких как сон, прием пищи, концентрация внимания.</a:t>
            </a:r>
            <a:endParaRPr sz="1600">
              <a:solidFill>
                <a:srgbClr val="002060"/>
              </a:solidFill>
              <a:latin typeface="Tahoma"/>
              <a:ea typeface="Tahoma"/>
              <a:cs typeface="Tahoma"/>
            </a:endParaRPr>
          </a:p>
          <a:p>
            <a:pPr marL="0" algn="just" indent="0">
              <a:buNone/>
            </a:pPr>
            <a:endParaRPr b="1" sz="1600">
              <a:solidFill>
                <a:srgbClr val="002060"/>
              </a:solidFill>
              <a:latin typeface="Tahoma"/>
              <a:ea typeface="Tahoma"/>
              <a:cs typeface="Tahoma"/>
            </a:endParaRPr>
          </a:p>
          <a:p>
            <a:pPr marL="0" algn="just" indent="0">
              <a:buNone/>
            </a:pPr>
            <a:r>
              <a:rPr b="1" sz="1600">
                <a:solidFill>
                  <a:srgbClr val="002060"/>
                </a:solidFill>
                <a:latin typeface="Tahoma"/>
                <a:ea typeface="Tahoma"/>
                <a:cs typeface="Tahoma"/>
              </a:rPr>
              <a:t>Когнитивные нарушения и расстройство настроения:</a:t>
            </a:r>
            <a:endParaRPr b="1" sz="1600">
              <a:solidFill>
                <a:srgbClr val="002060"/>
              </a:solidFill>
              <a:latin typeface="Tahoma"/>
              <a:ea typeface="Tahoma"/>
              <a:cs typeface="Tahoma"/>
            </a:endParaRPr>
          </a:p>
          <a:p>
            <a:pPr marL="0" algn="just" indent="0">
              <a:buNone/>
            </a:pPr>
            <a:endParaRPr b="1" sz="800">
              <a:solidFill>
                <a:srgbClr val="002060"/>
              </a:solidFill>
              <a:latin typeface="Tahoma"/>
              <a:ea typeface="Tahoma"/>
              <a:cs typeface="Tahoma"/>
            </a:endParaRPr>
          </a:p>
          <a:p>
            <a:pPr marL="0" algn="just" indent="0">
              <a:buNone/>
            </a:pPr>
            <a:r>
              <a:rPr sz="1600">
                <a:solidFill>
                  <a:srgbClr val="002060"/>
                </a:solidFill>
                <a:latin typeface="Tahoma"/>
                <a:ea typeface="Tahoma"/>
                <a:cs typeface="Tahoma"/>
              </a:rPr>
              <a:t>• Трудности с удержанием в памяти ключевых моментов травмирующего события </a:t>
            </a:r>
            <a:endParaRPr sz="1600">
              <a:solidFill>
                <a:srgbClr val="002060"/>
              </a:solidFill>
              <a:latin typeface="Tahoma"/>
              <a:ea typeface="Tahoma"/>
              <a:cs typeface="Tahoma"/>
            </a:endParaRPr>
          </a:p>
          <a:p>
            <a:pPr marL="0" algn="just" indent="0">
              <a:buNone/>
            </a:pPr>
            <a:r>
              <a:rPr sz="1600">
                <a:solidFill>
                  <a:srgbClr val="002060"/>
                </a:solidFill>
                <a:latin typeface="Tahoma"/>
                <a:ea typeface="Tahoma"/>
                <a:cs typeface="Tahoma"/>
              </a:rPr>
              <a:t>• Негативные мысли о себе или о мире</a:t>
            </a:r>
            <a:endParaRPr sz="1600">
              <a:solidFill>
                <a:srgbClr val="002060"/>
              </a:solidFill>
              <a:latin typeface="Tahoma"/>
              <a:ea typeface="Tahoma"/>
              <a:cs typeface="Tahoma"/>
            </a:endParaRPr>
          </a:p>
          <a:p>
            <a:pPr marL="0" algn="just" indent="0">
              <a:buNone/>
            </a:pPr>
            <a:r>
              <a:rPr sz="1600">
                <a:solidFill>
                  <a:srgbClr val="002060"/>
                </a:solidFill>
                <a:latin typeface="Tahoma"/>
                <a:ea typeface="Tahoma"/>
                <a:cs typeface="Tahoma"/>
              </a:rPr>
              <a:t>• Мучительные ощущения, такие как чувство «греха» или вины </a:t>
            </a:r>
            <a:endParaRPr sz="1600">
              <a:solidFill>
                <a:srgbClr val="002060"/>
              </a:solidFill>
              <a:latin typeface="Tahoma"/>
              <a:ea typeface="Tahoma"/>
              <a:cs typeface="Tahoma"/>
            </a:endParaRPr>
          </a:p>
          <a:p>
            <a:pPr marL="0" algn="just" indent="0">
              <a:buNone/>
            </a:pPr>
            <a:r>
              <a:rPr sz="1600">
                <a:solidFill>
                  <a:srgbClr val="002060"/>
                </a:solidFill>
                <a:latin typeface="Tahoma"/>
                <a:ea typeface="Tahoma"/>
                <a:cs typeface="Tahoma"/>
              </a:rPr>
              <a:t>• Потеря интереса к деятельности, доставлявшей удовольствие </a:t>
            </a:r>
            <a:endParaRPr sz="1600">
              <a:solidFill>
                <a:srgbClr val="002060"/>
              </a:solidFill>
              <a:latin typeface="Tahoma"/>
              <a:ea typeface="Tahoma"/>
              <a:cs typeface="Tahoma"/>
            </a:endParaRPr>
          </a:p>
          <a:p>
            <a:pPr marL="0" algn="just" indent="0">
              <a:buNone/>
            </a:pPr>
            <a:r>
              <a:rPr sz="1600">
                <a:solidFill>
                  <a:srgbClr val="002060"/>
                </a:solidFill>
                <a:latin typeface="Tahoma"/>
                <a:ea typeface="Tahoma"/>
                <a:cs typeface="Tahoma"/>
              </a:rPr>
              <a:t>Когнитивные нарушения и расстройство настроения начинаются или усугубляются после травмирующего события. </a:t>
            </a:r>
            <a:endParaRPr sz="1600">
              <a:solidFill>
                <a:srgbClr val="002060"/>
              </a:solidFill>
              <a:latin typeface="Tahoma"/>
              <a:ea typeface="Tahoma"/>
              <a:cs typeface="Tahoma"/>
            </a:endParaRPr>
          </a:p>
          <a:p>
            <a:pPr marL="0" algn="just" indent="0">
              <a:buNone/>
            </a:pPr>
            <a:r>
              <a:rPr sz="1600">
                <a:solidFill>
                  <a:srgbClr val="002060"/>
                </a:solidFill>
                <a:latin typeface="Tahoma"/>
                <a:ea typeface="Tahoma"/>
                <a:cs typeface="Tahoma"/>
              </a:rPr>
              <a:t> </a:t>
            </a:r>
            <a:endParaRPr sz="1600">
              <a:solidFill>
                <a:srgbClr val="002060"/>
              </a:solidFill>
              <a:latin typeface="Tahoma"/>
              <a:ea typeface="Tahoma"/>
              <a:cs typeface="Tahoma"/>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мещающее содержимое 2"/>
          <p:cNvSpPr>
            <a:spLocks noGrp="1"/>
          </p:cNvSpPr>
          <p:nvPr>
            <p:ph idx="1"/>
          </p:nvPr>
        </p:nvSpPr>
        <p:spPr>
          <a:xfrm>
            <a:off x="1123312" y="830586"/>
            <a:ext cx="9918636" cy="5356863"/>
          </a:xfrm>
        </p:spPr>
        <p:txBody>
          <a:bodyPr>
            <a:normAutofit fontScale="87500" lnSpcReduction="20000"/>
          </a:bodyPr>
          <a:lstStyle/>
          <a:p>
            <a:pPr algn="just"/>
            <a:r>
              <a:rPr>
                <a:solidFill>
                  <a:srgbClr val="002060"/>
                </a:solidFill>
                <a:latin typeface="Tahoma"/>
                <a:ea typeface="Tahoma"/>
                <a:cs typeface="Tahoma"/>
                <a:sym typeface="+mn-ea"/>
              </a:rPr>
              <a:t>Проявление симптомов, описанных выше, после травмирующего события – естественная  реакция организма.</a:t>
            </a:r>
            <a:endParaRPr>
              <a:solidFill>
                <a:srgbClr val="002060"/>
              </a:solidFill>
              <a:latin typeface="Tahoma"/>
              <a:ea typeface="Tahoma"/>
              <a:cs typeface="Tahoma"/>
              <a:sym typeface="+mn-ea"/>
            </a:endParaRPr>
          </a:p>
          <a:p>
            <a:pPr marL="0" algn="just" indent="0">
              <a:buNone/>
            </a:pPr>
            <a:endParaRPr>
              <a:solidFill>
                <a:srgbClr val="002060"/>
              </a:solidFill>
              <a:latin typeface="Tahoma"/>
              <a:ea typeface="Tahoma"/>
              <a:cs typeface="Tahoma"/>
              <a:sym typeface="+mn-ea"/>
            </a:endParaRPr>
          </a:p>
          <a:p>
            <a:pPr algn="just"/>
            <a:r>
              <a:rPr>
                <a:solidFill>
                  <a:srgbClr val="002060"/>
                </a:solidFill>
                <a:latin typeface="Tahoma"/>
                <a:ea typeface="Tahoma"/>
                <a:cs typeface="Tahoma"/>
                <a:sym typeface="+mn-ea"/>
              </a:rPr>
              <a:t> Некоторые люди испытывают их в достаточно тяжелой форме, они, как правило, проходят через несколько недель («острое стрессовое расстройство» (ОСР)).</a:t>
            </a:r>
            <a:endParaRPr>
              <a:solidFill>
                <a:srgbClr val="002060"/>
              </a:solidFill>
              <a:latin typeface="Tahoma"/>
              <a:ea typeface="Tahoma"/>
              <a:cs typeface="Tahoma"/>
              <a:sym typeface="+mn-ea"/>
            </a:endParaRPr>
          </a:p>
          <a:p>
            <a:pPr algn="just"/>
            <a:endParaRPr>
              <a:solidFill>
                <a:srgbClr val="002060"/>
              </a:solidFill>
              <a:latin typeface="Tahoma"/>
              <a:ea typeface="Tahoma"/>
              <a:cs typeface="Tahoma"/>
              <a:sym typeface="+mn-ea"/>
            </a:endParaRPr>
          </a:p>
          <a:p>
            <a:pPr algn="just"/>
            <a:r>
              <a:rPr>
                <a:solidFill>
                  <a:srgbClr val="002060"/>
                </a:solidFill>
                <a:latin typeface="Tahoma"/>
                <a:ea typeface="Tahoma"/>
                <a:cs typeface="Tahoma"/>
                <a:sym typeface="+mn-ea"/>
              </a:rPr>
              <a:t>Если симптомы продолжаются более месяца, заметно и негативно влияют на способности человека справляться со своими повседневными задачами и не связаны с употреблением психоактивных веществ, медицинским заболеванием или чем бы то ни было иным, кроме самого травмирующего события, возможно, у человека развилось ПТСР.</a:t>
            </a:r>
            <a:endParaRPr>
              <a:solidFill>
                <a:srgbClr val="002060"/>
              </a:solidFill>
              <a:latin typeface="Tahoma"/>
              <a:ea typeface="Tahoma"/>
              <a:cs typeface="Tahoma"/>
              <a:sym typeface="+mn-ea"/>
            </a:endParaRPr>
          </a:p>
          <a:p>
            <a:pPr algn="just"/>
            <a:endParaRPr>
              <a:solidFill>
                <a:srgbClr val="002060"/>
              </a:solidFill>
              <a:latin typeface="Tahoma"/>
              <a:ea typeface="Tahoma"/>
              <a:cs typeface="Tahoma"/>
              <a:sym typeface="+mn-ea"/>
            </a:endParaRPr>
          </a:p>
          <a:p>
            <a:pPr algn="just"/>
            <a:r>
              <a:rPr>
                <a:solidFill>
                  <a:srgbClr val="002060"/>
                </a:solidFill>
                <a:latin typeface="Tahoma"/>
                <a:ea typeface="Tahoma"/>
                <a:cs typeface="Tahoma"/>
                <a:sym typeface="+mn-ea"/>
              </a:rPr>
              <a:t> У некоторых людей, страдающих ПТСР, симптомы могут не проявляться неделями или месяцами. ПТСР часто сопровождается депрессией, злоупотреблением психоактивными веществами или одним/несколькими тревожными расстройствами.</a:t>
            </a:r>
            <a:endParaRPr>
              <a:solidFill>
                <a:srgbClr val="002060"/>
              </a:solidFill>
              <a:latin typeface="Tahoma"/>
              <a:ea typeface="Tahoma"/>
              <a:cs typeface="Tahoma"/>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59864" y="817875"/>
            <a:ext cx="9286875" cy="526823"/>
          </a:xfrm>
        </p:spPr>
        <p:txBody>
          <a:bodyPr>
            <a:normAutofit fontScale="90000"/>
          </a:bodyPr>
          <a:lstStyle/>
          <a:p>
            <a:pPr/>
            <a:r>
              <a:rPr b="1" sz="2665">
                <a:solidFill>
                  <a:srgbClr val="002060"/>
                </a:solidFill>
                <a:latin typeface="Tahoma"/>
                <a:ea typeface="Tahoma"/>
                <a:cs typeface="Tahoma"/>
                <a:sym typeface="+mn-ea"/>
              </a:rPr>
              <a:t>Отличаются ли реакции детей от реакций взрослых? </a:t>
            </a:r>
            <a:endParaRPr b="1" sz="2665">
              <a:solidFill>
                <a:srgbClr val="002060"/>
              </a:solidFill>
              <a:latin typeface="Tahoma"/>
              <a:ea typeface="Tahoma"/>
              <a:cs typeface="Tahoma"/>
              <a:sym typeface="+mn-ea"/>
            </a:endParaRPr>
          </a:p>
        </p:txBody>
      </p:sp>
      <p:sp>
        <p:nvSpPr>
          <p:cNvPr id="3" name="Объект 2"/>
          <p:cNvSpPr>
            <a:spLocks noGrp="1"/>
          </p:cNvSpPr>
          <p:nvPr>
            <p:ph idx="1"/>
          </p:nvPr>
        </p:nvSpPr>
        <p:spPr>
          <a:xfrm>
            <a:off x="1352861" y="1485327"/>
            <a:ext cx="9486258" cy="4638847"/>
          </a:xfrm>
        </p:spPr>
        <p:txBody>
          <a:bodyPr>
            <a:normAutofit fontScale="82500" lnSpcReduction="10000"/>
          </a:bodyPr>
          <a:lstStyle/>
          <a:p>
            <a:pPr/>
            <a:r>
              <a:rPr>
                <a:solidFill>
                  <a:srgbClr val="002060"/>
                </a:solidFill>
                <a:latin typeface="Tahoma"/>
                <a:ea typeface="Tahoma"/>
                <a:cs typeface="Tahoma"/>
              </a:rPr>
              <a:t>Дети и подростки могут неадекватно реагировать на травмирующие события, при этом, проявляющие у них симптомы могут отличаться от симптомов взрослых.</a:t>
            </a:r>
            <a:endParaRPr>
              <a:solidFill>
                <a:srgbClr val="002060"/>
              </a:solidFill>
              <a:latin typeface="Tahoma"/>
              <a:ea typeface="Tahoma"/>
              <a:cs typeface="Tahoma"/>
            </a:endParaRPr>
          </a:p>
          <a:p>
            <a:pPr/>
            <a:endParaRPr sz="1000">
              <a:solidFill>
                <a:srgbClr val="002060"/>
              </a:solidFill>
              <a:latin typeface="Tahoma"/>
              <a:ea typeface="Tahoma"/>
              <a:cs typeface="Tahoma"/>
            </a:endParaRPr>
          </a:p>
          <a:p>
            <a:pPr/>
            <a:r>
              <a:rPr>
                <a:solidFill>
                  <a:srgbClr val="002060"/>
                </a:solidFill>
                <a:latin typeface="Tahoma"/>
                <a:ea typeface="Tahoma"/>
                <a:cs typeface="Tahoma"/>
              </a:rPr>
              <a:t>Симптомы, испытываемые маленькими детьми (младше 6 лет), могут включать в себя следующие:</a:t>
            </a:r>
            <a:endParaRPr>
              <a:solidFill>
                <a:srgbClr val="002060"/>
              </a:solidFill>
              <a:latin typeface="Tahoma"/>
              <a:ea typeface="Tahoma"/>
              <a:cs typeface="Tahoma"/>
            </a:endParaRPr>
          </a:p>
          <a:p>
            <a:pPr marL="0" indent="0">
              <a:buNone/>
            </a:pPr>
            <a:r>
              <a:rPr>
                <a:solidFill>
                  <a:srgbClr val="002060"/>
                </a:solidFill>
                <a:latin typeface="Tahoma"/>
                <a:ea typeface="Tahoma"/>
                <a:cs typeface="Tahoma"/>
              </a:rPr>
              <a:t> • Недержание мочи в постели (у детей, приученных к туалету) </a:t>
            </a:r>
            <a:endParaRPr>
              <a:solidFill>
                <a:srgbClr val="002060"/>
              </a:solidFill>
              <a:latin typeface="Tahoma"/>
              <a:ea typeface="Tahoma"/>
              <a:cs typeface="Tahoma"/>
            </a:endParaRPr>
          </a:p>
          <a:p>
            <a:pPr marL="0" indent="0">
              <a:buNone/>
            </a:pPr>
            <a:r>
              <a:rPr>
                <a:solidFill>
                  <a:srgbClr val="002060"/>
                </a:solidFill>
                <a:latin typeface="Tahoma"/>
                <a:ea typeface="Tahoma"/>
                <a:cs typeface="Tahoma"/>
              </a:rPr>
              <a:t> • Потеря речи</a:t>
            </a:r>
            <a:endParaRPr>
              <a:solidFill>
                <a:srgbClr val="002060"/>
              </a:solidFill>
              <a:latin typeface="Tahoma"/>
              <a:ea typeface="Tahoma"/>
              <a:cs typeface="Tahoma"/>
            </a:endParaRPr>
          </a:p>
          <a:p>
            <a:pPr marL="0" indent="0">
              <a:buNone/>
            </a:pPr>
            <a:r>
              <a:rPr>
                <a:solidFill>
                  <a:srgbClr val="002060"/>
                </a:solidFill>
                <a:latin typeface="Tahoma"/>
                <a:ea typeface="Tahoma"/>
                <a:cs typeface="Tahoma"/>
              </a:rPr>
              <a:t> • Воспроизведение травмирующих событий в игре </a:t>
            </a:r>
            <a:endParaRPr>
              <a:solidFill>
                <a:srgbClr val="002060"/>
              </a:solidFill>
              <a:latin typeface="Tahoma"/>
              <a:ea typeface="Tahoma"/>
              <a:cs typeface="Tahoma"/>
            </a:endParaRPr>
          </a:p>
          <a:p>
            <a:pPr marL="0" indent="0">
              <a:buNone/>
            </a:pPr>
            <a:r>
              <a:rPr>
                <a:solidFill>
                  <a:srgbClr val="002060"/>
                </a:solidFill>
                <a:latin typeface="Tahoma"/>
                <a:ea typeface="Tahoma"/>
                <a:cs typeface="Tahoma"/>
              </a:rPr>
              <a:t> • Необычная привязчивость к родителям или взрослым </a:t>
            </a:r>
            <a:endParaRPr>
              <a:solidFill>
                <a:srgbClr val="002060"/>
              </a:solidFill>
              <a:latin typeface="Tahoma"/>
              <a:ea typeface="Tahoma"/>
              <a:cs typeface="Tahoma"/>
            </a:endParaRPr>
          </a:p>
          <a:p>
            <a:pPr marL="0" indent="0">
              <a:buNone/>
            </a:pPr>
            <a:endParaRPr sz="1000">
              <a:solidFill>
                <a:srgbClr val="002060"/>
              </a:solidFill>
              <a:latin typeface="Tahoma"/>
              <a:ea typeface="Tahoma"/>
              <a:cs typeface="Tahoma"/>
            </a:endParaRPr>
          </a:p>
          <a:p>
            <a:pPr algn="just"/>
            <a:r>
              <a:rPr>
                <a:solidFill>
                  <a:srgbClr val="002060"/>
                </a:solidFill>
                <a:latin typeface="Tahoma"/>
                <a:ea typeface="Tahoma"/>
                <a:cs typeface="Tahoma"/>
              </a:rPr>
              <a:t>Более старшие дети демонстрируют симптомы, более характерные для взрослых. К примеру, они могут начать вести себя деструктивно, неуважительно или агрессивно. У других детей и подростков может возникнуть чувство вины за неспособность предотвратить травмирующий эпизод или смерть. У них также могут возникать мысли о мести.</a:t>
            </a:r>
            <a:endParaRPr>
              <a:solidFill>
                <a:srgbClr val="002060"/>
              </a:solidFill>
              <a:latin typeface="Tahoma"/>
              <a:ea typeface="Tahoma"/>
              <a:cs typeface="Tahoma"/>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352052" y="743619"/>
            <a:ext cx="9286986" cy="782617"/>
          </a:xfrm>
        </p:spPr>
        <p:txBody>
          <a:bodyPr>
            <a:normAutofit/>
          </a:bodyPr>
          <a:lstStyle/>
          <a:p>
            <a:pPr/>
            <a:r>
              <a:rPr b="1" sz="3600">
                <a:solidFill>
                  <a:srgbClr val="002060"/>
                </a:solidFill>
                <a:latin typeface="Tahoma"/>
                <a:ea typeface="Tahoma"/>
                <a:cs typeface="Tahoma"/>
              </a:rPr>
              <a:t>Как развивается ПТСР?</a:t>
            </a:r>
            <a:endParaRPr b="1" sz="3600">
              <a:solidFill>
                <a:srgbClr val="002060"/>
              </a:solidFill>
              <a:latin typeface="Tahoma"/>
              <a:ea typeface="Tahoma"/>
              <a:cs typeface="Tahoma"/>
            </a:endParaRPr>
          </a:p>
        </p:txBody>
      </p:sp>
      <p:sp>
        <p:nvSpPr>
          <p:cNvPr id="3" name="Объект 2"/>
          <p:cNvSpPr>
            <a:spLocks noGrp="1"/>
          </p:cNvSpPr>
          <p:nvPr>
            <p:ph idx="1"/>
          </p:nvPr>
        </p:nvSpPr>
        <p:spPr>
          <a:xfrm>
            <a:off x="1454729" y="1672935"/>
            <a:ext cx="9081659" cy="4050129"/>
          </a:xfrm>
        </p:spPr>
        <p:txBody>
          <a:bodyPr/>
          <a:lstStyle/>
          <a:p>
            <a:pPr algn="just"/>
            <a:r>
              <a:rPr>
                <a:solidFill>
                  <a:srgbClr val="002060"/>
                </a:solidFill>
                <a:latin typeface="Tahoma"/>
                <a:ea typeface="Tahoma"/>
                <a:cs typeface="Tahoma"/>
              </a:rPr>
              <a:t>Все люди с ПТСР пережили травмирующий случай, который заставил их бояться за их жизнь, видеть ужасные вещи и чувствовать себя беспомощными. Сильные эмоции, вызванные сильным стрессором, создают изменения в мозге, которые приводят к ПТСР.</a:t>
            </a:r>
            <a:endParaRPr>
              <a:solidFill>
                <a:srgbClr val="002060"/>
              </a:solidFill>
              <a:latin typeface="Tahoma"/>
              <a:ea typeface="Tahoma"/>
              <a:cs typeface="Tahoma"/>
            </a:endParaRPr>
          </a:p>
          <a:p>
            <a:pPr marL="0" algn="just" indent="0">
              <a:buNone/>
            </a:pPr>
            <a:endParaRPr sz="1400">
              <a:solidFill>
                <a:srgbClr val="002060"/>
              </a:solidFill>
              <a:latin typeface="Tahoma"/>
              <a:ea typeface="Tahoma"/>
              <a:cs typeface="Tahoma"/>
            </a:endParaRPr>
          </a:p>
          <a:p>
            <a:pPr algn="just"/>
            <a:r>
              <a:rPr>
                <a:solidFill>
                  <a:srgbClr val="002060"/>
                </a:solidFill>
                <a:latin typeface="Tahoma"/>
                <a:ea typeface="Tahoma"/>
                <a:cs typeface="Tahoma"/>
              </a:rPr>
              <a:t>Многие люди, которые переживают травмирующий случай, не приобретают ПТСР. </a:t>
            </a:r>
            <a:endParaRPr>
              <a:solidFill>
                <a:srgbClr val="002060"/>
              </a:solidFill>
              <a:latin typeface="Tahoma"/>
              <a:ea typeface="Tahoma"/>
              <a:cs typeface="Tahoma"/>
            </a:endParaRPr>
          </a:p>
          <a:p>
            <a:pPr marL="0" algn="just" indent="0">
              <a:buNone/>
            </a:pPr>
            <a:endParaRPr sz="1400">
              <a:solidFill>
                <a:srgbClr val="002060"/>
              </a:solidFill>
              <a:latin typeface="Tahoma"/>
              <a:ea typeface="Tahoma"/>
              <a:cs typeface="Tahoma"/>
            </a:endParaRPr>
          </a:p>
          <a:p>
            <a:pPr algn="just"/>
            <a:r>
              <a:rPr>
                <a:solidFill>
                  <a:srgbClr val="002060"/>
                </a:solidFill>
                <a:latin typeface="Tahoma"/>
                <a:ea typeface="Tahoma"/>
                <a:cs typeface="Tahoma"/>
              </a:rPr>
              <a:t>Развитие ПТСР зависит от многих факторов.</a:t>
            </a:r>
            <a:endParaRPr>
              <a:solidFill>
                <a:srgbClr val="002060"/>
              </a:solidFill>
              <a:latin typeface="Tahoma"/>
              <a:ea typeface="Tahoma"/>
              <a:cs typeface="Tahoma"/>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59864" y="817875"/>
            <a:ext cx="9286875" cy="581657"/>
          </a:xfrm>
        </p:spPr>
        <p:txBody>
          <a:bodyPr>
            <a:noAutofit/>
          </a:bodyPr>
          <a:lstStyle/>
          <a:p>
            <a:pPr/>
            <a:r>
              <a:rPr b="1" sz="3600">
                <a:solidFill>
                  <a:srgbClr val="002060"/>
                </a:solidFill>
                <a:latin typeface="Tahoma"/>
                <a:ea typeface="Tahoma"/>
                <a:cs typeface="Tahoma"/>
                <a:sym typeface="+mn-ea"/>
              </a:rPr>
              <a:t>Как лечится ПТСР?</a:t>
            </a:r>
            <a:endParaRPr b="1" sz="3600">
              <a:solidFill>
                <a:srgbClr val="002060"/>
              </a:solidFill>
              <a:latin typeface="Tahoma"/>
              <a:ea typeface="Tahoma"/>
              <a:cs typeface="Tahoma"/>
              <a:sym typeface="+mn-ea"/>
            </a:endParaRPr>
          </a:p>
        </p:txBody>
      </p:sp>
      <p:sp>
        <p:nvSpPr>
          <p:cNvPr id="3" name="Объект 2"/>
          <p:cNvSpPr>
            <a:spLocks noGrp="1"/>
          </p:cNvSpPr>
          <p:nvPr>
            <p:ph idx="1"/>
          </p:nvPr>
        </p:nvSpPr>
        <p:spPr>
          <a:xfrm>
            <a:off x="1460506" y="1863486"/>
            <a:ext cx="9286233" cy="3607551"/>
          </a:xfrm>
        </p:spPr>
        <p:txBody>
          <a:bodyPr/>
          <a:lstStyle/>
          <a:p>
            <a:pPr algn="just"/>
            <a:r>
              <a:rPr/>
              <a:t> </a:t>
            </a:r>
            <a:r>
              <a:rPr>
                <a:solidFill>
                  <a:srgbClr val="002060"/>
                </a:solidFill>
                <a:latin typeface="Tahoma"/>
                <a:ea typeface="Tahoma"/>
                <a:cs typeface="Tahoma"/>
              </a:rPr>
              <a:t>Каждый человек с ПТСР должен проходить лечение у специалиста-психиатра</a:t>
            </a:r>
            <a:endParaRPr>
              <a:solidFill>
                <a:srgbClr val="002060"/>
              </a:solidFill>
              <a:latin typeface="Tahoma"/>
              <a:ea typeface="Tahoma"/>
              <a:cs typeface="Tahoma"/>
            </a:endParaRPr>
          </a:p>
          <a:p>
            <a:pPr marL="0" algn="just" indent="0">
              <a:buNone/>
            </a:pPr>
            <a:endParaRPr>
              <a:solidFill>
                <a:srgbClr val="002060"/>
              </a:solidFill>
              <a:latin typeface="Tahoma"/>
              <a:ea typeface="Tahoma"/>
              <a:cs typeface="Tahoma"/>
            </a:endParaRPr>
          </a:p>
          <a:p>
            <a:pPr algn="just"/>
            <a:r>
              <a:rPr>
                <a:solidFill>
                  <a:srgbClr val="002060"/>
                </a:solidFill>
                <a:latin typeface="Tahoma"/>
                <a:ea typeface="Tahoma"/>
                <a:cs typeface="Tahoma"/>
              </a:rPr>
              <a:t>Основными видами лечения определены психотерапия (терапевтические беседы), медикаментозное лечение и комбинированная терапия (психотерапия + медикаменты)</a:t>
            </a:r>
            <a:endParaRPr>
              <a:solidFill>
                <a:srgbClr val="002060"/>
              </a:solidFill>
              <a:latin typeface="Tahoma"/>
              <a:ea typeface="Tahoma"/>
              <a:cs typeface="Tahoma"/>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60031" y="817582"/>
            <a:ext cx="9286986" cy="773017"/>
          </a:xfrm>
        </p:spPr>
        <p:txBody>
          <a:bodyPr>
            <a:noAutofit/>
          </a:bodyPr>
          <a:lstStyle/>
          <a:p>
            <a:pPr/>
            <a:r>
              <a:rPr b="1" sz="2800">
                <a:solidFill>
                  <a:srgbClr val="002060"/>
                </a:solidFill>
                <a:latin typeface="Tahoma"/>
                <a:ea typeface="Tahoma"/>
                <a:cs typeface="Tahoma"/>
              </a:rPr>
              <a:t>ВЗРОСЛЫЕ И ДЕТИ ПО-РАЗНОМУ РЕАГИРУЮТ </a:t>
            </a:r>
            <a:br>
              <a:rPr b="1" sz="2800">
                <a:solidFill>
                  <a:srgbClr val="002060"/>
                </a:solidFill>
                <a:ea typeface="Tahoma"/>
                <a:cs typeface="Tahoma"/>
              </a:rPr>
            </a:br>
            <a:r>
              <a:rPr b="1" sz="2800">
                <a:solidFill>
                  <a:srgbClr val="002060"/>
                </a:solidFill>
                <a:latin typeface="Tahoma"/>
                <a:ea typeface="Tahoma"/>
                <a:cs typeface="Tahoma"/>
              </a:rPr>
              <a:t>НА ПСИХОЛОГИЧЕСКИЙ СТРЕСС</a:t>
            </a:r>
            <a:endParaRPr b="1" sz="2800">
              <a:solidFill>
                <a:srgbClr val="002060"/>
              </a:solidFill>
              <a:latin typeface="Tahoma"/>
              <a:ea typeface="Tahoma"/>
              <a:cs typeface="Tahoma"/>
            </a:endParaRPr>
          </a:p>
        </p:txBody>
      </p:sp>
      <p:sp>
        <p:nvSpPr>
          <p:cNvPr id="3" name="Замещающее содержимое 2"/>
          <p:cNvSpPr>
            <a:spLocks noGrp="1"/>
          </p:cNvSpPr>
          <p:nvPr>
            <p:ph idx="1"/>
          </p:nvPr>
        </p:nvSpPr>
        <p:spPr>
          <a:xfrm>
            <a:off x="1460031" y="1938328"/>
            <a:ext cx="9019305" cy="4102089"/>
          </a:xfrm>
        </p:spPr>
        <p:txBody>
          <a:bodyPr/>
          <a:lstStyle/>
          <a:p>
            <a:pPr marL="0" indent="0">
              <a:buNone/>
            </a:pPr>
            <a:r>
              <a:rPr b="1">
                <a:solidFill>
                  <a:srgbClr val="002060"/>
                </a:solidFill>
                <a:latin typeface="Tahoma"/>
                <a:ea typeface="Tahoma"/>
                <a:cs typeface="Tahoma"/>
              </a:rPr>
              <a:t>Когнитивные реакции</a:t>
            </a:r>
            <a:r>
              <a:rPr>
                <a:solidFill>
                  <a:srgbClr val="002060"/>
                </a:solidFill>
                <a:latin typeface="Tahoma"/>
                <a:ea typeface="Tahoma"/>
                <a:cs typeface="Tahoma"/>
              </a:rPr>
              <a:t>:</a:t>
            </a:r>
            <a:endParaRPr>
              <a:solidFill>
                <a:srgbClr val="002060"/>
              </a:solidFill>
              <a:latin typeface="Tahoma"/>
              <a:ea typeface="Tahoma"/>
              <a:cs typeface="Tahoma"/>
            </a:endParaRPr>
          </a:p>
          <a:p>
            <a:pPr marL="0" indent="0">
              <a:buNone/>
            </a:pPr>
            <a:endParaRPr sz="1200">
              <a:solidFill>
                <a:srgbClr val="002060"/>
              </a:solidFill>
              <a:latin typeface="Tahoma"/>
              <a:ea typeface="Tahoma"/>
              <a:cs typeface="Tahoma"/>
            </a:endParaRPr>
          </a:p>
          <a:p>
            <a:pPr/>
            <a:r>
              <a:rPr>
                <a:solidFill>
                  <a:srgbClr val="002060"/>
                </a:solidFill>
                <a:latin typeface="Tahoma"/>
                <a:ea typeface="Tahoma"/>
                <a:cs typeface="Tahoma"/>
              </a:rPr>
              <a:t>изменившееся восприятие времени (время остановилось)</a:t>
            </a:r>
            <a:endParaRPr>
              <a:solidFill>
                <a:srgbClr val="002060"/>
              </a:solidFill>
              <a:latin typeface="Tahoma"/>
              <a:ea typeface="Tahoma"/>
              <a:cs typeface="Tahoma"/>
            </a:endParaRPr>
          </a:p>
          <a:p>
            <a:pPr/>
            <a:r>
              <a:rPr>
                <a:solidFill>
                  <a:srgbClr val="002060"/>
                </a:solidFill>
                <a:latin typeface="Tahoma"/>
                <a:ea typeface="Tahoma"/>
                <a:cs typeface="Tahoma"/>
              </a:rPr>
              <a:t>чувство нереальности «Это происходит не со мной»,</a:t>
            </a:r>
            <a:endParaRPr>
              <a:solidFill>
                <a:srgbClr val="002060"/>
              </a:solidFill>
              <a:latin typeface="Tahoma"/>
              <a:ea typeface="Tahoma"/>
              <a:cs typeface="Tahoma"/>
            </a:endParaRPr>
          </a:p>
          <a:p>
            <a:pPr marL="0" indent="0">
              <a:buNone/>
            </a:pPr>
            <a:r>
              <a:rPr>
                <a:solidFill>
                  <a:srgbClr val="002060"/>
                </a:solidFill>
                <a:latin typeface="Tahoma"/>
                <a:ea typeface="Tahoma"/>
                <a:cs typeface="Tahoma"/>
              </a:rPr>
              <a:t>«выход из собственного тела», «как в кино», «будто робот»</a:t>
            </a:r>
            <a:endParaRPr>
              <a:solidFill>
                <a:srgbClr val="002060"/>
              </a:solidFill>
              <a:latin typeface="Tahoma"/>
              <a:ea typeface="Tahoma"/>
              <a:cs typeface="Tahoma"/>
            </a:endParaRPr>
          </a:p>
          <a:p>
            <a:pPr/>
            <a:r>
              <a:rPr>
                <a:solidFill>
                  <a:srgbClr val="002060"/>
                </a:solidFill>
                <a:latin typeface="Tahoma"/>
                <a:ea typeface="Tahoma"/>
                <a:cs typeface="Tahoma"/>
              </a:rPr>
              <a:t>чрезмерное внимание к деталям (</a:t>
            </a:r>
            <a:r>
              <a:rPr>
                <a:solidFill>
                  <a:srgbClr val="002060"/>
                </a:solidFill>
                <a:latin typeface="Tahoma"/>
                <a:ea typeface="Tahoma"/>
                <a:cs typeface="Tahoma"/>
              </a:rPr>
              <a:t>суперпамять</a:t>
            </a:r>
            <a:r>
              <a:rPr>
                <a:solidFill>
                  <a:srgbClr val="002060"/>
                </a:solidFill>
                <a:latin typeface="Tahoma"/>
                <a:ea typeface="Tahoma"/>
                <a:cs typeface="Tahoma"/>
              </a:rPr>
              <a:t>)</a:t>
            </a:r>
            <a:endParaRPr>
              <a:solidFill>
                <a:srgbClr val="002060"/>
              </a:solidFill>
              <a:latin typeface="Tahoma"/>
              <a:ea typeface="Tahoma"/>
              <a:cs typeface="Tahoma"/>
            </a:endParaRPr>
          </a:p>
          <a:p>
            <a:pPr/>
            <a:r>
              <a:rPr>
                <a:solidFill>
                  <a:srgbClr val="002060"/>
                </a:solidFill>
                <a:latin typeface="Tahoma"/>
                <a:ea typeface="Tahoma"/>
                <a:cs typeface="Tahoma"/>
              </a:rPr>
              <a:t>сужение сознания и ухудшение памяти</a:t>
            </a:r>
            <a:endParaRPr>
              <a:solidFill>
                <a:srgbClr val="002060"/>
              </a:solidFill>
              <a:latin typeface="Tahoma"/>
              <a:ea typeface="Tahoma"/>
              <a:cs typeface="Tahoma"/>
            </a:endParaRPr>
          </a:p>
          <a:p>
            <a:pPr/>
            <a:r>
              <a:rPr>
                <a:solidFill>
                  <a:srgbClr val="002060"/>
                </a:solidFill>
                <a:latin typeface="Tahoma"/>
                <a:ea typeface="Tahoma"/>
                <a:cs typeface="Tahoma"/>
              </a:rPr>
              <a:t>трудности при обучении</a:t>
            </a:r>
            <a:endParaRPr>
              <a:solidFill>
                <a:srgbClr val="002060"/>
              </a:solidFill>
              <a:latin typeface="Tahoma"/>
              <a:ea typeface="Tahoma"/>
              <a:cs typeface="Tahoma"/>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52497" y="771483"/>
            <a:ext cx="9286986" cy="668317"/>
          </a:xfrm>
        </p:spPr>
        <p:txBody>
          <a:bodyPr>
            <a:normAutofit/>
          </a:bodyPr>
          <a:lstStyle/>
          <a:p>
            <a:pPr/>
            <a:r>
              <a:rPr b="1" sz="2800">
                <a:solidFill>
                  <a:srgbClr val="002060"/>
                </a:solidFill>
                <a:latin typeface="Tahoma"/>
                <a:ea typeface="Tahoma"/>
                <a:cs typeface="Tahoma"/>
              </a:rPr>
              <a:t>ФИЗИОЛОГИЧЕСКИЕ СИМПТОМЫ</a:t>
            </a:r>
            <a:endParaRPr b="1" sz="2800">
              <a:solidFill>
                <a:srgbClr val="002060"/>
              </a:solidFill>
              <a:latin typeface="Tahoma"/>
              <a:ea typeface="Tahoma"/>
              <a:cs typeface="Tahoma"/>
            </a:endParaRPr>
          </a:p>
        </p:txBody>
      </p:sp>
      <p:sp>
        <p:nvSpPr>
          <p:cNvPr id="3" name="Объект 2"/>
          <p:cNvSpPr>
            <a:spLocks noGrp="1"/>
          </p:cNvSpPr>
          <p:nvPr>
            <p:ph idx="1"/>
          </p:nvPr>
        </p:nvSpPr>
        <p:spPr>
          <a:xfrm>
            <a:off x="1690557" y="1513749"/>
            <a:ext cx="8982567" cy="4463071"/>
          </a:xfrm>
        </p:spPr>
        <p:txBody>
          <a:bodyPr>
            <a:normAutofit/>
          </a:bodyPr>
          <a:lstStyle/>
          <a:p>
            <a:pPr/>
            <a:r>
              <a:rPr sz="2200">
                <a:solidFill>
                  <a:srgbClr val="002060"/>
                </a:solidFill>
                <a:latin typeface="Tahoma"/>
                <a:ea typeface="Tahoma"/>
                <a:cs typeface="Tahoma"/>
              </a:rPr>
              <a:t>тошнота и рвота</a:t>
            </a:r>
            <a:endParaRPr sz="2200">
              <a:solidFill>
                <a:srgbClr val="002060"/>
              </a:solidFill>
              <a:latin typeface="Tahoma"/>
              <a:ea typeface="Tahoma"/>
              <a:cs typeface="Tahoma"/>
            </a:endParaRPr>
          </a:p>
          <a:p>
            <a:pPr/>
            <a:r>
              <a:rPr sz="2200">
                <a:solidFill>
                  <a:srgbClr val="002060"/>
                </a:solidFill>
                <a:latin typeface="Tahoma"/>
                <a:ea typeface="Tahoma"/>
                <a:cs typeface="Tahoma"/>
              </a:rPr>
              <a:t>нарушение сна, кошмары, частые просыпания</a:t>
            </a:r>
            <a:endParaRPr sz="2200">
              <a:solidFill>
                <a:srgbClr val="002060"/>
              </a:solidFill>
              <a:latin typeface="Tahoma"/>
              <a:ea typeface="Tahoma"/>
              <a:cs typeface="Tahoma"/>
            </a:endParaRPr>
          </a:p>
          <a:p>
            <a:pPr/>
            <a:r>
              <a:rPr sz="2200">
                <a:solidFill>
                  <a:srgbClr val="002060"/>
                </a:solidFill>
                <a:latin typeface="Tahoma"/>
                <a:ea typeface="Tahoma"/>
                <a:cs typeface="Tahoma"/>
              </a:rPr>
              <a:t>непроизвольное испражнение и мочеиспускание (дети 4-7 лет)</a:t>
            </a:r>
            <a:endParaRPr sz="2200">
              <a:solidFill>
                <a:srgbClr val="002060"/>
              </a:solidFill>
              <a:latin typeface="Tahoma"/>
              <a:ea typeface="Tahoma"/>
              <a:cs typeface="Tahoma"/>
            </a:endParaRPr>
          </a:p>
          <a:p>
            <a:pPr/>
            <a:r>
              <a:rPr sz="2200">
                <a:solidFill>
                  <a:srgbClr val="002060"/>
                </a:solidFill>
                <a:latin typeface="Tahoma"/>
                <a:ea typeface="Tahoma"/>
                <a:cs typeface="Tahoma"/>
              </a:rPr>
              <a:t>частое мочеиспускание (дети 8-11 лет)</a:t>
            </a:r>
            <a:endParaRPr sz="2200">
              <a:solidFill>
                <a:srgbClr val="002060"/>
              </a:solidFill>
              <a:latin typeface="Tahoma"/>
              <a:ea typeface="Tahoma"/>
              <a:cs typeface="Tahoma"/>
            </a:endParaRPr>
          </a:p>
          <a:p>
            <a:pPr/>
            <a:r>
              <a:rPr sz="2200">
                <a:solidFill>
                  <a:srgbClr val="002060"/>
                </a:solidFill>
                <a:latin typeface="Tahoma"/>
                <a:ea typeface="Tahoma"/>
                <a:cs typeface="Tahoma"/>
              </a:rPr>
              <a:t>сухость во рту</a:t>
            </a:r>
            <a:endParaRPr sz="2200">
              <a:solidFill>
                <a:srgbClr val="002060"/>
              </a:solidFill>
              <a:latin typeface="Tahoma"/>
              <a:ea typeface="Tahoma"/>
              <a:cs typeface="Tahoma"/>
            </a:endParaRPr>
          </a:p>
          <a:p>
            <a:pPr/>
            <a:r>
              <a:rPr sz="2200">
                <a:solidFill>
                  <a:srgbClr val="002060"/>
                </a:solidFill>
                <a:latin typeface="Tahoma"/>
                <a:ea typeface="Tahoma"/>
                <a:cs typeface="Tahoma"/>
              </a:rPr>
              <a:t>потоотделение</a:t>
            </a:r>
            <a:endParaRPr sz="2200">
              <a:solidFill>
                <a:srgbClr val="002060"/>
              </a:solidFill>
              <a:latin typeface="Tahoma"/>
              <a:ea typeface="Tahoma"/>
              <a:cs typeface="Tahoma"/>
            </a:endParaRPr>
          </a:p>
          <a:p>
            <a:pPr/>
            <a:r>
              <a:rPr sz="2200">
                <a:solidFill>
                  <a:srgbClr val="002060"/>
                </a:solidFill>
                <a:latin typeface="Tahoma"/>
                <a:ea typeface="Tahoma"/>
                <a:cs typeface="Tahoma"/>
              </a:rPr>
              <a:t>сердцебиение</a:t>
            </a:r>
            <a:endParaRPr sz="2200">
              <a:solidFill>
                <a:srgbClr val="002060"/>
              </a:solidFill>
              <a:latin typeface="Tahoma"/>
              <a:ea typeface="Tahoma"/>
              <a:cs typeface="Tahoma"/>
            </a:endParaRPr>
          </a:p>
          <a:p>
            <a:pPr/>
            <a:r>
              <a:rPr sz="2200">
                <a:solidFill>
                  <a:srgbClr val="002060"/>
                </a:solidFill>
                <a:latin typeface="Tahoma"/>
                <a:ea typeface="Tahoma"/>
                <a:cs typeface="Tahoma"/>
              </a:rPr>
              <a:t>затрудненное дыхание</a:t>
            </a:r>
            <a:endParaRPr sz="2200">
              <a:solidFill>
                <a:srgbClr val="002060"/>
              </a:solidFill>
              <a:latin typeface="Tahoma"/>
              <a:ea typeface="Tahoma"/>
              <a:cs typeface="Tahoma"/>
            </a:endParaRPr>
          </a:p>
          <a:p>
            <a:pPr/>
            <a:r>
              <a:rPr sz="2200">
                <a:solidFill>
                  <a:srgbClr val="002060"/>
                </a:solidFill>
                <a:latin typeface="Tahoma"/>
                <a:ea typeface="Tahoma"/>
                <a:cs typeface="Tahoma"/>
              </a:rPr>
              <a:t>головокружение</a:t>
            </a:r>
            <a:endParaRPr sz="2200">
              <a:solidFill>
                <a:srgbClr val="002060"/>
              </a:solidFill>
              <a:latin typeface="Tahoma"/>
              <a:ea typeface="Tahoma"/>
              <a:cs typeface="Tahoma"/>
            </a:endParaRPr>
          </a:p>
          <a:p>
            <a:pPr/>
            <a:r>
              <a:rPr sz="2200">
                <a:solidFill>
                  <a:srgbClr val="002060"/>
                </a:solidFill>
                <a:latin typeface="Tahoma"/>
                <a:ea typeface="Tahoma"/>
                <a:cs typeface="Tahoma"/>
              </a:rPr>
              <a:t>головные боли</a:t>
            </a:r>
            <a:endParaRPr sz="2200">
              <a:solidFill>
                <a:srgbClr val="002060"/>
              </a:solidFill>
              <a:latin typeface="Tahoma"/>
              <a:ea typeface="Tahoma"/>
              <a:cs typeface="Tahoma"/>
            </a:endParaRPr>
          </a:p>
          <a:p>
            <a:pPr/>
            <a:r>
              <a:rPr sz="2200">
                <a:solidFill>
                  <a:srgbClr val="002060"/>
                </a:solidFill>
                <a:latin typeface="Tahoma"/>
                <a:ea typeface="Tahoma"/>
                <a:cs typeface="Tahoma"/>
              </a:rPr>
              <a:t>нарушение менструального цикла</a:t>
            </a:r>
            <a:endParaRPr sz="2200">
              <a:solidFill>
                <a:srgbClr val="002060"/>
              </a:solidFill>
              <a:latin typeface="Tahoma"/>
              <a:ea typeface="Tahoma"/>
              <a:cs typeface="Tahoma"/>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375660" y="822940"/>
            <a:ext cx="9286986" cy="574792"/>
          </a:xfrm>
        </p:spPr>
        <p:txBody>
          <a:bodyPr>
            <a:normAutofit/>
          </a:bodyPr>
          <a:lstStyle/>
          <a:p>
            <a:pPr/>
            <a:r>
              <a:rPr b="1" sz="2800">
                <a:solidFill>
                  <a:srgbClr val="002060"/>
                </a:solidFill>
                <a:latin typeface="Tahoma"/>
                <a:ea typeface="Tahoma"/>
                <a:cs typeface="Tahoma"/>
              </a:rPr>
              <a:t>ЭМОЦИОНАЛЬНЫЕ РЕАКЦИИ</a:t>
            </a:r>
            <a:endParaRPr b="1" sz="2800">
              <a:solidFill>
                <a:srgbClr val="002060"/>
              </a:solidFill>
              <a:latin typeface="Tahoma"/>
              <a:ea typeface="Tahoma"/>
              <a:cs typeface="Tahoma"/>
            </a:endParaRPr>
          </a:p>
        </p:txBody>
      </p:sp>
      <p:sp>
        <p:nvSpPr>
          <p:cNvPr id="3" name="Объект 2"/>
          <p:cNvSpPr>
            <a:spLocks noGrp="1"/>
          </p:cNvSpPr>
          <p:nvPr>
            <p:ph idx="1"/>
          </p:nvPr>
        </p:nvSpPr>
        <p:spPr>
          <a:xfrm>
            <a:off x="1784611" y="1638276"/>
            <a:ext cx="4178186" cy="4347585"/>
          </a:xfrm>
        </p:spPr>
        <p:txBody>
          <a:bodyPr>
            <a:noAutofit/>
          </a:bodyPr>
          <a:lstStyle/>
          <a:p>
            <a:pPr/>
            <a:r>
              <a:rPr sz="2200">
                <a:solidFill>
                  <a:srgbClr val="002060"/>
                </a:solidFill>
                <a:latin typeface="Tahoma"/>
                <a:ea typeface="Tahoma"/>
                <a:cs typeface="Tahoma"/>
              </a:rPr>
              <a:t>генерализованный</a:t>
            </a:r>
            <a:r>
              <a:rPr sz="2200">
                <a:solidFill>
                  <a:srgbClr val="002060"/>
                </a:solidFill>
                <a:latin typeface="Tahoma"/>
                <a:ea typeface="Tahoma"/>
                <a:cs typeface="Tahoma"/>
              </a:rPr>
              <a:t> страх</a:t>
            </a:r>
            <a:endParaRPr sz="2200">
              <a:solidFill>
                <a:srgbClr val="002060"/>
              </a:solidFill>
              <a:latin typeface="Tahoma"/>
              <a:ea typeface="Tahoma"/>
              <a:cs typeface="Tahoma"/>
            </a:endParaRPr>
          </a:p>
          <a:p>
            <a:pPr algn="just"/>
            <a:r>
              <a:rPr sz="2200">
                <a:solidFill>
                  <a:srgbClr val="002060"/>
                </a:solidFill>
                <a:latin typeface="Tahoma"/>
                <a:ea typeface="Tahoma"/>
                <a:cs typeface="Tahoma"/>
              </a:rPr>
              <a:t>нарушения речи </a:t>
            </a:r>
            <a:endParaRPr sz="2200">
              <a:solidFill>
                <a:srgbClr val="002060"/>
              </a:solidFill>
              <a:latin typeface="Tahoma"/>
              <a:ea typeface="Tahoma"/>
              <a:cs typeface="Tahoma"/>
            </a:endParaRPr>
          </a:p>
          <a:p>
            <a:pPr marL="0" algn="just" indent="0">
              <a:buNone/>
            </a:pPr>
            <a:r>
              <a:rPr sz="2200">
                <a:solidFill>
                  <a:srgbClr val="002060"/>
                </a:solidFill>
                <a:latin typeface="Tahoma"/>
                <a:ea typeface="Tahoma"/>
                <a:cs typeface="Tahoma"/>
              </a:rPr>
              <a:t>(</a:t>
            </a:r>
            <a:r>
              <a:rPr sz="2200">
                <a:solidFill>
                  <a:srgbClr val="002060"/>
                </a:solidFill>
                <a:latin typeface="Tahoma"/>
                <a:ea typeface="Tahoma"/>
                <a:cs typeface="Tahoma"/>
              </a:rPr>
              <a:t>мутизм</a:t>
            </a:r>
            <a:r>
              <a:rPr sz="2200">
                <a:solidFill>
                  <a:srgbClr val="002060"/>
                </a:solidFill>
                <a:latin typeface="Tahoma"/>
                <a:ea typeface="Tahoma"/>
                <a:cs typeface="Tahoma"/>
              </a:rPr>
              <a:t> – отсутствие речи в определенных обстоятельствах)</a:t>
            </a:r>
            <a:endParaRPr sz="2200">
              <a:solidFill>
                <a:srgbClr val="002060"/>
              </a:solidFill>
              <a:latin typeface="Tahoma"/>
              <a:ea typeface="Tahoma"/>
              <a:cs typeface="Tahoma"/>
            </a:endParaRPr>
          </a:p>
          <a:p>
            <a:pPr/>
            <a:r>
              <a:rPr sz="2200">
                <a:solidFill>
                  <a:srgbClr val="002060"/>
                </a:solidFill>
                <a:latin typeface="Tahoma"/>
                <a:ea typeface="Tahoma"/>
                <a:cs typeface="Tahoma"/>
              </a:rPr>
              <a:t>беспокойство</a:t>
            </a:r>
            <a:endParaRPr sz="2200">
              <a:solidFill>
                <a:srgbClr val="002060"/>
              </a:solidFill>
              <a:latin typeface="Tahoma"/>
              <a:ea typeface="Tahoma"/>
              <a:cs typeface="Tahoma"/>
            </a:endParaRPr>
          </a:p>
          <a:p>
            <a:pPr/>
            <a:r>
              <a:rPr sz="2200">
                <a:solidFill>
                  <a:srgbClr val="002060"/>
                </a:solidFill>
                <a:latin typeface="Tahoma"/>
                <a:ea typeface="Tahoma"/>
                <a:cs typeface="Tahoma"/>
              </a:rPr>
              <a:t>гнев</a:t>
            </a:r>
            <a:endParaRPr sz="2200">
              <a:solidFill>
                <a:srgbClr val="002060"/>
              </a:solidFill>
              <a:latin typeface="Tahoma"/>
              <a:ea typeface="Tahoma"/>
              <a:cs typeface="Tahoma"/>
            </a:endParaRPr>
          </a:p>
          <a:p>
            <a:pPr/>
            <a:r>
              <a:rPr sz="2200">
                <a:solidFill>
                  <a:srgbClr val="002060"/>
                </a:solidFill>
                <a:latin typeface="Tahoma"/>
                <a:ea typeface="Tahoma"/>
                <a:cs typeface="Tahoma"/>
              </a:rPr>
              <a:t>плач</a:t>
            </a:r>
            <a:endParaRPr sz="2200">
              <a:solidFill>
                <a:srgbClr val="002060"/>
              </a:solidFill>
              <a:latin typeface="Tahoma"/>
              <a:ea typeface="Tahoma"/>
              <a:cs typeface="Tahoma"/>
            </a:endParaRPr>
          </a:p>
          <a:p>
            <a:pPr/>
            <a:r>
              <a:rPr sz="2200">
                <a:solidFill>
                  <a:srgbClr val="002060"/>
                </a:solidFill>
                <a:latin typeface="Tahoma"/>
                <a:ea typeface="Tahoma"/>
                <a:cs typeface="Tahoma"/>
              </a:rPr>
              <a:t>смех</a:t>
            </a:r>
            <a:endParaRPr sz="2200">
              <a:solidFill>
                <a:srgbClr val="002060"/>
              </a:solidFill>
              <a:latin typeface="Tahoma"/>
              <a:ea typeface="Tahoma"/>
              <a:cs typeface="Tahoma"/>
            </a:endParaRPr>
          </a:p>
          <a:p>
            <a:pPr/>
            <a:r>
              <a:rPr sz="2200">
                <a:solidFill>
                  <a:srgbClr val="002060"/>
                </a:solidFill>
                <a:latin typeface="Tahoma"/>
                <a:ea typeface="Tahoma"/>
                <a:cs typeface="Tahoma"/>
              </a:rPr>
              <a:t>предчувствия</a:t>
            </a:r>
            <a:endParaRPr sz="2200">
              <a:solidFill>
                <a:srgbClr val="002060"/>
              </a:solidFill>
              <a:latin typeface="Tahoma"/>
              <a:ea typeface="Tahoma"/>
              <a:cs typeface="Tahoma"/>
            </a:endParaRPr>
          </a:p>
          <a:p>
            <a:pPr/>
            <a:endParaRPr sz="2200">
              <a:solidFill>
                <a:srgbClr val="002060"/>
              </a:solidFill>
              <a:latin typeface="Tahoma"/>
              <a:ea typeface="Tahoma"/>
              <a:cs typeface="Tahoma"/>
            </a:endParaRPr>
          </a:p>
        </p:txBody>
      </p:sp>
      <p:sp>
        <p:nvSpPr>
          <p:cNvPr id="4" name="Объект 2">
            <a:extLst>
              <a:ext uri="{FF2B5EF4-FFF2-40B4-BE49-F238E27FC236}">
                <a16:creationId xmlns:a16="http://schemas.microsoft.com/office/drawing/2014/main" id="{FF7455BF-910F-4B74-BEC6-89BB9B2871FA}"/>
              </a:ext>
            </a:extLst>
          </p:cNvPr>
          <p:cNvSpPr txBox="1">
            <a:spLocks/>
          </p:cNvSpPr>
          <p:nvPr/>
        </p:nvSpPr>
        <p:spPr>
          <a:xfrm>
            <a:off x="6923954" y="1638276"/>
            <a:ext cx="4178186" cy="4109386"/>
          </a:xfrm>
          <a:prstGeom prst="rect">
            <a:avLst/>
          </a:prstGeom>
        </p:spPr>
        <p:txBody>
          <a:bodyPr vert="horz" lIns="91440" tIns="45720" rIns="91440" bIns="45720" rtlCol="0" anchor="t">
            <a:noAutofit/>
          </a:bodyPr>
          <a:lstStyle>
            <a:lvl1pPr marL="274320" indent="-274320" algn="l" defTabSz="914400" rtl="0" eaLnBrk="1" latinLnBrk="0" hangingPunct="1">
              <a:spcBef>
                <a:spcPct val="20000"/>
              </a:spcBef>
              <a:buClr>
                <a:schemeClr val="accent2"/>
              </a:buClr>
              <a:buSzPct val="85000"/>
              <a:buFont typeface="Brush Script MT" pitchFamily="66" charset="0"/>
              <a:buChar char="O"/>
              <a:defRPr sz="2400" kern="1200">
                <a:solidFill>
                  <a:schemeClr val="tx1"/>
                </a:solidFill>
                <a:latin typeface="+mn-lt"/>
                <a:ea typeface="+mn-ea"/>
                <a:cs typeface="+mn-cs"/>
              </a:defRPr>
            </a:lvl1pPr>
            <a:lvl2pPr marL="640080" indent="-274320" algn="l" defTabSz="914400" rtl="0" eaLnBrk="1" latinLnBrk="0" hangingPunct="1">
              <a:spcBef>
                <a:spcPct val="20000"/>
              </a:spcBef>
              <a:buClr>
                <a:schemeClr val="accent2"/>
              </a:buClr>
              <a:buSzPct val="85000"/>
              <a:buFont typeface="Brush Script MT" pitchFamily="66" charset="0"/>
              <a:buChar char="O"/>
              <a:defRPr sz="2200" kern="1200">
                <a:solidFill>
                  <a:schemeClr val="tx1"/>
                </a:solidFill>
                <a:latin typeface="+mn-lt"/>
                <a:ea typeface="+mn-ea"/>
                <a:cs typeface="+mn-cs"/>
              </a:defRPr>
            </a:lvl2pPr>
            <a:lvl3pPr marL="914400" indent="-228600" algn="l" defTabSz="914400" rtl="0" eaLnBrk="1" latinLnBrk="0" hangingPunct="1">
              <a:spcBef>
                <a:spcPct val="20000"/>
              </a:spcBef>
              <a:buClr>
                <a:schemeClr val="accent2"/>
              </a:buClr>
              <a:buSzPct val="85000"/>
              <a:buFont typeface="Brush Script MT" pitchFamily="66" charset="0"/>
              <a:buChar char="O"/>
              <a:defRPr sz="2000" kern="1200">
                <a:solidFill>
                  <a:schemeClr val="tx1"/>
                </a:solidFill>
                <a:latin typeface="+mn-lt"/>
                <a:ea typeface="+mn-ea"/>
                <a:cs typeface="+mn-cs"/>
              </a:defRPr>
            </a:lvl3pPr>
            <a:lvl4pPr marL="1280160" indent="-228600" algn="l" defTabSz="914400" rtl="0" eaLnBrk="1" latinLnBrk="0" hangingPunct="1">
              <a:spcBef>
                <a:spcPct val="20000"/>
              </a:spcBef>
              <a:buClr>
                <a:schemeClr val="accent2"/>
              </a:buClr>
              <a:buSzPct val="85000"/>
              <a:buFont typeface="Brush Script MT" pitchFamily="66" charset="0"/>
              <a:buChar char="O"/>
              <a:defRPr sz="1800" kern="1200">
                <a:solidFill>
                  <a:schemeClr val="tx1"/>
                </a:solidFill>
                <a:latin typeface="+mn-lt"/>
                <a:ea typeface="+mn-ea"/>
                <a:cs typeface="+mn-cs"/>
              </a:defRPr>
            </a:lvl4pPr>
            <a:lvl5pPr marL="1645920" indent="-228600" algn="l" defTabSz="914400" rtl="0"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5pPr>
            <a:lvl6pPr marL="2011680" indent="-228600" algn="l" defTabSz="914400" rtl="0"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6pPr>
            <a:lvl7pPr marL="2377440" indent="-228600" algn="l" defTabSz="914400" rtl="0"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7pPr>
            <a:lvl8pPr marL="2743200" indent="-228600" algn="l" defTabSz="914400" rtl="0"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8pPr>
            <a:lvl9pPr marL="3108960" indent="-228600" algn="l" defTabSz="914400" rtl="0"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9pPr>
          </a:lstStyle>
          <a:p>
            <a:pPr/>
            <a:r>
              <a:rPr sz="2200">
                <a:solidFill>
                  <a:srgbClr val="002060"/>
                </a:solidFill>
                <a:latin typeface="Tahoma"/>
                <a:ea typeface="Tahoma"/>
                <a:cs typeface="Tahoma"/>
              </a:rPr>
              <a:t>ощущение хаоса</a:t>
            </a:r>
            <a:endParaRPr sz="2200">
              <a:solidFill>
                <a:srgbClr val="002060"/>
              </a:solidFill>
              <a:latin typeface="Tahoma"/>
              <a:ea typeface="Tahoma"/>
              <a:cs typeface="Tahoma"/>
            </a:endParaRPr>
          </a:p>
          <a:p>
            <a:pPr/>
            <a:r>
              <a:rPr sz="2200">
                <a:solidFill>
                  <a:srgbClr val="002060"/>
                </a:solidFill>
                <a:latin typeface="Tahoma"/>
                <a:ea typeface="Tahoma"/>
                <a:cs typeface="Tahoma"/>
              </a:rPr>
              <a:t>суетливость </a:t>
            </a:r>
            <a:endParaRPr sz="2200">
              <a:solidFill>
                <a:srgbClr val="002060"/>
              </a:solidFill>
              <a:latin typeface="Tahoma"/>
              <a:ea typeface="Tahoma"/>
              <a:cs typeface="Tahoma"/>
            </a:endParaRPr>
          </a:p>
          <a:p>
            <a:pPr/>
            <a:r>
              <a:rPr sz="2200">
                <a:solidFill>
                  <a:srgbClr val="002060"/>
                </a:solidFill>
                <a:latin typeface="Tahoma"/>
                <a:ea typeface="Tahoma"/>
                <a:cs typeface="Tahoma"/>
              </a:rPr>
              <a:t>гиперактивность </a:t>
            </a:r>
            <a:endParaRPr sz="2200">
              <a:solidFill>
                <a:srgbClr val="002060"/>
              </a:solidFill>
              <a:latin typeface="Tahoma"/>
              <a:ea typeface="Tahoma"/>
              <a:cs typeface="Tahoma"/>
            </a:endParaRPr>
          </a:p>
          <a:p>
            <a:pPr/>
            <a:r>
              <a:rPr sz="2200">
                <a:solidFill>
                  <a:srgbClr val="002060"/>
                </a:solidFill>
                <a:latin typeface="Tahoma"/>
                <a:ea typeface="Tahoma"/>
                <a:cs typeface="Tahoma"/>
              </a:rPr>
              <a:t>раздражительность </a:t>
            </a:r>
            <a:endParaRPr sz="2200">
              <a:solidFill>
                <a:srgbClr val="002060"/>
              </a:solidFill>
              <a:latin typeface="Tahoma"/>
              <a:ea typeface="Tahoma"/>
              <a:cs typeface="Tahoma"/>
            </a:endParaRPr>
          </a:p>
          <a:p>
            <a:pPr/>
            <a:r>
              <a:rPr sz="2200">
                <a:solidFill>
                  <a:srgbClr val="002060"/>
                </a:solidFill>
                <a:latin typeface="Tahoma"/>
                <a:ea typeface="Tahoma"/>
                <a:cs typeface="Tahoma"/>
              </a:rPr>
              <a:t>нервозность</a:t>
            </a:r>
            <a:endParaRPr sz="2200">
              <a:solidFill>
                <a:srgbClr val="002060"/>
              </a:solidFill>
              <a:latin typeface="Tahoma"/>
              <a:ea typeface="Tahoma"/>
              <a:cs typeface="Tahoma"/>
            </a:endParaRPr>
          </a:p>
          <a:p>
            <a:pPr/>
            <a:r>
              <a:rPr sz="2200">
                <a:solidFill>
                  <a:srgbClr val="002060"/>
                </a:solidFill>
                <a:latin typeface="Tahoma"/>
                <a:ea typeface="Tahoma"/>
                <a:cs typeface="Tahoma"/>
              </a:rPr>
              <a:t>потеря инициативы</a:t>
            </a:r>
            <a:endParaRPr sz="2200">
              <a:solidFill>
                <a:srgbClr val="002060"/>
              </a:solidFill>
              <a:latin typeface="Tahoma"/>
              <a:ea typeface="Tahoma"/>
              <a:cs typeface="Tahoma"/>
            </a:endParaRPr>
          </a:p>
          <a:p>
            <a:pPr/>
            <a:r>
              <a:rPr sz="2200">
                <a:solidFill>
                  <a:srgbClr val="002060"/>
                </a:solidFill>
                <a:latin typeface="Tahoma"/>
                <a:ea typeface="Tahoma"/>
                <a:cs typeface="Tahoma"/>
              </a:rPr>
              <a:t>апатия</a:t>
            </a:r>
            <a:endParaRPr sz="2200">
              <a:solidFill>
                <a:srgbClr val="002060"/>
              </a:solidFill>
              <a:latin typeface="Tahoma"/>
              <a:ea typeface="Tahoma"/>
              <a:cs typeface="Tahoma"/>
            </a:endParaRPr>
          </a:p>
          <a:p>
            <a:pPr/>
            <a:r>
              <a:rPr sz="2200">
                <a:solidFill>
                  <a:srgbClr val="002060"/>
                </a:solidFill>
                <a:latin typeface="Tahoma"/>
                <a:ea typeface="Tahoma"/>
                <a:cs typeface="Tahoma"/>
              </a:rPr>
              <a:t>стыд и чувство вины</a:t>
            </a:r>
            <a:endParaRPr sz="2200">
              <a:solidFill>
                <a:srgbClr val="002060"/>
              </a:solidFill>
              <a:latin typeface="Tahoma"/>
              <a:ea typeface="Tahoma"/>
              <a:cs typeface="Tahoma"/>
            </a:endParaRPr>
          </a:p>
          <a:p>
            <a:pPr/>
            <a:r>
              <a:rPr sz="2200">
                <a:solidFill>
                  <a:srgbClr val="002060"/>
                </a:solidFill>
                <a:latin typeface="Tahoma"/>
                <a:ea typeface="Tahoma"/>
                <a:cs typeface="Tahoma"/>
              </a:rPr>
              <a:t>чувство одиночества</a:t>
            </a:r>
            <a:endParaRPr sz="2200">
              <a:solidFill>
                <a:srgbClr val="002060"/>
              </a:solidFill>
              <a:latin typeface="Tahoma"/>
              <a:ea typeface="Tahoma"/>
              <a:cs typeface="Tahoma"/>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60031" y="817582"/>
            <a:ext cx="9286986" cy="803392"/>
          </a:xfrm>
        </p:spPr>
        <p:txBody>
          <a:bodyPr>
            <a:normAutofit fontScale="90000"/>
          </a:bodyPr>
          <a:lstStyle/>
          <a:p>
            <a:pPr/>
            <a:r>
              <a:rPr b="1" sz="2400">
                <a:solidFill>
                  <a:srgbClr val="002060"/>
                </a:solidFill>
                <a:latin typeface="Tahoma"/>
                <a:ea typeface="Tahoma"/>
                <a:cs typeface="Tahoma"/>
              </a:rPr>
              <a:t>ПСИХИЧЕСКАЯ ТРАВМА ВЫЗЫВАЕТ РАЗЛИЧНЫЕ, ИНОГДА ПРОТИВОПОЛОЖНЫЕ РЕАКЦИИ</a:t>
            </a:r>
            <a:endParaRPr b="1" sz="2400">
              <a:solidFill>
                <a:srgbClr val="002060"/>
              </a:solidFill>
              <a:latin typeface="Tahoma"/>
              <a:ea typeface="Tahoma"/>
              <a:cs typeface="Tahoma"/>
            </a:endParaRPr>
          </a:p>
        </p:txBody>
      </p:sp>
      <p:sp>
        <p:nvSpPr>
          <p:cNvPr id="3" name="Объект 2"/>
          <p:cNvSpPr>
            <a:spLocks noGrp="1"/>
          </p:cNvSpPr>
          <p:nvPr>
            <p:ph idx="1"/>
          </p:nvPr>
        </p:nvSpPr>
        <p:spPr>
          <a:xfrm>
            <a:off x="1413164" y="1776840"/>
            <a:ext cx="9247905" cy="3946224"/>
          </a:xfrm>
        </p:spPr>
        <p:txBody>
          <a:bodyPr>
            <a:normAutofit fontScale="85000" lnSpcReduction="20000"/>
          </a:bodyPr>
          <a:lstStyle/>
          <a:p>
            <a:pPr marL="0" indent="0">
              <a:buNone/>
            </a:pPr>
            <a:r>
              <a:rPr u="sng">
                <a:solidFill>
                  <a:srgbClr val="002060"/>
                </a:solidFill>
                <a:latin typeface="Tahoma"/>
                <a:ea typeface="Tahoma"/>
                <a:cs typeface="Tahoma"/>
              </a:rPr>
              <a:t>С одной стороны, это могут быть</a:t>
            </a:r>
            <a:r>
              <a:rPr>
                <a:solidFill>
                  <a:srgbClr val="002060"/>
                </a:solidFill>
                <a:latin typeface="Tahoma"/>
                <a:ea typeface="Tahoma"/>
                <a:cs typeface="Tahoma"/>
              </a:rPr>
              <a:t>: </a:t>
            </a:r>
            <a:endParaRPr>
              <a:solidFill>
                <a:srgbClr val="002060"/>
              </a:solidFill>
              <a:latin typeface="Tahoma"/>
              <a:ea typeface="Tahoma"/>
              <a:cs typeface="Tahoma"/>
            </a:endParaRPr>
          </a:p>
          <a:p>
            <a:pPr marL="0" indent="0">
              <a:buNone/>
            </a:pPr>
            <a:r>
              <a:rPr>
                <a:solidFill>
                  <a:srgbClr val="002060"/>
                </a:solidFill>
                <a:latin typeface="Tahoma"/>
                <a:ea typeface="Tahoma"/>
                <a:cs typeface="Tahoma"/>
              </a:rPr>
              <a:t>• обостренное беспокойство</a:t>
            </a:r>
            <a:endParaRPr>
              <a:solidFill>
                <a:srgbClr val="002060"/>
              </a:solidFill>
              <a:latin typeface="Tahoma"/>
              <a:ea typeface="Tahoma"/>
              <a:cs typeface="Tahoma"/>
            </a:endParaRPr>
          </a:p>
          <a:p>
            <a:pPr marL="0" indent="0">
              <a:buNone/>
            </a:pPr>
            <a:r>
              <a:rPr>
                <a:solidFill>
                  <a:srgbClr val="002060"/>
                </a:solidFill>
                <a:latin typeface="Tahoma"/>
                <a:ea typeface="Tahoma"/>
                <a:cs typeface="Tahoma"/>
              </a:rPr>
              <a:t>• сохранение в памяти мельчайших подробностей</a:t>
            </a:r>
            <a:endParaRPr>
              <a:solidFill>
                <a:srgbClr val="002060"/>
              </a:solidFill>
              <a:latin typeface="Tahoma"/>
              <a:ea typeface="Tahoma"/>
              <a:cs typeface="Tahoma"/>
            </a:endParaRPr>
          </a:p>
          <a:p>
            <a:pPr marL="0" indent="0">
              <a:buNone/>
            </a:pPr>
            <a:r>
              <a:rPr>
                <a:solidFill>
                  <a:srgbClr val="002060"/>
                </a:solidFill>
                <a:latin typeface="Tahoma"/>
                <a:ea typeface="Tahoma"/>
                <a:cs typeface="Tahoma"/>
              </a:rPr>
              <a:t>• нервозность</a:t>
            </a:r>
            <a:endParaRPr>
              <a:solidFill>
                <a:srgbClr val="002060"/>
              </a:solidFill>
              <a:latin typeface="Tahoma"/>
              <a:ea typeface="Tahoma"/>
              <a:cs typeface="Tahoma"/>
            </a:endParaRPr>
          </a:p>
          <a:p>
            <a:pPr marL="0" indent="0">
              <a:buNone/>
            </a:pPr>
            <a:r>
              <a:rPr>
                <a:solidFill>
                  <a:srgbClr val="002060"/>
                </a:solidFill>
                <a:latin typeface="Tahoma"/>
                <a:ea typeface="Tahoma"/>
                <a:cs typeface="Tahoma"/>
              </a:rPr>
              <a:t>• повышенное эмоциональное восприятие и навязчивые повторяющиеся воспоминания пережитого </a:t>
            </a:r>
            <a:endParaRPr>
              <a:solidFill>
                <a:srgbClr val="002060"/>
              </a:solidFill>
              <a:latin typeface="Tahoma"/>
              <a:ea typeface="Tahoma"/>
              <a:cs typeface="Tahoma"/>
            </a:endParaRPr>
          </a:p>
          <a:p>
            <a:pPr marL="0" indent="0">
              <a:buNone/>
            </a:pPr>
            <a:endParaRPr>
              <a:solidFill>
                <a:srgbClr val="002060"/>
              </a:solidFill>
              <a:latin typeface="Tahoma"/>
              <a:ea typeface="Tahoma"/>
              <a:cs typeface="Tahoma"/>
            </a:endParaRPr>
          </a:p>
          <a:p>
            <a:pPr marL="0" indent="0">
              <a:buNone/>
            </a:pPr>
            <a:r>
              <a:rPr u="sng">
                <a:solidFill>
                  <a:srgbClr val="002060"/>
                </a:solidFill>
                <a:latin typeface="Tahoma"/>
                <a:ea typeface="Tahoma"/>
                <a:cs typeface="Tahoma"/>
              </a:rPr>
              <a:t>С другой стороны, это могут быть</a:t>
            </a:r>
            <a:r>
              <a:rPr>
                <a:solidFill>
                  <a:srgbClr val="002060"/>
                </a:solidFill>
                <a:latin typeface="Tahoma"/>
                <a:ea typeface="Tahoma"/>
                <a:cs typeface="Tahoma"/>
              </a:rPr>
              <a:t>: </a:t>
            </a:r>
            <a:endParaRPr>
              <a:solidFill>
                <a:srgbClr val="002060"/>
              </a:solidFill>
              <a:latin typeface="Tahoma"/>
              <a:ea typeface="Tahoma"/>
              <a:cs typeface="Tahoma"/>
            </a:endParaRPr>
          </a:p>
          <a:p>
            <a:pPr marL="0" indent="0">
              <a:buNone/>
            </a:pPr>
            <a:r>
              <a:rPr>
                <a:solidFill>
                  <a:srgbClr val="002060"/>
                </a:solidFill>
                <a:latin typeface="Tahoma"/>
                <a:ea typeface="Tahoma"/>
                <a:cs typeface="Tahoma"/>
              </a:rPr>
              <a:t>• потеря памяти </a:t>
            </a:r>
            <a:endParaRPr>
              <a:solidFill>
                <a:srgbClr val="002060"/>
              </a:solidFill>
              <a:latin typeface="Tahoma"/>
              <a:ea typeface="Tahoma"/>
              <a:cs typeface="Tahoma"/>
            </a:endParaRPr>
          </a:p>
          <a:p>
            <a:pPr marL="0" indent="0">
              <a:buNone/>
            </a:pPr>
            <a:r>
              <a:rPr>
                <a:solidFill>
                  <a:srgbClr val="002060"/>
                </a:solidFill>
                <a:latin typeface="Tahoma"/>
                <a:ea typeface="Tahoma"/>
                <a:cs typeface="Tahoma"/>
              </a:rPr>
              <a:t>• психические отклонения</a:t>
            </a:r>
            <a:endParaRPr>
              <a:solidFill>
                <a:srgbClr val="002060"/>
              </a:solidFill>
              <a:latin typeface="Tahoma"/>
              <a:ea typeface="Tahoma"/>
              <a:cs typeface="Tahoma"/>
            </a:endParaRPr>
          </a:p>
          <a:p>
            <a:pPr marL="0" indent="0">
              <a:buNone/>
            </a:pPr>
            <a:r>
              <a:rPr>
                <a:solidFill>
                  <a:srgbClr val="002060"/>
                </a:solidFill>
                <a:latin typeface="Tahoma"/>
                <a:ea typeface="Tahoma"/>
                <a:cs typeface="Tahoma"/>
              </a:rPr>
              <a:t>• апатия</a:t>
            </a:r>
            <a:endParaRPr>
              <a:solidFill>
                <a:srgbClr val="002060"/>
              </a:solidFill>
              <a:latin typeface="Tahoma"/>
              <a:ea typeface="Tahoma"/>
              <a:cs typeface="Tahoma"/>
            </a:endParaRPr>
          </a:p>
          <a:p>
            <a:pPr marL="0" indent="0">
              <a:buNone/>
            </a:pPr>
            <a:r>
              <a:rPr>
                <a:solidFill>
                  <a:srgbClr val="002060"/>
                </a:solidFill>
                <a:latin typeface="Tahoma"/>
                <a:ea typeface="Tahoma"/>
                <a:cs typeface="Tahoma"/>
              </a:rPr>
              <a:t>• уклончивое поведение, включающееся в себя самоизоляцию, потерю энтузиазма и интереса</a:t>
            </a:r>
            <a:endParaRPr>
              <a:solidFill>
                <a:srgbClr val="002060"/>
              </a:solidFill>
              <a:latin typeface="Tahoma"/>
              <a:ea typeface="Tahoma"/>
              <a:cs typeface="Tahoma"/>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60031" y="817582"/>
            <a:ext cx="9286986" cy="1202480"/>
          </a:xfrm>
        </p:spPr>
        <p:txBody>
          <a:bodyPr>
            <a:normAutofit/>
          </a:bodyPr>
          <a:lstStyle/>
          <a:p>
            <a:pPr/>
            <a:r>
              <a:rPr b="1">
                <a:solidFill>
                  <a:srgbClr val="002060"/>
                </a:solidFill>
                <a:latin typeface="Tahoma"/>
                <a:ea typeface="Tahoma"/>
                <a:cs typeface="Tahoma"/>
              </a:rPr>
              <a:t>Стресс</a:t>
            </a:r>
            <a:r>
              <a:rPr>
                <a:solidFill>
                  <a:srgbClr val="002060"/>
                </a:solidFill>
                <a:latin typeface="Tahoma"/>
                <a:ea typeface="Tahoma"/>
                <a:cs typeface="Tahoma"/>
              </a:rPr>
              <a:t> </a:t>
            </a:r>
            <a:r>
              <a:rPr sz="2200">
                <a:solidFill>
                  <a:srgbClr val="002060"/>
                </a:solidFill>
                <a:latin typeface="Tahoma"/>
                <a:ea typeface="Tahoma"/>
                <a:cs typeface="Tahoma"/>
              </a:rPr>
              <a:t>(англ. «напряжение», «давление»)</a:t>
            </a:r>
            <a:endParaRPr sz="2200">
              <a:solidFill>
                <a:srgbClr val="002060"/>
              </a:solidFill>
              <a:latin typeface="Tahoma"/>
              <a:ea typeface="Tahoma"/>
              <a:cs typeface="Tahoma"/>
            </a:endParaRPr>
          </a:p>
        </p:txBody>
      </p:sp>
      <p:sp>
        <p:nvSpPr>
          <p:cNvPr id="3" name="Замещающее содержимое 2"/>
          <p:cNvSpPr>
            <a:spLocks noGrp="1"/>
          </p:cNvSpPr>
          <p:nvPr>
            <p:ph idx="1"/>
          </p:nvPr>
        </p:nvSpPr>
        <p:spPr>
          <a:xfrm>
            <a:off x="1610594" y="1932705"/>
            <a:ext cx="8602009" cy="3790359"/>
          </a:xfrm>
        </p:spPr>
        <p:txBody>
          <a:bodyPr>
            <a:normAutofit fontScale="82500" lnSpcReduction="10000"/>
          </a:bodyPr>
          <a:lstStyle/>
          <a:p>
            <a:pPr marL="0" algn="just" indent="0">
              <a:buNone/>
            </a:pPr>
            <a:r>
              <a:rPr>
                <a:solidFill>
                  <a:srgbClr val="002060"/>
                </a:solidFill>
                <a:latin typeface="Tahoma"/>
                <a:ea typeface="Tahoma"/>
                <a:cs typeface="Tahoma"/>
              </a:rPr>
              <a:t>Это понятие используется для обозначения широкого круга состояний и действий человека, возникающих в качестве ответа на разнообразные экстремальные воздействия (стрессоры).</a:t>
            </a:r>
            <a:endParaRPr>
              <a:solidFill>
                <a:srgbClr val="002060"/>
              </a:solidFill>
              <a:latin typeface="Tahoma"/>
              <a:ea typeface="Tahoma"/>
              <a:cs typeface="Tahoma"/>
            </a:endParaRPr>
          </a:p>
          <a:p>
            <a:pPr algn="just"/>
            <a:endParaRPr>
              <a:solidFill>
                <a:srgbClr val="002060"/>
              </a:solidFill>
              <a:latin typeface="Tahoma"/>
              <a:ea typeface="Tahoma"/>
              <a:cs typeface="Tahoma"/>
            </a:endParaRPr>
          </a:p>
          <a:p>
            <a:pPr algn="just"/>
            <a:r>
              <a:rPr>
                <a:solidFill>
                  <a:srgbClr val="002060"/>
                </a:solidFill>
                <a:latin typeface="Tahoma"/>
                <a:ea typeface="Tahoma"/>
                <a:cs typeface="Tahoma"/>
              </a:rPr>
              <a:t> Определенная степень стресса может быть даже полезной, т. к. играет мобилизующую роль и способствует приспособлению человека к изменяющимся условиям. </a:t>
            </a:r>
            <a:endParaRPr>
              <a:solidFill>
                <a:srgbClr val="002060"/>
              </a:solidFill>
              <a:latin typeface="Tahoma"/>
              <a:ea typeface="Tahoma"/>
              <a:cs typeface="Tahoma"/>
            </a:endParaRPr>
          </a:p>
          <a:p>
            <a:pPr marL="0" algn="just" indent="0">
              <a:buNone/>
            </a:pPr>
            <a:endParaRPr>
              <a:solidFill>
                <a:srgbClr val="002060"/>
              </a:solidFill>
              <a:latin typeface="Tahoma"/>
              <a:ea typeface="Tahoma"/>
              <a:cs typeface="Tahoma"/>
            </a:endParaRPr>
          </a:p>
          <a:p>
            <a:pPr algn="just"/>
            <a:r>
              <a:rPr>
                <a:solidFill>
                  <a:srgbClr val="002060"/>
                </a:solidFill>
                <a:latin typeface="Tahoma"/>
                <a:ea typeface="Tahoma"/>
                <a:cs typeface="Tahoma"/>
              </a:rPr>
              <a:t>Если стресс </a:t>
            </a:r>
            <a:r>
              <a:rPr b="1">
                <a:solidFill>
                  <a:srgbClr val="002060"/>
                </a:solidFill>
                <a:latin typeface="Tahoma"/>
                <a:ea typeface="Tahoma"/>
                <a:cs typeface="Tahoma"/>
              </a:rPr>
              <a:t>силен и продолжается слишком долго</a:t>
            </a:r>
            <a:r>
              <a:rPr>
                <a:solidFill>
                  <a:srgbClr val="002060"/>
                </a:solidFill>
                <a:latin typeface="Tahoma"/>
                <a:ea typeface="Tahoma"/>
                <a:cs typeface="Tahoma"/>
              </a:rPr>
              <a:t>, то он перегружает адаптационные возможности человека и приводит к </a:t>
            </a:r>
            <a:r>
              <a:rPr b="1">
                <a:solidFill>
                  <a:srgbClr val="002060"/>
                </a:solidFill>
                <a:latin typeface="Tahoma"/>
                <a:ea typeface="Tahoma"/>
                <a:cs typeface="Tahoma"/>
              </a:rPr>
              <a:t>психологическим и физиологическим "поломкам" организма</a:t>
            </a:r>
            <a:r>
              <a:rPr>
                <a:solidFill>
                  <a:srgbClr val="002060"/>
                </a:solidFill>
                <a:latin typeface="Tahoma"/>
                <a:ea typeface="Tahoma"/>
                <a:cs typeface="Tahoma"/>
              </a:rPr>
              <a:t>. В этом случае говорят о ТРАВМАТИЧЕСКОМ СТРЕССЕ</a:t>
            </a:r>
            <a:r>
              <a:rPr b="1">
                <a:solidFill>
                  <a:srgbClr val="002060"/>
                </a:solidFill>
                <a:latin typeface="Tahoma"/>
                <a:ea typeface="Tahoma"/>
                <a:cs typeface="Tahoma"/>
              </a:rPr>
              <a:t>.</a:t>
            </a:r>
            <a:endParaRPr b="1">
              <a:solidFill>
                <a:srgbClr val="002060"/>
              </a:solidFill>
              <a:latin typeface="Tahoma"/>
              <a:ea typeface="Tahoma"/>
              <a:cs typeface="Tahoma"/>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52497" y="779157"/>
            <a:ext cx="9286986" cy="917692"/>
          </a:xfrm>
        </p:spPr>
        <p:txBody>
          <a:bodyPr>
            <a:normAutofit/>
          </a:bodyPr>
          <a:lstStyle/>
          <a:p>
            <a:pPr/>
            <a:r>
              <a:rPr b="1" sz="2200">
                <a:solidFill>
                  <a:srgbClr val="002060"/>
                </a:solidFill>
                <a:latin typeface="Tahoma"/>
                <a:ea typeface="Tahoma"/>
                <a:cs typeface="Tahoma"/>
              </a:rPr>
              <a:t>Детей, переживших травму, характеризуют, как правило, </a:t>
            </a:r>
            <a:r>
              <a:rPr b="1" u="sng" sz="2200">
                <a:solidFill>
                  <a:srgbClr val="002060"/>
                </a:solidFill>
                <a:latin typeface="Tahoma"/>
                <a:ea typeface="Tahoma"/>
                <a:cs typeface="Tahoma"/>
              </a:rPr>
              <a:t>четыре особенности</a:t>
            </a:r>
            <a:r>
              <a:rPr b="1" sz="2200">
                <a:solidFill>
                  <a:srgbClr val="002060"/>
                </a:solidFill>
                <a:latin typeface="Tahoma"/>
                <a:ea typeface="Tahoma"/>
                <a:cs typeface="Tahoma"/>
              </a:rPr>
              <a:t>:</a:t>
            </a:r>
            <a:endParaRPr b="1" sz="2200">
              <a:solidFill>
                <a:srgbClr val="002060"/>
              </a:solidFill>
              <a:latin typeface="Tahoma"/>
              <a:ea typeface="Tahoma"/>
              <a:cs typeface="Tahoma"/>
            </a:endParaRPr>
          </a:p>
        </p:txBody>
      </p:sp>
      <p:sp>
        <p:nvSpPr>
          <p:cNvPr id="3" name="Объект 2"/>
          <p:cNvSpPr>
            <a:spLocks noGrp="1"/>
          </p:cNvSpPr>
          <p:nvPr>
            <p:ph idx="1"/>
          </p:nvPr>
        </p:nvSpPr>
        <p:spPr>
          <a:xfrm>
            <a:off x="1503215" y="1896554"/>
            <a:ext cx="9185564" cy="4081620"/>
          </a:xfrm>
        </p:spPr>
        <p:txBody>
          <a:bodyPr>
            <a:normAutofit fontScale="92500" lnSpcReduction="10000"/>
          </a:bodyPr>
          <a:lstStyle/>
          <a:p>
            <a:pPr algn="just"/>
            <a:r>
              <a:rPr b="1">
                <a:solidFill>
                  <a:schemeClr val="tx2">
                    <a:lumMod val="75000"/>
                  </a:schemeClr>
                </a:solidFill>
                <a:latin typeface="Tahoma"/>
                <a:ea typeface="Tahoma"/>
                <a:cs typeface="Tahoma"/>
              </a:rPr>
              <a:t>Повторяющиеся, навязчивые, </a:t>
            </a:r>
            <a:r>
              <a:rPr>
                <a:solidFill>
                  <a:schemeClr val="tx2">
                    <a:lumMod val="75000"/>
                  </a:schemeClr>
                </a:solidFill>
                <a:latin typeface="Tahoma"/>
                <a:ea typeface="Tahoma"/>
                <a:cs typeface="Tahoma"/>
              </a:rPr>
              <a:t>угнетающие визуальные воспоминания о событии, повторное переживание травматического события </a:t>
            </a:r>
            <a:r>
              <a:rPr b="1">
                <a:solidFill>
                  <a:schemeClr val="tx2">
                    <a:lumMod val="75000"/>
                  </a:schemeClr>
                </a:solidFill>
                <a:latin typeface="Tahoma"/>
                <a:ea typeface="Tahoma"/>
                <a:cs typeface="Tahoma"/>
              </a:rPr>
              <a:t>в </a:t>
            </a:r>
            <a:r>
              <a:rPr b="1" u="sng">
                <a:solidFill>
                  <a:schemeClr val="tx2">
                    <a:lumMod val="75000"/>
                  </a:schemeClr>
                </a:solidFill>
                <a:latin typeface="Tahoma"/>
                <a:ea typeface="Tahoma"/>
                <a:cs typeface="Tahoma"/>
              </a:rPr>
              <a:t>ночных кошмарах</a:t>
            </a:r>
            <a:endParaRPr b="1" u="sng">
              <a:solidFill>
                <a:schemeClr val="tx2">
                  <a:lumMod val="75000"/>
                </a:schemeClr>
              </a:solidFill>
              <a:latin typeface="Tahoma"/>
              <a:ea typeface="Tahoma"/>
              <a:cs typeface="Tahoma"/>
            </a:endParaRPr>
          </a:p>
          <a:p>
            <a:pPr algn="just"/>
            <a:endParaRPr u="sng" sz="900">
              <a:solidFill>
                <a:schemeClr val="tx2">
                  <a:lumMod val="75000"/>
                </a:schemeClr>
              </a:solidFill>
              <a:latin typeface="Tahoma"/>
              <a:ea typeface="Tahoma"/>
              <a:cs typeface="Tahoma"/>
            </a:endParaRPr>
          </a:p>
          <a:p>
            <a:pPr algn="just"/>
            <a:r>
              <a:rPr b="1">
                <a:solidFill>
                  <a:schemeClr val="tx2">
                    <a:lumMod val="75000"/>
                  </a:schemeClr>
                </a:solidFill>
                <a:latin typeface="Tahoma"/>
                <a:ea typeface="Tahoma"/>
                <a:cs typeface="Tahoma"/>
              </a:rPr>
              <a:t>Повторяющееся</a:t>
            </a:r>
            <a:r>
              <a:rPr>
                <a:solidFill>
                  <a:schemeClr val="tx2">
                    <a:lumMod val="75000"/>
                  </a:schemeClr>
                </a:solidFill>
                <a:latin typeface="Tahoma"/>
                <a:ea typeface="Tahoma"/>
                <a:cs typeface="Tahoma"/>
              </a:rPr>
              <a:t> поведение (многократное разыгрывание трагического эпизода в игре, воссоздание существенных деталей в игре или поведенческие идиосинкразии)</a:t>
            </a:r>
            <a:endParaRPr>
              <a:solidFill>
                <a:schemeClr val="tx2">
                  <a:lumMod val="75000"/>
                </a:schemeClr>
              </a:solidFill>
              <a:latin typeface="Tahoma"/>
              <a:ea typeface="Tahoma"/>
              <a:cs typeface="Tahoma"/>
            </a:endParaRPr>
          </a:p>
          <a:p>
            <a:pPr algn="just"/>
            <a:endParaRPr sz="900">
              <a:solidFill>
                <a:schemeClr val="tx2">
                  <a:lumMod val="75000"/>
                </a:schemeClr>
              </a:solidFill>
              <a:latin typeface="Tahoma"/>
              <a:ea typeface="Tahoma"/>
              <a:cs typeface="Tahoma"/>
            </a:endParaRPr>
          </a:p>
          <a:p>
            <a:pPr algn="just"/>
            <a:r>
              <a:rPr>
                <a:solidFill>
                  <a:schemeClr val="tx2">
                    <a:lumMod val="75000"/>
                  </a:schemeClr>
                </a:solidFill>
                <a:latin typeface="Tahoma"/>
                <a:ea typeface="Tahoma"/>
                <a:cs typeface="Tahoma"/>
              </a:rPr>
              <a:t>Специфические </a:t>
            </a:r>
            <a:r>
              <a:rPr b="1">
                <a:solidFill>
                  <a:schemeClr val="tx2">
                    <a:lumMod val="75000"/>
                  </a:schemeClr>
                </a:solidFill>
                <a:latin typeface="Tahoma"/>
                <a:ea typeface="Tahoma"/>
                <a:cs typeface="Tahoma"/>
              </a:rPr>
              <a:t>страхи, связанные с травмой</a:t>
            </a:r>
            <a:r>
              <a:rPr>
                <a:solidFill>
                  <a:schemeClr val="tx2">
                    <a:lumMod val="75000"/>
                  </a:schemeClr>
                </a:solidFill>
                <a:latin typeface="Tahoma"/>
                <a:ea typeface="Tahoma"/>
                <a:cs typeface="Tahoma"/>
              </a:rPr>
              <a:t>, избегание стимулов или ситуаций, ассоциирующихся с событием или напоминающих о травме</a:t>
            </a:r>
            <a:endParaRPr>
              <a:solidFill>
                <a:schemeClr val="tx2">
                  <a:lumMod val="75000"/>
                </a:schemeClr>
              </a:solidFill>
              <a:latin typeface="Tahoma"/>
              <a:ea typeface="Tahoma"/>
              <a:cs typeface="Tahoma"/>
            </a:endParaRPr>
          </a:p>
          <a:p>
            <a:pPr algn="just"/>
            <a:endParaRPr sz="900">
              <a:solidFill>
                <a:schemeClr val="tx2">
                  <a:lumMod val="75000"/>
                </a:schemeClr>
              </a:solidFill>
              <a:latin typeface="Tahoma"/>
              <a:ea typeface="Tahoma"/>
              <a:cs typeface="Tahoma"/>
            </a:endParaRPr>
          </a:p>
          <a:p>
            <a:pPr algn="just"/>
            <a:r>
              <a:rPr>
                <a:solidFill>
                  <a:schemeClr val="tx2">
                    <a:lumMod val="75000"/>
                  </a:schemeClr>
                </a:solidFill>
                <a:latin typeface="Tahoma"/>
                <a:ea typeface="Tahoma"/>
                <a:cs typeface="Tahoma"/>
              </a:rPr>
              <a:t>Ребенок становится </a:t>
            </a:r>
            <a:r>
              <a:rPr b="1">
                <a:solidFill>
                  <a:schemeClr val="tx2">
                    <a:lumMod val="75000"/>
                  </a:schemeClr>
                </a:solidFill>
                <a:latin typeface="Tahoma"/>
                <a:ea typeface="Tahoma"/>
                <a:cs typeface="Tahoma"/>
              </a:rPr>
              <a:t>другим </a:t>
            </a:r>
            <a:r>
              <a:rPr>
                <a:solidFill>
                  <a:schemeClr val="tx2">
                    <a:lumMod val="75000"/>
                  </a:schemeClr>
                </a:solidFill>
                <a:latin typeface="Tahoma"/>
                <a:ea typeface="Tahoma"/>
                <a:cs typeface="Tahoma"/>
              </a:rPr>
              <a:t>(был подвижный – стал тихим и т.д.)</a:t>
            </a:r>
            <a:endParaRPr>
              <a:solidFill>
                <a:schemeClr val="tx2">
                  <a:lumMod val="75000"/>
                </a:schemeClr>
              </a:solidFill>
              <a:latin typeface="Tahoma"/>
              <a:ea typeface="Tahoma"/>
              <a:cs typeface="Tahoma"/>
            </a:endParaRPr>
          </a:p>
          <a:p>
            <a:pPr algn="just"/>
            <a:endParaRPr>
              <a:latin typeface="+mj-lt"/>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85900" y="694645"/>
            <a:ext cx="9286986" cy="634691"/>
          </a:xfrm>
        </p:spPr>
        <p:txBody>
          <a:bodyPr>
            <a:normAutofit fontScale="90000"/>
          </a:bodyPr>
          <a:lstStyle/>
          <a:p>
            <a:pPr/>
            <a:r>
              <a:rPr b="1" sz="1800">
                <a:solidFill>
                  <a:srgbClr val="002060"/>
                </a:solidFill>
                <a:latin typeface="Tahoma"/>
                <a:ea typeface="Tahoma"/>
                <a:cs typeface="Tahoma"/>
              </a:rPr>
              <a:t>Простая анкета, состоящая из 10 вопросов, позволяет выявить тех, для которых существует риск проявления дальнейших психологических реакций </a:t>
            </a:r>
            <a:endParaRPr b="1" sz="1800">
              <a:solidFill>
                <a:srgbClr val="002060"/>
              </a:solidFill>
              <a:latin typeface="Tahoma"/>
              <a:ea typeface="Tahoma"/>
              <a:cs typeface="Tahoma"/>
            </a:endParaRPr>
          </a:p>
        </p:txBody>
      </p:sp>
      <p:sp>
        <p:nvSpPr>
          <p:cNvPr id="3" name="Объект 2"/>
          <p:cNvSpPr>
            <a:spLocks noGrp="1"/>
          </p:cNvSpPr>
          <p:nvPr>
            <p:ph idx="1"/>
          </p:nvPr>
        </p:nvSpPr>
        <p:spPr>
          <a:xfrm>
            <a:off x="1485900" y="1414908"/>
            <a:ext cx="5091638" cy="3141729"/>
          </a:xfrm>
        </p:spPr>
        <p:txBody>
          <a:bodyPr>
            <a:noAutofit/>
          </a:bodyPr>
          <a:lstStyle/>
          <a:p>
            <a:pPr marL="0" algn="just" indent="0">
              <a:buNone/>
            </a:pPr>
            <a:r>
              <a:rPr sz="1400">
                <a:solidFill>
                  <a:srgbClr val="002060"/>
                </a:solidFill>
                <a:latin typeface="Tahoma"/>
                <a:ea typeface="Tahoma"/>
                <a:cs typeface="Tahoma"/>
              </a:rPr>
              <a:t>Эти вопросы требуют ответа «да» или «нет» и </a:t>
            </a:r>
            <a:endParaRPr sz="1400">
              <a:solidFill>
                <a:srgbClr val="002060"/>
              </a:solidFill>
              <a:latin typeface="Tahoma"/>
              <a:ea typeface="Tahoma"/>
              <a:cs typeface="Tahoma"/>
            </a:endParaRPr>
          </a:p>
          <a:p>
            <a:pPr marL="0" algn="just" indent="0">
              <a:buNone/>
            </a:pPr>
            <a:r>
              <a:rPr sz="1400">
                <a:solidFill>
                  <a:srgbClr val="002060"/>
                </a:solidFill>
                <a:latin typeface="Tahoma"/>
                <a:ea typeface="Tahoma"/>
                <a:cs typeface="Tahoma"/>
              </a:rPr>
              <a:t>адресованы </a:t>
            </a:r>
            <a:r>
              <a:rPr u="sng" sz="1400">
                <a:solidFill>
                  <a:srgbClr val="002060"/>
                </a:solidFill>
                <a:latin typeface="Tahoma"/>
                <a:ea typeface="Tahoma"/>
                <a:cs typeface="Tahoma"/>
              </a:rPr>
              <a:t>следующим проблемам</a:t>
            </a:r>
            <a:r>
              <a:rPr sz="1400">
                <a:solidFill>
                  <a:srgbClr val="002060"/>
                </a:solidFill>
                <a:latin typeface="Tahoma"/>
                <a:ea typeface="Tahoma"/>
                <a:cs typeface="Tahoma"/>
              </a:rPr>
              <a:t>: </a:t>
            </a:r>
            <a:endParaRPr sz="1400">
              <a:solidFill>
                <a:srgbClr val="002060"/>
              </a:solidFill>
              <a:latin typeface="Tahoma"/>
              <a:ea typeface="Tahoma"/>
              <a:cs typeface="Tahoma"/>
            </a:endParaRPr>
          </a:p>
          <a:p>
            <a:pPr marL="0" algn="just" indent="0">
              <a:buNone/>
            </a:pPr>
            <a:endParaRPr sz="800">
              <a:solidFill>
                <a:srgbClr val="002060"/>
              </a:solidFill>
              <a:latin typeface="Tahoma"/>
              <a:ea typeface="Tahoma"/>
              <a:cs typeface="Tahoma"/>
            </a:endParaRPr>
          </a:p>
          <a:p>
            <a:pPr algn="just"/>
            <a:r>
              <a:rPr sz="1400">
                <a:solidFill>
                  <a:srgbClr val="002060"/>
                </a:solidFill>
                <a:latin typeface="Tahoma"/>
                <a:ea typeface="Tahoma"/>
                <a:cs typeface="Tahoma"/>
              </a:rPr>
              <a:t>проблемы со сном</a:t>
            </a:r>
            <a:endParaRPr sz="1400">
              <a:solidFill>
                <a:srgbClr val="002060"/>
              </a:solidFill>
              <a:latin typeface="Tahoma"/>
              <a:ea typeface="Tahoma"/>
              <a:cs typeface="Tahoma"/>
            </a:endParaRPr>
          </a:p>
          <a:p>
            <a:pPr algn="just"/>
            <a:r>
              <a:rPr sz="1400">
                <a:solidFill>
                  <a:srgbClr val="002060"/>
                </a:solidFill>
                <a:latin typeface="Tahoma"/>
                <a:ea typeface="Tahoma"/>
                <a:cs typeface="Tahoma"/>
              </a:rPr>
              <a:t>сны, включающиеся в себя ночные кошмары</a:t>
            </a:r>
            <a:endParaRPr sz="1400">
              <a:solidFill>
                <a:srgbClr val="002060"/>
              </a:solidFill>
              <a:latin typeface="Tahoma"/>
              <a:ea typeface="Tahoma"/>
              <a:cs typeface="Tahoma"/>
            </a:endParaRPr>
          </a:p>
          <a:p>
            <a:pPr algn="just"/>
            <a:r>
              <a:rPr sz="1400">
                <a:solidFill>
                  <a:srgbClr val="002060"/>
                </a:solidFill>
                <a:latin typeface="Tahoma"/>
                <a:ea typeface="Tahoma"/>
                <a:cs typeface="Tahoma"/>
              </a:rPr>
              <a:t>депрессия, упадок сил</a:t>
            </a:r>
            <a:endParaRPr sz="1400">
              <a:solidFill>
                <a:srgbClr val="002060"/>
              </a:solidFill>
              <a:latin typeface="Tahoma"/>
              <a:ea typeface="Tahoma"/>
              <a:cs typeface="Tahoma"/>
            </a:endParaRPr>
          </a:p>
          <a:p>
            <a:pPr algn="just"/>
            <a:r>
              <a:rPr sz="1400">
                <a:solidFill>
                  <a:srgbClr val="002060"/>
                </a:solidFill>
                <a:latin typeface="Tahoma"/>
                <a:ea typeface="Tahoma"/>
                <a:cs typeface="Tahoma"/>
              </a:rPr>
              <a:t>страх перед шумами или неожиданными движениями </a:t>
            </a:r>
            <a:endParaRPr sz="1400">
              <a:solidFill>
                <a:srgbClr val="002060"/>
              </a:solidFill>
              <a:latin typeface="Tahoma"/>
              <a:ea typeface="Tahoma"/>
              <a:cs typeface="Tahoma"/>
            </a:endParaRPr>
          </a:p>
          <a:p>
            <a:pPr algn="just"/>
            <a:r>
              <a:rPr sz="1400">
                <a:solidFill>
                  <a:srgbClr val="002060"/>
                </a:solidFill>
                <a:latin typeface="Tahoma"/>
                <a:ea typeface="Tahoma"/>
                <a:cs typeface="Tahoma"/>
              </a:rPr>
              <a:t>тенденция к изоляции от других</a:t>
            </a:r>
            <a:endParaRPr sz="1400">
              <a:solidFill>
                <a:srgbClr val="002060"/>
              </a:solidFill>
              <a:latin typeface="Tahoma"/>
              <a:ea typeface="Tahoma"/>
              <a:cs typeface="Tahoma"/>
            </a:endParaRPr>
          </a:p>
          <a:p>
            <a:pPr algn="just"/>
            <a:r>
              <a:rPr sz="1400">
                <a:solidFill>
                  <a:srgbClr val="002060"/>
                </a:solidFill>
                <a:latin typeface="Tahoma"/>
                <a:ea typeface="Tahoma"/>
                <a:cs typeface="Tahoma"/>
              </a:rPr>
              <a:t>нестабильные эмоции (резкие смены радости и грусти)</a:t>
            </a:r>
            <a:endParaRPr sz="1400">
              <a:solidFill>
                <a:srgbClr val="002060"/>
              </a:solidFill>
              <a:latin typeface="Tahoma"/>
              <a:ea typeface="Tahoma"/>
              <a:cs typeface="Tahoma"/>
            </a:endParaRPr>
          </a:p>
          <a:p>
            <a:pPr algn="just"/>
            <a:r>
              <a:rPr sz="1400">
                <a:solidFill>
                  <a:srgbClr val="002060"/>
                </a:solidFill>
                <a:latin typeface="Tahoma"/>
                <a:ea typeface="Tahoma"/>
                <a:cs typeface="Tahoma"/>
              </a:rPr>
              <a:t>угрызения совести, чувство вины, упреки в свой адрес</a:t>
            </a:r>
            <a:endParaRPr sz="1400">
              <a:solidFill>
                <a:srgbClr val="002060"/>
              </a:solidFill>
              <a:latin typeface="Tahoma"/>
              <a:ea typeface="Tahoma"/>
              <a:cs typeface="Tahoma"/>
            </a:endParaRPr>
          </a:p>
          <a:p>
            <a:pPr algn="just"/>
            <a:r>
              <a:rPr sz="1400">
                <a:solidFill>
                  <a:srgbClr val="002060"/>
                </a:solidFill>
                <a:latin typeface="Tahoma"/>
                <a:ea typeface="Tahoma"/>
                <a:cs typeface="Tahoma"/>
              </a:rPr>
              <a:t>боязнь места происшествия или другого похожего места</a:t>
            </a:r>
            <a:endParaRPr sz="1400">
              <a:solidFill>
                <a:srgbClr val="002060"/>
              </a:solidFill>
              <a:latin typeface="Tahoma"/>
              <a:ea typeface="Tahoma"/>
              <a:cs typeface="Tahoma"/>
            </a:endParaRPr>
          </a:p>
          <a:p>
            <a:pPr algn="just"/>
            <a:r>
              <a:rPr sz="1400">
                <a:solidFill>
                  <a:srgbClr val="002060"/>
                </a:solidFill>
                <a:latin typeface="Tahoma"/>
                <a:ea typeface="Tahoma"/>
                <a:cs typeface="Tahoma"/>
              </a:rPr>
              <a:t>физическое напряжение</a:t>
            </a:r>
            <a:endParaRPr sz="1400">
              <a:solidFill>
                <a:srgbClr val="002060"/>
              </a:solidFill>
              <a:latin typeface="Tahoma"/>
              <a:ea typeface="Tahoma"/>
              <a:cs typeface="Tahoma"/>
            </a:endParaRPr>
          </a:p>
          <a:p>
            <a:pPr marL="0" algn="just" indent="0">
              <a:buNone/>
            </a:pPr>
            <a:endParaRPr sz="800">
              <a:solidFill>
                <a:srgbClr val="002060"/>
              </a:solidFill>
              <a:latin typeface="Tahoma"/>
              <a:ea typeface="Tahoma"/>
              <a:cs typeface="Tahoma"/>
            </a:endParaRPr>
          </a:p>
        </p:txBody>
      </p:sp>
      <p:sp>
        <p:nvSpPr>
          <p:cNvPr id="4" name="Объект 2">
            <a:extLst>
              <a:ext uri="{FF2B5EF4-FFF2-40B4-BE49-F238E27FC236}">
                <a16:creationId xmlns:a16="http://schemas.microsoft.com/office/drawing/2014/main" id="{DD88617E-DD35-4F12-8876-FCD163464EBF}"/>
              </a:ext>
            </a:extLst>
          </p:cNvPr>
          <p:cNvSpPr txBox="1">
            <a:spLocks/>
          </p:cNvSpPr>
          <p:nvPr/>
        </p:nvSpPr>
        <p:spPr>
          <a:xfrm>
            <a:off x="6938674" y="1831771"/>
            <a:ext cx="4131124" cy="2271503"/>
          </a:xfrm>
          <a:prstGeom prst="rect">
            <a:avLst/>
          </a:prstGeom>
        </p:spPr>
        <p:txBody>
          <a:bodyPr vert="horz" lIns="91440" tIns="45720" rIns="91440" bIns="45720" rtlCol="0" anchor="t">
            <a:noAutofit/>
          </a:bodyPr>
          <a:lstStyle>
            <a:lvl1pPr marL="274320" indent="-274320" algn="l" defTabSz="914400" rtl="0" eaLnBrk="1" latinLnBrk="0" hangingPunct="1">
              <a:spcBef>
                <a:spcPct val="20000"/>
              </a:spcBef>
              <a:buClr>
                <a:schemeClr val="accent2"/>
              </a:buClr>
              <a:buSzPct val="85000"/>
              <a:buFont typeface="Brush Script MT" pitchFamily="66" charset="0"/>
              <a:buChar char="O"/>
              <a:defRPr sz="2400" kern="1200">
                <a:solidFill>
                  <a:schemeClr val="tx1"/>
                </a:solidFill>
                <a:latin typeface="+mn-lt"/>
                <a:ea typeface="+mn-ea"/>
                <a:cs typeface="+mn-cs"/>
              </a:defRPr>
            </a:lvl1pPr>
            <a:lvl2pPr marL="640080" indent="-274320" algn="l" defTabSz="914400" rtl="0" eaLnBrk="1" latinLnBrk="0" hangingPunct="1">
              <a:spcBef>
                <a:spcPct val="20000"/>
              </a:spcBef>
              <a:buClr>
                <a:schemeClr val="accent2"/>
              </a:buClr>
              <a:buSzPct val="85000"/>
              <a:buFont typeface="Brush Script MT" pitchFamily="66" charset="0"/>
              <a:buChar char="O"/>
              <a:defRPr sz="2200" kern="1200">
                <a:solidFill>
                  <a:schemeClr val="tx1"/>
                </a:solidFill>
                <a:latin typeface="+mn-lt"/>
                <a:ea typeface="+mn-ea"/>
                <a:cs typeface="+mn-cs"/>
              </a:defRPr>
            </a:lvl2pPr>
            <a:lvl3pPr marL="914400" indent="-228600" algn="l" defTabSz="914400" rtl="0" eaLnBrk="1" latinLnBrk="0" hangingPunct="1">
              <a:spcBef>
                <a:spcPct val="20000"/>
              </a:spcBef>
              <a:buClr>
                <a:schemeClr val="accent2"/>
              </a:buClr>
              <a:buSzPct val="85000"/>
              <a:buFont typeface="Brush Script MT" pitchFamily="66" charset="0"/>
              <a:buChar char="O"/>
              <a:defRPr sz="2000" kern="1200">
                <a:solidFill>
                  <a:schemeClr val="tx1"/>
                </a:solidFill>
                <a:latin typeface="+mn-lt"/>
                <a:ea typeface="+mn-ea"/>
                <a:cs typeface="+mn-cs"/>
              </a:defRPr>
            </a:lvl3pPr>
            <a:lvl4pPr marL="1280160" indent="-228600" algn="l" defTabSz="914400" rtl="0" eaLnBrk="1" latinLnBrk="0" hangingPunct="1">
              <a:spcBef>
                <a:spcPct val="20000"/>
              </a:spcBef>
              <a:buClr>
                <a:schemeClr val="accent2"/>
              </a:buClr>
              <a:buSzPct val="85000"/>
              <a:buFont typeface="Brush Script MT" pitchFamily="66" charset="0"/>
              <a:buChar char="O"/>
              <a:defRPr sz="1800" kern="1200">
                <a:solidFill>
                  <a:schemeClr val="tx1"/>
                </a:solidFill>
                <a:latin typeface="+mn-lt"/>
                <a:ea typeface="+mn-ea"/>
                <a:cs typeface="+mn-cs"/>
              </a:defRPr>
            </a:lvl4pPr>
            <a:lvl5pPr marL="1645920" indent="-228600" algn="l" defTabSz="914400" rtl="0"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5pPr>
            <a:lvl6pPr marL="2011680" indent="-228600" algn="l" defTabSz="914400" rtl="0"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6pPr>
            <a:lvl7pPr marL="2377440" indent="-228600" algn="l" defTabSz="914400" rtl="0"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7pPr>
            <a:lvl8pPr marL="2743200" indent="-228600" algn="l" defTabSz="914400" rtl="0"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8pPr>
            <a:lvl9pPr marL="3108960" indent="-228600" algn="l" defTabSz="914400" rtl="0"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9pPr>
          </a:lstStyle>
          <a:p>
            <a:pPr marL="0" algn="just" indent="0">
              <a:buNone/>
            </a:pPr>
            <a:endParaRPr sz="800">
              <a:solidFill>
                <a:srgbClr val="002060"/>
              </a:solidFill>
              <a:latin typeface="Tahoma"/>
              <a:ea typeface="Tahoma"/>
              <a:cs typeface="Tahoma"/>
            </a:endParaRPr>
          </a:p>
          <a:p>
            <a:pPr marL="0" algn="just" indent="0">
              <a:buNone/>
            </a:pPr>
            <a:r>
              <a:rPr b="1" u="sng" sz="1400">
                <a:solidFill>
                  <a:srgbClr val="002060"/>
                </a:solidFill>
                <a:latin typeface="Tahoma"/>
                <a:ea typeface="Tahoma"/>
                <a:cs typeface="Tahoma"/>
              </a:rPr>
              <a:t>Интерпретация</a:t>
            </a:r>
            <a:r>
              <a:rPr b="1" sz="1400">
                <a:solidFill>
                  <a:srgbClr val="002060"/>
                </a:solidFill>
                <a:latin typeface="Tahoma"/>
                <a:ea typeface="Tahoma"/>
                <a:cs typeface="Tahoma"/>
              </a:rPr>
              <a:t>:</a:t>
            </a:r>
            <a:endParaRPr b="1" sz="1400">
              <a:solidFill>
                <a:srgbClr val="002060"/>
              </a:solidFill>
              <a:latin typeface="Tahoma"/>
              <a:ea typeface="Tahoma"/>
              <a:cs typeface="Tahoma"/>
            </a:endParaRPr>
          </a:p>
          <a:p>
            <a:pPr marL="0" algn="just" indent="0">
              <a:buNone/>
            </a:pPr>
            <a:r>
              <a:rPr sz="1400">
                <a:solidFill>
                  <a:srgbClr val="002060"/>
                </a:solidFill>
                <a:latin typeface="Tahoma"/>
                <a:ea typeface="Tahoma"/>
                <a:cs typeface="Tahoma"/>
              </a:rPr>
              <a:t>6 или более «да» – определенный  риск проявления дальнейших психологических реакций;</a:t>
            </a:r>
            <a:endParaRPr sz="1400">
              <a:solidFill>
                <a:srgbClr val="002060"/>
              </a:solidFill>
              <a:latin typeface="Tahoma"/>
              <a:ea typeface="Tahoma"/>
              <a:cs typeface="Tahoma"/>
            </a:endParaRPr>
          </a:p>
          <a:p>
            <a:pPr marL="0" algn="just" indent="0">
              <a:buNone/>
            </a:pPr>
            <a:r>
              <a:rPr sz="1400">
                <a:solidFill>
                  <a:srgbClr val="002060"/>
                </a:solidFill>
                <a:latin typeface="Tahoma"/>
                <a:ea typeface="Tahoma"/>
                <a:cs typeface="Tahoma"/>
              </a:rPr>
              <a:t>от 3 до 5 ответов «да» – средний риск;</a:t>
            </a:r>
            <a:endParaRPr sz="1400">
              <a:solidFill>
                <a:srgbClr val="002060"/>
              </a:solidFill>
              <a:latin typeface="Tahoma"/>
              <a:ea typeface="Tahoma"/>
              <a:cs typeface="Tahoma"/>
            </a:endParaRPr>
          </a:p>
          <a:p>
            <a:pPr marL="0" algn="just" indent="0">
              <a:buNone/>
            </a:pPr>
            <a:r>
              <a:rPr sz="1400">
                <a:solidFill>
                  <a:srgbClr val="002060"/>
                </a:solidFill>
                <a:latin typeface="Tahoma"/>
                <a:ea typeface="Tahoma"/>
                <a:cs typeface="Tahoma"/>
              </a:rPr>
              <a:t>до 2х «да» – малый риск.</a:t>
            </a:r>
            <a:endParaRPr sz="1400">
              <a:solidFill>
                <a:srgbClr val="002060"/>
              </a:solidFill>
              <a:latin typeface="Tahoma"/>
              <a:ea typeface="Tahoma"/>
              <a:cs typeface="Tahoma"/>
            </a:endParaRPr>
          </a:p>
          <a:p>
            <a:pPr marL="0" algn="just" indent="0">
              <a:buNone/>
            </a:pPr>
            <a:endParaRPr b="1" sz="800">
              <a:solidFill>
                <a:srgbClr val="002060"/>
              </a:solidFill>
              <a:latin typeface="Tahoma"/>
              <a:ea typeface="Tahoma"/>
              <a:cs typeface="Tahoma"/>
            </a:endParaRPr>
          </a:p>
        </p:txBody>
      </p:sp>
      <p:sp>
        <p:nvSpPr>
          <p:cNvPr id="5" name="Объект 2">
            <a:extLst>
              <a:ext uri="{FF2B5EF4-FFF2-40B4-BE49-F238E27FC236}">
                <a16:creationId xmlns:a16="http://schemas.microsoft.com/office/drawing/2014/main" id="{61FD74D3-A6F3-4F58-9BB0-28A5D9A108CC}"/>
              </a:ext>
            </a:extLst>
          </p:cNvPr>
          <p:cNvSpPr txBox="1">
            <a:spLocks/>
          </p:cNvSpPr>
          <p:nvPr/>
        </p:nvSpPr>
        <p:spPr>
          <a:xfrm>
            <a:off x="1485900" y="4718000"/>
            <a:ext cx="9456162" cy="1597228"/>
          </a:xfrm>
          <a:prstGeom prst="rect">
            <a:avLst/>
          </a:prstGeom>
        </p:spPr>
        <p:txBody>
          <a:bodyPr vert="horz" lIns="91440" tIns="45720" rIns="91440" bIns="45720" rtlCol="0" anchor="t">
            <a:noAutofit/>
          </a:bodyPr>
          <a:lstStyle>
            <a:lvl1pPr marL="274320" indent="-274320" algn="l" defTabSz="914400" rtl="0" eaLnBrk="1" latinLnBrk="0" hangingPunct="1">
              <a:spcBef>
                <a:spcPct val="20000"/>
              </a:spcBef>
              <a:buClr>
                <a:schemeClr val="accent2"/>
              </a:buClr>
              <a:buSzPct val="85000"/>
              <a:buFont typeface="Brush Script MT" pitchFamily="66" charset="0"/>
              <a:buChar char="O"/>
              <a:defRPr sz="2400" kern="1200">
                <a:solidFill>
                  <a:schemeClr val="tx1"/>
                </a:solidFill>
                <a:latin typeface="+mn-lt"/>
                <a:ea typeface="+mn-ea"/>
                <a:cs typeface="+mn-cs"/>
              </a:defRPr>
            </a:lvl1pPr>
            <a:lvl2pPr marL="640080" indent="-274320" algn="l" defTabSz="914400" rtl="0" eaLnBrk="1" latinLnBrk="0" hangingPunct="1">
              <a:spcBef>
                <a:spcPct val="20000"/>
              </a:spcBef>
              <a:buClr>
                <a:schemeClr val="accent2"/>
              </a:buClr>
              <a:buSzPct val="85000"/>
              <a:buFont typeface="Brush Script MT" pitchFamily="66" charset="0"/>
              <a:buChar char="O"/>
              <a:defRPr sz="2200" kern="1200">
                <a:solidFill>
                  <a:schemeClr val="tx1"/>
                </a:solidFill>
                <a:latin typeface="+mn-lt"/>
                <a:ea typeface="+mn-ea"/>
                <a:cs typeface="+mn-cs"/>
              </a:defRPr>
            </a:lvl2pPr>
            <a:lvl3pPr marL="914400" indent="-228600" algn="l" defTabSz="914400" rtl="0" eaLnBrk="1" latinLnBrk="0" hangingPunct="1">
              <a:spcBef>
                <a:spcPct val="20000"/>
              </a:spcBef>
              <a:buClr>
                <a:schemeClr val="accent2"/>
              </a:buClr>
              <a:buSzPct val="85000"/>
              <a:buFont typeface="Brush Script MT" pitchFamily="66" charset="0"/>
              <a:buChar char="O"/>
              <a:defRPr sz="2000" kern="1200">
                <a:solidFill>
                  <a:schemeClr val="tx1"/>
                </a:solidFill>
                <a:latin typeface="+mn-lt"/>
                <a:ea typeface="+mn-ea"/>
                <a:cs typeface="+mn-cs"/>
              </a:defRPr>
            </a:lvl3pPr>
            <a:lvl4pPr marL="1280160" indent="-228600" algn="l" defTabSz="914400" rtl="0" eaLnBrk="1" latinLnBrk="0" hangingPunct="1">
              <a:spcBef>
                <a:spcPct val="20000"/>
              </a:spcBef>
              <a:buClr>
                <a:schemeClr val="accent2"/>
              </a:buClr>
              <a:buSzPct val="85000"/>
              <a:buFont typeface="Brush Script MT" pitchFamily="66" charset="0"/>
              <a:buChar char="O"/>
              <a:defRPr sz="1800" kern="1200">
                <a:solidFill>
                  <a:schemeClr val="tx1"/>
                </a:solidFill>
                <a:latin typeface="+mn-lt"/>
                <a:ea typeface="+mn-ea"/>
                <a:cs typeface="+mn-cs"/>
              </a:defRPr>
            </a:lvl4pPr>
            <a:lvl5pPr marL="1645920" indent="-228600" algn="l" defTabSz="914400" rtl="0"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5pPr>
            <a:lvl6pPr marL="2011680" indent="-228600" algn="l" defTabSz="914400" rtl="0"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6pPr>
            <a:lvl7pPr marL="2377440" indent="-228600" algn="l" defTabSz="914400" rtl="0"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7pPr>
            <a:lvl8pPr marL="2743200" indent="-228600" algn="l" defTabSz="914400" rtl="0"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8pPr>
            <a:lvl9pPr marL="3108960" indent="-228600" algn="l" defTabSz="914400" rtl="0"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9pPr>
          </a:lstStyle>
          <a:p>
            <a:pPr marL="0" algn="just" indent="0">
              <a:buNone/>
            </a:pPr>
            <a:endParaRPr b="1" sz="800">
              <a:solidFill>
                <a:srgbClr val="002060"/>
              </a:solidFill>
              <a:latin typeface="Tahoma"/>
              <a:ea typeface="Tahoma"/>
              <a:cs typeface="Tahoma"/>
            </a:endParaRPr>
          </a:p>
          <a:p>
            <a:pPr marL="0" algn="just" indent="0">
              <a:buNone/>
            </a:pPr>
            <a:r>
              <a:rPr b="1" sz="1400">
                <a:solidFill>
                  <a:srgbClr val="002060"/>
                </a:solidFill>
                <a:latin typeface="Tahoma"/>
                <a:ea typeface="Tahoma"/>
                <a:cs typeface="Tahoma"/>
              </a:rPr>
              <a:t>Необходимо обратить внимание </a:t>
            </a:r>
            <a:r>
              <a:rPr sz="1400">
                <a:solidFill>
                  <a:srgbClr val="002060"/>
                </a:solidFill>
                <a:latin typeface="Tahoma"/>
                <a:ea typeface="Tahoma"/>
                <a:cs typeface="Tahoma"/>
              </a:rPr>
              <a:t>на то, что некоторые пункты анкеты более значимы, чем остальные; чрезвычайно важным является </a:t>
            </a:r>
            <a:r>
              <a:rPr b="1" sz="1400">
                <a:solidFill>
                  <a:srgbClr val="002060"/>
                </a:solidFill>
                <a:latin typeface="Tahoma"/>
                <a:ea typeface="Tahoma"/>
                <a:cs typeface="Tahoma"/>
              </a:rPr>
              <a:t>пятый пункт «тенденция к изоляции от других»</a:t>
            </a:r>
            <a:r>
              <a:rPr sz="1400">
                <a:solidFill>
                  <a:srgbClr val="002060"/>
                </a:solidFill>
                <a:latin typeface="Tahoma"/>
                <a:ea typeface="Tahoma"/>
                <a:cs typeface="Tahoma"/>
              </a:rPr>
              <a:t>. Позитивный ответ на этот вопрос может в достаточной степени указывать на то, что нужно что-то предпринять. В любом случае, это должно означать, что нужны дополнительные беседы с человеком, для того, чтобы выяснить, почему в действительности он (она) изолирует себя.</a:t>
            </a:r>
            <a:endParaRPr sz="1400">
              <a:solidFill>
                <a:srgbClr val="002060"/>
              </a:solidFill>
              <a:latin typeface="Tahoma"/>
              <a:ea typeface="Tahoma"/>
              <a:cs typeface="Tahoma"/>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1329337" y="911860"/>
            <a:ext cx="9538050" cy="4810757"/>
          </a:xfrm>
        </p:spPr>
        <p:txBody>
          <a:bodyPr>
            <a:normAutofit fontScale="95000"/>
          </a:bodyPr>
          <a:lstStyle/>
          <a:p>
            <a:pPr marL="0" algn="ctr" indent="0">
              <a:buNone/>
            </a:pPr>
            <a:r>
              <a:rPr b="1">
                <a:solidFill>
                  <a:srgbClr val="002060"/>
                </a:solidFill>
                <a:latin typeface="Tahoma"/>
                <a:ea typeface="Tahoma"/>
                <a:cs typeface="Tahoma"/>
              </a:rPr>
              <a:t>ТРАВМАТИЧЕСКИЕ ПЕРЕЖИВАНИЯ</a:t>
            </a:r>
            <a:endParaRPr b="1">
              <a:solidFill>
                <a:srgbClr val="002060"/>
              </a:solidFill>
              <a:latin typeface="Tahoma"/>
              <a:ea typeface="Tahoma"/>
              <a:cs typeface="Tahoma"/>
            </a:endParaRPr>
          </a:p>
          <a:p>
            <a:pPr marL="0" algn="ctr" indent="0">
              <a:buNone/>
            </a:pPr>
            <a:endParaRPr sz="1300">
              <a:solidFill>
                <a:srgbClr val="002060"/>
              </a:solidFill>
              <a:latin typeface="Tahoma"/>
              <a:ea typeface="Tahoma"/>
              <a:cs typeface="Tahoma"/>
            </a:endParaRPr>
          </a:p>
          <a:p>
            <a:pPr marL="0" algn="just" indent="0">
              <a:buNone/>
            </a:pPr>
            <a:r>
              <a:rPr sz="2100">
                <a:solidFill>
                  <a:srgbClr val="002060"/>
                </a:solidFill>
                <a:latin typeface="Tahoma"/>
                <a:ea typeface="Tahoma"/>
                <a:cs typeface="Tahoma"/>
              </a:rPr>
              <a:t>Многие переживают «флешбэки» – воспоминания, чаще зрительные впечатления, которые непроизвольно проникают в сознание, как во время бодрствования, так и во сне. Они могут включать в себя воспоминания в визуальной форме, в виде звука, запаха и тактильного ощущения. Данные фрагменты представляют собой повторяющиеся переживания, которые не помогают, а наоборот, только усиливают беспокойство и боль. </a:t>
            </a:r>
            <a:endParaRPr sz="2100">
              <a:solidFill>
                <a:srgbClr val="002060"/>
              </a:solidFill>
              <a:latin typeface="Tahoma"/>
              <a:ea typeface="Tahoma"/>
              <a:cs typeface="Tahoma"/>
            </a:endParaRPr>
          </a:p>
          <a:p>
            <a:pPr marL="0" algn="just" indent="0">
              <a:buNone/>
            </a:pPr>
            <a:endParaRPr sz="2100">
              <a:solidFill>
                <a:srgbClr val="002060"/>
              </a:solidFill>
              <a:latin typeface="Tahoma"/>
              <a:ea typeface="Tahoma"/>
              <a:cs typeface="Tahoma"/>
            </a:endParaRPr>
          </a:p>
          <a:p>
            <a:pPr marL="0" algn="just" indent="0">
              <a:buNone/>
            </a:pPr>
            <a:r>
              <a:rPr sz="2100">
                <a:solidFill>
                  <a:srgbClr val="002060"/>
                </a:solidFill>
                <a:latin typeface="Tahoma"/>
                <a:ea typeface="Tahoma"/>
                <a:cs typeface="Tahoma"/>
              </a:rPr>
              <a:t>Эти яркие образы являются распространенными явлениями и одним из самых мучительных последствий травмы. Если человека очень беспокоят подобные воспоминания, это сигнал того, что событие не было переработано. Поэтому человек должен заново повторять все переживания, в деталях и в надежном и заботливом окружении.</a:t>
            </a:r>
            <a:endParaRPr sz="2100">
              <a:solidFill>
                <a:srgbClr val="002060"/>
              </a:solidFill>
              <a:latin typeface="Tahoma"/>
              <a:ea typeface="Tahoma"/>
              <a:cs typeface="Tahoma"/>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1350824" y="1675125"/>
            <a:ext cx="9144000" cy="4047952"/>
          </a:xfrm>
        </p:spPr>
        <p:txBody>
          <a:bodyPr/>
          <a:lstStyle/>
          <a:p>
            <a:pPr marL="0" algn="just" indent="0">
              <a:buNone/>
            </a:pPr>
            <a:r>
              <a:rPr b="1">
                <a:solidFill>
                  <a:schemeClr val="accent4">
                    <a:lumMod val="75000"/>
                  </a:schemeClr>
                </a:solidFill>
                <a:latin typeface="Tahoma"/>
                <a:ea typeface="Tahoma"/>
                <a:cs typeface="Tahoma"/>
              </a:rPr>
              <a:t>ПСИХОЛОГИЧЕСКАЯ поддержка</a:t>
            </a:r>
            <a:r>
              <a:rPr>
                <a:solidFill>
                  <a:schemeClr val="accent4">
                    <a:lumMod val="75000"/>
                  </a:schemeClr>
                </a:solidFill>
                <a:latin typeface="Tahoma"/>
                <a:ea typeface="Tahoma"/>
                <a:cs typeface="Tahoma"/>
              </a:rPr>
              <a:t> </a:t>
            </a:r>
            <a:r>
              <a:rPr>
                <a:solidFill>
                  <a:srgbClr val="002060"/>
                </a:solidFill>
                <a:latin typeface="Tahoma"/>
                <a:ea typeface="Tahoma"/>
                <a:cs typeface="Tahoma"/>
              </a:rPr>
              <a:t>– это система приемов, которая позволяет помочь себе и окружающим, оказавшись в экстремальной ситуации, справиться с психологическими реакциями, которые возникают в связи с кризисом или катастрофой. </a:t>
            </a:r>
            <a:endParaRPr>
              <a:solidFill>
                <a:srgbClr val="002060"/>
              </a:solidFill>
              <a:latin typeface="Tahoma"/>
              <a:ea typeface="Tahoma"/>
              <a:cs typeface="Tahoma"/>
            </a:endParaRPr>
          </a:p>
          <a:p>
            <a:pPr marL="0" algn="just" indent="0">
              <a:buNone/>
            </a:pPr>
            <a:endParaRPr>
              <a:solidFill>
                <a:srgbClr val="002060"/>
              </a:solidFill>
              <a:latin typeface="Tahoma"/>
              <a:ea typeface="Tahoma"/>
              <a:cs typeface="Tahoma"/>
            </a:endParaRPr>
          </a:p>
          <a:p>
            <a:pPr marL="0" algn="just" indent="0">
              <a:buNone/>
            </a:pPr>
            <a:r>
              <a:rPr>
                <a:solidFill>
                  <a:srgbClr val="002060"/>
                </a:solidFill>
                <a:latin typeface="Tahoma"/>
                <a:ea typeface="Tahoma"/>
                <a:cs typeface="Tahoma"/>
              </a:rPr>
              <a:t>Виды поддержки: </a:t>
            </a:r>
            <a:r>
              <a:rPr b="1">
                <a:solidFill>
                  <a:srgbClr val="002060"/>
                </a:solidFill>
                <a:latin typeface="Tahoma"/>
                <a:ea typeface="Tahoma"/>
                <a:cs typeface="Tahoma"/>
              </a:rPr>
              <a:t>коммуникативная</a:t>
            </a:r>
            <a:r>
              <a:rPr>
                <a:solidFill>
                  <a:srgbClr val="002060"/>
                </a:solidFill>
                <a:latin typeface="Tahoma"/>
                <a:ea typeface="Tahoma"/>
                <a:cs typeface="Tahoma"/>
              </a:rPr>
              <a:t>, </a:t>
            </a:r>
            <a:r>
              <a:rPr b="1">
                <a:solidFill>
                  <a:srgbClr val="002060"/>
                </a:solidFill>
                <a:latin typeface="Tahoma"/>
                <a:ea typeface="Tahoma"/>
                <a:cs typeface="Tahoma"/>
              </a:rPr>
              <a:t>организационно-деятельностная</a:t>
            </a:r>
            <a:r>
              <a:rPr>
                <a:solidFill>
                  <a:srgbClr val="002060"/>
                </a:solidFill>
                <a:latin typeface="Tahoma"/>
                <a:ea typeface="Tahoma"/>
                <a:cs typeface="Tahoma"/>
              </a:rPr>
              <a:t>, </a:t>
            </a:r>
            <a:r>
              <a:rPr b="1">
                <a:solidFill>
                  <a:srgbClr val="002060"/>
                </a:solidFill>
                <a:latin typeface="Tahoma"/>
                <a:ea typeface="Tahoma"/>
                <a:cs typeface="Tahoma"/>
              </a:rPr>
              <a:t>аутогенная</a:t>
            </a:r>
            <a:r>
              <a:rPr>
                <a:solidFill>
                  <a:srgbClr val="002060"/>
                </a:solidFill>
                <a:latin typeface="Tahoma"/>
                <a:ea typeface="Tahoma"/>
                <a:cs typeface="Tahoma"/>
              </a:rPr>
              <a:t> (приемы дыхат. упражнений, расслабление и др.).</a:t>
            </a:r>
            <a:endParaRPr>
              <a:solidFill>
                <a:srgbClr val="002060"/>
              </a:solidFill>
              <a:latin typeface="Tahoma"/>
              <a:ea typeface="Tahoma"/>
              <a:cs typeface="Tahoma"/>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507177" y="691102"/>
            <a:ext cx="9286875" cy="530228"/>
          </a:xfrm>
        </p:spPr>
        <p:txBody>
          <a:bodyPr>
            <a:normAutofit/>
          </a:bodyPr>
          <a:lstStyle/>
          <a:p>
            <a:pPr/>
            <a:r>
              <a:rPr b="1" sz="2800">
                <a:solidFill>
                  <a:schemeClr val="accent4">
                    <a:lumMod val="75000"/>
                  </a:schemeClr>
                </a:solidFill>
                <a:latin typeface="Tahoma"/>
                <a:ea typeface="Tahoma"/>
                <a:cs typeface="Tahoma"/>
                <a:sym typeface="+mn-ea"/>
              </a:rPr>
              <a:t>Организация психологической работы</a:t>
            </a:r>
            <a:endParaRPr b="1" sz="2800">
              <a:solidFill>
                <a:schemeClr val="accent4">
                  <a:lumMod val="75000"/>
                </a:schemeClr>
              </a:solidFill>
              <a:latin typeface="Tahoma"/>
              <a:ea typeface="Tahoma"/>
              <a:cs typeface="Tahoma"/>
              <a:sym typeface="+mn-ea"/>
            </a:endParaRPr>
          </a:p>
        </p:txBody>
      </p:sp>
      <p:sp>
        <p:nvSpPr>
          <p:cNvPr id="3" name="Замещающее содержимое 2"/>
          <p:cNvSpPr>
            <a:spLocks noGrp="1"/>
          </p:cNvSpPr>
          <p:nvPr>
            <p:ph idx="1"/>
          </p:nvPr>
        </p:nvSpPr>
        <p:spPr>
          <a:xfrm>
            <a:off x="1278256" y="1348103"/>
            <a:ext cx="9656131" cy="4899007"/>
          </a:xfrm>
        </p:spPr>
        <p:txBody>
          <a:bodyPr>
            <a:normAutofit fontScale="92500" lnSpcReduction="20000"/>
          </a:bodyPr>
          <a:lstStyle/>
          <a:p>
            <a:pPr algn="just"/>
            <a:r>
              <a:rPr>
                <a:solidFill>
                  <a:srgbClr val="002060"/>
                </a:solidFill>
                <a:latin typeface="Tahoma"/>
                <a:ea typeface="Tahoma"/>
                <a:cs typeface="Tahoma"/>
              </a:rPr>
              <a:t>Организовать постоянное </a:t>
            </a:r>
            <a:r>
              <a:rPr>
                <a:solidFill>
                  <a:schemeClr val="accent4">
                    <a:lumMod val="75000"/>
                  </a:schemeClr>
                </a:solidFill>
                <a:latin typeface="Tahoma"/>
                <a:ea typeface="Tahoma"/>
                <a:cs typeface="Tahoma"/>
              </a:rPr>
              <a:t>место для информирования людей </a:t>
            </a:r>
            <a:r>
              <a:rPr>
                <a:solidFill>
                  <a:srgbClr val="002060"/>
                </a:solidFill>
                <a:latin typeface="Tahoma"/>
                <a:ea typeface="Tahoma"/>
                <a:cs typeface="Tahoma"/>
              </a:rPr>
              <a:t>(напр., стенд, стена; памятки, телефоны, индивид. консультации, терапевтические группы и т.д.)</a:t>
            </a:r>
            <a:endParaRPr>
              <a:solidFill>
                <a:srgbClr val="002060"/>
              </a:solidFill>
              <a:latin typeface="Tahoma"/>
              <a:ea typeface="Tahoma"/>
              <a:cs typeface="Tahoma"/>
            </a:endParaRPr>
          </a:p>
          <a:p>
            <a:pPr algn="just"/>
            <a:endParaRPr sz="900">
              <a:solidFill>
                <a:srgbClr val="002060"/>
              </a:solidFill>
              <a:latin typeface="Tahoma"/>
              <a:ea typeface="Tahoma"/>
              <a:cs typeface="Tahoma"/>
            </a:endParaRPr>
          </a:p>
          <a:p>
            <a:pPr algn="just"/>
            <a:r>
              <a:rPr>
                <a:solidFill>
                  <a:srgbClr val="002060"/>
                </a:solidFill>
                <a:latin typeface="Tahoma"/>
                <a:ea typeface="Tahoma"/>
                <a:cs typeface="Tahoma"/>
              </a:rPr>
              <a:t>Предложить</a:t>
            </a:r>
            <a:r>
              <a:rPr>
                <a:latin typeface="Tahoma"/>
                <a:ea typeface="Tahoma"/>
                <a:cs typeface="Tahoma"/>
              </a:rPr>
              <a:t> </a:t>
            </a:r>
            <a:r>
              <a:rPr>
                <a:solidFill>
                  <a:schemeClr val="accent4">
                    <a:lumMod val="75000"/>
                  </a:schemeClr>
                </a:solidFill>
                <a:latin typeface="Tahoma"/>
                <a:ea typeface="Tahoma"/>
                <a:cs typeface="Tahoma"/>
              </a:rPr>
              <a:t>групповую и индивидуальную психологическую работу </a:t>
            </a:r>
            <a:r>
              <a:rPr>
                <a:solidFill>
                  <a:srgbClr val="002060"/>
                </a:solidFill>
                <a:latin typeface="Tahoma"/>
                <a:ea typeface="Tahoma"/>
                <a:cs typeface="Tahoma"/>
              </a:rPr>
              <a:t>с людьми, рассказать об эффективности этой работы</a:t>
            </a:r>
            <a:endParaRPr>
              <a:solidFill>
                <a:srgbClr val="002060"/>
              </a:solidFill>
              <a:latin typeface="Tahoma"/>
              <a:ea typeface="Tahoma"/>
              <a:cs typeface="Tahoma"/>
            </a:endParaRPr>
          </a:p>
          <a:p>
            <a:pPr algn="just"/>
            <a:endParaRPr sz="900">
              <a:solidFill>
                <a:srgbClr val="002060"/>
              </a:solidFill>
              <a:latin typeface="Tahoma"/>
              <a:ea typeface="Tahoma"/>
              <a:cs typeface="Tahoma"/>
            </a:endParaRPr>
          </a:p>
          <a:p>
            <a:pPr algn="just"/>
            <a:r>
              <a:rPr>
                <a:solidFill>
                  <a:schemeClr val="accent4">
                    <a:lumMod val="75000"/>
                  </a:schemeClr>
                </a:solidFill>
                <a:latin typeface="Tahoma"/>
                <a:ea typeface="Tahoma"/>
                <a:cs typeface="Tahoma"/>
              </a:rPr>
              <a:t>Выяснить</a:t>
            </a:r>
            <a:r>
              <a:rPr>
                <a:solidFill>
                  <a:srgbClr val="002060"/>
                </a:solidFill>
                <a:latin typeface="Tahoma"/>
                <a:ea typeface="Tahoma"/>
                <a:cs typeface="Tahoma"/>
              </a:rPr>
              <a:t>, в чем нуждаются люди, </a:t>
            </a:r>
            <a:r>
              <a:rPr>
                <a:solidFill>
                  <a:schemeClr val="accent4">
                    <a:lumMod val="75000"/>
                  </a:schemeClr>
                </a:solidFill>
                <a:latin typeface="Tahoma"/>
                <a:ea typeface="Tahoma"/>
                <a:cs typeface="Tahoma"/>
              </a:rPr>
              <a:t>какие есть проблемы, жалобы</a:t>
            </a:r>
            <a:endParaRPr>
              <a:solidFill>
                <a:schemeClr val="accent4">
                  <a:lumMod val="75000"/>
                </a:schemeClr>
              </a:solidFill>
              <a:latin typeface="Tahoma"/>
              <a:ea typeface="Tahoma"/>
              <a:cs typeface="Tahoma"/>
            </a:endParaRPr>
          </a:p>
          <a:p>
            <a:pPr algn="just"/>
            <a:endParaRPr sz="900">
              <a:latin typeface="Tahoma"/>
              <a:ea typeface="Tahoma"/>
              <a:cs typeface="Tahoma"/>
            </a:endParaRPr>
          </a:p>
          <a:p>
            <a:pPr algn="just"/>
            <a:r>
              <a:rPr>
                <a:solidFill>
                  <a:srgbClr val="002060"/>
                </a:solidFill>
                <a:latin typeface="Tahoma"/>
                <a:ea typeface="Tahoma"/>
                <a:cs typeface="Tahoma"/>
                <a:sym typeface="+mn-ea"/>
              </a:rPr>
              <a:t>Если Вы заподозрили </a:t>
            </a:r>
            <a:r>
              <a:rPr>
                <a:solidFill>
                  <a:schemeClr val="accent4">
                    <a:lumMod val="75000"/>
                  </a:schemeClr>
                </a:solidFill>
                <a:latin typeface="Tahoma"/>
                <a:ea typeface="Tahoma"/>
                <a:cs typeface="Tahoma"/>
                <a:sym typeface="+mn-ea"/>
              </a:rPr>
              <a:t>симптомы ПТСР  </a:t>
            </a:r>
            <a:r>
              <a:rPr>
                <a:solidFill>
                  <a:srgbClr val="002060"/>
                </a:solidFill>
                <a:latin typeface="Tahoma"/>
                <a:ea typeface="Tahoma"/>
                <a:cs typeface="Tahoma"/>
                <a:sym typeface="+mn-ea"/>
              </a:rPr>
              <a:t>у взрослых и детей, рекомендуйте обратиться за помощью к врачу (психиатру)</a:t>
            </a:r>
            <a:endParaRPr>
              <a:solidFill>
                <a:srgbClr val="002060"/>
              </a:solidFill>
              <a:latin typeface="Tahoma"/>
              <a:ea typeface="Tahoma"/>
              <a:cs typeface="Tahoma"/>
              <a:sym typeface="+mn-ea"/>
            </a:endParaRPr>
          </a:p>
          <a:p>
            <a:pPr algn="just"/>
            <a:endParaRPr sz="900">
              <a:solidFill>
                <a:srgbClr val="002060"/>
              </a:solidFill>
              <a:latin typeface="Tahoma"/>
              <a:ea typeface="Tahoma"/>
              <a:cs typeface="Tahoma"/>
              <a:sym typeface="+mn-ea"/>
            </a:endParaRPr>
          </a:p>
          <a:p>
            <a:pPr algn="just"/>
            <a:r>
              <a:rPr>
                <a:solidFill>
                  <a:srgbClr val="002060"/>
                </a:solidFill>
                <a:latin typeface="Tahoma"/>
                <a:ea typeface="Tahoma"/>
                <a:cs typeface="Tahoma"/>
                <a:sym typeface="+mn-ea"/>
              </a:rPr>
              <a:t>Организуйте</a:t>
            </a:r>
            <a:r>
              <a:rPr>
                <a:latin typeface="Tahoma"/>
                <a:ea typeface="Tahoma"/>
                <a:cs typeface="Tahoma"/>
                <a:sym typeface="+mn-ea"/>
              </a:rPr>
              <a:t> </a:t>
            </a:r>
            <a:r>
              <a:rPr>
                <a:solidFill>
                  <a:schemeClr val="accent4">
                    <a:lumMod val="75000"/>
                  </a:schemeClr>
                </a:solidFill>
                <a:latin typeface="Tahoma"/>
                <a:ea typeface="Tahoma"/>
                <a:cs typeface="Tahoma"/>
                <a:sym typeface="+mn-ea"/>
              </a:rPr>
              <a:t>режимные моменты </a:t>
            </a:r>
            <a:r>
              <a:rPr>
                <a:solidFill>
                  <a:srgbClr val="002060"/>
                </a:solidFill>
                <a:latin typeface="Tahoma"/>
                <a:ea typeface="Tahoma"/>
                <a:cs typeface="Tahoma"/>
                <a:sym typeface="+mn-ea"/>
              </a:rPr>
              <a:t>(сон, питание, прогулки, занятия)</a:t>
            </a:r>
            <a:endParaRPr>
              <a:solidFill>
                <a:srgbClr val="002060"/>
              </a:solidFill>
              <a:latin typeface="Tahoma"/>
              <a:ea typeface="Tahoma"/>
              <a:cs typeface="Tahoma"/>
              <a:sym typeface="+mn-ea"/>
            </a:endParaRPr>
          </a:p>
          <a:p>
            <a:pPr algn="just"/>
            <a:endParaRPr sz="900">
              <a:solidFill>
                <a:srgbClr val="002060"/>
              </a:solidFill>
              <a:latin typeface="Tahoma"/>
              <a:ea typeface="Tahoma"/>
              <a:cs typeface="Tahoma"/>
              <a:sym typeface="+mn-ea"/>
            </a:endParaRPr>
          </a:p>
          <a:p>
            <a:pPr algn="just"/>
            <a:r>
              <a:rPr>
                <a:solidFill>
                  <a:srgbClr val="002060"/>
                </a:solidFill>
                <a:latin typeface="Tahoma"/>
                <a:ea typeface="Tahoma"/>
                <a:cs typeface="Tahoma"/>
                <a:sym typeface="+mn-ea"/>
              </a:rPr>
              <a:t>По возможности, предложите </a:t>
            </a:r>
            <a:r>
              <a:rPr>
                <a:solidFill>
                  <a:schemeClr val="accent4">
                    <a:lumMod val="75000"/>
                  </a:schemeClr>
                </a:solidFill>
                <a:latin typeface="Tahoma"/>
                <a:ea typeface="Tahoma"/>
                <a:cs typeface="Tahoma"/>
                <a:sym typeface="+mn-ea"/>
              </a:rPr>
              <a:t>ограничить поток информации </a:t>
            </a:r>
            <a:r>
              <a:rPr>
                <a:solidFill>
                  <a:srgbClr val="002060"/>
                </a:solidFill>
                <a:latin typeface="Tahoma"/>
                <a:ea typeface="Tahoma"/>
                <a:cs typeface="Tahoma"/>
                <a:sym typeface="+mn-ea"/>
              </a:rPr>
              <a:t>из новостных лент (официальные каналы, последующее обсуждение)</a:t>
            </a:r>
            <a:endParaRPr>
              <a:solidFill>
                <a:srgbClr val="002060"/>
              </a:solidFill>
              <a:latin typeface="Tahoma"/>
              <a:ea typeface="Tahoma"/>
              <a:cs typeface="Tahoma"/>
              <a:sym typeface="+mn-ea"/>
            </a:endParaRPr>
          </a:p>
          <a:p>
            <a:pPr algn="just"/>
            <a:endParaRPr sz="900">
              <a:solidFill>
                <a:srgbClr val="002060"/>
              </a:solidFill>
              <a:latin typeface="Tahoma"/>
              <a:ea typeface="Tahoma"/>
              <a:cs typeface="Tahoma"/>
              <a:sym typeface="+mn-ea"/>
            </a:endParaRPr>
          </a:p>
          <a:p>
            <a:pPr algn="just"/>
            <a:r>
              <a:rPr>
                <a:solidFill>
                  <a:srgbClr val="002060"/>
                </a:solidFill>
                <a:latin typeface="Tahoma"/>
                <a:ea typeface="Tahoma"/>
                <a:cs typeface="Tahoma"/>
                <a:sym typeface="+mn-ea"/>
              </a:rPr>
              <a:t>Озадачьтесь организацией психологической работы</a:t>
            </a:r>
            <a:r>
              <a:rPr>
                <a:latin typeface="Tahoma"/>
                <a:ea typeface="Tahoma"/>
                <a:cs typeface="Tahoma"/>
                <a:sym typeface="+mn-ea"/>
              </a:rPr>
              <a:t> </a:t>
            </a:r>
            <a:r>
              <a:rPr>
                <a:solidFill>
                  <a:schemeClr val="accent4">
                    <a:lumMod val="75000"/>
                  </a:schemeClr>
                </a:solidFill>
                <a:latin typeface="Tahoma"/>
                <a:ea typeface="Tahoma"/>
                <a:cs typeface="Tahoma"/>
                <a:sym typeface="+mn-ea"/>
              </a:rPr>
              <a:t>по </a:t>
            </a:r>
            <a:r>
              <a:rPr>
                <a:solidFill>
                  <a:schemeClr val="accent4">
                    <a:lumMod val="75000"/>
                  </a:schemeClr>
                </a:solidFill>
                <a:latin typeface="Tahoma"/>
                <a:ea typeface="Tahoma"/>
                <a:cs typeface="Tahoma"/>
                <a:sym typeface="+mn-ea"/>
              </a:rPr>
              <a:t>реконструкции травматического опыта, </a:t>
            </a:r>
            <a:r>
              <a:rPr>
                <a:solidFill>
                  <a:schemeClr val="accent4">
                    <a:lumMod val="75000"/>
                  </a:schemeClr>
                </a:solidFill>
                <a:latin typeface="Tahoma"/>
                <a:ea typeface="Tahoma"/>
                <a:cs typeface="Tahoma"/>
                <a:sym typeface="+mn-ea"/>
              </a:rPr>
              <a:t>определению смыслов и ресурсов</a:t>
            </a:r>
            <a:endParaRPr>
              <a:solidFill>
                <a:schemeClr val="accent4">
                  <a:lumMod val="75000"/>
                </a:schemeClr>
              </a:solidFill>
              <a:latin typeface="+mj-lt"/>
              <a:cs typeface="+mj-lt"/>
            </a:endParaRPr>
          </a:p>
          <a:p>
            <a:pPr/>
            <a:endParaRPr>
              <a:latin typeface="+mj-lt"/>
              <a:cs typeface="+mj-lt"/>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мещающее содержимое 2"/>
          <p:cNvSpPr>
            <a:spLocks noGrp="1"/>
          </p:cNvSpPr>
          <p:nvPr>
            <p:ph idx="1"/>
          </p:nvPr>
        </p:nvSpPr>
        <p:spPr>
          <a:xfrm>
            <a:off x="1206819" y="1083896"/>
            <a:ext cx="9778370" cy="4861559"/>
          </a:xfrm>
        </p:spPr>
        <p:txBody>
          <a:bodyPr>
            <a:normAutofit/>
          </a:bodyPr>
          <a:lstStyle/>
          <a:p>
            <a:pPr algn="just"/>
            <a:r>
              <a:rPr>
                <a:solidFill>
                  <a:srgbClr val="002060"/>
                </a:solidFill>
                <a:latin typeface="Tahoma"/>
                <a:ea typeface="Tahoma"/>
                <a:cs typeface="Tahoma"/>
              </a:rPr>
              <a:t>Люди по-разному реагируют, находясь в состоянии стресс, и мы должны принимать это. Мы должны дать им понять, что их реакции не являются ненормальными, это нормальные реакции в ненормальной ситуации.</a:t>
            </a:r>
            <a:endParaRPr>
              <a:solidFill>
                <a:srgbClr val="002060"/>
              </a:solidFill>
              <a:latin typeface="Tahoma"/>
              <a:ea typeface="Tahoma"/>
              <a:cs typeface="Tahoma"/>
            </a:endParaRPr>
          </a:p>
          <a:p>
            <a:pPr algn="just"/>
            <a:endParaRPr>
              <a:solidFill>
                <a:srgbClr val="002060"/>
              </a:solidFill>
              <a:latin typeface="Tahoma"/>
              <a:ea typeface="Tahoma"/>
              <a:cs typeface="Tahoma"/>
            </a:endParaRPr>
          </a:p>
          <a:p>
            <a:pPr algn="just"/>
            <a:r>
              <a:rPr>
                <a:solidFill>
                  <a:srgbClr val="002060"/>
                </a:solidFill>
                <a:latin typeface="Tahoma"/>
                <a:ea typeface="Tahoma"/>
                <a:cs typeface="Tahoma"/>
              </a:rPr>
              <a:t>Никогда не старайтесь приуменьшить то, что случилось.</a:t>
            </a:r>
            <a:endParaRPr>
              <a:solidFill>
                <a:srgbClr val="002060"/>
              </a:solidFill>
              <a:latin typeface="Tahoma"/>
              <a:ea typeface="Tahoma"/>
              <a:cs typeface="Tahoma"/>
            </a:endParaRPr>
          </a:p>
          <a:p>
            <a:pPr algn="just"/>
            <a:endParaRPr>
              <a:solidFill>
                <a:srgbClr val="002060"/>
              </a:solidFill>
              <a:latin typeface="Tahoma"/>
              <a:ea typeface="Tahoma"/>
              <a:cs typeface="Tahoma"/>
            </a:endParaRPr>
          </a:p>
          <a:p>
            <a:pPr algn="just"/>
            <a:r>
              <a:rPr>
                <a:solidFill>
                  <a:srgbClr val="002060"/>
                </a:solidFill>
                <a:latin typeface="Tahoma"/>
                <a:ea typeface="Tahoma"/>
                <a:cs typeface="Tahoma"/>
              </a:rPr>
              <a:t>Все эмоциональные реакции являются нормальными, даже если они болезненные или пугающие. Самое сложное в этой фазе дать человеку время и быть активным слушателем.</a:t>
            </a:r>
            <a:endParaRPr>
              <a:solidFill>
                <a:srgbClr val="002060"/>
              </a:solidFill>
              <a:latin typeface="Tahoma"/>
              <a:ea typeface="Tahoma"/>
              <a:cs typeface="Tahoma"/>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59864" y="817875"/>
            <a:ext cx="9286875" cy="488956"/>
          </a:xfrm>
        </p:spPr>
        <p:txBody>
          <a:bodyPr>
            <a:noAutofit/>
          </a:bodyPr>
          <a:lstStyle/>
          <a:p>
            <a:pPr/>
            <a:r>
              <a:rPr b="1" sz="2400">
                <a:solidFill>
                  <a:srgbClr val="002060"/>
                </a:solidFill>
                <a:latin typeface="Tahoma"/>
                <a:ea typeface="Tahoma"/>
                <a:cs typeface="Tahoma"/>
              </a:rPr>
              <a:t>Для работы  используют методы:</a:t>
            </a:r>
            <a:endParaRPr b="1" sz="2400">
              <a:solidFill>
                <a:srgbClr val="002060"/>
              </a:solidFill>
              <a:latin typeface="Tahoma"/>
              <a:ea typeface="Tahoma"/>
              <a:cs typeface="Tahoma"/>
            </a:endParaRPr>
          </a:p>
        </p:txBody>
      </p:sp>
      <p:sp>
        <p:nvSpPr>
          <p:cNvPr id="3" name="Объект 2"/>
          <p:cNvSpPr>
            <a:spLocks noGrp="1"/>
          </p:cNvSpPr>
          <p:nvPr>
            <p:ph idx="1"/>
          </p:nvPr>
        </p:nvSpPr>
        <p:spPr>
          <a:xfrm>
            <a:off x="1454785" y="1456683"/>
            <a:ext cx="9185271" cy="4266562"/>
          </a:xfrm>
        </p:spPr>
        <p:txBody>
          <a:bodyPr>
            <a:noAutofit/>
          </a:bodyPr>
          <a:lstStyle/>
          <a:p>
            <a:pPr algn="just"/>
            <a:r>
              <a:rPr sz="2000">
                <a:solidFill>
                  <a:srgbClr val="002060"/>
                </a:solidFill>
                <a:latin typeface="Tahoma"/>
                <a:ea typeface="Tahoma"/>
                <a:cs typeface="Tahoma"/>
              </a:rPr>
              <a:t>Терапевтическая беседа</a:t>
            </a:r>
            <a:endParaRPr sz="2000">
              <a:solidFill>
                <a:srgbClr val="002060"/>
              </a:solidFill>
              <a:latin typeface="Tahoma"/>
              <a:ea typeface="Tahoma"/>
              <a:cs typeface="Tahoma"/>
            </a:endParaRPr>
          </a:p>
          <a:p>
            <a:pPr algn="just"/>
            <a:r>
              <a:rPr sz="2000">
                <a:solidFill>
                  <a:srgbClr val="002060"/>
                </a:solidFill>
                <a:latin typeface="Tahoma"/>
                <a:ea typeface="Tahoma"/>
                <a:cs typeface="Tahoma"/>
              </a:rPr>
              <a:t>Символдрама</a:t>
            </a:r>
            <a:endParaRPr sz="2000">
              <a:solidFill>
                <a:srgbClr val="002060"/>
              </a:solidFill>
              <a:latin typeface="Tahoma"/>
              <a:ea typeface="Tahoma"/>
              <a:cs typeface="Tahoma"/>
            </a:endParaRPr>
          </a:p>
          <a:p>
            <a:pPr algn="just"/>
            <a:r>
              <a:rPr sz="2000">
                <a:solidFill>
                  <a:srgbClr val="002060"/>
                </a:solidFill>
                <a:latin typeface="Tahoma"/>
                <a:ea typeface="Tahoma"/>
                <a:cs typeface="Tahoma"/>
              </a:rPr>
              <a:t>Арт-терапия</a:t>
            </a:r>
            <a:endParaRPr sz="2000">
              <a:solidFill>
                <a:srgbClr val="002060"/>
              </a:solidFill>
              <a:latin typeface="Tahoma"/>
              <a:ea typeface="Tahoma"/>
              <a:cs typeface="Tahoma"/>
            </a:endParaRPr>
          </a:p>
          <a:p>
            <a:pPr algn="just"/>
            <a:r>
              <a:rPr sz="2000">
                <a:solidFill>
                  <a:srgbClr val="002060"/>
                </a:solidFill>
                <a:latin typeface="Tahoma"/>
                <a:ea typeface="Tahoma"/>
                <a:cs typeface="Tahoma"/>
              </a:rPr>
              <a:t>Метафорические ассоциативные карты</a:t>
            </a:r>
            <a:endParaRPr sz="2000">
              <a:solidFill>
                <a:srgbClr val="002060"/>
              </a:solidFill>
              <a:latin typeface="Tahoma"/>
              <a:ea typeface="Tahoma"/>
              <a:cs typeface="Tahoma"/>
            </a:endParaRPr>
          </a:p>
          <a:p>
            <a:pPr algn="just"/>
            <a:r>
              <a:rPr sz="2000">
                <a:solidFill>
                  <a:srgbClr val="002060"/>
                </a:solidFill>
                <a:latin typeface="Tahoma"/>
                <a:ea typeface="Tahoma"/>
                <a:cs typeface="Tahoma"/>
              </a:rPr>
              <a:t>Сказкотерапия</a:t>
            </a:r>
            <a:endParaRPr sz="2000">
              <a:solidFill>
                <a:srgbClr val="002060"/>
              </a:solidFill>
              <a:latin typeface="Tahoma"/>
              <a:ea typeface="Tahoma"/>
              <a:cs typeface="Tahoma"/>
            </a:endParaRPr>
          </a:p>
          <a:p>
            <a:pPr algn="just"/>
            <a:r>
              <a:rPr sz="2000">
                <a:solidFill>
                  <a:srgbClr val="002060"/>
                </a:solidFill>
                <a:latin typeface="Tahoma"/>
                <a:ea typeface="Tahoma"/>
                <a:cs typeface="Tahoma"/>
              </a:rPr>
              <a:t>Песочная терапия</a:t>
            </a:r>
            <a:endParaRPr sz="2000">
              <a:solidFill>
                <a:srgbClr val="002060"/>
              </a:solidFill>
              <a:latin typeface="Tahoma"/>
              <a:ea typeface="Tahoma"/>
              <a:cs typeface="Tahoma"/>
            </a:endParaRPr>
          </a:p>
          <a:p>
            <a:pPr algn="just"/>
            <a:r>
              <a:rPr sz="2000">
                <a:solidFill>
                  <a:srgbClr val="002060"/>
                </a:solidFill>
                <a:latin typeface="Tahoma"/>
                <a:ea typeface="Tahoma"/>
                <a:cs typeface="Tahoma"/>
              </a:rPr>
              <a:t>Телесная терапия</a:t>
            </a:r>
            <a:endParaRPr sz="2000">
              <a:solidFill>
                <a:srgbClr val="002060"/>
              </a:solidFill>
              <a:latin typeface="Tahoma"/>
              <a:ea typeface="Tahoma"/>
              <a:cs typeface="Tahoma"/>
            </a:endParaRPr>
          </a:p>
          <a:p>
            <a:pPr algn="just"/>
            <a:r>
              <a:rPr sz="2000">
                <a:solidFill>
                  <a:srgbClr val="002060"/>
                </a:solidFill>
                <a:latin typeface="Tahoma"/>
                <a:ea typeface="Tahoma"/>
                <a:cs typeface="Tahoma"/>
              </a:rPr>
              <a:t>Логотерапия</a:t>
            </a:r>
            <a:r>
              <a:rPr sz="2000">
                <a:solidFill>
                  <a:srgbClr val="002060"/>
                </a:solidFill>
                <a:latin typeface="Tahoma"/>
                <a:ea typeface="Tahoma"/>
                <a:cs typeface="Tahoma"/>
              </a:rPr>
              <a:t> </a:t>
            </a:r>
            <a:endParaRPr sz="2000">
              <a:solidFill>
                <a:srgbClr val="002060"/>
              </a:solidFill>
              <a:latin typeface="Tahoma"/>
              <a:ea typeface="Tahoma"/>
              <a:cs typeface="Tahoma"/>
            </a:endParaRPr>
          </a:p>
          <a:p>
            <a:pPr algn="just"/>
            <a:r>
              <a:rPr sz="2000">
                <a:solidFill>
                  <a:srgbClr val="002060"/>
                </a:solidFill>
                <a:latin typeface="Tahoma"/>
                <a:ea typeface="Tahoma"/>
                <a:cs typeface="Tahoma"/>
              </a:rPr>
              <a:t>Релаксационные методы и методы саморегуляции </a:t>
            </a:r>
            <a:r>
              <a:rPr sz="2000">
                <a:solidFill>
                  <a:srgbClr val="002060"/>
                </a:solidFill>
                <a:latin typeface="Tahoma"/>
                <a:ea typeface="Tahoma"/>
                <a:cs typeface="Tahoma"/>
                <a:sym typeface="+mn-ea"/>
              </a:rPr>
              <a:t>и т.д.</a:t>
            </a:r>
            <a:endParaRPr sz="2000">
              <a:solidFill>
                <a:srgbClr val="002060"/>
              </a:solidFill>
              <a:latin typeface="Tahoma"/>
              <a:ea typeface="Tahoma"/>
              <a:cs typeface="Tahoma"/>
            </a:endParaRPr>
          </a:p>
          <a:p>
            <a:pPr marL="0" algn="just" indent="0">
              <a:buNone/>
            </a:pPr>
            <a:endParaRPr sz="2000">
              <a:solidFill>
                <a:srgbClr val="002060"/>
              </a:solidFill>
              <a:latin typeface="Tahoma"/>
              <a:ea typeface="Tahoma"/>
              <a:cs typeface="Tahoma"/>
            </a:endParaRPr>
          </a:p>
          <a:p>
            <a:pPr marL="0" algn="just" indent="0">
              <a:buNone/>
            </a:pPr>
            <a:r>
              <a:rPr sz="2000">
                <a:solidFill>
                  <a:srgbClr val="002060"/>
                </a:solidFill>
                <a:latin typeface="Tahoma"/>
                <a:ea typeface="Tahoma"/>
                <a:cs typeface="Tahoma"/>
              </a:rPr>
              <a:t>Все техники и методы подбираются индивидуально под потребности и особенности человека</a:t>
            </a:r>
            <a:endParaRPr sz="2000">
              <a:solidFill>
                <a:srgbClr val="002060"/>
              </a:solidFill>
              <a:latin typeface="Tahoma"/>
              <a:ea typeface="Tahoma"/>
              <a:cs typeface="Tahoma"/>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17322" y="664382"/>
            <a:ext cx="9286875" cy="506731"/>
          </a:xfrm>
        </p:spPr>
        <p:txBody>
          <a:bodyPr>
            <a:normAutofit fontScale="90000"/>
          </a:bodyPr>
          <a:lstStyle/>
          <a:p>
            <a:pPr/>
            <a:r>
              <a:rPr b="1" sz="2800">
                <a:solidFill>
                  <a:srgbClr val="002060"/>
                </a:solidFill>
                <a:latin typeface="Tahoma"/>
                <a:ea typeface="Tahoma"/>
                <a:cs typeface="Tahoma"/>
              </a:rPr>
              <a:t>ШАГИ КРИЗИСНОГО КОНСУЛЬТИРОВАНИЯ </a:t>
            </a:r>
            <a:endParaRPr b="1" sz="2800">
              <a:solidFill>
                <a:srgbClr val="002060"/>
              </a:solidFill>
              <a:latin typeface="Tahoma"/>
              <a:ea typeface="Tahoma"/>
              <a:cs typeface="Tahoma"/>
            </a:endParaRPr>
          </a:p>
        </p:txBody>
      </p:sp>
      <p:sp>
        <p:nvSpPr>
          <p:cNvPr id="3" name="Объект 2"/>
          <p:cNvSpPr>
            <a:spLocks noGrp="1"/>
          </p:cNvSpPr>
          <p:nvPr>
            <p:ph idx="1"/>
          </p:nvPr>
        </p:nvSpPr>
        <p:spPr>
          <a:xfrm>
            <a:off x="1191024" y="1294051"/>
            <a:ext cx="9812512" cy="5042608"/>
          </a:xfrm>
        </p:spPr>
        <p:txBody>
          <a:bodyPr>
            <a:noAutofit/>
          </a:bodyPr>
          <a:lstStyle/>
          <a:p>
            <a:pPr algn="just"/>
            <a:r>
              <a:rPr sz="2000">
                <a:solidFill>
                  <a:srgbClr val="002060"/>
                </a:solidFill>
                <a:latin typeface="Tahoma"/>
                <a:ea typeface="Tahoma"/>
                <a:cs typeface="Tahoma"/>
              </a:rPr>
              <a:t>Подстройка к клиенту и установление с ним контакта. </a:t>
            </a:r>
            <a:endParaRPr sz="2000">
              <a:solidFill>
                <a:srgbClr val="002060"/>
              </a:solidFill>
              <a:latin typeface="Tahoma"/>
              <a:ea typeface="Tahoma"/>
              <a:cs typeface="Tahoma"/>
            </a:endParaRPr>
          </a:p>
          <a:p>
            <a:pPr algn="just"/>
            <a:endParaRPr sz="800">
              <a:solidFill>
                <a:srgbClr val="002060"/>
              </a:solidFill>
              <a:latin typeface="Tahoma"/>
              <a:ea typeface="Tahoma"/>
              <a:cs typeface="Tahoma"/>
            </a:endParaRPr>
          </a:p>
          <a:p>
            <a:pPr algn="just"/>
            <a:r>
              <a:rPr sz="2000">
                <a:solidFill>
                  <a:srgbClr val="002060"/>
                </a:solidFill>
                <a:latin typeface="Tahoma"/>
                <a:ea typeface="Tahoma"/>
                <a:cs typeface="Tahoma"/>
              </a:rPr>
              <a:t>Сбор информации о состоянии клиента, причинах и факторах, спровоцировавших кризис. В этой связи можно сказать, что работать необходимо с той проблемой, которая актуальна в настоящее время. Не следует копать проблемы, не относящиеся непосредственно к данному кризису, поскольку у человека может просто не хватить ресурсов, чтобы с этим справиться. </a:t>
            </a:r>
            <a:endParaRPr sz="2000">
              <a:solidFill>
                <a:srgbClr val="002060"/>
              </a:solidFill>
              <a:latin typeface="Tahoma"/>
              <a:ea typeface="Tahoma"/>
              <a:cs typeface="Tahoma"/>
            </a:endParaRPr>
          </a:p>
          <a:p>
            <a:pPr algn="just"/>
            <a:endParaRPr sz="800">
              <a:solidFill>
                <a:srgbClr val="002060"/>
              </a:solidFill>
              <a:latin typeface="Tahoma"/>
              <a:ea typeface="Tahoma"/>
              <a:cs typeface="Tahoma"/>
            </a:endParaRPr>
          </a:p>
          <a:p>
            <a:pPr algn="just"/>
            <a:r>
              <a:rPr sz="2000">
                <a:solidFill>
                  <a:srgbClr val="002060"/>
                </a:solidFill>
                <a:latin typeface="Tahoma"/>
                <a:ea typeface="Tahoma"/>
                <a:cs typeface="Tahoma"/>
              </a:rPr>
              <a:t>Поиск проблемного поля и формулирование проблемы. </a:t>
            </a:r>
            <a:endParaRPr sz="2000">
              <a:solidFill>
                <a:srgbClr val="002060"/>
              </a:solidFill>
              <a:latin typeface="Tahoma"/>
              <a:ea typeface="Tahoma"/>
              <a:cs typeface="Tahoma"/>
            </a:endParaRPr>
          </a:p>
          <a:p>
            <a:pPr algn="just"/>
            <a:endParaRPr sz="800">
              <a:solidFill>
                <a:srgbClr val="002060"/>
              </a:solidFill>
              <a:latin typeface="Tahoma"/>
              <a:ea typeface="Tahoma"/>
              <a:cs typeface="Tahoma"/>
            </a:endParaRPr>
          </a:p>
          <a:p>
            <a:pPr algn="just"/>
            <a:r>
              <a:rPr sz="2000">
                <a:solidFill>
                  <a:srgbClr val="002060"/>
                </a:solidFill>
                <a:latin typeface="Tahoma"/>
                <a:ea typeface="Tahoma"/>
                <a:cs typeface="Tahoma"/>
              </a:rPr>
              <a:t>Оценка психологических возможностей клиента. Следует всегда поддерживать консультационный процесс в рамках настоящего времени. В связи с тем, что человек находится непосредственно в кризисной ситуации, то его решения могут быть неадекватными, он не может найти выход из создавшегося положения.</a:t>
            </a:r>
            <a:endParaRPr sz="2000">
              <a:solidFill>
                <a:srgbClr val="002060"/>
              </a:solidFill>
              <a:latin typeface="Tahoma"/>
              <a:ea typeface="Tahoma"/>
              <a:cs typeface="Tahoma"/>
            </a:endParaRPr>
          </a:p>
          <a:p>
            <a:pPr marL="0" algn="just" indent="0">
              <a:buNone/>
            </a:pPr>
            <a:endParaRPr sz="1400">
              <a:latin typeface="+mj-lt"/>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1173709" y="1109639"/>
            <a:ext cx="9774087" cy="5270496"/>
          </a:xfrm>
        </p:spPr>
        <p:txBody>
          <a:bodyPr>
            <a:noAutofit/>
          </a:bodyPr>
          <a:lstStyle/>
          <a:p>
            <a:pPr algn="just"/>
            <a:r>
              <a:rPr sz="1800">
                <a:solidFill>
                  <a:srgbClr val="002060"/>
                </a:solidFill>
                <a:latin typeface="Tahoma"/>
                <a:ea typeface="Tahoma"/>
                <a:cs typeface="Tahoma"/>
              </a:rPr>
              <a:t>По возможности совместная деятельность, направленная на поиск альтернативных решений проблемы. Данный пункт не означает, что консультант должен пытаться изменить человека в целом, или его чувства, в частности. Задача состоит в том, чтобы помочь клиенту найти ресурсы и направить их в необходимое русло. Сам кризис – это ситуация, мотивирующая человека на поиск новых моделей выхода из этого состояния.</a:t>
            </a:r>
            <a:endParaRPr sz="1800">
              <a:solidFill>
                <a:srgbClr val="002060"/>
              </a:solidFill>
              <a:latin typeface="Tahoma"/>
              <a:ea typeface="Tahoma"/>
              <a:cs typeface="Tahoma"/>
            </a:endParaRPr>
          </a:p>
          <a:p>
            <a:pPr algn="just"/>
            <a:endParaRPr sz="800">
              <a:solidFill>
                <a:srgbClr val="002060"/>
              </a:solidFill>
              <a:latin typeface="Tahoma"/>
              <a:ea typeface="Tahoma"/>
              <a:cs typeface="Tahoma"/>
            </a:endParaRPr>
          </a:p>
          <a:p>
            <a:pPr algn="just"/>
            <a:r>
              <a:rPr sz="1800">
                <a:solidFill>
                  <a:srgbClr val="002060"/>
                </a:solidFill>
                <a:latin typeface="Tahoma"/>
                <a:ea typeface="Tahoma"/>
                <a:cs typeface="Tahoma"/>
              </a:rPr>
              <a:t>Поддерживание постоянного контакта, как вербального, так и невербального. </a:t>
            </a:r>
            <a:endParaRPr sz="1800">
              <a:solidFill>
                <a:srgbClr val="002060"/>
              </a:solidFill>
              <a:latin typeface="Tahoma"/>
              <a:ea typeface="Tahoma"/>
              <a:cs typeface="Tahoma"/>
            </a:endParaRPr>
          </a:p>
          <a:p>
            <a:pPr algn="just"/>
            <a:endParaRPr sz="800">
              <a:solidFill>
                <a:srgbClr val="002060"/>
              </a:solidFill>
              <a:latin typeface="Tahoma"/>
              <a:ea typeface="Tahoma"/>
              <a:cs typeface="Tahoma"/>
            </a:endParaRPr>
          </a:p>
          <a:p>
            <a:pPr algn="just"/>
            <a:r>
              <a:rPr sz="1800">
                <a:solidFill>
                  <a:srgbClr val="002060"/>
                </a:solidFill>
                <a:latin typeface="Tahoma"/>
                <a:ea typeface="Tahoma"/>
                <a:cs typeface="Tahoma"/>
              </a:rPr>
              <a:t>Заключительный этап консультирования. В связи с тем, что при общении с человеком, находящимся в состоянии кризиса, возможен эффект эмоционального заражения, следует учесть некоторую осторожность. Необходимо так вести процесс, чтобы, с одной стороны, быть на определенной психологической дистанции от клиента, а с другой – выражать ему поддержку и теплоту. Важно сохранять внешнее и внутреннее спокойствие, которое может придать уверенности неуверенному человеку, а от прогнозов и нереальных обещаний, направленных на успокоение клиента, лучше воздержаться. Активность в беседе со стороны консультанта должна быть настолько размерена, чтобы не мешать человеку самостоятельно находить пути решения проблем.</a:t>
            </a:r>
            <a:endParaRPr sz="1800">
              <a:solidFill>
                <a:srgbClr val="002060"/>
              </a:solidFill>
              <a:latin typeface="Tahoma"/>
              <a:ea typeface="Tahoma"/>
              <a:cs typeface="Tahoma"/>
            </a:endParaRPr>
          </a:p>
        </p:txBody>
      </p:sp>
      <p:sp>
        <p:nvSpPr>
          <p:cNvPr id="8" name="Заголовок 1">
            <a:extLst>
              <a:ext uri="{FF2B5EF4-FFF2-40B4-BE49-F238E27FC236}">
                <a16:creationId xmlns:a16="http://schemas.microsoft.com/office/drawing/2014/main" id="{37DB122C-CBC7-4105-AC9E-E94306F5CE87}"/>
              </a:ext>
            </a:extLst>
          </p:cNvPr>
          <p:cNvSpPr>
            <a:spLocks noGrp="1"/>
          </p:cNvSpPr>
          <p:nvPr>
            <p:ph type="title"/>
          </p:nvPr>
        </p:nvSpPr>
        <p:spPr>
          <a:xfrm>
            <a:off x="1417322" y="664382"/>
            <a:ext cx="9286875" cy="445256"/>
          </a:xfrm>
        </p:spPr>
        <p:txBody>
          <a:bodyPr>
            <a:normAutofit fontScale="90000"/>
          </a:bodyPr>
          <a:lstStyle/>
          <a:p>
            <a:pPr/>
            <a:r>
              <a:rPr b="1" sz="2800">
                <a:solidFill>
                  <a:srgbClr val="002060"/>
                </a:solidFill>
                <a:latin typeface="Tahoma"/>
                <a:ea typeface="Tahoma"/>
                <a:cs typeface="Tahoma"/>
              </a:rPr>
              <a:t>ШАГИ КРИЗИСНОГО КОНСУЛЬТИРОВАНИЯ </a:t>
            </a:r>
            <a:endParaRPr b="1" sz="2800">
              <a:solidFill>
                <a:srgbClr val="002060"/>
              </a:solidFill>
              <a:latin typeface="Tahoma"/>
              <a:ea typeface="Tahoma"/>
              <a:cs typeface="Tahoma"/>
            </a:endParaRPr>
          </a:p>
        </p:txBody>
      </p:sp>
    </p:spTree>
    <p:extLst>
      <p:ext uri="{BB962C8B-B14F-4D97-AF65-F5344CB8AC3E}">
        <p14:creationId xmlns:p14="http://schemas.microsoft.com/office/powerpoint/2010/main" val="364417839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52497" y="671582"/>
            <a:ext cx="9286986" cy="557854"/>
          </a:xfrm>
        </p:spPr>
        <p:txBody>
          <a:bodyPr>
            <a:normAutofit/>
          </a:bodyPr>
          <a:lstStyle/>
          <a:p>
            <a:pPr/>
            <a:r>
              <a:rPr b="1" sz="2400">
                <a:solidFill>
                  <a:srgbClr val="002060"/>
                </a:solidFill>
                <a:latin typeface="Tahoma"/>
                <a:ea typeface="Tahoma"/>
                <a:cs typeface="Tahoma"/>
              </a:rPr>
              <a:t>ПРИНЯТИЕ ПЕРЕЖИТОГО ЧЕРЕЗ ДИСКУССИЮ</a:t>
            </a:r>
            <a:endParaRPr b="1" sz="2400">
              <a:solidFill>
                <a:srgbClr val="002060"/>
              </a:solidFill>
              <a:latin typeface="Tahoma"/>
              <a:ea typeface="Tahoma"/>
              <a:cs typeface="Tahoma"/>
            </a:endParaRPr>
          </a:p>
        </p:txBody>
      </p:sp>
      <p:sp>
        <p:nvSpPr>
          <p:cNvPr id="3" name="Объект 2"/>
          <p:cNvSpPr>
            <a:spLocks noGrp="1"/>
          </p:cNvSpPr>
          <p:nvPr>
            <p:ph idx="1"/>
          </p:nvPr>
        </p:nvSpPr>
        <p:spPr>
          <a:xfrm>
            <a:off x="1398500" y="1229450"/>
            <a:ext cx="9286986" cy="4702624"/>
          </a:xfrm>
        </p:spPr>
        <p:txBody>
          <a:bodyPr>
            <a:noAutofit/>
          </a:bodyPr>
          <a:lstStyle/>
          <a:p>
            <a:pPr algn="just"/>
            <a:r>
              <a:rPr sz="2000">
                <a:solidFill>
                  <a:srgbClr val="002060"/>
                </a:solidFill>
                <a:latin typeface="Tahoma"/>
                <a:ea typeface="Tahoma"/>
                <a:cs typeface="Tahoma"/>
              </a:rPr>
              <a:t>Мозг «переваривает» болезненные переживания, обдумывая происшествие снова и снова. Люди, имеющие болезненные и трудные переживания, часто заново рассказывают о том, что случилось, как будто у них «заело пластинку».</a:t>
            </a:r>
            <a:endParaRPr sz="2000">
              <a:solidFill>
                <a:srgbClr val="002060"/>
              </a:solidFill>
              <a:latin typeface="Tahoma"/>
              <a:ea typeface="Tahoma"/>
              <a:cs typeface="Tahoma"/>
            </a:endParaRPr>
          </a:p>
          <a:p>
            <a:pPr algn="just"/>
            <a:endParaRPr sz="800">
              <a:solidFill>
                <a:srgbClr val="002060"/>
              </a:solidFill>
              <a:latin typeface="Tahoma"/>
              <a:ea typeface="Tahoma"/>
              <a:cs typeface="Tahoma"/>
            </a:endParaRPr>
          </a:p>
          <a:p>
            <a:pPr algn="just"/>
            <a:r>
              <a:rPr sz="2000">
                <a:solidFill>
                  <a:srgbClr val="002060"/>
                </a:solidFill>
                <a:latin typeface="Tahoma"/>
                <a:ea typeface="Tahoma"/>
                <a:cs typeface="Tahoma"/>
              </a:rPr>
              <a:t> В этом процессе впечатления сравниваются, трансформируются и принимаются. «Вся личность» сталкивается лицом к лицу «с реальностью» снова и снова. Это болезненно, но необходимо. </a:t>
            </a:r>
            <a:endParaRPr sz="2000">
              <a:solidFill>
                <a:srgbClr val="002060"/>
              </a:solidFill>
              <a:latin typeface="Tahoma"/>
              <a:ea typeface="Tahoma"/>
              <a:cs typeface="Tahoma"/>
            </a:endParaRPr>
          </a:p>
          <a:p>
            <a:pPr algn="just"/>
            <a:endParaRPr sz="800">
              <a:solidFill>
                <a:srgbClr val="002060"/>
              </a:solidFill>
              <a:latin typeface="Tahoma"/>
              <a:ea typeface="Tahoma"/>
              <a:cs typeface="Tahoma"/>
            </a:endParaRPr>
          </a:p>
          <a:p>
            <a:pPr algn="just"/>
            <a:r>
              <a:rPr sz="2000">
                <a:solidFill>
                  <a:srgbClr val="002060"/>
                </a:solidFill>
                <a:latin typeface="Tahoma"/>
                <a:ea typeface="Tahoma"/>
                <a:cs typeface="Tahoma"/>
              </a:rPr>
              <a:t>В следующих обсуждениях обработка пережитого протекает через повтор всех деталей происходящего с различных точек зрения. Данная детальная повторная проработка всего события обеспечивает наилучшее принятие пережитого. </a:t>
            </a:r>
            <a:endParaRPr sz="2000">
              <a:solidFill>
                <a:srgbClr val="002060"/>
              </a:solidFill>
              <a:latin typeface="Tahoma"/>
              <a:ea typeface="Tahoma"/>
              <a:cs typeface="Tahoma"/>
            </a:endParaRPr>
          </a:p>
          <a:p>
            <a:pPr algn="just"/>
            <a:endParaRPr sz="800">
              <a:solidFill>
                <a:srgbClr val="002060"/>
              </a:solidFill>
              <a:latin typeface="Tahoma"/>
              <a:ea typeface="Tahoma"/>
              <a:cs typeface="Tahoma"/>
            </a:endParaRPr>
          </a:p>
          <a:p>
            <a:pPr algn="just"/>
            <a:r>
              <a:rPr sz="2000">
                <a:solidFill>
                  <a:srgbClr val="002060"/>
                </a:solidFill>
                <a:latin typeface="Tahoma"/>
                <a:ea typeface="Tahoma"/>
                <a:cs typeface="Tahoma"/>
              </a:rPr>
              <a:t>Такое восстановление часто болезненно и трудно, потому что в нас есть тенденция бежать от всего, что напоминает нам о болезненных переживаниях, происшествиях или горе.</a:t>
            </a:r>
            <a:endParaRPr sz="2000">
              <a:solidFill>
                <a:srgbClr val="002060"/>
              </a:solidFill>
              <a:latin typeface="Tahoma"/>
              <a:ea typeface="Tahoma"/>
              <a:cs typeface="Tahoma"/>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223646" y="833711"/>
            <a:ext cx="9825990" cy="1202689"/>
          </a:xfrm>
        </p:spPr>
        <p:txBody>
          <a:bodyPr>
            <a:normAutofit/>
          </a:bodyPr>
          <a:lstStyle/>
          <a:p>
            <a:pPr algn="just"/>
            <a:r>
              <a:rPr b="1" sz="2400">
                <a:solidFill>
                  <a:srgbClr val="002060"/>
                </a:solidFill>
                <a:latin typeface="Tahoma"/>
                <a:ea typeface="Tahoma"/>
                <a:cs typeface="Tahoma"/>
              </a:rPr>
              <a:t>Травма</a:t>
            </a:r>
            <a:r>
              <a:rPr b="1" sz="2400">
                <a:solidFill>
                  <a:srgbClr val="002060"/>
                </a:solidFill>
                <a:latin typeface="Tahoma"/>
                <a:ea typeface="Tahoma"/>
                <a:cs typeface="Tahoma"/>
              </a:rPr>
              <a:t> – это опыт переживания угрозы, который оказывается тяжелее всего, что было до этого в жизни человека</a:t>
            </a:r>
            <a:endParaRPr b="1" sz="2400">
              <a:solidFill>
                <a:srgbClr val="002060"/>
              </a:solidFill>
              <a:latin typeface="Tahoma"/>
              <a:ea typeface="Tahoma"/>
              <a:cs typeface="Tahoma"/>
            </a:endParaRPr>
          </a:p>
        </p:txBody>
      </p:sp>
      <p:sp>
        <p:nvSpPr>
          <p:cNvPr id="3" name="Замещающее содержимое 2"/>
          <p:cNvSpPr>
            <a:spLocks noGrp="1"/>
          </p:cNvSpPr>
          <p:nvPr>
            <p:ph idx="1"/>
          </p:nvPr>
        </p:nvSpPr>
        <p:spPr>
          <a:xfrm>
            <a:off x="1223646" y="2273651"/>
            <a:ext cx="9744716" cy="3750636"/>
          </a:xfrm>
        </p:spPr>
        <p:txBody>
          <a:bodyPr>
            <a:normAutofit/>
          </a:bodyPr>
          <a:lstStyle/>
          <a:p>
            <a:pPr algn="just"/>
            <a:r>
              <a:rPr>
                <a:solidFill>
                  <a:srgbClr val="002060"/>
                </a:solidFill>
                <a:latin typeface="Tahoma"/>
                <a:ea typeface="Tahoma"/>
                <a:cs typeface="Tahoma"/>
              </a:rPr>
              <a:t>Травматический стресс – это нормальная реакция на ненормальные обстоятельства</a:t>
            </a:r>
            <a:endParaRPr>
              <a:solidFill>
                <a:srgbClr val="002060"/>
              </a:solidFill>
              <a:latin typeface="Tahoma"/>
              <a:ea typeface="Tahoma"/>
              <a:cs typeface="Tahoma"/>
            </a:endParaRPr>
          </a:p>
          <a:p>
            <a:pPr marL="0" algn="just" indent="0">
              <a:buNone/>
            </a:pPr>
            <a:endParaRPr sz="800">
              <a:solidFill>
                <a:srgbClr val="002060"/>
              </a:solidFill>
              <a:latin typeface="Tahoma"/>
              <a:ea typeface="Tahoma"/>
              <a:cs typeface="Tahoma"/>
            </a:endParaRPr>
          </a:p>
          <a:p>
            <a:pPr algn="just"/>
            <a:r>
              <a:rPr>
                <a:solidFill>
                  <a:srgbClr val="002060"/>
                </a:solidFill>
                <a:latin typeface="Tahoma"/>
                <a:ea typeface="Tahoma"/>
                <a:cs typeface="Tahoma"/>
              </a:rPr>
              <a:t>Ранимость к стрессу особенно велика в самой младшей и самой старшей возрастной группе. </a:t>
            </a:r>
            <a:endParaRPr>
              <a:solidFill>
                <a:srgbClr val="002060"/>
              </a:solidFill>
              <a:latin typeface="Tahoma"/>
              <a:ea typeface="Tahoma"/>
              <a:cs typeface="Tahoma"/>
            </a:endParaRPr>
          </a:p>
          <a:p>
            <a:pPr marL="0" algn="just" indent="0">
              <a:buNone/>
            </a:pPr>
            <a:endParaRPr sz="800">
              <a:solidFill>
                <a:srgbClr val="002060"/>
              </a:solidFill>
              <a:latin typeface="Tahoma"/>
              <a:ea typeface="Tahoma"/>
              <a:cs typeface="Tahoma"/>
            </a:endParaRPr>
          </a:p>
          <a:p>
            <a:pPr marL="0" algn="just" indent="0">
              <a:buNone/>
            </a:pPr>
            <a:endParaRPr sz="800">
              <a:solidFill>
                <a:srgbClr val="002060"/>
              </a:solidFill>
              <a:latin typeface="Tahoma"/>
              <a:ea typeface="Tahoma"/>
              <a:cs typeface="Tahoma"/>
            </a:endParaRPr>
          </a:p>
          <a:p>
            <a:pPr marL="0" algn="just" indent="0">
              <a:buNone/>
            </a:pPr>
            <a:r>
              <a:rPr i="1" sz="2100">
                <a:solidFill>
                  <a:srgbClr val="002060"/>
                </a:solidFill>
                <a:latin typeface="Tahoma"/>
                <a:ea typeface="Tahoma"/>
                <a:cs typeface="Tahoma"/>
              </a:rPr>
              <a:t>Это связано с несформированностью адаптационных механизмов в детском возрасте и чрезмерной ригидностью в старшей возрастной группе.</a:t>
            </a:r>
            <a:endParaRPr i="1" sz="2100">
              <a:solidFill>
                <a:srgbClr val="002060"/>
              </a:solidFill>
              <a:latin typeface="Tahoma"/>
              <a:ea typeface="Tahoma"/>
              <a:cs typeface="Tahoma"/>
            </a:endParaRPr>
          </a:p>
          <a:p>
            <a:pPr/>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1312538" y="856608"/>
            <a:ext cx="9451334" cy="5167665"/>
          </a:xfrm>
        </p:spPr>
        <p:txBody>
          <a:bodyPr>
            <a:normAutofit fontScale="92500"/>
          </a:bodyPr>
          <a:lstStyle/>
          <a:p>
            <a:pPr marL="0" algn="just" indent="0">
              <a:buNone/>
            </a:pPr>
            <a:r>
              <a:rPr b="1">
                <a:solidFill>
                  <a:srgbClr val="002060"/>
                </a:solidFill>
                <a:latin typeface="Tahoma"/>
                <a:ea typeface="Tahoma"/>
                <a:cs typeface="Tahoma"/>
              </a:rPr>
              <a:t>ДЛЯ ДЕТЕЙ:</a:t>
            </a:r>
            <a:endParaRPr b="1">
              <a:solidFill>
                <a:srgbClr val="002060"/>
              </a:solidFill>
              <a:latin typeface="Tahoma"/>
              <a:ea typeface="Tahoma"/>
              <a:cs typeface="Tahoma"/>
            </a:endParaRPr>
          </a:p>
          <a:p>
            <a:pPr marL="0" algn="just" indent="0">
              <a:buNone/>
            </a:pPr>
            <a:endParaRPr b="1">
              <a:solidFill>
                <a:srgbClr val="002060"/>
              </a:solidFill>
              <a:latin typeface="Tahoma"/>
              <a:ea typeface="Tahoma"/>
              <a:cs typeface="Tahoma"/>
            </a:endParaRPr>
          </a:p>
          <a:p>
            <a:pPr algn="just"/>
            <a:r>
              <a:rPr>
                <a:solidFill>
                  <a:srgbClr val="002060"/>
                </a:solidFill>
                <a:latin typeface="Tahoma"/>
                <a:ea typeface="Tahoma"/>
                <a:cs typeface="Tahoma"/>
              </a:rPr>
              <a:t>Очень важно, чтобы в терапевтическую работу были включены игровые упражнения, имитирующие дрожь, плач, крик</a:t>
            </a:r>
            <a:endParaRPr>
              <a:solidFill>
                <a:srgbClr val="002060"/>
              </a:solidFill>
              <a:latin typeface="Tahoma"/>
              <a:ea typeface="Tahoma"/>
              <a:cs typeface="Tahoma"/>
            </a:endParaRPr>
          </a:p>
          <a:p>
            <a:pPr algn="just"/>
            <a:endParaRPr>
              <a:solidFill>
                <a:srgbClr val="002060"/>
              </a:solidFill>
              <a:latin typeface="Tahoma"/>
              <a:ea typeface="Tahoma"/>
              <a:cs typeface="Tahoma"/>
            </a:endParaRPr>
          </a:p>
          <a:p>
            <a:pPr algn="just"/>
            <a:r>
              <a:rPr>
                <a:solidFill>
                  <a:srgbClr val="002060"/>
                </a:solidFill>
                <a:latin typeface="Tahoma"/>
                <a:ea typeface="Tahoma"/>
                <a:cs typeface="Tahoma"/>
              </a:rPr>
              <a:t>Не надо этого бояться, это самый эффективный способ снятия травматического состояния</a:t>
            </a:r>
            <a:endParaRPr>
              <a:solidFill>
                <a:srgbClr val="002060"/>
              </a:solidFill>
              <a:latin typeface="Tahoma"/>
              <a:ea typeface="Tahoma"/>
              <a:cs typeface="Tahoma"/>
            </a:endParaRPr>
          </a:p>
          <a:p>
            <a:pPr algn="just"/>
            <a:endParaRPr>
              <a:solidFill>
                <a:srgbClr val="002060"/>
              </a:solidFill>
              <a:latin typeface="Tahoma"/>
              <a:ea typeface="Tahoma"/>
              <a:cs typeface="Tahoma"/>
            </a:endParaRPr>
          </a:p>
          <a:p>
            <a:pPr algn="just"/>
            <a:r>
              <a:rPr>
                <a:solidFill>
                  <a:srgbClr val="002060"/>
                </a:solidFill>
                <a:latin typeface="Tahoma"/>
                <a:ea typeface="Tahoma"/>
                <a:cs typeface="Tahoma"/>
              </a:rPr>
              <a:t>Дети любого возраста охотно участвуют в игре</a:t>
            </a:r>
            <a:endParaRPr>
              <a:solidFill>
                <a:srgbClr val="002060"/>
              </a:solidFill>
              <a:latin typeface="Tahoma"/>
              <a:ea typeface="Tahoma"/>
              <a:cs typeface="Tahoma"/>
            </a:endParaRPr>
          </a:p>
          <a:p>
            <a:pPr algn="just"/>
            <a:endParaRPr>
              <a:solidFill>
                <a:srgbClr val="002060"/>
              </a:solidFill>
              <a:latin typeface="Tahoma"/>
              <a:ea typeface="Tahoma"/>
              <a:cs typeface="Tahoma"/>
            </a:endParaRPr>
          </a:p>
          <a:p>
            <a:pPr algn="just"/>
            <a:r>
              <a:rPr>
                <a:solidFill>
                  <a:srgbClr val="002060"/>
                </a:solidFill>
                <a:latin typeface="Tahoma"/>
                <a:ea typeface="Tahoma"/>
                <a:cs typeface="Tahoma"/>
              </a:rPr>
              <a:t>Эффективны упражнения и игры телесно-ориентированной терапии (можно толкаться стоя на одной ножке, играть в догонялки или пусть фантазирует сам ребенок)</a:t>
            </a:r>
            <a:endParaRPr>
              <a:solidFill>
                <a:srgbClr val="002060"/>
              </a:solidFill>
              <a:latin typeface="Tahoma"/>
              <a:ea typeface="Tahoma"/>
              <a:cs typeface="Tahoma"/>
            </a:endParaRPr>
          </a:p>
          <a:p>
            <a:pPr algn="just"/>
            <a:endParaRPr>
              <a:solidFill>
                <a:srgbClr val="002060"/>
              </a:solidFill>
              <a:latin typeface="Tahoma"/>
              <a:ea typeface="Tahoma"/>
              <a:cs typeface="Tahoma"/>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1337025" y="1267694"/>
            <a:ext cx="9274624" cy="4455383"/>
          </a:xfrm>
        </p:spPr>
        <p:txBody>
          <a:bodyPr>
            <a:normAutofit/>
          </a:bodyPr>
          <a:lstStyle/>
          <a:p>
            <a:pPr algn="just"/>
            <a:r>
              <a:rPr sz="2200">
                <a:solidFill>
                  <a:srgbClr val="002060"/>
                </a:solidFill>
                <a:latin typeface="Tahoma"/>
                <a:ea typeface="Tahoma"/>
                <a:cs typeface="Tahoma"/>
              </a:rPr>
              <a:t>Важным условием является внимание к внутреннему процессу ребенка, к его желаниям, его состоянию, потребностям.</a:t>
            </a:r>
            <a:endParaRPr sz="2200">
              <a:solidFill>
                <a:srgbClr val="002060"/>
              </a:solidFill>
              <a:latin typeface="Tahoma"/>
              <a:ea typeface="Tahoma"/>
              <a:cs typeface="Tahoma"/>
            </a:endParaRPr>
          </a:p>
          <a:p>
            <a:pPr algn="just"/>
            <a:endParaRPr sz="2200">
              <a:solidFill>
                <a:srgbClr val="002060"/>
              </a:solidFill>
              <a:latin typeface="Tahoma"/>
              <a:ea typeface="Tahoma"/>
              <a:cs typeface="Tahoma"/>
            </a:endParaRPr>
          </a:p>
          <a:p>
            <a:pPr algn="just"/>
            <a:r>
              <a:rPr sz="2200">
                <a:solidFill>
                  <a:srgbClr val="002060"/>
                </a:solidFill>
                <a:latin typeface="Tahoma"/>
                <a:ea typeface="Tahoma"/>
                <a:cs typeface="Tahoma"/>
              </a:rPr>
              <a:t>Если ребенок отказывается играть, не надо его заставлять, это может активизировать травму (спросите, что ему интересно сегодня).</a:t>
            </a:r>
            <a:endParaRPr sz="2200">
              <a:solidFill>
                <a:srgbClr val="002060"/>
              </a:solidFill>
              <a:latin typeface="Tahoma"/>
              <a:ea typeface="Tahoma"/>
              <a:cs typeface="Tahoma"/>
            </a:endParaRPr>
          </a:p>
          <a:p>
            <a:pPr marL="0" algn="just" indent="0">
              <a:buNone/>
            </a:pPr>
            <a:endParaRPr sz="2200">
              <a:solidFill>
                <a:srgbClr val="002060"/>
              </a:solidFill>
              <a:latin typeface="Tahoma"/>
              <a:ea typeface="Tahoma"/>
              <a:cs typeface="Tahoma"/>
            </a:endParaRPr>
          </a:p>
          <a:p>
            <a:pPr algn="just"/>
            <a:r>
              <a:rPr sz="2200">
                <a:solidFill>
                  <a:srgbClr val="002060"/>
                </a:solidFill>
                <a:latin typeface="Tahoma"/>
                <a:ea typeface="Tahoma"/>
                <a:cs typeface="Tahoma"/>
              </a:rPr>
              <a:t>В случае сопротивления надо понять, чего хочет сам ребенок. Возможно лучшей игрой для него будет поиграть в песочнице (песочная терапия), порисовать пальчиком, карандашами, полепить из пластилина.</a:t>
            </a:r>
            <a:endParaRPr sz="2200">
              <a:solidFill>
                <a:srgbClr val="002060"/>
              </a:solidFill>
              <a:latin typeface="Tahoma"/>
              <a:ea typeface="Tahoma"/>
              <a:cs typeface="Tahoma"/>
            </a:endParaRP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52497" y="710007"/>
            <a:ext cx="9286986" cy="554017"/>
          </a:xfrm>
        </p:spPr>
        <p:txBody>
          <a:bodyPr>
            <a:normAutofit/>
          </a:bodyPr>
          <a:lstStyle/>
          <a:p>
            <a:pPr/>
            <a:r>
              <a:rPr b="1" sz="2400">
                <a:solidFill>
                  <a:srgbClr val="002060"/>
                </a:solidFill>
                <a:latin typeface="Tahoma"/>
                <a:ea typeface="Tahoma"/>
                <a:cs typeface="Tahoma"/>
              </a:rPr>
              <a:t>МОДЕЛЬ «</a:t>
            </a:r>
            <a:r>
              <a:rPr b="1" sz="2400">
                <a:solidFill>
                  <a:srgbClr val="002060"/>
                </a:solidFill>
                <a:latin typeface="Tahoma"/>
                <a:ea typeface="Tahoma"/>
                <a:cs typeface="Tahoma"/>
              </a:rPr>
              <a:t>BASIC PH</a:t>
            </a:r>
            <a:r>
              <a:rPr b="1" sz="2400">
                <a:solidFill>
                  <a:srgbClr val="002060"/>
                </a:solidFill>
                <a:latin typeface="Tahoma"/>
                <a:ea typeface="Tahoma"/>
                <a:cs typeface="Tahoma"/>
              </a:rPr>
              <a:t>» (МУЛИ ЛААД ) </a:t>
            </a:r>
            <a:endParaRPr b="1" sz="2400">
              <a:solidFill>
                <a:srgbClr val="002060"/>
              </a:solidFill>
              <a:latin typeface="Tahoma"/>
              <a:ea typeface="Tahoma"/>
              <a:cs typeface="Tahoma"/>
            </a:endParaRPr>
          </a:p>
        </p:txBody>
      </p:sp>
      <p:sp>
        <p:nvSpPr>
          <p:cNvPr id="3" name="Объект 2"/>
          <p:cNvSpPr>
            <a:spLocks noGrp="1"/>
          </p:cNvSpPr>
          <p:nvPr>
            <p:ph idx="1"/>
          </p:nvPr>
        </p:nvSpPr>
        <p:spPr>
          <a:xfrm>
            <a:off x="1391036" y="1363912"/>
            <a:ext cx="9521656" cy="4668049"/>
          </a:xfrm>
        </p:spPr>
        <p:txBody>
          <a:bodyPr>
            <a:normAutofit fontScale="85000" lnSpcReduction="20000"/>
          </a:bodyPr>
          <a:lstStyle/>
          <a:p>
            <a:pPr marL="0" indent="0">
              <a:buNone/>
            </a:pPr>
            <a:r>
              <a:rPr>
                <a:solidFill>
                  <a:srgbClr val="002060"/>
                </a:solidFill>
                <a:latin typeface="Tahoma"/>
                <a:ea typeface="Tahoma"/>
                <a:cs typeface="Tahoma"/>
              </a:rPr>
              <a:t>Существуют, по крайней мере, шесть каналов, которыми люди пользуются для преодоления состояний стресса и неопределенности. </a:t>
            </a:r>
            <a:endParaRPr>
              <a:solidFill>
                <a:srgbClr val="002060"/>
              </a:solidFill>
              <a:latin typeface="Tahoma"/>
              <a:ea typeface="Tahoma"/>
              <a:cs typeface="Tahoma"/>
            </a:endParaRPr>
          </a:p>
          <a:p>
            <a:pPr marL="0" indent="0">
              <a:buNone/>
            </a:pPr>
            <a:endParaRPr sz="1000">
              <a:solidFill>
                <a:srgbClr val="002060"/>
              </a:solidFill>
              <a:latin typeface="Tahoma"/>
              <a:ea typeface="Tahoma"/>
              <a:cs typeface="Tahoma"/>
            </a:endParaRPr>
          </a:p>
          <a:p>
            <a:pPr marL="0" indent="0">
              <a:buNone/>
            </a:pPr>
            <a:r>
              <a:rPr>
                <a:solidFill>
                  <a:srgbClr val="002060"/>
                </a:solidFill>
                <a:latin typeface="Tahoma"/>
                <a:ea typeface="Tahoma"/>
                <a:cs typeface="Tahoma"/>
              </a:rPr>
              <a:t>М. </a:t>
            </a:r>
            <a:r>
              <a:rPr>
                <a:solidFill>
                  <a:srgbClr val="002060"/>
                </a:solidFill>
                <a:latin typeface="Tahoma"/>
                <a:ea typeface="Tahoma"/>
                <a:cs typeface="Tahoma"/>
              </a:rPr>
              <a:t>Лаад</a:t>
            </a:r>
            <a:r>
              <a:rPr>
                <a:solidFill>
                  <a:srgbClr val="002060"/>
                </a:solidFill>
                <a:latin typeface="Tahoma"/>
                <a:ea typeface="Tahoma"/>
                <a:cs typeface="Tahoma"/>
              </a:rPr>
              <a:t> выделил каналы для преодоления состояний стресса и неопределенности: </a:t>
            </a:r>
            <a:endParaRPr>
              <a:solidFill>
                <a:srgbClr val="002060"/>
              </a:solidFill>
              <a:latin typeface="Tahoma"/>
              <a:ea typeface="Tahoma"/>
              <a:cs typeface="Tahoma"/>
            </a:endParaRPr>
          </a:p>
          <a:p>
            <a:pPr marL="0" indent="0">
              <a:buNone/>
            </a:pPr>
            <a:endParaRPr sz="1000">
              <a:solidFill>
                <a:srgbClr val="002060"/>
              </a:solidFill>
              <a:latin typeface="Tahoma"/>
              <a:ea typeface="Tahoma"/>
              <a:cs typeface="Tahoma"/>
            </a:endParaRPr>
          </a:p>
          <a:p>
            <a:pPr/>
            <a:r>
              <a:rPr>
                <a:solidFill>
                  <a:srgbClr val="002060"/>
                </a:solidFill>
                <a:latin typeface="Tahoma"/>
                <a:ea typeface="Tahoma"/>
                <a:cs typeface="Tahoma"/>
              </a:rPr>
              <a:t>чувство (эмоциональный канал); </a:t>
            </a:r>
            <a:endParaRPr>
              <a:solidFill>
                <a:srgbClr val="002060"/>
              </a:solidFill>
              <a:latin typeface="Tahoma"/>
              <a:ea typeface="Tahoma"/>
              <a:cs typeface="Tahoma"/>
            </a:endParaRPr>
          </a:p>
          <a:p>
            <a:pPr/>
            <a:r>
              <a:rPr>
                <a:solidFill>
                  <a:srgbClr val="002060"/>
                </a:solidFill>
                <a:latin typeface="Tahoma"/>
                <a:ea typeface="Tahoma"/>
                <a:cs typeface="Tahoma"/>
              </a:rPr>
              <a:t>ум (когнитивный канал); </a:t>
            </a:r>
            <a:endParaRPr>
              <a:solidFill>
                <a:srgbClr val="002060"/>
              </a:solidFill>
              <a:latin typeface="Tahoma"/>
              <a:ea typeface="Tahoma"/>
              <a:cs typeface="Tahoma"/>
            </a:endParaRPr>
          </a:p>
          <a:p>
            <a:pPr/>
            <a:r>
              <a:rPr>
                <a:solidFill>
                  <a:srgbClr val="002060"/>
                </a:solidFill>
                <a:latin typeface="Tahoma"/>
                <a:ea typeface="Tahoma"/>
                <a:cs typeface="Tahoma"/>
              </a:rPr>
              <a:t>верования (система верований и убеждений); </a:t>
            </a:r>
            <a:endParaRPr>
              <a:solidFill>
                <a:srgbClr val="002060"/>
              </a:solidFill>
              <a:latin typeface="Tahoma"/>
              <a:ea typeface="Tahoma"/>
              <a:cs typeface="Tahoma"/>
            </a:endParaRPr>
          </a:p>
          <a:p>
            <a:pPr/>
            <a:r>
              <a:rPr>
                <a:solidFill>
                  <a:srgbClr val="002060"/>
                </a:solidFill>
                <a:latin typeface="Tahoma"/>
                <a:ea typeface="Tahoma"/>
                <a:cs typeface="Tahoma"/>
              </a:rPr>
              <a:t>социум (социальная сфера); </a:t>
            </a:r>
            <a:endParaRPr>
              <a:solidFill>
                <a:srgbClr val="002060"/>
              </a:solidFill>
              <a:latin typeface="Tahoma"/>
              <a:ea typeface="Tahoma"/>
              <a:cs typeface="Tahoma"/>
            </a:endParaRPr>
          </a:p>
          <a:p>
            <a:pPr/>
            <a:r>
              <a:rPr>
                <a:solidFill>
                  <a:srgbClr val="002060"/>
                </a:solidFill>
                <a:latin typeface="Tahoma"/>
                <a:ea typeface="Tahoma"/>
                <a:cs typeface="Tahoma"/>
              </a:rPr>
              <a:t>тело (телесный канал); </a:t>
            </a:r>
            <a:endParaRPr>
              <a:solidFill>
                <a:srgbClr val="002060"/>
              </a:solidFill>
              <a:latin typeface="Tahoma"/>
              <a:ea typeface="Tahoma"/>
              <a:cs typeface="Tahoma"/>
            </a:endParaRPr>
          </a:p>
          <a:p>
            <a:pPr/>
            <a:r>
              <a:rPr>
                <a:solidFill>
                  <a:srgbClr val="002060"/>
                </a:solidFill>
                <a:latin typeface="Tahoma"/>
                <a:ea typeface="Tahoma"/>
                <a:cs typeface="Tahoma"/>
              </a:rPr>
              <a:t>воображение (сфера фантазии). </a:t>
            </a:r>
            <a:endParaRPr>
              <a:solidFill>
                <a:srgbClr val="002060"/>
              </a:solidFill>
              <a:latin typeface="Tahoma"/>
              <a:ea typeface="Tahoma"/>
              <a:cs typeface="Tahoma"/>
            </a:endParaRPr>
          </a:p>
          <a:p>
            <a:pPr marL="0" indent="0">
              <a:buNone/>
            </a:pPr>
            <a:endParaRPr>
              <a:solidFill>
                <a:srgbClr val="002060"/>
              </a:solidFill>
              <a:latin typeface="Tahoma"/>
              <a:ea typeface="Tahoma"/>
              <a:cs typeface="Tahoma"/>
            </a:endParaRPr>
          </a:p>
          <a:p>
            <a:pPr marL="0" algn="just" indent="0">
              <a:buNone/>
            </a:pPr>
            <a:r>
              <a:rPr>
                <a:solidFill>
                  <a:srgbClr val="002060"/>
                </a:solidFill>
                <a:latin typeface="Tahoma"/>
                <a:ea typeface="Tahoma"/>
                <a:cs typeface="Tahoma"/>
              </a:rPr>
              <a:t>Профессор </a:t>
            </a:r>
            <a:r>
              <a:rPr>
                <a:solidFill>
                  <a:srgbClr val="002060"/>
                </a:solidFill>
                <a:latin typeface="Tahoma"/>
                <a:ea typeface="Tahoma"/>
                <a:cs typeface="Tahoma"/>
              </a:rPr>
              <a:t>Лаад</a:t>
            </a:r>
            <a:r>
              <a:rPr>
                <a:solidFill>
                  <a:srgbClr val="002060"/>
                </a:solidFill>
                <a:latin typeface="Tahoma"/>
                <a:ea typeface="Tahoma"/>
                <a:cs typeface="Tahoma"/>
              </a:rPr>
              <a:t> утверждает, что у каждого человека существуют все шесть каналов, но превалирует обычно один из них. Важно помнить, что разные люди преодолевают стресс по-разному. Способы, помогающие одним, не утешают других. </a:t>
            </a:r>
            <a:endParaRPr>
              <a:solidFill>
                <a:srgbClr val="002060"/>
              </a:solidFill>
              <a:latin typeface="Tahoma"/>
              <a:ea typeface="Tahoma"/>
              <a:cs typeface="Tahoma"/>
            </a:endParaRP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52497" y="894419"/>
            <a:ext cx="9286986" cy="1115122"/>
          </a:xfrm>
        </p:spPr>
        <p:txBody>
          <a:bodyPr>
            <a:normAutofit fontScale="90000"/>
          </a:bodyPr>
          <a:lstStyle/>
          <a:p>
            <a:pPr/>
            <a:r>
              <a:rPr b="1" sz="2400">
                <a:solidFill>
                  <a:srgbClr val="002060"/>
                </a:solidFill>
                <a:latin typeface="Tahoma"/>
                <a:ea typeface="Tahoma"/>
                <a:cs typeface="Tahoma"/>
              </a:rPr>
              <a:t>ПРИМЕРЫ ПОДХОДОВ И ПРОГРАММ </a:t>
            </a:r>
            <a:br>
              <a:rPr b="1" sz="2400">
                <a:solidFill>
                  <a:srgbClr val="002060"/>
                </a:solidFill>
                <a:ea typeface="Tahoma"/>
                <a:cs typeface="Tahoma"/>
              </a:rPr>
            </a:br>
            <a:r>
              <a:rPr b="1" sz="2400">
                <a:solidFill>
                  <a:srgbClr val="002060"/>
                </a:solidFill>
                <a:latin typeface="Tahoma"/>
                <a:ea typeface="Tahoma"/>
                <a:cs typeface="Tahoma"/>
              </a:rPr>
              <a:t>ПСИХОЛОГИЧЕСКОЙ ПОМОЩИ ДЕТЯМ И ПОДРОСТКАМ, ИМЕЮЩИМ ПСИХОТРАВМИРУЮЩИЙ ОПЫТ</a:t>
            </a:r>
            <a:br>
              <a:rPr b="1" sz="2400">
                <a:solidFill>
                  <a:srgbClr val="002060"/>
                </a:solidFill>
                <a:ea typeface="Tahoma"/>
                <a:cs typeface="Tahoma"/>
              </a:rPr>
            </a:br>
            <a:endParaRPr sz="2000">
              <a:solidFill>
                <a:srgbClr val="002060"/>
              </a:solidFill>
              <a:latin typeface="Tahoma"/>
              <a:ea typeface="Tahoma"/>
              <a:cs typeface="Tahoma"/>
            </a:endParaRPr>
          </a:p>
        </p:txBody>
      </p:sp>
      <p:sp>
        <p:nvSpPr>
          <p:cNvPr id="3" name="Объект 2"/>
          <p:cNvSpPr>
            <a:spLocks noGrp="1"/>
          </p:cNvSpPr>
          <p:nvPr>
            <p:ph idx="1"/>
          </p:nvPr>
        </p:nvSpPr>
        <p:spPr>
          <a:xfrm>
            <a:off x="1444335" y="2228375"/>
            <a:ext cx="9123224" cy="3494702"/>
          </a:xfrm>
        </p:spPr>
        <p:txBody>
          <a:bodyPr>
            <a:normAutofit/>
          </a:bodyPr>
          <a:lstStyle/>
          <a:p>
            <a:pPr marL="457200" algn="just" indent="-457200">
              <a:buAutoNum type="arabicPeriod"/>
            </a:pPr>
            <a:r>
              <a:rPr sz="2000">
                <a:solidFill>
                  <a:srgbClr val="002060"/>
                </a:solidFill>
                <a:latin typeface="Tahoma"/>
                <a:ea typeface="Tahoma"/>
                <a:cs typeface="Tahoma"/>
              </a:rPr>
              <a:t>Е.В. Пятницкая. Психологическая программа «Арт-терапия как метод развития способности к самопознанию и самовыражению подростков» </a:t>
            </a:r>
            <a:endParaRPr sz="2000">
              <a:solidFill>
                <a:srgbClr val="002060"/>
              </a:solidFill>
              <a:latin typeface="Tahoma"/>
              <a:ea typeface="Tahoma"/>
              <a:cs typeface="Tahoma"/>
            </a:endParaRPr>
          </a:p>
          <a:p>
            <a:pPr marL="457200" algn="just" indent="-457200">
              <a:buAutoNum type="arabicPeriod"/>
            </a:pPr>
            <a:endParaRPr sz="900">
              <a:solidFill>
                <a:srgbClr val="002060"/>
              </a:solidFill>
              <a:latin typeface="Tahoma"/>
              <a:ea typeface="Tahoma"/>
              <a:cs typeface="Tahoma"/>
            </a:endParaRPr>
          </a:p>
          <a:p>
            <a:pPr marL="457200" algn="just" indent="-457200">
              <a:buAutoNum type="arabicPeriod"/>
            </a:pPr>
            <a:r>
              <a:rPr sz="2000">
                <a:solidFill>
                  <a:srgbClr val="002060"/>
                </a:solidFill>
                <a:latin typeface="Tahoma"/>
                <a:ea typeface="Tahoma"/>
                <a:cs typeface="Tahoma"/>
              </a:rPr>
              <a:t>Е.В. Пятницкая. Сказкотерапия как метод работы с психотравмой</a:t>
            </a:r>
            <a:endParaRPr sz="2000">
              <a:solidFill>
                <a:srgbClr val="002060"/>
              </a:solidFill>
              <a:latin typeface="Tahoma"/>
              <a:ea typeface="Tahoma"/>
              <a:cs typeface="Tahoma"/>
            </a:endParaRPr>
          </a:p>
          <a:p>
            <a:pPr marL="457200" algn="just" indent="-457200">
              <a:buAutoNum type="arabicPeriod"/>
            </a:pPr>
            <a:endParaRPr sz="900">
              <a:solidFill>
                <a:srgbClr val="002060"/>
              </a:solidFill>
              <a:latin typeface="Tahoma"/>
              <a:ea typeface="Tahoma"/>
              <a:cs typeface="Tahoma"/>
            </a:endParaRPr>
          </a:p>
          <a:p>
            <a:pPr marL="457200" algn="just" indent="-457200">
              <a:buAutoNum type="arabicPeriod"/>
            </a:pPr>
            <a:r>
              <a:rPr sz="2000">
                <a:solidFill>
                  <a:srgbClr val="002060"/>
                </a:solidFill>
                <a:latin typeface="Tahoma"/>
                <a:ea typeface="Tahoma"/>
                <a:cs typeface="Tahoma"/>
              </a:rPr>
              <a:t>Г.Б. Кац, Е.В. </a:t>
            </a:r>
            <a:r>
              <a:rPr sz="2000">
                <a:solidFill>
                  <a:srgbClr val="002060"/>
                </a:solidFill>
                <a:latin typeface="Tahoma"/>
                <a:ea typeface="Tahoma"/>
                <a:cs typeface="Tahoma"/>
              </a:rPr>
              <a:t>Мухаматулина</a:t>
            </a:r>
            <a:r>
              <a:rPr sz="2000">
                <a:solidFill>
                  <a:srgbClr val="002060"/>
                </a:solidFill>
                <a:latin typeface="Tahoma"/>
                <a:ea typeface="Tahoma"/>
                <a:cs typeface="Tahoma"/>
              </a:rPr>
              <a:t>. Метафорические карты. Руководство для психолога </a:t>
            </a:r>
            <a:endParaRPr sz="2000">
              <a:solidFill>
                <a:srgbClr val="002060"/>
              </a:solidFill>
              <a:latin typeface="Tahoma"/>
              <a:ea typeface="Tahoma"/>
              <a:cs typeface="Tahoma"/>
            </a:endParaRPr>
          </a:p>
          <a:p>
            <a:pPr marL="457200" algn="just" indent="-457200">
              <a:buAutoNum type="arabicPeriod"/>
            </a:pPr>
            <a:endParaRPr sz="800">
              <a:solidFill>
                <a:srgbClr val="002060"/>
              </a:solidFill>
              <a:latin typeface="Tahoma"/>
              <a:ea typeface="Tahoma"/>
              <a:cs typeface="Tahoma"/>
            </a:endParaRPr>
          </a:p>
          <a:p>
            <a:pPr marL="457200" algn="just" indent="-457200">
              <a:buAutoNum type="arabicPeriod"/>
            </a:pPr>
            <a:r>
              <a:rPr sz="2000">
                <a:solidFill>
                  <a:srgbClr val="002060"/>
                </a:solidFill>
                <a:latin typeface="Tahoma"/>
                <a:ea typeface="Tahoma"/>
                <a:cs typeface="Tahoma"/>
              </a:rPr>
              <a:t>Бетенски</a:t>
            </a:r>
            <a:r>
              <a:rPr sz="2000">
                <a:solidFill>
                  <a:srgbClr val="002060"/>
                </a:solidFill>
                <a:latin typeface="Tahoma"/>
                <a:ea typeface="Tahoma"/>
                <a:cs typeface="Tahoma"/>
              </a:rPr>
              <a:t> Мала. Что ты видишь?</a:t>
            </a:r>
            <a:endParaRPr sz="2000">
              <a:solidFill>
                <a:srgbClr val="002060"/>
              </a:solidFill>
              <a:latin typeface="Tahoma"/>
              <a:ea typeface="Tahoma"/>
              <a:cs typeface="Tahoma"/>
            </a:endParaRPr>
          </a:p>
          <a:p>
            <a:pPr marL="457200" algn="just" indent="-457200">
              <a:buAutoNum type="arabicPeriod"/>
            </a:pPr>
            <a:endParaRPr sz="800">
              <a:solidFill>
                <a:srgbClr val="002060"/>
              </a:solidFill>
              <a:latin typeface="Tahoma"/>
              <a:ea typeface="Tahoma"/>
              <a:cs typeface="Tahoma"/>
            </a:endParaRPr>
          </a:p>
          <a:p>
            <a:pPr marL="457200" algn="just" indent="-457200">
              <a:buAutoNum type="arabicPeriod"/>
            </a:pPr>
            <a:r>
              <a:rPr sz="2000">
                <a:solidFill>
                  <a:srgbClr val="002060"/>
                </a:solidFill>
                <a:latin typeface="Tahoma"/>
                <a:ea typeface="Tahoma"/>
                <a:cs typeface="Tahoma"/>
              </a:rPr>
              <a:t>Т.Д. Зинкевич-Евстигнеева. Волшебная страна чувств</a:t>
            </a:r>
            <a:endParaRPr sz="2000">
              <a:solidFill>
                <a:srgbClr val="002060"/>
              </a:solidFill>
              <a:latin typeface="Tahoma"/>
              <a:ea typeface="Tahoma"/>
              <a:cs typeface="Tahoma"/>
            </a:endParaRP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1551198" y="946002"/>
            <a:ext cx="9089598" cy="4746324"/>
          </a:xfrm>
        </p:spPr>
        <p:txBody>
          <a:bodyPr>
            <a:normAutofit/>
          </a:bodyPr>
          <a:lstStyle/>
          <a:p>
            <a:pPr marL="0" algn="just" indent="0">
              <a:buNone/>
            </a:pPr>
            <a:r>
              <a:rPr>
                <a:solidFill>
                  <a:srgbClr val="002060"/>
                </a:solidFill>
                <a:latin typeface="Tahoma"/>
                <a:ea typeface="Tahoma"/>
                <a:cs typeface="Tahoma"/>
              </a:rPr>
              <a:t>Существуют хорошо себя зарекомендовавшие комплексы и приемы </a:t>
            </a:r>
            <a:r>
              <a:rPr>
                <a:solidFill>
                  <a:srgbClr val="002060"/>
                </a:solidFill>
                <a:latin typeface="Tahoma"/>
                <a:ea typeface="Tahoma"/>
                <a:cs typeface="Tahoma"/>
              </a:rPr>
              <a:t>саморегуляции</a:t>
            </a:r>
            <a:r>
              <a:rPr>
                <a:solidFill>
                  <a:srgbClr val="002060"/>
                </a:solidFill>
                <a:latin typeface="Tahoma"/>
                <a:ea typeface="Tahoma"/>
                <a:cs typeface="Tahoma"/>
              </a:rPr>
              <a:t> и быстрого восстановления. </a:t>
            </a:r>
            <a:endParaRPr>
              <a:solidFill>
                <a:srgbClr val="002060"/>
              </a:solidFill>
              <a:latin typeface="Tahoma"/>
              <a:ea typeface="Tahoma"/>
              <a:cs typeface="Tahoma"/>
            </a:endParaRPr>
          </a:p>
          <a:p>
            <a:pPr algn="just"/>
            <a:endParaRPr b="1">
              <a:solidFill>
                <a:srgbClr val="002060"/>
              </a:solidFill>
              <a:latin typeface="Tahoma"/>
              <a:ea typeface="Tahoma"/>
              <a:cs typeface="Tahoma"/>
            </a:endParaRPr>
          </a:p>
          <a:p>
            <a:pPr marL="0" algn="just" indent="0">
              <a:buNone/>
            </a:pPr>
            <a:r>
              <a:rPr b="1">
                <a:solidFill>
                  <a:srgbClr val="002060"/>
                </a:solidFill>
                <a:latin typeface="Tahoma"/>
                <a:ea typeface="Tahoma"/>
                <a:cs typeface="Tahoma"/>
              </a:rPr>
              <a:t>Хасай</a:t>
            </a:r>
            <a:r>
              <a:rPr b="1">
                <a:solidFill>
                  <a:srgbClr val="002060"/>
                </a:solidFill>
                <a:latin typeface="Tahoma"/>
                <a:ea typeface="Tahoma"/>
                <a:cs typeface="Tahoma"/>
              </a:rPr>
              <a:t> Алиев, </a:t>
            </a:r>
            <a:r>
              <a:rPr b="1" i="1">
                <a:solidFill>
                  <a:srgbClr val="002060"/>
                </a:solidFill>
                <a:latin typeface="Tahoma"/>
                <a:ea typeface="Tahoma"/>
                <a:cs typeface="Tahoma"/>
              </a:rPr>
              <a:t>метод «Ключ»</a:t>
            </a:r>
            <a:r>
              <a:rPr b="1">
                <a:solidFill>
                  <a:srgbClr val="002060"/>
                </a:solidFill>
                <a:latin typeface="Tahoma"/>
                <a:ea typeface="Tahoma"/>
                <a:cs typeface="Tahoma"/>
              </a:rPr>
              <a:t> </a:t>
            </a:r>
            <a:endParaRPr b="1">
              <a:solidFill>
                <a:srgbClr val="002060"/>
              </a:solidFill>
              <a:latin typeface="Tahoma"/>
              <a:ea typeface="Tahoma"/>
              <a:cs typeface="Tahoma"/>
            </a:endParaRPr>
          </a:p>
          <a:p>
            <a:pPr marL="0" algn="just" indent="0">
              <a:buNone/>
            </a:pPr>
            <a:r>
              <a:rPr>
                <a:solidFill>
                  <a:srgbClr val="002060"/>
                </a:solidFill>
                <a:latin typeface="Tahoma"/>
                <a:ea typeface="Tahoma"/>
                <a:cs typeface="Tahoma"/>
              </a:rPr>
              <a:t>– способ психофизиологической саморегуляции человека и использования энергии стрессового напряжения при решении своих задач </a:t>
            </a:r>
            <a:endParaRPr>
              <a:solidFill>
                <a:srgbClr val="002060"/>
              </a:solidFill>
              <a:latin typeface="Tahoma"/>
              <a:ea typeface="Tahoma"/>
              <a:cs typeface="Tahoma"/>
            </a:endParaRPr>
          </a:p>
          <a:p>
            <a:pPr marL="0" algn="just" indent="0">
              <a:buNone/>
            </a:pPr>
            <a:r>
              <a:rPr>
                <a:solidFill>
                  <a:schemeClr val="accent4">
                    <a:lumMod val="75000"/>
                  </a:schemeClr>
                </a:solidFill>
                <a:latin typeface="Tahoma"/>
                <a:ea typeface="Tahoma"/>
                <a:cs typeface="Tahoma"/>
              </a:rPr>
              <a:t>   </a:t>
            </a:r>
            <a:r>
              <a:rPr>
                <a:solidFill>
                  <a:schemeClr val="accent4">
                    <a:lumMod val="75000"/>
                  </a:schemeClr>
                </a:solidFill>
                <a:latin typeface="Tahoma"/>
                <a:ea typeface="Tahoma"/>
                <a:cs typeface="Tahoma"/>
                <a:hlinkClick r:id="rId2"/>
              </a:rPr>
              <a:t>https://www.youtube.com/watch?v=JHolx8TSsqo</a:t>
            </a:r>
            <a:endParaRPr>
              <a:solidFill>
                <a:schemeClr val="accent4">
                  <a:lumMod val="75000"/>
                </a:schemeClr>
              </a:solidFill>
              <a:latin typeface="Tahoma"/>
              <a:ea typeface="Tahoma"/>
              <a:cs typeface="Tahoma"/>
            </a:endParaRPr>
          </a:p>
          <a:p>
            <a:pPr marL="0" indent="0">
              <a:buNone/>
            </a:pPr>
            <a:endParaRPr>
              <a:solidFill>
                <a:srgbClr val="002060"/>
              </a:solidFill>
              <a:latin typeface="Tahoma"/>
              <a:ea typeface="Tahoma"/>
              <a:cs typeface="Tahoma"/>
            </a:endParaRPr>
          </a:p>
          <a:p>
            <a:pPr/>
            <a:endParaRPr>
              <a:latin typeface="+mj-lt"/>
            </a:endParaRPr>
          </a:p>
          <a:p>
            <a:pPr algn="just"/>
            <a:endParaRPr>
              <a:latin typeface="+mj-lt"/>
            </a:endParaRPr>
          </a:p>
          <a:p>
            <a:pPr marL="0" algn="just" indent="0">
              <a:buNone/>
            </a:pPr>
            <a:endParaRPr>
              <a:latin typeface="+mj-lt"/>
            </a:endParaRP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мещающее содержимое 2"/>
          <p:cNvSpPr>
            <a:spLocks noGrp="1"/>
          </p:cNvSpPr>
          <p:nvPr>
            <p:ph idx="1"/>
          </p:nvPr>
        </p:nvSpPr>
        <p:spPr>
          <a:xfrm>
            <a:off x="1145790" y="889382"/>
            <a:ext cx="10026797" cy="5273217"/>
          </a:xfrm>
        </p:spPr>
        <p:txBody>
          <a:bodyPr>
            <a:noAutofit/>
          </a:bodyPr>
          <a:lstStyle/>
          <a:p>
            <a:pPr marL="0" indent="0">
              <a:buNone/>
            </a:pPr>
            <a:r>
              <a:rPr b="1">
                <a:solidFill>
                  <a:srgbClr val="002060"/>
                </a:solidFill>
                <a:latin typeface="Tahoma"/>
                <a:ea typeface="Tahoma"/>
                <a:cs typeface="Tahoma"/>
              </a:rPr>
              <a:t>Техники и приемы быстрой помощи</a:t>
            </a:r>
            <a:endParaRPr b="1">
              <a:solidFill>
                <a:srgbClr val="002060"/>
              </a:solidFill>
              <a:latin typeface="Tahoma"/>
              <a:ea typeface="Tahoma"/>
              <a:cs typeface="Tahoma"/>
            </a:endParaRPr>
          </a:p>
          <a:p>
            <a:pPr/>
            <a:endParaRPr sz="800">
              <a:solidFill>
                <a:srgbClr val="002060"/>
              </a:solidFill>
              <a:latin typeface="Tahoma"/>
              <a:ea typeface="Tahoma"/>
              <a:cs typeface="Tahoma"/>
            </a:endParaRPr>
          </a:p>
          <a:p>
            <a:pPr/>
            <a:r>
              <a:rPr sz="2000">
                <a:solidFill>
                  <a:srgbClr val="002060"/>
                </a:solidFill>
                <a:latin typeface="Tahoma"/>
                <a:ea typeface="Tahoma"/>
                <a:cs typeface="Tahoma"/>
              </a:rPr>
              <a:t>Прием «Стоп» (подавление мыслей, команда «остановиться»)</a:t>
            </a:r>
            <a:endParaRPr sz="2000">
              <a:solidFill>
                <a:srgbClr val="002060"/>
              </a:solidFill>
              <a:latin typeface="Tahoma"/>
              <a:ea typeface="Tahoma"/>
              <a:cs typeface="Tahoma"/>
            </a:endParaRPr>
          </a:p>
          <a:p>
            <a:pPr/>
            <a:r>
              <a:rPr sz="2000">
                <a:solidFill>
                  <a:srgbClr val="002060"/>
                </a:solidFill>
                <a:latin typeface="Tahoma"/>
                <a:ea typeface="Tahoma"/>
                <a:cs typeface="Tahoma"/>
              </a:rPr>
              <a:t>Прием «Сжать кулак» (переключение эмоционального состояния на физические ощущения)</a:t>
            </a:r>
            <a:endParaRPr sz="2000">
              <a:solidFill>
                <a:srgbClr val="002060"/>
              </a:solidFill>
              <a:latin typeface="Tahoma"/>
              <a:ea typeface="Tahoma"/>
              <a:cs typeface="Tahoma"/>
            </a:endParaRPr>
          </a:p>
          <a:p>
            <a:pPr/>
            <a:r>
              <a:rPr sz="2000">
                <a:solidFill>
                  <a:srgbClr val="002060"/>
                </a:solidFill>
                <a:latin typeface="Tahoma"/>
                <a:ea typeface="Tahoma"/>
                <a:cs typeface="Tahoma"/>
              </a:rPr>
              <a:t>Прием «Внутренняя речь» (</a:t>
            </a:r>
            <a:r>
              <a:rPr sz="2000">
                <a:solidFill>
                  <a:srgbClr val="002060"/>
                </a:solidFill>
                <a:latin typeface="Tahoma"/>
                <a:ea typeface="Tahoma"/>
                <a:cs typeface="Tahoma"/>
              </a:rPr>
              <a:t>самоубеждение</a:t>
            </a:r>
            <a:r>
              <a:rPr sz="2000">
                <a:solidFill>
                  <a:srgbClr val="002060"/>
                </a:solidFill>
                <a:latin typeface="Tahoma"/>
                <a:ea typeface="Tahoma"/>
                <a:cs typeface="Tahoma"/>
              </a:rPr>
              <a:t> и </a:t>
            </a:r>
            <a:r>
              <a:rPr sz="2000">
                <a:solidFill>
                  <a:srgbClr val="002060"/>
                </a:solidFill>
                <a:latin typeface="Tahoma"/>
                <a:ea typeface="Tahoma"/>
                <a:cs typeface="Tahoma"/>
              </a:rPr>
              <a:t>самоприказы</a:t>
            </a:r>
            <a:r>
              <a:rPr sz="2000">
                <a:solidFill>
                  <a:srgbClr val="002060"/>
                </a:solidFill>
                <a:latin typeface="Tahoma"/>
                <a:ea typeface="Tahoma"/>
                <a:cs typeface="Tahoma"/>
              </a:rPr>
              <a:t>)</a:t>
            </a:r>
            <a:endParaRPr sz="2000">
              <a:solidFill>
                <a:srgbClr val="002060"/>
              </a:solidFill>
              <a:latin typeface="Tahoma"/>
              <a:ea typeface="Tahoma"/>
              <a:cs typeface="Tahoma"/>
            </a:endParaRPr>
          </a:p>
          <a:p>
            <a:pPr/>
            <a:r>
              <a:rPr sz="2000">
                <a:solidFill>
                  <a:srgbClr val="002060"/>
                </a:solidFill>
                <a:latin typeface="Tahoma"/>
                <a:ea typeface="Tahoma"/>
                <a:cs typeface="Tahoma"/>
              </a:rPr>
              <a:t>Прием «Концентрация на предмете» (например, найти 5 синих предметов вокруг себя – переключение, остановиться, «не думать»)</a:t>
            </a:r>
            <a:endParaRPr sz="2000">
              <a:solidFill>
                <a:srgbClr val="002060"/>
              </a:solidFill>
              <a:latin typeface="Tahoma"/>
              <a:ea typeface="Tahoma"/>
              <a:cs typeface="Tahoma"/>
            </a:endParaRPr>
          </a:p>
          <a:p>
            <a:pPr/>
            <a:r>
              <a:rPr sz="2000">
                <a:solidFill>
                  <a:srgbClr val="002060"/>
                </a:solidFill>
                <a:latin typeface="Tahoma"/>
                <a:ea typeface="Tahoma"/>
                <a:cs typeface="Tahoma"/>
              </a:rPr>
              <a:t>Прием «</a:t>
            </a:r>
            <a:r>
              <a:rPr sz="2000">
                <a:solidFill>
                  <a:srgbClr val="002060"/>
                </a:solidFill>
                <a:latin typeface="Tahoma"/>
                <a:ea typeface="Tahoma"/>
                <a:cs typeface="Tahoma"/>
              </a:rPr>
              <a:t>Противострессовое</a:t>
            </a:r>
            <a:r>
              <a:rPr sz="2000">
                <a:solidFill>
                  <a:srgbClr val="002060"/>
                </a:solidFill>
                <a:latin typeface="Tahoma"/>
                <a:ea typeface="Tahoma"/>
                <a:cs typeface="Tahoma"/>
              </a:rPr>
              <a:t> дыхание» (переключение, снять напряжение и негативные мысли)</a:t>
            </a:r>
            <a:endParaRPr sz="2000">
              <a:solidFill>
                <a:srgbClr val="002060"/>
              </a:solidFill>
              <a:latin typeface="Tahoma"/>
              <a:ea typeface="Tahoma"/>
              <a:cs typeface="Tahoma"/>
            </a:endParaRPr>
          </a:p>
          <a:p>
            <a:pPr/>
            <a:r>
              <a:rPr sz="2000">
                <a:solidFill>
                  <a:srgbClr val="002060"/>
                </a:solidFill>
                <a:latin typeface="Tahoma"/>
                <a:ea typeface="Tahoma"/>
                <a:cs typeface="Tahoma"/>
              </a:rPr>
              <a:t>Прием «Бумажный пакет» или «Ладошки» (снять страх, напряжение, тревогу)</a:t>
            </a:r>
            <a:endParaRPr sz="2000">
              <a:solidFill>
                <a:srgbClr val="002060"/>
              </a:solidFill>
              <a:latin typeface="Tahoma"/>
              <a:ea typeface="Tahoma"/>
              <a:cs typeface="Tahoma"/>
            </a:endParaRP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мещающее содержимое 2"/>
          <p:cNvSpPr>
            <a:spLocks noGrp="1"/>
          </p:cNvSpPr>
          <p:nvPr>
            <p:ph idx="1"/>
          </p:nvPr>
        </p:nvSpPr>
        <p:spPr>
          <a:xfrm>
            <a:off x="1151762" y="874021"/>
            <a:ext cx="10026797" cy="5273217"/>
          </a:xfrm>
        </p:spPr>
        <p:txBody>
          <a:bodyPr>
            <a:noAutofit/>
          </a:bodyPr>
          <a:lstStyle/>
          <a:p>
            <a:pPr marL="0" indent="0">
              <a:buNone/>
            </a:pPr>
            <a:r>
              <a:rPr b="1">
                <a:solidFill>
                  <a:srgbClr val="002060"/>
                </a:solidFill>
                <a:latin typeface="Tahoma"/>
                <a:ea typeface="Tahoma"/>
                <a:cs typeface="Tahoma"/>
              </a:rPr>
              <a:t>Техники и приемы быстрой помощи</a:t>
            </a:r>
            <a:endParaRPr>
              <a:solidFill>
                <a:srgbClr val="002060"/>
              </a:solidFill>
              <a:latin typeface="Tahoma"/>
              <a:ea typeface="Tahoma"/>
              <a:cs typeface="Tahoma"/>
            </a:endParaRPr>
          </a:p>
          <a:p>
            <a:pPr/>
            <a:endParaRPr sz="800">
              <a:solidFill>
                <a:srgbClr val="002060"/>
              </a:solidFill>
              <a:latin typeface="Tahoma"/>
              <a:ea typeface="Tahoma"/>
              <a:cs typeface="Tahoma"/>
            </a:endParaRPr>
          </a:p>
          <a:p>
            <a:pPr/>
            <a:r>
              <a:rPr sz="2000">
                <a:solidFill>
                  <a:srgbClr val="002060"/>
                </a:solidFill>
                <a:latin typeface="Tahoma"/>
                <a:ea typeface="Tahoma"/>
                <a:cs typeface="Tahoma"/>
              </a:rPr>
              <a:t>Прием «Верхнее (ключичное) дыхание» (взбодриться, снять усталость) </a:t>
            </a:r>
            <a:endParaRPr sz="2000">
              <a:solidFill>
                <a:srgbClr val="002060"/>
              </a:solidFill>
              <a:latin typeface="Tahoma"/>
              <a:ea typeface="Tahoma"/>
              <a:cs typeface="Tahoma"/>
            </a:endParaRPr>
          </a:p>
          <a:p>
            <a:pPr/>
            <a:r>
              <a:rPr sz="2000">
                <a:solidFill>
                  <a:srgbClr val="002060"/>
                </a:solidFill>
                <a:latin typeface="Tahoma"/>
                <a:ea typeface="Tahoma"/>
                <a:cs typeface="Tahoma"/>
              </a:rPr>
              <a:t>Прием «Нижнее (брюшное) дыхание» (расслабление, преодоление излишнего волнения и тревоги)</a:t>
            </a:r>
            <a:endParaRPr sz="2000">
              <a:solidFill>
                <a:srgbClr val="002060"/>
              </a:solidFill>
              <a:latin typeface="Tahoma"/>
              <a:ea typeface="Tahoma"/>
              <a:cs typeface="Tahoma"/>
            </a:endParaRPr>
          </a:p>
          <a:p>
            <a:pPr/>
            <a:r>
              <a:rPr sz="2000">
                <a:solidFill>
                  <a:srgbClr val="002060"/>
                </a:solidFill>
                <a:latin typeface="Tahoma"/>
                <a:ea typeface="Tahoma"/>
                <a:cs typeface="Tahoma"/>
              </a:rPr>
              <a:t>Массаж биологически активных точек на руках: прием «Энергия жизни», прием «Мобилизация»</a:t>
            </a:r>
            <a:endParaRPr sz="2000">
              <a:solidFill>
                <a:srgbClr val="002060"/>
              </a:solidFill>
              <a:latin typeface="Tahoma"/>
              <a:ea typeface="Tahoma"/>
              <a:cs typeface="Tahoma"/>
            </a:endParaRPr>
          </a:p>
          <a:p>
            <a:pPr/>
            <a:r>
              <a:rPr sz="2000">
                <a:solidFill>
                  <a:srgbClr val="002060"/>
                </a:solidFill>
                <a:latin typeface="Tahoma"/>
                <a:ea typeface="Tahoma"/>
                <a:cs typeface="Tahoma"/>
              </a:rPr>
              <a:t>Точки «</a:t>
            </a:r>
            <a:r>
              <a:rPr sz="2000">
                <a:solidFill>
                  <a:srgbClr val="002060"/>
                </a:solidFill>
                <a:latin typeface="Tahoma"/>
                <a:ea typeface="Tahoma"/>
                <a:cs typeface="Tahoma"/>
              </a:rPr>
              <a:t>Антистресс</a:t>
            </a:r>
            <a:r>
              <a:rPr sz="2000">
                <a:solidFill>
                  <a:srgbClr val="002060"/>
                </a:solidFill>
                <a:latin typeface="Tahoma"/>
                <a:ea typeface="Tahoma"/>
                <a:cs typeface="Tahoma"/>
              </a:rPr>
              <a:t>»: прием «Разрядка», прием «</a:t>
            </a:r>
            <a:r>
              <a:rPr sz="2000">
                <a:solidFill>
                  <a:srgbClr val="002060"/>
                </a:solidFill>
                <a:latin typeface="Tahoma"/>
                <a:ea typeface="Tahoma"/>
                <a:cs typeface="Tahoma"/>
              </a:rPr>
              <a:t>Антистресс</a:t>
            </a:r>
            <a:r>
              <a:rPr sz="2000">
                <a:solidFill>
                  <a:srgbClr val="002060"/>
                </a:solidFill>
                <a:latin typeface="Tahoma"/>
                <a:ea typeface="Tahoma"/>
                <a:cs typeface="Tahoma"/>
              </a:rPr>
              <a:t>»</a:t>
            </a:r>
            <a:endParaRPr sz="2000">
              <a:solidFill>
                <a:srgbClr val="002060"/>
              </a:solidFill>
              <a:latin typeface="Tahoma"/>
              <a:ea typeface="Tahoma"/>
              <a:cs typeface="Tahoma"/>
            </a:endParaRPr>
          </a:p>
          <a:p>
            <a:pPr/>
            <a:r>
              <a:rPr sz="2000">
                <a:solidFill>
                  <a:srgbClr val="002060"/>
                </a:solidFill>
                <a:latin typeface="Tahoma"/>
                <a:ea typeface="Tahoma"/>
                <a:cs typeface="Tahoma"/>
              </a:rPr>
              <a:t>Приемы помощи «Снятие напряжение со спины» (работа в парах)</a:t>
            </a:r>
            <a:endParaRPr sz="2000">
              <a:solidFill>
                <a:srgbClr val="002060"/>
              </a:solidFill>
              <a:latin typeface="Tahoma"/>
              <a:ea typeface="Tahoma"/>
              <a:cs typeface="Tahoma"/>
            </a:endParaRPr>
          </a:p>
          <a:p>
            <a:pPr/>
            <a:r>
              <a:rPr sz="2000">
                <a:solidFill>
                  <a:srgbClr val="002060"/>
                </a:solidFill>
                <a:latin typeface="Tahoma"/>
                <a:ea typeface="Tahoma"/>
                <a:cs typeface="Tahoma"/>
              </a:rPr>
              <a:t>Комплекс упражнений по Я. Джекобсону («снятие напряжения через его усиление»)</a:t>
            </a:r>
            <a:endParaRPr sz="2000">
              <a:solidFill>
                <a:srgbClr val="002060"/>
              </a:solidFill>
              <a:latin typeface="Tahoma"/>
              <a:ea typeface="Tahoma"/>
              <a:cs typeface="Tahoma"/>
            </a:endParaRPr>
          </a:p>
          <a:p>
            <a:pPr/>
            <a:r>
              <a:rPr sz="2000">
                <a:solidFill>
                  <a:srgbClr val="002060"/>
                </a:solidFill>
                <a:latin typeface="Tahoma"/>
                <a:ea typeface="Tahoma"/>
                <a:cs typeface="Tahoma"/>
              </a:rPr>
              <a:t>Прием «Снятие головной боли» (ситуативная боль)</a:t>
            </a:r>
            <a:endParaRPr sz="2000">
              <a:solidFill>
                <a:srgbClr val="002060"/>
              </a:solidFill>
              <a:latin typeface="Tahoma"/>
              <a:ea typeface="Tahoma"/>
              <a:cs typeface="Tahoma"/>
            </a:endParaRPr>
          </a:p>
        </p:txBody>
      </p:sp>
    </p:spTree>
    <p:extLst>
      <p:ext uri="{BB962C8B-B14F-4D97-AF65-F5344CB8AC3E}">
        <p14:creationId xmlns:p14="http://schemas.microsoft.com/office/powerpoint/2010/main" val="1044855670"/>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мещающее содержимое 2"/>
          <p:cNvSpPr>
            <a:spLocks noGrp="1"/>
          </p:cNvSpPr>
          <p:nvPr>
            <p:ph idx="1"/>
          </p:nvPr>
        </p:nvSpPr>
        <p:spPr>
          <a:xfrm>
            <a:off x="1243961" y="808359"/>
            <a:ext cx="9778370" cy="5362570"/>
          </a:xfrm>
        </p:spPr>
        <p:txBody>
          <a:bodyPr>
            <a:noAutofit/>
          </a:bodyPr>
          <a:lstStyle/>
          <a:p>
            <a:pPr marL="0" algn="ctr" indent="0">
              <a:buNone/>
            </a:pPr>
            <a:r>
              <a:rPr b="1" sz="2800">
                <a:solidFill>
                  <a:srgbClr val="002060"/>
                </a:solidFill>
                <a:latin typeface="Tahoma"/>
                <a:ea typeface="Tahoma"/>
                <a:cs typeface="Tahoma"/>
              </a:rPr>
              <a:t>Как нормализовать сон</a:t>
            </a:r>
            <a:endParaRPr b="1" sz="2800">
              <a:solidFill>
                <a:srgbClr val="002060"/>
              </a:solidFill>
              <a:latin typeface="Tahoma"/>
              <a:ea typeface="Tahoma"/>
              <a:cs typeface="Tahoma"/>
            </a:endParaRPr>
          </a:p>
          <a:p>
            <a:pPr marL="0" algn="ctr" indent="0">
              <a:buNone/>
            </a:pPr>
            <a:endParaRPr b="1" sz="800">
              <a:solidFill>
                <a:srgbClr val="002060"/>
              </a:solidFill>
              <a:latin typeface="Tahoma"/>
              <a:ea typeface="Tahoma"/>
              <a:cs typeface="Tahoma"/>
            </a:endParaRPr>
          </a:p>
          <a:p>
            <a:pPr marL="0" indent="0">
              <a:buNone/>
            </a:pPr>
            <a:r>
              <a:rPr sz="1800">
                <a:solidFill>
                  <a:srgbClr val="002060"/>
                </a:solidFill>
                <a:latin typeface="Tahoma"/>
                <a:ea typeface="Tahoma"/>
                <a:cs typeface="Tahoma"/>
              </a:rPr>
              <a:t>Использовать ритуалы, психологические приемы и приемы помощи телу: </a:t>
            </a:r>
            <a:endParaRPr sz="1800">
              <a:solidFill>
                <a:srgbClr val="002060"/>
              </a:solidFill>
              <a:latin typeface="Tahoma"/>
              <a:ea typeface="Tahoma"/>
              <a:cs typeface="Tahoma"/>
            </a:endParaRPr>
          </a:p>
          <a:p>
            <a:pPr/>
            <a:r>
              <a:rPr sz="1800">
                <a:solidFill>
                  <a:srgbClr val="002060"/>
                </a:solidFill>
                <a:latin typeface="Tahoma"/>
                <a:ea typeface="Tahoma"/>
                <a:cs typeface="Tahoma"/>
              </a:rPr>
              <a:t>Комнатная воздушная ванна</a:t>
            </a:r>
            <a:endParaRPr sz="1800">
              <a:solidFill>
                <a:srgbClr val="002060"/>
              </a:solidFill>
              <a:latin typeface="Tahoma"/>
              <a:ea typeface="Tahoma"/>
              <a:cs typeface="Tahoma"/>
            </a:endParaRPr>
          </a:p>
          <a:p>
            <a:pPr/>
            <a:r>
              <a:rPr sz="1800">
                <a:solidFill>
                  <a:srgbClr val="002060"/>
                </a:solidFill>
                <a:latin typeface="Tahoma"/>
                <a:ea typeface="Tahoma"/>
                <a:cs typeface="Tahoma"/>
              </a:rPr>
              <a:t>Водные процедуры: общее обтирание прохладной водой, влажная ночная одежда</a:t>
            </a:r>
            <a:endParaRPr sz="1800">
              <a:solidFill>
                <a:srgbClr val="002060"/>
              </a:solidFill>
              <a:latin typeface="Tahoma"/>
              <a:ea typeface="Tahoma"/>
              <a:cs typeface="Tahoma"/>
            </a:endParaRPr>
          </a:p>
          <a:p>
            <a:pPr/>
            <a:r>
              <a:rPr sz="1800">
                <a:solidFill>
                  <a:srgbClr val="002060"/>
                </a:solidFill>
                <a:latin typeface="Tahoma"/>
                <a:ea typeface="Tahoma"/>
                <a:cs typeface="Tahoma"/>
              </a:rPr>
              <a:t>Холодные компрессы на икры или ступни</a:t>
            </a:r>
            <a:endParaRPr sz="1800">
              <a:solidFill>
                <a:srgbClr val="002060"/>
              </a:solidFill>
              <a:latin typeface="Tahoma"/>
              <a:ea typeface="Tahoma"/>
              <a:cs typeface="Tahoma"/>
            </a:endParaRPr>
          </a:p>
          <a:p>
            <a:pPr/>
            <a:r>
              <a:rPr sz="1800">
                <a:solidFill>
                  <a:srgbClr val="002060"/>
                </a:solidFill>
                <a:latin typeface="Tahoma"/>
                <a:ea typeface="Tahoma"/>
                <a:cs typeface="Tahoma"/>
              </a:rPr>
              <a:t>Обтирание сухой щеткой (по направлению к сердцу, снизу тела – вверх) </a:t>
            </a:r>
            <a:endParaRPr sz="1800">
              <a:solidFill>
                <a:srgbClr val="002060"/>
              </a:solidFill>
              <a:latin typeface="Tahoma"/>
              <a:ea typeface="Tahoma"/>
              <a:cs typeface="Tahoma"/>
            </a:endParaRPr>
          </a:p>
          <a:p>
            <a:pPr/>
            <a:r>
              <a:rPr sz="1800">
                <a:solidFill>
                  <a:srgbClr val="002060"/>
                </a:solidFill>
                <a:latin typeface="Tahoma"/>
                <a:ea typeface="Tahoma"/>
                <a:cs typeface="Tahoma"/>
              </a:rPr>
              <a:t>Если у вас учащенный пульс и сердце беспокоит, нужно принять перед сном холодную ванну для рук. На одну минуту опустить руки по локоть, а затем хорошо растереть их досуха</a:t>
            </a:r>
            <a:endParaRPr sz="1800">
              <a:solidFill>
                <a:srgbClr val="002060"/>
              </a:solidFill>
              <a:latin typeface="Tahoma"/>
              <a:ea typeface="Tahoma"/>
              <a:cs typeface="Tahoma"/>
            </a:endParaRPr>
          </a:p>
          <a:p>
            <a:pPr/>
            <a:r>
              <a:rPr sz="1800">
                <a:solidFill>
                  <a:srgbClr val="002060"/>
                </a:solidFill>
                <a:latin typeface="Tahoma"/>
                <a:ea typeface="Tahoma"/>
                <a:cs typeface="Tahoma"/>
              </a:rPr>
              <a:t>Вечерняя прогулка </a:t>
            </a:r>
            <a:endParaRPr sz="1800">
              <a:solidFill>
                <a:srgbClr val="002060"/>
              </a:solidFill>
              <a:latin typeface="Tahoma"/>
              <a:ea typeface="Tahoma"/>
              <a:cs typeface="Tahoma"/>
            </a:endParaRPr>
          </a:p>
          <a:p>
            <a:pPr/>
            <a:r>
              <a:rPr sz="1800">
                <a:solidFill>
                  <a:srgbClr val="002060"/>
                </a:solidFill>
                <a:latin typeface="Tahoma"/>
                <a:ea typeface="Tahoma"/>
                <a:cs typeface="Tahoma"/>
              </a:rPr>
              <a:t>Звуки летней ночи </a:t>
            </a:r>
            <a:endParaRPr sz="1800">
              <a:solidFill>
                <a:srgbClr val="002060"/>
              </a:solidFill>
              <a:latin typeface="Tahoma"/>
              <a:ea typeface="Tahoma"/>
              <a:cs typeface="Tahoma"/>
            </a:endParaRPr>
          </a:p>
          <a:p>
            <a:pPr/>
            <a:r>
              <a:rPr sz="1800">
                <a:solidFill>
                  <a:srgbClr val="002060"/>
                </a:solidFill>
                <a:latin typeface="Tahoma"/>
                <a:ea typeface="Tahoma"/>
                <a:cs typeface="Tahoma"/>
              </a:rPr>
              <a:t>Вечерняя молитва</a:t>
            </a:r>
            <a:endParaRPr sz="1800">
              <a:solidFill>
                <a:srgbClr val="002060"/>
              </a:solidFill>
              <a:latin typeface="Tahoma"/>
              <a:ea typeface="Tahoma"/>
              <a:cs typeface="Tahoma"/>
            </a:endParaRPr>
          </a:p>
          <a:p>
            <a:pPr/>
            <a:r>
              <a:rPr sz="1800">
                <a:solidFill>
                  <a:srgbClr val="002060"/>
                </a:solidFill>
                <a:latin typeface="Tahoma"/>
                <a:ea typeface="Tahoma"/>
                <a:cs typeface="Tahoma"/>
              </a:rPr>
              <a:t>Сказка</a:t>
            </a:r>
            <a:endParaRPr sz="1800">
              <a:solidFill>
                <a:srgbClr val="002060"/>
              </a:solidFill>
              <a:latin typeface="Tahoma"/>
              <a:ea typeface="Tahoma"/>
              <a:cs typeface="Tahoma"/>
            </a:endParaRPr>
          </a:p>
          <a:p>
            <a:pPr/>
            <a:r>
              <a:rPr sz="1800">
                <a:solidFill>
                  <a:srgbClr val="002060"/>
                </a:solidFill>
                <a:latin typeface="Tahoma"/>
                <a:ea typeface="Tahoma"/>
                <a:cs typeface="Tahoma"/>
              </a:rPr>
              <a:t>Прием «Снятие напряжения с глаз»</a:t>
            </a:r>
            <a:endParaRPr sz="1800">
              <a:solidFill>
                <a:srgbClr val="002060"/>
              </a:solidFill>
              <a:latin typeface="Tahoma"/>
              <a:ea typeface="Tahoma"/>
              <a:cs typeface="Tahoma"/>
            </a:endParaRPr>
          </a:p>
          <a:p>
            <a:pPr/>
            <a:r>
              <a:rPr sz="1800">
                <a:solidFill>
                  <a:srgbClr val="002060"/>
                </a:solidFill>
                <a:latin typeface="Tahoma"/>
                <a:ea typeface="Tahoma"/>
                <a:cs typeface="Tahoma"/>
              </a:rPr>
              <a:t>Прием «Переработка» событий дня»</a:t>
            </a:r>
            <a:endParaRPr sz="1800">
              <a:solidFill>
                <a:srgbClr val="002060"/>
              </a:solidFill>
              <a:latin typeface="Tahoma"/>
              <a:ea typeface="Tahoma"/>
              <a:cs typeface="Tahoma"/>
            </a:endParaRP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517070" y="656220"/>
            <a:ext cx="9286986" cy="657922"/>
          </a:xfrm>
        </p:spPr>
        <p:txBody>
          <a:bodyPr>
            <a:normAutofit/>
          </a:bodyPr>
          <a:lstStyle/>
          <a:p>
            <a:pPr/>
            <a:r>
              <a:rPr b="1" sz="2800">
                <a:solidFill>
                  <a:srgbClr val="002060"/>
                </a:solidFill>
                <a:latin typeface="Tahoma"/>
                <a:ea typeface="Tahoma"/>
                <a:cs typeface="Tahoma"/>
              </a:rPr>
              <a:t>Формирование ресурсных состояний </a:t>
            </a:r>
            <a:endParaRPr b="1" sz="2800">
              <a:solidFill>
                <a:srgbClr val="002060"/>
              </a:solidFill>
              <a:latin typeface="Tahoma"/>
              <a:ea typeface="Tahoma"/>
              <a:cs typeface="Tahoma"/>
            </a:endParaRPr>
          </a:p>
        </p:txBody>
      </p:sp>
      <p:sp>
        <p:nvSpPr>
          <p:cNvPr id="3" name="Объект 2"/>
          <p:cNvSpPr>
            <a:spLocks noGrp="1"/>
          </p:cNvSpPr>
          <p:nvPr>
            <p:ph idx="1"/>
          </p:nvPr>
        </p:nvSpPr>
        <p:spPr>
          <a:xfrm>
            <a:off x="1517070" y="1406174"/>
            <a:ext cx="8936175" cy="4479787"/>
          </a:xfrm>
        </p:spPr>
        <p:txBody>
          <a:bodyPr>
            <a:normAutofit fontScale="85000" lnSpcReduction="10000"/>
          </a:bodyPr>
          <a:lstStyle/>
          <a:p>
            <a:pPr marL="0" algn="just" indent="0">
              <a:buNone/>
            </a:pPr>
            <a:r>
              <a:rPr b="1">
                <a:solidFill>
                  <a:srgbClr val="002060"/>
                </a:solidFill>
                <a:latin typeface="Tahoma"/>
                <a:ea typeface="Tahoma"/>
                <a:cs typeface="Tahoma"/>
              </a:rPr>
              <a:t>Ресурсом</a:t>
            </a:r>
            <a:r>
              <a:rPr>
                <a:solidFill>
                  <a:srgbClr val="002060"/>
                </a:solidFill>
                <a:latin typeface="Tahoma"/>
                <a:ea typeface="Tahoma"/>
                <a:cs typeface="Tahoma"/>
              </a:rPr>
              <a:t> может быть что угодно: слово, действие, предмет, информация, человек, животное и пр.</a:t>
            </a:r>
            <a:endParaRPr>
              <a:solidFill>
                <a:srgbClr val="002060"/>
              </a:solidFill>
              <a:latin typeface="Tahoma"/>
              <a:ea typeface="Tahoma"/>
              <a:cs typeface="Tahoma"/>
            </a:endParaRPr>
          </a:p>
          <a:p>
            <a:pPr algn="just"/>
            <a:r>
              <a:rPr>
                <a:solidFill>
                  <a:srgbClr val="002060"/>
                </a:solidFill>
                <a:latin typeface="Tahoma"/>
                <a:ea typeface="Tahoma"/>
                <a:cs typeface="Tahoma"/>
              </a:rPr>
              <a:t>Все то, что «поможет жить» следующую минуту, вторую, день, неделю, месяц, год и т.д. </a:t>
            </a:r>
            <a:endParaRPr>
              <a:solidFill>
                <a:srgbClr val="002060"/>
              </a:solidFill>
              <a:latin typeface="Tahoma"/>
              <a:ea typeface="Tahoma"/>
              <a:cs typeface="Tahoma"/>
            </a:endParaRPr>
          </a:p>
          <a:p>
            <a:pPr algn="just"/>
            <a:r>
              <a:rPr>
                <a:solidFill>
                  <a:srgbClr val="002060"/>
                </a:solidFill>
                <a:latin typeface="Tahoma"/>
                <a:ea typeface="Tahoma"/>
                <a:cs typeface="Tahoma"/>
              </a:rPr>
              <a:t>Все, что может мотивировать человека на необходимую деятельность или ожидание, например, при отсутствии информации о близком. </a:t>
            </a:r>
            <a:endParaRPr>
              <a:solidFill>
                <a:srgbClr val="002060"/>
              </a:solidFill>
              <a:latin typeface="Tahoma"/>
              <a:ea typeface="Tahoma"/>
              <a:cs typeface="Tahoma"/>
            </a:endParaRPr>
          </a:p>
          <a:p>
            <a:pPr marL="0" algn="just" indent="0">
              <a:buNone/>
            </a:pPr>
            <a:endParaRPr b="1">
              <a:solidFill>
                <a:srgbClr val="002060"/>
              </a:solidFill>
              <a:latin typeface="Tahoma"/>
              <a:ea typeface="Tahoma"/>
              <a:cs typeface="Tahoma"/>
            </a:endParaRPr>
          </a:p>
          <a:p>
            <a:pPr marL="0" algn="just" indent="0">
              <a:buNone/>
            </a:pPr>
            <a:r>
              <a:rPr b="1">
                <a:solidFill>
                  <a:srgbClr val="002060"/>
                </a:solidFill>
                <a:latin typeface="Tahoma"/>
                <a:ea typeface="Tahoma"/>
                <a:cs typeface="Tahoma"/>
              </a:rPr>
              <a:t>Антиресурсными</a:t>
            </a:r>
            <a:r>
              <a:rPr>
                <a:solidFill>
                  <a:srgbClr val="002060"/>
                </a:solidFill>
                <a:latin typeface="Tahoma"/>
                <a:ea typeface="Tahoma"/>
                <a:cs typeface="Tahoma"/>
              </a:rPr>
              <a:t> могут быть необдуманно сказанные слова, данные обещания или выполненные действия. </a:t>
            </a:r>
            <a:endParaRPr>
              <a:solidFill>
                <a:srgbClr val="002060"/>
              </a:solidFill>
              <a:latin typeface="Tahoma"/>
              <a:ea typeface="Tahoma"/>
              <a:cs typeface="Tahoma"/>
            </a:endParaRPr>
          </a:p>
          <a:p>
            <a:pPr marL="0" algn="just" indent="0">
              <a:buNone/>
            </a:pPr>
            <a:endParaRPr>
              <a:solidFill>
                <a:srgbClr val="002060"/>
              </a:solidFill>
              <a:latin typeface="Tahoma"/>
              <a:ea typeface="Tahoma"/>
              <a:cs typeface="Tahoma"/>
            </a:endParaRPr>
          </a:p>
          <a:p>
            <a:pPr algn="just"/>
            <a:r>
              <a:rPr>
                <a:solidFill>
                  <a:srgbClr val="002060"/>
                </a:solidFill>
                <a:latin typeface="Tahoma"/>
                <a:ea typeface="Tahoma"/>
                <a:cs typeface="Tahoma"/>
              </a:rPr>
              <a:t>Из специальных упражнений по созданию ресурсных состояний можно порекомендовать следующие: </a:t>
            </a:r>
            <a:endParaRPr>
              <a:solidFill>
                <a:srgbClr val="002060"/>
              </a:solidFill>
              <a:latin typeface="Tahoma"/>
              <a:ea typeface="Tahoma"/>
              <a:cs typeface="Tahoma"/>
            </a:endParaRPr>
          </a:p>
          <a:p>
            <a:pPr marL="0" algn="just" indent="0">
              <a:buNone/>
            </a:pPr>
            <a:r>
              <a:rPr>
                <a:solidFill>
                  <a:srgbClr val="002060"/>
                </a:solidFill>
                <a:latin typeface="Tahoma"/>
                <a:ea typeface="Tahoma"/>
                <a:cs typeface="Tahoma"/>
              </a:rPr>
              <a:t>• </a:t>
            </a:r>
            <a:r>
              <a:rPr i="1">
                <a:solidFill>
                  <a:srgbClr val="002060"/>
                </a:solidFill>
                <a:latin typeface="Tahoma"/>
                <a:ea typeface="Tahoma"/>
                <a:cs typeface="Tahoma"/>
              </a:rPr>
              <a:t>«Ресурсное безопасное место» </a:t>
            </a:r>
            <a:endParaRPr i="1">
              <a:solidFill>
                <a:srgbClr val="002060"/>
              </a:solidFill>
              <a:latin typeface="Tahoma"/>
              <a:ea typeface="Tahoma"/>
              <a:cs typeface="Tahoma"/>
            </a:endParaRPr>
          </a:p>
          <a:p>
            <a:pPr marL="0" algn="just" indent="0">
              <a:buNone/>
            </a:pPr>
            <a:r>
              <a:rPr>
                <a:solidFill>
                  <a:srgbClr val="002060"/>
                </a:solidFill>
                <a:latin typeface="Tahoma"/>
                <a:ea typeface="Tahoma"/>
                <a:cs typeface="Tahoma"/>
              </a:rPr>
              <a:t>• </a:t>
            </a:r>
            <a:r>
              <a:rPr i="1">
                <a:solidFill>
                  <a:srgbClr val="002060"/>
                </a:solidFill>
                <a:latin typeface="Tahoma"/>
                <a:ea typeface="Tahoma"/>
                <a:cs typeface="Tahoma"/>
              </a:rPr>
              <a:t>«Сказочный персонаж, способный защитить» </a:t>
            </a:r>
            <a:r>
              <a:rPr>
                <a:solidFill>
                  <a:srgbClr val="002060"/>
                </a:solidFill>
                <a:latin typeface="Tahoma"/>
                <a:ea typeface="Tahoma"/>
                <a:cs typeface="Tahoma"/>
              </a:rPr>
              <a:t>(для детей).</a:t>
            </a:r>
            <a:endParaRPr>
              <a:solidFill>
                <a:srgbClr val="002060"/>
              </a:solidFill>
              <a:latin typeface="Tahoma"/>
              <a:ea typeface="Tahoma"/>
              <a:cs typeface="Tahoma"/>
            </a:endParaRP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25889" y="815350"/>
            <a:ext cx="9823535" cy="720723"/>
          </a:xfrm>
        </p:spPr>
        <p:txBody>
          <a:bodyPr>
            <a:normAutofit fontScale="90000"/>
          </a:bodyPr>
          <a:lstStyle/>
          <a:p>
            <a:pPr/>
            <a:r>
              <a:rPr b="1" sz="2665">
                <a:solidFill>
                  <a:srgbClr val="002060"/>
                </a:solidFill>
                <a:latin typeface="Tahoma"/>
                <a:ea typeface="Tahoma"/>
                <a:cs typeface="Tahoma"/>
              </a:rPr>
              <a:t>ЗАБОТА О СЕБЕ </a:t>
            </a:r>
            <a:br>
              <a:rPr b="1" sz="2800">
                <a:solidFill>
                  <a:srgbClr val="002060"/>
                </a:solidFill>
                <a:ea typeface="Tahoma"/>
                <a:cs typeface="Tahoma"/>
              </a:rPr>
            </a:br>
            <a:r>
              <a:rPr b="1" sz="2800">
                <a:solidFill>
                  <a:srgbClr val="002060"/>
                </a:solidFill>
                <a:latin typeface="Tahoma"/>
                <a:ea typeface="Tahoma"/>
                <a:cs typeface="Tahoma"/>
              </a:rPr>
              <a:t>Заботьтесь о себе, чтобы лучше позаботиться о других!</a:t>
            </a:r>
            <a:endParaRPr b="1" sz="2800">
              <a:solidFill>
                <a:srgbClr val="002060"/>
              </a:solidFill>
              <a:latin typeface="Tahoma"/>
              <a:ea typeface="Tahoma"/>
              <a:cs typeface="Tahoma"/>
            </a:endParaRPr>
          </a:p>
        </p:txBody>
      </p:sp>
      <p:sp>
        <p:nvSpPr>
          <p:cNvPr id="3" name="Замещающее содержимое 2"/>
          <p:cNvSpPr>
            <a:spLocks noGrp="1"/>
          </p:cNvSpPr>
          <p:nvPr>
            <p:ph idx="1"/>
          </p:nvPr>
        </p:nvSpPr>
        <p:spPr>
          <a:xfrm>
            <a:off x="1180002" y="1675125"/>
            <a:ext cx="9823535" cy="4444375"/>
          </a:xfrm>
        </p:spPr>
        <p:txBody>
          <a:bodyPr>
            <a:noAutofit/>
          </a:bodyPr>
          <a:lstStyle/>
          <a:p>
            <a:pPr algn="just"/>
            <a:r>
              <a:rPr sz="2000">
                <a:solidFill>
                  <a:srgbClr val="002060"/>
                </a:solidFill>
                <a:latin typeface="Tahoma"/>
                <a:ea typeface="Tahoma"/>
                <a:cs typeface="Tahoma"/>
              </a:rPr>
              <a:t>Оцените свое состояние («Градусник», «Ладошки», массаж)</a:t>
            </a:r>
            <a:endParaRPr sz="2000">
              <a:solidFill>
                <a:srgbClr val="002060"/>
              </a:solidFill>
              <a:latin typeface="Tahoma"/>
              <a:ea typeface="Tahoma"/>
              <a:cs typeface="Tahoma"/>
            </a:endParaRPr>
          </a:p>
          <a:p>
            <a:pPr algn="just"/>
            <a:r>
              <a:rPr sz="2000">
                <a:solidFill>
                  <a:srgbClr val="002060"/>
                </a:solidFill>
                <a:latin typeface="Tahoma"/>
                <a:ea typeface="Tahoma"/>
                <a:cs typeface="Tahoma"/>
              </a:rPr>
              <a:t>Подумайте, что помогало вам сохранять силы и справляться со стрессом в прошлом.</a:t>
            </a:r>
            <a:endParaRPr sz="2000">
              <a:solidFill>
                <a:srgbClr val="002060"/>
              </a:solidFill>
              <a:latin typeface="Tahoma"/>
              <a:ea typeface="Tahoma"/>
              <a:cs typeface="Tahoma"/>
            </a:endParaRPr>
          </a:p>
          <a:p>
            <a:pPr algn="just"/>
            <a:r>
              <a:rPr sz="2000">
                <a:solidFill>
                  <a:srgbClr val="002060"/>
                </a:solidFill>
                <a:latin typeface="Tahoma"/>
                <a:ea typeface="Tahoma"/>
                <a:cs typeface="Tahoma"/>
              </a:rPr>
              <a:t>Старайтесь найти время, чтобы поесть, отдохнуть и расслабиться, хотя бы ненадолго.</a:t>
            </a:r>
            <a:endParaRPr sz="2000">
              <a:solidFill>
                <a:srgbClr val="002060"/>
              </a:solidFill>
              <a:latin typeface="Tahoma"/>
              <a:ea typeface="Tahoma"/>
              <a:cs typeface="Tahoma"/>
            </a:endParaRPr>
          </a:p>
          <a:p>
            <a:pPr algn="just"/>
            <a:r>
              <a:rPr sz="2000">
                <a:solidFill>
                  <a:srgbClr val="002060"/>
                </a:solidFill>
                <a:latin typeface="Tahoma"/>
                <a:ea typeface="Tahoma"/>
                <a:cs typeface="Tahoma"/>
              </a:rPr>
              <a:t>Старайтесь соблюдать разумные рабочие часы, чтобы не изнурять себя (например, </a:t>
            </a:r>
            <a:r>
              <a:rPr sz="2000">
                <a:solidFill>
                  <a:srgbClr val="002060"/>
                </a:solidFill>
                <a:latin typeface="Tahoma"/>
                <a:ea typeface="Tahoma"/>
                <a:cs typeface="Tahoma"/>
                <a:sym typeface="+mn-ea"/>
              </a:rPr>
              <a:t>возможность разделить нагрузку с коллегами, работая в течение острой фазы кризиса посменно, с  регулярными периодами отдыха).</a:t>
            </a:r>
            <a:endParaRPr sz="2000">
              <a:solidFill>
                <a:srgbClr val="002060"/>
              </a:solidFill>
              <a:latin typeface="Tahoma"/>
              <a:ea typeface="Tahoma"/>
              <a:cs typeface="Tahoma"/>
            </a:endParaRPr>
          </a:p>
          <a:p>
            <a:pPr algn="just"/>
            <a:r>
              <a:rPr sz="2000">
                <a:solidFill>
                  <a:srgbClr val="002060"/>
                </a:solidFill>
                <a:latin typeface="Tahoma"/>
                <a:ea typeface="Tahoma"/>
                <a:cs typeface="Tahoma"/>
              </a:rPr>
              <a:t>Кризисные события могут стать источником психологических трудностей. </a:t>
            </a:r>
            <a:endParaRPr sz="2000">
              <a:solidFill>
                <a:srgbClr val="002060"/>
              </a:solidFill>
              <a:latin typeface="Tahoma"/>
              <a:ea typeface="Tahoma"/>
              <a:cs typeface="Tahoma"/>
            </a:endParaRPr>
          </a:p>
          <a:p>
            <a:pPr algn="just"/>
            <a:r>
              <a:rPr sz="2000">
                <a:solidFill>
                  <a:srgbClr val="002060"/>
                </a:solidFill>
                <a:latin typeface="Tahoma"/>
                <a:ea typeface="Tahoma"/>
                <a:cs typeface="Tahoma"/>
              </a:rPr>
              <a:t>Понимая, что неспособны помочь людям в решении всех их проблем, вы можете испытать отчаяние или ощущение собственной никчемности. </a:t>
            </a:r>
            <a:endParaRPr sz="2000">
              <a:solidFill>
                <a:srgbClr val="002060"/>
              </a:solidFill>
              <a:latin typeface="Tahoma"/>
              <a:ea typeface="Tahoma"/>
              <a:cs typeface="Tahoma"/>
            </a:endParaRPr>
          </a:p>
        </p:txBody>
      </p:sp>
    </p:spTree>
    <p:extLst>
      <p:ext uri="{BB962C8B-B14F-4D97-AF65-F5344CB8AC3E}">
        <p14:creationId xmlns:p14="http://schemas.microsoft.com/office/powerpoint/2010/main" val="129981595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53041" y="610567"/>
            <a:ext cx="9286986" cy="502057"/>
          </a:xfrm>
        </p:spPr>
        <p:txBody>
          <a:bodyPr>
            <a:normAutofit/>
          </a:bodyPr>
          <a:lstStyle/>
          <a:p>
            <a:pPr/>
            <a:r>
              <a:rPr b="1" sz="2000">
                <a:solidFill>
                  <a:srgbClr val="002060"/>
                </a:solidFill>
                <a:latin typeface="Tahoma"/>
                <a:ea typeface="Tahoma"/>
                <a:cs typeface="Tahoma"/>
              </a:rPr>
              <a:t>Психологическая травма. 3 типа</a:t>
            </a:r>
            <a:endParaRPr b="1" sz="2000">
              <a:solidFill>
                <a:srgbClr val="002060"/>
              </a:solidFill>
              <a:latin typeface="Tahoma"/>
              <a:ea typeface="Tahoma"/>
              <a:cs typeface="Tahoma"/>
            </a:endParaRPr>
          </a:p>
        </p:txBody>
      </p:sp>
      <p:sp>
        <p:nvSpPr>
          <p:cNvPr id="3" name="Замещающее содержимое 2"/>
          <p:cNvSpPr>
            <a:spLocks noGrp="1"/>
          </p:cNvSpPr>
          <p:nvPr>
            <p:ph idx="1"/>
          </p:nvPr>
        </p:nvSpPr>
        <p:spPr>
          <a:xfrm>
            <a:off x="1149669" y="1180058"/>
            <a:ext cx="9892670" cy="5098419"/>
          </a:xfrm>
        </p:spPr>
        <p:txBody>
          <a:bodyPr>
            <a:noAutofit/>
          </a:bodyPr>
          <a:lstStyle/>
          <a:p>
            <a:pPr algn="just"/>
            <a:r>
              <a:rPr b="1" i="1" sz="1800">
                <a:solidFill>
                  <a:srgbClr val="002060"/>
                </a:solidFill>
                <a:latin typeface="Tahoma"/>
                <a:ea typeface="Tahoma"/>
                <a:cs typeface="Tahoma"/>
              </a:rPr>
              <a:t>Травма угрозы</a:t>
            </a:r>
            <a:r>
              <a:rPr b="1" sz="1800">
                <a:solidFill>
                  <a:srgbClr val="002060"/>
                </a:solidFill>
                <a:latin typeface="Tahoma"/>
                <a:ea typeface="Tahoma"/>
                <a:cs typeface="Tahoma"/>
              </a:rPr>
              <a:t>. </a:t>
            </a:r>
            <a:r>
              <a:rPr sz="1800">
                <a:solidFill>
                  <a:srgbClr val="002060"/>
                </a:solidFill>
                <a:latin typeface="Tahoma"/>
                <a:ea typeface="Tahoma"/>
                <a:cs typeface="Tahoma"/>
              </a:rPr>
              <a:t>Это ситуация, в которой подвергаются опасностям жизнь или благополучие, например, в результате произошедшего или чуть было не произошедшего несчастного случая, неожиданной серьезной болезни и т.д. </a:t>
            </a:r>
            <a:endParaRPr sz="1800">
              <a:solidFill>
                <a:srgbClr val="002060"/>
              </a:solidFill>
              <a:latin typeface="Tahoma"/>
              <a:ea typeface="Tahoma"/>
              <a:cs typeface="Tahoma"/>
            </a:endParaRPr>
          </a:p>
          <a:p>
            <a:pPr marL="0" algn="just" indent="0">
              <a:buNone/>
            </a:pPr>
            <a:endParaRPr sz="800">
              <a:solidFill>
                <a:srgbClr val="002060"/>
              </a:solidFill>
              <a:latin typeface="Tahoma"/>
              <a:ea typeface="Tahoma"/>
              <a:cs typeface="Tahoma"/>
            </a:endParaRPr>
          </a:p>
          <a:p>
            <a:pPr algn="just"/>
            <a:r>
              <a:rPr b="1" i="1" sz="1800">
                <a:solidFill>
                  <a:srgbClr val="002060"/>
                </a:solidFill>
                <a:latin typeface="Tahoma"/>
                <a:ea typeface="Tahoma"/>
                <a:cs typeface="Tahoma"/>
              </a:rPr>
              <a:t>Травма от утраты. </a:t>
            </a:r>
            <a:r>
              <a:rPr i="1" sz="1800">
                <a:solidFill>
                  <a:srgbClr val="002060"/>
                </a:solidFill>
                <a:latin typeface="Tahoma"/>
                <a:ea typeface="Tahoma"/>
                <a:cs typeface="Tahoma"/>
              </a:rPr>
              <a:t>В</a:t>
            </a:r>
            <a:r>
              <a:rPr sz="1800">
                <a:solidFill>
                  <a:srgbClr val="002060"/>
                </a:solidFill>
                <a:latin typeface="Tahoma"/>
                <a:ea typeface="Tahoma"/>
                <a:cs typeface="Tahoma"/>
              </a:rPr>
              <a:t> результате смерти, как непосредственно членов семьи, так и тех, кто близок. Термин также употребляется применительно к утрате частей тела, являющихся важными для функционирования и </a:t>
            </a:r>
            <a:r>
              <a:rPr sz="1800">
                <a:solidFill>
                  <a:srgbClr val="002060"/>
                </a:solidFill>
                <a:latin typeface="Tahoma"/>
                <a:ea typeface="Tahoma"/>
                <a:cs typeface="Tahoma"/>
              </a:rPr>
              <a:t>самовосприятия</a:t>
            </a:r>
            <a:r>
              <a:rPr sz="1800">
                <a:solidFill>
                  <a:srgbClr val="002060"/>
                </a:solidFill>
                <a:latin typeface="Tahoma"/>
                <a:ea typeface="Tahoma"/>
                <a:cs typeface="Tahoma"/>
              </a:rPr>
              <a:t>. Типичной реакций, связанной с травмой от утраты, является переживание горя.</a:t>
            </a:r>
            <a:endParaRPr sz="1800">
              <a:solidFill>
                <a:srgbClr val="002060"/>
              </a:solidFill>
              <a:latin typeface="Tahoma"/>
              <a:ea typeface="Tahoma"/>
              <a:cs typeface="Tahoma"/>
            </a:endParaRPr>
          </a:p>
          <a:p>
            <a:pPr marL="0" algn="just" indent="0">
              <a:buNone/>
            </a:pPr>
            <a:r>
              <a:rPr sz="800">
                <a:solidFill>
                  <a:srgbClr val="002060"/>
                </a:solidFill>
                <a:latin typeface="Tahoma"/>
                <a:ea typeface="Tahoma"/>
                <a:cs typeface="Tahoma"/>
              </a:rPr>
              <a:t> </a:t>
            </a:r>
            <a:endParaRPr sz="800">
              <a:solidFill>
                <a:srgbClr val="002060"/>
              </a:solidFill>
              <a:latin typeface="Tahoma"/>
              <a:ea typeface="Tahoma"/>
              <a:cs typeface="Tahoma"/>
            </a:endParaRPr>
          </a:p>
          <a:p>
            <a:pPr algn="just"/>
            <a:r>
              <a:rPr b="1" i="1" sz="1800">
                <a:solidFill>
                  <a:srgbClr val="002060"/>
                </a:solidFill>
                <a:latin typeface="Tahoma"/>
                <a:ea typeface="Tahoma"/>
                <a:cs typeface="Tahoma"/>
              </a:rPr>
              <a:t>Травма от конфликта</a:t>
            </a:r>
            <a:r>
              <a:rPr b="1" sz="1800">
                <a:solidFill>
                  <a:srgbClr val="002060"/>
                </a:solidFill>
                <a:latin typeface="Tahoma"/>
                <a:ea typeface="Tahoma"/>
                <a:cs typeface="Tahoma"/>
              </a:rPr>
              <a:t>. </a:t>
            </a:r>
            <a:r>
              <a:rPr sz="1800">
                <a:solidFill>
                  <a:srgbClr val="002060"/>
                </a:solidFill>
                <a:latin typeface="Tahoma"/>
                <a:ea typeface="Tahoma"/>
                <a:cs typeface="Tahoma"/>
              </a:rPr>
              <a:t>Травма от конфликта возникает в ситуации, в которой мы сознательно или бессознательно должны сделать выбор для того, чтобы спасти свою собственную жизнь или благополучие. Может случиться, что мы вынуждены спасать нас самих, вместо того, чтобы направить усилие на спасение других людей, например, при кораблекрушении, пожаре, природной катастрофе. Возможно, под угрозой мы вовлечены в выполнение или участие в таких действиях, которые предпочли бы не совершать, например, изнасилование, ограбление, участие в военных действиях и т.п. Это означает, что, как правило, травма от конфликта сопровождается травмой от угрозы.</a:t>
            </a:r>
            <a:endParaRPr sz="1800">
              <a:solidFill>
                <a:srgbClr val="002060"/>
              </a:solidFill>
              <a:latin typeface="Tahoma"/>
              <a:ea typeface="Tahoma"/>
              <a:cs typeface="Tahoma"/>
            </a:endParaRP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мещающее содержимое 2"/>
          <p:cNvSpPr>
            <a:spLocks noGrp="1"/>
          </p:cNvSpPr>
          <p:nvPr>
            <p:ph idx="1"/>
          </p:nvPr>
        </p:nvSpPr>
        <p:spPr>
          <a:xfrm>
            <a:off x="1210740" y="1705849"/>
            <a:ext cx="9823535" cy="4003388"/>
          </a:xfrm>
        </p:spPr>
        <p:txBody>
          <a:bodyPr>
            <a:noAutofit/>
          </a:bodyPr>
          <a:lstStyle/>
          <a:p>
            <a:pPr algn="just"/>
            <a:r>
              <a:rPr sz="2000">
                <a:solidFill>
                  <a:srgbClr val="002060"/>
                </a:solidFill>
                <a:latin typeface="Tahoma"/>
                <a:ea typeface="Tahoma"/>
                <a:cs typeface="Tahoma"/>
              </a:rPr>
              <a:t>Помните, что вы не обязаны решать за людей все их проблемы – просто делайте все, что в ваших силах, чтобы помочь пострадавшим самостоятельно справиться с бедой.</a:t>
            </a:r>
            <a:endParaRPr sz="2000">
              <a:solidFill>
                <a:srgbClr val="002060"/>
              </a:solidFill>
              <a:latin typeface="Tahoma"/>
              <a:ea typeface="Tahoma"/>
              <a:cs typeface="Tahoma"/>
            </a:endParaRPr>
          </a:p>
          <a:p>
            <a:pPr algn="just"/>
            <a:r>
              <a:rPr sz="2000">
                <a:solidFill>
                  <a:srgbClr val="002060"/>
                </a:solidFill>
                <a:latin typeface="Tahoma"/>
                <a:ea typeface="Tahoma"/>
                <a:cs typeface="Tahoma"/>
              </a:rPr>
              <a:t>Сократите потребление алкоголя, кофеина, табака, не увлекайтесь приемом безрецептурных лекарств.</a:t>
            </a:r>
            <a:endParaRPr sz="2000">
              <a:solidFill>
                <a:srgbClr val="002060"/>
              </a:solidFill>
              <a:latin typeface="Tahoma"/>
              <a:ea typeface="Tahoma"/>
              <a:cs typeface="Tahoma"/>
            </a:endParaRPr>
          </a:p>
          <a:p>
            <a:pPr algn="just"/>
            <a:r>
              <a:rPr sz="2000">
                <a:solidFill>
                  <a:srgbClr val="002060"/>
                </a:solidFill>
                <a:latin typeface="Tahoma"/>
                <a:ea typeface="Tahoma"/>
                <a:cs typeface="Tahoma"/>
              </a:rPr>
              <a:t>Интересуйтесь, как чувствуют себя ваши коллеги, и позволяйте им интересоваться вашим состоянием. </a:t>
            </a:r>
            <a:endParaRPr sz="2000">
              <a:solidFill>
                <a:srgbClr val="002060"/>
              </a:solidFill>
              <a:latin typeface="Tahoma"/>
              <a:ea typeface="Tahoma"/>
              <a:cs typeface="Tahoma"/>
            </a:endParaRPr>
          </a:p>
          <a:p>
            <a:pPr algn="just"/>
            <a:r>
              <a:rPr sz="2000">
                <a:solidFill>
                  <a:srgbClr val="002060"/>
                </a:solidFill>
                <a:latin typeface="Tahoma"/>
                <a:ea typeface="Tahoma"/>
                <a:cs typeface="Tahoma"/>
              </a:rPr>
              <a:t>Найдите способы поддерживать друг друга.</a:t>
            </a:r>
            <a:endParaRPr sz="2000">
              <a:solidFill>
                <a:srgbClr val="002060"/>
              </a:solidFill>
              <a:latin typeface="Tahoma"/>
              <a:ea typeface="Tahoma"/>
              <a:cs typeface="Tahoma"/>
            </a:endParaRPr>
          </a:p>
          <a:p>
            <a:pPr algn="just"/>
            <a:r>
              <a:rPr sz="2000">
                <a:solidFill>
                  <a:srgbClr val="002060"/>
                </a:solidFill>
                <a:latin typeface="Tahoma"/>
                <a:ea typeface="Tahoma"/>
                <a:cs typeface="Tahoma"/>
              </a:rPr>
              <a:t>Общайтесь с друзьями, близкими или другими людьми, которым вы доверяете, – пусть они поддержат вас.</a:t>
            </a:r>
            <a:endParaRPr sz="2000">
              <a:solidFill>
                <a:srgbClr val="002060"/>
              </a:solidFill>
              <a:latin typeface="Tahoma"/>
              <a:ea typeface="Tahoma"/>
              <a:cs typeface="Tahoma"/>
            </a:endParaRPr>
          </a:p>
        </p:txBody>
      </p:sp>
      <p:sp>
        <p:nvSpPr>
          <p:cNvPr id="6" name="Заголовок 1">
            <a:extLst>
              <a:ext uri="{FF2B5EF4-FFF2-40B4-BE49-F238E27FC236}">
                <a16:creationId xmlns:a16="http://schemas.microsoft.com/office/drawing/2014/main" id="{F478DB42-C277-4E4F-8B1A-8658530A041D}"/>
              </a:ext>
            </a:extLst>
          </p:cNvPr>
          <p:cNvSpPr>
            <a:spLocks noGrp="1"/>
          </p:cNvSpPr>
          <p:nvPr>
            <p:ph type="title"/>
          </p:nvPr>
        </p:nvSpPr>
        <p:spPr>
          <a:xfrm>
            <a:off x="1425889" y="815350"/>
            <a:ext cx="9823535" cy="720723"/>
          </a:xfrm>
        </p:spPr>
        <p:txBody>
          <a:bodyPr>
            <a:normAutofit fontScale="90000"/>
          </a:bodyPr>
          <a:lstStyle/>
          <a:p>
            <a:pPr/>
            <a:r>
              <a:rPr b="1" sz="2665">
                <a:solidFill>
                  <a:srgbClr val="002060"/>
                </a:solidFill>
                <a:latin typeface="Tahoma"/>
                <a:ea typeface="Tahoma"/>
                <a:cs typeface="Tahoma"/>
              </a:rPr>
              <a:t>ЗАБОТА О СЕБЕ </a:t>
            </a:r>
            <a:br>
              <a:rPr b="1" sz="2800">
                <a:solidFill>
                  <a:srgbClr val="002060"/>
                </a:solidFill>
                <a:ea typeface="Tahoma"/>
                <a:cs typeface="Tahoma"/>
              </a:rPr>
            </a:br>
            <a:r>
              <a:rPr b="1" sz="2800">
                <a:solidFill>
                  <a:srgbClr val="002060"/>
                </a:solidFill>
                <a:latin typeface="Tahoma"/>
                <a:ea typeface="Tahoma"/>
                <a:cs typeface="Tahoma"/>
              </a:rPr>
              <a:t>Заботьтесь о себе, чтобы лучше позаботиться о других!</a:t>
            </a:r>
            <a:endParaRPr b="1" sz="2800">
              <a:solidFill>
                <a:srgbClr val="002060"/>
              </a:solidFill>
              <a:latin typeface="Tahoma"/>
              <a:ea typeface="Tahoma"/>
              <a:cs typeface="Tahoma"/>
            </a:endParaRP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мещающее содержимое 2"/>
          <p:cNvSpPr>
            <a:spLocks noGrp="1"/>
          </p:cNvSpPr>
          <p:nvPr>
            <p:ph idx="1"/>
          </p:nvPr>
        </p:nvSpPr>
        <p:spPr>
          <a:xfrm>
            <a:off x="1258904" y="769892"/>
            <a:ext cx="9674200" cy="4516733"/>
          </a:xfrm>
        </p:spPr>
        <p:txBody>
          <a:bodyPr>
            <a:normAutofit fontScale="47500" lnSpcReduction="20000"/>
          </a:bodyPr>
          <a:lstStyle/>
          <a:p>
            <a:pPr marL="0" algn="ctr" indent="0">
              <a:buNone/>
            </a:pPr>
            <a:r>
              <a:rPr b="1" sz="8000"/>
              <a:t> </a:t>
            </a:r>
            <a:r>
              <a:rPr b="1" sz="5100">
                <a:solidFill>
                  <a:srgbClr val="002060"/>
                </a:solidFill>
                <a:latin typeface="Tahoma"/>
                <a:ea typeface="Tahoma"/>
                <a:cs typeface="Tahoma"/>
              </a:rPr>
              <a:t>Отдых и осмысление пережитого</a:t>
            </a:r>
            <a:endParaRPr b="1" sz="5100">
              <a:solidFill>
                <a:srgbClr val="002060"/>
              </a:solidFill>
              <a:latin typeface="Tahoma"/>
              <a:ea typeface="Tahoma"/>
              <a:cs typeface="Tahoma"/>
            </a:endParaRPr>
          </a:p>
          <a:p>
            <a:pPr/>
            <a:endParaRPr sz="3200">
              <a:solidFill>
                <a:srgbClr val="002060"/>
              </a:solidFill>
              <a:latin typeface="Tahoma"/>
              <a:ea typeface="Tahoma"/>
              <a:cs typeface="Tahoma"/>
            </a:endParaRPr>
          </a:p>
          <a:p>
            <a:pPr algn="just">
              <a:lnSpc>
                <a:spcPct val="120000"/>
              </a:lnSpc>
              <a:spcBef>
                <a:spcPts val="600"/>
              </a:spcBef>
              <a:spcAft>
                <a:spcPts val="600"/>
              </a:spcAft>
            </a:pPr>
            <a:r>
              <a:rPr sz="4200">
                <a:solidFill>
                  <a:srgbClr val="002060"/>
                </a:solidFill>
                <a:latin typeface="Tahoma"/>
                <a:ea typeface="Tahoma"/>
                <a:cs typeface="Tahoma"/>
              </a:rPr>
              <a:t>После оказания помощи в кризисной ситуации найдите время отдохнуть и поразмыслить о пережитом. </a:t>
            </a:r>
            <a:endParaRPr sz="4200">
              <a:solidFill>
                <a:srgbClr val="002060"/>
              </a:solidFill>
              <a:latin typeface="Tahoma"/>
              <a:ea typeface="Tahoma"/>
              <a:cs typeface="Tahoma"/>
            </a:endParaRPr>
          </a:p>
          <a:p>
            <a:pPr algn="just">
              <a:lnSpc>
                <a:spcPct val="120000"/>
              </a:lnSpc>
              <a:spcBef>
                <a:spcPts val="600"/>
              </a:spcBef>
              <a:spcAft>
                <a:spcPts val="600"/>
              </a:spcAft>
            </a:pPr>
            <a:r>
              <a:rPr sz="4200">
                <a:solidFill>
                  <a:srgbClr val="002060"/>
                </a:solidFill>
                <a:latin typeface="Tahoma"/>
                <a:ea typeface="Tahoma"/>
                <a:cs typeface="Tahoma"/>
              </a:rPr>
              <a:t> Поговорите о пережитом при оказании помощи в кризисной ситуации с коллегой или с кем-то еще, кому доверяете.</a:t>
            </a:r>
            <a:endParaRPr sz="4200">
              <a:solidFill>
                <a:srgbClr val="002060"/>
              </a:solidFill>
              <a:latin typeface="Tahoma"/>
              <a:ea typeface="Tahoma"/>
              <a:cs typeface="Tahoma"/>
            </a:endParaRPr>
          </a:p>
          <a:p>
            <a:pPr algn="just">
              <a:lnSpc>
                <a:spcPct val="120000"/>
              </a:lnSpc>
              <a:spcBef>
                <a:spcPts val="600"/>
              </a:spcBef>
              <a:spcAft>
                <a:spcPts val="600"/>
              </a:spcAft>
            </a:pPr>
            <a:r>
              <a:rPr sz="4200">
                <a:solidFill>
                  <a:srgbClr val="002060"/>
                </a:solidFill>
                <a:latin typeface="Tahoma"/>
                <a:ea typeface="Tahoma"/>
                <a:cs typeface="Tahoma"/>
              </a:rPr>
              <a:t> Отдайте себе должное за все, что сделали, чтобы помочь другим, даже если это была незначительная помощь.</a:t>
            </a:r>
            <a:endParaRPr sz="4200">
              <a:solidFill>
                <a:srgbClr val="002060"/>
              </a:solidFill>
              <a:latin typeface="Tahoma"/>
              <a:ea typeface="Tahoma"/>
              <a:cs typeface="Tahoma"/>
            </a:endParaRPr>
          </a:p>
          <a:p>
            <a:pPr algn="just">
              <a:lnSpc>
                <a:spcPct val="120000"/>
              </a:lnSpc>
              <a:spcBef>
                <a:spcPts val="600"/>
              </a:spcBef>
              <a:spcAft>
                <a:spcPts val="600"/>
              </a:spcAft>
            </a:pPr>
            <a:r>
              <a:rPr sz="4200">
                <a:solidFill>
                  <a:srgbClr val="002060"/>
                </a:solidFill>
                <a:latin typeface="Tahoma"/>
                <a:ea typeface="Tahoma"/>
                <a:cs typeface="Tahoma"/>
              </a:rPr>
              <a:t>Научитесь осмысливать пережитое и понимать, что вам удалось сделать хорошо, а что не очень, а также трезво оценивать пределы ваших возможностей в сложившихся обстоятельствах.</a:t>
            </a:r>
            <a:endParaRPr sz="4200">
              <a:solidFill>
                <a:srgbClr val="002060"/>
              </a:solidFill>
              <a:latin typeface="Tahoma"/>
              <a:ea typeface="Tahoma"/>
              <a:cs typeface="Tahoma"/>
            </a:endParaRPr>
          </a:p>
          <a:p>
            <a:pPr>
              <a:lnSpc>
                <a:spcPct val="120000"/>
              </a:lnSpc>
              <a:spcBef>
                <a:spcPts val="600"/>
              </a:spcBef>
              <a:spcAft>
                <a:spcPts val="600"/>
              </a:spcAft>
            </a:pPr>
            <a:endParaRPr sz="7200">
              <a:solidFill>
                <a:srgbClr val="002060"/>
              </a:solidFill>
              <a:latin typeface="Tahoma"/>
              <a:ea typeface="Tahoma"/>
              <a:cs typeface="Tahoma"/>
            </a:endParaRP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мещающее содержимое 2"/>
          <p:cNvSpPr>
            <a:spLocks noGrp="1"/>
          </p:cNvSpPr>
          <p:nvPr>
            <p:ph idx="1"/>
          </p:nvPr>
        </p:nvSpPr>
        <p:spPr>
          <a:xfrm>
            <a:off x="1283237" y="883662"/>
            <a:ext cx="9697249" cy="4272325"/>
          </a:xfrm>
        </p:spPr>
        <p:txBody>
          <a:bodyPr>
            <a:normAutofit fontScale="32500" lnSpcReduction="20000"/>
          </a:bodyPr>
          <a:lstStyle/>
          <a:p>
            <a:pPr marL="0" algn="ctr" indent="0">
              <a:buNone/>
            </a:pPr>
            <a:r>
              <a:rPr b="1" sz="8000"/>
              <a:t> </a:t>
            </a:r>
            <a:r>
              <a:rPr b="1" sz="7400">
                <a:solidFill>
                  <a:srgbClr val="002060"/>
                </a:solidFill>
                <a:latin typeface="Tahoma"/>
                <a:ea typeface="Tahoma"/>
                <a:cs typeface="Tahoma"/>
              </a:rPr>
              <a:t>Отдых и осмысление пережитого</a:t>
            </a:r>
            <a:endParaRPr b="1" sz="7400">
              <a:solidFill>
                <a:srgbClr val="002060"/>
              </a:solidFill>
              <a:latin typeface="Tahoma"/>
              <a:ea typeface="Tahoma"/>
              <a:cs typeface="Tahoma"/>
            </a:endParaRPr>
          </a:p>
          <a:p>
            <a:pPr/>
            <a:endParaRPr sz="4300">
              <a:solidFill>
                <a:srgbClr val="002060"/>
              </a:solidFill>
              <a:latin typeface="Tahoma"/>
              <a:ea typeface="Tahoma"/>
              <a:cs typeface="Tahoma"/>
            </a:endParaRPr>
          </a:p>
          <a:p>
            <a:pPr algn="just">
              <a:lnSpc>
                <a:spcPct val="120000"/>
              </a:lnSpc>
              <a:spcBef>
                <a:spcPts val="600"/>
              </a:spcBef>
              <a:spcAft>
                <a:spcPts val="600"/>
              </a:spcAft>
            </a:pPr>
            <a:r>
              <a:rPr sz="6200">
                <a:solidFill>
                  <a:srgbClr val="002060"/>
                </a:solidFill>
                <a:latin typeface="Tahoma"/>
                <a:ea typeface="Tahoma"/>
                <a:cs typeface="Tahoma"/>
              </a:rPr>
              <a:t>По возможности найдите время, чтобы отдохнуть и расслабиться, прежде чем вновь приступить к работе и выполнению своих повседневных обязанностей.</a:t>
            </a:r>
            <a:endParaRPr sz="6200">
              <a:solidFill>
                <a:srgbClr val="002060"/>
              </a:solidFill>
              <a:latin typeface="Tahoma"/>
              <a:ea typeface="Tahoma"/>
              <a:cs typeface="Tahoma"/>
            </a:endParaRPr>
          </a:p>
          <a:p>
            <a:pPr algn="just">
              <a:lnSpc>
                <a:spcPct val="120000"/>
              </a:lnSpc>
              <a:spcBef>
                <a:spcPts val="600"/>
              </a:spcBef>
              <a:spcAft>
                <a:spcPts val="600"/>
              </a:spcAft>
            </a:pPr>
            <a:r>
              <a:rPr sz="6200">
                <a:solidFill>
                  <a:srgbClr val="002060"/>
                </a:solidFill>
                <a:latin typeface="Tahoma"/>
                <a:ea typeface="Tahoma"/>
                <a:cs typeface="Tahoma"/>
              </a:rPr>
              <a:t>Если вас одолевают тяжелые мысли или воспоминания о происшедшем, вы стали нервным, вам тоскливо, вы плохо спите, злоупотребляете алкоголем или употребляете другие психоактивные вещества, важно обратиться за помощью к людям, которым вы доверяете. </a:t>
            </a:r>
            <a:endParaRPr sz="6200">
              <a:solidFill>
                <a:srgbClr val="002060"/>
              </a:solidFill>
              <a:latin typeface="Tahoma"/>
              <a:ea typeface="Tahoma"/>
              <a:cs typeface="Tahoma"/>
            </a:endParaRPr>
          </a:p>
          <a:p>
            <a:pPr algn="just">
              <a:lnSpc>
                <a:spcPct val="120000"/>
              </a:lnSpc>
              <a:spcBef>
                <a:spcPts val="600"/>
              </a:spcBef>
              <a:spcAft>
                <a:spcPts val="600"/>
              </a:spcAft>
            </a:pPr>
            <a:r>
              <a:rPr sz="6200">
                <a:solidFill>
                  <a:srgbClr val="002060"/>
                </a:solidFill>
                <a:latin typeface="Tahoma"/>
                <a:ea typeface="Tahoma"/>
                <a:cs typeface="Tahoma"/>
              </a:rPr>
              <a:t>Если эти </a:t>
            </a:r>
            <a:r>
              <a:rPr b="1" sz="6200">
                <a:solidFill>
                  <a:srgbClr val="002060"/>
                </a:solidFill>
                <a:latin typeface="Tahoma"/>
                <a:ea typeface="Tahoma"/>
                <a:cs typeface="Tahoma"/>
              </a:rPr>
              <a:t>проблемы</a:t>
            </a:r>
            <a:r>
              <a:rPr sz="6200">
                <a:solidFill>
                  <a:srgbClr val="002060"/>
                </a:solidFill>
                <a:latin typeface="Tahoma"/>
                <a:ea typeface="Tahoma"/>
                <a:cs typeface="Tahoma"/>
              </a:rPr>
              <a:t> продолжаются </a:t>
            </a:r>
            <a:r>
              <a:rPr b="1" sz="6200">
                <a:solidFill>
                  <a:srgbClr val="002060"/>
                </a:solidFill>
                <a:latin typeface="Tahoma"/>
                <a:ea typeface="Tahoma"/>
                <a:cs typeface="Tahoma"/>
              </a:rPr>
              <a:t>дольше месяца, обратитесь к врачу </a:t>
            </a:r>
            <a:endParaRPr b="1" sz="6200">
              <a:solidFill>
                <a:srgbClr val="002060"/>
              </a:solidFill>
              <a:latin typeface="Tahoma"/>
              <a:ea typeface="Tahoma"/>
              <a:cs typeface="Tahoma"/>
            </a:endParaRPr>
          </a:p>
        </p:txBody>
      </p:sp>
    </p:spTree>
    <p:extLst>
      <p:ext uri="{BB962C8B-B14F-4D97-AF65-F5344CB8AC3E}">
        <p14:creationId xmlns:p14="http://schemas.microsoft.com/office/powerpoint/2010/main" val="395519557"/>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60031" y="817582"/>
            <a:ext cx="9286986" cy="1003529"/>
          </a:xfrm>
        </p:spPr>
        <p:txBody>
          <a:bodyPr>
            <a:noAutofit/>
          </a:bodyPr>
          <a:lstStyle/>
          <a:p>
            <a:pPr/>
            <a:r>
              <a:rPr b="1" sz="3200">
                <a:solidFill>
                  <a:srgbClr val="002060"/>
                </a:solidFill>
                <a:latin typeface="Tahoma"/>
                <a:ea typeface="Tahoma"/>
                <a:cs typeface="Tahoma"/>
              </a:rPr>
              <a:t>Телефоны бесплатной </a:t>
            </a:r>
            <a:br>
              <a:rPr b="1" sz="3200">
                <a:solidFill>
                  <a:srgbClr val="002060"/>
                </a:solidFill>
                <a:ea typeface="Tahoma"/>
                <a:cs typeface="Tahoma"/>
              </a:rPr>
            </a:br>
            <a:r>
              <a:rPr b="1" sz="3200">
                <a:solidFill>
                  <a:srgbClr val="002060"/>
                </a:solidFill>
                <a:latin typeface="Tahoma"/>
                <a:ea typeface="Tahoma"/>
                <a:cs typeface="Tahoma"/>
              </a:rPr>
              <a:t>психологической поддержки</a:t>
            </a:r>
            <a:endParaRPr b="1" sz="3200">
              <a:solidFill>
                <a:srgbClr val="002060"/>
              </a:solidFill>
              <a:latin typeface="Tahoma"/>
              <a:ea typeface="Tahoma"/>
              <a:cs typeface="Tahoma"/>
            </a:endParaRPr>
          </a:p>
        </p:txBody>
      </p:sp>
      <p:sp>
        <p:nvSpPr>
          <p:cNvPr id="3" name="Замещающее содержимое 2"/>
          <p:cNvSpPr>
            <a:spLocks noGrp="1"/>
          </p:cNvSpPr>
          <p:nvPr>
            <p:ph idx="1"/>
          </p:nvPr>
        </p:nvSpPr>
        <p:spPr>
          <a:xfrm>
            <a:off x="1486179" y="2182262"/>
            <a:ext cx="9260839" cy="3509618"/>
          </a:xfrm>
        </p:spPr>
        <p:txBody>
          <a:bodyPr>
            <a:normAutofit fontScale="90000"/>
          </a:bodyPr>
          <a:lstStyle/>
          <a:p>
            <a:pPr marL="0" algn="just" indent="0">
              <a:buNone/>
            </a:pPr>
            <a:r>
              <a:rPr b="1">
                <a:solidFill>
                  <a:srgbClr val="002060"/>
                </a:solidFill>
                <a:latin typeface="Arial"/>
                <a:cs typeface="Arial"/>
              </a:rPr>
              <a:t>24-45-24</a:t>
            </a:r>
            <a:r>
              <a:rPr>
                <a:solidFill>
                  <a:srgbClr val="002060"/>
                </a:solidFill>
                <a:latin typeface="Arial"/>
                <a:cs typeface="Arial"/>
              </a:rPr>
              <a:t> (Рязанский областной клинический психоневрологический диспансер)</a:t>
            </a:r>
            <a:endParaRPr>
              <a:solidFill>
                <a:srgbClr val="002060"/>
              </a:solidFill>
              <a:latin typeface="Arial"/>
              <a:cs typeface="Arial"/>
            </a:endParaRPr>
          </a:p>
          <a:p>
            <a:pPr marL="0" algn="just" indent="0">
              <a:buNone/>
            </a:pPr>
            <a:endParaRPr>
              <a:solidFill>
                <a:srgbClr val="002060"/>
              </a:solidFill>
              <a:latin typeface="Arial"/>
              <a:cs typeface="Arial"/>
            </a:endParaRPr>
          </a:p>
          <a:p>
            <a:pPr marL="0" algn="just" indent="0">
              <a:buNone/>
            </a:pPr>
            <a:r>
              <a:rPr b="1">
                <a:solidFill>
                  <a:srgbClr val="002060"/>
                </a:solidFill>
                <a:latin typeface="Arial"/>
                <a:cs typeface="Arial"/>
              </a:rPr>
              <a:t>8-800-2000-122</a:t>
            </a:r>
            <a:r>
              <a:rPr>
                <a:solidFill>
                  <a:srgbClr val="002060"/>
                </a:solidFill>
                <a:latin typeface="Arial"/>
                <a:cs typeface="Arial"/>
              </a:rPr>
              <a:t> (телефон доверия круглосуточной психологической помощи для детей, подростков и их родителей)</a:t>
            </a:r>
            <a:endParaRPr>
              <a:solidFill>
                <a:srgbClr val="002060"/>
              </a:solidFill>
              <a:latin typeface="Arial"/>
              <a:cs typeface="Arial"/>
            </a:endParaRPr>
          </a:p>
          <a:p>
            <a:pPr algn="just"/>
            <a:endParaRPr>
              <a:solidFill>
                <a:srgbClr val="002060"/>
              </a:solidFill>
              <a:latin typeface="Arial"/>
              <a:cs typeface="Arial"/>
            </a:endParaRPr>
          </a:p>
          <a:p>
            <a:pPr marL="0" algn="just" indent="0">
              <a:buNone/>
            </a:pPr>
            <a:r>
              <a:rPr b="1">
                <a:solidFill>
                  <a:srgbClr val="002060"/>
                </a:solidFill>
                <a:latin typeface="Arial"/>
                <a:cs typeface="Arial"/>
              </a:rPr>
              <a:t>98-87-00, 27-63-06 и 76-00-53</a:t>
            </a:r>
            <a:r>
              <a:rPr>
                <a:solidFill>
                  <a:srgbClr val="002060"/>
                </a:solidFill>
                <a:latin typeface="Arial"/>
                <a:cs typeface="Arial"/>
              </a:rPr>
              <a:t> (телефоны отделения помощи женщинам, оказавшимся в трудной жизненной ситуации, комплексный центр социального обслуживания населения «Семья»)</a:t>
            </a:r>
            <a:endParaRPr>
              <a:solidFill>
                <a:srgbClr val="002060"/>
              </a:solidFill>
              <a:latin typeface="Arial"/>
              <a:cs typeface="Arial"/>
            </a:endParaRP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544556" y="594745"/>
            <a:ext cx="9286986" cy="696166"/>
          </a:xfrm>
        </p:spPr>
        <p:txBody>
          <a:bodyPr>
            <a:normAutofit/>
          </a:bodyPr>
          <a:lstStyle/>
          <a:p>
            <a:pPr/>
            <a:r>
              <a:rPr b="1" sz="3200">
                <a:solidFill>
                  <a:srgbClr val="002060"/>
                </a:solidFill>
                <a:latin typeface="Tahoma"/>
                <a:ea typeface="Tahoma"/>
                <a:cs typeface="Tahoma"/>
              </a:rPr>
              <a:t>Литература по теме</a:t>
            </a:r>
            <a:endParaRPr b="1" sz="3200">
              <a:solidFill>
                <a:srgbClr val="002060"/>
              </a:solidFill>
              <a:latin typeface="Tahoma"/>
              <a:ea typeface="Tahoma"/>
              <a:cs typeface="Tahoma"/>
            </a:endParaRPr>
          </a:p>
        </p:txBody>
      </p:sp>
      <p:sp>
        <p:nvSpPr>
          <p:cNvPr id="3" name="Объект 2"/>
          <p:cNvSpPr>
            <a:spLocks noGrp="1"/>
          </p:cNvSpPr>
          <p:nvPr>
            <p:ph idx="1"/>
          </p:nvPr>
        </p:nvSpPr>
        <p:spPr>
          <a:xfrm>
            <a:off x="1237124" y="1290911"/>
            <a:ext cx="9768687" cy="4840937"/>
          </a:xfrm>
        </p:spPr>
        <p:txBody>
          <a:bodyPr>
            <a:normAutofit fontScale="77500" lnSpcReduction="20000"/>
          </a:bodyPr>
          <a:lstStyle/>
          <a:p>
            <a:pPr marL="0" algn="just" indent="0">
              <a:buNone/>
            </a:pPr>
            <a:br>
              <a:rPr>
                <a:ea typeface="Tahoma"/>
                <a:cs typeface="Tahoma"/>
              </a:rPr>
            </a:br>
            <a:r>
              <a:rPr>
                <a:solidFill>
                  <a:srgbClr val="002060"/>
                </a:solidFill>
                <a:latin typeface="Tahoma"/>
                <a:ea typeface="Tahoma"/>
                <a:cs typeface="Tahoma"/>
              </a:rPr>
              <a:t>1.Портал психологических изданий PsyJournals.ru </a:t>
            </a:r>
            <a:endParaRPr>
              <a:solidFill>
                <a:srgbClr val="002060"/>
              </a:solidFill>
              <a:latin typeface="Tahoma"/>
              <a:ea typeface="Tahoma"/>
              <a:cs typeface="Tahoma"/>
            </a:endParaRPr>
          </a:p>
          <a:p>
            <a:pPr marL="0" algn="just" indent="0">
              <a:buNone/>
            </a:pPr>
            <a:r>
              <a:rPr>
                <a:solidFill>
                  <a:srgbClr val="002060"/>
                </a:solidFill>
                <a:latin typeface="Tahoma"/>
                <a:ea typeface="Tahoma"/>
                <a:cs typeface="Tahoma"/>
              </a:rPr>
              <a:t> </a:t>
            </a:r>
            <a:r>
              <a:rPr>
                <a:solidFill>
                  <a:schemeClr val="accent4">
                    <a:lumMod val="75000"/>
                  </a:schemeClr>
                </a:solidFill>
                <a:latin typeface="Tahoma"/>
                <a:ea typeface="Tahoma"/>
                <a:cs typeface="Tahoma"/>
                <a:hlinkClick r:id="rId2"/>
              </a:rPr>
              <a:t>https://psyjournals.ru/cepp/issue/45300_full.shtml</a:t>
            </a:r>
            <a:r>
              <a:rPr>
                <a:solidFill>
                  <a:schemeClr val="accent4">
                    <a:lumMod val="75000"/>
                  </a:schemeClr>
                </a:solidFill>
                <a:latin typeface="Tahoma"/>
                <a:ea typeface="Tahoma"/>
                <a:cs typeface="Tahoma"/>
              </a:rPr>
              <a:t> </a:t>
            </a:r>
            <a:endParaRPr>
              <a:solidFill>
                <a:schemeClr val="accent4">
                  <a:lumMod val="75000"/>
                </a:schemeClr>
              </a:solidFill>
              <a:latin typeface="Tahoma"/>
              <a:ea typeface="Tahoma"/>
              <a:cs typeface="Tahoma"/>
            </a:endParaRPr>
          </a:p>
          <a:p>
            <a:pPr marL="0" algn="just" indent="0">
              <a:buNone/>
            </a:pPr>
            <a:r>
              <a:rPr>
                <a:latin typeface="Tahoma"/>
                <a:ea typeface="Tahoma"/>
                <a:cs typeface="Tahoma"/>
              </a:rPr>
              <a:t>[</a:t>
            </a:r>
            <a:r>
              <a:rPr>
                <a:solidFill>
                  <a:srgbClr val="002060"/>
                </a:solidFill>
                <a:latin typeface="Tahoma"/>
                <a:ea typeface="Tahoma"/>
                <a:cs typeface="Tahoma"/>
              </a:rPr>
              <a:t>Модель экстренной психологической помощи – Теоретические и прикладные аспекты деятельности Центра экстренной психологической помощи МГППУ]</a:t>
            </a:r>
            <a:endParaRPr>
              <a:solidFill>
                <a:srgbClr val="002060"/>
              </a:solidFill>
              <a:latin typeface="Tahoma"/>
              <a:ea typeface="Tahoma"/>
              <a:cs typeface="Tahoma"/>
            </a:endParaRPr>
          </a:p>
          <a:p>
            <a:pPr marL="0" algn="just" indent="0">
              <a:buNone/>
            </a:pPr>
            <a:endParaRPr>
              <a:solidFill>
                <a:srgbClr val="002060"/>
              </a:solidFill>
              <a:latin typeface="Tahoma"/>
              <a:ea typeface="Tahoma"/>
              <a:cs typeface="Tahoma"/>
            </a:endParaRPr>
          </a:p>
          <a:p>
            <a:pPr marL="0" algn="just" indent="0">
              <a:buNone/>
            </a:pPr>
            <a:r>
              <a:rPr>
                <a:solidFill>
                  <a:srgbClr val="002060"/>
                </a:solidFill>
                <a:latin typeface="Tahoma"/>
                <a:ea typeface="Tahoma"/>
                <a:cs typeface="Tahoma"/>
              </a:rPr>
              <a:t>2. М.М. Решетников. Динамика состояния пострадавших</a:t>
            </a:r>
            <a:endParaRPr>
              <a:solidFill>
                <a:srgbClr val="002060"/>
              </a:solidFill>
              <a:latin typeface="Tahoma"/>
              <a:ea typeface="Tahoma"/>
              <a:cs typeface="Tahoma"/>
            </a:endParaRPr>
          </a:p>
          <a:p>
            <a:pPr marL="0" algn="just" indent="0">
              <a:buNone/>
            </a:pPr>
            <a:endParaRPr>
              <a:solidFill>
                <a:srgbClr val="002060"/>
              </a:solidFill>
              <a:latin typeface="Tahoma"/>
              <a:ea typeface="Tahoma"/>
              <a:cs typeface="Tahoma"/>
            </a:endParaRPr>
          </a:p>
          <a:p>
            <a:pPr marL="0" algn="just" indent="0">
              <a:buNone/>
            </a:pPr>
            <a:r>
              <a:rPr>
                <a:solidFill>
                  <a:srgbClr val="002060"/>
                </a:solidFill>
                <a:latin typeface="Tahoma"/>
                <a:ea typeface="Tahoma"/>
                <a:cs typeface="Tahoma"/>
              </a:rPr>
              <a:t>3. Ю.А. Александровский. Психиатрия катастроф</a:t>
            </a:r>
            <a:endParaRPr>
              <a:solidFill>
                <a:srgbClr val="002060"/>
              </a:solidFill>
              <a:latin typeface="Tahoma"/>
              <a:ea typeface="Tahoma"/>
              <a:cs typeface="Tahoma"/>
            </a:endParaRPr>
          </a:p>
          <a:p>
            <a:pPr marL="0" algn="just" indent="0">
              <a:buNone/>
            </a:pPr>
            <a:endParaRPr>
              <a:solidFill>
                <a:srgbClr val="002060"/>
              </a:solidFill>
              <a:latin typeface="Tahoma"/>
              <a:ea typeface="Tahoma"/>
              <a:cs typeface="Tahoma"/>
            </a:endParaRPr>
          </a:p>
          <a:p>
            <a:pPr marL="0" algn="just" indent="0">
              <a:buNone/>
            </a:pPr>
            <a:r>
              <a:rPr>
                <a:solidFill>
                  <a:srgbClr val="002060"/>
                </a:solidFill>
                <a:latin typeface="Tahoma"/>
                <a:ea typeface="Tahoma"/>
                <a:cs typeface="Tahoma"/>
              </a:rPr>
              <a:t>4. В.В. Макаров. Лекции по психотерапии</a:t>
            </a:r>
            <a:endParaRPr>
              <a:solidFill>
                <a:srgbClr val="002060"/>
              </a:solidFill>
              <a:latin typeface="Tahoma"/>
              <a:ea typeface="Tahoma"/>
              <a:cs typeface="Tahoma"/>
            </a:endParaRPr>
          </a:p>
          <a:p>
            <a:pPr marL="0" algn="just" indent="0">
              <a:buNone/>
            </a:pPr>
            <a:endParaRPr>
              <a:solidFill>
                <a:srgbClr val="002060"/>
              </a:solidFill>
              <a:latin typeface="Tahoma"/>
              <a:ea typeface="Tahoma"/>
              <a:cs typeface="Tahoma"/>
            </a:endParaRPr>
          </a:p>
          <a:p>
            <a:pPr marL="0" algn="just" indent="0">
              <a:buNone/>
            </a:pPr>
            <a:r>
              <a:rPr>
                <a:solidFill>
                  <a:srgbClr val="002060"/>
                </a:solidFill>
                <a:latin typeface="Tahoma"/>
                <a:ea typeface="Tahoma"/>
                <a:cs typeface="Tahoma"/>
              </a:rPr>
              <a:t>5. Как преодолеть психотравму и восстановить душевное равновесие/ Методическое пособие по </a:t>
            </a:r>
            <a:r>
              <a:rPr>
                <a:solidFill>
                  <a:srgbClr val="002060"/>
                </a:solidFill>
                <a:latin typeface="Tahoma"/>
                <a:ea typeface="Tahoma"/>
                <a:cs typeface="Tahoma"/>
              </a:rPr>
              <a:t>психотравмотерапии</a:t>
            </a:r>
            <a:r>
              <a:rPr>
                <a:solidFill>
                  <a:srgbClr val="002060"/>
                </a:solidFill>
                <a:latin typeface="Tahoma"/>
                <a:ea typeface="Tahoma"/>
                <a:cs typeface="Tahoma"/>
              </a:rPr>
              <a:t>, под ред. Мищенко.  Пятигорск - Bern, 2012 г. </a:t>
            </a:r>
            <a:endParaRPr>
              <a:solidFill>
                <a:srgbClr val="002060"/>
              </a:solidFill>
              <a:latin typeface="Tahoma"/>
              <a:ea typeface="Tahoma"/>
              <a:cs typeface="Tahoma"/>
            </a:endParaRPr>
          </a:p>
          <a:p>
            <a:pPr marL="0" algn="just" indent="0">
              <a:buNone/>
            </a:pPr>
            <a:r>
              <a:rPr>
                <a:solidFill>
                  <a:srgbClr val="002060"/>
                </a:solidFill>
                <a:latin typeface="Tahoma"/>
                <a:ea typeface="Tahoma"/>
                <a:cs typeface="Tahoma"/>
              </a:rPr>
              <a:t>(Глава 3.3. Психологическая помощь беженцам и вынужденным переселенцам из «горячих точек»)</a:t>
            </a:r>
            <a:endParaRPr>
              <a:solidFill>
                <a:srgbClr val="002060"/>
              </a:solidFill>
              <a:latin typeface="Tahoma"/>
              <a:ea typeface="Tahoma"/>
              <a:cs typeface="Tahoma"/>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мещающее содержимое 2"/>
          <p:cNvSpPr>
            <a:spLocks noGrp="1"/>
          </p:cNvSpPr>
          <p:nvPr>
            <p:ph idx="1"/>
          </p:nvPr>
        </p:nvSpPr>
        <p:spPr>
          <a:xfrm>
            <a:off x="1073153" y="568611"/>
            <a:ext cx="10030285" cy="5917271"/>
          </a:xfrm>
        </p:spPr>
        <p:txBody>
          <a:bodyPr>
            <a:normAutofit fontScale="60000" lnSpcReduction="20000"/>
          </a:bodyPr>
          <a:lstStyle/>
          <a:p>
            <a:pPr marL="0" algn="just" indent="0">
              <a:buNone/>
            </a:pPr>
            <a:r>
              <a:rPr b="1" sz="3000">
                <a:solidFill>
                  <a:srgbClr val="002060"/>
                </a:solidFill>
                <a:latin typeface="Tahoma"/>
                <a:ea typeface="Tahoma"/>
                <a:cs typeface="Tahoma"/>
              </a:rPr>
              <a:t>    Фазы переживания горя взрослыми:</a:t>
            </a:r>
            <a:endParaRPr b="1" sz="3000">
              <a:solidFill>
                <a:srgbClr val="002060"/>
              </a:solidFill>
              <a:latin typeface="Tahoma"/>
              <a:ea typeface="Tahoma"/>
              <a:cs typeface="Tahoma"/>
            </a:endParaRPr>
          </a:p>
          <a:p>
            <a:pPr marL="0" algn="just" indent="0">
              <a:buNone/>
            </a:pPr>
            <a:endParaRPr b="1" sz="1200">
              <a:solidFill>
                <a:srgbClr val="002060"/>
              </a:solidFill>
              <a:latin typeface="Tahoma"/>
              <a:ea typeface="Tahoma"/>
              <a:cs typeface="Tahoma"/>
            </a:endParaRPr>
          </a:p>
          <a:p>
            <a:pPr marL="0" algn="just" indent="0">
              <a:buNone/>
            </a:pPr>
            <a:r>
              <a:rPr>
                <a:solidFill>
                  <a:srgbClr val="002060"/>
                </a:solidFill>
                <a:latin typeface="Tahoma"/>
                <a:ea typeface="Tahoma"/>
                <a:cs typeface="Tahoma"/>
              </a:rPr>
              <a:t>1.</a:t>
            </a:r>
            <a:r>
              <a:rPr b="1">
                <a:solidFill>
                  <a:srgbClr val="002060"/>
                </a:solidFill>
                <a:latin typeface="Tahoma"/>
                <a:ea typeface="Tahoma"/>
                <a:cs typeface="Tahoma"/>
              </a:rPr>
              <a:t> Шок и оцепенение </a:t>
            </a:r>
            <a:r>
              <a:rPr>
                <a:solidFill>
                  <a:srgbClr val="002060"/>
                </a:solidFill>
                <a:latin typeface="Tahoma"/>
                <a:ea typeface="Tahoma"/>
                <a:cs typeface="Tahoma"/>
              </a:rPr>
              <a:t>(несколько секунд – несколько недель)</a:t>
            </a:r>
            <a:endParaRPr>
              <a:solidFill>
                <a:srgbClr val="002060"/>
              </a:solidFill>
              <a:latin typeface="Tahoma"/>
              <a:ea typeface="Tahoma"/>
              <a:cs typeface="Tahoma"/>
            </a:endParaRPr>
          </a:p>
          <a:p>
            <a:pPr algn="just"/>
            <a:r>
              <a:rPr>
                <a:solidFill>
                  <a:srgbClr val="002060"/>
                </a:solidFill>
                <a:latin typeface="Tahoma"/>
                <a:ea typeface="Tahoma"/>
                <a:cs typeface="Tahoma"/>
              </a:rPr>
              <a:t>Утрата аппетита, мышечная слабость, малая или полная неподвижность, </a:t>
            </a:r>
            <a:r>
              <a:rPr>
                <a:solidFill>
                  <a:srgbClr val="002060"/>
                </a:solidFill>
                <a:latin typeface="Tahoma"/>
                <a:ea typeface="Tahoma"/>
                <a:cs typeface="Tahoma"/>
              </a:rPr>
              <a:t>амимичность</a:t>
            </a:r>
            <a:r>
              <a:rPr>
                <a:solidFill>
                  <a:srgbClr val="002060"/>
                </a:solidFill>
                <a:latin typeface="Tahoma"/>
                <a:ea typeface="Tahoma"/>
                <a:cs typeface="Tahoma"/>
              </a:rPr>
              <a:t>, явления деперсонализации ("Этого не может быть!", "Это случилось не со мной!"), ощущение нереальности происходящего.</a:t>
            </a:r>
            <a:endParaRPr>
              <a:solidFill>
                <a:srgbClr val="002060"/>
              </a:solidFill>
              <a:latin typeface="Tahoma"/>
              <a:ea typeface="Tahoma"/>
              <a:cs typeface="Tahoma"/>
            </a:endParaRPr>
          </a:p>
          <a:p>
            <a:pPr algn="just"/>
            <a:r>
              <a:rPr>
                <a:solidFill>
                  <a:srgbClr val="002060"/>
                </a:solidFill>
                <a:latin typeface="Tahoma"/>
                <a:ea typeface="Tahoma"/>
                <a:cs typeface="Tahoma"/>
              </a:rPr>
              <a:t>Нередко внешнее спокойствие, невозможность заплакать зачастую расцениваются окружающими людьми как эгоизм и вызывают упреки. Подобные переживания могут внезапно смениться острым реактивным состоянием</a:t>
            </a:r>
            <a:r>
              <a:rPr b="1">
                <a:solidFill>
                  <a:srgbClr val="002060"/>
                </a:solidFill>
                <a:latin typeface="Tahoma"/>
                <a:ea typeface="Tahoma"/>
                <a:cs typeface="Tahoma"/>
              </a:rPr>
              <a:t>. </a:t>
            </a:r>
            <a:r>
              <a:rPr b="1">
                <a:solidFill>
                  <a:schemeClr val="accent4">
                    <a:lumMod val="75000"/>
                  </a:schemeClr>
                </a:solidFill>
                <a:latin typeface="Tahoma"/>
                <a:ea typeface="Tahoma"/>
                <a:cs typeface="Tahoma"/>
              </a:rPr>
              <a:t>Оказание помощи</a:t>
            </a:r>
            <a:r>
              <a:rPr b="1">
                <a:solidFill>
                  <a:srgbClr val="002060"/>
                </a:solidFill>
                <a:latin typeface="Tahoma"/>
                <a:ea typeface="Tahoma"/>
                <a:cs typeface="Tahoma"/>
              </a:rPr>
              <a:t> </a:t>
            </a:r>
            <a:r>
              <a:rPr>
                <a:solidFill>
                  <a:srgbClr val="002060"/>
                </a:solidFill>
                <a:latin typeface="Tahoma"/>
                <a:ea typeface="Tahoma"/>
                <a:cs typeface="Tahoma"/>
              </a:rPr>
              <a:t>– молчаливое сопровождение человека, установление тактильного контакта, помогающего человеку заплакать, т. е. "перейти" на следующий этап проживания процесса горевания и потери, вербализации его внутренних переживаний. При необходимости психиатрическая помощь.</a:t>
            </a:r>
            <a:endParaRPr>
              <a:solidFill>
                <a:srgbClr val="002060"/>
              </a:solidFill>
              <a:latin typeface="Tahoma"/>
              <a:ea typeface="Tahoma"/>
              <a:cs typeface="Tahoma"/>
            </a:endParaRPr>
          </a:p>
          <a:p>
            <a:pPr algn="just"/>
            <a:r>
              <a:rPr>
                <a:solidFill>
                  <a:srgbClr val="002060"/>
                </a:solidFill>
                <a:latin typeface="Tahoma"/>
                <a:ea typeface="Tahoma"/>
                <a:cs typeface="Tahoma"/>
              </a:rPr>
              <a:t>Чем дольше длится этот период, тем тяжелее последствия.</a:t>
            </a:r>
            <a:endParaRPr>
              <a:solidFill>
                <a:srgbClr val="002060"/>
              </a:solidFill>
              <a:latin typeface="Tahoma"/>
              <a:ea typeface="Tahoma"/>
              <a:cs typeface="Tahoma"/>
            </a:endParaRPr>
          </a:p>
          <a:p>
            <a:pPr algn="just"/>
            <a:endParaRPr>
              <a:solidFill>
                <a:srgbClr val="002060"/>
              </a:solidFill>
              <a:latin typeface="Tahoma"/>
              <a:ea typeface="Tahoma"/>
              <a:cs typeface="Tahoma"/>
            </a:endParaRPr>
          </a:p>
          <a:p>
            <a:pPr marL="0" algn="just" indent="0">
              <a:buNone/>
            </a:pPr>
            <a:r>
              <a:rPr b="1">
                <a:solidFill>
                  <a:srgbClr val="002060"/>
                </a:solidFill>
                <a:latin typeface="Tahoma"/>
                <a:ea typeface="Tahoma"/>
                <a:cs typeface="Tahoma"/>
              </a:rPr>
              <a:t>2. Фаза отчаяния</a:t>
            </a:r>
            <a:r>
              <a:rPr>
                <a:solidFill>
                  <a:srgbClr val="002060"/>
                </a:solidFill>
                <a:latin typeface="Tahoma"/>
                <a:ea typeface="Tahoma"/>
                <a:cs typeface="Tahoma"/>
              </a:rPr>
              <a:t> (в среднем длится до 40 дней)</a:t>
            </a:r>
            <a:endParaRPr>
              <a:solidFill>
                <a:srgbClr val="002060"/>
              </a:solidFill>
              <a:latin typeface="Tahoma"/>
              <a:ea typeface="Tahoma"/>
              <a:cs typeface="Tahoma"/>
            </a:endParaRPr>
          </a:p>
          <a:p>
            <a:pPr algn="just"/>
            <a:r>
              <a:rPr>
                <a:solidFill>
                  <a:srgbClr val="002060"/>
                </a:solidFill>
                <a:latin typeface="Tahoma"/>
                <a:ea typeface="Tahoma"/>
                <a:cs typeface="Tahoma"/>
              </a:rPr>
              <a:t>Состояние острой тревоги, бессонница, амнезия, реакции ухода, оцепенение, соматическая симптоматика. </a:t>
            </a:r>
            <a:r>
              <a:rPr b="1">
                <a:solidFill>
                  <a:schemeClr val="accent4">
                    <a:lumMod val="75000"/>
                  </a:schemeClr>
                </a:solidFill>
                <a:latin typeface="Tahoma"/>
                <a:ea typeface="Tahoma"/>
                <a:cs typeface="Tahoma"/>
              </a:rPr>
              <a:t>Оказание помощи </a:t>
            </a:r>
            <a:r>
              <a:rPr>
                <a:solidFill>
                  <a:srgbClr val="002060"/>
                </a:solidFill>
                <a:latin typeface="Tahoma"/>
                <a:ea typeface="Tahoma"/>
                <a:cs typeface="Tahoma"/>
              </a:rPr>
              <a:t>– также сопровождать без обсуждения, максимально вовлекать в бытовую деятельность, расписанный режим дня с полной занятостью, хорошо также с физической нагрузкой.</a:t>
            </a:r>
            <a:endParaRPr>
              <a:solidFill>
                <a:srgbClr val="002060"/>
              </a:solidFill>
              <a:latin typeface="Tahoma"/>
              <a:ea typeface="Tahoma"/>
              <a:cs typeface="Tahoma"/>
            </a:endParaRPr>
          </a:p>
          <a:p>
            <a:pPr algn="just"/>
            <a:endParaRPr>
              <a:solidFill>
                <a:srgbClr val="002060"/>
              </a:solidFill>
              <a:latin typeface="Tahoma"/>
              <a:ea typeface="Tahoma"/>
              <a:cs typeface="Tahoma"/>
            </a:endParaRPr>
          </a:p>
          <a:p>
            <a:pPr marL="0" algn="just" indent="0">
              <a:buNone/>
            </a:pPr>
            <a:r>
              <a:rPr>
                <a:solidFill>
                  <a:srgbClr val="002060"/>
                </a:solidFill>
                <a:latin typeface="Tahoma"/>
                <a:ea typeface="Tahoma"/>
                <a:cs typeface="Tahoma"/>
              </a:rPr>
              <a:t>3.</a:t>
            </a:r>
            <a:r>
              <a:rPr b="1">
                <a:solidFill>
                  <a:srgbClr val="002060"/>
                </a:solidFill>
                <a:latin typeface="Tahoma"/>
                <a:ea typeface="Tahoma"/>
                <a:cs typeface="Tahoma"/>
              </a:rPr>
              <a:t> Стадия навязчивости</a:t>
            </a:r>
            <a:endParaRPr b="1">
              <a:solidFill>
                <a:srgbClr val="002060"/>
              </a:solidFill>
              <a:latin typeface="Tahoma"/>
              <a:ea typeface="Tahoma"/>
              <a:cs typeface="Tahoma"/>
            </a:endParaRPr>
          </a:p>
          <a:p>
            <a:pPr algn="just"/>
            <a:r>
              <a:rPr>
                <a:solidFill>
                  <a:srgbClr val="002060"/>
                </a:solidFill>
                <a:latin typeface="Tahoma"/>
                <a:ea typeface="Tahoma"/>
                <a:cs typeface="Tahoma"/>
              </a:rPr>
              <a:t>Взрывные реакции, эмоциональная лабильность, постоянное возбуждение, нарушения сна. </a:t>
            </a:r>
            <a:endParaRPr>
              <a:solidFill>
                <a:srgbClr val="002060"/>
              </a:solidFill>
              <a:latin typeface="Tahoma"/>
              <a:ea typeface="Tahoma"/>
              <a:cs typeface="Tahoma"/>
            </a:endParaRPr>
          </a:p>
          <a:p>
            <a:pPr marL="0" algn="just" indent="0">
              <a:buNone/>
            </a:pPr>
            <a:r>
              <a:rPr b="1">
                <a:solidFill>
                  <a:srgbClr val="002060"/>
                </a:solidFill>
                <a:latin typeface="Tahoma"/>
                <a:ea typeface="Tahoma"/>
                <a:cs typeface="Tahoma"/>
              </a:rPr>
              <a:t>     </a:t>
            </a:r>
            <a:r>
              <a:rPr b="1">
                <a:solidFill>
                  <a:schemeClr val="accent4">
                    <a:lumMod val="75000"/>
                  </a:schemeClr>
                </a:solidFill>
                <a:latin typeface="Tahoma"/>
                <a:ea typeface="Tahoma"/>
                <a:cs typeface="Tahoma"/>
              </a:rPr>
              <a:t>Помощь</a:t>
            </a:r>
            <a:r>
              <a:rPr b="1">
                <a:solidFill>
                  <a:srgbClr val="002060"/>
                </a:solidFill>
                <a:latin typeface="Tahoma"/>
                <a:ea typeface="Tahoma"/>
                <a:cs typeface="Tahoma"/>
              </a:rPr>
              <a:t> </a:t>
            </a:r>
            <a:r>
              <a:rPr>
                <a:solidFill>
                  <a:srgbClr val="002060"/>
                </a:solidFill>
                <a:latin typeface="Tahoma"/>
                <a:ea typeface="Tahoma"/>
                <a:cs typeface="Tahoma"/>
              </a:rPr>
              <a:t>– аналогично фазе 2; принятие эмоций.</a:t>
            </a:r>
            <a:endParaRPr>
              <a:solidFill>
                <a:srgbClr val="002060"/>
              </a:solidFill>
              <a:latin typeface="Tahoma"/>
              <a:ea typeface="Tahoma"/>
              <a:cs typeface="Tahoma"/>
            </a:endParaRPr>
          </a:p>
          <a:p>
            <a:pPr algn="just"/>
            <a:endParaRPr>
              <a:solidFill>
                <a:srgbClr val="002060"/>
              </a:solidFill>
              <a:latin typeface="Tahoma"/>
              <a:ea typeface="Tahoma"/>
              <a:cs typeface="Tahoma"/>
            </a:endParaRPr>
          </a:p>
          <a:p>
            <a:pPr marL="0" algn="just" indent="0">
              <a:buNone/>
            </a:pPr>
            <a:r>
              <a:rPr>
                <a:solidFill>
                  <a:srgbClr val="002060"/>
                </a:solidFill>
                <a:latin typeface="Tahoma"/>
                <a:ea typeface="Tahoma"/>
                <a:cs typeface="Tahoma"/>
              </a:rPr>
              <a:t>4. </a:t>
            </a:r>
            <a:r>
              <a:rPr b="1">
                <a:solidFill>
                  <a:srgbClr val="002060"/>
                </a:solidFill>
                <a:latin typeface="Tahoma"/>
                <a:ea typeface="Tahoma"/>
                <a:cs typeface="Tahoma"/>
              </a:rPr>
              <a:t>Стадия прорабатывания проблемы</a:t>
            </a:r>
            <a:endParaRPr b="1">
              <a:solidFill>
                <a:srgbClr val="002060"/>
              </a:solidFill>
              <a:latin typeface="Tahoma"/>
              <a:ea typeface="Tahoma"/>
              <a:cs typeface="Tahoma"/>
            </a:endParaRPr>
          </a:p>
          <a:p>
            <a:pPr algn="just"/>
            <a:r>
              <a:rPr>
                <a:solidFill>
                  <a:srgbClr val="002060"/>
                </a:solidFill>
                <a:latin typeface="Tahoma"/>
                <a:ea typeface="Tahoma"/>
                <a:cs typeface="Tahoma"/>
              </a:rPr>
              <a:t>Само по себе осмысление и переоценка своего прошлого недостаточны для освобождения от него. Прошлое надо не только осмыслить, но и оплакать. В этот период происходят самые важные и трудные для человека эмоциональные события: понимание, осознание причин травмы и горя, оплакивание потери. Своеобразный девиз этого этапа – "простить и проститься". </a:t>
            </a:r>
            <a:r>
              <a:rPr b="1">
                <a:solidFill>
                  <a:schemeClr val="accent4">
                    <a:lumMod val="75000"/>
                  </a:schemeClr>
                </a:solidFill>
                <a:latin typeface="Tahoma"/>
                <a:ea typeface="Tahoma"/>
                <a:cs typeface="Tahoma"/>
              </a:rPr>
              <a:t>Помощь</a:t>
            </a:r>
            <a:r>
              <a:rPr b="1">
                <a:solidFill>
                  <a:srgbClr val="002060"/>
                </a:solidFill>
                <a:latin typeface="Tahoma"/>
                <a:ea typeface="Tahoma"/>
                <a:cs typeface="Tahoma"/>
              </a:rPr>
              <a:t> </a:t>
            </a:r>
            <a:r>
              <a:rPr>
                <a:solidFill>
                  <a:srgbClr val="002060"/>
                </a:solidFill>
                <a:latin typeface="Tahoma"/>
                <a:ea typeface="Tahoma"/>
                <a:cs typeface="Tahoma"/>
              </a:rPr>
              <a:t>– психотерапия.</a:t>
            </a:r>
            <a:endParaRPr>
              <a:solidFill>
                <a:srgbClr val="002060"/>
              </a:solidFill>
              <a:latin typeface="Tahoma"/>
              <a:ea typeface="Tahoma"/>
              <a:cs typeface="Tahoma"/>
            </a:endParaRPr>
          </a:p>
          <a:p>
            <a:pPr algn="just"/>
            <a:endParaRPr>
              <a:solidFill>
                <a:srgbClr val="002060"/>
              </a:solidFill>
              <a:latin typeface="Tahoma"/>
              <a:ea typeface="Tahoma"/>
              <a:cs typeface="Tahoma"/>
            </a:endParaRPr>
          </a:p>
          <a:p>
            <a:pPr marL="0" algn="just" indent="0">
              <a:buNone/>
            </a:pPr>
            <a:r>
              <a:rPr>
                <a:solidFill>
                  <a:srgbClr val="002060"/>
                </a:solidFill>
                <a:latin typeface="Tahoma"/>
                <a:ea typeface="Tahoma"/>
                <a:cs typeface="Tahoma"/>
              </a:rPr>
              <a:t>5.</a:t>
            </a:r>
            <a:r>
              <a:rPr b="1">
                <a:solidFill>
                  <a:srgbClr val="002060"/>
                </a:solidFill>
                <a:latin typeface="Tahoma"/>
                <a:ea typeface="Tahoma"/>
                <a:cs typeface="Tahoma"/>
              </a:rPr>
              <a:t> Завершение эмоциональной работы горя </a:t>
            </a:r>
            <a:r>
              <a:rPr>
                <a:solidFill>
                  <a:srgbClr val="002060"/>
                </a:solidFill>
                <a:latin typeface="Tahoma"/>
                <a:ea typeface="Tahoma"/>
                <a:cs typeface="Tahoma"/>
              </a:rPr>
              <a:t>(1-2 года)</a:t>
            </a:r>
            <a:endParaRPr>
              <a:solidFill>
                <a:srgbClr val="002060"/>
              </a:solidFill>
              <a:latin typeface="Tahoma"/>
              <a:ea typeface="Tahoma"/>
              <a:cs typeface="Tahoma"/>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1226813" y="878206"/>
            <a:ext cx="9778370" cy="5206370"/>
          </a:xfrm>
        </p:spPr>
        <p:txBody>
          <a:bodyPr>
            <a:normAutofit lnSpcReduction="10000"/>
          </a:bodyPr>
          <a:lstStyle/>
          <a:p>
            <a:pPr algn="just"/>
            <a:r>
              <a:rPr>
                <a:solidFill>
                  <a:srgbClr val="002060"/>
                </a:solidFill>
              </a:rPr>
              <a:t> </a:t>
            </a:r>
            <a:r>
              <a:rPr>
                <a:solidFill>
                  <a:srgbClr val="002060"/>
                </a:solidFill>
                <a:latin typeface="Tahoma"/>
                <a:ea typeface="Tahoma"/>
                <a:cs typeface="Tahoma"/>
              </a:rPr>
              <a:t>На самом деле люди, как правило, восстанавливаются после психологических травм быстро и без специальной помощи. </a:t>
            </a:r>
            <a:endParaRPr>
              <a:solidFill>
                <a:srgbClr val="002060"/>
              </a:solidFill>
              <a:latin typeface="Tahoma"/>
              <a:ea typeface="Tahoma"/>
              <a:cs typeface="Tahoma"/>
            </a:endParaRPr>
          </a:p>
          <a:p>
            <a:pPr algn="just"/>
            <a:endParaRPr sz="1200">
              <a:solidFill>
                <a:srgbClr val="002060"/>
              </a:solidFill>
              <a:latin typeface="Tahoma"/>
              <a:ea typeface="Tahoma"/>
              <a:cs typeface="Tahoma"/>
            </a:endParaRPr>
          </a:p>
          <a:p>
            <a:pPr algn="just"/>
            <a:r>
              <a:rPr>
                <a:solidFill>
                  <a:srgbClr val="002060"/>
                </a:solidFill>
                <a:latin typeface="Tahoma"/>
                <a:ea typeface="Tahoma"/>
                <a:cs typeface="Tahoma"/>
              </a:rPr>
              <a:t>Предрасположенность человека к ПТСР может быть связана со многими факторами, повышающими или снижающими вероятность развития расстройства. </a:t>
            </a:r>
            <a:endParaRPr>
              <a:solidFill>
                <a:srgbClr val="002060"/>
              </a:solidFill>
              <a:latin typeface="Tahoma"/>
              <a:ea typeface="Tahoma"/>
              <a:cs typeface="Tahoma"/>
            </a:endParaRPr>
          </a:p>
          <a:p>
            <a:pPr algn="just"/>
            <a:endParaRPr sz="1200">
              <a:solidFill>
                <a:srgbClr val="002060"/>
              </a:solidFill>
              <a:latin typeface="Tahoma"/>
              <a:ea typeface="Tahoma"/>
              <a:cs typeface="Tahoma"/>
              <a:sym typeface="+mn-ea"/>
            </a:endParaRPr>
          </a:p>
          <a:p>
            <a:pPr algn="just"/>
            <a:r>
              <a:rPr>
                <a:solidFill>
                  <a:srgbClr val="002060"/>
                </a:solidFill>
                <a:latin typeface="Tahoma"/>
                <a:ea typeface="Tahoma"/>
                <a:cs typeface="Tahoma"/>
                <a:sym typeface="+mn-ea"/>
              </a:rPr>
              <a:t>Эффекты травматического опыта быстро минимизируются, когда взрослый человек включается в обычную деятельность, у ребенка с родитлями сложились хорошие стабильные отношения.</a:t>
            </a:r>
            <a:endParaRPr>
              <a:solidFill>
                <a:srgbClr val="002060"/>
              </a:solidFill>
              <a:latin typeface="Tahoma"/>
              <a:ea typeface="Tahoma"/>
              <a:cs typeface="Tahoma"/>
              <a:sym typeface="+mn-ea"/>
            </a:endParaRPr>
          </a:p>
          <a:p>
            <a:pPr marL="0" algn="just" indent="0">
              <a:buNone/>
            </a:pPr>
            <a:endParaRPr sz="1200">
              <a:solidFill>
                <a:srgbClr val="002060"/>
              </a:solidFill>
              <a:latin typeface="Tahoma"/>
              <a:ea typeface="Tahoma"/>
              <a:cs typeface="Tahoma"/>
              <a:sym typeface="+mn-ea"/>
            </a:endParaRPr>
          </a:p>
          <a:p>
            <a:pPr algn="just"/>
            <a:r>
              <a:rPr>
                <a:solidFill>
                  <a:srgbClr val="002060"/>
                </a:solidFill>
                <a:latin typeface="Tahoma"/>
                <a:ea typeface="Tahoma"/>
                <a:cs typeface="Tahoma"/>
                <a:sym typeface="+mn-ea"/>
              </a:rPr>
              <a:t> В иных же условиях травмированная личность испытывает и сообщает о чувстве полного одиночества как во время, так и после травматического события.</a:t>
            </a:r>
            <a:endParaRPr>
              <a:solidFill>
                <a:srgbClr val="002060"/>
              </a:solidFill>
              <a:latin typeface="Tahoma"/>
              <a:ea typeface="Tahoma"/>
              <a:cs typeface="Tahoma"/>
              <a:sym typeface="+mn-ea"/>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pPr/>
            <a:r>
              <a:rPr b="1" sz="3110">
                <a:solidFill>
                  <a:srgbClr val="002060"/>
                </a:solidFill>
                <a:latin typeface="Tahoma"/>
                <a:ea typeface="Tahoma"/>
                <a:cs typeface="Tahoma"/>
              </a:rPr>
              <a:t>Посттравматическое стрессовое расстройство (ПТСР)</a:t>
            </a:r>
            <a:endParaRPr b="1" sz="3110">
              <a:solidFill>
                <a:srgbClr val="002060"/>
              </a:solidFill>
              <a:latin typeface="Tahoma"/>
              <a:ea typeface="Tahoma"/>
              <a:cs typeface="Tahoma"/>
            </a:endParaRPr>
          </a:p>
        </p:txBody>
      </p:sp>
      <p:sp>
        <p:nvSpPr>
          <p:cNvPr id="3" name="Замещающее содержимое 2"/>
          <p:cNvSpPr>
            <a:spLocks noGrp="1"/>
          </p:cNvSpPr>
          <p:nvPr>
            <p:ph idx="1"/>
          </p:nvPr>
        </p:nvSpPr>
        <p:spPr>
          <a:xfrm>
            <a:off x="1313459" y="2249625"/>
            <a:ext cx="9433559" cy="3603631"/>
          </a:xfrm>
        </p:spPr>
        <p:txBody>
          <a:bodyPr>
            <a:normAutofit/>
          </a:bodyPr>
          <a:lstStyle/>
          <a:p>
            <a:pPr marL="0" algn="just" indent="0">
              <a:buNone/>
            </a:pPr>
            <a:r>
              <a:rPr>
                <a:solidFill>
                  <a:srgbClr val="002060"/>
                </a:solidFill>
                <a:latin typeface="Tahoma"/>
                <a:ea typeface="Tahoma"/>
                <a:cs typeface="Tahoma"/>
              </a:rPr>
              <a:t>Это расстройство, развивающееся у некоторых людей, переживших шокирующее, пугающее или опасное событие в жизни.</a:t>
            </a:r>
            <a:endParaRPr>
              <a:solidFill>
                <a:srgbClr val="002060"/>
              </a:solidFill>
              <a:latin typeface="Tahoma"/>
              <a:ea typeface="Tahoma"/>
              <a:cs typeface="Tahoma"/>
            </a:endParaRPr>
          </a:p>
          <a:p>
            <a:pPr marL="0" algn="just" indent="0">
              <a:buNone/>
            </a:pPr>
            <a:endParaRPr>
              <a:solidFill>
                <a:srgbClr val="002060"/>
              </a:solidFill>
              <a:latin typeface="Tahoma"/>
              <a:ea typeface="Tahoma"/>
              <a:cs typeface="Tahoma"/>
            </a:endParaRPr>
          </a:p>
          <a:p>
            <a:pPr algn="just"/>
            <a:r>
              <a:rPr>
                <a:solidFill>
                  <a:srgbClr val="002060"/>
                </a:solidFill>
                <a:latin typeface="Tahoma"/>
                <a:ea typeface="Tahoma"/>
                <a:cs typeface="Tahoma"/>
              </a:rPr>
              <a:t>Люди с ПТСР могут пребывать под воздействием стресса или чувствовать страх, уже </a:t>
            </a:r>
            <a:r>
              <a:rPr b="1">
                <a:solidFill>
                  <a:srgbClr val="002060"/>
                </a:solidFill>
                <a:latin typeface="Tahoma"/>
                <a:ea typeface="Tahoma"/>
                <a:cs typeface="Tahoma"/>
              </a:rPr>
              <a:t>не находясь в опасности.</a:t>
            </a:r>
            <a:endParaRPr b="1">
              <a:solidFill>
                <a:srgbClr val="002060"/>
              </a:solidFill>
              <a:latin typeface="Tahoma"/>
              <a:ea typeface="Tahoma"/>
              <a:cs typeface="Tahoma"/>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52567" y="681767"/>
            <a:ext cx="9286875" cy="685800"/>
          </a:xfrm>
        </p:spPr>
        <p:txBody>
          <a:bodyPr>
            <a:normAutofit fontScale="90000"/>
          </a:bodyPr>
          <a:lstStyle/>
          <a:p>
            <a:pPr/>
            <a:r>
              <a:rPr b="1" sz="4000">
                <a:solidFill>
                  <a:srgbClr val="002060"/>
                </a:solidFill>
                <a:latin typeface="Tahoma"/>
                <a:ea typeface="Tahoma"/>
                <a:cs typeface="Tahoma"/>
              </a:rPr>
              <a:t>ПТСР</a:t>
            </a:r>
            <a:endParaRPr b="1" sz="4000">
              <a:solidFill>
                <a:srgbClr val="002060"/>
              </a:solidFill>
              <a:latin typeface="Tahoma"/>
              <a:ea typeface="Tahoma"/>
              <a:cs typeface="Tahoma"/>
            </a:endParaRPr>
          </a:p>
        </p:txBody>
      </p:sp>
      <p:sp>
        <p:nvSpPr>
          <p:cNvPr id="3" name="Объект 2"/>
          <p:cNvSpPr>
            <a:spLocks noGrp="1"/>
          </p:cNvSpPr>
          <p:nvPr>
            <p:ph idx="1"/>
          </p:nvPr>
        </p:nvSpPr>
        <p:spPr>
          <a:xfrm>
            <a:off x="1297748" y="1383027"/>
            <a:ext cx="9778370" cy="4685434"/>
          </a:xfrm>
        </p:spPr>
        <p:txBody>
          <a:bodyPr>
            <a:normAutofit fontScale="92500" lnSpcReduction="10000"/>
          </a:bodyPr>
          <a:lstStyle/>
          <a:p>
            <a:pPr algn="just"/>
            <a:r>
              <a:rPr sz="2300">
                <a:solidFill>
                  <a:srgbClr val="002060"/>
                </a:solidFill>
                <a:latin typeface="Tahoma"/>
                <a:ea typeface="Tahoma"/>
                <a:cs typeface="Tahoma"/>
              </a:rPr>
              <a:t>Симптомы проявляются в течение 3 месяцев (иногда позже) после травмирующего инцидента</a:t>
            </a:r>
            <a:endParaRPr sz="2300">
              <a:solidFill>
                <a:srgbClr val="002060"/>
              </a:solidFill>
              <a:latin typeface="Tahoma"/>
              <a:ea typeface="Tahoma"/>
              <a:cs typeface="Tahoma"/>
            </a:endParaRPr>
          </a:p>
          <a:p>
            <a:pPr algn="just"/>
            <a:endParaRPr sz="1400">
              <a:solidFill>
                <a:srgbClr val="002060"/>
              </a:solidFill>
              <a:latin typeface="Tahoma"/>
              <a:ea typeface="Tahoma"/>
              <a:cs typeface="Tahoma"/>
            </a:endParaRPr>
          </a:p>
          <a:p>
            <a:pPr algn="just"/>
            <a:r>
              <a:rPr sz="2300">
                <a:solidFill>
                  <a:srgbClr val="002060"/>
                </a:solidFill>
                <a:latin typeface="Tahoma"/>
                <a:ea typeface="Tahoma"/>
                <a:cs typeface="Tahoma"/>
              </a:rPr>
              <a:t>Длятся они более месяца, а степень их тяжести должна быть достаточной для того, чтобы они оказывали негативное воздействие на качество повседневного функционирования во взаимоотношениях с окружающими, или же на качество трудовой деятельности</a:t>
            </a:r>
            <a:endParaRPr sz="2300">
              <a:solidFill>
                <a:srgbClr val="002060"/>
              </a:solidFill>
              <a:latin typeface="Tahoma"/>
              <a:ea typeface="Tahoma"/>
              <a:cs typeface="Tahoma"/>
            </a:endParaRPr>
          </a:p>
          <a:p>
            <a:pPr algn="just"/>
            <a:endParaRPr sz="1400">
              <a:solidFill>
                <a:srgbClr val="002060"/>
              </a:solidFill>
              <a:latin typeface="Tahoma"/>
              <a:ea typeface="Tahoma"/>
              <a:cs typeface="Tahoma"/>
            </a:endParaRPr>
          </a:p>
          <a:p>
            <a:pPr algn="just"/>
            <a:r>
              <a:rPr>
                <a:solidFill>
                  <a:srgbClr val="002060"/>
                </a:solidFill>
                <a:latin typeface="Tahoma"/>
                <a:ea typeface="Tahoma"/>
                <a:cs typeface="Tahoma"/>
              </a:rPr>
              <a:t> </a:t>
            </a:r>
            <a:r>
              <a:rPr sz="2300">
                <a:solidFill>
                  <a:srgbClr val="002060"/>
                </a:solidFill>
                <a:latin typeface="Tahoma"/>
                <a:ea typeface="Tahoma"/>
                <a:cs typeface="Tahoma"/>
              </a:rPr>
              <a:t>Характер протекания заболевания сугубо индивидуален</a:t>
            </a:r>
            <a:endParaRPr sz="2300">
              <a:solidFill>
                <a:srgbClr val="002060"/>
              </a:solidFill>
              <a:latin typeface="Tahoma"/>
              <a:ea typeface="Tahoma"/>
              <a:cs typeface="Tahoma"/>
            </a:endParaRPr>
          </a:p>
          <a:p>
            <a:pPr algn="just"/>
            <a:endParaRPr sz="1400">
              <a:solidFill>
                <a:srgbClr val="002060"/>
              </a:solidFill>
              <a:latin typeface="Tahoma"/>
              <a:ea typeface="Tahoma"/>
              <a:cs typeface="Tahoma"/>
            </a:endParaRPr>
          </a:p>
          <a:p>
            <a:pPr algn="just"/>
            <a:r>
              <a:rPr sz="2300">
                <a:solidFill>
                  <a:srgbClr val="002060"/>
                </a:solidFill>
                <a:latin typeface="Tahoma"/>
                <a:ea typeface="Tahoma"/>
                <a:cs typeface="Tahoma"/>
              </a:rPr>
              <a:t>Некоторые выздоравливают через 6 месяцев, тогда как у других симптомы проявляются гораздо дольше</a:t>
            </a:r>
            <a:endParaRPr sz="2300">
              <a:solidFill>
                <a:srgbClr val="002060"/>
              </a:solidFill>
              <a:latin typeface="Tahoma"/>
              <a:ea typeface="Tahoma"/>
              <a:cs typeface="Tahoma"/>
            </a:endParaRPr>
          </a:p>
          <a:p>
            <a:pPr algn="just"/>
            <a:endParaRPr sz="1400">
              <a:solidFill>
                <a:srgbClr val="002060"/>
              </a:solidFill>
              <a:latin typeface="Tahoma"/>
              <a:ea typeface="Tahoma"/>
              <a:cs typeface="Tahoma"/>
            </a:endParaRPr>
          </a:p>
          <a:p>
            <a:pPr algn="just"/>
            <a:r>
              <a:rPr sz="2300">
                <a:solidFill>
                  <a:srgbClr val="002060"/>
                </a:solidFill>
                <a:latin typeface="Tahoma"/>
                <a:ea typeface="Tahoma"/>
                <a:cs typeface="Tahoma"/>
              </a:rPr>
              <a:t>У некоторых людей такие состояния приобретают хронический характер</a:t>
            </a:r>
            <a:endParaRPr sz="2300">
              <a:solidFill>
                <a:srgbClr val="002060"/>
              </a:solidFill>
              <a:latin typeface="Tahoma"/>
              <a:ea typeface="Tahoma"/>
              <a:cs typeface="Tahoma"/>
            </a:endParaRPr>
          </a:p>
          <a:p>
            <a:pPr algn="just"/>
            <a:endParaRPr sz="1300">
              <a:solidFill>
                <a:srgbClr val="002060"/>
              </a:solidFill>
              <a:latin typeface="Tahoma"/>
              <a:ea typeface="Tahoma"/>
              <a:cs typeface="Tahoma"/>
            </a:endParaRPr>
          </a:p>
          <a:p>
            <a:pPr algn="just"/>
            <a:r>
              <a:rPr sz="2300">
                <a:solidFill>
                  <a:srgbClr val="002060"/>
                </a:solidFill>
                <a:latin typeface="Tahoma"/>
                <a:ea typeface="Tahoma"/>
                <a:cs typeface="Tahoma"/>
              </a:rPr>
              <a:t>Диагностировать ПТСР может </a:t>
            </a:r>
            <a:r>
              <a:rPr b="1" sz="2300">
                <a:solidFill>
                  <a:srgbClr val="002060"/>
                </a:solidFill>
                <a:latin typeface="Tahoma"/>
                <a:ea typeface="Tahoma"/>
                <a:cs typeface="Tahoma"/>
              </a:rPr>
              <a:t>психиатр или психолог</a:t>
            </a:r>
            <a:endParaRPr b="1" sz="2300">
              <a:solidFill>
                <a:srgbClr val="002060"/>
              </a:solidFill>
              <a:latin typeface="Tahoma"/>
              <a:ea typeface="Tahoma"/>
              <a:cs typeface="Tahoma"/>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52497" y="763795"/>
            <a:ext cx="9286986" cy="1202480"/>
          </a:xfrm>
        </p:spPr>
        <p:txBody>
          <a:bodyPr>
            <a:normAutofit/>
          </a:bodyPr>
          <a:lstStyle/>
          <a:p>
            <a:pPr/>
            <a:r>
              <a:rPr b="1" sz="3200">
                <a:solidFill>
                  <a:srgbClr val="002060"/>
                </a:solidFill>
                <a:latin typeface="Tahoma"/>
                <a:ea typeface="Tahoma"/>
                <a:cs typeface="Tahoma"/>
                <a:sym typeface="+mn-ea"/>
              </a:rPr>
              <a:t>ПТСР</a:t>
            </a:r>
            <a:r>
              <a:rPr b="1" sz="3200">
                <a:solidFill>
                  <a:srgbClr val="002060"/>
                </a:solidFill>
                <a:latin typeface="Tahoma"/>
                <a:ea typeface="Tahoma"/>
                <a:cs typeface="Tahoma"/>
                <a:sym typeface="+mn-ea"/>
              </a:rPr>
              <a:t>. </a:t>
            </a:r>
            <a:r>
              <a:rPr b="1" sz="3200">
                <a:solidFill>
                  <a:srgbClr val="002060"/>
                </a:solidFill>
                <a:latin typeface="Tahoma"/>
                <a:ea typeface="Tahoma"/>
                <a:cs typeface="Tahoma"/>
                <a:sym typeface="+mn-ea"/>
              </a:rPr>
              <a:t>Симптомы </a:t>
            </a:r>
            <a:br>
              <a:rPr b="1" sz="3200">
                <a:solidFill>
                  <a:srgbClr val="002060"/>
                </a:solidFill>
                <a:ea typeface="Tahoma"/>
                <a:cs typeface="Tahoma"/>
                <a:sym typeface="+mn-ea"/>
              </a:rPr>
            </a:br>
            <a:r>
              <a:rPr b="1" sz="3200">
                <a:solidFill>
                  <a:srgbClr val="002060"/>
                </a:solidFill>
                <a:latin typeface="Tahoma"/>
                <a:ea typeface="Tahoma"/>
                <a:cs typeface="Tahoma"/>
                <a:sym typeface="+mn-ea"/>
              </a:rPr>
              <a:t>в течение не менее 1 месяца</a:t>
            </a:r>
            <a:endParaRPr b="1" sz="3200">
              <a:solidFill>
                <a:srgbClr val="002060"/>
              </a:solidFill>
              <a:latin typeface="Tahoma"/>
              <a:ea typeface="Tahoma"/>
              <a:cs typeface="Tahoma"/>
              <a:sym typeface="+mn-ea"/>
            </a:endParaRPr>
          </a:p>
        </p:txBody>
      </p:sp>
      <p:sp>
        <p:nvSpPr>
          <p:cNvPr id="3" name="Объект 2"/>
          <p:cNvSpPr>
            <a:spLocks noGrp="1"/>
          </p:cNvSpPr>
          <p:nvPr>
            <p:ph idx="1"/>
          </p:nvPr>
        </p:nvSpPr>
        <p:spPr>
          <a:xfrm>
            <a:off x="1292544" y="2165100"/>
            <a:ext cx="9606920" cy="4016378"/>
          </a:xfrm>
        </p:spPr>
        <p:txBody>
          <a:bodyPr/>
          <a:lstStyle/>
          <a:p>
            <a:pPr marL="0" algn="just" indent="0">
              <a:buNone/>
            </a:pPr>
            <a:r>
              <a:rPr sz="2200">
                <a:solidFill>
                  <a:srgbClr val="002060"/>
                </a:solidFill>
                <a:latin typeface="Tahoma"/>
                <a:ea typeface="Tahoma"/>
                <a:cs typeface="Tahoma"/>
              </a:rPr>
              <a:t>Совершеннолетнее лицо должно наблюдать у себя </a:t>
            </a:r>
            <a:r>
              <a:rPr b="1" sz="2200">
                <a:solidFill>
                  <a:srgbClr val="002060"/>
                </a:solidFill>
                <a:latin typeface="Tahoma"/>
                <a:ea typeface="Tahoma"/>
                <a:cs typeface="Tahoma"/>
              </a:rPr>
              <a:t>все</a:t>
            </a:r>
            <a:r>
              <a:rPr sz="2200">
                <a:solidFill>
                  <a:srgbClr val="002060"/>
                </a:solidFill>
                <a:latin typeface="Tahoma"/>
                <a:ea typeface="Tahoma"/>
                <a:cs typeface="Tahoma"/>
              </a:rPr>
              <a:t> указанные ниже симптомы:</a:t>
            </a:r>
            <a:endParaRPr sz="2200">
              <a:solidFill>
                <a:srgbClr val="002060"/>
              </a:solidFill>
              <a:latin typeface="Tahoma"/>
              <a:ea typeface="Tahoma"/>
              <a:cs typeface="Tahoma"/>
            </a:endParaRPr>
          </a:p>
          <a:p>
            <a:pPr marL="0" algn="just" indent="0">
              <a:buNone/>
            </a:pPr>
            <a:endParaRPr sz="1200">
              <a:solidFill>
                <a:srgbClr val="002060"/>
              </a:solidFill>
              <a:latin typeface="Tahoma"/>
              <a:ea typeface="Tahoma"/>
              <a:cs typeface="Tahoma"/>
            </a:endParaRPr>
          </a:p>
          <a:p>
            <a:pPr algn="just"/>
            <a:r>
              <a:rPr>
                <a:solidFill>
                  <a:srgbClr val="002060"/>
                </a:solidFill>
                <a:latin typeface="Tahoma"/>
                <a:ea typeface="Tahoma"/>
                <a:cs typeface="Tahoma"/>
              </a:rPr>
              <a:t>Не менее одного случая вторжения воспоминаний</a:t>
            </a:r>
            <a:endParaRPr>
              <a:solidFill>
                <a:srgbClr val="002060"/>
              </a:solidFill>
              <a:latin typeface="Tahoma"/>
              <a:ea typeface="Tahoma"/>
              <a:cs typeface="Tahoma"/>
            </a:endParaRPr>
          </a:p>
          <a:p>
            <a:pPr algn="just"/>
            <a:r>
              <a:rPr>
                <a:solidFill>
                  <a:srgbClr val="002060"/>
                </a:solidFill>
                <a:latin typeface="Tahoma"/>
                <a:ea typeface="Tahoma"/>
                <a:cs typeface="Tahoma"/>
              </a:rPr>
              <a:t>Не менее одного случая избегания </a:t>
            </a:r>
            <a:endParaRPr>
              <a:solidFill>
                <a:srgbClr val="002060"/>
              </a:solidFill>
              <a:latin typeface="Tahoma"/>
              <a:ea typeface="Tahoma"/>
              <a:cs typeface="Tahoma"/>
            </a:endParaRPr>
          </a:p>
          <a:p>
            <a:pPr algn="just"/>
            <a:r>
              <a:rPr>
                <a:solidFill>
                  <a:srgbClr val="002060"/>
                </a:solidFill>
                <a:latin typeface="Tahoma"/>
                <a:ea typeface="Tahoma"/>
                <a:cs typeface="Tahoma"/>
              </a:rPr>
              <a:t>Не менее двух случаев проявления чрезмерной возбудимости и реактивности </a:t>
            </a:r>
            <a:endParaRPr>
              <a:solidFill>
                <a:srgbClr val="002060"/>
              </a:solidFill>
              <a:latin typeface="Tahoma"/>
              <a:ea typeface="Tahoma"/>
              <a:cs typeface="Tahoma"/>
            </a:endParaRPr>
          </a:p>
          <a:p>
            <a:pPr algn="just"/>
            <a:r>
              <a:rPr>
                <a:solidFill>
                  <a:srgbClr val="002060"/>
                </a:solidFill>
                <a:latin typeface="Tahoma"/>
                <a:ea typeface="Tahoma"/>
                <a:cs typeface="Tahoma"/>
              </a:rPr>
              <a:t> Не менее двух случаев когнитивных нарушений и расстройства настроения</a:t>
            </a:r>
            <a:endParaRPr>
              <a:solidFill>
                <a:srgbClr val="002060"/>
              </a:solidFill>
              <a:latin typeface="Tahoma"/>
              <a:ea typeface="Tahoma"/>
              <a:cs typeface="Tahoma"/>
            </a:endParaRPr>
          </a:p>
        </p:txBody>
      </p:sp>
    </p:spTree>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Кнопка">
  <a:themeElements>
    <a:clrScheme name="Кнопка">
      <a:dk1>
        <a:sysClr val="windowText" lastClr="000000"/>
      </a:dk1>
      <a:lt1>
        <a:sysClr val="window" lastClr="FFFFFF"/>
      </a:lt1>
      <a:dk2>
        <a:srgbClr val="465E9C"/>
      </a:dk2>
      <a:lt2>
        <a:srgbClr val="CCDDEA"/>
      </a:lt2>
      <a:accent1>
        <a:srgbClr val="FDA023"/>
      </a:accent1>
      <a:accent2>
        <a:srgbClr val="AA2B1E"/>
      </a:accent2>
      <a:accent3>
        <a:srgbClr val="71685C"/>
      </a:accent3>
      <a:accent4>
        <a:srgbClr val="64A73B"/>
      </a:accent4>
      <a:accent5>
        <a:srgbClr val="EB5605"/>
      </a:accent5>
      <a:accent6>
        <a:srgbClr val="B9CA1A"/>
      </a:accent6>
      <a:hlink>
        <a:srgbClr val="D83E2C"/>
      </a:hlink>
      <a:folHlink>
        <a:srgbClr val="ED7D27"/>
      </a:folHlink>
    </a:clrScheme>
    <a:fontScheme name="Кнопка">
      <a:majorFont>
        <a:latin typeface="Constantia"/>
        <a:ea typeface=""/>
        <a:cs typeface=""/>
        <a:font script="Jpan" typeface="HGS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Franklin Gothic Book"/>
        <a:ea typeface=""/>
        <a:cs typeface=""/>
        <a:font script="Grek" typeface="Arial"/>
        <a:font script="Cyrl" typeface="Arial"/>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Кнопка">
      <a:fillStyleLst>
        <a:solidFill>
          <a:schemeClr val="phClr"/>
        </a:solidFill>
        <a:gradFill rotWithShape="1">
          <a:gsLst>
            <a:gs pos="0">
              <a:schemeClr val="phClr">
                <a:tint val="50000"/>
                <a:satMod val="180000"/>
                <a:lumMod val="100000"/>
              </a:schemeClr>
            </a:gs>
            <a:gs pos="40000">
              <a:schemeClr val="phClr">
                <a:tint val="60000"/>
                <a:satMod val="130000"/>
                <a:lumMod val="100000"/>
              </a:schemeClr>
            </a:gs>
            <a:gs pos="100000">
              <a:schemeClr val="phClr">
                <a:tint val="96000"/>
                <a:lumMod val="108000"/>
              </a:schemeClr>
            </a:gs>
          </a:gsLst>
          <a:lin ang="5400000" scaled="0"/>
        </a:gradFill>
        <a:gradFill rotWithShape="1">
          <a:gsLst>
            <a:gs pos="0">
              <a:schemeClr val="phClr"/>
            </a:gs>
            <a:gs pos="100000">
              <a:schemeClr val="phClr">
                <a:shade val="76000"/>
                <a:lumMod val="90000"/>
              </a:schemeClr>
            </a:gs>
          </a:gsLst>
          <a:lin ang="5400000" scaled="0"/>
        </a:gradFill>
      </a:fillStyleLst>
      <a:lnStyleLst>
        <a:ln w="9525" cap="flat" cmpd="sng" algn="ctr">
          <a:solidFill>
            <a:schemeClr val="phClr"/>
          </a:solidFill>
          <a:prstDash val="solid"/>
        </a:ln>
        <a:ln w="15875" cap="flat" cmpd="sng" algn="ctr">
          <a:solidFill>
            <a:schemeClr val="phClr">
              <a:shade val="80000"/>
              <a:lumMod val="90000"/>
            </a:schemeClr>
          </a:solidFill>
          <a:prstDash val="solid"/>
        </a:ln>
        <a:ln w="25400" cap="flat" cmpd="sng" algn="ctr">
          <a:solidFill>
            <a:schemeClr val="phClr"/>
          </a:solidFill>
          <a:prstDash val="solid"/>
        </a:ln>
      </a:lnStyleLst>
      <a:effectStyleLst>
        <a:effectStyle>
          <a:effectLst/>
        </a:effectStyle>
        <a:effectStyle>
          <a:effectLst>
            <a:outerShdw blurRad="38100" dist="38100" dir="4800000" sx="98000" sy="98000" rotWithShape="0">
              <a:srgbClr val="000000">
                <a:alpha val="32000"/>
              </a:srgbClr>
            </a:outerShdw>
          </a:effectLst>
        </a:effectStyle>
        <a:effectStyle>
          <a:effectLst>
            <a:outerShdw blurRad="38100" dist="38100" dir="4800000" sx="96000" sy="96000" rotWithShape="0">
              <a:srgbClr val="000000">
                <a:alpha val="40000"/>
              </a:srgbClr>
            </a:outerShdw>
          </a:effectLst>
          <a:scene3d>
            <a:camera prst="orthographicFront">
              <a:rot lat="0" lon="0" rev="0"/>
            </a:camera>
            <a:lightRig rig="threePt" dir="t">
              <a:rot lat="0" lon="0" rev="3240000"/>
            </a:lightRig>
          </a:scene3d>
          <a:sp3d>
            <a:bevelT w="28575" h="28575"/>
          </a:sp3d>
        </a:effectStyle>
      </a:effectStyleLst>
      <a:bgFillStyleLst>
        <a:solidFill>
          <a:schemeClr val="phClr">
            <a:tint val="93000"/>
          </a:schemeClr>
        </a:solidFill>
        <a:blipFill rotWithShape="1">
          <a:blip xmlns:r="http://schemas.openxmlformats.org/officeDocument/2006/relationships" r:embed="rId1">
            <a:duotone>
              <a:schemeClr val="phClr">
                <a:shade val="80000"/>
                <a:satMod val="140000"/>
                <a:lumMod val="50000"/>
              </a:schemeClr>
              <a:schemeClr val="phClr">
                <a:tint val="95000"/>
                <a:satMod val="180000"/>
                <a:lumMod val="160000"/>
              </a:schemeClr>
            </a:duotone>
          </a:blip>
          <a:stretch>
            <a:fillRect/>
          </a:stretch>
        </a:blipFill>
        <a:blipFill rotWithShape="1">
          <a:blip xmlns:r="http://schemas.openxmlformats.org/officeDocument/2006/relationships" r:embed="rId2">
            <a:duotone>
              <a:schemeClr val="phClr">
                <a:tint val="98000"/>
                <a:shade val="90000"/>
                <a:satMod val="120000"/>
                <a:lumMod val="54000"/>
              </a:schemeClr>
              <a:schemeClr val="phClr">
                <a:tint val="80000"/>
                <a:satMod val="160000"/>
                <a:lumMod val="140000"/>
              </a:schemeClr>
            </a:duotone>
          </a:blip>
          <a:stretch>
            <a:fillRect/>
          </a:stretch>
        </a:blip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微软雅黑"/>
        <a:ea typeface=""/>
        <a:cs typeface=""/>
        <a:font script="Jpan" typeface="游ゴシック Light"/>
        <a:font script="Hang" typeface="맑은 고딕"/>
        <a:font script="Hans" typeface="微软雅黑"/>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微软雅黑"/>
        <a:ea typeface=""/>
        <a:cs typeface=""/>
        <a:font script="Jpan" typeface="游ゴシック"/>
        <a:font script="Hang" typeface="맑은 고딕"/>
        <a:font script="Hans" typeface="微软雅黑"/>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Pushpin</Template>
  <TotalTime>269</TotalTime>
  <Words>4219</Words>
  <Application>Microsoft Office PowerPoint</Application>
  <PresentationFormat>Широкоэкранный</PresentationFormat>
  <Paragraphs>392</Paragraphs>
  <Slides>44</Slides>
  <Notes>0</Notes>
  <HiddenSlides>0</HiddenSlides>
  <MMClips>0</MMClips>
  <ScaleCrop>false</ScaleCrop>
  <HeadingPairs>
    <vt:vector size="6" baseType="variant">
      <vt:variant>
        <vt:lpstr>Использованные шрифты</vt:lpstr>
      </vt:variant>
      <vt:variant>
        <vt:i4>8</vt:i4>
      </vt:variant>
      <vt:variant>
        <vt:lpstr>Тема</vt:lpstr>
      </vt:variant>
      <vt:variant>
        <vt:i4>1</vt:i4>
      </vt:variant>
      <vt:variant>
        <vt:lpstr>Заголовки слайдов</vt:lpstr>
      </vt:variant>
      <vt:variant>
        <vt:i4>44</vt:i4>
      </vt:variant>
    </vt:vector>
  </HeadingPairs>
  <TitlesOfParts>
    <vt:vector size="53" baseType="lpstr">
      <vt:lpstr>微软雅黑</vt:lpstr>
      <vt:lpstr>Arial</vt:lpstr>
      <vt:lpstr>Brush Script MT</vt:lpstr>
      <vt:lpstr>Calibri</vt:lpstr>
      <vt:lpstr>Constantia</vt:lpstr>
      <vt:lpstr>Franklin Gothic Book</vt:lpstr>
      <vt:lpstr>Rage Italic</vt:lpstr>
      <vt:lpstr>Tahoma</vt:lpstr>
      <vt:lpstr>Кнопка</vt:lpstr>
      <vt:lpstr>Психологическое сопровождение детей и взрослых,  находящихся в пунктах временого размещения (ПВР)                          НОЦ ПП и ПС РГУ имени С.А. Есенина</vt:lpstr>
      <vt:lpstr>Стресс (англ. «напряжение», «давление»)</vt:lpstr>
      <vt:lpstr>Травма – это опыт переживания угрозы, который оказывается тяжелее всего, что было до этого в жизни человека</vt:lpstr>
      <vt:lpstr>Психологическая травма. 3 типа</vt:lpstr>
      <vt:lpstr>Презентация PowerPoint</vt:lpstr>
      <vt:lpstr>Презентация PowerPoint</vt:lpstr>
      <vt:lpstr>Посттравматическое стрессовое расстройство (ПТСР)</vt:lpstr>
      <vt:lpstr>ПТСР</vt:lpstr>
      <vt:lpstr>ПТСР. Симптомы  в течение не менее 1 месяца</vt:lpstr>
      <vt:lpstr>Презентация PowerPoint</vt:lpstr>
      <vt:lpstr>Презентация PowerPoint</vt:lpstr>
      <vt:lpstr>Презентация PowerPoint</vt:lpstr>
      <vt:lpstr>Отличаются ли реакции детей от реакций взрослых? </vt:lpstr>
      <vt:lpstr>Как развивается ПТСР?</vt:lpstr>
      <vt:lpstr>Как лечится ПТСР?</vt:lpstr>
      <vt:lpstr>ВЗРОСЛЫЕ И ДЕТИ ПО-РАЗНОМУ РЕАГИРУЮТ  НА ПСИХОЛОГИЧЕСКИЙ СТРЕСС</vt:lpstr>
      <vt:lpstr>ФИЗИОЛОГИЧЕСКИЕ СИМПТОМЫ</vt:lpstr>
      <vt:lpstr>ЭМОЦИОНАЛЬНЫЕ РЕАКЦИИ</vt:lpstr>
      <vt:lpstr>ПСИХИЧЕСКАЯ ТРАВМА ВЫЗЫВАЕТ РАЗЛИЧНЫЕ, ИНОГДА ПРОТИВОПОЛОЖНЫЕ РЕАКЦИИ</vt:lpstr>
      <vt:lpstr>Детей, переживших травму, характеризуют, как правило, четыре особенности:</vt:lpstr>
      <vt:lpstr>Простая анкета, состоящая из 10 вопросов, позволяет выявить тех, для которых существует риск проявления дальнейших психологических реакций </vt:lpstr>
      <vt:lpstr>Презентация PowerPoint</vt:lpstr>
      <vt:lpstr>Презентация PowerPoint</vt:lpstr>
      <vt:lpstr>Организация психологической работы</vt:lpstr>
      <vt:lpstr>Презентация PowerPoint</vt:lpstr>
      <vt:lpstr>Для работы  используют методы:</vt:lpstr>
      <vt:lpstr>ШАГИ КРИЗИСНОГО КОНСУЛЬТИРОВАНИЯ </vt:lpstr>
      <vt:lpstr>ШАГИ КРИЗИСНОГО КОНСУЛЬТИРОВАНИЯ </vt:lpstr>
      <vt:lpstr>ПРИНЯТИЕ ПЕРЕЖИТОГО ЧЕРЕЗ ДИСКУССИЮ</vt:lpstr>
      <vt:lpstr>Презентация PowerPoint</vt:lpstr>
      <vt:lpstr>Презентация PowerPoint</vt:lpstr>
      <vt:lpstr>МОДЕЛЬ «BASIC PH» (МУЛИ ЛААД ) </vt:lpstr>
      <vt:lpstr>ПРИМЕРЫ ПОДХОДОВ И ПРОГРАММ  ПСИХОЛОГИЧЕСКОЙ ПОМОЩИ ДЕТЯМ И ПОДРОСТКАМ, ИМЕЮЩИМ ПСИХОТРАВМИРУЮЩИЙ ОПЫТ </vt:lpstr>
      <vt:lpstr>Презентация PowerPoint</vt:lpstr>
      <vt:lpstr>Презентация PowerPoint</vt:lpstr>
      <vt:lpstr>Презентация PowerPoint</vt:lpstr>
      <vt:lpstr>Презентация PowerPoint</vt:lpstr>
      <vt:lpstr>Формирование ресурсных состояний </vt:lpstr>
      <vt:lpstr>ЗАБОТА О СЕБЕ  Заботьтесь о себе, чтобы лучше позаботиться о других!</vt:lpstr>
      <vt:lpstr>ЗАБОТА О СЕБЕ  Заботьтесь о себе, чтобы лучше позаботиться о других!</vt:lpstr>
      <vt:lpstr>Презентация PowerPoint</vt:lpstr>
      <vt:lpstr>Презентация PowerPoint</vt:lpstr>
      <vt:lpstr>Телефоны бесплатной  психологической поддержки</vt:lpstr>
      <vt:lpstr>Литература по теме</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Asus</dc:creator>
  <cp:lastModifiedBy>Елена Бокланова</cp:lastModifiedBy>
  <cp:revision>63</cp:revision>
  <dcterms:created xsi:type="dcterms:W3CDTF">2022-03-02T09:42:00Z</dcterms:created>
  <dcterms:modified xsi:type="dcterms:W3CDTF">2022-03-05T12:05:36Z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1049-11.2.0.10463</vt:lpwstr>
  </property>
  <property fmtid="{D5CDD505-2E9C-101B-9397-08002B2CF9AE}" pid="3" name="ICV">
    <vt:lpwstr>2AF79873B91E49078ED602F78723D159</vt:lpwstr>
  </property>
</Properties>
</file>