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4" r:id="rId5"/>
    <p:sldId id="258" r:id="rId6"/>
    <p:sldId id="261" r:id="rId7"/>
    <p:sldId id="259" r:id="rId8"/>
    <p:sldId id="263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72;&#1073;&#1086;&#1095;&#1072;&#1103;\&#1084;&#1072;&#1090;&#1077;&#1088;&#1080;&#1072;&#1083;&#1099;%20&#1082;%20&#1056;&#1053;&#1052;&#1057;\HVYC%2021-22\&#1084;&#1086;&#1085;&#1080;&#1090;&#1086;&#1088;&#1080;&#1085;&#1075;%2022\2021,%202022&#1075;.%20&#1084;&#1086;&#1085;&#1080;&#1090;&#1086;&#1088;&#1080;&#1085;&#1075;%20&#1055;&#1055;&#105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Показатели эффективности ППС ПМР за 2021 и 2022 гг.</a:t>
            </a:r>
            <a:r>
              <a:rPr lang="ru-RU" baseline="0"/>
              <a:t> (средние значения, макс.5б.)</a:t>
            </a:r>
            <a:endParaRPr lang="ru-RU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Лист1!$P$24</c:f>
              <c:strCache>
                <c:ptCount val="1"/>
                <c:pt idx="0">
                  <c:v>2021г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Лист1!$O$25:$O$37</c:f>
              <c:strCache>
                <c:ptCount val="13"/>
                <c:pt idx="0">
                  <c:v>Доу Бендеры</c:v>
                </c:pt>
                <c:pt idx="1">
                  <c:v>ДОУ Рыбница</c:v>
                </c:pt>
                <c:pt idx="2">
                  <c:v>ДОУ Тирасполь</c:v>
                </c:pt>
                <c:pt idx="3">
                  <c:v>ДОУ Слободзея</c:v>
                </c:pt>
                <c:pt idx="4">
                  <c:v>ОО Бендеры</c:v>
                </c:pt>
                <c:pt idx="5">
                  <c:v>ОО Слободзея</c:v>
                </c:pt>
                <c:pt idx="6">
                  <c:v>ОО Рыбница</c:v>
                </c:pt>
                <c:pt idx="7">
                  <c:v>ОО Дубоссары</c:v>
                </c:pt>
                <c:pt idx="8">
                  <c:v>ОО Тирасполь</c:v>
                </c:pt>
                <c:pt idx="9">
                  <c:v>ОО  Григориополь</c:v>
                </c:pt>
                <c:pt idx="10">
                  <c:v>СПО</c:v>
                </c:pt>
                <c:pt idx="11">
                  <c:v>ВПО</c:v>
                </c:pt>
                <c:pt idx="12">
                  <c:v>ср.зн.</c:v>
                </c:pt>
              </c:strCache>
            </c:strRef>
          </c:cat>
          <c:val>
            <c:numRef>
              <c:f>Лист1!$P$25:$P$37</c:f>
              <c:numCache>
                <c:formatCode>General</c:formatCode>
                <c:ptCount val="13"/>
                <c:pt idx="0">
                  <c:v>4.2699999999999996</c:v>
                </c:pt>
                <c:pt idx="1">
                  <c:v>4</c:v>
                </c:pt>
                <c:pt idx="2">
                  <c:v>4.4000000000000004</c:v>
                </c:pt>
                <c:pt idx="3" formatCode="0.00">
                  <c:v>3.4</c:v>
                </c:pt>
                <c:pt idx="4">
                  <c:v>4.2</c:v>
                </c:pt>
                <c:pt idx="5" formatCode="0.00">
                  <c:v>3.2</c:v>
                </c:pt>
                <c:pt idx="6">
                  <c:v>4.0999999999999996</c:v>
                </c:pt>
                <c:pt idx="7">
                  <c:v>4</c:v>
                </c:pt>
                <c:pt idx="8">
                  <c:v>4</c:v>
                </c:pt>
                <c:pt idx="9">
                  <c:v>3.6</c:v>
                </c:pt>
                <c:pt idx="10">
                  <c:v>4.0199999999999996</c:v>
                </c:pt>
                <c:pt idx="11">
                  <c:v>4.46</c:v>
                </c:pt>
                <c:pt idx="12" formatCode="0.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Лист1!$Q$24</c:f>
              <c:strCache>
                <c:ptCount val="1"/>
                <c:pt idx="0">
                  <c:v>2022г.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Лист1!$O$25:$O$37</c:f>
              <c:strCache>
                <c:ptCount val="13"/>
                <c:pt idx="0">
                  <c:v>Доу Бендеры</c:v>
                </c:pt>
                <c:pt idx="1">
                  <c:v>ДОУ Рыбница</c:v>
                </c:pt>
                <c:pt idx="2">
                  <c:v>ДОУ Тирасполь</c:v>
                </c:pt>
                <c:pt idx="3">
                  <c:v>ДОУ Слободзея</c:v>
                </c:pt>
                <c:pt idx="4">
                  <c:v>ОО Бендеры</c:v>
                </c:pt>
                <c:pt idx="5">
                  <c:v>ОО Слободзея</c:v>
                </c:pt>
                <c:pt idx="6">
                  <c:v>ОО Рыбница</c:v>
                </c:pt>
                <c:pt idx="7">
                  <c:v>ОО Дубоссары</c:v>
                </c:pt>
                <c:pt idx="8">
                  <c:v>ОО Тирасполь</c:v>
                </c:pt>
                <c:pt idx="9">
                  <c:v>ОО  Григориополь</c:v>
                </c:pt>
                <c:pt idx="10">
                  <c:v>СПО</c:v>
                </c:pt>
                <c:pt idx="11">
                  <c:v>ВПО</c:v>
                </c:pt>
                <c:pt idx="12">
                  <c:v>ср.зн.</c:v>
                </c:pt>
              </c:strCache>
            </c:strRef>
          </c:cat>
          <c:val>
            <c:numRef>
              <c:f>Лист1!$Q$25:$Q$37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4.5</c:v>
                </c:pt>
                <c:pt idx="3">
                  <c:v>3.4</c:v>
                </c:pt>
                <c:pt idx="4">
                  <c:v>4</c:v>
                </c:pt>
                <c:pt idx="5">
                  <c:v>3.5</c:v>
                </c:pt>
                <c:pt idx="6">
                  <c:v>4</c:v>
                </c:pt>
                <c:pt idx="7">
                  <c:v>3.8</c:v>
                </c:pt>
                <c:pt idx="8">
                  <c:v>3.8</c:v>
                </c:pt>
                <c:pt idx="9">
                  <c:v>4</c:v>
                </c:pt>
                <c:pt idx="10">
                  <c:v>4.3</c:v>
                </c:pt>
                <c:pt idx="11">
                  <c:v>4.5</c:v>
                </c:pt>
                <c:pt idx="12" formatCode="0.0">
                  <c:v>3.9833333333333338</c:v>
                </c:pt>
              </c:numCache>
            </c:numRef>
          </c:val>
        </c:ser>
        <c:axId val="106021632"/>
        <c:axId val="106023168"/>
      </c:barChart>
      <c:catAx>
        <c:axId val="10602163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6023168"/>
        <c:crosses val="autoZero"/>
        <c:auto val="1"/>
        <c:lblAlgn val="ctr"/>
        <c:lblOffset val="100"/>
      </c:catAx>
      <c:valAx>
        <c:axId val="10602316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1060216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 b="1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000240"/>
            <a:ext cx="87154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Республиканский </a:t>
            </a:r>
            <a:r>
              <a:rPr lang="ru-RU" i="1" dirty="0" err="1" smtClean="0"/>
              <a:t>вебинар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 «Составляющие эффективной деятельности педагога-психолога»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429000"/>
            <a:ext cx="5072098" cy="275273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/>
              <a:t>Цель: повышение профессиональной компетентности педагогов-психологов и эффективности деятельности психолого-педагогических </a:t>
            </a:r>
            <a:r>
              <a:rPr lang="ru-RU" dirty="0" smtClean="0"/>
              <a:t>служб организаций </a:t>
            </a:r>
            <a:r>
              <a:rPr lang="ru-RU" dirty="0" smtClean="0"/>
              <a:t>образования ПМР, консолидация психологического сообщества.</a:t>
            </a:r>
          </a:p>
          <a:p>
            <a:endParaRPr lang="ru-RU" dirty="0"/>
          </a:p>
        </p:txBody>
      </p:sp>
      <p:pic>
        <p:nvPicPr>
          <p:cNvPr id="4" name="Рисунок 3" descr="Как оценить эффективность работы психолога?!"/>
          <p:cNvPicPr/>
          <p:nvPr/>
        </p:nvPicPr>
        <p:blipFill>
          <a:blip r:embed="rId2">
            <a:extLst>
              <a:ext uri="{BEBA8EAE-BF5A-486C-A8C5-ECC9F3942E4B}">
                <a14:imgProp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>
                  <a14:imgLayer r:embed="rId8">
                    <a14:imgEffect>
                      <a14:colorTemperature colorTemp="5300"/>
                    </a14:imgEffect>
                    <a14:imgEffect>
                      <a14:saturation sat="84000"/>
                    </a14:imgEffect>
                  </a14:imgLayer>
                </a14:imgProps>
              </a:ex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57818" y="3786190"/>
            <a:ext cx="3786182" cy="2000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85804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1.САМОАНАЛИЗ КАК ИНСТРУМЕНТ ОЦЕНКИ ЭФФЕКТИВНОСТИ ДЕЯТЕЛЬНОСТИ ПЕДАГОГА-ПСИХОЛОГА </a:t>
            </a:r>
            <a:endParaRPr lang="ru-RU" dirty="0" smtClean="0"/>
          </a:p>
          <a:p>
            <a:r>
              <a:rPr lang="ru-RU" i="1" dirty="0" err="1" smtClean="0"/>
              <a:t>Клименко</a:t>
            </a:r>
            <a:r>
              <a:rPr lang="ru-RU" i="1" dirty="0" smtClean="0"/>
              <a:t> </a:t>
            </a:r>
            <a:r>
              <a:rPr lang="ru-RU" i="1" dirty="0" err="1" smtClean="0"/>
              <a:t>Илона</a:t>
            </a:r>
            <a:r>
              <a:rPr lang="ru-RU" i="1" dirty="0" smtClean="0"/>
              <a:t> Васильевна</a:t>
            </a:r>
            <a:r>
              <a:rPr lang="ru-RU" dirty="0" smtClean="0"/>
              <a:t>, доцент, кандидат психологических наук, руководитель РНМС, АПП</a:t>
            </a:r>
          </a:p>
          <a:p>
            <a:r>
              <a:rPr lang="ru-RU" b="1" dirty="0" smtClean="0"/>
              <a:t>2. ТИПИЧНЫЕ ЗАМЕЧАНИЯ ПО ОРГАНИЗАЦИИ ДЕЯТЕЛЬНОСТИ ПСИХОЛОГО-ПЕДАГОГИЧЕСКОЙ СЛУЖБЫ,  ВЫЯВЛЕННЫЕ В ХОДЕ АТТЕСТАЦИИ ОРГАНИЗАЦИЙ ОБРАЗОВАНИЯ </a:t>
            </a:r>
            <a:endParaRPr lang="ru-RU" dirty="0" smtClean="0"/>
          </a:p>
          <a:p>
            <a:r>
              <a:rPr lang="ru-RU" i="1" dirty="0" err="1" smtClean="0"/>
              <a:t>Тымчек</a:t>
            </a:r>
            <a:r>
              <a:rPr lang="ru-RU" i="1" dirty="0" smtClean="0"/>
              <a:t> Марина Георгиевна</a:t>
            </a:r>
            <a:r>
              <a:rPr lang="ru-RU" dirty="0" smtClean="0"/>
              <a:t>, начальник Управления инспектирования, аттестации и мониторинга системы образования Министерства просвещения ПМР</a:t>
            </a:r>
          </a:p>
          <a:p>
            <a:r>
              <a:rPr lang="ru-RU" b="1" dirty="0" smtClean="0"/>
              <a:t>3</a:t>
            </a:r>
            <a:r>
              <a:rPr lang="ru-RU" b="1" dirty="0" smtClean="0"/>
              <a:t>. ОСНОВНЫЕ ОШИБКИ В ПРОФЕССИОНАЛЬНОЙ ДЕЯТЕЛЬНОСТИ ПЕДАГОГА-ПСИХОЛОГА</a:t>
            </a:r>
            <a:endParaRPr lang="ru-RU" dirty="0" smtClean="0"/>
          </a:p>
          <a:p>
            <a:r>
              <a:rPr lang="ru-RU" i="1" dirty="0" smtClean="0"/>
              <a:t>Попова Ольга Владимировна</a:t>
            </a:r>
            <a:r>
              <a:rPr lang="ru-RU" dirty="0" smtClean="0"/>
              <a:t>, педагог-психолог первой квалификационной категории МОУ «Тираспольской средней </a:t>
            </a:r>
            <a:r>
              <a:rPr lang="ru-RU" dirty="0" err="1" smtClean="0"/>
              <a:t>школы-комплекс</a:t>
            </a:r>
            <a:r>
              <a:rPr lang="ru-RU" dirty="0" smtClean="0"/>
              <a:t> №12»</a:t>
            </a:r>
          </a:p>
          <a:p>
            <a:r>
              <a:rPr lang="ru-RU" dirty="0" smtClean="0"/>
              <a:t> </a:t>
            </a:r>
            <a:r>
              <a:rPr lang="ru-RU" b="1" dirty="0" smtClean="0"/>
              <a:t>4</a:t>
            </a:r>
            <a:r>
              <a:rPr lang="ru-RU" b="1" dirty="0" smtClean="0"/>
              <a:t>. МЕТОДЫ УПРАВЛЕНИЯ РАБОЧЕЙ НАГРУЗКОЙ В ТАЙМ-МЕНЕДЖМЕНТЕ ПСИХОЛОГА</a:t>
            </a:r>
            <a:endParaRPr lang="ru-RU" dirty="0" smtClean="0"/>
          </a:p>
          <a:p>
            <a:r>
              <a:rPr lang="ru-RU" i="1" dirty="0" err="1" smtClean="0"/>
              <a:t>Ольшевская</a:t>
            </a:r>
            <a:r>
              <a:rPr lang="ru-RU" i="1" dirty="0" smtClean="0"/>
              <a:t> Наталья, </a:t>
            </a:r>
            <a:r>
              <a:rPr lang="ru-RU" dirty="0" smtClean="0"/>
              <a:t>педагог-психолог МОУ «Тираспольская средняя школа с гимназическими классами №18»</a:t>
            </a:r>
          </a:p>
          <a:p>
            <a:r>
              <a:rPr lang="ru-RU" b="1" dirty="0" smtClean="0"/>
              <a:t>5. «ПАЗЛЫ» ПРОФЕССИОНАЛЬНОЙ ЭФФЕКТИВНОСТИ</a:t>
            </a:r>
            <a:endParaRPr lang="ru-RU" dirty="0" smtClean="0"/>
          </a:p>
          <a:p>
            <a:r>
              <a:rPr lang="ru-RU" i="1" dirty="0" err="1" smtClean="0"/>
              <a:t>Грицкан</a:t>
            </a:r>
            <a:r>
              <a:rPr lang="ru-RU" i="1" dirty="0" smtClean="0"/>
              <a:t> Ольга Ивановна</a:t>
            </a:r>
            <a:r>
              <a:rPr lang="ru-RU" dirty="0" smtClean="0"/>
              <a:t>, педагог-психолог высшей квалификационной .категории, руководитель ГМО педагогов-психологов г. Тирасполь, член АПП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57256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Субъективные критерии оценки собственной профессиональной деятельности</a:t>
            </a:r>
            <a:r>
              <a:rPr lang="ru-RU" sz="3200" dirty="0" smtClean="0"/>
              <a:t> </a:t>
            </a:r>
            <a:r>
              <a:rPr lang="ru-RU" sz="3200" b="1" i="1" dirty="0" smtClean="0"/>
              <a:t>и компетентности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основаны на сложившемся профессиональном самосознании и </a:t>
            </a:r>
            <a:r>
              <a:rPr lang="ru-RU" dirty="0" err="1" smtClean="0"/>
              <a:t>Я-концепции</a:t>
            </a:r>
            <a:r>
              <a:rPr lang="ru-RU" dirty="0" smtClean="0"/>
              <a:t> психолога, субъективном образе профессионального труда. Прежде всего, это оценка самим психологом результативности собственного профессионального решения психологических проблем и достижения качественных сдвигов в коррекционной и консультативной работе с субъектами образовательной среды.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SB\Desktop\159496522_446428269.pdf-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Приложение к Информационному письму Министерства просвещения Приднестровской Молдавской Республики</a:t>
            </a:r>
            <a:br>
              <a:rPr lang="ru-RU" sz="2700" b="1" dirty="0" smtClean="0"/>
            </a:br>
            <a:r>
              <a:rPr lang="ru-RU" sz="2700" b="1" dirty="0" smtClean="0"/>
              <a:t>от 15.03.2021 № 02-15/103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489586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Критерии оценки эффективности деятельности психолого-педагогической службы организации образования </a:t>
            </a:r>
          </a:p>
          <a:p>
            <a:r>
              <a:rPr lang="ru-RU" b="1" i="1" dirty="0" smtClean="0"/>
              <a:t>оптимальный уровень</a:t>
            </a:r>
            <a:r>
              <a:rPr lang="ru-RU" dirty="0" smtClean="0"/>
              <a:t> – </a:t>
            </a:r>
            <a:r>
              <a:rPr lang="ru-RU" dirty="0" err="1" smtClean="0"/>
              <a:t>Кэф</a:t>
            </a:r>
            <a:r>
              <a:rPr lang="ru-RU" dirty="0" smtClean="0"/>
              <a:t> от 75% до 100%: эффективность деятельности психолого-педагогической службы высокая;</a:t>
            </a:r>
          </a:p>
          <a:p>
            <a:r>
              <a:rPr lang="ru-RU" b="1" i="1" dirty="0" smtClean="0"/>
              <a:t>допустимый уровень</a:t>
            </a:r>
            <a:r>
              <a:rPr lang="ru-RU" dirty="0" smtClean="0"/>
              <a:t> – </a:t>
            </a:r>
            <a:r>
              <a:rPr lang="ru-RU" dirty="0" err="1" smtClean="0"/>
              <a:t>Кэф</a:t>
            </a:r>
            <a:r>
              <a:rPr lang="ru-RU" dirty="0" smtClean="0"/>
              <a:t> от 50% до 74%: эффективность деятельности психолого-педагогической службы средняя;</a:t>
            </a:r>
          </a:p>
          <a:p>
            <a:r>
              <a:rPr lang="ru-RU" b="1" i="1" dirty="0" smtClean="0"/>
              <a:t>критический уровень</a:t>
            </a:r>
            <a:r>
              <a:rPr lang="ru-RU" dirty="0" smtClean="0"/>
              <a:t> – </a:t>
            </a:r>
            <a:r>
              <a:rPr lang="ru-RU" dirty="0" err="1" smtClean="0"/>
              <a:t>Кэф</a:t>
            </a:r>
            <a:r>
              <a:rPr lang="ru-RU" dirty="0" smtClean="0"/>
              <a:t> от 25% до 49%: эффективность деятельности психолого-педагогической службы низкая;</a:t>
            </a:r>
          </a:p>
          <a:p>
            <a:r>
              <a:rPr lang="ru-RU" b="1" i="1" dirty="0" smtClean="0"/>
              <a:t>недопустимый уровень</a:t>
            </a:r>
            <a:r>
              <a:rPr lang="ru-RU" dirty="0" smtClean="0"/>
              <a:t> – </a:t>
            </a:r>
            <a:r>
              <a:rPr lang="ru-RU" dirty="0" err="1" smtClean="0"/>
              <a:t>Кэф</a:t>
            </a:r>
            <a:r>
              <a:rPr lang="ru-RU" dirty="0" smtClean="0"/>
              <a:t> от 0% до 24%: деятельность психолого-педагогической службы не эффективна.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Психолого-педагогическая служба образования – 192 чел (опрос 2021-22 </a:t>
            </a:r>
            <a:r>
              <a:rPr lang="ru-RU" dirty="0" err="1" smtClean="0"/>
              <a:t>уч.г</a:t>
            </a:r>
            <a:r>
              <a:rPr lang="ru-RU" dirty="0" smtClean="0"/>
              <a:t>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5" y="1928813"/>
          <a:ext cx="8858311" cy="4786330"/>
        </p:xfrm>
        <a:graphic>
          <a:graphicData uri="http://schemas.openxmlformats.org/drawingml/2006/table">
            <a:tbl>
              <a:tblPr/>
              <a:tblGrid>
                <a:gridCol w="1197853"/>
                <a:gridCol w="1313774"/>
                <a:gridCol w="1381392"/>
                <a:gridCol w="1313774"/>
                <a:gridCol w="859749"/>
                <a:gridCol w="869409"/>
                <a:gridCol w="994990"/>
                <a:gridCol w="463685"/>
                <a:gridCol w="463685"/>
              </a:tblGrid>
              <a:tr h="3276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2021-22 </a:t>
                      </a:r>
                      <a:r>
                        <a:rPr lang="ru-RU" sz="1400" b="1" i="0" u="none" strike="noStrike" dirty="0" err="1">
                          <a:solidFill>
                            <a:srgbClr val="FF0000"/>
                          </a:solidFill>
                          <a:latin typeface="Calibri"/>
                        </a:rPr>
                        <a:t>уч.год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СТАЖ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категория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МО ОО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3лет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3-5 лет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5-10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более 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бк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Бендеры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Рыбница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Тирасполь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Слободзея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ОО Бендеры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Слободзея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Рыбница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Дубоссары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Тирасполь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 Григориополь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 чел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142840"/>
          <a:ext cx="8858310" cy="6715159"/>
        </p:xfrm>
        <a:graphic>
          <a:graphicData uri="http://schemas.openxmlformats.org/drawingml/2006/table">
            <a:tbl>
              <a:tblPr/>
              <a:tblGrid>
                <a:gridCol w="1417333"/>
                <a:gridCol w="992135"/>
                <a:gridCol w="921268"/>
                <a:gridCol w="921268"/>
                <a:gridCol w="1063002"/>
                <a:gridCol w="921268"/>
                <a:gridCol w="954590"/>
                <a:gridCol w="833723"/>
                <a:gridCol w="833723"/>
              </a:tblGrid>
              <a:tr h="9042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МО ОО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П-п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просвещение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П-п профилактика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П-п диагностика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П-п коррекция и развитие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П-п консультирование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С-д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деятельность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О-м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деятельность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ср/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зн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Бендеры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Рыбница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Тирасполь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Слободзея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2,6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ОО Бендеры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Слободзея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3,90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3,90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Рыбница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Дубоссары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Тирасполь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 Григориополь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 чел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42850"/>
          <a:ext cx="9001156" cy="6784142"/>
        </p:xfrm>
        <a:graphic>
          <a:graphicData uri="http://schemas.openxmlformats.org/drawingml/2006/table">
            <a:tbl>
              <a:tblPr/>
              <a:tblGrid>
                <a:gridCol w="1777297"/>
                <a:gridCol w="1949295"/>
                <a:gridCol w="2049627"/>
                <a:gridCol w="1949295"/>
                <a:gridCol w="1275642"/>
              </a:tblGrid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2022г.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Оптимальный 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Допустимый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Критический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Недопустимый 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Бендеры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Рыбница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Тирасполь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ДОУ Слободзея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Бендеры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Слободзея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ОО Рыбница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Дубоссары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Тирасполь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ОО  Григориополь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ВПО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ср.зн.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617</Words>
  <PresentationFormat>Экран (4:3)</PresentationFormat>
  <Paragraphs>353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Республиканский вебинар  «Составляющие эффективной деятельности педагога-психолога» </vt:lpstr>
      <vt:lpstr>Слайд 2</vt:lpstr>
      <vt:lpstr>Субъективные критерии оценки собственной профессиональной деятельности и компетентности</vt:lpstr>
      <vt:lpstr>Слайд 4</vt:lpstr>
      <vt:lpstr>Приложение к Информационному письму Министерства просвещения Приднестровской Молдавской Республики от 15.03.2021 № 02-15/103 </vt:lpstr>
      <vt:lpstr>Психолого-педагогическая служба образования – 192 чел (опрос 2021-22 уч.г.)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вебинар  «Составляющие эффективной деятельности педагога-психолога» </dc:title>
  <dc:creator>Илона</dc:creator>
  <cp:lastModifiedBy>SB</cp:lastModifiedBy>
  <cp:revision>12</cp:revision>
  <dcterms:created xsi:type="dcterms:W3CDTF">2022-06-22T07:01:03Z</dcterms:created>
  <dcterms:modified xsi:type="dcterms:W3CDTF">2022-06-23T10:54:33Z</dcterms:modified>
</cp:coreProperties>
</file>