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4" r:id="rId3"/>
    <p:sldId id="268" r:id="rId4"/>
    <p:sldId id="265" r:id="rId5"/>
    <p:sldId id="257" r:id="rId6"/>
    <p:sldId id="269" r:id="rId7"/>
    <p:sldId id="270" r:id="rId8"/>
    <p:sldId id="271" r:id="rId9"/>
    <p:sldId id="272" r:id="rId10"/>
    <p:sldId id="273" r:id="rId11"/>
    <p:sldId id="274" r:id="rId12"/>
    <p:sldId id="275" r:id="rId13"/>
    <p:sldId id="276" r:id="rId14"/>
    <p:sldId id="280" r:id="rId15"/>
    <p:sldId id="277" r:id="rId16"/>
    <p:sldId id="278" r:id="rId17"/>
    <p:sldId id="279" r:id="rId18"/>
    <p:sldId id="259"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30"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ser>
          <c:idx val="0"/>
          <c:order val="0"/>
          <c:tx>
            <c:strRef>
              <c:f>Лист1!$B$1</c:f>
              <c:strCache>
                <c:ptCount val="1"/>
                <c:pt idx="0">
                  <c:v>Принцип Парето</c:v>
                </c:pt>
              </c:strCache>
            </c:strRef>
          </c:tx>
          <c:explosion val="28"/>
          <c:dLbls>
            <c:dLbl>
              <c:idx val="0"/>
              <c:layout/>
              <c:tx>
                <c:rich>
                  <a:bodyPr/>
                  <a:lstStyle/>
                  <a:p>
                    <a:r>
                      <a:rPr lang="ru-RU" dirty="0">
                        <a:latin typeface="Times New Roman" pitchFamily="18" charset="0"/>
                        <a:cs typeface="Times New Roman" pitchFamily="18" charset="0"/>
                      </a:rPr>
                      <a:t>Усилия
20%</a:t>
                    </a:r>
                  </a:p>
                </c:rich>
              </c:tx>
              <c:showCatName val="1"/>
              <c:showPercent val="1"/>
            </c:dLbl>
            <c:dLbl>
              <c:idx val="1"/>
              <c:layout>
                <c:manualLayout>
                  <c:x val="0.27026370794559779"/>
                  <c:y val="-0.23923189549892387"/>
                </c:manualLayout>
              </c:layout>
              <c:tx>
                <c:rich>
                  <a:bodyPr/>
                  <a:lstStyle/>
                  <a:p>
                    <a:r>
                      <a:rPr lang="ru-RU" dirty="0" smtClean="0">
                        <a:latin typeface="Times New Roman" pitchFamily="18" charset="0"/>
                        <a:cs typeface="Times New Roman" pitchFamily="18" charset="0"/>
                      </a:rPr>
                      <a:t>Результаты</a:t>
                    </a:r>
                    <a:r>
                      <a:rPr lang="ru-RU" dirty="0">
                        <a:latin typeface="Times New Roman" pitchFamily="18" charset="0"/>
                        <a:cs typeface="Times New Roman" pitchFamily="18" charset="0"/>
                      </a:rPr>
                      <a:t>
80%</a:t>
                    </a:r>
                  </a:p>
                </c:rich>
              </c:tx>
              <c:showCatName val="1"/>
              <c:showPercent val="1"/>
            </c:dLbl>
            <c:showCatName val="1"/>
            <c:showPercent val="1"/>
            <c:showLeaderLines val="1"/>
          </c:dLbls>
          <c:cat>
            <c:strRef>
              <c:f>Лист1!$A$2:$A$5</c:f>
              <c:strCache>
                <c:ptCount val="2"/>
                <c:pt idx="0">
                  <c:v>Усилия</c:v>
                </c:pt>
                <c:pt idx="1">
                  <c:v>Результаты</c:v>
                </c:pt>
              </c:strCache>
            </c:strRef>
          </c:cat>
          <c:val>
            <c:numRef>
              <c:f>Лист1!$B$2:$B$5</c:f>
              <c:numCache>
                <c:formatCode>General</c:formatCode>
                <c:ptCount val="4"/>
                <c:pt idx="0">
                  <c:v>20</c:v>
                </c:pt>
                <c:pt idx="1">
                  <c:v>80</c:v>
                </c:pt>
              </c:numCache>
            </c:numRef>
          </c:val>
        </c:ser>
        <c:dLbls>
          <c:showCatName val="1"/>
          <c:showPercent val="1"/>
        </c:dLbls>
      </c:pie3DChart>
    </c:plotArea>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7D62B-9D4B-4676-A4E1-9A689448548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3A928A79-40AD-45B0-9AE6-ABCE72B55BBB}">
      <dgm:prSet phldrT="[Текст]"/>
      <dgm:spPr/>
      <dgm:t>
        <a:bodyPr/>
        <a:lstStyle/>
        <a:p>
          <a:r>
            <a:rPr lang="ru-RU" b="1" dirty="0" smtClean="0">
              <a:latin typeface="Times New Roman" pitchFamily="18" charset="0"/>
              <a:cs typeface="Times New Roman" pitchFamily="18" charset="0"/>
            </a:rPr>
            <a:t>ВАЖНОЕ, СРОЧНОЕ</a:t>
          </a:r>
          <a:endParaRPr lang="ru-RU" b="1" dirty="0">
            <a:latin typeface="Times New Roman" pitchFamily="18" charset="0"/>
            <a:cs typeface="Times New Roman" pitchFamily="18" charset="0"/>
          </a:endParaRPr>
        </a:p>
      </dgm:t>
    </dgm:pt>
    <dgm:pt modelId="{85058480-2703-4772-92BA-7A136C12B071}" type="parTrans" cxnId="{E92EE33E-185B-4997-8DE0-FB1ECEDE112F}">
      <dgm:prSet/>
      <dgm:spPr/>
      <dgm:t>
        <a:bodyPr/>
        <a:lstStyle/>
        <a:p>
          <a:endParaRPr lang="ru-RU"/>
        </a:p>
      </dgm:t>
    </dgm:pt>
    <dgm:pt modelId="{EB2AFB09-7215-4A50-8B1E-F0C75CA4E67C}" type="sibTrans" cxnId="{E92EE33E-185B-4997-8DE0-FB1ECEDE112F}">
      <dgm:prSet/>
      <dgm:spPr/>
      <dgm:t>
        <a:bodyPr/>
        <a:lstStyle/>
        <a:p>
          <a:endParaRPr lang="ru-RU"/>
        </a:p>
      </dgm:t>
    </dgm:pt>
    <dgm:pt modelId="{DDAEF85E-F2F9-442B-837C-4D5892E8B744}">
      <dgm:prSet phldrT="[Текст]" custT="1"/>
      <dgm:spPr/>
      <dgm:t>
        <a:bodyPr/>
        <a:lstStyle/>
        <a:p>
          <a:pPr algn="ctr"/>
          <a:r>
            <a:rPr lang="ru-RU" sz="1200" dirty="0" smtClean="0">
              <a:solidFill>
                <a:schemeClr val="accent2">
                  <a:lumMod val="50000"/>
                </a:schemeClr>
              </a:solidFill>
              <a:latin typeface="Times New Roman" pitchFamily="18" charset="0"/>
              <a:cs typeface="Times New Roman" pitchFamily="18" charset="0"/>
            </a:rPr>
            <a:t>НЕОТЛОЖНЫЕ ДЕЛА С КРАТЧАЙШИМИ СРОКАМИ, ТРЕБУЮЩИЕ НЕМЕДЛЕННОЙ РЕАЛИЗАЦИИ</a:t>
          </a:r>
          <a:endParaRPr lang="ru-RU" sz="1200" dirty="0">
            <a:solidFill>
              <a:schemeClr val="accent2">
                <a:lumMod val="50000"/>
              </a:schemeClr>
            </a:solidFill>
            <a:latin typeface="Times New Roman" pitchFamily="18" charset="0"/>
            <a:cs typeface="Times New Roman" pitchFamily="18" charset="0"/>
          </a:endParaRPr>
        </a:p>
      </dgm:t>
    </dgm:pt>
    <dgm:pt modelId="{C79613BB-4DB4-4707-AED5-271294B7A0C5}" type="parTrans" cxnId="{28FA1264-BABC-43C5-9C80-1BA2F9F67442}">
      <dgm:prSet/>
      <dgm:spPr/>
      <dgm:t>
        <a:bodyPr/>
        <a:lstStyle/>
        <a:p>
          <a:endParaRPr lang="ru-RU"/>
        </a:p>
      </dgm:t>
    </dgm:pt>
    <dgm:pt modelId="{9C02EDC9-FBC3-40E2-97C6-87B5242BDAC3}" type="sibTrans" cxnId="{28FA1264-BABC-43C5-9C80-1BA2F9F67442}">
      <dgm:prSet/>
      <dgm:spPr/>
      <dgm:t>
        <a:bodyPr/>
        <a:lstStyle/>
        <a:p>
          <a:endParaRPr lang="ru-RU"/>
        </a:p>
      </dgm:t>
    </dgm:pt>
    <dgm:pt modelId="{0B8E6201-283F-4686-BD90-B3D3BA38C5EA}">
      <dgm:prSet phldrT="[Текст]"/>
      <dgm:spPr/>
      <dgm:t>
        <a:bodyPr/>
        <a:lstStyle/>
        <a:p>
          <a:r>
            <a:rPr lang="ru-RU" b="1" dirty="0" smtClean="0">
              <a:latin typeface="Times New Roman" pitchFamily="18" charset="0"/>
              <a:cs typeface="Times New Roman" pitchFamily="18" charset="0"/>
            </a:rPr>
            <a:t>ВАЖНОЕ, НЕ СРОЧНОЕ</a:t>
          </a:r>
          <a:endParaRPr lang="ru-RU" b="1" dirty="0">
            <a:latin typeface="Times New Roman" pitchFamily="18" charset="0"/>
            <a:cs typeface="Times New Roman" pitchFamily="18" charset="0"/>
          </a:endParaRPr>
        </a:p>
      </dgm:t>
    </dgm:pt>
    <dgm:pt modelId="{C299D444-9C5A-4248-AC05-B7056B6771FA}" type="parTrans" cxnId="{4127EAEE-FA32-43EB-A09D-9B8E526BEE59}">
      <dgm:prSet/>
      <dgm:spPr/>
      <dgm:t>
        <a:bodyPr/>
        <a:lstStyle/>
        <a:p>
          <a:endParaRPr lang="ru-RU"/>
        </a:p>
      </dgm:t>
    </dgm:pt>
    <dgm:pt modelId="{22232B5B-0C98-4500-891B-F10FE0B1D51B}" type="sibTrans" cxnId="{4127EAEE-FA32-43EB-A09D-9B8E526BEE59}">
      <dgm:prSet/>
      <dgm:spPr/>
      <dgm:t>
        <a:bodyPr/>
        <a:lstStyle/>
        <a:p>
          <a:endParaRPr lang="ru-RU"/>
        </a:p>
      </dgm:t>
    </dgm:pt>
    <dgm:pt modelId="{9D75A0BF-6970-4510-8113-FD35EB36B3DB}">
      <dgm:prSet phldrT="[Текст]" custT="1"/>
      <dgm:spPr/>
      <dgm:t>
        <a:bodyPr/>
        <a:lstStyle/>
        <a:p>
          <a:pPr algn="r"/>
          <a:r>
            <a:rPr lang="ru-RU" sz="1200" dirty="0" smtClean="0">
              <a:solidFill>
                <a:schemeClr val="accent2">
                  <a:lumMod val="50000"/>
                </a:schemeClr>
              </a:solidFill>
              <a:latin typeface="Times New Roman" pitchFamily="18" charset="0"/>
              <a:cs typeface="Times New Roman" pitchFamily="18" charset="0"/>
            </a:rPr>
            <a:t>ЗАДАЧИ, ОРИЕНТИРОВАННЫЕ НА БУДУЩЕЕ</a:t>
          </a:r>
          <a:endParaRPr lang="ru-RU" sz="1200" dirty="0">
            <a:solidFill>
              <a:schemeClr val="accent2">
                <a:lumMod val="50000"/>
              </a:schemeClr>
            </a:solidFill>
            <a:latin typeface="Times New Roman" pitchFamily="18" charset="0"/>
            <a:cs typeface="Times New Roman" pitchFamily="18" charset="0"/>
          </a:endParaRPr>
        </a:p>
      </dgm:t>
    </dgm:pt>
    <dgm:pt modelId="{7126DBAF-5FC8-4691-AFC4-005793A384B2}" type="parTrans" cxnId="{E98F6511-785F-49BB-90D7-DC3405D1E2D0}">
      <dgm:prSet/>
      <dgm:spPr/>
      <dgm:t>
        <a:bodyPr/>
        <a:lstStyle/>
        <a:p>
          <a:endParaRPr lang="ru-RU"/>
        </a:p>
      </dgm:t>
    </dgm:pt>
    <dgm:pt modelId="{642BF480-6B98-46B5-88E6-6F178750BCE9}" type="sibTrans" cxnId="{E98F6511-785F-49BB-90D7-DC3405D1E2D0}">
      <dgm:prSet/>
      <dgm:spPr/>
      <dgm:t>
        <a:bodyPr/>
        <a:lstStyle/>
        <a:p>
          <a:endParaRPr lang="ru-RU"/>
        </a:p>
      </dgm:t>
    </dgm:pt>
    <dgm:pt modelId="{A0960CD2-A602-4BC7-B948-39292BA0FD9E}">
      <dgm:prSet phldrT="[Текст]"/>
      <dgm:spPr/>
      <dgm:t>
        <a:bodyPr/>
        <a:lstStyle/>
        <a:p>
          <a:r>
            <a:rPr lang="ru-RU" b="1" dirty="0" smtClean="0">
              <a:latin typeface="Times New Roman" pitchFamily="18" charset="0"/>
              <a:cs typeface="Times New Roman" pitchFamily="18" charset="0"/>
            </a:rPr>
            <a:t>НЕ ВАЖНОЕ, СРОЧНОЕ</a:t>
          </a:r>
          <a:endParaRPr lang="ru-RU" b="1" dirty="0">
            <a:latin typeface="Times New Roman" pitchFamily="18" charset="0"/>
            <a:cs typeface="Times New Roman" pitchFamily="18" charset="0"/>
          </a:endParaRPr>
        </a:p>
      </dgm:t>
    </dgm:pt>
    <dgm:pt modelId="{7CD2A20F-DE51-4A3C-A744-B6AD9607E426}" type="parTrans" cxnId="{DFE4D4B0-25A9-4DF5-BD4A-93A7C6C64F3B}">
      <dgm:prSet/>
      <dgm:spPr/>
      <dgm:t>
        <a:bodyPr/>
        <a:lstStyle/>
        <a:p>
          <a:endParaRPr lang="ru-RU"/>
        </a:p>
      </dgm:t>
    </dgm:pt>
    <dgm:pt modelId="{7A0359BD-D66F-4DC1-A7C7-DF875B6AD62F}" type="sibTrans" cxnId="{DFE4D4B0-25A9-4DF5-BD4A-93A7C6C64F3B}">
      <dgm:prSet/>
      <dgm:spPr/>
      <dgm:t>
        <a:bodyPr/>
        <a:lstStyle/>
        <a:p>
          <a:endParaRPr lang="ru-RU"/>
        </a:p>
      </dgm:t>
    </dgm:pt>
    <dgm:pt modelId="{73FC0537-5CE9-4469-96DB-25AC1D36F45E}">
      <dgm:prSet phldrT="[Текст]"/>
      <dgm:spPr/>
      <dgm:t>
        <a:bodyPr/>
        <a:lstStyle/>
        <a:p>
          <a:pPr algn="r"/>
          <a:r>
            <a:rPr lang="ru-RU" dirty="0" smtClean="0">
              <a:solidFill>
                <a:schemeClr val="accent2">
                  <a:lumMod val="50000"/>
                </a:schemeClr>
              </a:solidFill>
              <a:latin typeface="Times New Roman" pitchFamily="18" charset="0"/>
              <a:cs typeface="Times New Roman" pitchFamily="18" charset="0"/>
            </a:rPr>
            <a:t>ЕЖЕДНЕВНАЯ РУТИННАЯ РАБОТА</a:t>
          </a:r>
          <a:endParaRPr lang="ru-RU" dirty="0">
            <a:solidFill>
              <a:schemeClr val="accent2">
                <a:lumMod val="50000"/>
              </a:schemeClr>
            </a:solidFill>
            <a:latin typeface="Times New Roman" pitchFamily="18" charset="0"/>
            <a:cs typeface="Times New Roman" pitchFamily="18" charset="0"/>
          </a:endParaRPr>
        </a:p>
      </dgm:t>
    </dgm:pt>
    <dgm:pt modelId="{43950C68-91DE-423D-A9AD-4023ED7630F9}" type="parTrans" cxnId="{DD12A527-96D0-4317-9FA4-A52186C80D79}">
      <dgm:prSet/>
      <dgm:spPr/>
      <dgm:t>
        <a:bodyPr/>
        <a:lstStyle/>
        <a:p>
          <a:endParaRPr lang="ru-RU"/>
        </a:p>
      </dgm:t>
    </dgm:pt>
    <dgm:pt modelId="{01F8BDA9-D1FC-4AF0-AD68-51F63195529B}" type="sibTrans" cxnId="{DD12A527-96D0-4317-9FA4-A52186C80D79}">
      <dgm:prSet/>
      <dgm:spPr/>
      <dgm:t>
        <a:bodyPr/>
        <a:lstStyle/>
        <a:p>
          <a:endParaRPr lang="ru-RU"/>
        </a:p>
      </dgm:t>
    </dgm:pt>
    <dgm:pt modelId="{38F4034E-F73E-4544-BE2E-98709CAA54A3}">
      <dgm:prSet phldrT="[Текст]"/>
      <dgm:spPr/>
      <dgm:t>
        <a:bodyPr/>
        <a:lstStyle/>
        <a:p>
          <a:r>
            <a:rPr lang="ru-RU" b="1" dirty="0" smtClean="0">
              <a:latin typeface="Times New Roman" pitchFamily="18" charset="0"/>
              <a:cs typeface="Times New Roman" pitchFamily="18" charset="0"/>
            </a:rPr>
            <a:t>НЕ ВАЖНОЕ, НЕ СРОЧНОЕ</a:t>
          </a:r>
          <a:endParaRPr lang="ru-RU" b="1" dirty="0">
            <a:latin typeface="Times New Roman" pitchFamily="18" charset="0"/>
            <a:cs typeface="Times New Roman" pitchFamily="18" charset="0"/>
          </a:endParaRPr>
        </a:p>
      </dgm:t>
    </dgm:pt>
    <dgm:pt modelId="{F5577F9B-D3BE-4478-B74C-191C4449CD06}" type="parTrans" cxnId="{93DF0E55-19B2-4C09-A090-14C568DB2E32}">
      <dgm:prSet/>
      <dgm:spPr/>
      <dgm:t>
        <a:bodyPr/>
        <a:lstStyle/>
        <a:p>
          <a:endParaRPr lang="ru-RU"/>
        </a:p>
      </dgm:t>
    </dgm:pt>
    <dgm:pt modelId="{C5058B00-E8A2-424F-A573-1DBC7F3B9D50}" type="sibTrans" cxnId="{93DF0E55-19B2-4C09-A090-14C568DB2E32}">
      <dgm:prSet/>
      <dgm:spPr/>
      <dgm:t>
        <a:bodyPr/>
        <a:lstStyle/>
        <a:p>
          <a:endParaRPr lang="ru-RU"/>
        </a:p>
      </dgm:t>
    </dgm:pt>
    <dgm:pt modelId="{E2BCD01B-A2BC-4B13-829E-500CFE75B7B2}">
      <dgm:prSet phldrT="[Текст]"/>
      <dgm:spPr/>
      <dgm:t>
        <a:bodyPr/>
        <a:lstStyle/>
        <a:p>
          <a:r>
            <a:rPr lang="ru-RU" dirty="0" smtClean="0">
              <a:solidFill>
                <a:schemeClr val="accent2">
                  <a:lumMod val="50000"/>
                </a:schemeClr>
              </a:solidFill>
              <a:latin typeface="Times New Roman" pitchFamily="18" charset="0"/>
              <a:cs typeface="Times New Roman" pitchFamily="18" charset="0"/>
            </a:rPr>
            <a:t>ТО, ЧТО ЛУЧШЕ ВОВСЕ ВЫЧЕРКНУТЬ ИЗ ПОВСЕДНЕВНОГО СПИСКА ДЕЛ</a:t>
          </a:r>
          <a:endParaRPr lang="ru-RU" dirty="0">
            <a:solidFill>
              <a:schemeClr val="accent2">
                <a:lumMod val="50000"/>
              </a:schemeClr>
            </a:solidFill>
            <a:latin typeface="Times New Roman" pitchFamily="18" charset="0"/>
            <a:cs typeface="Times New Roman" pitchFamily="18" charset="0"/>
          </a:endParaRPr>
        </a:p>
      </dgm:t>
    </dgm:pt>
    <dgm:pt modelId="{02C9E84A-D129-4FCB-8292-637B4377228F}" type="parTrans" cxnId="{65A530EE-F2BD-4235-A5A0-AEBCC475C698}">
      <dgm:prSet/>
      <dgm:spPr/>
      <dgm:t>
        <a:bodyPr/>
        <a:lstStyle/>
        <a:p>
          <a:endParaRPr lang="ru-RU"/>
        </a:p>
      </dgm:t>
    </dgm:pt>
    <dgm:pt modelId="{7CAB0F22-D9D1-4DDA-99FF-4AF5595269E1}" type="sibTrans" cxnId="{65A530EE-F2BD-4235-A5A0-AEBCC475C698}">
      <dgm:prSet/>
      <dgm:spPr/>
      <dgm:t>
        <a:bodyPr/>
        <a:lstStyle/>
        <a:p>
          <a:endParaRPr lang="ru-RU"/>
        </a:p>
      </dgm:t>
    </dgm:pt>
    <dgm:pt modelId="{A4D5CBCB-485F-4F64-83F8-600DED7B31F0}" type="pres">
      <dgm:prSet presAssocID="{6ED7D62B-9D4B-4676-A4E1-9A6894485485}" presName="cycleMatrixDiagram" presStyleCnt="0">
        <dgm:presLayoutVars>
          <dgm:chMax val="1"/>
          <dgm:dir/>
          <dgm:animLvl val="lvl"/>
          <dgm:resizeHandles val="exact"/>
        </dgm:presLayoutVars>
      </dgm:prSet>
      <dgm:spPr/>
      <dgm:t>
        <a:bodyPr/>
        <a:lstStyle/>
        <a:p>
          <a:endParaRPr lang="ru-RU"/>
        </a:p>
      </dgm:t>
    </dgm:pt>
    <dgm:pt modelId="{3433E6E7-927D-4BC6-9C44-860E283566F9}" type="pres">
      <dgm:prSet presAssocID="{6ED7D62B-9D4B-4676-A4E1-9A6894485485}" presName="children" presStyleCnt="0"/>
      <dgm:spPr/>
    </dgm:pt>
    <dgm:pt modelId="{95BA268E-4141-4D62-81B9-8481420C9C96}" type="pres">
      <dgm:prSet presAssocID="{6ED7D62B-9D4B-4676-A4E1-9A6894485485}" presName="child1group" presStyleCnt="0"/>
      <dgm:spPr/>
    </dgm:pt>
    <dgm:pt modelId="{99C1FA5F-DC6F-4864-A6D7-383409921776}" type="pres">
      <dgm:prSet presAssocID="{6ED7D62B-9D4B-4676-A4E1-9A6894485485}" presName="child1" presStyleLbl="bgAcc1" presStyleIdx="0" presStyleCnt="4" custLinFactNeighborX="-12366" custLinFactNeighborY="-707"/>
      <dgm:spPr/>
      <dgm:t>
        <a:bodyPr/>
        <a:lstStyle/>
        <a:p>
          <a:endParaRPr lang="ru-RU"/>
        </a:p>
      </dgm:t>
    </dgm:pt>
    <dgm:pt modelId="{88882DDA-4642-4473-9034-ADBCC7AEEC78}" type="pres">
      <dgm:prSet presAssocID="{6ED7D62B-9D4B-4676-A4E1-9A6894485485}" presName="child1Text" presStyleLbl="bgAcc1" presStyleIdx="0" presStyleCnt="4">
        <dgm:presLayoutVars>
          <dgm:bulletEnabled val="1"/>
        </dgm:presLayoutVars>
      </dgm:prSet>
      <dgm:spPr/>
      <dgm:t>
        <a:bodyPr/>
        <a:lstStyle/>
        <a:p>
          <a:endParaRPr lang="ru-RU"/>
        </a:p>
      </dgm:t>
    </dgm:pt>
    <dgm:pt modelId="{AA04C136-C9A9-4C31-9952-5B8DC590D682}" type="pres">
      <dgm:prSet presAssocID="{6ED7D62B-9D4B-4676-A4E1-9A6894485485}" presName="child2group" presStyleCnt="0"/>
      <dgm:spPr/>
    </dgm:pt>
    <dgm:pt modelId="{3720056C-2FC7-487B-BB11-8C3AB38A43D5}" type="pres">
      <dgm:prSet presAssocID="{6ED7D62B-9D4B-4676-A4E1-9A6894485485}" presName="child2" presStyleLbl="bgAcc1" presStyleIdx="1" presStyleCnt="4"/>
      <dgm:spPr/>
      <dgm:t>
        <a:bodyPr/>
        <a:lstStyle/>
        <a:p>
          <a:endParaRPr lang="ru-RU"/>
        </a:p>
      </dgm:t>
    </dgm:pt>
    <dgm:pt modelId="{4A047B1D-9863-4711-957C-C9ACFF2645DB}" type="pres">
      <dgm:prSet presAssocID="{6ED7D62B-9D4B-4676-A4E1-9A6894485485}" presName="child2Text" presStyleLbl="bgAcc1" presStyleIdx="1" presStyleCnt="4">
        <dgm:presLayoutVars>
          <dgm:bulletEnabled val="1"/>
        </dgm:presLayoutVars>
      </dgm:prSet>
      <dgm:spPr/>
      <dgm:t>
        <a:bodyPr/>
        <a:lstStyle/>
        <a:p>
          <a:endParaRPr lang="ru-RU"/>
        </a:p>
      </dgm:t>
    </dgm:pt>
    <dgm:pt modelId="{BBD9C924-1674-4C7E-8D5D-1B3A143866EF}" type="pres">
      <dgm:prSet presAssocID="{6ED7D62B-9D4B-4676-A4E1-9A6894485485}" presName="child3group" presStyleCnt="0"/>
      <dgm:spPr/>
    </dgm:pt>
    <dgm:pt modelId="{BDBD12CC-0645-40D5-BDC7-A7206E60690F}" type="pres">
      <dgm:prSet presAssocID="{6ED7D62B-9D4B-4676-A4E1-9A6894485485}" presName="child3" presStyleLbl="bgAcc1" presStyleIdx="2" presStyleCnt="4"/>
      <dgm:spPr/>
      <dgm:t>
        <a:bodyPr/>
        <a:lstStyle/>
        <a:p>
          <a:endParaRPr lang="ru-RU"/>
        </a:p>
      </dgm:t>
    </dgm:pt>
    <dgm:pt modelId="{EBA99262-02A9-4DC5-BF16-C1DCE8DAA938}" type="pres">
      <dgm:prSet presAssocID="{6ED7D62B-9D4B-4676-A4E1-9A6894485485}" presName="child3Text" presStyleLbl="bgAcc1" presStyleIdx="2" presStyleCnt="4">
        <dgm:presLayoutVars>
          <dgm:bulletEnabled val="1"/>
        </dgm:presLayoutVars>
      </dgm:prSet>
      <dgm:spPr/>
      <dgm:t>
        <a:bodyPr/>
        <a:lstStyle/>
        <a:p>
          <a:endParaRPr lang="ru-RU"/>
        </a:p>
      </dgm:t>
    </dgm:pt>
    <dgm:pt modelId="{38923711-F070-48B2-8D7A-596253473E80}" type="pres">
      <dgm:prSet presAssocID="{6ED7D62B-9D4B-4676-A4E1-9A6894485485}" presName="child4group" presStyleCnt="0"/>
      <dgm:spPr/>
    </dgm:pt>
    <dgm:pt modelId="{AD3DE09B-D9EC-459C-9E6D-36C0FA8EC257}" type="pres">
      <dgm:prSet presAssocID="{6ED7D62B-9D4B-4676-A4E1-9A6894485485}" presName="child4" presStyleLbl="bgAcc1" presStyleIdx="3" presStyleCnt="4"/>
      <dgm:spPr/>
      <dgm:t>
        <a:bodyPr/>
        <a:lstStyle/>
        <a:p>
          <a:endParaRPr lang="ru-RU"/>
        </a:p>
      </dgm:t>
    </dgm:pt>
    <dgm:pt modelId="{165B86C8-8676-490A-A3B2-D505A1E49499}" type="pres">
      <dgm:prSet presAssocID="{6ED7D62B-9D4B-4676-A4E1-9A6894485485}" presName="child4Text" presStyleLbl="bgAcc1" presStyleIdx="3" presStyleCnt="4">
        <dgm:presLayoutVars>
          <dgm:bulletEnabled val="1"/>
        </dgm:presLayoutVars>
      </dgm:prSet>
      <dgm:spPr/>
      <dgm:t>
        <a:bodyPr/>
        <a:lstStyle/>
        <a:p>
          <a:endParaRPr lang="ru-RU"/>
        </a:p>
      </dgm:t>
    </dgm:pt>
    <dgm:pt modelId="{60CB64CA-1197-474C-B57F-9BAE6F3A4AD6}" type="pres">
      <dgm:prSet presAssocID="{6ED7D62B-9D4B-4676-A4E1-9A6894485485}" presName="childPlaceholder" presStyleCnt="0"/>
      <dgm:spPr/>
    </dgm:pt>
    <dgm:pt modelId="{556D4F01-F150-4DCB-8C50-E31EAC6FFEDF}" type="pres">
      <dgm:prSet presAssocID="{6ED7D62B-9D4B-4676-A4E1-9A6894485485}" presName="circle" presStyleCnt="0"/>
      <dgm:spPr/>
    </dgm:pt>
    <dgm:pt modelId="{279B3FA6-3393-4378-A96E-ACEB7F3EA430}" type="pres">
      <dgm:prSet presAssocID="{6ED7D62B-9D4B-4676-A4E1-9A6894485485}" presName="quadrant1" presStyleLbl="node1" presStyleIdx="0" presStyleCnt="4">
        <dgm:presLayoutVars>
          <dgm:chMax val="1"/>
          <dgm:bulletEnabled val="1"/>
        </dgm:presLayoutVars>
      </dgm:prSet>
      <dgm:spPr/>
      <dgm:t>
        <a:bodyPr/>
        <a:lstStyle/>
        <a:p>
          <a:endParaRPr lang="ru-RU"/>
        </a:p>
      </dgm:t>
    </dgm:pt>
    <dgm:pt modelId="{700E0F22-8996-4769-A000-9DCD6478B64E}" type="pres">
      <dgm:prSet presAssocID="{6ED7D62B-9D4B-4676-A4E1-9A6894485485}" presName="quadrant2" presStyleLbl="node1" presStyleIdx="1" presStyleCnt="4">
        <dgm:presLayoutVars>
          <dgm:chMax val="1"/>
          <dgm:bulletEnabled val="1"/>
        </dgm:presLayoutVars>
      </dgm:prSet>
      <dgm:spPr/>
      <dgm:t>
        <a:bodyPr/>
        <a:lstStyle/>
        <a:p>
          <a:endParaRPr lang="ru-RU"/>
        </a:p>
      </dgm:t>
    </dgm:pt>
    <dgm:pt modelId="{666BC7C5-F86B-4523-B10E-D91D38D2A5B0}" type="pres">
      <dgm:prSet presAssocID="{6ED7D62B-9D4B-4676-A4E1-9A6894485485}" presName="quadrant3" presStyleLbl="node1" presStyleIdx="2" presStyleCnt="4">
        <dgm:presLayoutVars>
          <dgm:chMax val="1"/>
          <dgm:bulletEnabled val="1"/>
        </dgm:presLayoutVars>
      </dgm:prSet>
      <dgm:spPr/>
      <dgm:t>
        <a:bodyPr/>
        <a:lstStyle/>
        <a:p>
          <a:endParaRPr lang="ru-RU"/>
        </a:p>
      </dgm:t>
    </dgm:pt>
    <dgm:pt modelId="{664D8C0A-309F-489C-87E3-9D3D3A4BFA90}" type="pres">
      <dgm:prSet presAssocID="{6ED7D62B-9D4B-4676-A4E1-9A6894485485}" presName="quadrant4" presStyleLbl="node1" presStyleIdx="3" presStyleCnt="4" custLinFactNeighborY="406">
        <dgm:presLayoutVars>
          <dgm:chMax val="1"/>
          <dgm:bulletEnabled val="1"/>
        </dgm:presLayoutVars>
      </dgm:prSet>
      <dgm:spPr/>
      <dgm:t>
        <a:bodyPr/>
        <a:lstStyle/>
        <a:p>
          <a:endParaRPr lang="ru-RU"/>
        </a:p>
      </dgm:t>
    </dgm:pt>
    <dgm:pt modelId="{3C2F5E5D-9911-41D0-8BE0-7337387C7E7B}" type="pres">
      <dgm:prSet presAssocID="{6ED7D62B-9D4B-4676-A4E1-9A6894485485}" presName="quadrantPlaceholder" presStyleCnt="0"/>
      <dgm:spPr/>
    </dgm:pt>
    <dgm:pt modelId="{6D1CB9B0-323D-4FB9-8FC8-83A12C22DA6E}" type="pres">
      <dgm:prSet presAssocID="{6ED7D62B-9D4B-4676-A4E1-9A6894485485}" presName="center1" presStyleLbl="fgShp" presStyleIdx="0" presStyleCnt="2" custLinFactNeighborX="-1513" custLinFactNeighborY="15750"/>
      <dgm:spPr/>
    </dgm:pt>
    <dgm:pt modelId="{F987F481-F7C5-42E4-827A-58C5B349CC8C}" type="pres">
      <dgm:prSet presAssocID="{6ED7D62B-9D4B-4676-A4E1-9A6894485485}" presName="center2" presStyleLbl="fgShp" presStyleIdx="1" presStyleCnt="2" custLinFactNeighborX="0" custLinFactNeighborY="-8789"/>
      <dgm:spPr/>
    </dgm:pt>
  </dgm:ptLst>
  <dgm:cxnLst>
    <dgm:cxn modelId="{E92EE33E-185B-4997-8DE0-FB1ECEDE112F}" srcId="{6ED7D62B-9D4B-4676-A4E1-9A6894485485}" destId="{3A928A79-40AD-45B0-9AE6-ABCE72B55BBB}" srcOrd="0" destOrd="0" parTransId="{85058480-2703-4772-92BA-7A136C12B071}" sibTransId="{EB2AFB09-7215-4A50-8B1E-F0C75CA4E67C}"/>
    <dgm:cxn modelId="{6346867C-13D7-4EC0-9ACD-BC5E1FB57E2E}" type="presOf" srcId="{6ED7D62B-9D4B-4676-A4E1-9A6894485485}" destId="{A4D5CBCB-485F-4F64-83F8-600DED7B31F0}" srcOrd="0" destOrd="0" presId="urn:microsoft.com/office/officeart/2005/8/layout/cycle4"/>
    <dgm:cxn modelId="{CA1C1FDE-90F7-4EED-8824-870377138BF0}" type="presOf" srcId="{E2BCD01B-A2BC-4B13-829E-500CFE75B7B2}" destId="{AD3DE09B-D9EC-459C-9E6D-36C0FA8EC257}" srcOrd="0" destOrd="0" presId="urn:microsoft.com/office/officeart/2005/8/layout/cycle4"/>
    <dgm:cxn modelId="{DFE4D4B0-25A9-4DF5-BD4A-93A7C6C64F3B}" srcId="{6ED7D62B-9D4B-4676-A4E1-9A6894485485}" destId="{A0960CD2-A602-4BC7-B948-39292BA0FD9E}" srcOrd="2" destOrd="0" parTransId="{7CD2A20F-DE51-4A3C-A744-B6AD9607E426}" sibTransId="{7A0359BD-D66F-4DC1-A7C7-DF875B6AD62F}"/>
    <dgm:cxn modelId="{28FA1264-BABC-43C5-9C80-1BA2F9F67442}" srcId="{3A928A79-40AD-45B0-9AE6-ABCE72B55BBB}" destId="{DDAEF85E-F2F9-442B-837C-4D5892E8B744}" srcOrd="0" destOrd="0" parTransId="{C79613BB-4DB4-4707-AED5-271294B7A0C5}" sibTransId="{9C02EDC9-FBC3-40E2-97C6-87B5242BDAC3}"/>
    <dgm:cxn modelId="{6624BE87-2BE2-4D2C-9386-2E51D813FF64}" type="presOf" srcId="{A0960CD2-A602-4BC7-B948-39292BA0FD9E}" destId="{666BC7C5-F86B-4523-B10E-D91D38D2A5B0}" srcOrd="0" destOrd="0" presId="urn:microsoft.com/office/officeart/2005/8/layout/cycle4"/>
    <dgm:cxn modelId="{7EACB848-934B-406E-BD97-B698E00CE469}" type="presOf" srcId="{73FC0537-5CE9-4469-96DB-25AC1D36F45E}" destId="{EBA99262-02A9-4DC5-BF16-C1DCE8DAA938}" srcOrd="1" destOrd="0" presId="urn:microsoft.com/office/officeart/2005/8/layout/cycle4"/>
    <dgm:cxn modelId="{17E05586-94C5-40C1-802E-8604C531C2B1}" type="presOf" srcId="{DDAEF85E-F2F9-442B-837C-4D5892E8B744}" destId="{99C1FA5F-DC6F-4864-A6D7-383409921776}" srcOrd="0" destOrd="0" presId="urn:microsoft.com/office/officeart/2005/8/layout/cycle4"/>
    <dgm:cxn modelId="{DD12A527-96D0-4317-9FA4-A52186C80D79}" srcId="{A0960CD2-A602-4BC7-B948-39292BA0FD9E}" destId="{73FC0537-5CE9-4469-96DB-25AC1D36F45E}" srcOrd="0" destOrd="0" parTransId="{43950C68-91DE-423D-A9AD-4023ED7630F9}" sibTransId="{01F8BDA9-D1FC-4AF0-AD68-51F63195529B}"/>
    <dgm:cxn modelId="{4127EAEE-FA32-43EB-A09D-9B8E526BEE59}" srcId="{6ED7D62B-9D4B-4676-A4E1-9A6894485485}" destId="{0B8E6201-283F-4686-BD90-B3D3BA38C5EA}" srcOrd="1" destOrd="0" parTransId="{C299D444-9C5A-4248-AC05-B7056B6771FA}" sibTransId="{22232B5B-0C98-4500-891B-F10FE0B1D51B}"/>
    <dgm:cxn modelId="{65A530EE-F2BD-4235-A5A0-AEBCC475C698}" srcId="{38F4034E-F73E-4544-BE2E-98709CAA54A3}" destId="{E2BCD01B-A2BC-4B13-829E-500CFE75B7B2}" srcOrd="0" destOrd="0" parTransId="{02C9E84A-D129-4FCB-8292-637B4377228F}" sibTransId="{7CAB0F22-D9D1-4DDA-99FF-4AF5595269E1}"/>
    <dgm:cxn modelId="{0C401D69-9675-4015-B57C-0B459D24FB79}" type="presOf" srcId="{9D75A0BF-6970-4510-8113-FD35EB36B3DB}" destId="{4A047B1D-9863-4711-957C-C9ACFF2645DB}" srcOrd="1" destOrd="0" presId="urn:microsoft.com/office/officeart/2005/8/layout/cycle4"/>
    <dgm:cxn modelId="{3F363D8D-2083-47F8-8E22-CCA6DFE4BE13}" type="presOf" srcId="{0B8E6201-283F-4686-BD90-B3D3BA38C5EA}" destId="{700E0F22-8996-4769-A000-9DCD6478B64E}" srcOrd="0" destOrd="0" presId="urn:microsoft.com/office/officeart/2005/8/layout/cycle4"/>
    <dgm:cxn modelId="{409D3523-9701-484C-967F-A7F8D9C6109C}" type="presOf" srcId="{DDAEF85E-F2F9-442B-837C-4D5892E8B744}" destId="{88882DDA-4642-4473-9034-ADBCC7AEEC78}" srcOrd="1" destOrd="0" presId="urn:microsoft.com/office/officeart/2005/8/layout/cycle4"/>
    <dgm:cxn modelId="{93DF0E55-19B2-4C09-A090-14C568DB2E32}" srcId="{6ED7D62B-9D4B-4676-A4E1-9A6894485485}" destId="{38F4034E-F73E-4544-BE2E-98709CAA54A3}" srcOrd="3" destOrd="0" parTransId="{F5577F9B-D3BE-4478-B74C-191C4449CD06}" sibTransId="{C5058B00-E8A2-424F-A573-1DBC7F3B9D50}"/>
    <dgm:cxn modelId="{E98F6511-785F-49BB-90D7-DC3405D1E2D0}" srcId="{0B8E6201-283F-4686-BD90-B3D3BA38C5EA}" destId="{9D75A0BF-6970-4510-8113-FD35EB36B3DB}" srcOrd="0" destOrd="0" parTransId="{7126DBAF-5FC8-4691-AFC4-005793A384B2}" sibTransId="{642BF480-6B98-46B5-88E6-6F178750BCE9}"/>
    <dgm:cxn modelId="{AB304CB7-8725-4647-9F4A-4739D7CAB15C}" type="presOf" srcId="{38F4034E-F73E-4544-BE2E-98709CAA54A3}" destId="{664D8C0A-309F-489C-87E3-9D3D3A4BFA90}" srcOrd="0" destOrd="0" presId="urn:microsoft.com/office/officeart/2005/8/layout/cycle4"/>
    <dgm:cxn modelId="{2EB1B315-C40F-4E51-852D-0EE7F8C3F9AA}" type="presOf" srcId="{73FC0537-5CE9-4469-96DB-25AC1D36F45E}" destId="{BDBD12CC-0645-40D5-BDC7-A7206E60690F}" srcOrd="0" destOrd="0" presId="urn:microsoft.com/office/officeart/2005/8/layout/cycle4"/>
    <dgm:cxn modelId="{F49C7BD5-AC89-4432-86EE-488686673383}" type="presOf" srcId="{E2BCD01B-A2BC-4B13-829E-500CFE75B7B2}" destId="{165B86C8-8676-490A-A3B2-D505A1E49499}" srcOrd="1" destOrd="0" presId="urn:microsoft.com/office/officeart/2005/8/layout/cycle4"/>
    <dgm:cxn modelId="{56B9E50C-6B30-4621-A439-D43DB8ECDE8F}" type="presOf" srcId="{9D75A0BF-6970-4510-8113-FD35EB36B3DB}" destId="{3720056C-2FC7-487B-BB11-8C3AB38A43D5}" srcOrd="0" destOrd="0" presId="urn:microsoft.com/office/officeart/2005/8/layout/cycle4"/>
    <dgm:cxn modelId="{8F924933-34AC-4AD5-B604-32A735759BEB}" type="presOf" srcId="{3A928A79-40AD-45B0-9AE6-ABCE72B55BBB}" destId="{279B3FA6-3393-4378-A96E-ACEB7F3EA430}" srcOrd="0" destOrd="0" presId="urn:microsoft.com/office/officeart/2005/8/layout/cycle4"/>
    <dgm:cxn modelId="{100AA268-B416-4769-B979-252306316112}" type="presParOf" srcId="{A4D5CBCB-485F-4F64-83F8-600DED7B31F0}" destId="{3433E6E7-927D-4BC6-9C44-860E283566F9}" srcOrd="0" destOrd="0" presId="urn:microsoft.com/office/officeart/2005/8/layout/cycle4"/>
    <dgm:cxn modelId="{E6A0046F-3EA8-42C3-AF07-749D830556C2}" type="presParOf" srcId="{3433E6E7-927D-4BC6-9C44-860E283566F9}" destId="{95BA268E-4141-4D62-81B9-8481420C9C96}" srcOrd="0" destOrd="0" presId="urn:microsoft.com/office/officeart/2005/8/layout/cycle4"/>
    <dgm:cxn modelId="{1ACC3B19-35AB-4C3C-80F7-D95E0B391C98}" type="presParOf" srcId="{95BA268E-4141-4D62-81B9-8481420C9C96}" destId="{99C1FA5F-DC6F-4864-A6D7-383409921776}" srcOrd="0" destOrd="0" presId="urn:microsoft.com/office/officeart/2005/8/layout/cycle4"/>
    <dgm:cxn modelId="{583B4CCF-6E8D-4B7E-BB3F-0459355256D9}" type="presParOf" srcId="{95BA268E-4141-4D62-81B9-8481420C9C96}" destId="{88882DDA-4642-4473-9034-ADBCC7AEEC78}" srcOrd="1" destOrd="0" presId="urn:microsoft.com/office/officeart/2005/8/layout/cycle4"/>
    <dgm:cxn modelId="{C143EEC1-98C7-4F55-893A-E9B4BE584716}" type="presParOf" srcId="{3433E6E7-927D-4BC6-9C44-860E283566F9}" destId="{AA04C136-C9A9-4C31-9952-5B8DC590D682}" srcOrd="1" destOrd="0" presId="urn:microsoft.com/office/officeart/2005/8/layout/cycle4"/>
    <dgm:cxn modelId="{9203AFE4-CED5-4E80-93F1-6C4FA185B357}" type="presParOf" srcId="{AA04C136-C9A9-4C31-9952-5B8DC590D682}" destId="{3720056C-2FC7-487B-BB11-8C3AB38A43D5}" srcOrd="0" destOrd="0" presId="urn:microsoft.com/office/officeart/2005/8/layout/cycle4"/>
    <dgm:cxn modelId="{7F641164-433E-4F63-8290-8E3EF2965E3F}" type="presParOf" srcId="{AA04C136-C9A9-4C31-9952-5B8DC590D682}" destId="{4A047B1D-9863-4711-957C-C9ACFF2645DB}" srcOrd="1" destOrd="0" presId="urn:microsoft.com/office/officeart/2005/8/layout/cycle4"/>
    <dgm:cxn modelId="{5E87EC27-C371-4F26-BE84-162EC4B205A1}" type="presParOf" srcId="{3433E6E7-927D-4BC6-9C44-860E283566F9}" destId="{BBD9C924-1674-4C7E-8D5D-1B3A143866EF}" srcOrd="2" destOrd="0" presId="urn:microsoft.com/office/officeart/2005/8/layout/cycle4"/>
    <dgm:cxn modelId="{11C9523A-4141-4B1D-892B-9C90279662F5}" type="presParOf" srcId="{BBD9C924-1674-4C7E-8D5D-1B3A143866EF}" destId="{BDBD12CC-0645-40D5-BDC7-A7206E60690F}" srcOrd="0" destOrd="0" presId="urn:microsoft.com/office/officeart/2005/8/layout/cycle4"/>
    <dgm:cxn modelId="{E8099E94-C6E2-4649-8F0F-571472F39555}" type="presParOf" srcId="{BBD9C924-1674-4C7E-8D5D-1B3A143866EF}" destId="{EBA99262-02A9-4DC5-BF16-C1DCE8DAA938}" srcOrd="1" destOrd="0" presId="urn:microsoft.com/office/officeart/2005/8/layout/cycle4"/>
    <dgm:cxn modelId="{FFFEFEC1-C3EB-4DDA-AEF7-31101E82EEE9}" type="presParOf" srcId="{3433E6E7-927D-4BC6-9C44-860E283566F9}" destId="{38923711-F070-48B2-8D7A-596253473E80}" srcOrd="3" destOrd="0" presId="urn:microsoft.com/office/officeart/2005/8/layout/cycle4"/>
    <dgm:cxn modelId="{90C2F066-76D8-4762-82CF-E3D0F5E17007}" type="presParOf" srcId="{38923711-F070-48B2-8D7A-596253473E80}" destId="{AD3DE09B-D9EC-459C-9E6D-36C0FA8EC257}" srcOrd="0" destOrd="0" presId="urn:microsoft.com/office/officeart/2005/8/layout/cycle4"/>
    <dgm:cxn modelId="{5C60E61C-E77F-4953-8D69-48258E6209F5}" type="presParOf" srcId="{38923711-F070-48B2-8D7A-596253473E80}" destId="{165B86C8-8676-490A-A3B2-D505A1E49499}" srcOrd="1" destOrd="0" presId="urn:microsoft.com/office/officeart/2005/8/layout/cycle4"/>
    <dgm:cxn modelId="{58D54EC4-A5BD-4067-A3B6-3432C12540EA}" type="presParOf" srcId="{3433E6E7-927D-4BC6-9C44-860E283566F9}" destId="{60CB64CA-1197-474C-B57F-9BAE6F3A4AD6}" srcOrd="4" destOrd="0" presId="urn:microsoft.com/office/officeart/2005/8/layout/cycle4"/>
    <dgm:cxn modelId="{D22678B7-94F5-4040-AF13-22336752C9C9}" type="presParOf" srcId="{A4D5CBCB-485F-4F64-83F8-600DED7B31F0}" destId="{556D4F01-F150-4DCB-8C50-E31EAC6FFEDF}" srcOrd="1" destOrd="0" presId="urn:microsoft.com/office/officeart/2005/8/layout/cycle4"/>
    <dgm:cxn modelId="{693020CE-3397-4BC9-81CD-32B7220698E8}" type="presParOf" srcId="{556D4F01-F150-4DCB-8C50-E31EAC6FFEDF}" destId="{279B3FA6-3393-4378-A96E-ACEB7F3EA430}" srcOrd="0" destOrd="0" presId="urn:microsoft.com/office/officeart/2005/8/layout/cycle4"/>
    <dgm:cxn modelId="{916D99C6-FA1F-4948-B43B-BA1D7F7D99F4}" type="presParOf" srcId="{556D4F01-F150-4DCB-8C50-E31EAC6FFEDF}" destId="{700E0F22-8996-4769-A000-9DCD6478B64E}" srcOrd="1" destOrd="0" presId="urn:microsoft.com/office/officeart/2005/8/layout/cycle4"/>
    <dgm:cxn modelId="{738DF94D-DE60-4DE1-B1C2-8DBED61EF9A1}" type="presParOf" srcId="{556D4F01-F150-4DCB-8C50-E31EAC6FFEDF}" destId="{666BC7C5-F86B-4523-B10E-D91D38D2A5B0}" srcOrd="2" destOrd="0" presId="urn:microsoft.com/office/officeart/2005/8/layout/cycle4"/>
    <dgm:cxn modelId="{FB4EDF78-ACED-45C8-80A1-C8C78DF65567}" type="presParOf" srcId="{556D4F01-F150-4DCB-8C50-E31EAC6FFEDF}" destId="{664D8C0A-309F-489C-87E3-9D3D3A4BFA90}" srcOrd="3" destOrd="0" presId="urn:microsoft.com/office/officeart/2005/8/layout/cycle4"/>
    <dgm:cxn modelId="{181AE142-C47A-46B8-A5A3-F8F45D6B20F6}" type="presParOf" srcId="{556D4F01-F150-4DCB-8C50-E31EAC6FFEDF}" destId="{3C2F5E5D-9911-41D0-8BE0-7337387C7E7B}" srcOrd="4" destOrd="0" presId="urn:microsoft.com/office/officeart/2005/8/layout/cycle4"/>
    <dgm:cxn modelId="{2139EEE4-2CF8-48D3-A758-E4A38B25AF31}" type="presParOf" srcId="{A4D5CBCB-485F-4F64-83F8-600DED7B31F0}" destId="{6D1CB9B0-323D-4FB9-8FC8-83A12C22DA6E}" srcOrd="2" destOrd="0" presId="urn:microsoft.com/office/officeart/2005/8/layout/cycle4"/>
    <dgm:cxn modelId="{A295F767-6085-4D54-9B1E-735EFA1A4C6D}" type="presParOf" srcId="{A4D5CBCB-485F-4F64-83F8-600DED7B31F0}" destId="{F987F481-F7C5-42E4-827A-58C5B349CC8C}"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BD12CC-0645-40D5-BDC7-A7206E60690F}">
      <dsp:nvSpPr>
        <dsp:cNvPr id="0" name=""/>
        <dsp:cNvSpPr/>
      </dsp:nvSpPr>
      <dsp:spPr>
        <a:xfrm>
          <a:off x="4390567" y="2862833"/>
          <a:ext cx="2079764" cy="13472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r" defTabSz="488950">
            <a:lnSpc>
              <a:spcPct val="90000"/>
            </a:lnSpc>
            <a:spcBef>
              <a:spcPct val="0"/>
            </a:spcBef>
            <a:spcAft>
              <a:spcPct val="15000"/>
            </a:spcAft>
            <a:buChar char="••"/>
          </a:pPr>
          <a:r>
            <a:rPr lang="ru-RU" sz="1100" kern="1200" dirty="0" smtClean="0">
              <a:solidFill>
                <a:schemeClr val="accent2">
                  <a:lumMod val="50000"/>
                </a:schemeClr>
              </a:solidFill>
              <a:latin typeface="Times New Roman" pitchFamily="18" charset="0"/>
              <a:cs typeface="Times New Roman" pitchFamily="18" charset="0"/>
            </a:rPr>
            <a:t>ЕЖЕДНЕВНАЯ РУТИННАЯ РАБОТА</a:t>
          </a:r>
          <a:endParaRPr lang="ru-RU" sz="1100" kern="1200" dirty="0">
            <a:solidFill>
              <a:schemeClr val="accent2">
                <a:lumMod val="50000"/>
              </a:schemeClr>
            </a:solidFill>
            <a:latin typeface="Times New Roman" pitchFamily="18" charset="0"/>
            <a:cs typeface="Times New Roman" pitchFamily="18" charset="0"/>
          </a:endParaRPr>
        </a:p>
      </dsp:txBody>
      <dsp:txXfrm>
        <a:off x="5014496" y="3199637"/>
        <a:ext cx="1455835" cy="1010412"/>
      </dsp:txXfrm>
    </dsp:sp>
    <dsp:sp modelId="{AD3DE09B-D9EC-459C-9E6D-36C0FA8EC257}">
      <dsp:nvSpPr>
        <dsp:cNvPr id="0" name=""/>
        <dsp:cNvSpPr/>
      </dsp:nvSpPr>
      <dsp:spPr>
        <a:xfrm>
          <a:off x="997267" y="2862833"/>
          <a:ext cx="2079764" cy="13472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solidFill>
                <a:schemeClr val="accent2">
                  <a:lumMod val="50000"/>
                </a:schemeClr>
              </a:solidFill>
              <a:latin typeface="Times New Roman" pitchFamily="18" charset="0"/>
              <a:cs typeface="Times New Roman" pitchFamily="18" charset="0"/>
            </a:rPr>
            <a:t>ТО, ЧТО ЛУЧШЕ ВОВСЕ ВЫЧЕРКНУТЬ ИЗ ПОВСЕДНЕВНОГО СПИСКА ДЕЛ</a:t>
          </a:r>
          <a:endParaRPr lang="ru-RU" sz="1100" kern="1200" dirty="0">
            <a:solidFill>
              <a:schemeClr val="accent2">
                <a:lumMod val="50000"/>
              </a:schemeClr>
            </a:solidFill>
            <a:latin typeface="Times New Roman" pitchFamily="18" charset="0"/>
            <a:cs typeface="Times New Roman" pitchFamily="18" charset="0"/>
          </a:endParaRPr>
        </a:p>
      </dsp:txBody>
      <dsp:txXfrm>
        <a:off x="997267" y="3199637"/>
        <a:ext cx="1455835" cy="1010412"/>
      </dsp:txXfrm>
    </dsp:sp>
    <dsp:sp modelId="{3720056C-2FC7-487B-BB11-8C3AB38A43D5}">
      <dsp:nvSpPr>
        <dsp:cNvPr id="0" name=""/>
        <dsp:cNvSpPr/>
      </dsp:nvSpPr>
      <dsp:spPr>
        <a:xfrm>
          <a:off x="4390567" y="0"/>
          <a:ext cx="2079764" cy="13472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r" defTabSz="533400">
            <a:lnSpc>
              <a:spcPct val="90000"/>
            </a:lnSpc>
            <a:spcBef>
              <a:spcPct val="0"/>
            </a:spcBef>
            <a:spcAft>
              <a:spcPct val="15000"/>
            </a:spcAft>
            <a:buChar char="••"/>
          </a:pPr>
          <a:r>
            <a:rPr lang="ru-RU" sz="1200" kern="1200" dirty="0" smtClean="0">
              <a:solidFill>
                <a:schemeClr val="accent2">
                  <a:lumMod val="50000"/>
                </a:schemeClr>
              </a:solidFill>
              <a:latin typeface="Times New Roman" pitchFamily="18" charset="0"/>
              <a:cs typeface="Times New Roman" pitchFamily="18" charset="0"/>
            </a:rPr>
            <a:t>ЗАДАЧИ, ОРИЕНТИРОВАННЫЕ НА БУДУЩЕЕ</a:t>
          </a:r>
          <a:endParaRPr lang="ru-RU" sz="1200" kern="1200" dirty="0">
            <a:solidFill>
              <a:schemeClr val="accent2">
                <a:lumMod val="50000"/>
              </a:schemeClr>
            </a:solidFill>
            <a:latin typeface="Times New Roman" pitchFamily="18" charset="0"/>
            <a:cs typeface="Times New Roman" pitchFamily="18" charset="0"/>
          </a:endParaRPr>
        </a:p>
      </dsp:txBody>
      <dsp:txXfrm>
        <a:off x="5014496" y="0"/>
        <a:ext cx="1455835" cy="1010412"/>
      </dsp:txXfrm>
    </dsp:sp>
    <dsp:sp modelId="{99C1FA5F-DC6F-4864-A6D7-383409921776}">
      <dsp:nvSpPr>
        <dsp:cNvPr id="0" name=""/>
        <dsp:cNvSpPr/>
      </dsp:nvSpPr>
      <dsp:spPr>
        <a:xfrm>
          <a:off x="740083" y="0"/>
          <a:ext cx="2079764" cy="13472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solidFill>
                <a:schemeClr val="accent2">
                  <a:lumMod val="50000"/>
                </a:schemeClr>
              </a:solidFill>
              <a:latin typeface="Times New Roman" pitchFamily="18" charset="0"/>
              <a:cs typeface="Times New Roman" pitchFamily="18" charset="0"/>
            </a:rPr>
            <a:t>НЕОТЛОЖНЫЕ ДЕЛА С КРАТЧАЙШИМИ СРОКАМИ, ТРЕБУЮЩИЕ НЕМЕДЛЕННОЙ РЕАЛИЗАЦИИ</a:t>
          </a:r>
          <a:endParaRPr lang="ru-RU" sz="1200" kern="1200" dirty="0">
            <a:solidFill>
              <a:schemeClr val="accent2">
                <a:lumMod val="50000"/>
              </a:schemeClr>
            </a:solidFill>
            <a:latin typeface="Times New Roman" pitchFamily="18" charset="0"/>
            <a:cs typeface="Times New Roman" pitchFamily="18" charset="0"/>
          </a:endParaRPr>
        </a:p>
      </dsp:txBody>
      <dsp:txXfrm>
        <a:off x="740083" y="0"/>
        <a:ext cx="1455835" cy="1010412"/>
      </dsp:txXfrm>
    </dsp:sp>
    <dsp:sp modelId="{279B3FA6-3393-4378-A96E-ACEB7F3EA430}">
      <dsp:nvSpPr>
        <dsp:cNvPr id="0" name=""/>
        <dsp:cNvSpPr/>
      </dsp:nvSpPr>
      <dsp:spPr>
        <a:xfrm>
          <a:off x="1868747" y="239972"/>
          <a:ext cx="1822951" cy="182295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ВАЖНОЕ, СРОЧНОЕ</a:t>
          </a:r>
          <a:endParaRPr lang="ru-RU" sz="1600" b="1" kern="1200" dirty="0">
            <a:latin typeface="Times New Roman" pitchFamily="18" charset="0"/>
            <a:cs typeface="Times New Roman" pitchFamily="18" charset="0"/>
          </a:endParaRPr>
        </a:p>
      </dsp:txBody>
      <dsp:txXfrm>
        <a:off x="1868747" y="239972"/>
        <a:ext cx="1822951" cy="1822951"/>
      </dsp:txXfrm>
    </dsp:sp>
    <dsp:sp modelId="{700E0F22-8996-4769-A000-9DCD6478B64E}">
      <dsp:nvSpPr>
        <dsp:cNvPr id="0" name=""/>
        <dsp:cNvSpPr/>
      </dsp:nvSpPr>
      <dsp:spPr>
        <a:xfrm rot="5400000">
          <a:off x="3775900" y="239972"/>
          <a:ext cx="1822951" cy="182295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ВАЖНОЕ, НЕ СРОЧНОЕ</a:t>
          </a:r>
          <a:endParaRPr lang="ru-RU" sz="1600" b="1" kern="1200" dirty="0">
            <a:latin typeface="Times New Roman" pitchFamily="18" charset="0"/>
            <a:cs typeface="Times New Roman" pitchFamily="18" charset="0"/>
          </a:endParaRPr>
        </a:p>
      </dsp:txBody>
      <dsp:txXfrm rot="5400000">
        <a:off x="3775900" y="239972"/>
        <a:ext cx="1822951" cy="1822951"/>
      </dsp:txXfrm>
    </dsp:sp>
    <dsp:sp modelId="{666BC7C5-F86B-4523-B10E-D91D38D2A5B0}">
      <dsp:nvSpPr>
        <dsp:cNvPr id="0" name=""/>
        <dsp:cNvSpPr/>
      </dsp:nvSpPr>
      <dsp:spPr>
        <a:xfrm rot="10800000">
          <a:off x="3775900" y="2147125"/>
          <a:ext cx="1822951" cy="182295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НЕ ВАЖНОЕ, СРОЧНОЕ</a:t>
          </a:r>
          <a:endParaRPr lang="ru-RU" sz="1600" b="1" kern="1200" dirty="0">
            <a:latin typeface="Times New Roman" pitchFamily="18" charset="0"/>
            <a:cs typeface="Times New Roman" pitchFamily="18" charset="0"/>
          </a:endParaRPr>
        </a:p>
      </dsp:txBody>
      <dsp:txXfrm rot="10800000">
        <a:off x="3775900" y="2147125"/>
        <a:ext cx="1822951" cy="1822951"/>
      </dsp:txXfrm>
    </dsp:sp>
    <dsp:sp modelId="{664D8C0A-309F-489C-87E3-9D3D3A4BFA90}">
      <dsp:nvSpPr>
        <dsp:cNvPr id="0" name=""/>
        <dsp:cNvSpPr/>
      </dsp:nvSpPr>
      <dsp:spPr>
        <a:xfrm rot="16200000">
          <a:off x="1868747" y="2154526"/>
          <a:ext cx="1822951" cy="182295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НЕ ВАЖНОЕ, НЕ СРОЧНОЕ</a:t>
          </a:r>
          <a:endParaRPr lang="ru-RU" sz="1600" b="1" kern="1200" dirty="0">
            <a:latin typeface="Times New Roman" pitchFamily="18" charset="0"/>
            <a:cs typeface="Times New Roman" pitchFamily="18" charset="0"/>
          </a:endParaRPr>
        </a:p>
      </dsp:txBody>
      <dsp:txXfrm rot="16200000">
        <a:off x="1868747" y="2154526"/>
        <a:ext cx="1822951" cy="1822951"/>
      </dsp:txXfrm>
    </dsp:sp>
    <dsp:sp modelId="{6D1CB9B0-323D-4FB9-8FC8-83A12C22DA6E}">
      <dsp:nvSpPr>
        <dsp:cNvPr id="0" name=""/>
        <dsp:cNvSpPr/>
      </dsp:nvSpPr>
      <dsp:spPr>
        <a:xfrm>
          <a:off x="3409575" y="1812321"/>
          <a:ext cx="629402" cy="54730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87F481-F7C5-42E4-827A-58C5B349CC8C}">
      <dsp:nvSpPr>
        <dsp:cNvPr id="0" name=""/>
        <dsp:cNvSpPr/>
      </dsp:nvSpPr>
      <dsp:spPr>
        <a:xfrm rot="10800000">
          <a:off x="3419098" y="1888520"/>
          <a:ext cx="629402" cy="54730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707D405-684C-4360-91AD-DC8BF309715D}"/>
              </a:ext>
            </a:extLst>
          </p:cNvPr>
          <p:cNvSpPr>
            <a:spLocks noGrp="1"/>
          </p:cNvSpPr>
          <p:nvPr>
            <p:ph type="ctrTitle"/>
          </p:nvPr>
        </p:nvSpPr>
        <p:spPr>
          <a:xfrm>
            <a:off x="757189" y="5505650"/>
            <a:ext cx="10485118" cy="1238401"/>
          </a:xfrm>
        </p:spPr>
        <p:txBody>
          <a:bodyPr anchor="b"/>
          <a:lstStyle>
            <a:lvl1pPr algn="ctr">
              <a:defRPr sz="6000" b="1">
                <a:solidFill>
                  <a:schemeClr val="accent2"/>
                </a:solidFill>
              </a:defRPr>
            </a:lvl1pPr>
          </a:lstStyle>
          <a:p>
            <a:r>
              <a:rPr lang="ru-RU" dirty="0"/>
              <a:t>Образец заголовка</a:t>
            </a:r>
          </a:p>
        </p:txBody>
      </p:sp>
    </p:spTree>
    <p:extLst>
      <p:ext uri="{BB962C8B-B14F-4D97-AF65-F5344CB8AC3E}">
        <p14:creationId xmlns="" xmlns:p14="http://schemas.microsoft.com/office/powerpoint/2010/main" val="2949034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FAF718-2F47-4C9B-BC3C-D07CC448458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05A0B8AA-6A60-4EF1-9EF8-FBEACD25A49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2E6F310-CB84-4A48-A944-FD98ED10A287}"/>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5" name="Нижний колонтитул 4">
            <a:extLst>
              <a:ext uri="{FF2B5EF4-FFF2-40B4-BE49-F238E27FC236}">
                <a16:creationId xmlns="" xmlns:a16="http://schemas.microsoft.com/office/drawing/2014/main" id="{4C37959B-B011-4608-B59E-C462143531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C4204D5-F2EB-4636-9260-7D716E5E023E}"/>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3901216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DC542A40-970A-4D8B-A91A-2CB4AB2D0E5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4A31B9E5-B13A-4E68-9126-B4BBDBC1513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5F4734E-AF72-46B8-9D6E-A8A64F65FF63}"/>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5" name="Нижний колонтитул 4">
            <a:extLst>
              <a:ext uri="{FF2B5EF4-FFF2-40B4-BE49-F238E27FC236}">
                <a16:creationId xmlns="" xmlns:a16="http://schemas.microsoft.com/office/drawing/2014/main" id="{4D0E370B-4AFF-4F94-988B-6601C9A6AE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13B6982-4FE5-412F-B139-FD2B30721139}"/>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7989306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74DA034-55C1-4C7C-A500-3990274EFA5E}"/>
              </a:ext>
            </a:extLst>
          </p:cNvPr>
          <p:cNvSpPr>
            <a:spLocks noGrp="1"/>
          </p:cNvSpPr>
          <p:nvPr>
            <p:ph type="title"/>
          </p:nvPr>
        </p:nvSpPr>
        <p:spPr>
          <a:xfrm>
            <a:off x="4038599" y="1"/>
            <a:ext cx="7988301" cy="1039528"/>
          </a:xfrm>
          <a:effectLst>
            <a:outerShdw blurRad="50800" dist="38100" algn="l" rotWithShape="0">
              <a:prstClr val="black">
                <a:alpha val="40000"/>
              </a:prstClr>
            </a:outerShdw>
          </a:effectLst>
        </p:spPr>
        <p:txBody>
          <a:bodyPr/>
          <a:lstStyle>
            <a:lvl1pPr>
              <a:defRPr b="1">
                <a:solidFill>
                  <a:schemeClr val="bg1"/>
                </a:solidFill>
              </a:defRPr>
            </a:lvl1pPr>
          </a:lstStyle>
          <a:p>
            <a:r>
              <a:rPr lang="ru-RU" dirty="0"/>
              <a:t>Образец заголовка</a:t>
            </a:r>
          </a:p>
        </p:txBody>
      </p:sp>
      <p:sp>
        <p:nvSpPr>
          <p:cNvPr id="3" name="Объект 2">
            <a:extLst>
              <a:ext uri="{FF2B5EF4-FFF2-40B4-BE49-F238E27FC236}">
                <a16:creationId xmlns="" xmlns:a16="http://schemas.microsoft.com/office/drawing/2014/main" id="{3D4A5A17-4773-4EB2-A283-A3A391C00523}"/>
              </a:ext>
            </a:extLst>
          </p:cNvPr>
          <p:cNvSpPr>
            <a:spLocks noGrp="1"/>
          </p:cNvSpPr>
          <p:nvPr>
            <p:ph idx="1"/>
          </p:nvPr>
        </p:nvSpPr>
        <p:spPr>
          <a:effectLst>
            <a:outerShdw blurRad="50800" dist="38100" dir="2700000" algn="tl" rotWithShape="0">
              <a:prstClr val="black">
                <a:alpha val="40000"/>
              </a:prstClr>
            </a:outerShdw>
          </a:effectLst>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 xmlns:a16="http://schemas.microsoft.com/office/drawing/2014/main" id="{9B611253-C292-4F41-96B5-20CE88A792B6}"/>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5" name="Нижний колонтитул 4">
            <a:extLst>
              <a:ext uri="{FF2B5EF4-FFF2-40B4-BE49-F238E27FC236}">
                <a16:creationId xmlns="" xmlns:a16="http://schemas.microsoft.com/office/drawing/2014/main" id="{3D6EACD3-5538-4D79-9486-188B0D5E7B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C85A5CE-BF9D-4465-89F8-76AFC552DB11}"/>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4245340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59B031C-BA0F-4076-AC29-2FF6470386D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55A0B171-AAC6-4A4B-82C9-29D758FE12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FBE6020B-D77D-46D8-B709-F268D6BCBCA4}"/>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5" name="Нижний колонтитул 4">
            <a:extLst>
              <a:ext uri="{FF2B5EF4-FFF2-40B4-BE49-F238E27FC236}">
                <a16:creationId xmlns="" xmlns:a16="http://schemas.microsoft.com/office/drawing/2014/main" id="{AB078F9F-91D0-4D32-8A58-4BB776341C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8068185-6E23-4302-BF40-6153052E2F5E}"/>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6419570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3EA82C7-6323-4AA7-A700-3F3E3B82C8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CCD3A23-C447-40C0-A31D-5685AAAFF7A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41D922C0-3357-4637-B1CC-FE9EAD327FC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D76948FE-C152-4B21-A489-112612FFA1A2}"/>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6" name="Нижний колонтитул 5">
            <a:extLst>
              <a:ext uri="{FF2B5EF4-FFF2-40B4-BE49-F238E27FC236}">
                <a16:creationId xmlns="" xmlns:a16="http://schemas.microsoft.com/office/drawing/2014/main" id="{8AA56E3D-2DA6-479A-9A18-CA157F8A2A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6CB97DE2-025B-4136-8230-4361CCD5DAC5}"/>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3076486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6F7CF9B-B1A1-4537-879D-22653241B88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F9E7D548-F0E1-419D-A410-F32D39AA4D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60FE4DE8-ACC0-46E7-A273-375B2289F69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D1C5E33B-8D0C-439E-95C3-7096B7373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F9ECC255-90F5-481B-A3F1-37A0F9E304B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01BD82D1-BA4A-4C32-B7F0-64248F37C4E5}"/>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8" name="Нижний колонтитул 7">
            <a:extLst>
              <a:ext uri="{FF2B5EF4-FFF2-40B4-BE49-F238E27FC236}">
                <a16:creationId xmlns="" xmlns:a16="http://schemas.microsoft.com/office/drawing/2014/main" id="{BDF99A7A-7A11-4BA3-8333-3115AA8B283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ADDA4916-EE49-4262-8C10-AB880196E5F8}"/>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15242229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0C6DCEC-AF03-4C21-BEA9-87C030726F1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FEEB25B2-D98E-42B0-B5C4-EC2E16CE713A}"/>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4" name="Нижний колонтитул 3">
            <a:extLst>
              <a:ext uri="{FF2B5EF4-FFF2-40B4-BE49-F238E27FC236}">
                <a16:creationId xmlns="" xmlns:a16="http://schemas.microsoft.com/office/drawing/2014/main" id="{8F1D5161-9A7D-4E1C-8C9E-F5BBDCC0563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0CE3ABF2-EACE-4170-937F-481CAE1BFFCE}"/>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12362612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BEE6F42E-9945-4A0C-B76F-609147B31D81}"/>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3" name="Нижний колонтитул 2">
            <a:extLst>
              <a:ext uri="{FF2B5EF4-FFF2-40B4-BE49-F238E27FC236}">
                <a16:creationId xmlns="" xmlns:a16="http://schemas.microsoft.com/office/drawing/2014/main" id="{11C56CB4-2B48-40AA-B741-CBFF00B208D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D1AB5DC2-3910-4477-882E-9F1EBC4DD691}"/>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1972838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88325E7-2335-4DB0-B43E-0E7E0184533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631C409F-4F51-45AE-A6FD-D3FACB80E4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26571E13-D781-44D7-9FA3-85D5F1B73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F6BB16B4-0686-4F03-B587-ECD7942002BC}"/>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6" name="Нижний колонтитул 5">
            <a:extLst>
              <a:ext uri="{FF2B5EF4-FFF2-40B4-BE49-F238E27FC236}">
                <a16:creationId xmlns="" xmlns:a16="http://schemas.microsoft.com/office/drawing/2014/main" id="{EEFC7B53-8E98-42ED-BA6F-B146206D769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D4F0F3B-8294-4626-B5DB-78A4BB841E28}"/>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27454504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DC2D99-3B6F-4257-9CA1-78EFE860225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147174E4-96F9-4424-BB14-2347FE3DC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E12246F8-0783-41C4-9774-F7778E2EC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E570D02D-63B6-431D-90B2-01DFF3652856}"/>
              </a:ext>
            </a:extLst>
          </p:cNvPr>
          <p:cNvSpPr>
            <a:spLocks noGrp="1"/>
          </p:cNvSpPr>
          <p:nvPr>
            <p:ph type="dt" sz="half" idx="10"/>
          </p:nvPr>
        </p:nvSpPr>
        <p:spPr/>
        <p:txBody>
          <a:bodyPr/>
          <a:lstStyle/>
          <a:p>
            <a:fld id="{3BAE5CE8-3F6A-4BF0-B696-E41D878C3627}" type="datetimeFigureOut">
              <a:rPr lang="ru-RU" smtClean="0"/>
              <a:pPr/>
              <a:t>23.06.2022</a:t>
            </a:fld>
            <a:endParaRPr lang="ru-RU"/>
          </a:p>
        </p:txBody>
      </p:sp>
      <p:sp>
        <p:nvSpPr>
          <p:cNvPr id="6" name="Нижний колонтитул 5">
            <a:extLst>
              <a:ext uri="{FF2B5EF4-FFF2-40B4-BE49-F238E27FC236}">
                <a16:creationId xmlns="" xmlns:a16="http://schemas.microsoft.com/office/drawing/2014/main" id="{2454D44C-9B17-435C-A2DE-E24D3FADEB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5F5BE04-AA5B-4B8E-905F-D44C04E4925F}"/>
              </a:ext>
            </a:extLst>
          </p:cNvPr>
          <p:cNvSpPr>
            <a:spLocks noGrp="1"/>
          </p:cNvSpPr>
          <p:nvPr>
            <p:ph type="sldNum" sz="quarter" idx="12"/>
          </p:nvPr>
        </p:nvSpPr>
        <p:spPr/>
        <p:txBody>
          <a:bodyPr/>
          <a:lstStyle/>
          <a:p>
            <a:fld id="{8C4B3757-6583-453F-9E13-0717865B3830}" type="slidenum">
              <a:rPr lang="ru-RU" smtClean="0"/>
              <a:pPr/>
              <a:t>‹#›</a:t>
            </a:fld>
            <a:endParaRPr lang="ru-RU"/>
          </a:p>
        </p:txBody>
      </p:sp>
    </p:spTree>
    <p:extLst>
      <p:ext uri="{BB962C8B-B14F-4D97-AF65-F5344CB8AC3E}">
        <p14:creationId xmlns="" xmlns:p14="http://schemas.microsoft.com/office/powerpoint/2010/main" val="818191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presentation-creation.r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8098D23-3700-45FB-95BA-DD8A76512E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AEE971C6-B11E-41FC-A4CF-81F567005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D01B3F6-CAB8-46D1-B78C-DC2F02770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E5CE8-3F6A-4BF0-B696-E41D878C3627}" type="datetimeFigureOut">
              <a:rPr lang="ru-RU" smtClean="0"/>
              <a:pPr/>
              <a:t>23.06.2022</a:t>
            </a:fld>
            <a:endParaRPr lang="ru-RU"/>
          </a:p>
        </p:txBody>
      </p:sp>
      <p:sp>
        <p:nvSpPr>
          <p:cNvPr id="5" name="Нижний колонтитул 4">
            <a:extLst>
              <a:ext uri="{FF2B5EF4-FFF2-40B4-BE49-F238E27FC236}">
                <a16:creationId xmlns="" xmlns:a16="http://schemas.microsoft.com/office/drawing/2014/main" id="{B08AC6B1-1AB2-42B0-912D-D1EB5F287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90CE974A-2586-4669-993B-B25B34638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B3757-6583-453F-9E13-0717865B3830}" type="slidenum">
              <a:rPr lang="ru-RU" smtClean="0"/>
              <a:pPr/>
              <a:t>‹#›</a:t>
            </a:fld>
            <a:endParaRPr lang="ru-RU"/>
          </a:p>
        </p:txBody>
      </p:sp>
      <p:pic>
        <p:nvPicPr>
          <p:cNvPr id="7" name="Рисунок 6">
            <a:hlinkClick r:id="rId13"/>
            <a:extLst>
              <a:ext uri="{FF2B5EF4-FFF2-40B4-BE49-F238E27FC236}">
                <a16:creationId xmlns="" xmlns:a16="http://schemas.microsoft.com/office/drawing/2014/main" id="{DE3467B1-8A63-41BB-8CF4-333298532166}"/>
              </a:ext>
            </a:extLst>
          </p:cNvPr>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 xmlns:p14="http://schemas.microsoft.com/office/powerpoint/2010/main" val="58984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325" y="1452564"/>
            <a:ext cx="11156950" cy="2100262"/>
          </a:xfrm>
        </p:spPr>
        <p:txBody>
          <a:bodyPr>
            <a:normAutofit fontScale="90000"/>
          </a:bodyPr>
          <a:lstStyle/>
          <a:p>
            <a:pPr algn="ctr"/>
            <a:r>
              <a:rPr lang="ru-RU" sz="4000"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МЕТОДЫ УПРАВЛЕНИЯ РАБОЧЕЙ НАГРУЗКОЙ В ТАЙМ-МЕНЕДЖМЕНТЕ ПСИХОЛОГА</a:t>
            </a:r>
            <a:r>
              <a:rPr lang="ru-RU" dirty="0" smtClean="0"/>
              <a:t/>
            </a:r>
            <a:br>
              <a:rPr lang="ru-RU" dirty="0" smtClean="0"/>
            </a:br>
            <a:endParaRPr lang="ru-RU" dirty="0"/>
          </a:p>
        </p:txBody>
      </p:sp>
      <p:sp>
        <p:nvSpPr>
          <p:cNvPr id="3" name="Текст 2"/>
          <p:cNvSpPr>
            <a:spLocks noGrp="1"/>
          </p:cNvSpPr>
          <p:nvPr>
            <p:ph type="body" idx="1"/>
          </p:nvPr>
        </p:nvSpPr>
        <p:spPr>
          <a:xfrm>
            <a:off x="6715126" y="5067301"/>
            <a:ext cx="5222874" cy="1514474"/>
          </a:xfrm>
        </p:spPr>
        <p:txBody>
          <a:bodyPr>
            <a:normAutofit/>
          </a:bodyPr>
          <a:lstStyle/>
          <a:p>
            <a:pPr algn="r"/>
            <a:r>
              <a:rPr lang="ru-RU" sz="2000" dirty="0" smtClean="0">
                <a:solidFill>
                  <a:schemeClr val="tx1"/>
                </a:solidFill>
                <a:latin typeface="Times New Roman" pitchFamily="18" charset="0"/>
                <a:cs typeface="Times New Roman" pitchFamily="18" charset="0"/>
              </a:rPr>
              <a:t>педагог-психолог </a:t>
            </a:r>
          </a:p>
          <a:p>
            <a:pPr algn="r"/>
            <a:r>
              <a:rPr lang="ru-RU" sz="2000" dirty="0" smtClean="0">
                <a:solidFill>
                  <a:schemeClr val="tx1"/>
                </a:solidFill>
                <a:latin typeface="Times New Roman" pitchFamily="18" charset="0"/>
                <a:cs typeface="Times New Roman" pitchFamily="18" charset="0"/>
              </a:rPr>
              <a:t>МОУ «ТСШГК№18»</a:t>
            </a:r>
            <a:r>
              <a:rPr lang="ru-RU" sz="2000" i="1" dirty="0" smtClean="0">
                <a:solidFill>
                  <a:schemeClr val="tx1"/>
                </a:solidFill>
                <a:latin typeface="Times New Roman" pitchFamily="18" charset="0"/>
                <a:cs typeface="Times New Roman" pitchFamily="18" charset="0"/>
              </a:rPr>
              <a:t> </a:t>
            </a:r>
          </a:p>
          <a:p>
            <a:pPr algn="r"/>
            <a:r>
              <a:rPr lang="ru-RU" sz="2000" i="1" dirty="0" smtClean="0">
                <a:solidFill>
                  <a:schemeClr val="tx1"/>
                </a:solidFill>
                <a:latin typeface="Times New Roman" pitchFamily="18" charset="0"/>
                <a:cs typeface="Times New Roman" pitchFamily="18" charset="0"/>
              </a:rPr>
              <a:t>Ольшевская Наталья Константиновна</a:t>
            </a:r>
            <a:endParaRPr lang="ru-RU" sz="2000" dirty="0" smtClean="0">
              <a:solidFill>
                <a:schemeClr val="tx1"/>
              </a:solidFill>
              <a:latin typeface="Times New Roman" pitchFamily="18" charset="0"/>
              <a:cs typeface="Times New Roman" pitchFamily="18" charset="0"/>
            </a:endParaRPr>
          </a:p>
          <a:p>
            <a:endParaRPr lang="ru-RU" dirty="0"/>
          </a:p>
        </p:txBody>
      </p:sp>
      <p:sp>
        <p:nvSpPr>
          <p:cNvPr id="5" name="TextBox 4"/>
          <p:cNvSpPr txBox="1"/>
          <p:nvPr/>
        </p:nvSpPr>
        <p:spPr>
          <a:xfrm>
            <a:off x="1181100" y="409575"/>
            <a:ext cx="10048875" cy="923330"/>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РЕСПУБЛИКАНСКИЙ ВЕБИНАР </a:t>
            </a:r>
          </a:p>
          <a:p>
            <a:pPr algn="ctr"/>
            <a:r>
              <a:rPr lang="ru-RU" dirty="0" smtClean="0">
                <a:latin typeface="Times New Roman" pitchFamily="18" charset="0"/>
                <a:cs typeface="Times New Roman" pitchFamily="18" charset="0"/>
              </a:rPr>
              <a:t> «СОСТАВЛЯЮЩИЕ ЭФФЕКТИВНОЙ ДЕЯТЕЛЬНОСТИ ПЕДАГОГА-ПСИХОЛОГА»</a:t>
            </a:r>
          </a:p>
          <a:p>
            <a:endParaRPr lang="ru-RU" dirty="0"/>
          </a:p>
        </p:txBody>
      </p:sp>
      <p:pic>
        <p:nvPicPr>
          <p:cNvPr id="1026" name="Picture 2" descr="https://avatars.mds.yandex.net/get-zen_doc/3866587/pub_5fd9d27001e4747da3aeec37_5fd9d2f7b11a4f02b763f8c9/scale_1200"/>
          <p:cNvPicPr>
            <a:picLocks noChangeAspect="1" noChangeArrowheads="1"/>
          </p:cNvPicPr>
          <p:nvPr/>
        </p:nvPicPr>
        <p:blipFill>
          <a:blip r:embed="rId2" cstate="print">
            <a:clrChange>
              <a:clrFrom>
                <a:srgbClr val="A1E7DC"/>
              </a:clrFrom>
              <a:clrTo>
                <a:srgbClr val="A1E7DC">
                  <a:alpha val="0"/>
                </a:srgbClr>
              </a:clrTo>
            </a:clrChange>
          </a:blip>
          <a:srcRect/>
          <a:stretch>
            <a:fillRect/>
          </a:stretch>
        </p:blipFill>
        <p:spPr bwMode="auto">
          <a:xfrm>
            <a:off x="1571625" y="2884170"/>
            <a:ext cx="5676900" cy="397383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p:txBody>
          <a:bodyPr>
            <a:noAutofit/>
          </a:bodyPr>
          <a:lstStyle/>
          <a:p>
            <a:pPr algn="ctr"/>
            <a:r>
              <a:rPr lang="ru-RU" sz="3200" dirty="0" smtClean="0">
                <a:latin typeface="Times New Roman" pitchFamily="18" charset="0"/>
                <a:cs typeface="Times New Roman" pitchFamily="18" charset="0"/>
              </a:rPr>
              <a:t>Методы планирования и распределения рабочей нагрузки</a:t>
            </a:r>
            <a:endParaRPr lang="ru-RU" sz="3200"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93E6E001-24F5-4FBB-A2B1-936F02761FA7}"/>
              </a:ext>
            </a:extLst>
          </p:cNvPr>
          <p:cNvSpPr>
            <a:spLocks noGrp="1"/>
          </p:cNvSpPr>
          <p:nvPr>
            <p:ph idx="1"/>
          </p:nvPr>
        </p:nvSpPr>
        <p:spPr>
          <a:xfrm>
            <a:off x="8391523" y="1562099"/>
            <a:ext cx="3562351" cy="4248151"/>
          </a:xfrm>
          <a:solidFill>
            <a:schemeClr val="accent6">
              <a:lumMod val="20000"/>
              <a:lumOff val="80000"/>
              <a:alpha val="37000"/>
            </a:schemeClr>
          </a:solidFill>
        </p:spPr>
        <p:txBody>
          <a:bodyPr>
            <a:normAutofit fontScale="77500" lnSpcReduction="20000"/>
          </a:bodyPr>
          <a:lstStyle/>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Интеллект-карты</a:t>
            </a:r>
          </a:p>
          <a:p>
            <a:pPr algn="ctr">
              <a:buNone/>
            </a:pPr>
            <a:r>
              <a:rPr lang="ru-RU" i="1" dirty="0" smtClean="0">
                <a:latin typeface="Times New Roman" pitchFamily="18" charset="0"/>
                <a:cs typeface="Times New Roman" pitchFamily="18" charset="0"/>
              </a:rPr>
              <a:t>Такие карты помогают эффективно структурировать информацию, способствуют мышлению с полным задействованием интеллектуального и творческого потенциала.</a:t>
            </a:r>
          </a:p>
          <a:p>
            <a:pPr algn="ctr">
              <a:buNone/>
            </a:pPr>
            <a:r>
              <a:rPr lang="ru-RU" i="1" dirty="0" smtClean="0">
                <a:latin typeface="Times New Roman" pitchFamily="18" charset="0"/>
                <a:cs typeface="Times New Roman" pitchFamily="18" charset="0"/>
              </a:rPr>
              <a:t> Они полезны для проведения мозговых штурмов, самоанализа, разработки сложных проектов, планирования времени</a:t>
            </a: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Рисунок 5" descr="0f338264bf1489a36f687c3911c1e852.jpg"/>
          <p:cNvPicPr>
            <a:picLocks noChangeAspect="1"/>
          </p:cNvPicPr>
          <p:nvPr/>
        </p:nvPicPr>
        <p:blipFill>
          <a:blip r:embed="rId2" cstate="print">
            <a:clrChange>
              <a:clrFrom>
                <a:srgbClr val="FFFFFF"/>
              </a:clrFrom>
              <a:clrTo>
                <a:srgbClr val="FFFFFF">
                  <a:alpha val="0"/>
                </a:srgbClr>
              </a:clrTo>
            </a:clrChange>
          </a:blip>
          <a:srcRect b="2083"/>
          <a:stretch>
            <a:fillRect/>
          </a:stretch>
        </p:blipFill>
        <p:spPr>
          <a:xfrm>
            <a:off x="280812" y="1096424"/>
            <a:ext cx="7643988" cy="5504401"/>
          </a:xfrm>
          <a:prstGeom prst="rect">
            <a:avLst/>
          </a:prstGeom>
        </p:spPr>
      </p:pic>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a:xfrm>
            <a:off x="4038599" y="1"/>
            <a:ext cx="8153401" cy="1039528"/>
          </a:xfrm>
        </p:spPr>
        <p:txBody>
          <a:bodyPr>
            <a:noAutofit/>
          </a:bodyPr>
          <a:lstStyle/>
          <a:p>
            <a:pPr algn="ctr"/>
            <a:r>
              <a:rPr lang="ru-RU" sz="3200" dirty="0" smtClean="0">
                <a:latin typeface="Times New Roman" pitchFamily="18" charset="0"/>
                <a:cs typeface="Times New Roman" pitchFamily="18" charset="0"/>
              </a:rPr>
              <a:t>Распределение рабочей нагрузки при решении крупных и мелких задач</a:t>
            </a:r>
            <a:endParaRPr lang="ru-RU" sz="3200" dirty="0">
              <a:latin typeface="Times New Roman" pitchFamily="18" charset="0"/>
              <a:cs typeface="Times New Roman" pitchFamily="18" charset="0"/>
            </a:endParaRPr>
          </a:p>
        </p:txBody>
      </p:sp>
      <p:pic>
        <p:nvPicPr>
          <p:cNvPr id="5" name="Рисунок 4" descr="slide_11.jpg"/>
          <p:cNvPicPr>
            <a:picLocks noChangeAspect="1"/>
          </p:cNvPicPr>
          <p:nvPr/>
        </p:nvPicPr>
        <p:blipFill>
          <a:blip r:embed="rId2" cstate="print">
            <a:clrChange>
              <a:clrFrom>
                <a:srgbClr val="FFFFFF"/>
              </a:clrFrom>
              <a:clrTo>
                <a:srgbClr val="FFFFFF">
                  <a:alpha val="0"/>
                </a:srgbClr>
              </a:clrTo>
            </a:clrChange>
          </a:blip>
          <a:srcRect t="3062" b="6009"/>
          <a:stretch>
            <a:fillRect/>
          </a:stretch>
        </p:blipFill>
        <p:spPr>
          <a:xfrm>
            <a:off x="2324100" y="1123949"/>
            <a:ext cx="8029575" cy="5475899"/>
          </a:xfrm>
          <a:prstGeom prst="rect">
            <a:avLst/>
          </a:prstGeom>
        </p:spPr>
      </p:pic>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a:xfrm>
            <a:off x="4038599" y="1"/>
            <a:ext cx="8153401" cy="1039528"/>
          </a:xfrm>
        </p:spPr>
        <p:txBody>
          <a:bodyPr>
            <a:noAutofit/>
          </a:bodyPr>
          <a:lstStyle/>
          <a:p>
            <a:pPr algn="ctr"/>
            <a:r>
              <a:rPr lang="ru-RU" sz="3200" dirty="0" smtClean="0">
                <a:latin typeface="Times New Roman" pitchFamily="18" charset="0"/>
                <a:cs typeface="Times New Roman" pitchFamily="18" charset="0"/>
              </a:rPr>
              <a:t>Распределение рабочей нагрузки при решении крупных и мелких задач</a:t>
            </a:r>
            <a:endParaRPr lang="ru-RU" sz="3200" dirty="0">
              <a:latin typeface="Times New Roman" pitchFamily="18" charset="0"/>
              <a:cs typeface="Times New Roman" pitchFamily="18" charset="0"/>
            </a:endParaRPr>
          </a:p>
        </p:txBody>
      </p:sp>
      <p:pic>
        <p:nvPicPr>
          <p:cNvPr id="4" name="Рисунок 3" descr="Screenshot_1.png"/>
          <p:cNvPicPr>
            <a:picLocks noChangeAspect="1"/>
          </p:cNvPicPr>
          <p:nvPr/>
        </p:nvPicPr>
        <p:blipFill>
          <a:blip r:embed="rId2" cstate="print">
            <a:clrChange>
              <a:clrFrom>
                <a:srgbClr val="FFFFFF"/>
              </a:clrFrom>
              <a:clrTo>
                <a:srgbClr val="FFFFFF">
                  <a:alpha val="0"/>
                </a:srgbClr>
              </a:clrTo>
            </a:clrChange>
          </a:blip>
          <a:srcRect t="9757" b="2169"/>
          <a:stretch>
            <a:fillRect/>
          </a:stretch>
        </p:blipFill>
        <p:spPr>
          <a:xfrm>
            <a:off x="1485900" y="1152524"/>
            <a:ext cx="5543550" cy="5349577"/>
          </a:xfrm>
          <a:prstGeom prst="rect">
            <a:avLst/>
          </a:prstGeom>
        </p:spPr>
      </p:pic>
      <p:sp>
        <p:nvSpPr>
          <p:cNvPr id="6" name="Объект 2">
            <a:extLst>
              <a:ext uri="{FF2B5EF4-FFF2-40B4-BE49-F238E27FC236}">
                <a16:creationId xmlns="" xmlns:a16="http://schemas.microsoft.com/office/drawing/2014/main" id="{93E6E001-24F5-4FBB-A2B1-936F02761FA7}"/>
              </a:ext>
            </a:extLst>
          </p:cNvPr>
          <p:cNvSpPr>
            <a:spLocks noGrp="1"/>
          </p:cNvSpPr>
          <p:nvPr>
            <p:ph idx="1"/>
          </p:nvPr>
        </p:nvSpPr>
        <p:spPr>
          <a:xfrm>
            <a:off x="7467600" y="1600200"/>
            <a:ext cx="4381500" cy="1066800"/>
          </a:xfrm>
          <a:solidFill>
            <a:schemeClr val="accent6">
              <a:lumMod val="20000"/>
              <a:lumOff val="80000"/>
              <a:alpha val="37000"/>
            </a:schemeClr>
          </a:solidFill>
        </p:spPr>
        <p:txBody>
          <a:bodyPr>
            <a:normAutofit fontScale="92500" lnSpcReduction="20000"/>
          </a:bodyPr>
          <a:lstStyle/>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«Метод швейцарского  сыра»</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a:xfrm>
            <a:off x="4038599" y="1"/>
            <a:ext cx="8153401" cy="1039528"/>
          </a:xfrm>
        </p:spPr>
        <p:txBody>
          <a:bodyPr>
            <a:noAutofit/>
          </a:bodyPr>
          <a:lstStyle/>
          <a:p>
            <a:pPr algn="ctr"/>
            <a:r>
              <a:rPr lang="ru-RU" sz="3200" dirty="0" smtClean="0">
                <a:latin typeface="Times New Roman" pitchFamily="18" charset="0"/>
                <a:cs typeface="Times New Roman" pitchFamily="18" charset="0"/>
              </a:rPr>
              <a:t>Распределение рабочей нагрузки при решении крупных и мелких задач</a:t>
            </a:r>
            <a:endParaRPr lang="ru-RU" sz="3200"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93E6E001-24F5-4FBB-A2B1-936F02761FA7}"/>
              </a:ext>
            </a:extLst>
          </p:cNvPr>
          <p:cNvSpPr>
            <a:spLocks noGrp="1"/>
          </p:cNvSpPr>
          <p:nvPr>
            <p:ph idx="1"/>
          </p:nvPr>
        </p:nvSpPr>
        <p:spPr>
          <a:xfrm>
            <a:off x="1028701" y="1562099"/>
            <a:ext cx="10496549" cy="4248151"/>
          </a:xfrm>
          <a:solidFill>
            <a:schemeClr val="accent6">
              <a:lumMod val="20000"/>
              <a:lumOff val="80000"/>
              <a:alpha val="37000"/>
            </a:schemeClr>
          </a:solidFill>
        </p:spPr>
        <p:txBody>
          <a:bodyPr>
            <a:normAutofit/>
          </a:bodyPr>
          <a:lstStyle/>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«Промежуточная  радость</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0" indent="0" algn="just">
              <a:buNone/>
            </a:pPr>
            <a:r>
              <a:rPr lang="ru-RU" dirty="0" smtClean="0">
                <a:latin typeface="Times New Roman" pitchFamily="18" charset="0"/>
                <a:cs typeface="Times New Roman" pitchFamily="18" charset="0"/>
              </a:rPr>
              <a:t>	Разбейте  </a:t>
            </a:r>
            <a:r>
              <a:rPr lang="ru-RU" dirty="0" smtClean="0">
                <a:latin typeface="Times New Roman" pitchFamily="18" charset="0"/>
                <a:cs typeface="Times New Roman" pitchFamily="18" charset="0"/>
              </a:rPr>
              <a:t>работу  на несколько  этапов,  и  за  прохождение  каждого  этапа  назначьте  себе  небольшую  награду. </a:t>
            </a:r>
            <a:endParaRPr lang="ru-RU" dirty="0" smtClean="0">
              <a:latin typeface="Times New Roman" pitchFamily="18" charset="0"/>
              <a:cs typeface="Times New Roman" pitchFamily="18" charset="0"/>
            </a:endParaRPr>
          </a:p>
          <a:p>
            <a:pPr marL="0" indent="895350" algn="just">
              <a:buNone/>
            </a:pPr>
            <a:r>
              <a:rPr lang="ru-RU" dirty="0" smtClean="0">
                <a:latin typeface="Times New Roman" pitchFamily="18" charset="0"/>
                <a:cs typeface="Times New Roman" pitchFamily="18" charset="0"/>
              </a:rPr>
              <a:t>Награды </a:t>
            </a:r>
            <a:r>
              <a:rPr lang="ru-RU" dirty="0" smtClean="0">
                <a:latin typeface="Times New Roman" pitchFamily="18" charset="0"/>
                <a:cs typeface="Times New Roman" pitchFamily="18" charset="0"/>
              </a:rPr>
              <a:t>и наказания могут быть совсем маленькими, но важно, чтобы вы получили  их  немедленно,  не  откладывая  на  потом.  Как  правило, маленькие  радости  за  каждый  сделанный  шаг  мотивируют  лучше, чем  предвкушение  долгосрочных  результатов,  помогают  сделать более приятной самую сложную работу и выполнить ее в более сжатые сроки. </a:t>
            </a: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a:xfrm>
            <a:off x="4038599" y="1"/>
            <a:ext cx="8153401" cy="1039528"/>
          </a:xfrm>
        </p:spPr>
        <p:txBody>
          <a:bodyPr>
            <a:noAutofit/>
          </a:bodyPr>
          <a:lstStyle/>
          <a:p>
            <a:pPr algn="ctr"/>
            <a:r>
              <a:rPr lang="ru-RU" sz="3200" dirty="0" smtClean="0">
                <a:latin typeface="Times New Roman" pitchFamily="18" charset="0"/>
                <a:cs typeface="Times New Roman" pitchFamily="18" charset="0"/>
              </a:rPr>
              <a:t>Распределение рабочей нагрузки при решении крупных и мелких задач</a:t>
            </a:r>
            <a:endParaRPr lang="ru-RU" sz="3200"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93E6E001-24F5-4FBB-A2B1-936F02761FA7}"/>
              </a:ext>
            </a:extLst>
          </p:cNvPr>
          <p:cNvSpPr>
            <a:spLocks noGrp="1"/>
          </p:cNvSpPr>
          <p:nvPr>
            <p:ph idx="1"/>
          </p:nvPr>
        </p:nvSpPr>
        <p:spPr>
          <a:xfrm>
            <a:off x="1028701" y="1562100"/>
            <a:ext cx="10496549" cy="3705226"/>
          </a:xfrm>
          <a:solidFill>
            <a:schemeClr val="accent6">
              <a:lumMod val="20000"/>
              <a:lumOff val="80000"/>
              <a:alpha val="37000"/>
            </a:schemeClr>
          </a:solidFill>
        </p:spPr>
        <p:txBody>
          <a:bodyPr>
            <a:normAutofit/>
          </a:bodyPr>
          <a:lstStyle/>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Метод «Пяти  минут» </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dirty="0" smtClean="0"/>
              <a:t>	</a:t>
            </a:r>
            <a:r>
              <a:rPr lang="ru-RU" dirty="0" smtClean="0">
                <a:latin typeface="Times New Roman" pitchFamily="18" charset="0"/>
                <a:cs typeface="Times New Roman" pitchFamily="18" charset="0"/>
              </a:rPr>
              <a:t>Вместо  </a:t>
            </a:r>
            <a:r>
              <a:rPr lang="ru-RU" dirty="0" smtClean="0">
                <a:latin typeface="Times New Roman" pitchFamily="18" charset="0"/>
                <a:cs typeface="Times New Roman" pitchFamily="18" charset="0"/>
              </a:rPr>
              <a:t>того,  чтобы  представлять  себе  весь (отталкивающий  изначально) объем предстоящей работы, человек просто определяет либо  очень  маленький  объем (например,  сегодня  напишу  только 1 страничку – и </a:t>
            </a:r>
            <a:r>
              <a:rPr lang="ru-RU" dirty="0" smtClean="0">
                <a:latin typeface="Times New Roman" pitchFamily="18" charset="0"/>
                <a:cs typeface="Times New Roman" pitchFamily="18" charset="0"/>
              </a:rPr>
              <a:t>всё), </a:t>
            </a:r>
            <a:r>
              <a:rPr lang="ru-RU" dirty="0" smtClean="0">
                <a:latin typeface="Times New Roman" pitchFamily="18" charset="0"/>
                <a:cs typeface="Times New Roman" pitchFamily="18" charset="0"/>
              </a:rPr>
              <a:t>либо определяет небольшой «5 минут» промежуток времени, в течение которого будет заниматься определенной  задачей (например,  уделю 15 минут  тексту,  не  </a:t>
            </a:r>
            <a:r>
              <a:rPr lang="ru-RU" dirty="0" smtClean="0">
                <a:latin typeface="Times New Roman" pitchFamily="18" charset="0"/>
                <a:cs typeface="Times New Roman" pitchFamily="18" charset="0"/>
              </a:rPr>
              <a:t>более). </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a:xfrm>
            <a:off x="4038599" y="1"/>
            <a:ext cx="8153401" cy="1039528"/>
          </a:xfrm>
        </p:spPr>
        <p:txBody>
          <a:bodyPr>
            <a:noAutofit/>
          </a:bodyPr>
          <a:lstStyle/>
          <a:p>
            <a:pPr algn="ctr"/>
            <a:r>
              <a:rPr lang="ru-RU" sz="3200" dirty="0" smtClean="0">
                <a:latin typeface="Times New Roman" pitchFamily="18" charset="0"/>
                <a:cs typeface="Times New Roman" pitchFamily="18" charset="0"/>
              </a:rPr>
              <a:t>Распределение рабочей нагрузки при решении крупных и мелких задач</a:t>
            </a:r>
            <a:endParaRPr lang="ru-RU" sz="3200" dirty="0">
              <a:latin typeface="Times New Roman" pitchFamily="18" charset="0"/>
              <a:cs typeface="Times New Roman" pitchFamily="18" charset="0"/>
            </a:endParaRPr>
          </a:p>
        </p:txBody>
      </p:sp>
      <p:pic>
        <p:nvPicPr>
          <p:cNvPr id="5" name="Рисунок 4" descr="Screenshot_2.png"/>
          <p:cNvPicPr>
            <a:picLocks noChangeAspect="1"/>
          </p:cNvPicPr>
          <p:nvPr/>
        </p:nvPicPr>
        <p:blipFill>
          <a:blip r:embed="rId2" cstate="print">
            <a:clrChange>
              <a:clrFrom>
                <a:srgbClr val="FEFEFE"/>
              </a:clrFrom>
              <a:clrTo>
                <a:srgbClr val="FEFEFE">
                  <a:alpha val="0"/>
                </a:srgbClr>
              </a:clrTo>
            </a:clrChange>
          </a:blip>
          <a:srcRect l="4474" t="12607" r="1170" b="21224"/>
          <a:stretch>
            <a:fillRect/>
          </a:stretch>
        </p:blipFill>
        <p:spPr>
          <a:xfrm>
            <a:off x="2562225" y="1552575"/>
            <a:ext cx="7848998" cy="4143375"/>
          </a:xfrm>
          <a:prstGeom prst="rect">
            <a:avLst/>
          </a:prstGeom>
        </p:spPr>
      </p:pic>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a:xfrm>
            <a:off x="4038599" y="1"/>
            <a:ext cx="8153401" cy="1039528"/>
          </a:xfrm>
        </p:spPr>
        <p:txBody>
          <a:bodyPr>
            <a:noAutofit/>
          </a:bodyPr>
          <a:lstStyle/>
          <a:p>
            <a:pPr algn="ctr"/>
            <a:r>
              <a:rPr lang="ru-RU" sz="3200" dirty="0" smtClean="0">
                <a:latin typeface="Times New Roman" pitchFamily="18" charset="0"/>
                <a:cs typeface="Times New Roman" pitchFamily="18" charset="0"/>
              </a:rPr>
              <a:t>Распределение рабочей нагрузки при решении крупных и мелких задач</a:t>
            </a:r>
            <a:endParaRPr lang="ru-RU" sz="3200"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93E6E001-24F5-4FBB-A2B1-936F02761FA7}"/>
              </a:ext>
            </a:extLst>
          </p:cNvPr>
          <p:cNvSpPr>
            <a:spLocks noGrp="1"/>
          </p:cNvSpPr>
          <p:nvPr>
            <p:ph idx="1"/>
          </p:nvPr>
        </p:nvSpPr>
        <p:spPr>
          <a:xfrm>
            <a:off x="552451" y="1476374"/>
            <a:ext cx="5543549" cy="2085976"/>
          </a:xfrm>
          <a:solidFill>
            <a:schemeClr val="accent6">
              <a:lumMod val="20000"/>
              <a:lumOff val="80000"/>
              <a:alpha val="37000"/>
            </a:schemeClr>
          </a:solidFill>
        </p:spPr>
        <p:txBody>
          <a:bodyPr>
            <a:normAutofit/>
          </a:bodyPr>
          <a:lstStyle/>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Метод письменной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фиксации</a:t>
            </a:r>
          </a:p>
          <a:p>
            <a:pPr algn="ctr">
              <a:buNone/>
            </a:pPr>
            <a:r>
              <a:rPr lang="ru-RU" dirty="0" smtClean="0">
                <a:latin typeface="Times New Roman" pitchFamily="18" charset="0"/>
                <a:cs typeface="Times New Roman" pitchFamily="18" charset="0"/>
              </a:rPr>
              <a:t>Составьте  </a:t>
            </a:r>
            <a:r>
              <a:rPr lang="ru-RU" dirty="0" smtClean="0">
                <a:latin typeface="Times New Roman" pitchFamily="18" charset="0"/>
                <a:cs typeface="Times New Roman" pitchFamily="18" charset="0"/>
              </a:rPr>
              <a:t>список «Лягушек»  и  по  мере  их «поедания» –  вычёркивайте.  </a:t>
            </a: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Объект 2">
            <a:extLst>
              <a:ext uri="{FF2B5EF4-FFF2-40B4-BE49-F238E27FC236}">
                <a16:creationId xmlns="" xmlns:a16="http://schemas.microsoft.com/office/drawing/2014/main" id="{93E6E001-24F5-4FBB-A2B1-936F02761FA7}"/>
              </a:ext>
            </a:extLst>
          </p:cNvPr>
          <p:cNvSpPr txBox="1">
            <a:spLocks/>
          </p:cNvSpPr>
          <p:nvPr/>
        </p:nvSpPr>
        <p:spPr>
          <a:xfrm>
            <a:off x="6429376" y="1447799"/>
            <a:ext cx="5543549" cy="4038601"/>
          </a:xfrm>
          <a:prstGeom prst="rect">
            <a:avLst/>
          </a:prstGeom>
          <a:solidFill>
            <a:schemeClr val="accent6">
              <a:lumMod val="20000"/>
              <a:lumOff val="80000"/>
              <a:alpha val="37000"/>
            </a:schemeClr>
          </a:solidFill>
          <a:effectLst>
            <a:outerShdw blurRad="50800" dist="38100" dir="2700000" algn="tl" rotWithShape="0">
              <a:prstClr val="black">
                <a:alpha val="40000"/>
              </a:prstClr>
            </a:outerShdw>
          </a:effectLst>
        </p:spPr>
        <p:txBody>
          <a:bodyPr vert="horz" lIns="91440" tIns="45720" rIns="91440" bIns="45720" rtlCol="0">
            <a:normAutofit/>
          </a:bodyPr>
          <a:lstStyle/>
          <a:p>
            <a:pPr marL="228600" lvl="0" indent="-228600" algn="ctr">
              <a:lnSpc>
                <a:spcPct val="90000"/>
              </a:lnSpc>
              <a:spcBef>
                <a:spcPts val="1000"/>
              </a:spcBef>
            </a:pPr>
            <a:r>
              <a:rPr lang="ru-RU"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Метод отдельных бумажек </a:t>
            </a:r>
            <a:endParaRPr lang="ru-RU"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800" dirty="0" smtClean="0">
                <a:solidFill>
                  <a:schemeClr val="accent6">
                    <a:lumMod val="75000"/>
                  </a:schemeClr>
                </a:solidFill>
                <a:latin typeface="Times New Roman" pitchFamily="18" charset="0"/>
                <a:cs typeface="Times New Roman" pitchFamily="18" charset="0"/>
              </a:rPr>
              <a:t>Рекомендуется </a:t>
            </a:r>
            <a:r>
              <a:rPr lang="ru-RU" sz="2800" dirty="0" smtClean="0">
                <a:solidFill>
                  <a:schemeClr val="accent6">
                    <a:lumMod val="75000"/>
                  </a:schemeClr>
                </a:solidFill>
                <a:latin typeface="Times New Roman" pitchFamily="18" charset="0"/>
                <a:cs typeface="Times New Roman" pitchFamily="18" charset="0"/>
              </a:rPr>
              <a:t>записывать каждую новую «Лягушку» на отдельный  маленький  листок  </a:t>
            </a:r>
            <a:r>
              <a:rPr lang="ru-RU" sz="2800" dirty="0" smtClean="0">
                <a:solidFill>
                  <a:schemeClr val="accent6">
                    <a:lumMod val="75000"/>
                  </a:schemeClr>
                </a:solidFill>
                <a:latin typeface="Times New Roman" pitchFamily="18" charset="0"/>
                <a:cs typeface="Times New Roman" pitchFamily="18" charset="0"/>
              </a:rPr>
              <a:t>бумаги. После </a:t>
            </a:r>
            <a:r>
              <a:rPr lang="ru-RU" sz="2800" dirty="0" smtClean="0">
                <a:solidFill>
                  <a:schemeClr val="accent6">
                    <a:lumMod val="75000"/>
                  </a:schemeClr>
                </a:solidFill>
                <a:latin typeface="Times New Roman" pitchFamily="18" charset="0"/>
                <a:cs typeface="Times New Roman" pitchFamily="18" charset="0"/>
              </a:rPr>
              <a:t>выполнения каждого задания бумажка с аналогичной записью с удовольствием разрывается на ещё более мелкие кусочки и удаляется в мусорную корзину. </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accent6">
                  <a:lumMod val="75000"/>
                </a:schemeClr>
              </a:solidFill>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5" name="Рисунок 4">
            <a:extLst>
              <a:ext uri="{FF2B5EF4-FFF2-40B4-BE49-F238E27FC236}">
                <a16:creationId xmlns="" xmlns:a16="http://schemas.microsoft.com/office/drawing/2014/main" id="{C30ED3A6-1922-46D6-8A92-C2FBB0F2CD1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p:blipFill>
        <p:spPr>
          <a:xfrm>
            <a:off x="2139882" y="3495866"/>
            <a:ext cx="3089343" cy="3089343"/>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a:xfrm>
            <a:off x="4038599" y="1"/>
            <a:ext cx="8153401" cy="1039528"/>
          </a:xfrm>
        </p:spPr>
        <p:txBody>
          <a:bodyPr>
            <a:noAutofit/>
          </a:bodyPr>
          <a:lstStyle/>
          <a:p>
            <a:pPr algn="ctr"/>
            <a:r>
              <a:rPr lang="ru-RU" sz="3200" dirty="0" smtClean="0">
                <a:latin typeface="Times New Roman" pitchFamily="18" charset="0"/>
                <a:cs typeface="Times New Roman" pitchFamily="18" charset="0"/>
              </a:rPr>
              <a:t>Распределение рабочей нагрузки при решении крупных и мелких задач</a:t>
            </a:r>
            <a:endParaRPr lang="ru-RU" sz="3200"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93E6E001-24F5-4FBB-A2B1-936F02761FA7}"/>
              </a:ext>
            </a:extLst>
          </p:cNvPr>
          <p:cNvSpPr>
            <a:spLocks noGrp="1"/>
          </p:cNvSpPr>
          <p:nvPr>
            <p:ph idx="1"/>
          </p:nvPr>
        </p:nvSpPr>
        <p:spPr>
          <a:xfrm>
            <a:off x="180976" y="1552573"/>
            <a:ext cx="6000749" cy="4762501"/>
          </a:xfrm>
          <a:solidFill>
            <a:schemeClr val="accent6">
              <a:lumMod val="20000"/>
              <a:lumOff val="80000"/>
              <a:alpha val="37000"/>
            </a:schemeClr>
          </a:solidFill>
        </p:spPr>
        <p:txBody>
          <a:bodyPr>
            <a:normAutofit fontScale="92500" lnSpcReduction="10000"/>
          </a:bodyPr>
          <a:lstStyle/>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Метод «Цветные  маркеры» </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542925" algn="just">
              <a:buNone/>
            </a:pPr>
            <a:r>
              <a:rPr lang="ru-RU" dirty="0" smtClean="0">
                <a:latin typeface="Times New Roman" pitchFamily="18" charset="0"/>
                <a:cs typeface="Times New Roman" pitchFamily="18" charset="0"/>
              </a:rPr>
              <a:t>Вы  не  только  фиксируете перечень мелких задач, но и можете  проранжировать  их  по  степени  важности  и  срочности. </a:t>
            </a:r>
          </a:p>
          <a:p>
            <a:pPr marL="0" indent="0" algn="just">
              <a:buFont typeface="Wingdings" pitchFamily="2" charset="2"/>
              <a:buChar char="Ø"/>
            </a:pPr>
            <a:r>
              <a:rPr lang="ru-RU" dirty="0" smtClean="0">
                <a:solidFill>
                  <a:srgbClr val="C00000"/>
                </a:solidFill>
                <a:latin typeface="Times New Roman" pitchFamily="18" charset="0"/>
                <a:cs typeface="Times New Roman" pitchFamily="18" charset="0"/>
              </a:rPr>
              <a:t>Красный</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ни в коем случае не забыть! Важно! Срочно! </a:t>
            </a:r>
            <a:endParaRPr lang="ru-RU" dirty="0" smtClean="0">
              <a:latin typeface="Times New Roman" pitchFamily="18" charset="0"/>
              <a:cs typeface="Times New Roman" pitchFamily="18" charset="0"/>
            </a:endParaRPr>
          </a:p>
          <a:p>
            <a:pPr marL="0" indent="0" algn="just">
              <a:buFont typeface="Wingdings" pitchFamily="2" charset="2"/>
              <a:buChar char="Ø"/>
            </a:pPr>
            <a:r>
              <a:rPr lang="ru-RU" dirty="0" smtClean="0">
                <a:solidFill>
                  <a:schemeClr val="accent6">
                    <a:lumMod val="50000"/>
                  </a:schemeClr>
                </a:solidFill>
                <a:latin typeface="Times New Roman" pitchFamily="18" charset="0"/>
                <a:cs typeface="Times New Roman" pitchFamily="18" charset="0"/>
              </a:rPr>
              <a:t>Синий</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если останется время – сделаю, задача из разряда («хорошо бы</a:t>
            </a:r>
            <a:r>
              <a:rPr lang="ru-RU" dirty="0" smtClean="0">
                <a:latin typeface="Times New Roman" pitchFamily="18" charset="0"/>
                <a:cs typeface="Times New Roman" pitchFamily="18" charset="0"/>
              </a:rPr>
              <a:t>»).</a:t>
            </a:r>
          </a:p>
          <a:p>
            <a:pPr marL="0" indent="0" algn="just">
              <a:buFont typeface="Wingdings" pitchFamily="2" charset="2"/>
              <a:buChar char="Ø"/>
            </a:pPr>
            <a:r>
              <a:rPr lang="ru-RU" dirty="0" smtClean="0">
                <a:solidFill>
                  <a:srgbClr val="00B050"/>
                </a:solidFill>
                <a:latin typeface="Times New Roman" pitchFamily="18" charset="0"/>
                <a:cs typeface="Times New Roman" pitchFamily="18" charset="0"/>
              </a:rPr>
              <a:t>Зелёный </a:t>
            </a:r>
            <a:r>
              <a:rPr lang="ru-RU" dirty="0" smtClean="0">
                <a:latin typeface="Times New Roman" pitchFamily="18" charset="0"/>
                <a:cs typeface="Times New Roman" pitchFamily="18" charset="0"/>
              </a:rPr>
              <a:t>– приятная («вкусная») лягушка – выберу удобное время и с удовольствием съем её и т.д.) </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Объект 2">
            <a:extLst>
              <a:ext uri="{FF2B5EF4-FFF2-40B4-BE49-F238E27FC236}">
                <a16:creationId xmlns="" xmlns:a16="http://schemas.microsoft.com/office/drawing/2014/main" id="{93E6E001-24F5-4FBB-A2B1-936F02761FA7}"/>
              </a:ext>
            </a:extLst>
          </p:cNvPr>
          <p:cNvSpPr txBox="1">
            <a:spLocks/>
          </p:cNvSpPr>
          <p:nvPr/>
        </p:nvSpPr>
        <p:spPr>
          <a:xfrm>
            <a:off x="6400801" y="1495423"/>
            <a:ext cx="5581649" cy="4857752"/>
          </a:xfrm>
          <a:prstGeom prst="rect">
            <a:avLst/>
          </a:prstGeom>
          <a:solidFill>
            <a:schemeClr val="accent6">
              <a:lumMod val="20000"/>
              <a:lumOff val="80000"/>
              <a:alpha val="37000"/>
            </a:schemeClr>
          </a:solidFill>
          <a:effectLst>
            <a:outerShdw blurRad="50800" dist="38100" dir="2700000" algn="tl" rotWithShape="0">
              <a:prstClr val="black">
                <a:alpha val="40000"/>
              </a:prstClr>
            </a:outerShdw>
          </a:effectLst>
        </p:spPr>
        <p:txBody>
          <a:bodyPr vert="horz" lIns="91440" tIns="45720" rIns="91440" bIns="45720" rtlCol="0">
            <a:normAutofit/>
          </a:bodyPr>
          <a:lstStyle/>
          <a:p>
            <a:pPr marL="228600" lvl="0" indent="-228600" algn="ctr">
              <a:lnSpc>
                <a:spcPct val="90000"/>
              </a:lnSpc>
              <a:spcBef>
                <a:spcPts val="1000"/>
              </a:spcBef>
            </a:pPr>
            <a:r>
              <a:rPr lang="ru-RU"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Метод «Смайлика</a:t>
            </a:r>
            <a:r>
              <a:rPr lang="ru-RU" sz="2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marL="85725" lvl="0" algn="just">
              <a:lnSpc>
                <a:spcPct val="90000"/>
              </a:lnSpc>
              <a:spcBef>
                <a:spcPts val="1000"/>
              </a:spcBef>
            </a:pPr>
            <a:r>
              <a:rPr lang="ru-RU" sz="2800" dirty="0" smtClean="0">
                <a:solidFill>
                  <a:schemeClr val="accent6">
                    <a:lumMod val="75000"/>
                  </a:schemeClr>
                </a:solidFill>
                <a:latin typeface="Times New Roman" pitchFamily="18" charset="0"/>
                <a:cs typeface="Times New Roman" pitchFamily="18" charset="0"/>
              </a:rPr>
              <a:t>	После  </a:t>
            </a:r>
            <a:r>
              <a:rPr lang="ru-RU" sz="2800" dirty="0" smtClean="0">
                <a:solidFill>
                  <a:schemeClr val="accent6">
                    <a:lumMod val="75000"/>
                  </a:schemeClr>
                </a:solidFill>
                <a:latin typeface="Times New Roman" pitchFamily="18" charset="0"/>
                <a:cs typeface="Times New Roman" pitchFamily="18" charset="0"/>
              </a:rPr>
              <a:t>выполнения  перечня мелких задач человек не вычёркивает их из списка,  а  напротив  каждого  приклеивает (или рисует) символ улыбающегося смайлика</a:t>
            </a: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accent6">
                  <a:lumMod val="75000"/>
                </a:schemeClr>
              </a:solidFill>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800" b="1" i="0" u="none" strike="noStrike" kern="1200" cap="none" spc="0" normalizeH="0" baseline="0" noProof="0" dirty="0">
              <a:ln>
                <a:noFill/>
              </a:ln>
              <a:solidFill>
                <a:schemeClr val="accent6">
                  <a:lumMod val="75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5" name="Рисунок 4" descr="Screenshot_3.png"/>
          <p:cNvPicPr>
            <a:picLocks noChangeAspect="1"/>
          </p:cNvPicPr>
          <p:nvPr/>
        </p:nvPicPr>
        <p:blipFill>
          <a:blip r:embed="rId2" cstate="print">
            <a:clrChange>
              <a:clrFrom>
                <a:srgbClr val="FEFEFE"/>
              </a:clrFrom>
              <a:clrTo>
                <a:srgbClr val="FEFEFE">
                  <a:alpha val="0"/>
                </a:srgbClr>
              </a:clrTo>
            </a:clrChange>
          </a:blip>
          <a:srcRect l="1463" t="1415" b="2357"/>
          <a:stretch>
            <a:fillRect/>
          </a:stretch>
        </p:blipFill>
        <p:spPr>
          <a:xfrm>
            <a:off x="9553575" y="4381500"/>
            <a:ext cx="2352675" cy="1943100"/>
          </a:xfrm>
          <a:prstGeom prst="rect">
            <a:avLst/>
          </a:prstGeom>
        </p:spPr>
      </p:pic>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9">
            <a:extLst>
              <a:ext uri="{FF2B5EF4-FFF2-40B4-BE49-F238E27FC236}">
                <a16:creationId xmlns="" xmlns:a16="http://schemas.microsoft.com/office/drawing/2014/main" id="{0D1355B7-0676-4FAD-BB13-0E29E273C07E}"/>
              </a:ext>
            </a:extLst>
          </p:cNvPr>
          <p:cNvSpPr txBox="1">
            <a:spLocks/>
          </p:cNvSpPr>
          <p:nvPr/>
        </p:nvSpPr>
        <p:spPr>
          <a:xfrm>
            <a:off x="723900" y="2131441"/>
            <a:ext cx="10763250" cy="878459"/>
          </a:xfrm>
          <a:prstGeom prst="rect">
            <a:avLst/>
          </a:prstGeom>
          <a:effectLst>
            <a:outerShdw blurRad="50800" dist="38100" dir="2700000" algn="tl" rotWithShape="0">
              <a:prstClr val="black">
                <a:alpha val="4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СПАСИБО ЗА ВНИМАНИЕ</a:t>
            </a:r>
            <a:endParaRPr lang="ru-RU" sz="4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Рисунок 11" descr="146843a1a1143e60340d0d64b7951e4c.jpg"/>
          <p:cNvPicPr>
            <a:picLocks noChangeAspect="1"/>
          </p:cNvPicPr>
          <p:nvPr/>
        </p:nvPicPr>
        <p:blipFill>
          <a:blip r:embed="rId2" cstate="print">
            <a:clrChange>
              <a:clrFrom>
                <a:srgbClr val="FFFFFF"/>
              </a:clrFrom>
              <a:clrTo>
                <a:srgbClr val="FFFFFF">
                  <a:alpha val="0"/>
                </a:srgbClr>
              </a:clrTo>
            </a:clrChange>
          </a:blip>
          <a:srcRect l="10926" t="10000" r="12407" b="5695"/>
          <a:stretch>
            <a:fillRect/>
          </a:stretch>
        </p:blipFill>
        <p:spPr>
          <a:xfrm>
            <a:off x="3790950" y="2880197"/>
            <a:ext cx="4581525" cy="3358678"/>
          </a:xfrm>
          <a:prstGeom prst="rect">
            <a:avLst/>
          </a:prstGeom>
        </p:spPr>
      </p:pic>
      <p:sp>
        <p:nvSpPr>
          <p:cNvPr id="13" name="Прямоугольник 12"/>
          <p:cNvSpPr/>
          <p:nvPr/>
        </p:nvSpPr>
        <p:spPr>
          <a:xfrm>
            <a:off x="3695700" y="2857500"/>
            <a:ext cx="6477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chemeClr val="bg1"/>
              </a:solidFill>
            </a:endParaRPr>
          </a:p>
        </p:txBody>
      </p:sp>
    </p:spTree>
    <p:extLst>
      <p:ext uri="{BB962C8B-B14F-4D97-AF65-F5344CB8AC3E}">
        <p14:creationId xmlns="" xmlns:p14="http://schemas.microsoft.com/office/powerpoint/2010/main" val="27813701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5F42A4BD-877D-418E-9D4D-25ABDC6C0DCD}"/>
              </a:ext>
            </a:extLst>
          </p:cNvPr>
          <p:cNvSpPr/>
          <p:nvPr/>
        </p:nvSpPr>
        <p:spPr>
          <a:xfrm>
            <a:off x="1686000" y="2314783"/>
            <a:ext cx="2250000" cy="765000"/>
          </a:xfrm>
          <a:prstGeom prst="rect">
            <a:avLst/>
          </a:prstGeom>
          <a:solidFill>
            <a:schemeClr val="accent6">
              <a:lumMod val="5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a:extLst>
              <a:ext uri="{FF2B5EF4-FFF2-40B4-BE49-F238E27FC236}">
                <a16:creationId xmlns="" xmlns:a16="http://schemas.microsoft.com/office/drawing/2014/main" id="{49162E98-C5D3-449D-9D28-D4812E7A78BE}"/>
              </a:ext>
            </a:extLst>
          </p:cNvPr>
          <p:cNvSpPr/>
          <p:nvPr/>
        </p:nvSpPr>
        <p:spPr>
          <a:xfrm>
            <a:off x="3936000" y="2311427"/>
            <a:ext cx="2250000" cy="765000"/>
          </a:xfrm>
          <a:prstGeom prst="rect">
            <a:avLst/>
          </a:prstGeom>
          <a:solidFill>
            <a:schemeClr val="accent6">
              <a:lumMod val="75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 xmlns:a16="http://schemas.microsoft.com/office/drawing/2014/main" id="{08C7FB60-6AA3-42D6-B5DF-B12B039AE590}"/>
              </a:ext>
            </a:extLst>
          </p:cNvPr>
          <p:cNvSpPr/>
          <p:nvPr/>
        </p:nvSpPr>
        <p:spPr>
          <a:xfrm>
            <a:off x="6186437" y="2311427"/>
            <a:ext cx="2250000" cy="765000"/>
          </a:xfrm>
          <a:prstGeom prst="rect">
            <a:avLst/>
          </a:prstGeom>
          <a:solidFill>
            <a:schemeClr val="accent6">
              <a:lumMod val="60000"/>
              <a:lumOff val="4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 xmlns:a16="http://schemas.microsoft.com/office/drawing/2014/main" id="{05DDA4D7-4D94-4D7A-B375-C992D50900F7}"/>
              </a:ext>
            </a:extLst>
          </p:cNvPr>
          <p:cNvSpPr/>
          <p:nvPr/>
        </p:nvSpPr>
        <p:spPr>
          <a:xfrm>
            <a:off x="8437800" y="2311427"/>
            <a:ext cx="2250000" cy="765000"/>
          </a:xfrm>
          <a:prstGeom prst="rect">
            <a:avLst/>
          </a:prstGeom>
          <a:solidFill>
            <a:schemeClr val="accent6">
              <a:lumMod val="40000"/>
              <a:lumOff val="6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 xmlns:a16="http://schemas.microsoft.com/office/drawing/2014/main" id="{71A1DDD2-2E21-4D0E-B7C7-F1CCFFB81F50}"/>
              </a:ext>
            </a:extLst>
          </p:cNvPr>
          <p:cNvSpPr/>
          <p:nvPr/>
        </p:nvSpPr>
        <p:spPr>
          <a:xfrm>
            <a:off x="1686000" y="3086494"/>
            <a:ext cx="2250000"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 xmlns:a16="http://schemas.microsoft.com/office/drawing/2014/main" id="{DD30426D-3092-4AC3-A9AA-BBEF424BDA66}"/>
              </a:ext>
            </a:extLst>
          </p:cNvPr>
          <p:cNvSpPr/>
          <p:nvPr/>
        </p:nvSpPr>
        <p:spPr>
          <a:xfrm>
            <a:off x="3936000" y="3083138"/>
            <a:ext cx="2250000"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 xmlns:a16="http://schemas.microsoft.com/office/drawing/2014/main" id="{655DA68C-6D6A-485F-A422-E701FC73EEF0}"/>
              </a:ext>
            </a:extLst>
          </p:cNvPr>
          <p:cNvSpPr/>
          <p:nvPr/>
        </p:nvSpPr>
        <p:spPr>
          <a:xfrm>
            <a:off x="6186437" y="3083138"/>
            <a:ext cx="2250000"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 xmlns:a16="http://schemas.microsoft.com/office/drawing/2014/main" id="{20DDC5D3-C948-4D4B-A121-C4D194CB9552}"/>
              </a:ext>
            </a:extLst>
          </p:cNvPr>
          <p:cNvSpPr/>
          <p:nvPr/>
        </p:nvSpPr>
        <p:spPr>
          <a:xfrm>
            <a:off x="8437800" y="3083138"/>
            <a:ext cx="2250000"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 xmlns:a16="http://schemas.microsoft.com/office/drawing/2014/main" id="{C2B75022-9755-4A87-97E2-64A18EC1A487}"/>
              </a:ext>
            </a:extLst>
          </p:cNvPr>
          <p:cNvSpPr/>
          <p:nvPr/>
        </p:nvSpPr>
        <p:spPr>
          <a:xfrm>
            <a:off x="1690257" y="5873139"/>
            <a:ext cx="2250000" cy="183356"/>
          </a:xfrm>
          <a:prstGeom prst="rect">
            <a:avLst/>
          </a:prstGeom>
          <a:solidFill>
            <a:schemeClr val="accent6">
              <a:lumMod val="5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 xmlns:a16="http://schemas.microsoft.com/office/drawing/2014/main" id="{D0E0BDE8-B2FD-4A0D-AC9E-375562635D82}"/>
              </a:ext>
            </a:extLst>
          </p:cNvPr>
          <p:cNvSpPr/>
          <p:nvPr/>
        </p:nvSpPr>
        <p:spPr>
          <a:xfrm>
            <a:off x="3941157" y="5869783"/>
            <a:ext cx="2250000" cy="183356"/>
          </a:xfrm>
          <a:prstGeom prst="rect">
            <a:avLst/>
          </a:prstGeom>
          <a:solidFill>
            <a:schemeClr val="accent6">
              <a:lumMod val="75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 xmlns:a16="http://schemas.microsoft.com/office/drawing/2014/main" id="{A1EE61FC-651F-4182-A7EE-0C655791E0AF}"/>
              </a:ext>
            </a:extLst>
          </p:cNvPr>
          <p:cNvSpPr/>
          <p:nvPr/>
        </p:nvSpPr>
        <p:spPr>
          <a:xfrm>
            <a:off x="6190694" y="5869783"/>
            <a:ext cx="2250000" cy="183356"/>
          </a:xfrm>
          <a:prstGeom prst="rect">
            <a:avLst/>
          </a:prstGeom>
          <a:solidFill>
            <a:schemeClr val="accent6">
              <a:lumMod val="60000"/>
              <a:lumOff val="4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 xmlns:a16="http://schemas.microsoft.com/office/drawing/2014/main" id="{05DC77EF-FAAF-4300-9E26-ACBA3A9EFE06}"/>
              </a:ext>
            </a:extLst>
          </p:cNvPr>
          <p:cNvSpPr/>
          <p:nvPr/>
        </p:nvSpPr>
        <p:spPr>
          <a:xfrm>
            <a:off x="8442057" y="5869783"/>
            <a:ext cx="2250000" cy="183356"/>
          </a:xfrm>
          <a:prstGeom prst="rect">
            <a:avLst/>
          </a:prstGeom>
          <a:solidFill>
            <a:schemeClr val="accent6">
              <a:lumMod val="40000"/>
              <a:lumOff val="6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 xmlns:a16="http://schemas.microsoft.com/office/drawing/2014/main" id="{840AA7B9-2095-4995-A3CB-921B33FDF974}"/>
              </a:ext>
            </a:extLst>
          </p:cNvPr>
          <p:cNvSpPr txBox="1"/>
          <p:nvPr/>
        </p:nvSpPr>
        <p:spPr>
          <a:xfrm>
            <a:off x="2493041" y="2320854"/>
            <a:ext cx="755335" cy="769441"/>
          </a:xfrm>
          <a:prstGeom prst="rect">
            <a:avLst/>
          </a:prstGeom>
          <a:noFill/>
        </p:spPr>
        <p:txBody>
          <a:bodyPr wrap="none" rtlCol="0">
            <a:spAutoFit/>
          </a:bodyPr>
          <a:lstStyle/>
          <a:p>
            <a:pPr algn="ctr"/>
            <a:r>
              <a:rPr lang="ru-RU" sz="4400" b="1" dirty="0">
                <a:solidFill>
                  <a:schemeClr val="bg1"/>
                </a:solidFill>
              </a:rPr>
              <a:t>01</a:t>
            </a:r>
          </a:p>
        </p:txBody>
      </p:sp>
      <p:sp>
        <p:nvSpPr>
          <p:cNvPr id="21" name="TextBox 20">
            <a:extLst>
              <a:ext uri="{FF2B5EF4-FFF2-40B4-BE49-F238E27FC236}">
                <a16:creationId xmlns="" xmlns:a16="http://schemas.microsoft.com/office/drawing/2014/main" id="{C05A05DB-972E-4AE8-944F-CADD5D00A00C}"/>
              </a:ext>
            </a:extLst>
          </p:cNvPr>
          <p:cNvSpPr txBox="1"/>
          <p:nvPr/>
        </p:nvSpPr>
        <p:spPr>
          <a:xfrm>
            <a:off x="4746884" y="2336927"/>
            <a:ext cx="755335" cy="769441"/>
          </a:xfrm>
          <a:prstGeom prst="rect">
            <a:avLst/>
          </a:prstGeom>
          <a:noFill/>
        </p:spPr>
        <p:txBody>
          <a:bodyPr wrap="none" rtlCol="0">
            <a:spAutoFit/>
          </a:bodyPr>
          <a:lstStyle/>
          <a:p>
            <a:pPr algn="ctr"/>
            <a:r>
              <a:rPr lang="ru-RU" sz="4400" b="1" dirty="0">
                <a:solidFill>
                  <a:schemeClr val="bg1"/>
                </a:solidFill>
              </a:rPr>
              <a:t>02</a:t>
            </a:r>
          </a:p>
        </p:txBody>
      </p:sp>
      <p:sp>
        <p:nvSpPr>
          <p:cNvPr id="22" name="TextBox 21">
            <a:extLst>
              <a:ext uri="{FF2B5EF4-FFF2-40B4-BE49-F238E27FC236}">
                <a16:creationId xmlns="" xmlns:a16="http://schemas.microsoft.com/office/drawing/2014/main" id="{A2D6AEEA-9F44-4C07-9369-0C1DC9A297FB}"/>
              </a:ext>
            </a:extLst>
          </p:cNvPr>
          <p:cNvSpPr txBox="1"/>
          <p:nvPr/>
        </p:nvSpPr>
        <p:spPr>
          <a:xfrm>
            <a:off x="6938026" y="2336927"/>
            <a:ext cx="755335" cy="769441"/>
          </a:xfrm>
          <a:prstGeom prst="rect">
            <a:avLst/>
          </a:prstGeom>
          <a:noFill/>
        </p:spPr>
        <p:txBody>
          <a:bodyPr wrap="none" rtlCol="0">
            <a:spAutoFit/>
          </a:bodyPr>
          <a:lstStyle/>
          <a:p>
            <a:pPr algn="ctr"/>
            <a:r>
              <a:rPr lang="ru-RU" sz="4400" b="1" dirty="0">
                <a:solidFill>
                  <a:schemeClr val="bg1"/>
                </a:solidFill>
              </a:rPr>
              <a:t>03</a:t>
            </a:r>
          </a:p>
        </p:txBody>
      </p:sp>
      <p:sp>
        <p:nvSpPr>
          <p:cNvPr id="23" name="TextBox 22">
            <a:extLst>
              <a:ext uri="{FF2B5EF4-FFF2-40B4-BE49-F238E27FC236}">
                <a16:creationId xmlns="" xmlns:a16="http://schemas.microsoft.com/office/drawing/2014/main" id="{8F8D095B-3A58-441D-B20C-8DE8C9642292}"/>
              </a:ext>
            </a:extLst>
          </p:cNvPr>
          <p:cNvSpPr txBox="1"/>
          <p:nvPr/>
        </p:nvSpPr>
        <p:spPr>
          <a:xfrm>
            <a:off x="9174301" y="2336927"/>
            <a:ext cx="755335" cy="769441"/>
          </a:xfrm>
          <a:prstGeom prst="rect">
            <a:avLst/>
          </a:prstGeom>
          <a:noFill/>
        </p:spPr>
        <p:txBody>
          <a:bodyPr wrap="none" rtlCol="0">
            <a:spAutoFit/>
          </a:bodyPr>
          <a:lstStyle/>
          <a:p>
            <a:pPr algn="ctr"/>
            <a:r>
              <a:rPr lang="ru-RU" sz="4400" b="1" dirty="0">
                <a:solidFill>
                  <a:schemeClr val="bg1"/>
                </a:solidFill>
              </a:rPr>
              <a:t>04</a:t>
            </a:r>
          </a:p>
        </p:txBody>
      </p:sp>
      <p:sp>
        <p:nvSpPr>
          <p:cNvPr id="24" name="TextBox 23">
            <a:extLst>
              <a:ext uri="{FF2B5EF4-FFF2-40B4-BE49-F238E27FC236}">
                <a16:creationId xmlns="" xmlns:a16="http://schemas.microsoft.com/office/drawing/2014/main" id="{4DD4D58C-E524-4323-BB35-7A8ECA92AEED}"/>
              </a:ext>
            </a:extLst>
          </p:cNvPr>
          <p:cNvSpPr txBox="1"/>
          <p:nvPr/>
        </p:nvSpPr>
        <p:spPr>
          <a:xfrm>
            <a:off x="1847767" y="3273523"/>
            <a:ext cx="1936808" cy="707886"/>
          </a:xfrm>
          <a:prstGeom prst="rect">
            <a:avLst/>
          </a:prstGeom>
          <a:noFill/>
        </p:spPr>
        <p:txBody>
          <a:bodyPr wrap="square" rtlCol="0">
            <a:spAutoFit/>
          </a:bodyPr>
          <a:lstStyle/>
          <a:p>
            <a:pPr algn="ctr"/>
            <a:r>
              <a:rPr lang="ru-RU" sz="2000" b="1" dirty="0" smtClean="0">
                <a:solidFill>
                  <a:schemeClr val="accent6">
                    <a:lumMod val="50000"/>
                  </a:schemeClr>
                </a:solidFill>
                <a:latin typeface="Times New Roman" pitchFamily="18" charset="0"/>
                <a:cs typeface="Times New Roman" pitchFamily="18" charset="0"/>
              </a:rPr>
              <a:t>Планирование действий</a:t>
            </a:r>
            <a:endParaRPr lang="ru-RU" sz="2000" b="1" dirty="0">
              <a:solidFill>
                <a:schemeClr val="accent6">
                  <a:lumMod val="50000"/>
                </a:schemeClr>
              </a:solidFill>
              <a:latin typeface="Times New Roman" pitchFamily="18" charset="0"/>
              <a:cs typeface="Times New Roman" pitchFamily="18" charset="0"/>
            </a:endParaRPr>
          </a:p>
        </p:txBody>
      </p:sp>
      <p:sp>
        <p:nvSpPr>
          <p:cNvPr id="25" name="TextBox 24">
            <a:extLst>
              <a:ext uri="{FF2B5EF4-FFF2-40B4-BE49-F238E27FC236}">
                <a16:creationId xmlns="" xmlns:a16="http://schemas.microsoft.com/office/drawing/2014/main" id="{050A26D5-9BBF-4871-82CA-7EC9C9685596}"/>
              </a:ext>
            </a:extLst>
          </p:cNvPr>
          <p:cNvSpPr txBox="1"/>
          <p:nvPr/>
        </p:nvSpPr>
        <p:spPr>
          <a:xfrm>
            <a:off x="1831847" y="4175427"/>
            <a:ext cx="1939257" cy="1384995"/>
          </a:xfrm>
          <a:prstGeom prst="rect">
            <a:avLst/>
          </a:prstGeom>
          <a:noFill/>
        </p:spPr>
        <p:txBody>
          <a:bodyPr wrap="square" rtlCol="0">
            <a:spAutoFit/>
          </a:bodyPr>
          <a:lstStyle/>
          <a:p>
            <a:pPr algn="ctr"/>
            <a:r>
              <a:rPr lang="ru-RU" sz="1400" i="1" dirty="0" smtClean="0">
                <a:solidFill>
                  <a:schemeClr val="accent6">
                    <a:lumMod val="50000"/>
                  </a:schemeClr>
                </a:solidFill>
                <a:latin typeface="Times New Roman" pitchFamily="18" charset="0"/>
                <a:cs typeface="Times New Roman" pitchFamily="18" charset="0"/>
              </a:rPr>
              <a:t>Составлять четкие краткосрочные и долгосрочные планы, способствующие эффективной, оперативной работе</a:t>
            </a:r>
            <a:endParaRPr lang="en-US" sz="1400" i="1" dirty="0">
              <a:solidFill>
                <a:schemeClr val="accent6">
                  <a:lumMod val="50000"/>
                </a:schemeClr>
              </a:solidFill>
              <a:latin typeface="Times New Roman" pitchFamily="18" charset="0"/>
              <a:cs typeface="Times New Roman" pitchFamily="18" charset="0"/>
            </a:endParaRPr>
          </a:p>
        </p:txBody>
      </p:sp>
      <p:sp>
        <p:nvSpPr>
          <p:cNvPr id="26" name="TextBox 25">
            <a:extLst>
              <a:ext uri="{FF2B5EF4-FFF2-40B4-BE49-F238E27FC236}">
                <a16:creationId xmlns="" xmlns:a16="http://schemas.microsoft.com/office/drawing/2014/main" id="{A5D54FB9-B7BE-4881-91BC-5D4A7926480E}"/>
              </a:ext>
            </a:extLst>
          </p:cNvPr>
          <p:cNvSpPr txBox="1"/>
          <p:nvPr/>
        </p:nvSpPr>
        <p:spPr>
          <a:xfrm>
            <a:off x="4055720" y="3270037"/>
            <a:ext cx="1936808" cy="1015663"/>
          </a:xfrm>
          <a:prstGeom prst="rect">
            <a:avLst/>
          </a:prstGeom>
          <a:noFill/>
        </p:spPr>
        <p:txBody>
          <a:bodyPr wrap="square" rtlCol="0">
            <a:spAutoFit/>
          </a:bodyPr>
          <a:lstStyle/>
          <a:p>
            <a:pPr algn="ctr"/>
            <a:r>
              <a:rPr lang="ru-RU" sz="2000" b="1" dirty="0" smtClean="0">
                <a:solidFill>
                  <a:schemeClr val="accent3">
                    <a:lumMod val="50000"/>
                  </a:schemeClr>
                </a:solidFill>
                <a:latin typeface="Times New Roman" pitchFamily="18" charset="0"/>
                <a:cs typeface="Times New Roman" pitchFamily="18" charset="0"/>
              </a:rPr>
              <a:t>Формулировка конкретных целей</a:t>
            </a:r>
            <a:endParaRPr lang="ru-RU" sz="2000" b="1" dirty="0">
              <a:solidFill>
                <a:schemeClr val="accent3">
                  <a:lumMod val="50000"/>
                </a:schemeClr>
              </a:solidFill>
              <a:latin typeface="Times New Roman" pitchFamily="18" charset="0"/>
              <a:cs typeface="Times New Roman" pitchFamily="18" charset="0"/>
            </a:endParaRPr>
          </a:p>
        </p:txBody>
      </p:sp>
      <p:sp>
        <p:nvSpPr>
          <p:cNvPr id="27" name="TextBox 26">
            <a:extLst>
              <a:ext uri="{FF2B5EF4-FFF2-40B4-BE49-F238E27FC236}">
                <a16:creationId xmlns="" xmlns:a16="http://schemas.microsoft.com/office/drawing/2014/main" id="{EEDE8DF5-E83E-4487-ABC9-951254F59C81}"/>
              </a:ext>
            </a:extLst>
          </p:cNvPr>
          <p:cNvSpPr txBox="1"/>
          <p:nvPr/>
        </p:nvSpPr>
        <p:spPr>
          <a:xfrm>
            <a:off x="4068375" y="4267191"/>
            <a:ext cx="1939257" cy="1600438"/>
          </a:xfrm>
          <a:prstGeom prst="rect">
            <a:avLst/>
          </a:prstGeom>
          <a:noFill/>
        </p:spPr>
        <p:txBody>
          <a:bodyPr wrap="square" rtlCol="0">
            <a:spAutoFit/>
          </a:bodyPr>
          <a:lstStyle/>
          <a:p>
            <a:pPr algn="ctr"/>
            <a:r>
              <a:rPr lang="ru-RU" sz="1400" i="1" dirty="0" smtClean="0">
                <a:solidFill>
                  <a:schemeClr val="accent3">
                    <a:lumMod val="50000"/>
                  </a:schemeClr>
                </a:solidFill>
                <a:latin typeface="Times New Roman" pitchFamily="18" charset="0"/>
                <a:cs typeface="Times New Roman" pitchFamily="18" charset="0"/>
              </a:rPr>
              <a:t>Необходимо ставить глобальные задачи, делить их на более конкретизированные, локальные дела, переходя от общего к частному</a:t>
            </a:r>
            <a:endParaRPr lang="en-US" sz="1400" i="1" dirty="0">
              <a:solidFill>
                <a:schemeClr val="accent3">
                  <a:lumMod val="50000"/>
                </a:schemeClr>
              </a:solidFill>
              <a:latin typeface="Times New Roman" pitchFamily="18" charset="0"/>
              <a:cs typeface="Times New Roman" pitchFamily="18" charset="0"/>
            </a:endParaRPr>
          </a:p>
        </p:txBody>
      </p:sp>
      <p:sp>
        <p:nvSpPr>
          <p:cNvPr id="28" name="TextBox 27">
            <a:extLst>
              <a:ext uri="{FF2B5EF4-FFF2-40B4-BE49-F238E27FC236}">
                <a16:creationId xmlns="" xmlns:a16="http://schemas.microsoft.com/office/drawing/2014/main" id="{89D02073-0AFD-4D5E-A9A8-FEB1CDE65FCF}"/>
              </a:ext>
            </a:extLst>
          </p:cNvPr>
          <p:cNvSpPr txBox="1"/>
          <p:nvPr/>
        </p:nvSpPr>
        <p:spPr>
          <a:xfrm>
            <a:off x="6347766" y="3250987"/>
            <a:ext cx="1936808" cy="707886"/>
          </a:xfrm>
          <a:prstGeom prst="rect">
            <a:avLst/>
          </a:prstGeom>
          <a:noFill/>
        </p:spPr>
        <p:txBody>
          <a:bodyPr wrap="square" rtlCol="0">
            <a:spAutoFit/>
          </a:bodyPr>
          <a:lstStyle/>
          <a:p>
            <a:pPr algn="ctr"/>
            <a:r>
              <a:rPr lang="ru-RU" sz="2000" b="1" dirty="0" smtClean="0">
                <a:solidFill>
                  <a:schemeClr val="accent2">
                    <a:lumMod val="50000"/>
                  </a:schemeClr>
                </a:solidFill>
                <a:latin typeface="Times New Roman" pitchFamily="18" charset="0"/>
                <a:cs typeface="Times New Roman" pitchFamily="18" charset="0"/>
              </a:rPr>
              <a:t>Фиксирование плана</a:t>
            </a:r>
            <a:endParaRPr lang="ru-RU" sz="2000" b="1" dirty="0">
              <a:solidFill>
                <a:schemeClr val="accent2">
                  <a:lumMod val="50000"/>
                </a:schemeClr>
              </a:solidFill>
              <a:latin typeface="Times New Roman" pitchFamily="18" charset="0"/>
              <a:cs typeface="Times New Roman" pitchFamily="18" charset="0"/>
            </a:endParaRPr>
          </a:p>
        </p:txBody>
      </p:sp>
      <p:sp>
        <p:nvSpPr>
          <p:cNvPr id="29" name="TextBox 28">
            <a:extLst>
              <a:ext uri="{FF2B5EF4-FFF2-40B4-BE49-F238E27FC236}">
                <a16:creationId xmlns="" xmlns:a16="http://schemas.microsoft.com/office/drawing/2014/main" id="{0FEE52D2-0517-483E-BABB-CAA15CBE298A}"/>
              </a:ext>
            </a:extLst>
          </p:cNvPr>
          <p:cNvSpPr txBox="1"/>
          <p:nvPr/>
        </p:nvSpPr>
        <p:spPr>
          <a:xfrm>
            <a:off x="6341371" y="4095741"/>
            <a:ext cx="1939257" cy="1600438"/>
          </a:xfrm>
          <a:prstGeom prst="rect">
            <a:avLst/>
          </a:prstGeom>
          <a:noFill/>
        </p:spPr>
        <p:txBody>
          <a:bodyPr wrap="square" rtlCol="0">
            <a:spAutoFit/>
          </a:bodyPr>
          <a:lstStyle/>
          <a:p>
            <a:pPr algn="ctr"/>
            <a:r>
              <a:rPr lang="ru-RU" sz="1400" i="1" dirty="0" smtClean="0">
                <a:solidFill>
                  <a:schemeClr val="accent2">
                    <a:lumMod val="50000"/>
                  </a:schemeClr>
                </a:solidFill>
                <a:latin typeface="Times New Roman" pitchFamily="18" charset="0"/>
                <a:cs typeface="Times New Roman" pitchFamily="18" charset="0"/>
              </a:rPr>
              <a:t>Одним из способов является иллюстрация поэтапного выполнения работы, при этом важно оперативно вносить правки</a:t>
            </a:r>
            <a:endParaRPr lang="en-US" sz="1400" i="1" dirty="0">
              <a:solidFill>
                <a:schemeClr val="accent2">
                  <a:lumMod val="50000"/>
                </a:schemeClr>
              </a:solidFill>
              <a:latin typeface="Times New Roman" pitchFamily="18" charset="0"/>
              <a:cs typeface="Times New Roman" pitchFamily="18" charset="0"/>
            </a:endParaRPr>
          </a:p>
        </p:txBody>
      </p:sp>
      <p:sp>
        <p:nvSpPr>
          <p:cNvPr id="30" name="TextBox 29">
            <a:extLst>
              <a:ext uri="{FF2B5EF4-FFF2-40B4-BE49-F238E27FC236}">
                <a16:creationId xmlns="" xmlns:a16="http://schemas.microsoft.com/office/drawing/2014/main" id="{2C4EF9AE-8E06-45C6-A92A-77E25895ABC7}"/>
              </a:ext>
            </a:extLst>
          </p:cNvPr>
          <p:cNvSpPr txBox="1"/>
          <p:nvPr/>
        </p:nvSpPr>
        <p:spPr>
          <a:xfrm>
            <a:off x="8566061" y="3228451"/>
            <a:ext cx="1936808" cy="707886"/>
          </a:xfrm>
          <a:prstGeom prst="rect">
            <a:avLst/>
          </a:prstGeom>
          <a:noFill/>
        </p:spPr>
        <p:txBody>
          <a:bodyPr wrap="square" rtlCol="0">
            <a:spAutoFit/>
          </a:bodyPr>
          <a:lstStyle/>
          <a:p>
            <a:pPr algn="ctr"/>
            <a:r>
              <a:rPr lang="ru-RU" sz="2000" b="1" dirty="0" smtClean="0">
                <a:solidFill>
                  <a:schemeClr val="accent1">
                    <a:lumMod val="50000"/>
                  </a:schemeClr>
                </a:solidFill>
                <a:latin typeface="Times New Roman" pitchFamily="18" charset="0"/>
                <a:cs typeface="Times New Roman" pitchFamily="18" charset="0"/>
              </a:rPr>
              <a:t>Расстановка приоритетов</a:t>
            </a:r>
            <a:endParaRPr lang="ru-RU" sz="2000" b="1" dirty="0">
              <a:solidFill>
                <a:schemeClr val="accent1">
                  <a:lumMod val="50000"/>
                </a:schemeClr>
              </a:solidFill>
              <a:latin typeface="Times New Roman" pitchFamily="18" charset="0"/>
              <a:cs typeface="Times New Roman" pitchFamily="18" charset="0"/>
            </a:endParaRPr>
          </a:p>
        </p:txBody>
      </p:sp>
      <p:sp>
        <p:nvSpPr>
          <p:cNvPr id="31" name="TextBox 30">
            <a:extLst>
              <a:ext uri="{FF2B5EF4-FFF2-40B4-BE49-F238E27FC236}">
                <a16:creationId xmlns="" xmlns:a16="http://schemas.microsoft.com/office/drawing/2014/main" id="{63F956A0-3C81-405B-858A-2C1B3958AEA2}"/>
              </a:ext>
            </a:extLst>
          </p:cNvPr>
          <p:cNvSpPr txBox="1"/>
          <p:nvPr/>
        </p:nvSpPr>
        <p:spPr>
          <a:xfrm>
            <a:off x="8559666" y="3930330"/>
            <a:ext cx="2041659" cy="2031325"/>
          </a:xfrm>
          <a:prstGeom prst="rect">
            <a:avLst/>
          </a:prstGeom>
          <a:noFill/>
        </p:spPr>
        <p:txBody>
          <a:bodyPr wrap="square" rtlCol="0">
            <a:spAutoFit/>
          </a:bodyPr>
          <a:lstStyle/>
          <a:p>
            <a:pPr algn="ctr"/>
            <a:r>
              <a:rPr lang="ru-RU" sz="1400" i="1" dirty="0" smtClean="0">
                <a:solidFill>
                  <a:schemeClr val="accent1">
                    <a:lumMod val="50000"/>
                  </a:schemeClr>
                </a:solidFill>
                <a:latin typeface="Times New Roman" pitchFamily="18" charset="0"/>
                <a:cs typeface="Times New Roman" pitchFamily="18" charset="0"/>
              </a:rPr>
              <a:t>Необходимо ранжировать дела по степени важности. Выполнять действия последовательно: начинать с неотложных задач, плавно переходя ко второстепенным</a:t>
            </a:r>
            <a:endParaRPr lang="en-US" sz="1400" i="1" dirty="0">
              <a:solidFill>
                <a:schemeClr val="accent1">
                  <a:lumMod val="50000"/>
                </a:schemeClr>
              </a:solidFill>
              <a:latin typeface="Times New Roman" pitchFamily="18" charset="0"/>
              <a:cs typeface="Times New Roman" pitchFamily="18" charset="0"/>
            </a:endParaRPr>
          </a:p>
        </p:txBody>
      </p:sp>
      <p:sp>
        <p:nvSpPr>
          <p:cNvPr id="33" name="Заголовок 1">
            <a:extLst>
              <a:ext uri="{FF2B5EF4-FFF2-40B4-BE49-F238E27FC236}">
                <a16:creationId xmlns="" xmlns:a16="http://schemas.microsoft.com/office/drawing/2014/main" id="{8CBC62FE-83E0-472F-8677-8650F9DAD7E1}"/>
              </a:ext>
            </a:extLst>
          </p:cNvPr>
          <p:cNvSpPr txBox="1">
            <a:spLocks/>
          </p:cNvSpPr>
          <p:nvPr/>
        </p:nvSpPr>
        <p:spPr>
          <a:xfrm>
            <a:off x="4203699" y="0"/>
            <a:ext cx="7988301" cy="1039528"/>
          </a:xfrm>
          <a:prstGeom prst="rect">
            <a:avLst/>
          </a:prstGeom>
          <a:effectLst>
            <a:outerShdw blurRad="50800" dist="38100" algn="l" rotWithShape="0">
              <a:prstClr val="black">
                <a:alpha val="40000"/>
              </a:prstClr>
            </a:outerShdw>
          </a:effectLst>
        </p:spPr>
        <p:txBody>
          <a:bodyPr vert="horz" lIns="91440" tIns="45720" rIns="91440" bIns="45720" rtlCol="0" anchor="ct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Распределение рабочей нагрузки</a:t>
            </a:r>
            <a:endParaRPr kumimoji="0" lang="ru-RU"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35" name="TextBox 34"/>
          <p:cNvSpPr txBox="1"/>
          <p:nvPr/>
        </p:nvSpPr>
        <p:spPr>
          <a:xfrm>
            <a:off x="1724025" y="1590675"/>
            <a:ext cx="8982075" cy="369332"/>
          </a:xfrm>
          <a:prstGeom prst="rect">
            <a:avLst/>
          </a:prstGeom>
          <a:noFill/>
        </p:spPr>
        <p:txBody>
          <a:bodyPr wrap="square" rtlCol="0">
            <a:spAutoFit/>
          </a:bodyPr>
          <a:lstStyle/>
          <a:p>
            <a:pPr algn="ctr"/>
            <a:r>
              <a:rPr lang="ru-RU"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КОМПЛЕКС ПРИНЦИПОВ ПРИ РАСПРЕДЕЛЕНИИ РАБОЧЕЙ НАГРУЗКИ</a:t>
            </a:r>
            <a:endParaRPr lang="ru-RU"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6046402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5F42A4BD-877D-418E-9D4D-25ABDC6C0DCD}"/>
              </a:ext>
            </a:extLst>
          </p:cNvPr>
          <p:cNvSpPr/>
          <p:nvPr/>
        </p:nvSpPr>
        <p:spPr>
          <a:xfrm>
            <a:off x="3057600" y="2295733"/>
            <a:ext cx="2250000" cy="765000"/>
          </a:xfrm>
          <a:prstGeom prst="rect">
            <a:avLst/>
          </a:prstGeom>
          <a:solidFill>
            <a:schemeClr val="accent6">
              <a:lumMod val="5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a:extLst>
              <a:ext uri="{FF2B5EF4-FFF2-40B4-BE49-F238E27FC236}">
                <a16:creationId xmlns="" xmlns:a16="http://schemas.microsoft.com/office/drawing/2014/main" id="{49162E98-C5D3-449D-9D28-D4812E7A78BE}"/>
              </a:ext>
            </a:extLst>
          </p:cNvPr>
          <p:cNvSpPr/>
          <p:nvPr/>
        </p:nvSpPr>
        <p:spPr>
          <a:xfrm>
            <a:off x="5279025" y="2301902"/>
            <a:ext cx="2250000" cy="765000"/>
          </a:xfrm>
          <a:prstGeom prst="rect">
            <a:avLst/>
          </a:prstGeom>
          <a:solidFill>
            <a:schemeClr val="accent6">
              <a:lumMod val="75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 xmlns:a16="http://schemas.microsoft.com/office/drawing/2014/main" id="{08C7FB60-6AA3-42D6-B5DF-B12B039AE590}"/>
              </a:ext>
            </a:extLst>
          </p:cNvPr>
          <p:cNvSpPr/>
          <p:nvPr/>
        </p:nvSpPr>
        <p:spPr>
          <a:xfrm>
            <a:off x="7462787" y="2292377"/>
            <a:ext cx="2250000" cy="765000"/>
          </a:xfrm>
          <a:prstGeom prst="rect">
            <a:avLst/>
          </a:prstGeom>
          <a:solidFill>
            <a:schemeClr val="accent6">
              <a:lumMod val="60000"/>
              <a:lumOff val="4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 xmlns:a16="http://schemas.microsoft.com/office/drawing/2014/main" id="{71A1DDD2-2E21-4D0E-B7C7-F1CCFFB81F50}"/>
              </a:ext>
            </a:extLst>
          </p:cNvPr>
          <p:cNvSpPr/>
          <p:nvPr/>
        </p:nvSpPr>
        <p:spPr>
          <a:xfrm>
            <a:off x="3057600" y="3057919"/>
            <a:ext cx="2250000"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 xmlns:a16="http://schemas.microsoft.com/office/drawing/2014/main" id="{DD30426D-3092-4AC3-A9AA-BBEF424BDA66}"/>
              </a:ext>
            </a:extLst>
          </p:cNvPr>
          <p:cNvSpPr/>
          <p:nvPr/>
        </p:nvSpPr>
        <p:spPr>
          <a:xfrm>
            <a:off x="5269500" y="3064088"/>
            <a:ext cx="2250000"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 xmlns:a16="http://schemas.microsoft.com/office/drawing/2014/main" id="{655DA68C-6D6A-485F-A422-E701FC73EEF0}"/>
              </a:ext>
            </a:extLst>
          </p:cNvPr>
          <p:cNvSpPr/>
          <p:nvPr/>
        </p:nvSpPr>
        <p:spPr>
          <a:xfrm>
            <a:off x="7481837" y="3054563"/>
            <a:ext cx="2250000" cy="2970001"/>
          </a:xfrm>
          <a:prstGeom prst="rect">
            <a:avLst/>
          </a:prstGeom>
          <a:solidFill>
            <a:schemeClr val="bg1"/>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 xmlns:a16="http://schemas.microsoft.com/office/drawing/2014/main" id="{C2B75022-9755-4A87-97E2-64A18EC1A487}"/>
              </a:ext>
            </a:extLst>
          </p:cNvPr>
          <p:cNvSpPr/>
          <p:nvPr/>
        </p:nvSpPr>
        <p:spPr>
          <a:xfrm>
            <a:off x="3061857" y="5844564"/>
            <a:ext cx="2250000" cy="183356"/>
          </a:xfrm>
          <a:prstGeom prst="rect">
            <a:avLst/>
          </a:prstGeom>
          <a:solidFill>
            <a:schemeClr val="accent6">
              <a:lumMod val="5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 xmlns:a16="http://schemas.microsoft.com/office/drawing/2014/main" id="{D0E0BDE8-B2FD-4A0D-AC9E-375562635D82}"/>
              </a:ext>
            </a:extLst>
          </p:cNvPr>
          <p:cNvSpPr/>
          <p:nvPr/>
        </p:nvSpPr>
        <p:spPr>
          <a:xfrm>
            <a:off x="5265132" y="5850733"/>
            <a:ext cx="2250000" cy="183356"/>
          </a:xfrm>
          <a:prstGeom prst="rect">
            <a:avLst/>
          </a:prstGeom>
          <a:solidFill>
            <a:schemeClr val="accent6">
              <a:lumMod val="75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 xmlns:a16="http://schemas.microsoft.com/office/drawing/2014/main" id="{A1EE61FC-651F-4182-A7EE-0C655791E0AF}"/>
              </a:ext>
            </a:extLst>
          </p:cNvPr>
          <p:cNvSpPr/>
          <p:nvPr/>
        </p:nvSpPr>
        <p:spPr>
          <a:xfrm>
            <a:off x="7495619" y="5841208"/>
            <a:ext cx="2250000" cy="183356"/>
          </a:xfrm>
          <a:prstGeom prst="rect">
            <a:avLst/>
          </a:prstGeom>
          <a:solidFill>
            <a:schemeClr val="accent6">
              <a:lumMod val="60000"/>
              <a:lumOff val="40000"/>
            </a:schemeClr>
          </a:solidFill>
          <a:ln>
            <a:noFill/>
          </a:ln>
          <a:effectLst>
            <a:outerShdw blurRad="241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 xmlns:a16="http://schemas.microsoft.com/office/drawing/2014/main" id="{840AA7B9-2095-4995-A3CB-921B33FDF974}"/>
              </a:ext>
            </a:extLst>
          </p:cNvPr>
          <p:cNvSpPr txBox="1"/>
          <p:nvPr/>
        </p:nvSpPr>
        <p:spPr>
          <a:xfrm>
            <a:off x="3797966" y="2301804"/>
            <a:ext cx="755335" cy="769441"/>
          </a:xfrm>
          <a:prstGeom prst="rect">
            <a:avLst/>
          </a:prstGeom>
          <a:noFill/>
        </p:spPr>
        <p:txBody>
          <a:bodyPr wrap="none" rtlCol="0">
            <a:spAutoFit/>
          </a:bodyPr>
          <a:lstStyle/>
          <a:p>
            <a:pPr algn="ctr"/>
            <a:r>
              <a:rPr lang="ru-RU" sz="4400" b="1" dirty="0" smtClean="0">
                <a:solidFill>
                  <a:schemeClr val="bg1"/>
                </a:solidFill>
              </a:rPr>
              <a:t>05</a:t>
            </a:r>
            <a:endParaRPr lang="ru-RU" sz="4400" b="1" dirty="0">
              <a:solidFill>
                <a:schemeClr val="bg1"/>
              </a:solidFill>
            </a:endParaRPr>
          </a:p>
        </p:txBody>
      </p:sp>
      <p:sp>
        <p:nvSpPr>
          <p:cNvPr id="21" name="TextBox 20">
            <a:extLst>
              <a:ext uri="{FF2B5EF4-FFF2-40B4-BE49-F238E27FC236}">
                <a16:creationId xmlns="" xmlns:a16="http://schemas.microsoft.com/office/drawing/2014/main" id="{C05A05DB-972E-4AE8-944F-CADD5D00A00C}"/>
              </a:ext>
            </a:extLst>
          </p:cNvPr>
          <p:cNvSpPr txBox="1"/>
          <p:nvPr/>
        </p:nvSpPr>
        <p:spPr>
          <a:xfrm>
            <a:off x="6023234" y="2289302"/>
            <a:ext cx="755335" cy="769441"/>
          </a:xfrm>
          <a:prstGeom prst="rect">
            <a:avLst/>
          </a:prstGeom>
          <a:noFill/>
        </p:spPr>
        <p:txBody>
          <a:bodyPr wrap="none" rtlCol="0">
            <a:spAutoFit/>
          </a:bodyPr>
          <a:lstStyle/>
          <a:p>
            <a:pPr algn="ctr"/>
            <a:r>
              <a:rPr lang="ru-RU" sz="4400" b="1" dirty="0" smtClean="0">
                <a:solidFill>
                  <a:schemeClr val="bg1"/>
                </a:solidFill>
              </a:rPr>
              <a:t>06</a:t>
            </a:r>
            <a:endParaRPr lang="ru-RU" sz="4400" b="1" dirty="0">
              <a:solidFill>
                <a:schemeClr val="bg1"/>
              </a:solidFill>
            </a:endParaRPr>
          </a:p>
        </p:txBody>
      </p:sp>
      <p:sp>
        <p:nvSpPr>
          <p:cNvPr id="22" name="TextBox 21">
            <a:extLst>
              <a:ext uri="{FF2B5EF4-FFF2-40B4-BE49-F238E27FC236}">
                <a16:creationId xmlns="" xmlns:a16="http://schemas.microsoft.com/office/drawing/2014/main" id="{A2D6AEEA-9F44-4C07-9369-0C1DC9A297FB}"/>
              </a:ext>
            </a:extLst>
          </p:cNvPr>
          <p:cNvSpPr txBox="1"/>
          <p:nvPr/>
        </p:nvSpPr>
        <p:spPr>
          <a:xfrm>
            <a:off x="8223901" y="2298827"/>
            <a:ext cx="755335" cy="769441"/>
          </a:xfrm>
          <a:prstGeom prst="rect">
            <a:avLst/>
          </a:prstGeom>
          <a:noFill/>
        </p:spPr>
        <p:txBody>
          <a:bodyPr wrap="none" rtlCol="0">
            <a:spAutoFit/>
          </a:bodyPr>
          <a:lstStyle/>
          <a:p>
            <a:pPr algn="ctr"/>
            <a:r>
              <a:rPr lang="ru-RU" sz="4400" b="1" dirty="0" smtClean="0">
                <a:solidFill>
                  <a:schemeClr val="bg1"/>
                </a:solidFill>
              </a:rPr>
              <a:t>07</a:t>
            </a:r>
            <a:endParaRPr lang="ru-RU" sz="4400" b="1" dirty="0">
              <a:solidFill>
                <a:schemeClr val="bg1"/>
              </a:solidFill>
            </a:endParaRPr>
          </a:p>
        </p:txBody>
      </p:sp>
      <p:sp>
        <p:nvSpPr>
          <p:cNvPr id="24" name="TextBox 23">
            <a:extLst>
              <a:ext uri="{FF2B5EF4-FFF2-40B4-BE49-F238E27FC236}">
                <a16:creationId xmlns="" xmlns:a16="http://schemas.microsoft.com/office/drawing/2014/main" id="{4DD4D58C-E524-4323-BB35-7A8ECA92AEED}"/>
              </a:ext>
            </a:extLst>
          </p:cNvPr>
          <p:cNvSpPr txBox="1"/>
          <p:nvPr/>
        </p:nvSpPr>
        <p:spPr>
          <a:xfrm>
            <a:off x="3171742" y="3235423"/>
            <a:ext cx="2009858" cy="707886"/>
          </a:xfrm>
          <a:prstGeom prst="rect">
            <a:avLst/>
          </a:prstGeom>
          <a:noFill/>
        </p:spPr>
        <p:txBody>
          <a:bodyPr wrap="square" rtlCol="0">
            <a:spAutoFit/>
          </a:bodyPr>
          <a:lstStyle/>
          <a:p>
            <a:pPr algn="ctr"/>
            <a:r>
              <a:rPr lang="ru-RU" sz="2000" b="1" dirty="0" smtClean="0">
                <a:solidFill>
                  <a:schemeClr val="accent6">
                    <a:lumMod val="50000"/>
                  </a:schemeClr>
                </a:solidFill>
                <a:latin typeface="Times New Roman" pitchFamily="18" charset="0"/>
                <a:cs typeface="Times New Roman" pitchFamily="18" charset="0"/>
              </a:rPr>
              <a:t>Фокусирование на главном</a:t>
            </a:r>
            <a:endParaRPr lang="ru-RU" sz="2000" b="1" dirty="0">
              <a:solidFill>
                <a:schemeClr val="accent6">
                  <a:lumMod val="50000"/>
                </a:schemeClr>
              </a:solidFill>
              <a:latin typeface="Times New Roman" pitchFamily="18" charset="0"/>
              <a:cs typeface="Times New Roman" pitchFamily="18" charset="0"/>
            </a:endParaRPr>
          </a:p>
        </p:txBody>
      </p:sp>
      <p:sp>
        <p:nvSpPr>
          <p:cNvPr id="25" name="TextBox 24">
            <a:extLst>
              <a:ext uri="{FF2B5EF4-FFF2-40B4-BE49-F238E27FC236}">
                <a16:creationId xmlns="" xmlns:a16="http://schemas.microsoft.com/office/drawing/2014/main" id="{050A26D5-9BBF-4871-82CA-7EC9C9685596}"/>
              </a:ext>
            </a:extLst>
          </p:cNvPr>
          <p:cNvSpPr txBox="1"/>
          <p:nvPr/>
        </p:nvSpPr>
        <p:spPr>
          <a:xfrm>
            <a:off x="3184397" y="3994452"/>
            <a:ext cx="1939257" cy="1815882"/>
          </a:xfrm>
          <a:prstGeom prst="rect">
            <a:avLst/>
          </a:prstGeom>
          <a:noFill/>
        </p:spPr>
        <p:txBody>
          <a:bodyPr wrap="square" rtlCol="0">
            <a:spAutoFit/>
          </a:bodyPr>
          <a:lstStyle/>
          <a:p>
            <a:pPr algn="ctr"/>
            <a:r>
              <a:rPr lang="ru-RU" sz="1400" i="1" dirty="0" smtClean="0">
                <a:solidFill>
                  <a:schemeClr val="accent6">
                    <a:lumMod val="50000"/>
                  </a:schemeClr>
                </a:solidFill>
                <a:latin typeface="Times New Roman" pitchFamily="18" charset="0"/>
                <a:cs typeface="Times New Roman" pitchFamily="18" charset="0"/>
              </a:rPr>
              <a:t>Подразумевает концентрацию внимания на глобальных целях. Главный практический навык – не отвлекаться на постороннее</a:t>
            </a:r>
            <a:endParaRPr lang="en-US" sz="1400" i="1" dirty="0">
              <a:solidFill>
                <a:schemeClr val="accent6">
                  <a:lumMod val="50000"/>
                </a:schemeClr>
              </a:solidFill>
              <a:latin typeface="Times New Roman" pitchFamily="18" charset="0"/>
              <a:cs typeface="Times New Roman" pitchFamily="18" charset="0"/>
            </a:endParaRPr>
          </a:p>
        </p:txBody>
      </p:sp>
      <p:sp>
        <p:nvSpPr>
          <p:cNvPr id="26" name="TextBox 25">
            <a:extLst>
              <a:ext uri="{FF2B5EF4-FFF2-40B4-BE49-F238E27FC236}">
                <a16:creationId xmlns="" xmlns:a16="http://schemas.microsoft.com/office/drawing/2014/main" id="{A5D54FB9-B7BE-4881-91BC-5D4A7926480E}"/>
              </a:ext>
            </a:extLst>
          </p:cNvPr>
          <p:cNvSpPr txBox="1"/>
          <p:nvPr/>
        </p:nvSpPr>
        <p:spPr>
          <a:xfrm>
            <a:off x="5389220" y="3241462"/>
            <a:ext cx="1936808" cy="400110"/>
          </a:xfrm>
          <a:prstGeom prst="rect">
            <a:avLst/>
          </a:prstGeom>
          <a:noFill/>
        </p:spPr>
        <p:txBody>
          <a:bodyPr wrap="square" rtlCol="0">
            <a:spAutoFit/>
          </a:bodyPr>
          <a:lstStyle/>
          <a:p>
            <a:pPr algn="ctr"/>
            <a:r>
              <a:rPr lang="ru-RU" sz="2000" b="1" dirty="0" smtClean="0">
                <a:solidFill>
                  <a:schemeClr val="accent3">
                    <a:lumMod val="50000"/>
                  </a:schemeClr>
                </a:solidFill>
                <a:latin typeface="Times New Roman" pitchFamily="18" charset="0"/>
                <a:cs typeface="Times New Roman" pitchFamily="18" charset="0"/>
              </a:rPr>
              <a:t>Анализ опыта</a:t>
            </a:r>
            <a:endParaRPr lang="ru-RU" sz="2000" b="1" dirty="0">
              <a:solidFill>
                <a:schemeClr val="accent3">
                  <a:lumMod val="50000"/>
                </a:schemeClr>
              </a:solidFill>
              <a:latin typeface="Times New Roman" pitchFamily="18" charset="0"/>
              <a:cs typeface="Times New Roman" pitchFamily="18" charset="0"/>
            </a:endParaRPr>
          </a:p>
        </p:txBody>
      </p:sp>
      <p:sp>
        <p:nvSpPr>
          <p:cNvPr id="27" name="TextBox 26">
            <a:extLst>
              <a:ext uri="{FF2B5EF4-FFF2-40B4-BE49-F238E27FC236}">
                <a16:creationId xmlns="" xmlns:a16="http://schemas.microsoft.com/office/drawing/2014/main" id="{EEDE8DF5-E83E-4487-ABC9-951254F59C81}"/>
              </a:ext>
            </a:extLst>
          </p:cNvPr>
          <p:cNvSpPr txBox="1"/>
          <p:nvPr/>
        </p:nvSpPr>
        <p:spPr>
          <a:xfrm>
            <a:off x="5382825" y="3733791"/>
            <a:ext cx="1939257" cy="2031325"/>
          </a:xfrm>
          <a:prstGeom prst="rect">
            <a:avLst/>
          </a:prstGeom>
          <a:noFill/>
        </p:spPr>
        <p:txBody>
          <a:bodyPr wrap="square" rtlCol="0">
            <a:spAutoFit/>
          </a:bodyPr>
          <a:lstStyle/>
          <a:p>
            <a:pPr algn="ctr"/>
            <a:r>
              <a:rPr lang="ru-RU" sz="1400" i="1" dirty="0" smtClean="0">
                <a:solidFill>
                  <a:schemeClr val="accent3">
                    <a:lumMod val="50000"/>
                  </a:schemeClr>
                </a:solidFill>
                <a:latin typeface="Times New Roman" pitchFamily="18" charset="0"/>
                <a:cs typeface="Times New Roman" pitchFamily="18" charset="0"/>
              </a:rPr>
              <a:t>Выполнять анализ ситуаций, которые привели к особым потерям личных ресурсов. Разбирать ошибки, принимать меры по предотвращению неудач в будущем</a:t>
            </a:r>
            <a:endParaRPr lang="en-US" sz="1400" i="1" dirty="0">
              <a:solidFill>
                <a:schemeClr val="accent3">
                  <a:lumMod val="50000"/>
                </a:schemeClr>
              </a:solidFill>
              <a:latin typeface="Times New Roman" pitchFamily="18" charset="0"/>
              <a:cs typeface="Times New Roman" pitchFamily="18" charset="0"/>
            </a:endParaRPr>
          </a:p>
        </p:txBody>
      </p:sp>
      <p:sp>
        <p:nvSpPr>
          <p:cNvPr id="28" name="TextBox 27">
            <a:extLst>
              <a:ext uri="{FF2B5EF4-FFF2-40B4-BE49-F238E27FC236}">
                <a16:creationId xmlns="" xmlns:a16="http://schemas.microsoft.com/office/drawing/2014/main" id="{89D02073-0AFD-4D5E-A9A8-FEB1CDE65FCF}"/>
              </a:ext>
            </a:extLst>
          </p:cNvPr>
          <p:cNvSpPr txBox="1"/>
          <p:nvPr/>
        </p:nvSpPr>
        <p:spPr>
          <a:xfrm>
            <a:off x="7643166" y="3241462"/>
            <a:ext cx="1936808" cy="707886"/>
          </a:xfrm>
          <a:prstGeom prst="rect">
            <a:avLst/>
          </a:prstGeom>
          <a:noFill/>
        </p:spPr>
        <p:txBody>
          <a:bodyPr wrap="square" rtlCol="0">
            <a:spAutoFit/>
          </a:bodyPr>
          <a:lstStyle/>
          <a:p>
            <a:pPr algn="ctr"/>
            <a:r>
              <a:rPr lang="ru-RU" sz="2000" b="1" dirty="0" smtClean="0">
                <a:solidFill>
                  <a:schemeClr val="accent2">
                    <a:lumMod val="50000"/>
                  </a:schemeClr>
                </a:solidFill>
                <a:latin typeface="Times New Roman" pitchFamily="18" charset="0"/>
                <a:cs typeface="Times New Roman" pitchFamily="18" charset="0"/>
              </a:rPr>
              <a:t>Планирование отдыха</a:t>
            </a:r>
            <a:endParaRPr lang="ru-RU" sz="2000" b="1" dirty="0">
              <a:solidFill>
                <a:schemeClr val="accent2">
                  <a:lumMod val="50000"/>
                </a:schemeClr>
              </a:solidFill>
              <a:latin typeface="Times New Roman" pitchFamily="18" charset="0"/>
              <a:cs typeface="Times New Roman" pitchFamily="18" charset="0"/>
            </a:endParaRPr>
          </a:p>
        </p:txBody>
      </p:sp>
      <p:sp>
        <p:nvSpPr>
          <p:cNvPr id="29" name="TextBox 28">
            <a:extLst>
              <a:ext uri="{FF2B5EF4-FFF2-40B4-BE49-F238E27FC236}">
                <a16:creationId xmlns="" xmlns:a16="http://schemas.microsoft.com/office/drawing/2014/main" id="{0FEE52D2-0517-483E-BABB-CAA15CBE298A}"/>
              </a:ext>
            </a:extLst>
          </p:cNvPr>
          <p:cNvSpPr txBox="1"/>
          <p:nvPr/>
        </p:nvSpPr>
        <p:spPr>
          <a:xfrm>
            <a:off x="7693921" y="4067166"/>
            <a:ext cx="1939257" cy="1600438"/>
          </a:xfrm>
          <a:prstGeom prst="rect">
            <a:avLst/>
          </a:prstGeom>
          <a:noFill/>
        </p:spPr>
        <p:txBody>
          <a:bodyPr wrap="square" rtlCol="0">
            <a:spAutoFit/>
          </a:bodyPr>
          <a:lstStyle/>
          <a:p>
            <a:pPr algn="ctr"/>
            <a:r>
              <a:rPr lang="ru-RU" sz="1400" i="1" dirty="0" smtClean="0">
                <a:solidFill>
                  <a:schemeClr val="accent2">
                    <a:lumMod val="50000"/>
                  </a:schemeClr>
                </a:solidFill>
                <a:latin typeface="Times New Roman" pitchFamily="18" charset="0"/>
                <a:cs typeface="Times New Roman" pitchFamily="18" charset="0"/>
              </a:rPr>
              <a:t>Для улучшения личной результативности, необходимо планировать не только рабочие задачи, а и качественный досуг</a:t>
            </a:r>
            <a:endParaRPr lang="en-US" sz="1400" i="1" dirty="0">
              <a:solidFill>
                <a:schemeClr val="accent2">
                  <a:lumMod val="50000"/>
                </a:schemeClr>
              </a:solidFill>
              <a:latin typeface="Times New Roman" pitchFamily="18" charset="0"/>
              <a:cs typeface="Times New Roman" pitchFamily="18" charset="0"/>
            </a:endParaRPr>
          </a:p>
        </p:txBody>
      </p:sp>
      <p:sp>
        <p:nvSpPr>
          <p:cNvPr id="33" name="Заголовок 1">
            <a:extLst>
              <a:ext uri="{FF2B5EF4-FFF2-40B4-BE49-F238E27FC236}">
                <a16:creationId xmlns="" xmlns:a16="http://schemas.microsoft.com/office/drawing/2014/main" id="{8CBC62FE-83E0-472F-8677-8650F9DAD7E1}"/>
              </a:ext>
            </a:extLst>
          </p:cNvPr>
          <p:cNvSpPr txBox="1">
            <a:spLocks/>
          </p:cNvSpPr>
          <p:nvPr/>
        </p:nvSpPr>
        <p:spPr>
          <a:xfrm>
            <a:off x="4203699" y="0"/>
            <a:ext cx="7988301" cy="1039528"/>
          </a:xfrm>
          <a:prstGeom prst="rect">
            <a:avLst/>
          </a:prstGeom>
          <a:effectLst>
            <a:outerShdw blurRad="50800" dist="38100" algn="l" rotWithShape="0">
              <a:prstClr val="black">
                <a:alpha val="40000"/>
              </a:prstClr>
            </a:outerShdw>
          </a:effectLst>
        </p:spPr>
        <p:txBody>
          <a:bodyPr vert="horz" lIns="91440" tIns="45720" rIns="91440" bIns="45720" rtlCol="0" anchor="ct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Распределение рабочей нагрузки</a:t>
            </a:r>
            <a:endParaRPr kumimoji="0" lang="ru-RU"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35" name="TextBox 34"/>
          <p:cNvSpPr txBox="1"/>
          <p:nvPr/>
        </p:nvSpPr>
        <p:spPr>
          <a:xfrm>
            <a:off x="1857375" y="1619250"/>
            <a:ext cx="8982075" cy="369332"/>
          </a:xfrm>
          <a:prstGeom prst="rect">
            <a:avLst/>
          </a:prstGeom>
          <a:noFill/>
        </p:spPr>
        <p:txBody>
          <a:bodyPr wrap="square" rtlCol="0">
            <a:spAutoFit/>
          </a:bodyPr>
          <a:lstStyle/>
          <a:p>
            <a:pPr algn="ctr"/>
            <a:r>
              <a:rPr lang="ru-RU"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КОМПЛЕКС ПРИНЦИПОВ ПРИ РАСПРЕДЕЛЕНИИ РАБОЧЕЙ НАГРУЗКИ</a:t>
            </a:r>
            <a:endParaRPr lang="ru-RU"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6046402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BC62FE-83E0-472F-8677-8650F9DAD7E1}"/>
              </a:ext>
            </a:extLst>
          </p:cNvPr>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Распределение рабочей нагрузки</a:t>
            </a:r>
            <a:endParaRPr lang="ru-RU" dirty="0">
              <a:latin typeface="Times New Roman" pitchFamily="18" charset="0"/>
              <a:cs typeface="Times New Roman" pitchFamily="18" charset="0"/>
            </a:endParaRPr>
          </a:p>
        </p:txBody>
      </p:sp>
      <p:sp>
        <p:nvSpPr>
          <p:cNvPr id="4" name="Объект 2">
            <a:extLst>
              <a:ext uri="{FF2B5EF4-FFF2-40B4-BE49-F238E27FC236}">
                <a16:creationId xmlns="" xmlns:a16="http://schemas.microsoft.com/office/drawing/2014/main" id="{E511D857-DCE0-4574-8407-E22F9B87309B}"/>
              </a:ext>
            </a:extLst>
          </p:cNvPr>
          <p:cNvSpPr>
            <a:spLocks noGrp="1"/>
          </p:cNvSpPr>
          <p:nvPr>
            <p:ph idx="1"/>
          </p:nvPr>
        </p:nvSpPr>
        <p:spPr>
          <a:xfrm>
            <a:off x="6401803" y="1400367"/>
            <a:ext cx="5078997" cy="4176713"/>
          </a:xfrm>
          <a:solidFill>
            <a:schemeClr val="accent6">
              <a:lumMod val="20000"/>
              <a:lumOff val="80000"/>
            </a:schemeClr>
          </a:solidFill>
        </p:spPr>
        <p:txBody>
          <a:bodyPr>
            <a:normAutofit fontScale="77500" lnSpcReduction="20000"/>
          </a:bodyPr>
          <a:lstStyle/>
          <a:p>
            <a:pPr marL="0" indent="0" algn="ctr">
              <a:buNone/>
            </a:pPr>
            <a:r>
              <a:rPr lang="ru-RU" b="1" dirty="0" smtClean="0">
                <a:latin typeface="Times New Roman" pitchFamily="18" charset="0"/>
                <a:cs typeface="Times New Roman" pitchFamily="18" charset="0"/>
              </a:rPr>
              <a:t>Четыре основных биологических ритма: </a:t>
            </a:r>
          </a:p>
          <a:p>
            <a:pPr marL="0" indent="0">
              <a:buFont typeface="Wingdings" pitchFamily="2" charset="2"/>
              <a:buChar char="§"/>
            </a:pPr>
            <a:r>
              <a:rPr lang="ru-RU" dirty="0" smtClean="0">
                <a:latin typeface="Times New Roman" pitchFamily="18" charset="0"/>
                <a:cs typeface="Times New Roman" pitchFamily="18" charset="0"/>
              </a:rPr>
              <a:t> Полуторачасовой</a:t>
            </a:r>
          </a:p>
          <a:p>
            <a:pPr marL="0" indent="0">
              <a:buFont typeface="Wingdings" pitchFamily="2" charset="2"/>
              <a:buChar char="§"/>
            </a:pPr>
            <a:r>
              <a:rPr lang="ru-RU" dirty="0" smtClean="0">
                <a:latin typeface="Times New Roman" pitchFamily="18" charset="0"/>
                <a:cs typeface="Times New Roman" pitchFamily="18" charset="0"/>
              </a:rPr>
              <a:t> Суточный</a:t>
            </a:r>
          </a:p>
          <a:p>
            <a:pPr marL="0" indent="0">
              <a:buFont typeface="Wingdings" pitchFamily="2" charset="2"/>
              <a:buChar char="§"/>
            </a:pPr>
            <a:r>
              <a:rPr lang="ru-RU" dirty="0" smtClean="0">
                <a:latin typeface="Times New Roman" pitchFamily="18" charset="0"/>
                <a:cs typeface="Times New Roman" pitchFamily="18" charset="0"/>
              </a:rPr>
              <a:t> Месячный </a:t>
            </a:r>
          </a:p>
          <a:p>
            <a:pPr marL="0" indent="0">
              <a:buFont typeface="Wingdings" pitchFamily="2" charset="2"/>
              <a:buChar char="§"/>
            </a:pPr>
            <a:r>
              <a:rPr lang="ru-RU" dirty="0" smtClean="0">
                <a:latin typeface="Times New Roman" pitchFamily="18" charset="0"/>
                <a:cs typeface="Times New Roman" pitchFamily="18" charset="0"/>
              </a:rPr>
              <a:t> Годовой ритм</a:t>
            </a:r>
          </a:p>
          <a:p>
            <a:pPr marL="0" indent="0" algn="ctr">
              <a:buNone/>
            </a:pPr>
            <a:r>
              <a:rPr lang="ru-RU" i="1" dirty="0" smtClean="0">
                <a:latin typeface="Times New Roman" pitchFamily="18" charset="0"/>
                <a:cs typeface="Times New Roman" pitchFamily="18" charset="0"/>
              </a:rPr>
              <a:t>В разное время года различно содержание гемоглобина и холестерина в крови; мышечная возбудимость выше весной и летом и слабее осенью и зимой, максимальная светочувствительность глаза тоже наблюдается весной и ранним летом, а к осени и к зиме падает.</a:t>
            </a:r>
            <a:endParaRPr lang="en-US" i="1" dirty="0">
              <a:latin typeface="Times New Roman" pitchFamily="18" charset="0"/>
              <a:cs typeface="Times New Roman" pitchFamily="18" charset="0"/>
            </a:endParaRPr>
          </a:p>
        </p:txBody>
      </p:sp>
      <p:pic>
        <p:nvPicPr>
          <p:cNvPr id="5" name="Рисунок 4">
            <a:extLst>
              <a:ext uri="{FF2B5EF4-FFF2-40B4-BE49-F238E27FC236}">
                <a16:creationId xmlns="" xmlns:a16="http://schemas.microsoft.com/office/drawing/2014/main" id="{C30ED3A6-1922-46D6-8A92-C2FBB0F2CD1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p:blipFill>
        <p:spPr>
          <a:xfrm>
            <a:off x="1073082" y="1247967"/>
            <a:ext cx="4222818" cy="4222818"/>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52500" y="5657671"/>
            <a:ext cx="10696575" cy="1200329"/>
          </a:xfrm>
          <a:prstGeom prst="rect">
            <a:avLst/>
          </a:prstGeom>
          <a:noFill/>
        </p:spPr>
        <p:txBody>
          <a:bodyPr wrap="square" rtlCol="0">
            <a:spAutoFit/>
          </a:bodyPr>
          <a:lstStyle/>
          <a:p>
            <a:pPr algn="just"/>
            <a:r>
              <a:rPr lang="ru-RU" b="1" i="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Суточная периодика характеризуется постепенным повышением уровня физиологических реакций организма и его работоспособности как физической, так и умственной утром с 8 до 11 часов и днем с 17 до 19 часов и падением ночью. Самый низкий уровень наблюдается с 2 часов ночи до 5 часов утра. </a:t>
            </a:r>
          </a:p>
          <a:p>
            <a:endParaRPr lang="ru-RU"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87498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p:txBody>
          <a:bodyPr>
            <a:noAutofit/>
          </a:bodyPr>
          <a:lstStyle/>
          <a:p>
            <a:pPr algn="ctr"/>
            <a:r>
              <a:rPr lang="ru-RU" sz="3200" dirty="0" smtClean="0">
                <a:latin typeface="Times New Roman" pitchFamily="18" charset="0"/>
                <a:cs typeface="Times New Roman" pitchFamily="18" charset="0"/>
              </a:rPr>
              <a:t>Методы планирования и распределения рабочей нагрузки</a:t>
            </a:r>
            <a:endParaRPr lang="ru-RU" sz="3200"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93E6E001-24F5-4FBB-A2B1-936F02761FA7}"/>
              </a:ext>
            </a:extLst>
          </p:cNvPr>
          <p:cNvSpPr>
            <a:spLocks noGrp="1"/>
          </p:cNvSpPr>
          <p:nvPr>
            <p:ph idx="1"/>
          </p:nvPr>
        </p:nvSpPr>
        <p:spPr>
          <a:xfrm>
            <a:off x="1447800" y="1295401"/>
            <a:ext cx="9039226" cy="5181599"/>
          </a:xfrm>
          <a:solidFill>
            <a:schemeClr val="accent6">
              <a:lumMod val="20000"/>
              <a:lumOff val="80000"/>
              <a:alpha val="37000"/>
            </a:schemeClr>
          </a:solidFill>
        </p:spPr>
        <p:txBody>
          <a:bodyPr>
            <a:normAutofit/>
          </a:bodyPr>
          <a:lstStyle/>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Матрица Эйзенхауэра </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9" name="Схема 8"/>
          <p:cNvGraphicFramePr/>
          <p:nvPr/>
        </p:nvGraphicFramePr>
        <p:xfrm>
          <a:off x="2371725" y="1924050"/>
          <a:ext cx="7467599" cy="421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p:txBody>
          <a:bodyPr>
            <a:noAutofit/>
          </a:bodyPr>
          <a:lstStyle/>
          <a:p>
            <a:pPr algn="ctr"/>
            <a:r>
              <a:rPr lang="ru-RU" sz="3200" dirty="0" smtClean="0">
                <a:latin typeface="Times New Roman" pitchFamily="18" charset="0"/>
                <a:cs typeface="Times New Roman" pitchFamily="18" charset="0"/>
              </a:rPr>
              <a:t>Методы планирования и распределения рабочей нагрузки</a:t>
            </a:r>
            <a:endParaRPr lang="ru-RU" sz="3200" dirty="0">
              <a:latin typeface="Times New Roman" pitchFamily="18" charset="0"/>
              <a:cs typeface="Times New Roman" pitchFamily="18" charset="0"/>
            </a:endParaRPr>
          </a:p>
        </p:txBody>
      </p:sp>
      <p:pic>
        <p:nvPicPr>
          <p:cNvPr id="24578" name="Picture 2" descr="https://i.mycdn.me/i?r=AzEPZsRbOZEKgBhR0XGMT1RkPTJX7eqH5FBu6id7Nm_JJ6aKTM5SRkZCeTgDn6uOyic"/>
          <p:cNvPicPr>
            <a:picLocks noChangeAspect="1" noChangeArrowheads="1"/>
          </p:cNvPicPr>
          <p:nvPr/>
        </p:nvPicPr>
        <p:blipFill>
          <a:blip r:embed="rId2" cstate="print"/>
          <a:srcRect t="6493"/>
          <a:stretch>
            <a:fillRect/>
          </a:stretch>
        </p:blipFill>
        <p:spPr bwMode="auto">
          <a:xfrm>
            <a:off x="2517775" y="1162049"/>
            <a:ext cx="7380920" cy="5419725"/>
          </a:xfrm>
          <a:prstGeom prst="rect">
            <a:avLst/>
          </a:prstGeom>
          <a:noFill/>
        </p:spPr>
      </p:pic>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p:txBody>
          <a:bodyPr>
            <a:noAutofit/>
          </a:bodyPr>
          <a:lstStyle/>
          <a:p>
            <a:pPr algn="ctr"/>
            <a:r>
              <a:rPr lang="ru-RU" sz="3200" dirty="0" smtClean="0">
                <a:latin typeface="Times New Roman" pitchFamily="18" charset="0"/>
                <a:cs typeface="Times New Roman" pitchFamily="18" charset="0"/>
              </a:rPr>
              <a:t>Методы планирования и распределения рабочей нагрузки</a:t>
            </a:r>
            <a:endParaRPr lang="ru-RU" sz="3200"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93E6E001-24F5-4FBB-A2B1-936F02761FA7}"/>
              </a:ext>
            </a:extLst>
          </p:cNvPr>
          <p:cNvSpPr>
            <a:spLocks noGrp="1"/>
          </p:cNvSpPr>
          <p:nvPr>
            <p:ph idx="1"/>
          </p:nvPr>
        </p:nvSpPr>
        <p:spPr>
          <a:xfrm>
            <a:off x="1447800" y="1295401"/>
            <a:ext cx="9039226" cy="5181599"/>
          </a:xfrm>
          <a:solidFill>
            <a:schemeClr val="accent6">
              <a:lumMod val="20000"/>
              <a:lumOff val="80000"/>
              <a:alpha val="37000"/>
            </a:schemeClr>
          </a:solidFill>
        </p:spPr>
        <p:txBody>
          <a:bodyPr>
            <a:normAutofit fontScale="92500" lnSpcReduction="10000"/>
          </a:bodyPr>
          <a:lstStyle/>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Принцип Парето</a:t>
            </a: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Практически 4/5 потраченных сил не оказывает влияния на ход дела. Чтобы оптимизировать деятельность, нужно найти 20% эффективных действий и сосредоточиться на них, отсеяв ненужное.</a:t>
            </a: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Диаграмма 4"/>
          <p:cNvGraphicFramePr/>
          <p:nvPr/>
        </p:nvGraphicFramePr>
        <p:xfrm>
          <a:off x="2851149" y="1428749"/>
          <a:ext cx="6111875" cy="3705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p:txBody>
          <a:bodyPr>
            <a:noAutofit/>
          </a:bodyPr>
          <a:lstStyle/>
          <a:p>
            <a:pPr algn="ctr"/>
            <a:r>
              <a:rPr lang="ru-RU" sz="3200" dirty="0" smtClean="0">
                <a:latin typeface="Times New Roman" pitchFamily="18" charset="0"/>
                <a:cs typeface="Times New Roman" pitchFamily="18" charset="0"/>
              </a:rPr>
              <a:t>Методы планирования и распределения рабочей нагрузки</a:t>
            </a:r>
            <a:endParaRPr lang="ru-RU" sz="3200"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93E6E001-24F5-4FBB-A2B1-936F02761FA7}"/>
              </a:ext>
            </a:extLst>
          </p:cNvPr>
          <p:cNvSpPr>
            <a:spLocks noGrp="1"/>
          </p:cNvSpPr>
          <p:nvPr>
            <p:ph idx="1"/>
          </p:nvPr>
        </p:nvSpPr>
        <p:spPr>
          <a:xfrm>
            <a:off x="1447800" y="1495426"/>
            <a:ext cx="9039226" cy="723900"/>
          </a:xfrm>
          <a:solidFill>
            <a:schemeClr val="accent6">
              <a:lumMod val="20000"/>
              <a:lumOff val="80000"/>
              <a:alpha val="37000"/>
            </a:schemeClr>
          </a:solidFill>
        </p:spPr>
        <p:txBody>
          <a:bodyPr>
            <a:normAutofit/>
          </a:bodyPr>
          <a:lstStyle/>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Диаграмма Ганта</a:t>
            </a: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1562100" y="2695575"/>
          <a:ext cx="8963025" cy="3000375"/>
        </p:xfrm>
        <a:graphic>
          <a:graphicData uri="http://schemas.openxmlformats.org/drawingml/2006/table">
            <a:tbl>
              <a:tblPr/>
              <a:tblGrid>
                <a:gridCol w="1133960"/>
                <a:gridCol w="776973"/>
                <a:gridCol w="776059"/>
                <a:gridCol w="647325"/>
                <a:gridCol w="647325"/>
                <a:gridCol w="647325"/>
                <a:gridCol w="646410"/>
                <a:gridCol w="776973"/>
                <a:gridCol w="647325"/>
                <a:gridCol w="646410"/>
                <a:gridCol w="520415"/>
                <a:gridCol w="550545"/>
                <a:gridCol w="545980"/>
              </a:tblGrid>
              <a:tr h="1445827">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endParaRPr lang="ru-RU" sz="1400" b="1" dirty="0" smtClean="0">
                        <a:latin typeface="Times New Roman"/>
                        <a:ea typeface="Calibri"/>
                        <a:cs typeface="Times New Roman"/>
                      </a:endParaRPr>
                    </a:p>
                    <a:p>
                      <a:pPr algn="ctr">
                        <a:lnSpc>
                          <a:spcPts val="1200"/>
                        </a:lnSpc>
                        <a:spcAft>
                          <a:spcPts val="0"/>
                        </a:spcAft>
                      </a:pPr>
                      <a:endParaRPr lang="ru-RU" sz="1400" b="1" dirty="0" smtClean="0">
                        <a:latin typeface="Times New Roman"/>
                        <a:ea typeface="Calibri"/>
                        <a:cs typeface="Times New Roman"/>
                      </a:endParaRPr>
                    </a:p>
                    <a:p>
                      <a:pPr algn="ctr">
                        <a:lnSpc>
                          <a:spcPts val="1200"/>
                        </a:lnSpc>
                        <a:spcAft>
                          <a:spcPts val="0"/>
                        </a:spcAft>
                      </a:pPr>
                      <a:endParaRPr lang="ru-RU" sz="1400" b="1" dirty="0" smtClean="0">
                        <a:latin typeface="Times New Roman"/>
                        <a:ea typeface="Calibri"/>
                        <a:cs typeface="Times New Roman"/>
                      </a:endParaRPr>
                    </a:p>
                    <a:p>
                      <a:pPr algn="ctr">
                        <a:lnSpc>
                          <a:spcPts val="1200"/>
                        </a:lnSpc>
                        <a:spcAft>
                          <a:spcPts val="0"/>
                        </a:spcAft>
                      </a:pPr>
                      <a:endParaRPr lang="ru-RU" sz="1400" b="1" dirty="0" smtClean="0">
                        <a:latin typeface="Times New Roman"/>
                        <a:ea typeface="Calibri"/>
                        <a:cs typeface="Times New Roman"/>
                      </a:endParaRPr>
                    </a:p>
                    <a:p>
                      <a:pPr algn="ctr">
                        <a:lnSpc>
                          <a:spcPts val="1200"/>
                        </a:lnSpc>
                        <a:spcAft>
                          <a:spcPts val="0"/>
                        </a:spcAft>
                      </a:pPr>
                      <a:r>
                        <a:rPr lang="ru-RU" sz="1400" b="1" dirty="0" smtClean="0">
                          <a:latin typeface="Times New Roman"/>
                          <a:ea typeface="Calibri"/>
                          <a:cs typeface="Times New Roman"/>
                        </a:rPr>
                        <a:t>Сроки</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a:latin typeface="Times New Roman"/>
                          <a:ea typeface="Calibri"/>
                          <a:cs typeface="Times New Roman"/>
                        </a:rPr>
                        <a:t>31.05. </a:t>
                      </a:r>
                      <a:r>
                        <a:rPr lang="ru-RU" sz="1400" dirty="0" smtClean="0">
                          <a:latin typeface="Times New Roman"/>
                          <a:ea typeface="Calibri"/>
                          <a:cs typeface="Times New Roman"/>
                        </a:rPr>
                        <a:t>22</a:t>
                      </a:r>
                      <a:endParaRPr lang="ru-RU" sz="1400" dirty="0">
                        <a:latin typeface="Times New Roman"/>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smtClean="0">
                          <a:latin typeface="Times New Roman"/>
                          <a:ea typeface="Calibri"/>
                          <a:cs typeface="Times New Roman"/>
                        </a:rPr>
                        <a:t>01.06.22</a:t>
                      </a:r>
                      <a:endParaRPr lang="ru-RU" sz="1400" dirty="0">
                        <a:latin typeface="Times New Roman"/>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dirty="0" smtClean="0">
                        <a:latin typeface="Times New Roman"/>
                        <a:ea typeface="Calibri"/>
                        <a:cs typeface="Times New Roman"/>
                      </a:endParaRPr>
                    </a:p>
                    <a:p>
                      <a:pPr algn="ctr">
                        <a:lnSpc>
                          <a:spcPts val="1200"/>
                        </a:lnSpc>
                        <a:spcAft>
                          <a:spcPts val="0"/>
                        </a:spcAft>
                      </a:pPr>
                      <a:r>
                        <a:rPr lang="ru-RU" sz="1400" dirty="0" smtClean="0">
                          <a:latin typeface="Times New Roman"/>
                          <a:ea typeface="Calibri"/>
                          <a:cs typeface="Times New Roman"/>
                        </a:rPr>
                        <a:t>10.06</a:t>
                      </a:r>
                      <a:r>
                        <a:rPr lang="ru-RU" sz="1400" dirty="0">
                          <a:latin typeface="Times New Roman"/>
                          <a:ea typeface="Calibri"/>
                          <a:cs typeface="Times New Roman"/>
                        </a:rPr>
                        <a:t>. </a:t>
                      </a:r>
                      <a:r>
                        <a:rPr lang="ru-RU" sz="1400" dirty="0" smtClean="0">
                          <a:latin typeface="Times New Roman"/>
                          <a:ea typeface="Calibri"/>
                          <a:cs typeface="Times New Roman"/>
                        </a:rPr>
                        <a:t>22</a:t>
                      </a:r>
                      <a:endParaRPr lang="ru-RU" sz="1400" dirty="0">
                        <a:latin typeface="Times New Roman"/>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smtClean="0">
                          <a:latin typeface="Times New Roman"/>
                          <a:ea typeface="Calibri"/>
                          <a:cs typeface="Times New Roman"/>
                        </a:rPr>
                        <a:t>15.06. 22</a:t>
                      </a:r>
                      <a:endParaRPr lang="ru-RU" sz="1400" dirty="0">
                        <a:latin typeface="Times New Roman"/>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smtClean="0">
                          <a:latin typeface="Times New Roman"/>
                          <a:ea typeface="Calibri"/>
                          <a:cs typeface="Times New Roman"/>
                        </a:rPr>
                        <a:t>30.06. 22</a:t>
                      </a:r>
                      <a:endParaRPr lang="ru-RU" sz="1400" dirty="0">
                        <a:latin typeface="Times New Roman"/>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smtClean="0">
                          <a:latin typeface="Times New Roman"/>
                          <a:ea typeface="Calibri"/>
                          <a:cs typeface="Times New Roman"/>
                        </a:rPr>
                        <a:t>01.07. 22</a:t>
                      </a:r>
                      <a:endParaRPr lang="ru-RU" sz="1400" dirty="0">
                        <a:latin typeface="Times New Roman"/>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ru-RU" sz="1400" dirty="0" smtClean="0">
                          <a:latin typeface="Times New Roman"/>
                          <a:ea typeface="Calibri"/>
                          <a:cs typeface="Times New Roman"/>
                        </a:rPr>
                        <a:t>06</a:t>
                      </a:r>
                      <a:r>
                        <a:rPr lang="ru-RU" sz="1400" dirty="0">
                          <a:latin typeface="Times New Roman"/>
                          <a:ea typeface="Calibri"/>
                          <a:cs typeface="Times New Roman"/>
                        </a:rPr>
                        <a:t>. </a:t>
                      </a:r>
                      <a:r>
                        <a:rPr lang="ru-RU" sz="1400" dirty="0" smtClean="0">
                          <a:latin typeface="Times New Roman"/>
                          <a:ea typeface="Calibri"/>
                          <a:cs typeface="Times New Roman"/>
                        </a:rPr>
                        <a:t>07. </a:t>
                      </a:r>
                      <a:r>
                        <a:rPr lang="ru-RU" sz="1400" dirty="0">
                          <a:latin typeface="Times New Roman"/>
                          <a:ea typeface="Calibri"/>
                          <a:cs typeface="Times New Roman"/>
                        </a:rPr>
                        <a:t>22</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smtClean="0">
                          <a:latin typeface="Times New Roman"/>
                          <a:ea typeface="Calibri"/>
                          <a:cs typeface="Times New Roman"/>
                        </a:rPr>
                        <a:t>10.07.22</a:t>
                      </a:r>
                      <a:endParaRPr lang="ru-RU" sz="1400" dirty="0">
                        <a:latin typeface="Times New Roman"/>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smtClean="0">
                          <a:latin typeface="Times New Roman"/>
                          <a:ea typeface="Calibri"/>
                          <a:cs typeface="Times New Roman"/>
                        </a:rPr>
                        <a:t>21</a:t>
                      </a:r>
                      <a:r>
                        <a:rPr lang="ru-RU" sz="1400" dirty="0">
                          <a:latin typeface="Times New Roman"/>
                          <a:ea typeface="Calibri"/>
                          <a:cs typeface="Times New Roman"/>
                        </a:rPr>
                        <a:t>. </a:t>
                      </a:r>
                      <a:r>
                        <a:rPr lang="ru-RU" sz="1400" dirty="0" smtClean="0">
                          <a:latin typeface="Times New Roman"/>
                          <a:ea typeface="Calibri"/>
                          <a:cs typeface="Times New Roman"/>
                        </a:rPr>
                        <a:t>07. </a:t>
                      </a:r>
                      <a:r>
                        <a:rPr lang="ru-RU" sz="1400" dirty="0">
                          <a:latin typeface="Times New Roman"/>
                          <a:ea typeface="Calibri"/>
                          <a:cs typeface="Times New Roman"/>
                        </a:rPr>
                        <a:t>22</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a:latin typeface="Times New Roman"/>
                          <a:ea typeface="Calibri"/>
                          <a:cs typeface="Times New Roman"/>
                        </a:rPr>
                        <a:t>01. </a:t>
                      </a:r>
                      <a:r>
                        <a:rPr lang="ru-RU" sz="1400" dirty="0" smtClean="0">
                          <a:latin typeface="Times New Roman"/>
                          <a:ea typeface="Calibri"/>
                          <a:cs typeface="Times New Roman"/>
                        </a:rPr>
                        <a:t>08. </a:t>
                      </a:r>
                      <a:r>
                        <a:rPr lang="ru-RU" sz="1400" dirty="0">
                          <a:latin typeface="Times New Roman"/>
                          <a:ea typeface="Calibri"/>
                          <a:cs typeface="Times New Roman"/>
                        </a:rPr>
                        <a:t>22</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a:latin typeface="Times New Roman"/>
                          <a:ea typeface="Calibri"/>
                          <a:cs typeface="Times New Roman"/>
                        </a:rPr>
                        <a:t>23. </a:t>
                      </a:r>
                      <a:r>
                        <a:rPr lang="ru-RU" sz="1400" dirty="0" smtClean="0">
                          <a:latin typeface="Times New Roman"/>
                          <a:ea typeface="Calibri"/>
                          <a:cs typeface="Times New Roman"/>
                        </a:rPr>
                        <a:t>08. </a:t>
                      </a:r>
                      <a:r>
                        <a:rPr lang="ru-RU" sz="1400" dirty="0">
                          <a:latin typeface="Times New Roman"/>
                          <a:ea typeface="Calibri"/>
                          <a:cs typeface="Times New Roman"/>
                        </a:rPr>
                        <a:t>22</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p>
                      <a:pPr algn="ctr">
                        <a:lnSpc>
                          <a:spcPts val="1200"/>
                        </a:lnSpc>
                        <a:spcAft>
                          <a:spcPts val="0"/>
                        </a:spcAft>
                      </a:pPr>
                      <a:r>
                        <a:rPr lang="ru-RU" sz="1400" dirty="0">
                          <a:latin typeface="Times New Roman"/>
                          <a:ea typeface="Calibri"/>
                          <a:cs typeface="Times New Roman"/>
                        </a:rPr>
                        <a:t>31. </a:t>
                      </a:r>
                      <a:r>
                        <a:rPr lang="ru-RU" sz="1400" dirty="0" smtClean="0">
                          <a:latin typeface="Times New Roman"/>
                          <a:ea typeface="Calibri"/>
                          <a:cs typeface="Times New Roman"/>
                        </a:rPr>
                        <a:t>08. </a:t>
                      </a:r>
                      <a:r>
                        <a:rPr lang="ru-RU" sz="1400" dirty="0">
                          <a:latin typeface="Times New Roman"/>
                          <a:ea typeface="Calibri"/>
                          <a:cs typeface="Times New Roman"/>
                        </a:rPr>
                        <a:t>22</a:t>
                      </a: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7144">
                <a:tc>
                  <a:txBody>
                    <a:bodyPr/>
                    <a:lstStyle/>
                    <a:p>
                      <a:pPr>
                        <a:spcAft>
                          <a:spcPts val="0"/>
                        </a:spcAft>
                      </a:pPr>
                      <a:r>
                        <a:rPr lang="ru-RU" sz="1400">
                          <a:latin typeface="Times New Roman"/>
                          <a:ea typeface="Calibri"/>
                          <a:cs typeface="Times New Roman"/>
                        </a:rPr>
                        <a:t>Задача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7144">
                <a:tc>
                  <a:txBody>
                    <a:bodyPr/>
                    <a:lstStyle/>
                    <a:p>
                      <a:pPr>
                        <a:spcAft>
                          <a:spcPts val="0"/>
                        </a:spcAft>
                      </a:pPr>
                      <a:r>
                        <a:rPr lang="ru-RU" sz="1400">
                          <a:latin typeface="Times New Roman"/>
                          <a:ea typeface="Calibri"/>
                          <a:cs typeface="Times New Roman"/>
                        </a:rPr>
                        <a:t>Задача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0130">
                <a:tc>
                  <a:txBody>
                    <a:bodyPr/>
                    <a:lstStyle/>
                    <a:p>
                      <a:pPr algn="just">
                        <a:lnSpc>
                          <a:spcPts val="1200"/>
                        </a:lnSpc>
                        <a:spcAft>
                          <a:spcPts val="0"/>
                        </a:spcAft>
                      </a:pPr>
                      <a:r>
                        <a:rPr lang="ru-RU" sz="1400">
                          <a:latin typeface="Times New Roman"/>
                          <a:ea typeface="Calibri"/>
                          <a:cs typeface="Times New Roman"/>
                        </a:rPr>
                        <a:t>Задача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ts val="12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0130">
                <a:tc>
                  <a:txBody>
                    <a:bodyPr/>
                    <a:lstStyle/>
                    <a:p>
                      <a:pPr algn="just">
                        <a:lnSpc>
                          <a:spcPts val="1200"/>
                        </a:lnSpc>
                        <a:spcAft>
                          <a:spcPts val="0"/>
                        </a:spcAft>
                      </a:pPr>
                      <a:r>
                        <a:rPr lang="ru-RU" sz="1400">
                          <a:latin typeface="Times New Roman"/>
                          <a:ea typeface="Calibri"/>
                          <a:cs typeface="Times New Roman"/>
                        </a:rPr>
                        <a:t>Задача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solidFill>
                          <a:schemeClr val="accent6">
                            <a:lumMod val="50000"/>
                          </a:schemeClr>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ru-RU" sz="1400" dirty="0">
                        <a:solidFill>
                          <a:schemeClr val="accent6">
                            <a:lumMod val="50000"/>
                          </a:schemeClr>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ts val="12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ts val="12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bl>
          </a:graphicData>
        </a:graphic>
      </p:graphicFrame>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FF6AD0-6B49-42B6-9AF6-B1277509671F}"/>
              </a:ext>
            </a:extLst>
          </p:cNvPr>
          <p:cNvSpPr>
            <a:spLocks noGrp="1"/>
          </p:cNvSpPr>
          <p:nvPr>
            <p:ph type="title"/>
          </p:nvPr>
        </p:nvSpPr>
        <p:spPr/>
        <p:txBody>
          <a:bodyPr>
            <a:noAutofit/>
          </a:bodyPr>
          <a:lstStyle/>
          <a:p>
            <a:pPr algn="ctr"/>
            <a:r>
              <a:rPr lang="ru-RU" sz="3200" dirty="0" smtClean="0">
                <a:latin typeface="Times New Roman" pitchFamily="18" charset="0"/>
                <a:cs typeface="Times New Roman" pitchFamily="18" charset="0"/>
              </a:rPr>
              <a:t>Методы планирования и распределения рабочей нагрузки</a:t>
            </a:r>
            <a:endParaRPr lang="ru-RU" sz="3200"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93E6E001-24F5-4FBB-A2B1-936F02761FA7}"/>
              </a:ext>
            </a:extLst>
          </p:cNvPr>
          <p:cNvSpPr>
            <a:spLocks noGrp="1"/>
          </p:cNvSpPr>
          <p:nvPr>
            <p:ph idx="1"/>
          </p:nvPr>
        </p:nvSpPr>
        <p:spPr>
          <a:xfrm>
            <a:off x="1447800" y="1495425"/>
            <a:ext cx="9039226" cy="4667249"/>
          </a:xfrm>
          <a:solidFill>
            <a:schemeClr val="accent6">
              <a:lumMod val="20000"/>
              <a:lumOff val="80000"/>
              <a:alpha val="37000"/>
            </a:schemeClr>
          </a:solidFill>
        </p:spPr>
        <p:txBody>
          <a:bodyPr>
            <a:normAutofit/>
          </a:bodyPr>
          <a:lstStyle/>
          <a:p>
            <a:pPr algn="ctr">
              <a:buNone/>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Метод «Помидора»</a:t>
            </a:r>
          </a:p>
          <a:p>
            <a:pPr algn="ctr">
              <a:buNone/>
            </a:pPr>
            <a:endParaRPr lang="ru-RU"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ru-RU" sz="2400" b="1" i="1" dirty="0" smtClean="0">
                <a:latin typeface="Times New Roman" pitchFamily="18" charset="0"/>
                <a:cs typeface="Times New Roman" pitchFamily="18" charset="0"/>
              </a:rPr>
              <a:t>Порядок действий в рамках техники:</a:t>
            </a:r>
          </a:p>
          <a:p>
            <a:pPr lvl="0"/>
            <a:r>
              <a:rPr lang="ru-RU" sz="2400" dirty="0" smtClean="0">
                <a:latin typeface="Times New Roman" pitchFamily="18" charset="0"/>
                <a:cs typeface="Times New Roman" pitchFamily="18" charset="0"/>
              </a:rPr>
              <a:t>сформулировать четкое задание;</a:t>
            </a:r>
          </a:p>
          <a:p>
            <a:pPr lvl="0"/>
            <a:r>
              <a:rPr lang="ru-RU" sz="2400" dirty="0" smtClean="0">
                <a:latin typeface="Times New Roman" pitchFamily="18" charset="0"/>
                <a:cs typeface="Times New Roman" pitchFamily="18" charset="0"/>
              </a:rPr>
              <a:t>выставить таймер на 25 минут;</a:t>
            </a:r>
          </a:p>
          <a:p>
            <a:pPr lvl="0"/>
            <a:r>
              <a:rPr lang="ru-RU" sz="2400" dirty="0" smtClean="0">
                <a:latin typeface="Times New Roman" pitchFamily="18" charset="0"/>
                <a:cs typeface="Times New Roman" pitchFamily="18" charset="0"/>
              </a:rPr>
              <a:t>не прерываться до звукового оповещения;</a:t>
            </a:r>
          </a:p>
          <a:p>
            <a:pPr lvl="0"/>
            <a:r>
              <a:rPr lang="ru-RU" sz="2400" dirty="0" smtClean="0">
                <a:latin typeface="Times New Roman" pitchFamily="18" charset="0"/>
                <a:cs typeface="Times New Roman" pitchFamily="18" charset="0"/>
              </a:rPr>
              <a:t>пятиминутный перерыв;</a:t>
            </a:r>
          </a:p>
          <a:p>
            <a:pPr lvl="0"/>
            <a:r>
              <a:rPr lang="ru-RU" sz="2400" dirty="0" smtClean="0">
                <a:latin typeface="Times New Roman" pitchFamily="18" charset="0"/>
                <a:cs typeface="Times New Roman" pitchFamily="18" charset="0"/>
              </a:rPr>
              <a:t>начало следующего этапа;</a:t>
            </a:r>
          </a:p>
          <a:p>
            <a:pPr lvl="0"/>
            <a:r>
              <a:rPr lang="ru-RU" sz="2400" dirty="0" smtClean="0">
                <a:latin typeface="Times New Roman" pitchFamily="18" charset="0"/>
                <a:cs typeface="Times New Roman" pitchFamily="18" charset="0"/>
              </a:rPr>
              <a:t>после каждого 4-го этапа отдых 15-20 минут.</a:t>
            </a: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dirty="0" smtClean="0">
              <a:latin typeface="Times New Roman" pitchFamily="18" charset="0"/>
              <a:cs typeface="Times New Roman" pitchFamily="18" charset="0"/>
            </a:endParaRPr>
          </a:p>
          <a:p>
            <a:pPr algn="ctr">
              <a:buNone/>
            </a:pP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9698" name="Picture 2" descr="https://avatars.mds.yandex.net/get-zen_doc/27036/pub_5b326dd55d5ea900a9aa8709_5b3271314a062000a915cf2e/scale_1200"/>
          <p:cNvPicPr>
            <a:picLocks noChangeAspect="1" noChangeArrowheads="1"/>
          </p:cNvPicPr>
          <p:nvPr/>
        </p:nvPicPr>
        <p:blipFill>
          <a:blip r:embed="rId2" cstate="print">
            <a:clrChange>
              <a:clrFrom>
                <a:srgbClr val="FDFBFC"/>
              </a:clrFrom>
              <a:clrTo>
                <a:srgbClr val="FDFBFC">
                  <a:alpha val="0"/>
                </a:srgbClr>
              </a:clrTo>
            </a:clrChange>
          </a:blip>
          <a:srcRect/>
          <a:stretch>
            <a:fillRect/>
          </a:stretch>
        </p:blipFill>
        <p:spPr bwMode="auto">
          <a:xfrm>
            <a:off x="8348662" y="3981450"/>
            <a:ext cx="3843338" cy="2562225"/>
          </a:xfrm>
          <a:prstGeom prst="rect">
            <a:avLst/>
          </a:prstGeom>
          <a:noFill/>
        </p:spPr>
      </p:pic>
    </p:spTree>
    <p:extLst>
      <p:ext uri="{BB962C8B-B14F-4D97-AF65-F5344CB8AC3E}">
        <p14:creationId xmlns="" xmlns:p14="http://schemas.microsoft.com/office/powerpoint/2010/main" val="3462286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747</Words>
  <Application>Microsoft Office PowerPoint</Application>
  <PresentationFormat>Произвольный</PresentationFormat>
  <Paragraphs>200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МЕТОДЫ УПРАВЛЕНИЯ РАБОЧЕЙ НАГРУЗКОЙ В ТАЙМ-МЕНЕДЖМЕНТЕ ПСИХОЛОГА </vt:lpstr>
      <vt:lpstr>Слайд 2</vt:lpstr>
      <vt:lpstr>Слайд 3</vt:lpstr>
      <vt:lpstr>Распределение рабочей нагрузки</vt:lpstr>
      <vt:lpstr>Методы планирования и распределения рабочей нагрузки</vt:lpstr>
      <vt:lpstr>Методы планирования и распределения рабочей нагрузки</vt:lpstr>
      <vt:lpstr>Методы планирования и распределения рабочей нагрузки</vt:lpstr>
      <vt:lpstr>Методы планирования и распределения рабочей нагрузки</vt:lpstr>
      <vt:lpstr>Методы планирования и распределения рабочей нагрузки</vt:lpstr>
      <vt:lpstr>Методы планирования и распределения рабочей нагрузки</vt:lpstr>
      <vt:lpstr>Распределение рабочей нагрузки при решении крупных и мелких задач</vt:lpstr>
      <vt:lpstr>Распределение рабочей нагрузки при решении крупных и мелких задач</vt:lpstr>
      <vt:lpstr>Распределение рабочей нагрузки при решении крупных и мелких задач</vt:lpstr>
      <vt:lpstr>Распределение рабочей нагрузки при решении крупных и мелких задач</vt:lpstr>
      <vt:lpstr>Распределение рабочей нагрузки при решении крупных и мелких задач</vt:lpstr>
      <vt:lpstr>Распределение рабочей нагрузки при решении крупных и мелких задач</vt:lpstr>
      <vt:lpstr>Распределение рабочей нагрузки при решении крупных и мелких задач</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Obstinate</dc:creator>
  <cp:lastModifiedBy>Наташа</cp:lastModifiedBy>
  <cp:revision>59</cp:revision>
  <dcterms:created xsi:type="dcterms:W3CDTF">2021-05-02T07:16:27Z</dcterms:created>
  <dcterms:modified xsi:type="dcterms:W3CDTF">2022-06-23T10:30:18Z</dcterms:modified>
</cp:coreProperties>
</file>