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94" r:id="rId12"/>
  </p:sldIdLst>
  <p:sldSz cx="9144000" cy="5143500" type="screen16x9"/>
  <p:notesSz cx="6858000" cy="9144000"/>
  <p:embeddedFontLst>
    <p:embeddedFont>
      <p:font typeface="Monotype Corsiva" pitchFamily="66" charset="0"/>
      <p:italic r:id="rId15"/>
    </p:embeddedFont>
    <p:embeddedFont>
      <p:font typeface="Montserrat ExtraBold" charset="-52"/>
      <p:bold r:id="rId16"/>
      <p:boldItalic r:id="rId17"/>
    </p:embeddedFont>
    <p:embeddedFont>
      <p:font typeface="Montserrat Light" charset="-52"/>
      <p:regular r:id="rId18"/>
      <p:bold r:id="rId19"/>
      <p:italic r:id="rId20"/>
      <p:boldItalic r:id="rId21"/>
    </p:embeddedFont>
    <p:embeddedFont>
      <p:font typeface="Montserrat" charset="-52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1D373EE1-90F3-4FE0-9EEE-656C0F00654E}">
  <a:tblStyle styleId="{1D373EE1-90F3-4FE0-9EEE-656C0F0065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0D5483-EFC2-4D69-8ADA-A6407E3F96A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550" autoAdjust="0"/>
    <p:restoredTop sz="99162" autoAdjust="0"/>
  </p:normalViewPr>
  <p:slideViewPr>
    <p:cSldViewPr>
      <p:cViewPr varScale="1">
        <p:scale>
          <a:sx n="59" d="100"/>
          <a:sy n="59" d="100"/>
        </p:scale>
        <p:origin x="-78" y="-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18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F33B4-086C-4AE9-B85E-A6ABD0CC0AB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6E65C-1832-445E-A3F7-7FFC7CF840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1pPr>
            <a:lvl2pPr marL="914400" lvl="1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2pPr>
            <a:lvl3pPr marL="1371600" lvl="2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3pPr>
            <a:lvl4pPr marL="1828800" lvl="3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4pPr>
            <a:lvl5pPr marL="2286000" lvl="4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5pPr>
            <a:lvl6pPr marL="2743200" lvl="5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6pPr>
            <a:lvl7pPr marL="3200400" lvl="6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7pPr>
            <a:lvl8pPr marL="3657600" lvl="7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8pPr>
            <a:lvl9pPr marL="4114800" lvl="8" indent="-368300" algn="ctr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11623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Эссе первокурсницы «Почему я выбрала профессию — психолог» — Кафедра  психологии и конфликтолог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28793" cy="2152650"/>
          </a:xfrm>
          <a:prstGeom prst="rect">
            <a:avLst/>
          </a:prstGeom>
          <a:noFill/>
        </p:spPr>
      </p:pic>
      <p:pic>
        <p:nvPicPr>
          <p:cNvPr id="78850" name="Picture 2" descr="Психолог – Описание профессии. Где учиться и где работат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8050" y="2714625"/>
            <a:ext cx="1885950" cy="2428875"/>
          </a:xfrm>
          <a:prstGeom prst="roundRect">
            <a:avLst/>
          </a:prstGeom>
          <a:noFill/>
        </p:spPr>
      </p:pic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214414" y="785800"/>
            <a:ext cx="6715172" cy="3429024"/>
          </a:xfrm>
          <a:prstGeom prst="rect">
            <a:avLst/>
          </a:prstGeom>
          <a:effectLst>
            <a:outerShdw blurRad="42863" dist="9525" dir="540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Основные ошибки в профессиональной деятельности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педагога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психолога.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ctrTitle" idx="4294967295"/>
          </p:nvPr>
        </p:nvSpPr>
        <p:spPr>
          <a:xfrm>
            <a:off x="4500562" y="1000114"/>
            <a:ext cx="4429156" cy="174302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Самосовершенствование уже потому свойственно человеку, что он никогда , если он правдив, не может быть доволен собой.</a:t>
            </a:r>
            <a:endParaRPr sz="2400"/>
          </a:p>
        </p:txBody>
      </p:sp>
      <p:sp>
        <p:nvSpPr>
          <p:cNvPr id="191" name="Google Shape;191;p27"/>
          <p:cNvSpPr txBox="1">
            <a:spLocks noGrp="1"/>
          </p:cNvSpPr>
          <p:nvPr>
            <p:ph type="subTitle" idx="4294967295"/>
          </p:nvPr>
        </p:nvSpPr>
        <p:spPr>
          <a:xfrm>
            <a:off x="6072198" y="2840053"/>
            <a:ext cx="2643206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spcAft>
                <a:spcPts val="1000"/>
              </a:spcAft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Л.Н.Толстой.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2" name="Google Shape;192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5" name="Рисунок 4" descr="https://officiel.devmaster.facility.team/images/news/51d31/f4922/78eac7abb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642924"/>
            <a:ext cx="3795092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57370"/>
            <a:ext cx="4266900" cy="11598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Не  ошибается тот,  кто ничего не делает. Не бойтесь ошибаться – бойтесь повторять ошибки</a:t>
            </a:r>
            <a:endParaRPr lang="ru-RU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571882"/>
            <a:ext cx="4266900" cy="784800"/>
          </a:xfrm>
        </p:spPr>
        <p:txBody>
          <a:bodyPr/>
          <a:lstStyle/>
          <a:p>
            <a:r>
              <a:rPr lang="ru-RU" dirty="0" smtClean="0"/>
              <a:t>Теодор Рузвельт</a:t>
            </a:r>
            <a:endParaRPr lang="ru-RU" dirty="0"/>
          </a:p>
        </p:txBody>
      </p:sp>
      <p:pic>
        <p:nvPicPr>
          <p:cNvPr id="95234" name="Picture 2" descr="Если совершил ошибку на работе: советы, что делать в этой непростой ситу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71552"/>
            <a:ext cx="3757324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012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ctrTitle" idx="4294967295"/>
          </p:nvPr>
        </p:nvSpPr>
        <p:spPr>
          <a:xfrm>
            <a:off x="0" y="285734"/>
            <a:ext cx="8929718" cy="85191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2800" u="sng" dirty="0" smtClean="0">
                <a:solidFill>
                  <a:schemeClr val="tx1">
                    <a:lumMod val="50000"/>
                  </a:schemeClr>
                </a:solidFill>
              </a:rPr>
              <a:t>Основные причины ошибок в профессиональной деятельности </a:t>
            </a:r>
            <a:r>
              <a:rPr lang="ru-RU" sz="2800" u="sng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2800" u="sng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u="sng" dirty="0" smtClean="0">
                <a:solidFill>
                  <a:schemeClr val="tx1">
                    <a:lumMod val="50000"/>
                  </a:schemeClr>
                </a:solidFill>
              </a:rPr>
              <a:t>педагогов-психологов</a:t>
            </a:r>
            <a:endParaRPr sz="28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4294967295"/>
          </p:nvPr>
        </p:nvSpPr>
        <p:spPr>
          <a:xfrm>
            <a:off x="642878" y="1571618"/>
            <a:ext cx="8501122" cy="300039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ru-RU" sz="2400" u="sng" dirty="0" smtClean="0"/>
              <a:t>несоответствие личностных </a:t>
            </a:r>
            <a:r>
              <a:rPr lang="ru-RU" sz="2400" u="sng" dirty="0" smtClean="0"/>
              <a:t>качеств</a:t>
            </a: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ru-RU" sz="2400" u="sng" dirty="0" smtClean="0"/>
              <a:t>профессиональная некомпетентность</a:t>
            </a:r>
            <a:r>
              <a:rPr lang="ru-RU" sz="2400" dirty="0" smtClean="0"/>
              <a:t> </a:t>
            </a: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ru-RU" sz="2400" u="sng" dirty="0" smtClean="0"/>
              <a:t>п</a:t>
            </a:r>
            <a:r>
              <a:rPr lang="ru-RU" sz="2400" u="sng" dirty="0" smtClean="0"/>
              <a:t>одмена педагогической деятельностью</a:t>
            </a:r>
            <a:r>
              <a:rPr lang="ru-RU" sz="2400" dirty="0" smtClean="0"/>
              <a:t> </a:t>
            </a: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ru-RU" sz="2400" u="sng" dirty="0" smtClean="0"/>
              <a:t>отсутствие </a:t>
            </a:r>
            <a:r>
              <a:rPr lang="ru-RU" sz="2400" u="sng" dirty="0" smtClean="0"/>
              <a:t>готовности к </a:t>
            </a:r>
            <a:r>
              <a:rPr lang="ru-RU" sz="2400" u="sng" dirty="0" smtClean="0"/>
              <a:t>саморазвитию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ru-RU" sz="2400" u="sng" dirty="0" smtClean="0"/>
              <a:t>работа без сотрудничества и </a:t>
            </a:r>
            <a:r>
              <a:rPr lang="ru-RU" sz="2400" u="sng" dirty="0" smtClean="0"/>
              <a:t>доброжелательного </a:t>
            </a:r>
            <a:r>
              <a:rPr lang="ru-RU" sz="2400" u="sng" dirty="0" smtClean="0"/>
              <a:t>отношения</a:t>
            </a:r>
            <a:endParaRPr sz="2400" b="1">
              <a:solidFill>
                <a:srgbClr val="FFFFFF"/>
              </a:solidFill>
            </a:endParaRPr>
          </a:p>
        </p:txBody>
      </p:sp>
      <p:pic>
        <p:nvPicPr>
          <p:cNvPr id="78" name="Google Shape;78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0400" y="0"/>
            <a:ext cx="1113600" cy="1113600"/>
          </a:xfrm>
          <a:prstGeom prst="ellipse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38100" dir="54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4" name="Picture 10" descr="Психолог10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9425" y="3171824"/>
            <a:ext cx="2314575" cy="1971676"/>
          </a:xfrm>
          <a:prstGeom prst="roundRect">
            <a:avLst/>
          </a:prstGeom>
          <a:noFill/>
        </p:spPr>
      </p:pic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571472" y="285734"/>
            <a:ext cx="8286808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Ошибки в диагностической деятельности </a:t>
            </a:r>
            <a:r>
              <a:rPr lang="ru-RU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педагога-психолога</a:t>
            </a:r>
            <a:endParaRPr sz="3600" b="1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214282" y="1357304"/>
            <a:ext cx="6215106" cy="357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just">
              <a:buClrTx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чрезмерное преобладание диагностического направления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</a:p>
          <a:p>
            <a:pPr lvl="0" algn="just">
              <a:buClrTx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построение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заключения лишь на основании результатов диагностики, </a:t>
            </a:r>
          </a:p>
          <a:p>
            <a:pPr lvl="0" algn="just">
              <a:buClrTx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постановка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диагноза в случаях, выходящих за пределы профессиональной компетентности педагога-психолога, </a:t>
            </a:r>
          </a:p>
          <a:p>
            <a:pPr lvl="0" algn="just">
              <a:buClrTx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применение неадаптированных методик.</a:t>
            </a: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706" name="AutoShape 2" descr="Профессия врач психолог. Психолог - разновидности профе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708" name="AutoShape 4" descr="Профессия врач психолог. Психолог - разновидности профе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710" name="AutoShape 6" descr="Профессия врач психолог. Психолог - разновидности профе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712" name="AutoShape 8" descr="https://i2.wp.com/enjoy-job.ru/wp-content/uploads/2015/04/psyholo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012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571472" y="0"/>
            <a:ext cx="8001056" cy="12144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Ошибки психолога, допускаемые во время психологического консультирования.</a:t>
            </a:r>
            <a:endParaRPr lang="ru-RU" sz="3600" dirty="0">
              <a:solidFill>
                <a:schemeClr val="tx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70659" name="Picture 3" descr="Психология и психоанализ. Обучение самовоспитанию без магии | С.Н. Лазарев  | Яндекс Дз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7489" y="1928808"/>
            <a:ext cx="3896511" cy="2500330"/>
          </a:xfrm>
          <a:prstGeom prst="roundRect">
            <a:avLst/>
          </a:prstGeom>
          <a:noFill/>
        </p:spPr>
      </p:pic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1285866"/>
            <a:ext cx="521494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1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" charset="-52"/>
                <a:ea typeface="Calibri" pitchFamily="34" charset="0"/>
                <a:cs typeface="Times New Roman" pitchFamily="18" charset="0"/>
              </a:rPr>
              <a:t>самоутверждение психолога на консультации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Montserrat" charset="-52"/>
              <a:cs typeface="Arial" pitchFamily="34" charset="0"/>
            </a:endParaRPr>
          </a:p>
          <a:p>
            <a:pPr marL="0" marR="0" lvl="0" indent="401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" charset="-52"/>
                <a:ea typeface="Calibri" pitchFamily="34" charset="0"/>
                <a:cs typeface="Times New Roman" pitchFamily="18" charset="0"/>
              </a:rPr>
              <a:t>излишняя естественность или искусственность в поведении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Montserrat" charset="-52"/>
              <a:cs typeface="Arial" pitchFamily="34" charset="0"/>
            </a:endParaRPr>
          </a:p>
          <a:p>
            <a:pPr marL="0" marR="0" lvl="0" indent="401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" charset="-52"/>
                <a:ea typeface="Calibri" pitchFamily="34" charset="0"/>
                <a:cs typeface="Times New Roman" pitchFamily="18" charset="0"/>
              </a:rPr>
              <a:t>стремление дать полезный совет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Montserrat" charset="-52"/>
              <a:cs typeface="Arial" pitchFamily="34" charset="0"/>
            </a:endParaRPr>
          </a:p>
          <a:p>
            <a:pPr marL="0" marR="0" lvl="0" indent="401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" charset="-52"/>
                <a:ea typeface="Calibri" pitchFamily="34" charset="0"/>
                <a:cs typeface="Times New Roman" pitchFamily="18" charset="0"/>
              </a:rPr>
              <a:t>проекция собственных трудностей на проблемы клиента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Montserrat" charset="-52"/>
              <a:cs typeface="Arial" pitchFamily="34" charset="0"/>
            </a:endParaRPr>
          </a:p>
          <a:p>
            <a:pPr marL="0" marR="0" lvl="0" indent="401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" charset="-52"/>
                <a:ea typeface="Calibri" pitchFamily="34" charset="0"/>
                <a:cs typeface="Times New Roman" pitchFamily="18" charset="0"/>
              </a:rPr>
              <a:t> оценивание клиента,</a:t>
            </a:r>
          </a:p>
          <a:p>
            <a:pPr marL="0" marR="0" lvl="0" indent="401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" charset="-52"/>
                <a:ea typeface="Calibri" pitchFamily="34" charset="0"/>
                <a:cs typeface="Times New Roman" pitchFamily="18" charset="0"/>
              </a:rPr>
              <a:t>консультирование лишь отдельных учащихся.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Montserrat" charset="-52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Консультация психолога - с чего нача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45588" cy="2857502"/>
          </a:xfrm>
          <a:prstGeom prst="rect">
            <a:avLst/>
          </a:prstGeom>
          <a:noFill/>
        </p:spPr>
      </p:pic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0" y="2714626"/>
            <a:ext cx="3286116" cy="242887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Ошибки 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педагога-психолога при ведении консультационной беседы</a:t>
            </a:r>
            <a:endParaRPr sz="280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286116" y="214296"/>
            <a:ext cx="5857884" cy="464346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1600" dirty="0" smtClean="0"/>
              <a:t>-отсутствие необходимого психологического настроения, что препятствует созданию благоприятного для беседы психологического климата;</a:t>
            </a:r>
          </a:p>
          <a:p>
            <a:r>
              <a:rPr lang="ru-RU" sz="1600" dirty="0" smtClean="0"/>
              <a:t>-переход к решению проблемы без достаточного изучения ее сущности и тех условий, в которых она проявляется;</a:t>
            </a:r>
          </a:p>
          <a:p>
            <a:r>
              <a:rPr lang="ru-RU" sz="1600" dirty="0" smtClean="0"/>
              <a:t>-жесткая приверженность первоначально избранной гипотезе;</a:t>
            </a:r>
          </a:p>
          <a:p>
            <a:r>
              <a:rPr lang="ru-RU" sz="1600" dirty="0" smtClean="0"/>
              <a:t>-невыслушивание мнения собеседника;</a:t>
            </a:r>
          </a:p>
          <a:p>
            <a:r>
              <a:rPr lang="ru-RU" sz="1600" dirty="0" smtClean="0"/>
              <a:t>- создание препятствий для разъяснения собеседником своей точки зрения;</a:t>
            </a:r>
          </a:p>
          <a:p>
            <a:r>
              <a:rPr lang="ru-RU" sz="1600" dirty="0" smtClean="0"/>
              <a:t>-постановка собеседнику прямых вопросов («в лоб») при неясных мотивах беседы.</a:t>
            </a:r>
            <a:endParaRPr lang="ru-RU" sz="1600"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ctrTitle" idx="4294967295"/>
          </p:nvPr>
        </p:nvSpPr>
        <p:spPr>
          <a:xfrm>
            <a:off x="285720" y="285734"/>
            <a:ext cx="857256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3600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Типичные ошибки при проведении коррекционной работы педагогом-психологом.</a:t>
            </a:r>
            <a:endParaRPr lang="ru-RU" sz="36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4294967295"/>
          </p:nvPr>
        </p:nvSpPr>
        <p:spPr>
          <a:xfrm>
            <a:off x="0" y="1500180"/>
            <a:ext cx="6286512" cy="328614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перенасыщенность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психокоррекционного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занятия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упражнениями, </a:t>
            </a:r>
          </a:p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2.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манипулятивный стиль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деятельности педагога-психолога,</a:t>
            </a:r>
          </a:p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3.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излишняя авторитарность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психолога в группе, </a:t>
            </a:r>
          </a:p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4.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излишняя театрализованность в занятии.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7998409" y="1785932"/>
            <a:ext cx="1145591" cy="1160843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19"/>
          <p:cNvSpPr/>
          <p:nvPr/>
        </p:nvSpPr>
        <p:spPr>
          <a:xfrm rot="1473024">
            <a:off x="7034720" y="2181339"/>
            <a:ext cx="669785" cy="65243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7572396" y="2643188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" name="Google Shape;108;p19"/>
          <p:cNvSpPr/>
          <p:nvPr/>
        </p:nvSpPr>
        <p:spPr>
          <a:xfrm rot="2487194">
            <a:off x="7756247" y="1972473"/>
            <a:ext cx="208629" cy="20273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66562" name="Picture 2" descr="Призвание – школьный психолог: всегда учиться и никогда не бояться | После  уро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143254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2643174" y="285734"/>
            <a:ext cx="6500826" cy="242889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 smtClean="0"/>
              <a:t>1.Частое употребление сложной психологической терминологии</a:t>
            </a:r>
          </a:p>
          <a:p>
            <a:r>
              <a:rPr lang="ru-RU" dirty="0" smtClean="0"/>
              <a:t>2. Демонстрация </a:t>
            </a:r>
            <a:r>
              <a:rPr lang="ru-RU" dirty="0" smtClean="0"/>
              <a:t>манеры </a:t>
            </a:r>
            <a:r>
              <a:rPr lang="ru-RU" dirty="0" smtClean="0"/>
              <a:t>ученого-психолога.</a:t>
            </a:r>
          </a:p>
          <a:p>
            <a:r>
              <a:rPr lang="ru-RU" dirty="0" smtClean="0"/>
              <a:t>3. Демонстрация психологического высокомерия.</a:t>
            </a:r>
          </a:p>
          <a:p>
            <a:r>
              <a:rPr lang="ru-RU" dirty="0" smtClean="0"/>
              <a:t>4. Демонстрация менторской позиции.</a:t>
            </a:r>
          </a:p>
          <a:p>
            <a:r>
              <a:rPr lang="ru-RU" dirty="0" smtClean="0"/>
              <a:t>5. Чтение лекции в описательной манере.</a:t>
            </a:r>
          </a:p>
          <a:p>
            <a:r>
              <a:rPr lang="ru-RU" dirty="0" smtClean="0"/>
              <a:t>6. Неэффективная организация лекционного материала.</a:t>
            </a:r>
            <a:endParaRPr lang="ru-RU" dirty="0"/>
          </a:p>
        </p:txBody>
      </p:sp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500034" y="911700"/>
            <a:ext cx="2428892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3200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Типичные ошибки педагога-психолога при проведении просветительской работы.</a:t>
            </a:r>
            <a:endParaRPr sz="320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64514" name="Picture 2" descr="Семейный психолог, сексолог Евгений Седов. Первый в России секс-терапевт!  Онлайн и Нижний Новгород: Психопросвещение и психопрофилакт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30" y="2857502"/>
            <a:ext cx="4643470" cy="228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0" y="357172"/>
            <a:ext cx="3428992" cy="17859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Ошибки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, возникающие из-за несоответствия личностных качеств педагога-психолога требованиям профессии: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143240" y="285734"/>
            <a:ext cx="6000759" cy="457203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ru-RU" sz="2000" dirty="0" smtClean="0"/>
              <a:t>привязанность к одному подходу, оценочное отношение к любым возможным точкам зрения;</a:t>
            </a: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ru-RU" sz="2000" dirty="0" smtClean="0"/>
              <a:t>отсутствие понимания межличностного влияния, склонность видеть во всем лишь отражение своих прямых действий;</a:t>
            </a: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ru-RU" sz="2000" dirty="0" smtClean="0"/>
              <a:t>неумение практически включаться и влиять на окружающих средствами психологического воздействия;</a:t>
            </a: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ru-RU" sz="2000" dirty="0" smtClean="0"/>
              <a:t>частые конфликты в отношении с окружающими.</a:t>
            </a: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ru-RU" sz="2000" dirty="0" smtClean="0"/>
              <a:t>слабое владение и пренебрежение методом наблюдения.</a:t>
            </a:r>
            <a:endParaRPr lang="ru-RU" sz="2000" dirty="0"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62466" name="Picture 2" descr="Личностные качества психолога. Каким должен быть психотерапевт? |  SimplePsychology (Психология) | Яндекс Дз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357436"/>
            <a:ext cx="3227569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666666"/>
      </a:dk1>
      <a:lt1>
        <a:srgbClr val="FFFFFF"/>
      </a:lt1>
      <a:dk2>
        <a:srgbClr val="B7B7B7"/>
      </a:dk2>
      <a:lt2>
        <a:srgbClr val="E4E4E4"/>
      </a:lt2>
      <a:accent1>
        <a:srgbClr val="5C91E6"/>
      </a:accent1>
      <a:accent2>
        <a:srgbClr val="4CD5D5"/>
      </a:accent2>
      <a:accent3>
        <a:srgbClr val="7A6DDD"/>
      </a:accent3>
      <a:accent4>
        <a:srgbClr val="EC59B6"/>
      </a:accent4>
      <a:accent5>
        <a:srgbClr val="F79E3A"/>
      </a:accent5>
      <a:accent6>
        <a:srgbClr val="EEDC14"/>
      </a:accent6>
      <a:hlink>
        <a:srgbClr val="6666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368</Words>
  <PresentationFormat>Экран (16:9)</PresentationFormat>
  <Paragraphs>55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Monotype Corsiva</vt:lpstr>
      <vt:lpstr>Montserrat ExtraBold</vt:lpstr>
      <vt:lpstr>Montserrat Light</vt:lpstr>
      <vt:lpstr>Wingdings</vt:lpstr>
      <vt:lpstr>Montserrat</vt:lpstr>
      <vt:lpstr>Calibri</vt:lpstr>
      <vt:lpstr>Times New Roman</vt:lpstr>
      <vt:lpstr>Juliet template</vt:lpstr>
      <vt:lpstr>Основные ошибки в профессиональной деятельности  педагога – психолога.</vt:lpstr>
      <vt:lpstr>Не  ошибается тот,  кто ничего не делает. Не бойтесь ошибаться – бойтесь повторять ошибки</vt:lpstr>
      <vt:lpstr>Основные причины ошибок в профессиональной деятельности  педагогов-психологов</vt:lpstr>
      <vt:lpstr>Ошибки в диагностической деятельности  педагога-психолога</vt:lpstr>
      <vt:lpstr>Слайд 5</vt:lpstr>
      <vt:lpstr>Ошибки педагога-психолога при ведении консультационной беседы</vt:lpstr>
      <vt:lpstr>Типичные ошибки при проведении коррекционной работы педагогом-психологом.</vt:lpstr>
      <vt:lpstr>Типичные ошибки педагога-психолога при проведении просветительской работы.</vt:lpstr>
      <vt:lpstr>Ошибки, возникающие из-за несоответствия личностных качеств педагога-психолога требованиям профессии:</vt:lpstr>
      <vt:lpstr>Самосовершенствование уже потому свойственно человеку, что он никогда , если он правдив, не может быть доволен собой.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ошибки в профессиональной деятельности  педагога – психолога.</dc:title>
  <dc:creator>User</dc:creator>
  <cp:lastModifiedBy>User</cp:lastModifiedBy>
  <cp:revision>11</cp:revision>
  <dcterms:modified xsi:type="dcterms:W3CDTF">2022-01-20T21:16:02Z</dcterms:modified>
</cp:coreProperties>
</file>