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30"/>
  </p:notesMasterIdLst>
  <p:sldIdLst>
    <p:sldId id="297" r:id="rId2"/>
    <p:sldId id="299" r:id="rId3"/>
    <p:sldId id="292" r:id="rId4"/>
    <p:sldId id="258" r:id="rId5"/>
    <p:sldId id="259" r:id="rId6"/>
    <p:sldId id="260" r:id="rId7"/>
    <p:sldId id="261" r:id="rId8"/>
    <p:sldId id="302" r:id="rId9"/>
    <p:sldId id="310" r:id="rId10"/>
    <p:sldId id="266" r:id="rId11"/>
    <p:sldId id="294" r:id="rId12"/>
    <p:sldId id="308" r:id="rId13"/>
    <p:sldId id="282" r:id="rId14"/>
    <p:sldId id="307" r:id="rId15"/>
    <p:sldId id="285" r:id="rId16"/>
    <p:sldId id="314" r:id="rId17"/>
    <p:sldId id="315" r:id="rId18"/>
    <p:sldId id="316" r:id="rId19"/>
    <p:sldId id="317" r:id="rId20"/>
    <p:sldId id="295" r:id="rId21"/>
    <p:sldId id="304" r:id="rId22"/>
    <p:sldId id="311" r:id="rId23"/>
    <p:sldId id="312" r:id="rId24"/>
    <p:sldId id="305" r:id="rId25"/>
    <p:sldId id="306" r:id="rId26"/>
    <p:sldId id="313" r:id="rId27"/>
    <p:sldId id="318" r:id="rId28"/>
    <p:sldId id="30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9D3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3309" autoAdjust="0"/>
  </p:normalViewPr>
  <p:slideViewPr>
    <p:cSldViewPr>
      <p:cViewPr varScale="1">
        <p:scale>
          <a:sx n="83" d="100"/>
          <a:sy n="83" d="100"/>
        </p:scale>
        <p:origin x="104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69D26-55D7-4E7D-A2BC-0227738E3CFA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F67D-9C6B-41DE-8EAC-A7F9F4770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3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F67D-9C6B-41DE-8EAC-A7F9F4770F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3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F67D-9C6B-41DE-8EAC-A7F9F4770F2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4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F67D-9C6B-41DE-8EAC-A7F9F4770F2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15CAA-1655-4566-992B-9B2144DAF5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8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5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98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0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1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4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88AAE-B00A-42BD-9FC8-51B4B31A1B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7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A67B4-C719-45DE-8F23-4120AF2E07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8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E2654-BA3A-4564-B4CB-BAB4CA7C33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0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D8C5D-35BE-4521-8496-D34FAB73BD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6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BA765-F97C-49FF-8175-0AA84AF681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38088-8384-476B-88BB-4D66DA767B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3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0B405-8F78-4C86-9DDD-6F4648ADA5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6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382B5-643E-40B0-9100-A30B11B48D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7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5856F-59D9-43CA-A064-26430EA11A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57798-375E-401A-A49D-1CF04F1B2F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8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3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302943500397320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drskazka" TargetMode="External"/><Relationship Id="rId5" Type="http://schemas.openxmlformats.org/officeDocument/2006/relationships/hyperlink" Target="https://l.facebook.com/l.php?u=https%3A%2F%2Fwww.youtube.com%2Fplaylist%3Flist%3DPLH1mNtsptFEMslRstYysOlcuxcD73XtfS&amp;h=AT3C5x8bBuP8dP1-vlsXIAOa_zheBguyyEdckZxPYRm9sos_0mB1auOhJFUhuCJewhzbOjfdIkxK_EgYpypvwenACKswG4PqoQvVH9RXrx857hEaLhUbMgsp56vj3WmaDxDGvj46QZlM6pQ4PZI8UMfftAFXgFXU5jfQ" TargetMode="External"/><Relationship Id="rId4" Type="http://schemas.openxmlformats.org/officeDocument/2006/relationships/hyperlink" Target="https://youtu.be/H1au1euO81Q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un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66700" y="1981200"/>
            <a:ext cx="8610599" cy="2676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>
                <a:solidFill>
                  <a:srgbClr val="92D050"/>
                </a:solidFill>
              </a:rPr>
              <a:t>Особенности </a:t>
            </a:r>
            <a:endParaRPr lang="ru-RU" sz="3600" b="1" dirty="0" smtClean="0">
              <a:solidFill>
                <a:srgbClr val="92D05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психологического </a:t>
            </a:r>
            <a:r>
              <a:rPr lang="ru-RU" sz="3600" b="1" dirty="0">
                <a:solidFill>
                  <a:srgbClr val="92D050"/>
                </a:solidFill>
              </a:rPr>
              <a:t>сопровождения </a:t>
            </a:r>
            <a:endParaRPr lang="ru-RU" sz="3600" b="1" dirty="0" smtClean="0">
              <a:solidFill>
                <a:srgbClr val="92D05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и стабилизации</a:t>
            </a:r>
          </a:p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 </a:t>
            </a:r>
            <a:r>
              <a:rPr lang="ru-RU" sz="3600" b="1" dirty="0">
                <a:solidFill>
                  <a:srgbClr val="92D050"/>
                </a:solidFill>
              </a:rPr>
              <a:t>эмоционального состояния </a:t>
            </a:r>
            <a:endParaRPr lang="ru-RU" sz="3600" b="1" dirty="0" smtClean="0">
              <a:solidFill>
                <a:srgbClr val="92D05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обучающихся</a:t>
            </a:r>
            <a:endParaRPr lang="ru-RU" sz="3600" kern="10" spc="720" dirty="0" smtClean="0">
              <a:solidFill>
                <a:srgbClr val="92D05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705600"/>
            <a:ext cx="433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Слободенюк</a:t>
            </a:r>
            <a:r>
              <a:rPr lang="ru-RU" sz="1400" b="1" dirty="0">
                <a:solidFill>
                  <a:schemeClr val="bg1"/>
                </a:solidFill>
              </a:rPr>
              <a:t> Анна Викторовна</a:t>
            </a:r>
            <a:r>
              <a:rPr lang="ru-RU" sz="1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педагог-психолог высшей </a:t>
            </a:r>
            <a:r>
              <a:rPr lang="ru-RU" sz="1400" b="1" dirty="0" err="1">
                <a:solidFill>
                  <a:schemeClr val="bg1"/>
                </a:solidFill>
              </a:rPr>
              <a:t>кв.категории</a:t>
            </a:r>
            <a:r>
              <a:rPr lang="ru-RU" sz="1400" b="1" dirty="0">
                <a:solidFill>
                  <a:schemeClr val="bg1"/>
                </a:solidFill>
              </a:rPr>
              <a:t>,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психотерапевт </a:t>
            </a:r>
            <a:r>
              <a:rPr lang="ru-RU" sz="1400" b="1" dirty="0">
                <a:solidFill>
                  <a:schemeClr val="bg1"/>
                </a:solidFill>
              </a:rPr>
              <a:t>по методу «</a:t>
            </a:r>
            <a:r>
              <a:rPr lang="ru-RU" sz="1400" b="1" dirty="0" err="1" smtClean="0">
                <a:solidFill>
                  <a:schemeClr val="bg1"/>
                </a:solidFill>
              </a:rPr>
              <a:t>Символдрама</a:t>
            </a:r>
            <a:r>
              <a:rPr lang="ru-RU" sz="1400" b="1" dirty="0">
                <a:solidFill>
                  <a:schemeClr val="bg1"/>
                </a:solidFill>
              </a:rPr>
              <a:t>», член АПП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Министерство Просвещения Приднестровской Молдавской Республики</a:t>
            </a:r>
          </a:p>
          <a:p>
            <a:pPr algn="ctr"/>
            <a:r>
              <a:rPr lang="ru-RU" sz="1400" dirty="0"/>
              <a:t>Республиканский научно-методический совет по психологии</a:t>
            </a:r>
          </a:p>
          <a:p>
            <a:pPr algn="ctr"/>
            <a:r>
              <a:rPr lang="ru-RU" sz="1400" dirty="0"/>
              <a:t>Республиканский </a:t>
            </a:r>
            <a:r>
              <a:rPr lang="ru-RU" sz="1400" dirty="0" err="1"/>
              <a:t>вебинар</a:t>
            </a:r>
            <a:r>
              <a:rPr lang="ru-RU" sz="1400" dirty="0"/>
              <a:t> в рамках </a:t>
            </a:r>
            <a:r>
              <a:rPr lang="ru-RU" sz="1400" dirty="0" smtClean="0"/>
              <a:t>проекта </a:t>
            </a:r>
            <a:r>
              <a:rPr lang="ru-RU" sz="1400" dirty="0"/>
              <a:t>«Психология без границ»</a:t>
            </a:r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Психологическая поддержка субъектов образования в экстремальных и кризисных ситуациях»</a:t>
            </a:r>
          </a:p>
        </p:txBody>
      </p:sp>
    </p:spTree>
    <p:extLst>
      <p:ext uri="{BB962C8B-B14F-4D97-AF65-F5344CB8AC3E}">
        <p14:creationId xmlns:p14="http://schemas.microsoft.com/office/powerpoint/2010/main" val="2475412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-1981200" y="228600"/>
            <a:ext cx="15447963" cy="3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04704" bIns="0" anchor="ctr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Травматические кризисы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Возникают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результате внезапного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кратковременного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 длительного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воздействия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событий,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выходящих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рамки нормального человеческого опыта, к которым 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человек, как правило,  не является готовым.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57200" y="2580874"/>
            <a:ext cx="8077200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Выделяются травмы: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стихийным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 природным бедствием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причиненные людьми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краткосрочные      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длительные      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повторяющиеся</a:t>
            </a:r>
          </a:p>
        </p:txBody>
      </p:sp>
      <p:sp>
        <p:nvSpPr>
          <p:cNvPr id="11268" name="Line 12"/>
          <p:cNvSpPr>
            <a:spLocks noChangeShapeType="1"/>
          </p:cNvSpPr>
          <p:nvPr/>
        </p:nvSpPr>
        <p:spPr bwMode="auto">
          <a:xfrm flipH="1">
            <a:off x="2750116" y="4724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16"/>
          <p:cNvSpPr>
            <a:spLocks noChangeShapeType="1"/>
          </p:cNvSpPr>
          <p:nvPr/>
        </p:nvSpPr>
        <p:spPr bwMode="auto">
          <a:xfrm>
            <a:off x="4450082" y="4648200"/>
            <a:ext cx="45719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17"/>
          <p:cNvSpPr>
            <a:spLocks noChangeShapeType="1"/>
          </p:cNvSpPr>
          <p:nvPr/>
        </p:nvSpPr>
        <p:spPr bwMode="auto">
          <a:xfrm>
            <a:off x="5715000" y="4651342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-62557"/>
            <a:ext cx="9144000" cy="44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 в кризисной ситуации.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Механизмы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психологической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защиты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Регресс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более раннему детскому поведению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Идентификация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агрессором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Подавление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Отрицание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Изоляция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чувств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Диссоциативные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защиты </a:t>
            </a:r>
          </a:p>
          <a:p>
            <a:pPr eaLnBrk="0" hangingPunct="0">
              <a:buFontTx/>
              <a:buChar char="•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26122"/>
            <a:ext cx="3276600" cy="5313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204788"/>
            <a:ext cx="91440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решать следующие задачи: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При работе с чувствами и эмоциями ребенка: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Учить ребенка выражать свои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чувства.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ребенка дифференцировать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чувства (ощущать их разнообразие).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Тренировать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сензитивность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(чувствительность) ребенка.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Развивать ощущение телесной самости, безопасного восприятия физического контакта.	</a:t>
            </a:r>
          </a:p>
          <a:p>
            <a:pPr indent="449263">
              <a:lnSpc>
                <a:spcPct val="150000"/>
              </a:lnSpc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При работе с когнитивными схемами (способами мышления)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осознавать свои чувства и эмоции, в том числе связанные со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взаимоотношениями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другими людьми.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ребенка умение вырабатывать свои суждения о том, что нравится или не нравится.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ребенка позитивное отношение к собственным переживаниям.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ребенка ориентироваться в проблемах.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осознавать особенности своих взаимоотношений с другими людьми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8991600" cy="56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04704" bIns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ребенку в кризисной ситуации: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u="sng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b="1" u="sng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освобождение ребенка от чувства страха, смущения,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безнадежности.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восстановление нормального для конкретного ребенка психологического состояния (того, в котором он находился до кризиса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привлечение внешних источников помощи и актуализация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ресурсов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возможностей для понимания ребенком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взаимосвязи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содержанием конкретного кризиса и особенностями своей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и развитие у ребенка новых установок, способов поведения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копинговых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механизмов, с помощью которых он может выйти из актуального кризиса и которые помогут ему в дальнейшем справляться с кризисными ситуациями.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28600" y="-1034133"/>
            <a:ext cx="8763000" cy="763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</a:p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Психологическая работа с ребенком </a:t>
            </a:r>
          </a:p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 кризисной ситуации </a:t>
            </a:r>
          </a:p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должны включать в себя </a:t>
            </a:r>
            <a:endParaRPr lang="ru-RU" b="1" dirty="0" smtClean="0">
              <a:ln>
                <a:solidFill>
                  <a:srgbClr val="C00000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этапов: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Составление примерного плана работы.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работе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Создание среды кабинета.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контакта с ребенком, восстановление вместе с ним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произошедшего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Анализ внешних признаков и особенностей переживания ребенком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кризисной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ситуации.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его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физического (соматического) состояния;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качества его настроения;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 поведения и общего психологического состояния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Диагностика особенностей психологического развития ребенка: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познавательной сферы личности;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эмоционально-личностных отношений;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акцентуаций характера и психических отклонений.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выстраивание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стратегии работы с ребенком.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основных направлений этой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52400" y="-91589"/>
            <a:ext cx="8610600" cy="65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04704" bIns="0" anchor="ctr">
            <a:spAutoFit/>
          </a:bodyPr>
          <a:lstStyle/>
          <a:p>
            <a:pPr marL="342900" indent="-342900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основных направлений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</a:p>
          <a:p>
            <a:pPr marL="342900" indent="-342900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ЗАВИСИМОСТИ ОТ НАБЛЮДЕНИЯ ИСКАЖЕНИЙ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 поведенческой сфере, в сфере взаимодействия с другими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эгоцентризм, избегание решения проблемы, нестабильность отношений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окружающими, преимущественно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однотипный способ реагирования на </a:t>
            </a:r>
          </a:p>
          <a:p>
            <a:pPr marL="342900" indent="-34290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фрустрирующую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ситуацию, неуверенность в себе, высокий уровень притязаний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отсутствии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критической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оценки своих возможностей, склонность к обвинениям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чрезмерная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угодливость,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сексуализированное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поведение.</a:t>
            </a:r>
          </a:p>
          <a:p>
            <a:pPr marL="342900" indent="-34290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 аффективной сфере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эмоциональная лабильность, низкая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фрустрационная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устойчивость и частое возникновение тревоги и депрессии, сниженная и 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нестабильная самооценка, появление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социофобий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агрессивность.</a:t>
            </a:r>
          </a:p>
          <a:p>
            <a:pPr marL="342900" indent="-34290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мотивационно-потребностой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сфере:</a:t>
            </a:r>
            <a:r>
              <a:rPr lang="ru-RU" b="1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блокировка потребности в 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защищенности, самоутверждении, принадлежности, невозможность простроить 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временную перспективу.</a:t>
            </a:r>
          </a:p>
          <a:p>
            <a:pPr marL="342900" indent="-34290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 когнитивной сфере</a:t>
            </a:r>
            <a:r>
              <a:rPr lang="ru-RU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наличие искажений, усиливающих  дисгармонию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«аффективная логика»: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«произвольное отражение» - («я супермен», «я неудачник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»);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«чрезмерное обобщение» -  («все, что я делаю – плохо»);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«черно-белое мышление» -  «очень хорошо – очень плохо», «мир или черный, 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 белый»;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персонализация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-  «они смеются не просто так, они смеются надо мной»;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преувеличение негативных событий и минимизация позитивных,.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428" y="0"/>
            <a:ext cx="73914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КОМПЛЕКСНОЕ НАРУШЕНИЕ ПРИ ТРАВМЕ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507799"/>
            <a:ext cx="8229600" cy="795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работе с травмой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ВАЖНО ПРОЙТИ ПУТЬ ТРАНСФОРМАЦИИ ИЗ ЖЕРТВЫ В ВЫЖИВШЕГО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НИЖЕ ПРЕДЛОЖЕНА СХЕМА РАБОТЫ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Клаудиса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Штайна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ощущением защищенности.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представлении и рисовании важно, чтобы «место» было надежное и недостижимое другим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внутренним помощником.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 представлении и рисовании важно, чтобы объект мог утешить, дал совет как поступить, мог быть партнером внутреннего диалога, помог дистанцироваться от тяжелых переживаний. Это может быть реальный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человеек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литературный персонаж, сказочный персонаж, животное, растение, предмет, место силы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3. Работа с внутренним ребенком и внутренним родителем.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Работа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интроектом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преступника.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Конфронтация с травмой,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травмоэкспозиция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Развитие и интеграция в новую жизнь.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Трансформация из жертвы в выжившего.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ВЕСЬ ПРОЦЕСС ЗАНИМАЕТ ПО ВРЕМЕНИ ОКОЛО ГОДА!!!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ПЕРВОЕ И ВАЖНОЕ – ДОБИТЬСЯ СТАБИЛИЗАЦИИ СОСТОЯНИЯ!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ЗАПРЕЩЕНО ПЕРЕСКАКИВАТЬ ЭТАПЫ!!!</a:t>
            </a: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489427"/>
            <a:ext cx="7391400" cy="91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КОМПЛЕКСНОЕ НАРУШЕНИЕ ПРИ ТРАВМЕ</a:t>
            </a:r>
          </a:p>
          <a:p>
            <a:pPr algn="ctr"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498663"/>
            <a:ext cx="8229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164134"/>
            <a:ext cx="8229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ПЕРВЫЕ 7 ДНЕЙ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ОСТРОЙ РЕАКЦИЕЙ НА СТРЕСС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Обычная классическая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символдрама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здесь не работает, только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методов и стабилизирующие мотивы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(нельзя рисунки «Луг», «Ручей»).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помогает мотив «Смена времен года»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Через месяц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работа с ПТСР (ПО 6 ПУНКТАМ, СМ.НИЖЕ)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ЧЕРЕЗ ПОЛГОДА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ПТСР в хронической форме, 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флешбеки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интрузии (яркие по несколько раз в день), включение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соматики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кардиологической (тахикардия, гипертония), ЖКТ (гастриты, язвы, воспаление кишечника),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целебральные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нарушения (головные боли, онкология – чтобы предотвратить важно «выговорить» клиента). Онлайн работа менее эффективна. Зарекомендовали себя мини-группы до 10 человек.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945" y="0"/>
            <a:ext cx="73914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КОМПЛЕКСНОЕ НАРУШЕНИЕ ПРИ ТРАВМЕ: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ШЕСТЬ  ГРУПП  СИМПТОМОВ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909" y="1009234"/>
            <a:ext cx="8229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164134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762000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164134"/>
            <a:ext cx="8229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Нарушение регуляции аффекта: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подходят различные техники работы с эмоциями, и особенно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символдаматические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Изменение сознания, мышления: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техники КПТ (техники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когнитивно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-поведенческой психотерапии)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Изменение восприятия себя: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техники работы по восстановлению устойчивости самооценки, работа с восприятием тела и чувств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Нарушение восприятия преступника: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(«стокгольмский синдром» – в ситуации угрозы бессознательное оправдывает преступника и даже любит его)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Нарушение отношений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техники работы с партнерскими связями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Изменение ценностей, мировоззрения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работа с экзистенциональными вопросами.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945" y="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КОМПЛЕКСНОЕ НАРУШЕНИЕ ПРИ ТРАВМЕ: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олимодальная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психокоррекционная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909" y="1009234"/>
            <a:ext cx="8229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164134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762000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945" y="1009234"/>
            <a:ext cx="82296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Психодинамический подход: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психоанализ не работает. Можно применять только выборочно работу с чувствами, образами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лимбической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Поведенческая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психокоррекция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проживание травмирующих событий совместно с психологом в кабинете после стабилизации состояния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КПТ: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переструктурировать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ситуацию, найти рациональное пояснение. Понять почему это произошло? Что это могло быть?.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Телесно-ориентированная психотерапия: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выхода на блоки и зажимы в теле где хранится неотработанная травма. Выход через память тела к бессознательным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блокам.т.к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травме идет блокировка импульса от мозга к телу, информация застревает в таламусе и подкорковой структуре.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Концентративная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психотерапия: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 обсуждаются, проговариваются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Различные восточные практики: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йога,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т.п.</a:t>
            </a:r>
          </a:p>
          <a:p>
            <a:pPr marL="342900" indent="-342900">
              <a:buAutoNum type="arabicPeriod" startAt="7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Творчество-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экологичный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путь развития души.</a:t>
            </a:r>
          </a:p>
          <a:p>
            <a:pPr marL="342900" indent="-342900">
              <a:buAutoNum type="arabicPeriod" startAt="7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работника.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Забота о достойных условиях жизни. Клиенту важно проживать в ощущении физиологической безопасности и целостности, в условиях защищенности.</a:t>
            </a: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562600"/>
            <a:ext cx="7696200" cy="609600"/>
          </a:xfrm>
        </p:spPr>
        <p:txBody>
          <a:bodyPr/>
          <a:lstStyle/>
          <a:p>
            <a:pPr marL="533400" indent="-533400" algn="l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Будут рассмотрены особенности стабилизации эмоционального состояния обучающихся, особенности психологического сопровождения в сложных жизненных ситуациях, разница между кризисной и экстренной психологической помощью, особенности эмоционального реагирования</a:t>
            </a:r>
            <a:r>
              <a:rPr lang="ru-RU" sz="1800" b="1" dirty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716088" y="609600"/>
            <a:ext cx="7096125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2644"/>
              </a:avLst>
            </a:prstTxWarp>
          </a:bodyPr>
          <a:lstStyle/>
          <a:p>
            <a:pPr algn="ctr"/>
            <a:endParaRPr lang="ru-RU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228600"/>
            <a:ext cx="6248400" cy="2581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профессиональной компетентности педагогов-психологов системы образования ПМР по оказанию психологической поддержки субъектов образовательного процесса, консолидация психологического сообщества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744378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естественная и эффективная форма работы с детьми.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9050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игра может быть использована как инструмент для изучения ребенка (классическая психоаналитическая техника, при которой происходит вытеснение желания, замена одного действия другим, отсутствие внимания, оговорки, запинки и т. 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свободное повторное воспроизведение травмирующей ситуации – "навязчивое поведение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>
              <a:lnSpc>
                <a:spcPct val="150000"/>
              </a:lnSpc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служит для раскрытия и лечения искажений в развитии ребенка.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ценна тем, что отбрасывает тень на подсознание и позволяет увидеть, с чем в игре ассоциируется у ребенка травма, проблема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прошлого, что мешает ему нормально жить.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-1" y="102512"/>
            <a:ext cx="7010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формы оказания психологической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помощи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тям  </a:t>
            </a:r>
          </a:p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побывавшим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кризисной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700" y="9906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791" y="1828800"/>
            <a:ext cx="80772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терапевтической сказки позволяет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обойти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психологическое сопротивление и в той или иной мере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проработать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проблему. Показать на примере сказочных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персонажей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пути решения проблем и т.д.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создает условия, в которых ребенок, работая со сказкой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слушая, придумывая, разыгрывая, продолжая), находит решения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жизненных трудностей и проблем.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групповые, так и индивидуальные формы работы.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9890"/>
            <a:ext cx="7010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формы оказания психологической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помощи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тям  </a:t>
            </a:r>
          </a:p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побывавшим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кризисной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85800" y="567093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Разиды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Ткач,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директора киевского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юнгианского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иститута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научного руководителя проекта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Доктор Сказка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490423"/>
            <a:ext cx="8077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«Лечение </a:t>
            </a:r>
            <a:r>
              <a:rPr lang="ru-RU" sz="1600" dirty="0"/>
              <a:t>сказками» – это активно развивающееся направление современной психотерапии. С помощью сказки можно передавать знания, проводить диагностику, оказывать психологическую помощь.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В </a:t>
            </a:r>
            <a:r>
              <a:rPr lang="ru-RU" sz="1600" dirty="0" err="1"/>
              <a:t>сказкотерапии</a:t>
            </a:r>
            <a:r>
              <a:rPr lang="ru-RU" sz="1600" dirty="0"/>
              <a:t> используются терапевтические сказки, специально сконструированные истории, метафорически рассказывающие о проблемах и переживаниях, с которыми сталкивается ребенок или взрослый клиент.</a:t>
            </a:r>
          </a:p>
          <a:p>
            <a:r>
              <a:rPr lang="ru-RU" sz="1600" dirty="0"/>
              <a:t>Феномен терапевтической сказки (как любой другой терапевтической метафоры: притчи, афоризма, аллегорической истории и т.п.) заключается в том, что она служит своеобразным мостиком между левым и правым полушариями мозга, и соответственно ее смысл воспринимается сразу на двух уровнях, сознательном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подсознательном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Явный смысл метафоры, выраженный словами, обращается к сознанию клиента. Скрытый смысл, представленный сигналами, приходящими от органов чувств, адресован его бессознательному. Если сознание и принимает буквальное содержание метафоры как вымышленное, подсознание все равно «верит» услышанному и задает нужную программу изменений в поведении, </a:t>
            </a:r>
            <a:r>
              <a:rPr lang="ru-RU" sz="1600" dirty="0" err="1"/>
              <a:t>переструктурировании</a:t>
            </a:r>
            <a:r>
              <a:rPr lang="ru-RU" sz="1600" dirty="0"/>
              <a:t> ценностей, взглядов и позиций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8473"/>
            <a:ext cx="7010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формы оказания психологической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помощи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тям  </a:t>
            </a:r>
          </a:p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побывавшим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кризисной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81000" y="907904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Доктора сказки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Разиды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Ткач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752600"/>
            <a:ext cx="80772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err="1" smtClean="0"/>
              <a:t>Разида</a:t>
            </a:r>
            <a:r>
              <a:rPr lang="ru-RU" sz="1600" dirty="0" smtClean="0"/>
              <a:t> предлагает терапевтические сказки </a:t>
            </a:r>
            <a:r>
              <a:rPr lang="ru-RU" sz="1600" dirty="0"/>
              <a:t>для детей </a:t>
            </a:r>
            <a:r>
              <a:rPr lang="ru-RU" sz="1600" dirty="0" smtClean="0"/>
              <a:t>различной </a:t>
            </a:r>
          </a:p>
          <a:p>
            <a:r>
              <a:rPr lang="ru-RU" sz="1600" dirty="0" smtClean="0"/>
              <a:t>направленности, 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работу со </a:t>
            </a:r>
            <a:r>
              <a:rPr lang="ru-RU" sz="1600" dirty="0"/>
              <a:t>страхом войны. </a:t>
            </a:r>
          </a:p>
          <a:p>
            <a:endParaRPr lang="ru-RU" sz="1600" dirty="0" smtClean="0"/>
          </a:p>
          <a:p>
            <a:r>
              <a:rPr lang="ru-RU" sz="1600" dirty="0" smtClean="0"/>
              <a:t>Война </a:t>
            </a:r>
            <a:r>
              <a:rPr lang="ru-RU" sz="1600" dirty="0"/>
              <a:t>это страшно. Ее боятся не только дети, но и взрослые. </a:t>
            </a:r>
            <a:endParaRPr lang="ru-RU" sz="1600" dirty="0" smtClean="0"/>
          </a:p>
          <a:p>
            <a:r>
              <a:rPr lang="ru-RU" sz="1600" dirty="0" smtClean="0"/>
              <a:t>Но </a:t>
            </a:r>
            <a:r>
              <a:rPr lang="ru-RU" sz="1600" dirty="0"/>
              <a:t>только взрослые могут помочь детям справится с этим страхом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Обещанные в видео сказки размещены в группе "ЖИЗНЬ превыше всего" </a:t>
            </a:r>
            <a:endParaRPr lang="ru-RU" sz="1600" dirty="0" smtClean="0"/>
          </a:p>
          <a:p>
            <a:r>
              <a:rPr lang="ru-RU" sz="1600" dirty="0" smtClean="0"/>
              <a:t>по </a:t>
            </a:r>
            <a:r>
              <a:rPr lang="ru-RU" sz="1600" dirty="0"/>
              <a:t>ссылке </a:t>
            </a:r>
            <a:r>
              <a:rPr lang="ru-RU" sz="1600" dirty="0">
                <a:hlinkClick r:id="rId3"/>
              </a:rPr>
              <a:t>https://</a:t>
            </a:r>
            <a:r>
              <a:rPr lang="ru-RU" sz="1600" dirty="0" smtClean="0">
                <a:hlinkClick r:id="rId3"/>
              </a:rPr>
              <a:t>www.facebook.com/groups/3029435003973205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Также данное видео доступно </a:t>
            </a:r>
            <a:r>
              <a:rPr lang="ru-RU" sz="1600" dirty="0"/>
              <a:t>по ссылке </a:t>
            </a:r>
            <a:r>
              <a:rPr lang="ru-RU" sz="1600" dirty="0">
                <a:hlinkClick r:id="rId4"/>
              </a:rPr>
              <a:t>https://youtu.be/H1au1euO81Q</a:t>
            </a:r>
            <a:endParaRPr lang="ru-RU" sz="1600" dirty="0"/>
          </a:p>
          <a:p>
            <a:endParaRPr lang="ru-RU" sz="1600" dirty="0"/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000" dirty="0" smtClean="0"/>
              <a:t>Хотите </a:t>
            </a:r>
            <a:r>
              <a:rPr lang="ru-RU" sz="1000" dirty="0"/>
              <a:t>узнать больше? Следите за видеокурсом </a:t>
            </a:r>
            <a:r>
              <a:rPr lang="ru-RU" sz="1000" dirty="0" err="1"/>
              <a:t>Разиды</a:t>
            </a:r>
            <a:r>
              <a:rPr lang="ru-RU" sz="1000" dirty="0"/>
              <a:t> Ткач на </a:t>
            </a:r>
            <a:r>
              <a:rPr lang="ru-RU" sz="1000" dirty="0" err="1"/>
              <a:t>YouTube</a:t>
            </a:r>
            <a:r>
              <a:rPr lang="ru-RU" sz="1000" dirty="0"/>
              <a:t>-канале Radomir.tv!</a:t>
            </a:r>
          </a:p>
          <a:p>
            <a:r>
              <a:rPr lang="ru-RU" sz="1000" u="sng" dirty="0" smtClean="0">
                <a:hlinkClick r:id="rId5"/>
              </a:rPr>
              <a:t>       http</a:t>
            </a:r>
            <a:r>
              <a:rPr lang="ru-RU" sz="1000" u="sng" dirty="0">
                <a:hlinkClick r:id="rId5"/>
              </a:rPr>
              <a:t>://www.youtube.com/playlist?list=PLH1mNtsptFEMslRstYysOlcuxcD73XtfS</a:t>
            </a:r>
            <a:r>
              <a:rPr lang="ru-RU" sz="1000" dirty="0"/>
              <a:t> 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образовательный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ресурс Доктора сказки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Разиды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Ткач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www.facebook.com/drskazka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9890"/>
            <a:ext cx="7010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формы оказания психологической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помощи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тям  </a:t>
            </a:r>
          </a:p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побывавшим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кризисной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838200"/>
            <a:ext cx="8001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Песочная терапия.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Этот вид терапии используется при сильнейших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эмоциональных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нагрузках. Через свои ощущения, через прикосновения рук к песку, человек ощущает покой и одновременно огромные возможности. В процессе работы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ребенком не ставится жесткой задачи и критериев.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создает условия для проявления созидающей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силы в детях, специалист занимает ведомую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безоценочную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позицию в процессе игры.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Важен подбор фигурок определенной направленности и тематики: в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«агрессоров» и «помощников», «домиков» и т.п.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09890"/>
            <a:ext cx="7010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формы оказания психологической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помощи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тям  </a:t>
            </a:r>
          </a:p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побывавшим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кризисной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04800" y="920840"/>
            <a:ext cx="73914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428" y="1495086"/>
            <a:ext cx="822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работе с травмой утраты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кризисов переживания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военных действий 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ожно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использовать в работе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детьми следующие виды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упражнений: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Предметно-тематический тип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рисование на свободную и заданные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темы:  « Надежное защищенное безопасное место, где всегда было хорошо», «Моя семья в безопасном месте",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"Я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новой школе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", "Мой новый дом", "Мое любимое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занятие здесь и сейчас",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"Я сейчас", "Я в будущем"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«Цветок в надежном безопасном месте», «Строительство домика, убежища» и т.д. т.п.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Образно - символический тип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изображение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эмоций и ощущений ребенка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виде образов.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 могут быть такие: "Добро", "Зло", "Счастье", "Радость", "Гнев", "Страх" и т. 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Примечание: подходят любые формы творчества и разные материалы: глина, пластилин, различное рукоделие, использование мягких игрушек, пледов, фонариков.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54365"/>
            <a:ext cx="7010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формы оказания психологической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помощи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тям  </a:t>
            </a:r>
          </a:p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побывавшим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кризисной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76200"/>
            <a:ext cx="2741679" cy="2741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382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10 </a:t>
            </a:r>
            <a:r>
              <a:rPr lang="ru-RU" b="1" dirty="0">
                <a:solidFill>
                  <a:srgbClr val="00B050"/>
                </a:solidFill>
              </a:rPr>
              <a:t>пунктов, которые позволят трансформировать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травму </a:t>
            </a:r>
            <a:r>
              <a:rPr lang="ru-RU" b="1" dirty="0">
                <a:solidFill>
                  <a:srgbClr val="00B050"/>
                </a:solidFill>
              </a:rPr>
              <a:t>не в посттравматическое расстройство, а в рост. </a:t>
            </a:r>
          </a:p>
          <a:p>
            <a:endParaRPr lang="ru-RU" sz="1600" dirty="0"/>
          </a:p>
          <a:p>
            <a:r>
              <a:rPr lang="ru-RU" sz="1600" dirty="0" smtClean="0"/>
              <a:t>1. </a:t>
            </a:r>
            <a:r>
              <a:rPr lang="ru-RU" sz="1600" dirty="0" err="1" smtClean="0"/>
              <a:t>Проактивность</a:t>
            </a:r>
            <a:r>
              <a:rPr lang="ru-RU" sz="1600" dirty="0"/>
              <a:t>. Испытание беспомощностью самое опасное. Делайте все, что можете. Берите под контроль даже самую малость. Травма вызывает желание съежится и замереть, противодействуйте этому и расширяйте зону автономного контроля. Что делать вам – знаете только вы.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2. Смыслы и нарративы. Наши ценности. Хрупкость жизнь дает ей большую ценность. Понимая это, мы добровольно берем на себя обязательства к совершению выбора. Будьте приверженцем своих ценностей, а не жертвой обстоятельств. Да, возможность каждого из нас ограничены, но мы должны быть сильны в круге того, что можем.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3. Сохранение чувства собственного достоинства, а не позиция жертвы. Что бы не случилось, я обладаю «самой важной человеческой свободой - в любых обстоятельствах выбирать свое собственное отношение к происходящему».</a:t>
            </a:r>
          </a:p>
          <a:p>
            <a:r>
              <a:rPr lang="ru-RU" sz="1600" dirty="0"/>
              <a:t>4. Базовые навыки </a:t>
            </a:r>
            <a:r>
              <a:rPr lang="ru-RU" sz="1600" dirty="0" err="1"/>
              <a:t>совладания</a:t>
            </a:r>
            <a:r>
              <a:rPr lang="ru-RU" sz="1600" dirty="0"/>
              <a:t> с негативом. Любая простая хорошая вещь в поле вашего зрения питает оптимизм, любая область жизни, не затронутая травмой.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5. Открытость и готовность принять вызов судьбы. Вера в то, что можно и важно учиться и расти, извлекать опыт как из позитивных, так и из негативных жизненных событий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49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766718"/>
            <a:ext cx="8382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B050"/>
                </a:solidFill>
              </a:rPr>
              <a:t>10 пунктов, которые позволят трансформировать 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травму не в посттравматическое расстройство, а в рост. </a:t>
            </a:r>
          </a:p>
          <a:p>
            <a:endParaRPr lang="ru-RU" sz="1600" dirty="0"/>
          </a:p>
          <a:p>
            <a:r>
              <a:rPr lang="ru-RU" sz="1600" dirty="0" smtClean="0"/>
              <a:t>6</a:t>
            </a:r>
            <a:r>
              <a:rPr lang="ru-RU" sz="1600" dirty="0"/>
              <a:t>. Возможность самораскрытия и поддержка близких. </a:t>
            </a:r>
            <a:endParaRPr lang="ru-RU" sz="1600" dirty="0" smtClean="0"/>
          </a:p>
          <a:p>
            <a:r>
              <a:rPr lang="ru-RU" sz="1600" dirty="0" smtClean="0"/>
              <a:t>Альтруизм</a:t>
            </a:r>
            <a:r>
              <a:rPr lang="ru-RU" sz="1600" dirty="0"/>
              <a:t>, помощь, служение другим, поддержка близких, </a:t>
            </a:r>
            <a:r>
              <a:rPr lang="ru-RU" sz="1600" dirty="0" err="1"/>
              <a:t>волонтерство</a:t>
            </a:r>
            <a:r>
              <a:rPr lang="ru-RU" sz="1600" dirty="0"/>
              <a:t>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7. Поисковое поведение. Креативные решения. Во время стресса мы действуем шаблонно, автоматом. Ищите и придумывайте нестандартные решения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 </a:t>
            </a:r>
            <a:endParaRPr lang="ru-RU" sz="1600" dirty="0"/>
          </a:p>
          <a:p>
            <a:r>
              <a:rPr lang="ru-RU" sz="1600" dirty="0"/>
              <a:t>8. Чувство юмора. Черный медицинский юмор помогает и врачам переживать смерти. Цинично, но </a:t>
            </a:r>
            <a:r>
              <a:rPr lang="ru-RU" sz="1600" dirty="0" err="1"/>
              <a:t>терапевтично</a:t>
            </a:r>
            <a:r>
              <a:rPr lang="ru-RU" sz="1600" dirty="0"/>
              <a:t>, пользуйтесь.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9. Базовая рутина. Придерживайтесь привычных ритуалов или придумайте новые. Рутина стабилизирует, режим еды, движения, сна, работы позволяет сохранять ясный ум.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10. Смелость и мужество. Способность быть смелым включает принятие реальности, решение проблем и решимость. Это помогает находить новые возможности и превращать травму в рост."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118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704791"/>
            <a:ext cx="2905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1390651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Успехов, терпения и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устойчивости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стабилизации работы с детьми, взрослыми и с со своим состоянием!!! 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estalsad5.edumsko.ru/images/users-files/estalsad5/5850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9" y="2692065"/>
            <a:ext cx="3962400" cy="3300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971800"/>
            <a:ext cx="86868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4572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Кризис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kreses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решение, поворотный пункт, исход) определяется в психологии как тяжелое психологическое состояние, являющееся результатом либо какого-нибудь внешнего воздействия, либо вызванное внутренней причиной, либо как резкое изменение статуса персональной жизни.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Downloads\282837_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26" y="2790924"/>
            <a:ext cx="5454073" cy="383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04800" y="457200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Травматические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это экстремальные критические события, которые несут угрозу жизни или здоровью (как самого ребенка, так и его значимых близких) и требуют экстраординарных усилий по совладению с последствиями их воздействия.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846729"/>
            <a:ext cx="79248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Кризисная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ребенка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наступает тогда, когда он не может самостоятельно, без чьей-либо поддержки и помощи справиться с ней. </a:t>
            </a:r>
          </a:p>
          <a:p>
            <a:pPr>
              <a:lnSpc>
                <a:spcPct val="15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-127083"/>
            <a:ext cx="10447338" cy="561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pPr algn="ctr"/>
            <a:endParaRPr lang="ru-RU" sz="2400" b="1" u="sng" dirty="0"/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Переживаемые детьми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кризисы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условно разделить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основные группы: </a:t>
            </a:r>
          </a:p>
          <a:p>
            <a:endParaRPr lang="ru-RU" sz="2400" b="1" dirty="0"/>
          </a:p>
          <a:p>
            <a:pPr>
              <a:lnSpc>
                <a:spcPct val="150000"/>
              </a:lnSpc>
            </a:pPr>
            <a:r>
              <a:rPr lang="ru-RU" b="1" i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Возрастные 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кризисы</a:t>
            </a: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Кризисы 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утраты и разлуки.</a:t>
            </a:r>
          </a:p>
          <a:p>
            <a:pPr>
              <a:buFontTx/>
              <a:buChar char="•"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Травматические 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кризисы.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914400"/>
            <a:ext cx="8458200" cy="46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утраты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Утрата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переживание, человеческий опыт,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связанный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смертью близкого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потерей значимых субъектов и объектов.</a:t>
            </a: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время кризиса утраты ребенок переживает смешанные эмоции -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подавленности и печали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гнева и досады. </a:t>
            </a:r>
          </a:p>
          <a:p>
            <a:endParaRPr lang="ru-RU" sz="2400" dirty="0"/>
          </a:p>
          <a:p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6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Условно можно выделить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стадий переживания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утраты: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Первая стадия.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Шок.</a:t>
            </a:r>
            <a:r>
              <a:rPr lang="ru-RU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Характеризуется тотальным эмоциональным отрицанием, часто неправильно понимаемым теми, кто пытается помочь ребенку справиться с горем. </a:t>
            </a:r>
          </a:p>
          <a:p>
            <a:pPr lvl="1">
              <a:lnSpc>
                <a:spcPct val="15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Вторая стадия</a:t>
            </a:r>
            <a:r>
              <a:rPr lang="ru-RU" b="1" u="sng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Злость и ощущение несправедливости.</a:t>
            </a: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этой стадии человека мучает вопрос: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произошло именно со мной? </a:t>
            </a:r>
          </a:p>
          <a:p>
            <a:pPr lvl="1">
              <a:lnSpc>
                <a:spcPct val="150000"/>
              </a:lnSpc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Третья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стадия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. Печаль и сожаление.</a:t>
            </a:r>
          </a:p>
          <a:p>
            <a:pPr lvl="1"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Эта стадия характеризуется ощущением одиночества и депрессией;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потребность вернуть прошлое как способ отрицания произошедшего. </a:t>
            </a:r>
          </a:p>
          <a:p>
            <a:pPr lvl="1">
              <a:lnSpc>
                <a:spcPct val="150000"/>
              </a:lnSpc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Четвертая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стадия</a:t>
            </a:r>
            <a:r>
              <a:rPr lang="ru-RU" b="1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Восстановление.</a:t>
            </a: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Жизнь начинает постепенно входить в свою колею,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концу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можно уже надеяться на восстановление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Tx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2599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целом большую роль в переживании ребёнком </a:t>
            </a:r>
            <a:endParaRPr lang="ru-RU" altLang="zh-CN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травмы </a:t>
            </a:r>
            <a:r>
              <a:rPr lang="ru-RU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потери (утраты) играют такие факторы, как: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219200"/>
            <a:ext cx="58674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latin typeface="Times New Roman" pitchFamily="18" charset="0"/>
                <a:cs typeface="Times New Roman" pitchFamily="18" charset="0"/>
              </a:rPr>
              <a:t> возраст ребёнка;</a:t>
            </a:r>
            <a:br>
              <a:rPr lang="ru-RU" altLang="zh-CN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latin typeface="Times New Roman" pitchFamily="18" charset="0"/>
                <a:cs typeface="Times New Roman" pitchFamily="18" charset="0"/>
              </a:rPr>
              <a:t> уровень психического развития;</a:t>
            </a:r>
            <a:br>
              <a:rPr lang="ru-RU" altLang="zh-CN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latin typeface="Times New Roman" pitchFamily="18" charset="0"/>
                <a:cs typeface="Times New Roman" pitchFamily="18" charset="0"/>
              </a:rPr>
              <a:t> наличие (или отсутствие) опыта предыдущих потерь;</a:t>
            </a:r>
            <a:br>
              <a:rPr lang="ru-RU" altLang="zh-CN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поддержка значимого взрослого.</a:t>
            </a:r>
            <a:b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i-114[1]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62200" y="3429000"/>
            <a:ext cx="2974975" cy="297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2599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психологического сопровождения </a:t>
            </a:r>
          </a:p>
          <a:p>
            <a:pPr algn="ctr"/>
            <a:r>
              <a:rPr lang="ru-RU" altLang="zh-C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сложных жизненных ситуациях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219200"/>
            <a:ext cx="5867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 smtClean="0">
                <a:solidFill>
                  <a:srgbClr val="00B050"/>
                </a:solidFill>
              </a:rPr>
              <a:t>Помогите </a:t>
            </a:r>
            <a:r>
              <a:rPr lang="ru-RU" b="1" dirty="0">
                <a:solidFill>
                  <a:srgbClr val="00B050"/>
                </a:solidFill>
              </a:rPr>
              <a:t>детям рядом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пережить </a:t>
            </a:r>
            <a:r>
              <a:rPr lang="ru-RU" b="1" dirty="0">
                <a:solidFill>
                  <a:srgbClr val="00B050"/>
                </a:solidFill>
              </a:rPr>
              <a:t>свой страх и </a:t>
            </a:r>
            <a:r>
              <a:rPr lang="ru-RU" b="1" dirty="0" smtClean="0">
                <a:solidFill>
                  <a:srgbClr val="00B050"/>
                </a:solidFill>
              </a:rPr>
              <a:t>ужас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Самое главное: спокойный взрослый — спокойный ребёнок.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Психическая травма образуется тогда, когда нет поддерживающего и стабильного ,,ВЗРОСЛОГО</a:t>
            </a:r>
            <a:r>
              <a:rPr lang="ru-RU" b="1" dirty="0" smtClean="0">
                <a:solidFill>
                  <a:srgbClr val="0070C0"/>
                </a:solidFill>
              </a:rPr>
              <a:t>".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Военные </a:t>
            </a:r>
            <a:r>
              <a:rPr lang="ru-RU" b="1" dirty="0">
                <a:solidFill>
                  <a:srgbClr val="0070C0"/>
                </a:solidFill>
              </a:rPr>
              <a:t>действия не могут не вводить в ужас, но "ВЗРОСЛЫЙ" в силе в стократ уменьшить влияние СТРЕССА на </a:t>
            </a:r>
            <a:r>
              <a:rPr lang="ru-RU" b="1" dirty="0" smtClean="0">
                <a:solidFill>
                  <a:srgbClr val="0070C0"/>
                </a:solidFill>
              </a:rPr>
              <a:t>ребёнка СОБСТВЕННЫМ СТАБИЛЬНО СПОКОЙНЫМ СОСТОЯНИЕМ.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1110</TotalTime>
  <Words>2598</Words>
  <Application>Microsoft Office PowerPoint</Application>
  <PresentationFormat>Экран (4:3)</PresentationFormat>
  <Paragraphs>358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华文新魏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Задача:   Будут рассмотрены особенности стабилизации эмоционального состояния обучающихся, особенности психологического сопровождения в сложных жизненных ситуациях, разница между кризисной и экстренной психологической помощью, особенности эмоционального реагирования. 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97</cp:revision>
  <cp:lastPrinted>1601-01-01T00:00:00Z</cp:lastPrinted>
  <dcterms:created xsi:type="dcterms:W3CDTF">1601-01-01T00:00:00Z</dcterms:created>
  <dcterms:modified xsi:type="dcterms:W3CDTF">2022-03-18T11:48:46Z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