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78" r:id="rId3"/>
    <p:sldId id="279" r:id="rId4"/>
    <p:sldId id="282" r:id="rId5"/>
    <p:sldId id="259" r:id="rId6"/>
    <p:sldId id="281" r:id="rId7"/>
    <p:sldId id="280" r:id="rId8"/>
    <p:sldId id="262" r:id="rId9"/>
    <p:sldId id="283" r:id="rId10"/>
    <p:sldId id="284" r:id="rId11"/>
    <p:sldId id="285" r:id="rId12"/>
    <p:sldId id="286" r:id="rId13"/>
    <p:sldId id="288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75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73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67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7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39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673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59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23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47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92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69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61663-D028-4994-AEE4-E12874369C9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669CE-BE0A-4D86-8695-A631F4605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57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7166"/>
            <a:ext cx="8229600" cy="3143271"/>
          </a:xfrm>
          <a:noFill/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/>
            <a:r>
              <a:rPr lang="ru-RU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ПСИХОЛОГИЧЕСКОЕ ЗДОРОВЬЕ УЧАСТНИКОВ ОБРАЗОВАТЕЛЬНОГО </a:t>
            </a:r>
            <a:r>
              <a:rPr lang="ru-RU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ПРОЦЕССА КАК ПОКАЗАТЕЛЬ БЕЗОПАСНОТИ ОБРАЗОВАТЕЛЬНОЙ СРЕДЫ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644008" y="5701898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Николаевна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Доценко Дарья Викторовна 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704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</a:rPr>
              <a:t>Основные понятия психологической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</a:rPr>
              <a:t>безопасности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в образовательной среде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6071" y="1079922"/>
            <a:ext cx="7776864" cy="521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Опасность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вероятность нанесения вреда, определяемая наличием объективных и субъективных факторов, обладающих поражающими свойствами;</a:t>
            </a:r>
          </a:p>
          <a:p>
            <a:pPr indent="361950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Риск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возможность возникновения неблагоприятных и нежелательных последствий деятельности самого субъекта;</a:t>
            </a:r>
          </a:p>
          <a:p>
            <a:pPr indent="361950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Угроза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совокупность условий и факторов, создающих опасность жизненно важным интересам личности, общества.</a:t>
            </a:r>
            <a:endParaRPr lang="ru-RU" sz="2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4722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</a:rPr>
              <a:t>сихологические характеристики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</a:rPr>
              <a:t>безопасной  образовательной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среды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8136904" cy="5184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доброжелательная атмосфера,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высокий уровень вовлеченности в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школьной среде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обучение социальным навыкам взаимодействия,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повышение родительского и общественного участия,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поддержка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учащихся в период возрастных кризисов,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удовлетворенность взаимоотношениями между участниками образовательной среды школы,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уважительное отношение и др.</a:t>
            </a:r>
            <a:endParaRPr lang="ru-RU" sz="28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7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524" y="548680"/>
            <a:ext cx="8568952" cy="5290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Психологическая безопасность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– важнейшее условие полноценного развития ребенка, сохранения и укрепления его психологического здоровья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900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Психологическое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здоровье</a:t>
            </a:r>
            <a:r>
              <a:rPr lang="ru-RU" sz="36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–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условие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жизненной успешности и гарантия благополучия человека в жизни.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8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80703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Основными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</a:rPr>
              <a:t>показатели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психологической безопасности образовательной среды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5222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Качество межличностных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отношений;</a:t>
            </a:r>
          </a:p>
          <a:p>
            <a:pPr>
              <a:lnSpc>
                <a:spcPct val="150000"/>
              </a:lnSpc>
            </a:pPr>
            <a:endParaRPr lang="ru-RU" sz="11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Комфортность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образовательной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среды;</a:t>
            </a:r>
          </a:p>
          <a:p>
            <a:pPr>
              <a:lnSpc>
                <a:spcPct val="150000"/>
              </a:lnSpc>
            </a:pPr>
            <a:endParaRPr lang="ru-RU" sz="11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Защищенность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от психологического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насилия; </a:t>
            </a:r>
            <a:endParaRPr lang="ru-RU" sz="2400" b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endParaRPr lang="ru-RU" sz="11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Удовлетворенность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образовательной средой. 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 descr="Психологическая безопасность дошкольников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50" b="998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880320" cy="432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81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538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Ничто </a:t>
            </a:r>
            <a:r>
              <a:rPr lang="ru-RU" sz="5400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не стоит педагогическому коллективу так дешево и не ценится так дорого, как </a:t>
            </a:r>
            <a:r>
              <a:rPr lang="ru-RU" sz="5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психологическая безопасность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детей</a:t>
            </a:r>
            <a:endParaRPr lang="ru-RU" sz="5400" b="1" i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3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182" y="260648"/>
            <a:ext cx="84372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i="1" dirty="0" smtClean="0"/>
              <a:t>Летним днем учитель вел семинар для тех, кто интересуется здравым смыслом.</a:t>
            </a:r>
          </a:p>
          <a:p>
            <a:pPr marL="342900" indent="-342900" algn="ctr">
              <a:buFontTx/>
              <a:buChar char="-"/>
            </a:pPr>
            <a:r>
              <a:rPr lang="ru-RU" sz="2200" b="1" i="1" dirty="0" smtClean="0"/>
              <a:t>Что самое ценное в мире?</a:t>
            </a:r>
            <a:r>
              <a:rPr lang="ru-RU" sz="2200" i="1" dirty="0" smtClean="0"/>
              <a:t> - спросил он у учеников.</a:t>
            </a:r>
          </a:p>
          <a:p>
            <a:pPr marL="342900" indent="-342900" algn="ctr">
              <a:buFontTx/>
              <a:buChar char="-"/>
            </a:pPr>
            <a:endParaRPr lang="ru-RU" sz="2200" i="1" dirty="0"/>
          </a:p>
          <a:p>
            <a:pPr algn="ctr"/>
            <a:endParaRPr lang="ru-RU" sz="2200" i="1" dirty="0" smtClean="0"/>
          </a:p>
          <a:p>
            <a:pPr algn="ctr"/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b="1" i="1" dirty="0" smtClean="0"/>
              <a:t>- Любовь</a:t>
            </a:r>
            <a:r>
              <a:rPr lang="ru-RU" sz="2200" i="1" dirty="0" smtClean="0"/>
              <a:t>, - ответила миловидная девушка. Учитель хмыкнул.</a:t>
            </a:r>
            <a:br>
              <a:rPr lang="ru-RU" sz="2200" i="1" dirty="0" smtClean="0"/>
            </a:br>
            <a:r>
              <a:rPr lang="ru-RU" sz="2200" b="1" i="1" dirty="0" smtClean="0"/>
              <a:t>- Деньги</a:t>
            </a:r>
            <a:r>
              <a:rPr lang="ru-RU" sz="2200" i="1" dirty="0" smtClean="0"/>
              <a:t>, - произнес целеустремленный молодой человек. Учитель улыбнулся.</a:t>
            </a:r>
            <a:br>
              <a:rPr lang="ru-RU" sz="2200" i="1" dirty="0" smtClean="0"/>
            </a:br>
            <a:r>
              <a:rPr lang="ru-RU" sz="2200" b="1" i="1" dirty="0" smtClean="0"/>
              <a:t>- Друзья</a:t>
            </a:r>
            <a:r>
              <a:rPr lang="ru-RU" sz="2200" i="1" dirty="0" smtClean="0"/>
              <a:t>, - заявила компания, сидящая на задних рядах. Учитель хихикнул.</a:t>
            </a:r>
            <a:br>
              <a:rPr lang="ru-RU" sz="2200" i="1" dirty="0" smtClean="0"/>
            </a:br>
            <a:r>
              <a:rPr lang="ru-RU" sz="2200" b="1" i="1" dirty="0" smtClean="0"/>
              <a:t>- Работа</a:t>
            </a:r>
            <a:r>
              <a:rPr lang="ru-RU" sz="2200" i="1" dirty="0" smtClean="0"/>
              <a:t>, - сообщил работяга с мозолистыми руками. Учитель не выдержал, и засмеялся.</a:t>
            </a: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 smtClean="0"/>
              <a:t>Когда он закончил смеяться, он вытер выступившие слезы рукавом и сказал:</a:t>
            </a: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551723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- Запишите себе куда-нибудь, о, ученики! </a:t>
            </a:r>
            <a:endParaRPr lang="en-US" sz="2000" b="1" i="1" dirty="0" smtClean="0"/>
          </a:p>
          <a:p>
            <a:pPr algn="ctr"/>
            <a:r>
              <a:rPr lang="ru-RU" sz="2000" b="1" i="1" dirty="0" smtClean="0"/>
              <a:t>Важнее </a:t>
            </a:r>
            <a:r>
              <a:rPr lang="ru-RU" sz="2000" b="1" i="1" dirty="0"/>
              <a:t>всего - ваше </a:t>
            </a:r>
            <a:r>
              <a:rPr lang="ru-RU" sz="2000" b="1" i="1" dirty="0" smtClean="0"/>
              <a:t>психологическое </a:t>
            </a:r>
            <a:r>
              <a:rPr lang="ru-RU" sz="2000" b="1" i="1" dirty="0"/>
              <a:t>здоровье. </a:t>
            </a:r>
            <a:endParaRPr lang="ru-RU" sz="2000" b="1" dirty="0"/>
          </a:p>
        </p:txBody>
      </p:sp>
      <p:pic>
        <p:nvPicPr>
          <p:cNvPr id="1028" name="Picture 4" descr="сверкающая открытая книга, желтый треугольник, открытая книга, книга  комиксов, открытая дверь, открытие png | Klipart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7895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4562" y="930077"/>
            <a:ext cx="35242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9490"/>
            <a:ext cx="4130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cap="all" dirty="0"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i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Что это такое?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322380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здоровье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здоровье + личностное здоровье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89035"/>
            <a:ext cx="89644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здоровье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характеризующее процесс и результат нормального развития субъективной реальности в пределах индивидуальной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жизни,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"Психологическое здоровье" характеризует личность в целом (в отличие от "психического здоровья", которое имеет отношение к отдельным психическим процессам и механизмам),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здоровье включает в себя разные компоненты жизнедеятельности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 ребенка, его душевного комфорта;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поведение;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себя и других;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реализация потенциала развития в разных видах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выбор и нести за него ответственность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848872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ПСИХОЛОГИЧЕСКОЕ ЗДОРОВЬЕ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это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эмоциональное благополучие, внутренний душевный комфорт, чувство защищенности.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0080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400" b="1" dirty="0">
                <a:latin typeface="Times New Roman"/>
                <a:ea typeface="Calibri"/>
              </a:rPr>
              <a:t>Психологически  здоровый человек – это</a:t>
            </a:r>
            <a:r>
              <a:rPr lang="ru-RU" sz="2400" dirty="0">
                <a:latin typeface="Times New Roman"/>
                <a:ea typeface="Calibri"/>
              </a:rPr>
              <a:t>, прежде всего, творческий, жизнерадостный и веселый, открытый и познающий себя и окружающий мир не только разумом, но и чувствами, интуицией.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573016"/>
            <a:ext cx="8072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400" dirty="0">
                <a:latin typeface="Times New Roman"/>
                <a:ea typeface="Calibri"/>
              </a:rPr>
              <a:t>Создавая в </a:t>
            </a:r>
            <a:r>
              <a:rPr lang="ru-RU" sz="2400" b="1" dirty="0">
                <a:latin typeface="Times New Roman"/>
                <a:ea typeface="Calibri"/>
              </a:rPr>
              <a:t>образовательном учреждении здоровую</a:t>
            </a:r>
            <a:r>
              <a:rPr lang="ru-RU" sz="2400" dirty="0">
                <a:latin typeface="Times New Roman"/>
                <a:ea typeface="Calibri"/>
              </a:rPr>
              <a:t>, безопасную </a:t>
            </a:r>
            <a:r>
              <a:rPr lang="ru-RU" sz="2400" b="1" dirty="0">
                <a:latin typeface="Times New Roman"/>
                <a:ea typeface="Calibri"/>
              </a:rPr>
              <a:t>психологическую</a:t>
            </a:r>
            <a:r>
              <a:rPr lang="ru-RU" sz="2400" dirty="0">
                <a:latin typeface="Times New Roman"/>
                <a:ea typeface="Calibri"/>
              </a:rPr>
              <a:t> среду мы в первую очередь должны заботиться о </a:t>
            </a:r>
            <a:r>
              <a:rPr lang="ru-RU" sz="2400" b="1" dirty="0">
                <a:latin typeface="Times New Roman"/>
                <a:ea typeface="Calibri"/>
              </a:rPr>
              <a:t>психологическом здоровье всех участников образовательного процесса</a:t>
            </a:r>
            <a:r>
              <a:rPr lang="ru-RU" sz="2400" dirty="0">
                <a:latin typeface="Times New Roman"/>
                <a:ea typeface="Calibri"/>
              </a:rPr>
              <a:t>: обучающихся, родителей и педагогов.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624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Рисунки\ФОН\smile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71604" y="214290"/>
            <a:ext cx="6353849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УЧАСТНИКИ  ОБРАЗОВАТЕЛЬНОГО ПРОЦЕССА</a:t>
            </a:r>
          </a:p>
        </p:txBody>
      </p:sp>
      <p:sp>
        <p:nvSpPr>
          <p:cNvPr id="6" name="Счетверенная стрелка 5"/>
          <p:cNvSpPr/>
          <p:nvPr/>
        </p:nvSpPr>
        <p:spPr>
          <a:xfrm>
            <a:off x="3643313" y="2357438"/>
            <a:ext cx="2000250" cy="2428875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85750" y="2928938"/>
            <a:ext cx="3214688" cy="17145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ПЕДАГОГИ</a:t>
            </a:r>
          </a:p>
        </p:txBody>
      </p:sp>
      <p:sp>
        <p:nvSpPr>
          <p:cNvPr id="8" name="Овал 7"/>
          <p:cNvSpPr/>
          <p:nvPr/>
        </p:nvSpPr>
        <p:spPr>
          <a:xfrm>
            <a:off x="3071813" y="4857750"/>
            <a:ext cx="3214687" cy="17145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УЧАЩИЕСЯ</a:t>
            </a:r>
          </a:p>
        </p:txBody>
      </p:sp>
      <p:sp>
        <p:nvSpPr>
          <p:cNvPr id="9" name="Овал 8"/>
          <p:cNvSpPr/>
          <p:nvPr/>
        </p:nvSpPr>
        <p:spPr>
          <a:xfrm>
            <a:off x="5715000" y="3000375"/>
            <a:ext cx="3214688" cy="17145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РОДИТЕЛИ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7992888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Эмоциональное состояние как школьников, родителей, так и учителей является значимым для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психологического комфорта образовательного учреждения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656" y="2852936"/>
            <a:ext cx="7992888" cy="2835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Психологическое здоровье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ребенка является предпосылкой не только его эмоционального благополучия и физического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здоровья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но и хорошей школьной успеваемости, а также последующей успешной социализации, решения вопроса о выборе жизненного пути.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Основные направления: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1)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Психодиагностика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2)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Развивающая 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психокоррекционная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работа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3)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Консультирование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4)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Просвещение.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93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Психологическое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здоровье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учителя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Факторы: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высокая насыщенность рабочего дня, обусловленная общением с другими лицами;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большое 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количество разных по содержанию и эмоциональной напряженности деловых контактов;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высокая 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ответственность за результаты общения;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определенная 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зависимость от партнеров по общению;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необходимость 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понимать их индивидуальные особенности, притязания и ожидания;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частые 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притязания на неформальные отношения при решении их проблем;</a:t>
            </a:r>
          </a:p>
          <a:p>
            <a:pPr marL="0" indent="542925">
              <a:lnSpc>
                <a:spcPct val="134000"/>
              </a:lnSpc>
              <a:spcBef>
                <a:spcPts val="0"/>
              </a:spcBef>
            </a:pPr>
            <a:r>
              <a:rPr lang="ru-RU" sz="5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конфликтные </a:t>
            </a:r>
            <a:r>
              <a:rPr lang="ru-RU" sz="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напряженные ситуации общения, вызванные недоверием, несогласием».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808" y="1726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Психологическая безопасность образовательной среды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488" y="1340768"/>
            <a:ext cx="8424936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Образовательная среда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это совокупность всех возможностей обучения, воспитания и развития личности, причем возможностей как позитивных, так и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негативных.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488" y="3789040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sz="3200" b="1" dirty="0">
                <a:solidFill>
                  <a:srgbClr val="002060"/>
                </a:solidFill>
                <a:latin typeface="Times New Roman"/>
                <a:ea typeface="Calibri"/>
              </a:rPr>
              <a:t>Психологическая безопасность</a:t>
            </a:r>
            <a:r>
              <a:rPr lang="ru-RU" sz="3200" dirty="0">
                <a:latin typeface="Times New Roman"/>
                <a:ea typeface="Calibri"/>
              </a:rPr>
              <a:t> - это состояние психологической защищённости, а также способность человека и среды отражать неблагоприятные внешние и внутренние </a:t>
            </a:r>
            <a:r>
              <a:rPr lang="ru-RU" sz="3200" dirty="0" smtClean="0">
                <a:latin typeface="Times New Roman"/>
                <a:ea typeface="Calibri"/>
              </a:rPr>
              <a:t>воздействия.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7902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581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ПСИХОЛОГИЧЕСКОЕ ЗДОРОВЬЕ УЧАСТНИКОВ ОБРАЗОВАТЕЛЬНОГО ПРОЦЕССА КАК ПОКАЗАТЕЛЬ БЕЗОПАСНОТИ ОБРАЗОВАТЕЛЬНОЙ СРЕДЫ</vt:lpstr>
      <vt:lpstr>Слайд 2</vt:lpstr>
      <vt:lpstr>Слайд 3</vt:lpstr>
      <vt:lpstr>Слайд 4</vt:lpstr>
      <vt:lpstr>Слайд 5</vt:lpstr>
      <vt:lpstr>Слайд 6</vt:lpstr>
      <vt:lpstr>Основные направления:</vt:lpstr>
      <vt:lpstr>Психологическое здоровье учителя</vt:lpstr>
      <vt:lpstr>Психологическая безопасность образовательной среды 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ЗДОРОВЬЕ УЧАСТНИКОВ ОБРАЗОВАТЕЛЬНОГО ПРОЦЕССА</dc:title>
  <dc:creator>User</dc:creator>
  <cp:lastModifiedBy>admin</cp:lastModifiedBy>
  <cp:revision>48</cp:revision>
  <dcterms:created xsi:type="dcterms:W3CDTF">2012-01-31T14:36:44Z</dcterms:created>
  <dcterms:modified xsi:type="dcterms:W3CDTF">2020-11-10T20:19:19Z</dcterms:modified>
</cp:coreProperties>
</file>