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/>
    <p:restoredTop sz="94722"/>
  </p:normalViewPr>
  <p:slideViewPr>
    <p:cSldViewPr snapToGrid="0" snapToObjects="1">
      <p:cViewPr varScale="1">
        <p:scale>
          <a:sx n="72" d="100"/>
          <a:sy n="72" d="100"/>
        </p:scale>
        <p:origin x="23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1033-AC32-C04E-BA60-D40441402E6F}" type="datetimeFigureOut">
              <a:rPr lang="es-ES_tradnl" smtClean="0"/>
              <a:t>7/5/20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0598-7711-5448-9C6A-0DF75065BDB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31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20598-7711-5448-9C6A-0DF75065BDB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94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cepto.de/agua/" TargetMode="External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coronavirus+microscopio&amp;client=safari&amp;rls=en&amp;tbm=isch&amp;source=iu&amp;ictx=1&amp;fir=-HmF7vL0aMvmqM%253A%252C0kHU1yZJbYNMXM%252C_&amp;vet=1&amp;usg=AI4_-kR8RRgV9wGQRbCNL9MOjUibvPnIXg&amp;sa=X&amp;ved=2ahUKEwifsZ3Gy6HpAhVCzYUKHW19AsAQ9QEwA3oE" TargetMode="External"/><Relationship Id="rId3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adn/" TargetMode="External"/><Relationship Id="rId4" Type="http://schemas.openxmlformats.org/officeDocument/2006/relationships/hyperlink" Target="https://concepto.de/arn/" TargetMode="External"/><Relationship Id="rId5" Type="http://schemas.openxmlformats.org/officeDocument/2006/relationships/hyperlink" Target="https://concepto.de/celula-procariot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cepto.de/nucleo-celula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cepto.de/fotosintesi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cepto.de/lipido/" TargetMode="External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Repaso, La célula eucariota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MÓDULO DE CIENCIAS, 2º FPB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50" y="5391396"/>
            <a:ext cx="1094509" cy="10945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5395907"/>
            <a:ext cx="1180830" cy="10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Núcleo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2116123"/>
          </a:xfrm>
        </p:spPr>
        <p:txBody>
          <a:bodyPr/>
          <a:lstStyle/>
          <a:p>
            <a:r>
              <a:rPr lang="es-ES_tradnl" dirty="0" smtClean="0"/>
              <a:t>Un </a:t>
            </a:r>
            <a:r>
              <a:rPr lang="es-ES_tradnl" dirty="0"/>
              <a:t>orgánulo central donde se hallan contenidos los cromosomas, portadores del material genético (ADN y ARN).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671" y="3650838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Citoplasma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2430237"/>
          </a:xfrm>
        </p:spPr>
        <p:txBody>
          <a:bodyPr/>
          <a:lstStyle/>
          <a:p>
            <a:r>
              <a:rPr lang="es-ES_tradnl" b="1" dirty="0"/>
              <a:t>Citoplasma</a:t>
            </a:r>
            <a:r>
              <a:rPr lang="es-ES_tradnl" dirty="0"/>
              <a:t>. Compuesto más que nada de </a:t>
            </a:r>
            <a:r>
              <a:rPr lang="es-ES_tradnl" dirty="0">
                <a:hlinkClick r:id="rId2"/>
              </a:rPr>
              <a:t>agua</a:t>
            </a:r>
            <a:r>
              <a:rPr lang="es-ES_tradnl" dirty="0"/>
              <a:t> y compartimientos separados por membranas internas, en los cuales están los distintos orgánulos de la célula.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09" y="3839509"/>
            <a:ext cx="2806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Lisosomas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052117"/>
            <a:ext cx="7796540" cy="173099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Se encargan del digerir, con</a:t>
            </a:r>
            <a:r>
              <a:rPr lang="es-ES_tradnl" dirty="0"/>
              <a:t> material digestivo indispensable para asimilar las sustancias que ingresan a la célula.</a:t>
            </a:r>
            <a:r>
              <a:rPr lang="es-ES_tradnl" b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2" y="34461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Mitocondrias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2537813"/>
          </a:xfrm>
        </p:spPr>
        <p:txBody>
          <a:bodyPr/>
          <a:lstStyle/>
          <a:p>
            <a:r>
              <a:rPr lang="es-ES_tradnl" dirty="0"/>
              <a:t>Los motores del proceso metabólico, es decir, los centros de energía a través de respiración o fotosíntesis.</a:t>
            </a:r>
            <a:br>
              <a:rPr lang="es-ES_tradnl" dirty="0"/>
            </a:br>
            <a:r>
              <a:rPr lang="es-ES_tradnl"/>
              <a:t/>
            </a:r>
            <a:br>
              <a:rPr lang="es-ES_tradnl"/>
            </a:b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23" y="3774141"/>
            <a:ext cx="354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Cloroplastos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2035790"/>
          </a:xfrm>
        </p:spPr>
        <p:txBody>
          <a:bodyPr>
            <a:normAutofit/>
          </a:bodyPr>
          <a:lstStyle/>
          <a:p>
            <a:r>
              <a:rPr lang="es-ES_tradnl" dirty="0"/>
              <a:t>Ya que contienen la clorofila, existen sólo en las células vegetales. Gracias al pigmento que contienen las plantas tienen su color verde característico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706" y="390039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Los virus necesitan de las </a:t>
            </a:r>
            <a:r>
              <a:rPr lang="es-ES_tradnl" dirty="0" err="1" smtClean="0"/>
              <a:t>celulas</a:t>
            </a:r>
            <a:r>
              <a:rPr lang="es-ES_tradnl" dirty="0" smtClean="0"/>
              <a:t> para vivir</a:t>
            </a:r>
            <a:endParaRPr lang="es-ES_tradnl" dirty="0"/>
          </a:p>
        </p:txBody>
      </p:sp>
      <p:pic>
        <p:nvPicPr>
          <p:cNvPr id="4" name="Marcador de conteni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064" y="2133600"/>
            <a:ext cx="5991442" cy="33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Niveles de organización de la </a:t>
            </a:r>
            <a:r>
              <a:rPr lang="es-ES_tradnl" dirty="0" err="1" smtClean="0"/>
              <a:t>matería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86" y="2052638"/>
            <a:ext cx="5329766" cy="3997325"/>
          </a:xfrm>
        </p:spPr>
      </p:pic>
    </p:spTree>
    <p:extLst>
      <p:ext uri="{BB962C8B-B14F-4D97-AF65-F5344CB8AC3E}">
        <p14:creationId xmlns:p14="http://schemas.microsoft.com/office/powerpoint/2010/main" val="7220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Célula Eucariota vs Célula Procariota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88" y="2052638"/>
            <a:ext cx="6123561" cy="3997325"/>
          </a:xfrm>
        </p:spPr>
      </p:pic>
    </p:spTree>
    <p:extLst>
      <p:ext uri="{BB962C8B-B14F-4D97-AF65-F5344CB8AC3E}">
        <p14:creationId xmlns:p14="http://schemas.microsoft.com/office/powerpoint/2010/main" val="11325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 Célula Eucariota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 llama célula eucariota (del vocablo griego </a:t>
            </a:r>
            <a:r>
              <a:rPr lang="es-ES_tradnl" i="1" dirty="0" err="1"/>
              <a:t>eukaryota</a:t>
            </a:r>
            <a:r>
              <a:rPr lang="es-ES_tradnl" dirty="0"/>
              <a:t>, unión de </a:t>
            </a:r>
            <a:r>
              <a:rPr lang="es-ES_tradnl" i="1" dirty="0" err="1"/>
              <a:t>eu</a:t>
            </a:r>
            <a:r>
              <a:rPr lang="es-ES_tradnl" i="1" dirty="0"/>
              <a:t>–</a:t>
            </a:r>
            <a:r>
              <a:rPr lang="es-ES_tradnl" dirty="0"/>
              <a:t> “verdadero” y </a:t>
            </a:r>
            <a:r>
              <a:rPr lang="es-ES_tradnl" i="1" dirty="0" err="1"/>
              <a:t>karyon</a:t>
            </a:r>
            <a:r>
              <a:rPr lang="es-ES_tradnl" dirty="0"/>
              <a:t> “</a:t>
            </a:r>
            <a:r>
              <a:rPr lang="es-ES_tradnl" dirty="0" err="1" smtClean="0"/>
              <a:t>nuez,núcleo</a:t>
            </a:r>
            <a:r>
              <a:rPr lang="es-ES_tradnl" dirty="0"/>
              <a:t>”) a todas </a:t>
            </a:r>
            <a:r>
              <a:rPr lang="es-ES_tradnl" b="1" dirty="0"/>
              <a:t>aquellas en cuyos citoplasmas pueda hallarse un</a:t>
            </a:r>
            <a:r>
              <a:rPr lang="es-ES_tradnl" dirty="0"/>
              <a:t> </a:t>
            </a:r>
            <a:r>
              <a:rPr lang="es-ES_tradnl" b="1" dirty="0">
                <a:hlinkClick r:id="rId2"/>
              </a:rPr>
              <a:t>núcleo celular</a:t>
            </a:r>
            <a:r>
              <a:rPr lang="es-ES_tradnl" b="1" dirty="0"/>
              <a:t> bien definido</a:t>
            </a:r>
            <a:r>
              <a:rPr lang="es-ES_tradnl" dirty="0"/>
              <a:t>, cuyo interior contiene el material genético (</a:t>
            </a:r>
            <a:r>
              <a:rPr lang="es-ES_tradnl" dirty="0">
                <a:hlinkClick r:id="rId3"/>
              </a:rPr>
              <a:t>ADN</a:t>
            </a:r>
            <a:r>
              <a:rPr lang="es-ES_tradnl" dirty="0"/>
              <a:t> y </a:t>
            </a:r>
            <a:r>
              <a:rPr lang="es-ES_tradnl" dirty="0">
                <a:hlinkClick r:id="rId4"/>
              </a:rPr>
              <a:t>ARN</a:t>
            </a:r>
            <a:r>
              <a:rPr lang="es-ES_tradnl" dirty="0"/>
              <a:t>) del organismo. </a:t>
            </a:r>
            <a:endParaRPr lang="es-ES_tradnl" dirty="0" smtClean="0"/>
          </a:p>
          <a:p>
            <a:r>
              <a:rPr lang="es-ES_tradnl" dirty="0" smtClean="0"/>
              <a:t>En </a:t>
            </a:r>
            <a:r>
              <a:rPr lang="es-ES_tradnl" dirty="0"/>
              <a:t>esto se distinguen de las </a:t>
            </a:r>
            <a:r>
              <a:rPr lang="es-ES_tradnl" dirty="0">
                <a:hlinkClick r:id="rId5"/>
              </a:rPr>
              <a:t>células procariotas</a:t>
            </a:r>
            <a:r>
              <a:rPr lang="es-ES_tradnl" dirty="0"/>
              <a:t>, mucho más primitivas y cuyo material genético está disperso en el citoplasma.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8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Tipos de Célula Eucariota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7932" y="2004614"/>
            <a:ext cx="7796540" cy="3997828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Células </a:t>
            </a:r>
            <a:r>
              <a:rPr lang="es-ES_tradnl" b="1" dirty="0"/>
              <a:t>animales</a:t>
            </a:r>
            <a:r>
              <a:rPr lang="es-ES_tradnl" dirty="0"/>
              <a:t>. Sin plastos ni paredes celulares, tienen centriolos y vacuolas de menor tamaño, aunque más abundantes</a:t>
            </a:r>
            <a:r>
              <a:rPr lang="es-ES_tradnl" dirty="0" smtClean="0"/>
              <a:t>.</a:t>
            </a:r>
          </a:p>
          <a:p>
            <a:r>
              <a:rPr lang="es-ES_tradnl" b="1" dirty="0"/>
              <a:t>Células vegetales</a:t>
            </a:r>
            <a:r>
              <a:rPr lang="es-ES_tradnl" dirty="0"/>
              <a:t>. Con una pared celular de celulosa y proteínas que recubre su membrana y las hace rígidas, resistentes, tienen cloroplastos portadores de la clorofila necesaria para hacer </a:t>
            </a:r>
            <a:r>
              <a:rPr lang="es-ES_tradnl" dirty="0">
                <a:hlinkClick r:id="rId2"/>
              </a:rPr>
              <a:t>fotosíntesis</a:t>
            </a:r>
            <a:r>
              <a:rPr lang="es-ES_tradnl" dirty="0" smtClean="0"/>
              <a:t>.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258" y="2270039"/>
            <a:ext cx="2098881" cy="1733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10" y="4653707"/>
            <a:ext cx="3021629" cy="1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Funciones de la Célula Eucariota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/>
              <a:t>Las células eucariotas demuestran dos funciones elementales:</a:t>
            </a:r>
          </a:p>
          <a:p>
            <a:pPr lvl="1"/>
            <a:r>
              <a:rPr lang="es-ES_tradnl" dirty="0" err="1"/>
              <a:t>Autoconservación</a:t>
            </a:r>
            <a:endParaRPr lang="es-ES_tradnl" dirty="0"/>
          </a:p>
          <a:p>
            <a:pPr lvl="1"/>
            <a:r>
              <a:rPr lang="es-ES_tradnl" dirty="0" err="1"/>
              <a:t>Autorreproducción</a:t>
            </a:r>
            <a:endParaRPr lang="es-ES_tradnl" dirty="0"/>
          </a:p>
          <a:p>
            <a:r>
              <a:rPr lang="es-ES_tradnl" dirty="0"/>
              <a:t>Esto quiere decir que </a:t>
            </a:r>
            <a:r>
              <a:rPr lang="es-ES_tradnl" b="1" dirty="0"/>
              <a:t>sus conductas</a:t>
            </a:r>
            <a:r>
              <a:rPr lang="es-ES_tradnl" dirty="0"/>
              <a:t> </a:t>
            </a:r>
            <a:r>
              <a:rPr lang="es-ES_tradnl" b="1" dirty="0"/>
              <a:t>se rigen por los principios más elementales de la vida</a:t>
            </a:r>
            <a:r>
              <a:rPr lang="es-ES_tradnl" dirty="0"/>
              <a:t>: conseguir (o fabricar) alimento para obtener energía y, eventualmente, permitir la perpetuación de la especie a través de la creación de nuevos individuos.</a:t>
            </a:r>
          </a:p>
          <a:p>
            <a:r>
              <a:rPr lang="es-ES_tradnl" dirty="0"/>
              <a:t>Esto último puede darse de manera sexual (por lo general cuando hay mayor presión ambiental que exige mayor variabilidad genética para hallar soluciones) o asexual (para preservar el código genético intacto</a:t>
            </a:r>
            <a:r>
              <a:rPr lang="es-ES_tradnl" dirty="0" smtClean="0"/>
              <a:t>).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18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Orgánulos de la </a:t>
            </a:r>
            <a:r>
              <a:rPr lang="es-ES_tradnl" dirty="0"/>
              <a:t>C</a:t>
            </a:r>
            <a:r>
              <a:rPr lang="es-ES_tradnl" dirty="0" smtClean="0"/>
              <a:t>élula Eucariota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1346670"/>
            <a:ext cx="7796540" cy="3997828"/>
          </a:xfrm>
        </p:spPr>
        <p:txBody>
          <a:bodyPr/>
          <a:lstStyle/>
          <a:p>
            <a:r>
              <a:rPr lang="es-ES_tradnl" dirty="0"/>
              <a:t>En biología celular, se denominan </a:t>
            </a:r>
            <a:r>
              <a:rPr lang="es-ES_tradnl" b="1" dirty="0"/>
              <a:t>orgánulos</a:t>
            </a:r>
            <a:r>
              <a:rPr lang="es-ES_tradnl" dirty="0"/>
              <a:t>​ (o también </a:t>
            </a:r>
            <a:r>
              <a:rPr lang="es-ES_tradnl" dirty="0" err="1"/>
              <a:t>organelas</a:t>
            </a:r>
            <a:r>
              <a:rPr lang="es-ES_tradnl" dirty="0"/>
              <a:t>,​ </a:t>
            </a:r>
            <a:r>
              <a:rPr lang="es-ES_tradnl" dirty="0" err="1"/>
              <a:t>organelos</a:t>
            </a:r>
            <a:r>
              <a:rPr lang="es-ES_tradnl" dirty="0"/>
              <a:t>,​ </a:t>
            </a:r>
            <a:r>
              <a:rPr lang="es-ES_tradnl" dirty="0" err="1"/>
              <a:t>organoides</a:t>
            </a:r>
            <a:r>
              <a:rPr lang="es-ES_tradnl" dirty="0"/>
              <a:t>​) a las diferentes estructuras contenidas en el citoplasma de las células, principalmente las eucariotas, que tienen una forma determinada.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67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Membrana Plasmática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9848" y="1885285"/>
            <a:ext cx="7427305" cy="248425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s-ES_tradnl" b="1" dirty="0"/>
              <a:t>Membrana celular o </a:t>
            </a:r>
            <a:r>
              <a:rPr lang="es-ES_tradnl" b="1" dirty="0" smtClean="0"/>
              <a:t>plasmática</a:t>
            </a:r>
            <a:r>
              <a:rPr lang="es-ES_tradnl" dirty="0"/>
              <a:t> </a:t>
            </a:r>
            <a:r>
              <a:rPr lang="es-ES_tradnl" dirty="0" smtClean="0"/>
              <a:t>es </a:t>
            </a:r>
            <a:r>
              <a:rPr lang="es-ES_tradnl" dirty="0"/>
              <a:t>u</a:t>
            </a:r>
            <a:r>
              <a:rPr lang="es-ES_tradnl" dirty="0" smtClean="0"/>
              <a:t>na</a:t>
            </a:r>
            <a:r>
              <a:rPr lang="es-ES_tradnl" dirty="0"/>
              <a:t> doble barrera de </a:t>
            </a:r>
            <a:r>
              <a:rPr lang="es-ES_tradnl" dirty="0">
                <a:hlinkClick r:id="rId2"/>
              </a:rPr>
              <a:t>lípidos</a:t>
            </a:r>
            <a:r>
              <a:rPr lang="es-ES_tradnl" dirty="0"/>
              <a:t> que rodea y delimita a la célula, permeable selectivamente: permite el acceso de sólo sustancias deseadas al citoplasma y también la expulsión de los desechos metabólicos.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89" y="4099790"/>
            <a:ext cx="2683906" cy="17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Pared Celular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2674263"/>
          </a:xfrm>
        </p:spPr>
        <p:txBody>
          <a:bodyPr/>
          <a:lstStyle/>
          <a:p>
            <a:r>
              <a:rPr lang="es-ES_tradnl" dirty="0" smtClean="0"/>
              <a:t>Presente </a:t>
            </a:r>
            <a:r>
              <a:rPr lang="es-ES_tradnl" dirty="0"/>
              <a:t>sólo en las células vegetales y de los hongos, es un muro rígido de celulosa (vegetales) o quitina (hongos) que protege la célula aunque le impide su crecimiento, constriñéndola a estructuras fijas.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58" y="3608753"/>
            <a:ext cx="5396676" cy="31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97</TotalTime>
  <Words>99</Words>
  <Application>Microsoft Macintosh PowerPoint</Application>
  <PresentationFormat>Panorámica</PresentationFormat>
  <Paragraphs>34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MS Shell Dlg 2</vt:lpstr>
      <vt:lpstr>Wingdings</vt:lpstr>
      <vt:lpstr>Wingdings 3</vt:lpstr>
      <vt:lpstr>Arial</vt:lpstr>
      <vt:lpstr>Madison</vt:lpstr>
      <vt:lpstr>Repaso, La célula eucariota</vt:lpstr>
      <vt:lpstr>Niveles de organización de la matería</vt:lpstr>
      <vt:lpstr>Célula Eucariota vs Célula Procariota</vt:lpstr>
      <vt:lpstr>La Célula Eucariota</vt:lpstr>
      <vt:lpstr>Tipos de Célula Eucariota</vt:lpstr>
      <vt:lpstr>Funciones de la Célula Eucariota</vt:lpstr>
      <vt:lpstr>Orgánulos de la Célula Eucariota</vt:lpstr>
      <vt:lpstr>Membrana Plasmática</vt:lpstr>
      <vt:lpstr>Pared Celular</vt:lpstr>
      <vt:lpstr>Núcleo</vt:lpstr>
      <vt:lpstr>Citoplasma</vt:lpstr>
      <vt:lpstr>Lisosomas</vt:lpstr>
      <vt:lpstr>Mitocondrias</vt:lpstr>
      <vt:lpstr>Cloroplastos</vt:lpstr>
      <vt:lpstr>Los virus necesitan de las celulas para vivir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Repaso, La célula eucariota</dc:title>
  <dc:creator>José Alberto Prieto Domínguez</dc:creator>
  <cp:lastModifiedBy>José Alberto Prieto Domínguez</cp:lastModifiedBy>
  <cp:revision>6</cp:revision>
  <dcterms:created xsi:type="dcterms:W3CDTF">2020-05-07T10:01:40Z</dcterms:created>
  <dcterms:modified xsi:type="dcterms:W3CDTF">2020-05-07T11:39:37Z</dcterms:modified>
</cp:coreProperties>
</file>