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6" r:id="rId3"/>
    <p:sldId id="259" r:id="rId4"/>
    <p:sldId id="260" r:id="rId5"/>
    <p:sldId id="261" r:id="rId6"/>
    <p:sldId id="263" r:id="rId7"/>
    <p:sldId id="257" r:id="rId8"/>
    <p:sldId id="265" r:id="rId9"/>
    <p:sldId id="262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2783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961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766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954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777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613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0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045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31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h-T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752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000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0BACC81-CA5A-4094-B38A-14C3FF919950}" type="datetimeFigureOut">
              <a:rPr lang="th-TH" smtClean="0"/>
              <a:t>03/10/62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8A9164F-3CF3-4E8D-9F55-DAFA3F7AA05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861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รูปภาพประกอบด้วย ข้อความ, หนังสือ&#10;&#10;คำอธิบายที่สร้างขึ้นโดยอัตโนมัติ">
            <a:extLst>
              <a:ext uri="{FF2B5EF4-FFF2-40B4-BE49-F238E27FC236}">
                <a16:creationId xmlns="" xmlns:a16="http://schemas.microsoft.com/office/drawing/2014/main" id="{8494197F-8629-486E-BFBC-FEE8F7E74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6" y="643467"/>
            <a:ext cx="5571066" cy="5571066"/>
          </a:xfrm>
          <a:prstGeom prst="rect">
            <a:avLst/>
          </a:prstGeom>
        </p:spPr>
      </p:pic>
      <p:sp>
        <p:nvSpPr>
          <p:cNvPr id="8" name="กล่องข้อความ 7">
            <a:extLst>
              <a:ext uri="{FF2B5EF4-FFF2-40B4-BE49-F238E27FC236}">
                <a16:creationId xmlns="" xmlns:a16="http://schemas.microsoft.com/office/drawing/2014/main" id="{C8CE64C0-B8DC-471A-BE7F-D2D0EAFD6A26}"/>
              </a:ext>
            </a:extLst>
          </p:cNvPr>
          <p:cNvSpPr txBox="1"/>
          <p:nvPr/>
        </p:nvSpPr>
        <p:spPr>
          <a:xfrm>
            <a:off x="1370397" y="643467"/>
            <a:ext cx="121377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/>
              <a:t>婆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zh-CN" altLang="en-US" sz="6600" dirty="0"/>
              <a:t>水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zh-CN" altLang="en-US" sz="6600" dirty="0"/>
              <a:t>节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zh-CN" altLang="en-US" sz="6600" dirty="0"/>
              <a:t>快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r>
              <a:rPr lang="zh-CN" altLang="en-US" sz="6600" dirty="0"/>
              <a:t>乐</a:t>
            </a:r>
            <a:endParaRPr lang="th-TH" sz="6600" dirty="0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="" xmlns:a16="http://schemas.microsoft.com/office/drawing/2014/main" id="{74F02193-A0C5-4959-8743-90C1553E4B72}"/>
              </a:ext>
            </a:extLst>
          </p:cNvPr>
          <p:cNvSpPr txBox="1"/>
          <p:nvPr/>
        </p:nvSpPr>
        <p:spPr>
          <a:xfrm>
            <a:off x="2618643" y="735800"/>
            <a:ext cx="11529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Pó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shuǐ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Jié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 err="1"/>
              <a:t>kuài</a:t>
            </a:r>
            <a:endParaRPr lang="en-US" sz="3600" dirty="0"/>
          </a:p>
          <a:p>
            <a:r>
              <a:rPr lang="en-US" sz="3600" dirty="0" err="1"/>
              <a:t>lè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2755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="" xmlns:a16="http://schemas.microsoft.com/office/drawing/2014/main" id="{5713182E-22A1-4021-8046-D22A0504119E}"/>
              </a:ext>
            </a:extLst>
          </p:cNvPr>
          <p:cNvSpPr txBox="1"/>
          <p:nvPr/>
        </p:nvSpPr>
        <p:spPr>
          <a:xfrm>
            <a:off x="1237956" y="590843"/>
            <a:ext cx="107685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Work mode</a:t>
            </a:r>
          </a:p>
          <a:p>
            <a:pPr algn="ctr"/>
            <a:r>
              <a:rPr lang="th-TH" sz="5400" dirty="0"/>
              <a:t>ให้</a:t>
            </a:r>
            <a:r>
              <a:rPr lang="th-TH" sz="5400" dirty="0" smtClean="0"/>
              <a:t>นักเรียนทำใบงาน </a:t>
            </a:r>
            <a:r>
              <a:rPr lang="en-US" sz="5400" dirty="0" smtClean="0"/>
              <a:t>compare &amp; contrast </a:t>
            </a:r>
            <a:r>
              <a:rPr lang="th-TH" sz="4800" b="1" dirty="0" smtClean="0"/>
              <a:t>“</a:t>
            </a:r>
            <a:r>
              <a:rPr lang="th-TH" sz="3600" b="1" dirty="0" smtClean="0"/>
              <a:t>เปรียบเทียบความเหมือนและความแตกต่างของปีใหม่ไทยและปีใหม่จีน</a:t>
            </a:r>
            <a:r>
              <a:rPr lang="th-TH" sz="4800" b="1" dirty="0" smtClean="0"/>
              <a:t>”</a:t>
            </a:r>
            <a:endParaRPr lang="th-TH" sz="4800" b="1" dirty="0"/>
          </a:p>
        </p:txBody>
      </p:sp>
      <p:sp>
        <p:nvSpPr>
          <p:cNvPr id="3" name="วงรี 2"/>
          <p:cNvSpPr/>
          <p:nvPr/>
        </p:nvSpPr>
        <p:spPr>
          <a:xfrm>
            <a:off x="2936383" y="3176166"/>
            <a:ext cx="3271234" cy="30829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วงรี 6"/>
          <p:cNvSpPr/>
          <p:nvPr/>
        </p:nvSpPr>
        <p:spPr>
          <a:xfrm>
            <a:off x="4986596" y="3176166"/>
            <a:ext cx="3271234" cy="3082966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1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="" xmlns:a16="http://schemas.microsoft.com/office/drawing/2014/main" id="{E6F34046-1B18-4402-A2E4-31A20341D7CC}"/>
              </a:ext>
            </a:extLst>
          </p:cNvPr>
          <p:cNvSpPr txBox="1"/>
          <p:nvPr/>
        </p:nvSpPr>
        <p:spPr>
          <a:xfrm>
            <a:off x="8022335" y="484631"/>
            <a:ext cx="3701579" cy="5429848"/>
          </a:xfrm>
          <a:prstGeom prst="rect">
            <a:avLst/>
          </a:prstGeom>
          <a:noFill/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cap="all" spc="200" dirty="0" err="1">
                <a:latin typeface="+mj-lt"/>
                <a:ea typeface="+mj-ea"/>
                <a:cs typeface="+mj-cs"/>
              </a:rPr>
              <a:t>refcgtive</a:t>
            </a:r>
            <a:r>
              <a:rPr lang="en-US" sz="2800" cap="all" spc="200" dirty="0">
                <a:latin typeface="+mj-lt"/>
                <a:ea typeface="+mj-ea"/>
                <a:cs typeface="+mj-cs"/>
              </a:rPr>
              <a:t> thinking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8F6C3BE-9E8D-4B65-9218-4738F403D3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64" r="9069" b="-2"/>
          <a:stretch/>
        </p:blipFill>
        <p:spPr>
          <a:xfrm>
            <a:off x="-1" y="-1"/>
            <a:ext cx="7537704" cy="6858000"/>
          </a:xfrm>
          <a:prstGeom prst="rect">
            <a:avLst/>
          </a:prstGeom>
        </p:spPr>
      </p:pic>
      <p:sp>
        <p:nvSpPr>
          <p:cNvPr id="5" name="กล่องข้อความ 4">
            <a:extLst>
              <a:ext uri="{FF2B5EF4-FFF2-40B4-BE49-F238E27FC236}">
                <a16:creationId xmlns="" xmlns:a16="http://schemas.microsoft.com/office/drawing/2014/main" id="{9BBBF1C7-0B0C-4BEF-AFF3-71668EA4F71B}"/>
              </a:ext>
            </a:extLst>
          </p:cNvPr>
          <p:cNvSpPr txBox="1"/>
          <p:nvPr/>
        </p:nvSpPr>
        <p:spPr>
          <a:xfrm>
            <a:off x="2157251" y="2967676"/>
            <a:ext cx="59928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>
                <a:solidFill>
                  <a:schemeClr val="bg1"/>
                </a:solidFill>
              </a:rPr>
              <a:t>ให้นักเรียนบอกคำศัพท์</a:t>
            </a:r>
            <a:br>
              <a:rPr lang="th-TH" sz="6000" dirty="0">
                <a:solidFill>
                  <a:schemeClr val="bg1"/>
                </a:solidFill>
              </a:rPr>
            </a:br>
            <a:r>
              <a:rPr lang="th-TH" sz="6000" dirty="0">
                <a:solidFill>
                  <a:schemeClr val="bg1"/>
                </a:solidFill>
              </a:rPr>
              <a:t>ที่ได้เรียนในวันนี้</a:t>
            </a:r>
          </a:p>
        </p:txBody>
      </p:sp>
    </p:spTree>
    <p:extLst>
      <p:ext uri="{BB962C8B-B14F-4D97-AF65-F5344CB8AC3E}">
        <p14:creationId xmlns:p14="http://schemas.microsoft.com/office/powerpoint/2010/main" val="972763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>
            <a:extLst>
              <a:ext uri="{FF2B5EF4-FFF2-40B4-BE49-F238E27FC236}">
                <a16:creationId xmlns="" xmlns:a16="http://schemas.microsoft.com/office/drawing/2014/main" id="{582B4AB1-904F-463F-BEB0-B543E217C981}"/>
              </a:ext>
            </a:extLst>
          </p:cNvPr>
          <p:cNvSpPr txBox="1"/>
          <p:nvPr/>
        </p:nvSpPr>
        <p:spPr>
          <a:xfrm>
            <a:off x="8538693" y="1215029"/>
            <a:ext cx="3490175" cy="4794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4800" b="1"/>
              <a:t>นักเรียน</a:t>
            </a:r>
            <a:r>
              <a:rPr lang="th-TH" sz="4800" b="1" smtClean="0"/>
              <a:t>บอก</a:t>
            </a:r>
            <a:r>
              <a:rPr lang="en-US" sz="4800" b="1" smtClean="0"/>
              <a:t>1</a:t>
            </a:r>
            <a:r>
              <a:rPr lang="th-TH" sz="4800" b="1" dirty="0" smtClean="0"/>
              <a:t>สิ่ง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4800" b="1" dirty="0" smtClean="0"/>
              <a:t>ที่</a:t>
            </a:r>
            <a:r>
              <a:rPr lang="th-TH" sz="4800" b="1" dirty="0"/>
              <a:t>เห็นในภาพ</a:t>
            </a:r>
            <a:endParaRPr lang="en-US" sz="4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รูปภาพ 11" descr="รูปภาพประกอบด้วย บุคคล, กีฬา, กลางแจ้ง&#10;&#10;คำอธิบายที่สร้างขึ้นโดยอัตโนมัติ">
            <a:extLst>
              <a:ext uri="{FF2B5EF4-FFF2-40B4-BE49-F238E27FC236}">
                <a16:creationId xmlns="" xmlns:a16="http://schemas.microsoft.com/office/drawing/2014/main" id="{3249A517-D21D-4FE5-854E-86498B04C8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" r="1" b="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13" name="กล่องข้อความ 12">
            <a:extLst>
              <a:ext uri="{FF2B5EF4-FFF2-40B4-BE49-F238E27FC236}">
                <a16:creationId xmlns="" xmlns:a16="http://schemas.microsoft.com/office/drawing/2014/main" id="{77E48470-E84E-4F38-BA36-8634ABBC3B28}"/>
              </a:ext>
            </a:extLst>
          </p:cNvPr>
          <p:cNvSpPr txBox="1"/>
          <p:nvPr/>
        </p:nvSpPr>
        <p:spPr>
          <a:xfrm>
            <a:off x="9115724" y="753364"/>
            <a:ext cx="2717316" cy="92333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5400" dirty="0" err="1"/>
              <a:t>Donow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42118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352282" y="2449016"/>
            <a:ext cx="9156877" cy="28007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002">
            <a:schemeClr val="dk2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4400" b="1" dirty="0" smtClean="0"/>
              <a:t>		เรา</a:t>
            </a:r>
            <a:r>
              <a:rPr lang="th-TH" sz="4400" b="1" dirty="0"/>
              <a:t>จะเรียนเรื่อง</a:t>
            </a:r>
            <a:r>
              <a:rPr lang="en-US" sz="4400" b="1" dirty="0" err="1"/>
              <a:t>泼水节</a:t>
            </a:r>
            <a:r>
              <a:rPr lang="th-TH" sz="4400" b="1" dirty="0"/>
              <a:t>เพื่อให้สามารถเปรียบเทียบและอธิบายความเหมือนและความแตกต่างระหว่างชีวิตความเป็นอยู่และ</a:t>
            </a:r>
            <a:r>
              <a:rPr lang="th-TH" sz="4400" b="1" dirty="0" smtClean="0"/>
              <a:t>วัฒนธรรม</a:t>
            </a:r>
          </a:p>
          <a:p>
            <a:pPr algn="ctr"/>
            <a:r>
              <a:rPr lang="th-TH" sz="4400" b="1" dirty="0" smtClean="0"/>
              <a:t>ของ</a:t>
            </a:r>
            <a:r>
              <a:rPr lang="th-TH" sz="4400" b="1" dirty="0"/>
              <a:t>จีนกับไทยและนำไปใช้ได้อย่างเหมาะสม</a:t>
            </a:r>
            <a:r>
              <a:rPr lang="en-US" sz="4400" b="1" dirty="0"/>
              <a:t> </a:t>
            </a:r>
            <a:endParaRPr lang="th-TH" sz="4400" b="1" dirty="0"/>
          </a:p>
        </p:txBody>
      </p:sp>
      <p:sp>
        <p:nvSpPr>
          <p:cNvPr id="3" name="กล่องข้อความ 12">
            <a:extLst>
              <a:ext uri="{FF2B5EF4-FFF2-40B4-BE49-F238E27FC236}">
                <a16:creationId xmlns="" xmlns:a16="http://schemas.microsoft.com/office/drawing/2014/main" id="{77E48470-E84E-4F38-BA36-8634ABBC3B28}"/>
              </a:ext>
            </a:extLst>
          </p:cNvPr>
          <p:cNvSpPr txBox="1"/>
          <p:nvPr/>
        </p:nvSpPr>
        <p:spPr>
          <a:xfrm>
            <a:off x="8677843" y="1197640"/>
            <a:ext cx="2717316" cy="92333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Purpose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42458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="" xmlns:a16="http://schemas.microsoft.com/office/drawing/2014/main" id="{D35A1597-A585-4FA8-AEF4-AAAB5A48F3AA}"/>
              </a:ext>
            </a:extLst>
          </p:cNvPr>
          <p:cNvSpPr txBox="1"/>
          <p:nvPr/>
        </p:nvSpPr>
        <p:spPr>
          <a:xfrm>
            <a:off x="1769062" y="181100"/>
            <a:ext cx="88789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泼水节 </a:t>
            </a:r>
            <a:r>
              <a:rPr lang="en-US" sz="4400" dirty="0" err="1"/>
              <a:t>pōshuǐjié</a:t>
            </a:r>
            <a:r>
              <a:rPr lang="en-US" sz="4400" dirty="0"/>
              <a:t> (</a:t>
            </a:r>
            <a:r>
              <a:rPr lang="th-TH" sz="4400" dirty="0"/>
              <a:t>เป็นคำที่ถอดตามความหมาย)</a:t>
            </a:r>
            <a:br>
              <a:rPr lang="th-TH" sz="4400" dirty="0"/>
            </a:br>
            <a:r>
              <a:rPr lang="th-TH" sz="4400" dirty="0"/>
              <a:t>1.</a:t>
            </a:r>
            <a:r>
              <a:rPr lang="zh-CN" altLang="en-US" sz="4400" dirty="0"/>
              <a:t>泼 </a:t>
            </a:r>
            <a:r>
              <a:rPr lang="en-US" sz="4400" dirty="0" err="1"/>
              <a:t>pō</a:t>
            </a:r>
            <a:r>
              <a:rPr lang="en-US" sz="4400" dirty="0"/>
              <a:t> </a:t>
            </a:r>
            <a:r>
              <a:rPr lang="th-TH" sz="4400" dirty="0"/>
              <a:t>สาด</a:t>
            </a:r>
            <a:br>
              <a:rPr lang="th-TH" sz="4400" dirty="0"/>
            </a:br>
            <a:r>
              <a:rPr lang="th-TH" sz="4400" dirty="0"/>
              <a:t>2.</a:t>
            </a:r>
            <a:r>
              <a:rPr lang="zh-CN" altLang="en-US" sz="4400" dirty="0"/>
              <a:t>水</a:t>
            </a:r>
            <a:r>
              <a:rPr lang="en-US" sz="4400" dirty="0" err="1"/>
              <a:t>shuǐ</a:t>
            </a:r>
            <a:r>
              <a:rPr lang="en-US" sz="4400" dirty="0"/>
              <a:t> </a:t>
            </a:r>
            <a:r>
              <a:rPr lang="th-TH" sz="4400" dirty="0"/>
              <a:t>น้ำ</a:t>
            </a:r>
            <a:br>
              <a:rPr lang="th-TH" sz="4400" dirty="0"/>
            </a:br>
            <a:r>
              <a:rPr lang="th-TH" sz="4400" dirty="0"/>
              <a:t>3.</a:t>
            </a:r>
            <a:r>
              <a:rPr lang="zh-CN" altLang="en-US" sz="4400" dirty="0"/>
              <a:t>节 </a:t>
            </a:r>
            <a:r>
              <a:rPr lang="en-US" sz="4400" dirty="0" err="1"/>
              <a:t>jié</a:t>
            </a:r>
            <a:r>
              <a:rPr lang="en-US" sz="4400" dirty="0"/>
              <a:t> </a:t>
            </a:r>
            <a:r>
              <a:rPr lang="th-TH" sz="4400" dirty="0"/>
              <a:t>เทศกาล</a:t>
            </a:r>
            <a:br>
              <a:rPr lang="th-TH" sz="4400" dirty="0"/>
            </a:br>
            <a:r>
              <a:rPr lang="th-TH" sz="4400" dirty="0"/>
              <a:t>พอรวมเข้ากันก็คือ เทศกาลสาดน้ำ หรือเทศกาลสงกรานต์</a:t>
            </a:r>
            <a:br>
              <a:rPr lang="th-TH" sz="4400" dirty="0"/>
            </a:br>
            <a:r>
              <a:rPr lang="zh-CN" altLang="en-US" sz="4400" dirty="0"/>
              <a:t>宋干节 </a:t>
            </a:r>
            <a:r>
              <a:rPr lang="en-US" sz="4400" dirty="0" err="1"/>
              <a:t>sònggànjié</a:t>
            </a:r>
            <a:r>
              <a:rPr lang="en-US" sz="4400" dirty="0"/>
              <a:t> (</a:t>
            </a:r>
            <a:r>
              <a:rPr lang="th-TH" sz="4400" dirty="0"/>
              <a:t>เป็นคำที่ถอดตามเสียง)</a:t>
            </a:r>
          </a:p>
        </p:txBody>
      </p:sp>
      <p:pic>
        <p:nvPicPr>
          <p:cNvPr id="11" name="รูปภาพ 10" descr="รูปภาพประกอบด้วย บุคคล, กีฬา, ผู้ชาย, กีฬาทางน้ำ&#10;&#10;คำอธิบายที่สร้างขึ้นโดยอัตโนมัติ">
            <a:extLst>
              <a:ext uri="{FF2B5EF4-FFF2-40B4-BE49-F238E27FC236}">
                <a16:creationId xmlns="" xmlns:a16="http://schemas.microsoft.com/office/drawing/2014/main" id="{2F705985-1D4A-4BAA-87E6-93456BEA2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617" y="4447032"/>
            <a:ext cx="5284765" cy="204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="" xmlns:a16="http://schemas.microsoft.com/office/drawing/2014/main" id="{B2014BFC-D713-4170-BB5A-09E19EEAAFC4}"/>
              </a:ext>
            </a:extLst>
          </p:cNvPr>
          <p:cNvSpPr txBox="1"/>
          <p:nvPr/>
        </p:nvSpPr>
        <p:spPr>
          <a:xfrm>
            <a:off x="1497495" y="3429000"/>
            <a:ext cx="7858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/>
              <a:t>13 เมษายนของทุกปีคือวันสงกรานต์</a:t>
            </a:r>
            <a:br>
              <a:rPr lang="th-TH" sz="3600" dirty="0"/>
            </a:br>
            <a:r>
              <a:rPr lang="zh-CN" altLang="en-US" sz="3600" dirty="0"/>
              <a:t>每年的</a:t>
            </a:r>
            <a:r>
              <a:rPr lang="en-US" altLang="zh-CN" sz="3600" dirty="0"/>
              <a:t>4</a:t>
            </a:r>
            <a:r>
              <a:rPr lang="zh-CN" altLang="en-US" sz="3600" dirty="0"/>
              <a:t>月</a:t>
            </a:r>
            <a:r>
              <a:rPr lang="en-US" altLang="zh-CN" sz="3600" dirty="0"/>
              <a:t>13</a:t>
            </a:r>
            <a:r>
              <a:rPr lang="zh-CN" altLang="en-US" sz="3600" dirty="0"/>
              <a:t>日 是泼水节</a:t>
            </a:r>
            <a:br>
              <a:rPr lang="zh-CN" altLang="en-US" sz="3600" dirty="0"/>
            </a:br>
            <a:r>
              <a:rPr lang="en-US" sz="3600" dirty="0" err="1"/>
              <a:t>měinián</a:t>
            </a:r>
            <a:r>
              <a:rPr lang="en-US" sz="3600" dirty="0"/>
              <a:t> de </a:t>
            </a:r>
            <a:r>
              <a:rPr lang="en-US" sz="3600" dirty="0" err="1"/>
              <a:t>sì</a:t>
            </a:r>
            <a:r>
              <a:rPr lang="en-US" sz="3600" dirty="0"/>
              <a:t> </a:t>
            </a:r>
            <a:r>
              <a:rPr lang="en-US" sz="3600" dirty="0" err="1"/>
              <a:t>yuè</a:t>
            </a:r>
            <a:r>
              <a:rPr lang="en-US" sz="3600" dirty="0"/>
              <a:t> </a:t>
            </a:r>
            <a:r>
              <a:rPr lang="en-US" sz="3600" dirty="0" err="1"/>
              <a:t>shísān</a:t>
            </a:r>
            <a:r>
              <a:rPr lang="en-US" sz="3600" dirty="0"/>
              <a:t> </a:t>
            </a:r>
            <a:r>
              <a:rPr lang="en-US" sz="3600" dirty="0" err="1"/>
              <a:t>rì</a:t>
            </a:r>
            <a:r>
              <a:rPr lang="en-US" sz="3600" dirty="0"/>
              <a:t> </a:t>
            </a:r>
            <a:r>
              <a:rPr lang="en-US" sz="3600" dirty="0" err="1"/>
              <a:t>shì</a:t>
            </a:r>
            <a:r>
              <a:rPr lang="en-US" sz="3600" dirty="0"/>
              <a:t> </a:t>
            </a:r>
            <a:r>
              <a:rPr lang="en-US" sz="3600" dirty="0" err="1"/>
              <a:t>pōshuǐ</a:t>
            </a:r>
            <a:r>
              <a:rPr lang="en-US" sz="3600" dirty="0"/>
              <a:t> </a:t>
            </a:r>
            <a:r>
              <a:rPr lang="en-US" sz="3600" dirty="0" err="1"/>
              <a:t>jié</a:t>
            </a:r>
            <a:endParaRPr lang="th-TH" sz="3600" dirty="0"/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="" xmlns:a16="http://schemas.microsoft.com/office/drawing/2014/main" id="{1E75CF41-F12E-4C9A-951B-4484EC6F2F74}"/>
              </a:ext>
            </a:extLst>
          </p:cNvPr>
          <p:cNvSpPr/>
          <p:nvPr/>
        </p:nvSpPr>
        <p:spPr>
          <a:xfrm>
            <a:off x="1232451" y="1116329"/>
            <a:ext cx="101246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เทศกาลสงกรานต์เป็นประเพณีที่สำคัญของประเทศไทย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zh-CN" altLang="en-US" sz="36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泼水节是泰国的重要传统</a:t>
            </a:r>
            <a:r>
              <a:rPr lang="zh-CN" altLang="en-US" sz="3600" dirty="0"/>
              <a:t/>
            </a:r>
            <a:br>
              <a:rPr lang="zh-CN" altLang="en-US" sz="3600" dirty="0"/>
            </a:br>
            <a:r>
              <a:rPr lang="en-US" sz="3600" b="0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pōshuǐ</a:t>
            </a:r>
            <a:r>
              <a:rPr lang="en-US" sz="36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jié</a:t>
            </a:r>
            <a:r>
              <a:rPr lang="en-US" sz="36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shì</a:t>
            </a:r>
            <a:r>
              <a:rPr lang="en-US" sz="36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tàiguó</a:t>
            </a:r>
            <a:r>
              <a:rPr lang="en-US" sz="36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de </a:t>
            </a:r>
            <a:r>
              <a:rPr lang="en-US" sz="3600" b="0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zhòngyào</a:t>
            </a:r>
            <a:r>
              <a:rPr lang="en-US" sz="3600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chuántǒng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0669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ข้อความ&#10;&#10;คำอธิบายที่สร้างขึ้นโดยอัตโนมัติ">
            <a:extLst>
              <a:ext uri="{FF2B5EF4-FFF2-40B4-BE49-F238E27FC236}">
                <a16:creationId xmlns="" xmlns:a16="http://schemas.microsoft.com/office/drawing/2014/main" id="{B2F8C5FA-BF0B-41CB-BD81-EAB96AD976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"/>
          <a:stretch/>
        </p:blipFill>
        <p:spPr>
          <a:xfrm>
            <a:off x="1987827" y="0"/>
            <a:ext cx="8652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รูปภาพประกอบด้วย ภาพหน้าจอ&#10;&#10;คำอธิบายที่สร้างขึ้นโดยอัตโนมัติ">
            <a:extLst>
              <a:ext uri="{FF2B5EF4-FFF2-40B4-BE49-F238E27FC236}">
                <a16:creationId xmlns="" xmlns:a16="http://schemas.microsoft.com/office/drawing/2014/main" id="{B3B92732-390B-407F-A2C2-09B997CA1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25" y="0"/>
            <a:ext cx="8173329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67AC8C2-7CB1-4E9C-8AB7-47B632D436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20920" y="804334"/>
            <a:ext cx="10550161" cy="5102266"/>
          </a:xfrm>
          <a:prstGeom prst="rect">
            <a:avLst/>
          </a:prstGeom>
          <a:noFill/>
          <a:ln w="31750" cap="sq">
            <a:solidFill>
              <a:srgbClr val="F5FB2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298CEC4-AAEA-44CE-9159-E949362D4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84504" y="968883"/>
            <a:ext cx="10222992" cy="4773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รูปภาพ 3" descr="รูปภาพประกอบด้วย ข้อความ&#10;&#10;คำอธิบายที่สร้างขึ้นโดยอัตโนมัติ">
            <a:extLst>
              <a:ext uri="{FF2B5EF4-FFF2-40B4-BE49-F238E27FC236}">
                <a16:creationId xmlns="" xmlns:a16="http://schemas.microsoft.com/office/drawing/2014/main" id="{ACCEEC55-62E9-4931-8891-92078D5A1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98"/>
          <a:stretch/>
        </p:blipFill>
        <p:spPr>
          <a:xfrm>
            <a:off x="3002252" y="1288923"/>
            <a:ext cx="6187495" cy="413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7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ข้อความ&#10;&#10;คำอธิบายที่สร้างขึ้นโดยอัตโนมัติ">
            <a:extLst>
              <a:ext uri="{FF2B5EF4-FFF2-40B4-BE49-F238E27FC236}">
                <a16:creationId xmlns="" xmlns:a16="http://schemas.microsoft.com/office/drawing/2014/main" id="{7EF50081-DFCF-4333-B9AC-27F4ACF2AD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81"/>
          <a:stretch/>
        </p:blipFill>
        <p:spPr>
          <a:xfrm>
            <a:off x="1751014" y="363127"/>
            <a:ext cx="9712116" cy="5977771"/>
          </a:xfrm>
          <a:prstGeom prst="rect">
            <a:avLst/>
          </a:prstGeom>
        </p:spPr>
      </p:pic>
      <p:sp>
        <p:nvSpPr>
          <p:cNvPr id="5" name="กล่องข้อความ 4">
            <a:extLst>
              <a:ext uri="{FF2B5EF4-FFF2-40B4-BE49-F238E27FC236}">
                <a16:creationId xmlns="" xmlns:a16="http://schemas.microsoft.com/office/drawing/2014/main" id="{EC24CADA-8E77-4466-88F1-391503A92166}"/>
              </a:ext>
            </a:extLst>
          </p:cNvPr>
          <p:cNvSpPr txBox="1"/>
          <p:nvPr/>
        </p:nvSpPr>
        <p:spPr>
          <a:xfrm>
            <a:off x="188996" y="1498311"/>
            <a:ext cx="1393206" cy="280076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zh-CN" altLang="en-US" sz="8800" dirty="0"/>
              <a:t>课文</a:t>
            </a:r>
            <a:endParaRPr lang="th-TH" sz="8800" dirty="0"/>
          </a:p>
        </p:txBody>
      </p:sp>
    </p:spTree>
    <p:extLst>
      <p:ext uri="{BB962C8B-B14F-4D97-AF65-F5344CB8AC3E}">
        <p14:creationId xmlns:p14="http://schemas.microsoft.com/office/powerpoint/2010/main" val="12843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ล่อง">
  <a:themeElements>
    <a:clrScheme name="กล่อง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กล่อง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กล่อง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79</Words>
  <Application>Microsoft Office PowerPoint</Application>
  <PresentationFormat>กำหนดเอง</PresentationFormat>
  <Paragraphs>23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กล่อง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Siwagorn thangwirool</dc:creator>
  <cp:lastModifiedBy>com</cp:lastModifiedBy>
  <cp:revision>8</cp:revision>
  <dcterms:created xsi:type="dcterms:W3CDTF">2019-10-02T14:35:38Z</dcterms:created>
  <dcterms:modified xsi:type="dcterms:W3CDTF">2019-10-03T09:21:06Z</dcterms:modified>
</cp:coreProperties>
</file>