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7" r:id="rId6"/>
    <p:sldId id="275" r:id="rId7"/>
    <p:sldId id="268" r:id="rId8"/>
    <p:sldId id="276" r:id="rId9"/>
    <p:sldId id="269" r:id="rId10"/>
    <p:sldId id="277" r:id="rId11"/>
    <p:sldId id="270" r:id="rId12"/>
    <p:sldId id="278" r:id="rId13"/>
    <p:sldId id="271" r:id="rId14"/>
    <p:sldId id="279" r:id="rId15"/>
    <p:sldId id="272" r:id="rId16"/>
    <p:sldId id="280" r:id="rId17"/>
    <p:sldId id="273" r:id="rId18"/>
    <p:sldId id="261" r:id="rId19"/>
    <p:sldId id="262" r:id="rId20"/>
    <p:sldId id="263" r:id="rId21"/>
    <p:sldId id="264" r:id="rId22"/>
    <p:sldId id="265" r:id="rId23"/>
    <p:sldId id="259" r:id="rId24"/>
    <p:sldId id="260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6DF2-E802-4533-8789-9BE517996344}" type="datetimeFigureOut">
              <a:rPr lang="th-TH" smtClean="0"/>
              <a:pPr/>
              <a:t>12/03/63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1D28-A4F3-43B9-A900-1427DA31D1B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zh-CN" sz="13800" b="1" dirty="0" smtClean="0">
                <a:latin typeface="+mj-ea"/>
              </a:rPr>
              <a:t>超市</a:t>
            </a:r>
            <a:r>
              <a:rPr lang="en-US" altLang="zh-CN" sz="7200" dirty="0" smtClean="0">
                <a:latin typeface="+mj-ea"/>
              </a:rPr>
              <a:t/>
            </a:r>
            <a:br>
              <a:rPr lang="en-US" altLang="zh-CN" sz="7200" dirty="0" smtClean="0">
                <a:latin typeface="+mj-ea"/>
              </a:rPr>
            </a:br>
            <a:r>
              <a:rPr lang="en-GB" sz="7200" b="1" dirty="0" err="1" smtClean="0">
                <a:latin typeface="SimSun" pitchFamily="2" charset="-122"/>
                <a:ea typeface="SimSun" pitchFamily="2" charset="-122"/>
              </a:rPr>
              <a:t>Chāoshì</a:t>
            </a:r>
            <a:endParaRPr lang="th-TH" sz="72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ซุปเปอร์</a:t>
            </a:r>
            <a:r>
              <a:rPr lang="th-TH" sz="6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มาร์เก็ต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ki\Desktop\ภาษาจีนม.ต้น\ผัก\5คำศัพท์ภาษาจีน-ผักกาดขา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57686" cy="4366616"/>
          </a:xfrm>
          <a:prstGeom prst="rect">
            <a:avLst/>
          </a:prstGeom>
          <a:noFill/>
        </p:spPr>
      </p:pic>
      <p:pic>
        <p:nvPicPr>
          <p:cNvPr id="4099" name="Picture 3" descr="C:\Users\Miki\Desktop\ภาษาจีนม.ต้น\ผัก\6คำศัพท์ภาษาจีน-กะหล่ำปล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434339" cy="4357718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3200" b="1" dirty="0">
                <a:latin typeface="SimSun" pitchFamily="2" charset="-122"/>
                <a:ea typeface="SimSun" pitchFamily="2" charset="-122"/>
              </a:rPr>
              <a:t>白菜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báicài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 err="1" smtClean="0">
                <a:latin typeface="SimSun" pitchFamily="2" charset="-122"/>
                <a:ea typeface="SimSun" pitchFamily="2" charset="-122"/>
              </a:rPr>
              <a:t>ไป๋ช่าย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ผักกาดขาว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14876" y="500042"/>
            <a:ext cx="41088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latin typeface="SimSun" pitchFamily="2" charset="-122"/>
                <a:ea typeface="SimSun" pitchFamily="2" charset="-122"/>
              </a:rPr>
              <a:t>包心菜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bāo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xīn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cài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endParaRPr lang="th-TH" sz="32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เปา</a:t>
            </a:r>
            <a:r>
              <a:rPr lang="th-TH" sz="3200" b="1" dirty="0" err="1" smtClean="0">
                <a:latin typeface="SimSun" pitchFamily="2" charset="-122"/>
                <a:ea typeface="SimSun" pitchFamily="2" charset="-122"/>
              </a:rPr>
              <a:t>ชินช่าย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 กะหล่ำปลี</a:t>
            </a:r>
            <a:endParaRPr lang="th-TH" sz="3200" b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14282" y="357166"/>
            <a:ext cx="3571868" cy="23083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山竹</a:t>
            </a:r>
            <a:r>
              <a:rPr lang="ja-JP" altLang="en-US" sz="36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shānzhú</a:t>
            </a:r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3600" b="1" dirty="0" smtClean="0">
                <a:latin typeface="SimSun" pitchFamily="2" charset="-122"/>
                <a:ea typeface="SimSun" pitchFamily="2" charset="-122"/>
                <a:cs typeface="+mj-cs"/>
              </a:rPr>
              <a:t>      </a:t>
            </a:r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ซานจู๋  มังคุด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71934" y="428604"/>
            <a:ext cx="4786346" cy="224676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红毛丹</a:t>
            </a:r>
            <a:r>
              <a:rPr lang="ja-JP" altLang="en-US" sz="36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hóngmáodān</a:t>
            </a:r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3600" b="1" dirty="0" smtClean="0">
                <a:latin typeface="SimSun" pitchFamily="2" charset="-122"/>
                <a:ea typeface="SimSun" pitchFamily="2" charset="-122"/>
              </a:rPr>
              <a:t>      หง</a:t>
            </a:r>
            <a:r>
              <a:rPr lang="th-TH" sz="3600" b="1" dirty="0">
                <a:latin typeface="SimSun" pitchFamily="2" charset="-122"/>
                <a:ea typeface="SimSun" pitchFamily="2" charset="-122"/>
              </a:rPr>
              <a:t>เหมา</a:t>
            </a:r>
            <a:r>
              <a:rPr lang="th-TH" sz="3600" b="1" dirty="0" smtClean="0">
                <a:latin typeface="SimSun" pitchFamily="2" charset="-122"/>
                <a:ea typeface="SimSun" pitchFamily="2" charset="-122"/>
              </a:rPr>
              <a:t>ตาน   </a:t>
            </a:r>
            <a:r>
              <a:rPr lang="th-TH" sz="3600" b="1" dirty="0">
                <a:latin typeface="SimSun" pitchFamily="2" charset="-122"/>
                <a:ea typeface="SimSun" pitchFamily="2" charset="-122"/>
              </a:rPr>
              <a:t>เงาะ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6145" name="Picture 1" descr="C:\Users\Miki\Desktop\ภาษาจีนม.ต้น\ผลไม้\มังคุด.jpg"/>
          <p:cNvPicPr>
            <a:picLocks noChangeAspect="1" noChangeArrowheads="1"/>
          </p:cNvPicPr>
          <p:nvPr/>
        </p:nvPicPr>
        <p:blipFill>
          <a:blip r:embed="rId2"/>
          <a:srcRect l="17208" r="14202"/>
          <a:stretch>
            <a:fillRect/>
          </a:stretch>
        </p:blipFill>
        <p:spPr bwMode="auto">
          <a:xfrm>
            <a:off x="214282" y="2857496"/>
            <a:ext cx="4286280" cy="3514458"/>
          </a:xfrm>
          <a:prstGeom prst="rect">
            <a:avLst/>
          </a:prstGeom>
          <a:noFill/>
        </p:spPr>
      </p:pic>
      <p:pic>
        <p:nvPicPr>
          <p:cNvPr id="6146" name="Picture 2" descr="C:\Users\Miki\Desktop\ภาษาจีนม.ต้น\ผลไม้\5l2jydb1_400x400.jpg"/>
          <p:cNvPicPr>
            <a:picLocks noChangeAspect="1" noChangeArrowheads="1"/>
          </p:cNvPicPr>
          <p:nvPr/>
        </p:nvPicPr>
        <p:blipFill>
          <a:blip r:embed="rId3"/>
          <a:srcRect l="8065" t="11290" r="9677" b="11290"/>
          <a:stretch>
            <a:fillRect/>
          </a:stretch>
        </p:blipFill>
        <p:spPr bwMode="auto">
          <a:xfrm>
            <a:off x="5072065" y="2714620"/>
            <a:ext cx="387104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iki\Desktop\ภาษาจีนม.ต้น\ผัก\19คำศัพท์ภาษาจีน-ถั่วงอก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071966" cy="4071966"/>
          </a:xfrm>
          <a:prstGeom prst="rect">
            <a:avLst/>
          </a:prstGeom>
          <a:noFill/>
        </p:spPr>
      </p:pic>
      <p:pic>
        <p:nvPicPr>
          <p:cNvPr id="24579" name="Picture 3" descr="C:\Users\Miki\Desktop\ภาษาจีนม.ต้น\ผัก\18คำศัพท์ภาษาจีน-มันฝรั่ง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3929090" cy="4071966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357158" y="642918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 smtClean="0">
                <a:latin typeface="SimSun" pitchFamily="2" charset="-122"/>
                <a:ea typeface="SimSun" pitchFamily="2" charset="-122"/>
              </a:rPr>
              <a:t>豆芽 </a:t>
            </a:r>
            <a:r>
              <a:rPr lang="en-GB" sz="3600" b="1" dirty="0" err="1" smtClean="0">
                <a:latin typeface="SimSun" pitchFamily="2" charset="-122"/>
                <a:ea typeface="SimSun" pitchFamily="2" charset="-122"/>
              </a:rPr>
              <a:t>dòu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b="1" dirty="0" err="1" smtClean="0">
                <a:latin typeface="SimSun" pitchFamily="2" charset="-122"/>
                <a:ea typeface="SimSun" pitchFamily="2" charset="-122"/>
              </a:rPr>
              <a:t>yá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600" b="1" dirty="0" smtClean="0">
                <a:latin typeface="SimSun" pitchFamily="2" charset="-122"/>
                <a:ea typeface="SimSun" pitchFamily="2" charset="-122"/>
              </a:rPr>
              <a:t>ถั่วงอก</a:t>
            </a:r>
            <a:endParaRPr lang="th-TH" sz="3600" b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42844" y="285729"/>
            <a:ext cx="3857620" cy="224676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altLang="ja-JP" sz="4400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</a:t>
            </a:r>
            <a:r>
              <a:rPr lang="ja-JP" altLang="en-US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榴</a:t>
            </a:r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莲</a:t>
            </a:r>
            <a:r>
              <a:rPr lang="ja-JP" altLang="en-US" sz="40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liúlián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3600" b="1" dirty="0" smtClean="0">
                <a:latin typeface="SimSun" pitchFamily="2" charset="-122"/>
                <a:ea typeface="SimSun" pitchFamily="2" charset="-122"/>
                <a:cs typeface="+mj-cs"/>
              </a:rPr>
              <a:t>        หลิวเหลียน </a:t>
            </a:r>
            <a:r>
              <a:rPr lang="th-TH" sz="3600" b="1" dirty="0">
                <a:latin typeface="SimSun" pitchFamily="2" charset="-122"/>
                <a:ea typeface="SimSun" pitchFamily="2" charset="-122"/>
                <a:cs typeface="+mj-cs"/>
              </a:rPr>
              <a:t>ทุเรียน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285728"/>
            <a:ext cx="3929090" cy="181588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椰子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yēzi</a:t>
            </a:r>
            <a:endParaRPr lang="en-GB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+mj-cs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+mj-cs"/>
              </a:rPr>
              <a:t>   </a:t>
            </a:r>
            <a:r>
              <a:rPr lang="th-TH" sz="3600" b="1" dirty="0" err="1" smtClean="0">
                <a:latin typeface="SimSun" pitchFamily="2" charset="-122"/>
                <a:ea typeface="SimSun" pitchFamily="2" charset="-122"/>
                <a:cs typeface="+mj-cs"/>
              </a:rPr>
              <a:t>เยจื่อ</a:t>
            </a:r>
            <a:r>
              <a:rPr lang="th-TH" sz="3600" b="1" dirty="0" smtClean="0">
                <a:latin typeface="SimSun" pitchFamily="2" charset="-122"/>
                <a:ea typeface="SimSun" pitchFamily="2" charset="-122"/>
                <a:cs typeface="+mj-cs"/>
              </a:rPr>
              <a:t> มะพร้าว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 </a:t>
            </a:r>
            <a:endParaRPr lang="th-TH" b="1" dirty="0"/>
          </a:p>
        </p:txBody>
      </p:sp>
      <p:pic>
        <p:nvPicPr>
          <p:cNvPr id="5121" name="Picture 1" descr="C:\Users\Miki\Desktop\ภาษาจีนม.ต้น\ผลไม้\Durian_M.jpg"/>
          <p:cNvPicPr>
            <a:picLocks noChangeAspect="1" noChangeArrowheads="1"/>
          </p:cNvPicPr>
          <p:nvPr/>
        </p:nvPicPr>
        <p:blipFill>
          <a:blip r:embed="rId2" cstate="print"/>
          <a:srcRect l="6779" t="10169"/>
          <a:stretch>
            <a:fillRect/>
          </a:stretch>
        </p:blipFill>
        <p:spPr bwMode="auto">
          <a:xfrm>
            <a:off x="285720" y="2714620"/>
            <a:ext cx="3929122" cy="3786215"/>
          </a:xfrm>
          <a:prstGeom prst="rect">
            <a:avLst/>
          </a:prstGeom>
          <a:noFill/>
        </p:spPr>
      </p:pic>
      <p:pic>
        <p:nvPicPr>
          <p:cNvPr id="5122" name="Picture 2" descr="C:\Users\Miki\Desktop\ภาษาจีนม.ต้น\ผลไม้\3z.jpg"/>
          <p:cNvPicPr>
            <a:picLocks noChangeAspect="1" noChangeArrowheads="1"/>
          </p:cNvPicPr>
          <p:nvPr/>
        </p:nvPicPr>
        <p:blipFill>
          <a:blip r:embed="rId3"/>
          <a:srcRect l="4994" t="11682" r="4323" b="9462"/>
          <a:stretch>
            <a:fillRect/>
          </a:stretch>
        </p:blipFill>
        <p:spPr bwMode="auto">
          <a:xfrm>
            <a:off x="4572000" y="2643182"/>
            <a:ext cx="435411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42910" y="642918"/>
            <a:ext cx="238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SimSun" pitchFamily="2" charset="-122"/>
                <a:ea typeface="SimSun" pitchFamily="2" charset="-122"/>
              </a:rPr>
              <a:t>茶 </a:t>
            </a:r>
            <a:r>
              <a:rPr lang="en-GB" sz="3200" b="1" dirty="0" err="1">
                <a:latin typeface="SimSun" pitchFamily="2" charset="-122"/>
                <a:ea typeface="SimSun" pitchFamily="2" charset="-122"/>
              </a:rPr>
              <a:t>chá</a:t>
            </a:r>
            <a:r>
              <a:rPr lang="en-GB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 err="1">
                <a:latin typeface="SimSun" pitchFamily="2" charset="-122"/>
                <a:ea typeface="SimSun" pitchFamily="2" charset="-122"/>
              </a:rPr>
              <a:t>ฉา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 ชา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14942" y="642918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SimSun" pitchFamily="2" charset="-122"/>
                <a:ea typeface="SimSun" pitchFamily="2" charset="-122"/>
              </a:rPr>
              <a:t>咖啡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kāfēi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b="1" dirty="0" err="1">
                <a:latin typeface="SimSun" pitchFamily="2" charset="-122"/>
                <a:ea typeface="SimSun" pitchFamily="2" charset="-122"/>
              </a:rPr>
              <a:t>คาเฟย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 กาแฟ</a:t>
            </a:r>
          </a:p>
        </p:txBody>
      </p:sp>
      <p:pic>
        <p:nvPicPr>
          <p:cNvPr id="18435" name="Picture 3" descr="C:\Users\Miki\Desktop\ภาษาจีนม.ต้น\เครื่องดื่ม\คำศัพท์ภาษาจีน-กาแฟ-咖啡-Coffe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3857652" cy="305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ผลการค้นหารูปภาพสำหรับ ช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555015" cy="303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8596" y="214290"/>
            <a:ext cx="3643338" cy="224676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4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菠萝</a:t>
            </a:r>
            <a:r>
              <a:rPr lang="ja-JP" altLang="en-US" sz="36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bōluó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  โปหลัว  สับปะรด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29190" y="357166"/>
            <a:ext cx="3786214" cy="187743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</a:t>
            </a:r>
            <a:r>
              <a:rPr lang="ja-JP" altLang="en-US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木</a:t>
            </a:r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瓜</a:t>
            </a:r>
            <a:r>
              <a:rPr lang="ja-JP" altLang="en-US" sz="36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mùguā</a:t>
            </a:r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3600" b="1" dirty="0" smtClean="0">
                <a:latin typeface="SimSun" pitchFamily="2" charset="-122"/>
                <a:ea typeface="SimSun" pitchFamily="2" charset="-122"/>
              </a:rPr>
              <a:t>       </a:t>
            </a:r>
            <a:r>
              <a:rPr lang="th-TH" sz="4000" b="1" dirty="0" err="1" smtClean="0">
                <a:latin typeface="SimSun" pitchFamily="2" charset="-122"/>
                <a:ea typeface="SimSun" pitchFamily="2" charset="-122"/>
                <a:cs typeface="+mj-cs"/>
              </a:rPr>
              <a:t>มู่</a:t>
            </a:r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กวา   มะละกอ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4097" name="Picture 1" descr="C:\Users\Miki\Desktop\ภาษาจีนม.ต้น\ผลไม้\Pineapple-2.jpg"/>
          <p:cNvPicPr>
            <a:picLocks noChangeAspect="1" noChangeArrowheads="1"/>
          </p:cNvPicPr>
          <p:nvPr/>
        </p:nvPicPr>
        <p:blipFill>
          <a:blip r:embed="rId2"/>
          <a:srcRect b="3623"/>
          <a:stretch>
            <a:fillRect/>
          </a:stretch>
        </p:blipFill>
        <p:spPr bwMode="auto">
          <a:xfrm>
            <a:off x="357158" y="2571720"/>
            <a:ext cx="3363589" cy="4286280"/>
          </a:xfrm>
          <a:prstGeom prst="rect">
            <a:avLst/>
          </a:prstGeom>
          <a:noFill/>
        </p:spPr>
      </p:pic>
      <p:pic>
        <p:nvPicPr>
          <p:cNvPr id="4098" name="Picture 2" descr="C:\Users\Miki\Desktop\ภาษาจีนม.ต้น\ผลไม้\papaya2.jpg"/>
          <p:cNvPicPr>
            <a:picLocks noChangeAspect="1" noChangeArrowheads="1"/>
          </p:cNvPicPr>
          <p:nvPr/>
        </p:nvPicPr>
        <p:blipFill>
          <a:blip r:embed="rId3"/>
          <a:srcRect l="14232" t="7477" r="16627" b="6064"/>
          <a:stretch>
            <a:fillRect/>
          </a:stretch>
        </p:blipFill>
        <p:spPr bwMode="auto">
          <a:xfrm>
            <a:off x="4643438" y="3071810"/>
            <a:ext cx="416404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034" y="500042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SimSun" pitchFamily="2" charset="-122"/>
                <a:ea typeface="SimSun" pitchFamily="2" charset="-122"/>
              </a:rPr>
              <a:t>可乐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kělè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b="1" dirty="0" err="1">
                <a:latin typeface="SimSun" pitchFamily="2" charset="-122"/>
                <a:ea typeface="SimSun" pitchFamily="2" charset="-122"/>
              </a:rPr>
              <a:t>เข่อเล่อ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b="1" dirty="0" smtClean="0">
                <a:latin typeface="SimSun" pitchFamily="2" charset="-122"/>
                <a:ea typeface="SimSun" pitchFamily="2" charset="-122"/>
              </a:rPr>
              <a:t> โค้ก</a:t>
            </a:r>
            <a:endParaRPr lang="th-TH" b="1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7410" name="Picture 2" descr="C:\Users\Miki\Desktop\ภาษาจีนม.ต้น\เครื่องดื่ม\owb05sc01A4c1G54qId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929091" cy="3429024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4929190" y="428604"/>
            <a:ext cx="381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SimSun" pitchFamily="2" charset="-122"/>
                <a:ea typeface="SimSun" pitchFamily="2" charset="-122"/>
              </a:rPr>
              <a:t>百事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bái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>
                <a:latin typeface="SimSun" pitchFamily="2" charset="-122"/>
                <a:ea typeface="SimSun" pitchFamily="2" charset="-122"/>
              </a:rPr>
              <a:t>shì</a:t>
            </a:r>
            <a:r>
              <a:rPr lang="en-GB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ไป๋ซื่อ </a:t>
            </a:r>
            <a:r>
              <a:rPr lang="th-TH" b="1" dirty="0" err="1">
                <a:latin typeface="SimSun" pitchFamily="2" charset="-122"/>
                <a:ea typeface="SimSun" pitchFamily="2" charset="-122"/>
              </a:rPr>
              <a:t>เป็บ</a:t>
            </a:r>
            <a:r>
              <a:rPr lang="th-TH" b="1" dirty="0">
                <a:latin typeface="SimSun" pitchFamily="2" charset="-122"/>
                <a:ea typeface="SimSun" pitchFamily="2" charset="-122"/>
              </a:rPr>
              <a:t>ซี่</a:t>
            </a:r>
          </a:p>
        </p:txBody>
      </p:sp>
      <p:pic>
        <p:nvPicPr>
          <p:cNvPr id="17411" name="Picture 3" descr="C:\Users\Miki\Desktop\ภาษาจีนม.ต้น\เครื่องดื่ม\881398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35758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20" y="500042"/>
            <a:ext cx="2928958" cy="181588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itchFamily="2" charset="-122"/>
                <a:ea typeface="SimSun" pitchFamily="2" charset="-122"/>
              </a:rPr>
              <a:t>荔枝</a:t>
            </a:r>
            <a:r>
              <a:rPr lang="ja-JP" altLang="en-US" sz="40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lìzhī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endParaRPr lang="th-TH" sz="32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th-TH" sz="3600" b="1" dirty="0" smtClean="0">
                <a:latin typeface="SimSun" pitchFamily="2" charset="-122"/>
                <a:ea typeface="SimSun" pitchFamily="2" charset="-122"/>
                <a:cs typeface="+mj-cs"/>
              </a:rPr>
              <a:t>        </a:t>
            </a:r>
            <a:r>
              <a:rPr lang="th-TH" sz="3600" b="1" dirty="0" err="1" smtClean="0">
                <a:latin typeface="SimSun" pitchFamily="2" charset="-122"/>
                <a:ea typeface="SimSun" pitchFamily="2" charset="-122"/>
                <a:cs typeface="+mj-cs"/>
              </a:rPr>
              <a:t>ลี่จือ</a:t>
            </a:r>
            <a:r>
              <a:rPr lang="th-TH" sz="3600" b="1" dirty="0" smtClean="0">
                <a:latin typeface="SimSun" pitchFamily="2" charset="-122"/>
                <a:ea typeface="SimSun" pitchFamily="2" charset="-122"/>
                <a:cs typeface="+mj-cs"/>
              </a:rPr>
              <a:t> </a:t>
            </a:r>
            <a:r>
              <a:rPr lang="th-TH" sz="3600" b="1" dirty="0">
                <a:latin typeface="SimSun" pitchFamily="2" charset="-122"/>
                <a:ea typeface="SimSun" pitchFamily="2" charset="-122"/>
                <a:cs typeface="+mj-cs"/>
              </a:rPr>
              <a:t>ลิ้นจี่</a:t>
            </a:r>
            <a:r>
              <a:rPr lang="th-TH" sz="3200" b="1" dirty="0" smtClean="0">
                <a:cs typeface="+mj-cs"/>
              </a:rPr>
              <a:t/>
            </a:r>
            <a:br>
              <a:rPr lang="th-TH" sz="3200" b="1" dirty="0" smtClean="0">
                <a:cs typeface="+mj-cs"/>
              </a:rPr>
            </a:br>
            <a:endParaRPr lang="th-TH" b="1" dirty="0"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500042"/>
            <a:ext cx="4000528" cy="175432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altLang="ja-JP" sz="3200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   </a:t>
            </a:r>
            <a:r>
              <a:rPr lang="ja-JP" altLang="en-US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龙</a:t>
            </a:r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眼</a:t>
            </a:r>
            <a:r>
              <a:rPr lang="ja-JP" altLang="en-US" sz="32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lóngyǎn</a:t>
            </a:r>
            <a:r>
              <a:rPr lang="en-GB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2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           หลง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เห</a:t>
            </a:r>
            <a:r>
              <a:rPr lang="th-TH" sz="3200" b="1" dirty="0" err="1" smtClean="0">
                <a:latin typeface="SimSun" pitchFamily="2" charset="-122"/>
                <a:ea typeface="SimSun" pitchFamily="2" charset="-122"/>
              </a:rPr>
              <a:t>ยี่ยน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  ลำไย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3073" name="Picture 1" descr="C:\Users\Miki\Desktop\ภาษาจีนม.ต้น\ผลไม้\sell_fresh_lychee_fruit_sweet_lychee_export.jpg"/>
          <p:cNvPicPr>
            <a:picLocks noChangeAspect="1" noChangeArrowheads="1"/>
          </p:cNvPicPr>
          <p:nvPr/>
        </p:nvPicPr>
        <p:blipFill>
          <a:blip r:embed="rId2"/>
          <a:srcRect l="8399" r="11666"/>
          <a:stretch>
            <a:fillRect/>
          </a:stretch>
        </p:blipFill>
        <p:spPr bwMode="auto">
          <a:xfrm>
            <a:off x="428596" y="2857496"/>
            <a:ext cx="3448408" cy="2980085"/>
          </a:xfrm>
          <a:prstGeom prst="rect">
            <a:avLst/>
          </a:prstGeom>
          <a:noFill/>
        </p:spPr>
      </p:pic>
      <p:pic>
        <p:nvPicPr>
          <p:cNvPr id="3074" name="Picture 2" descr="C:\Users\Miki\Desktop\ภาษาจีนม.ต้น\ผลไม้\1sdaky.jpg"/>
          <p:cNvPicPr>
            <a:picLocks noChangeAspect="1" noChangeArrowheads="1"/>
          </p:cNvPicPr>
          <p:nvPr/>
        </p:nvPicPr>
        <p:blipFill>
          <a:blip r:embed="rId3"/>
          <a:srcRect l="10561" r="11646"/>
          <a:stretch>
            <a:fillRect/>
          </a:stretch>
        </p:blipFill>
        <p:spPr bwMode="auto">
          <a:xfrm>
            <a:off x="4786314" y="2857496"/>
            <a:ext cx="3929090" cy="336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86916"/>
            <a:ext cx="828680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多少</a:t>
            </a:r>
            <a:r>
              <a:rPr lang="en-GB" altLang="zh-CN" b="1" dirty="0" smtClean="0">
                <a:latin typeface="+mj-ea"/>
                <a:ea typeface="+mj-ea"/>
              </a:rPr>
              <a:t> </a:t>
            </a:r>
            <a:r>
              <a:rPr lang="en-GB" b="1" dirty="0" err="1" smtClean="0">
                <a:latin typeface="SimSun" pitchFamily="2" charset="-122"/>
                <a:ea typeface="SimSun" pitchFamily="2" charset="-122"/>
              </a:rPr>
              <a:t>duō</a:t>
            </a:r>
            <a:r>
              <a:rPr lang="en-GB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 smtClean="0">
                <a:latin typeface="SimSun" pitchFamily="2" charset="-122"/>
                <a:ea typeface="SimSun" pitchFamily="2" charset="-122"/>
              </a:rPr>
              <a:t>shǎo</a:t>
            </a:r>
            <a:r>
              <a:rPr lang="th-TH" b="1" dirty="0" smtClean="0">
                <a:latin typeface="SimSun" pitchFamily="2" charset="-122"/>
                <a:ea typeface="SimSun" pitchFamily="2" charset="-122"/>
              </a:rPr>
              <a:t> </a:t>
            </a:r>
          </a:p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ประโยคคำถามที่ใช้กับจำนวนสิ่งของ หรือราคาสิ่งของ</a:t>
            </a:r>
            <a:endParaRPr lang="en-US" altLang="zh-CN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zh-CN" altLang="en-US" dirty="0" smtClean="0"/>
              <a:t>多</a:t>
            </a:r>
            <a:r>
              <a:rPr lang="zh-CN" altLang="en-US" dirty="0" smtClean="0"/>
              <a:t>    少 </a:t>
            </a:r>
            <a:r>
              <a:rPr lang="en-US" altLang="zh-CN" dirty="0" smtClean="0"/>
              <a:t>?</a:t>
            </a:r>
            <a:r>
              <a:rPr lang="en-GB" dirty="0" err="1" smtClean="0"/>
              <a:t>duō</a:t>
            </a:r>
            <a:r>
              <a:rPr lang="en-GB" dirty="0" smtClean="0"/>
              <a:t> </a:t>
            </a:r>
            <a:r>
              <a:rPr lang="en-GB" dirty="0" err="1" smtClean="0"/>
              <a:t>shǎo</a:t>
            </a:r>
            <a:r>
              <a:rPr lang="th-TH" dirty="0" smtClean="0"/>
              <a:t>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  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ส่าว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เท่าไร</a:t>
            </a:r>
          </a:p>
          <a:p>
            <a:r>
              <a:rPr lang="zh-CN" altLang="en-US" dirty="0" smtClean="0"/>
              <a:t>多    少   钱 </a:t>
            </a:r>
            <a:r>
              <a:rPr lang="zh-CN" altLang="en-US" dirty="0" smtClean="0"/>
              <a:t>？</a:t>
            </a:r>
            <a:r>
              <a:rPr lang="en-GB" dirty="0" err="1" smtClean="0"/>
              <a:t>duō</a:t>
            </a:r>
            <a:r>
              <a:rPr lang="en-GB" dirty="0" smtClean="0"/>
              <a:t> </a:t>
            </a:r>
            <a:r>
              <a:rPr lang="en-GB" dirty="0" err="1" smtClean="0"/>
              <a:t>shǎo</a:t>
            </a:r>
            <a:r>
              <a:rPr lang="en-GB" dirty="0" smtClean="0"/>
              <a:t> </a:t>
            </a:r>
            <a:r>
              <a:rPr lang="en-GB" dirty="0" err="1" smtClean="0"/>
              <a:t>qián</a:t>
            </a:r>
            <a:r>
              <a:rPr lang="th-TH" dirty="0" smtClean="0"/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ส่าว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เฉียน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ราคา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เท่าไหร่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?</a:t>
            </a:r>
          </a:p>
          <a:p>
            <a:endParaRPr lang="th-TH" dirty="0" smtClean="0"/>
          </a:p>
          <a:p>
            <a:pPr algn="ctr"/>
            <a:r>
              <a:rPr lang="zh-CN" altLang="en-US" sz="4800" b="1" dirty="0" smtClean="0">
                <a:latin typeface="SimSun" pitchFamily="2" charset="-122"/>
                <a:ea typeface="SimSun" pitchFamily="2" charset="-122"/>
              </a:rPr>
              <a:t>个</a:t>
            </a:r>
            <a:r>
              <a:rPr lang="zh-CN" altLang="en-US" sz="44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4000" b="1" dirty="0" err="1" smtClean="0">
                <a:latin typeface="SimSun" pitchFamily="2" charset="-122"/>
                <a:ea typeface="SimSun" pitchFamily="2" charset="-122"/>
              </a:rPr>
              <a:t>ge</a:t>
            </a:r>
            <a:r>
              <a:rPr lang="en-GB" sz="44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อันหรือชิ้น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dirty="0" smtClean="0"/>
          </a:p>
          <a:p>
            <a:r>
              <a:rPr lang="zh-CN" altLang="en-US" dirty="0" smtClean="0"/>
              <a:t>这  一  个   多  少   钱 </a:t>
            </a:r>
            <a:r>
              <a:rPr lang="zh-CN" altLang="en-US" dirty="0" smtClean="0"/>
              <a:t>？</a:t>
            </a:r>
            <a:r>
              <a:rPr lang="en-GB" dirty="0" err="1" smtClean="0"/>
              <a:t>zhè</a:t>
            </a:r>
            <a:r>
              <a:rPr lang="en-GB" dirty="0" smtClean="0"/>
              <a:t> </a:t>
            </a:r>
            <a:r>
              <a:rPr lang="en-GB" dirty="0" err="1" smtClean="0"/>
              <a:t>yī</a:t>
            </a:r>
            <a:r>
              <a:rPr lang="en-GB" dirty="0" smtClean="0"/>
              <a:t>  </a:t>
            </a:r>
            <a:r>
              <a:rPr lang="en-GB" dirty="0" err="1" smtClean="0"/>
              <a:t>ge</a:t>
            </a:r>
            <a:r>
              <a:rPr lang="en-GB" dirty="0" smtClean="0"/>
              <a:t>  </a:t>
            </a:r>
            <a:r>
              <a:rPr lang="en-GB" dirty="0" err="1" smtClean="0"/>
              <a:t>duō</a:t>
            </a:r>
            <a:r>
              <a:rPr lang="en-GB" dirty="0" smtClean="0"/>
              <a:t> </a:t>
            </a:r>
            <a:r>
              <a:rPr lang="en-GB" dirty="0" err="1" smtClean="0"/>
              <a:t>shǎo</a:t>
            </a:r>
            <a:r>
              <a:rPr lang="en-GB" dirty="0" smtClean="0"/>
              <a:t> </a:t>
            </a:r>
            <a:r>
              <a:rPr lang="en-GB" dirty="0" err="1" smtClean="0"/>
              <a:t>qián</a:t>
            </a:r>
            <a:endParaRPr lang="en-GB" dirty="0" smtClean="0"/>
          </a:p>
          <a:p>
            <a:r>
              <a:rPr lang="th-TH" dirty="0" smtClean="0"/>
              <a:t>      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เจ้อ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อี 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เกอะ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ตัว 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ส่าว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เฉียน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        อัน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นี้ราคาเท่าไหร่ ?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zh-CN" altLang="en-US" dirty="0" smtClean="0"/>
              <a:t>一  个   多  少   钱 </a:t>
            </a:r>
            <a:r>
              <a:rPr lang="zh-CN" altLang="en-US" dirty="0" smtClean="0"/>
              <a:t>？   </a:t>
            </a:r>
            <a:r>
              <a:rPr lang="en-GB" dirty="0" err="1" smtClean="0"/>
              <a:t>yī</a:t>
            </a:r>
            <a:r>
              <a:rPr lang="en-GB" dirty="0" smtClean="0"/>
              <a:t>  </a:t>
            </a:r>
            <a:r>
              <a:rPr lang="en-GB" dirty="0" err="1" smtClean="0"/>
              <a:t>ge</a:t>
            </a:r>
            <a:r>
              <a:rPr lang="en-GB" dirty="0" smtClean="0"/>
              <a:t>  </a:t>
            </a:r>
            <a:r>
              <a:rPr lang="en-GB" dirty="0" err="1" smtClean="0"/>
              <a:t>duō</a:t>
            </a:r>
            <a:r>
              <a:rPr lang="en-GB" dirty="0" smtClean="0"/>
              <a:t> </a:t>
            </a:r>
            <a:r>
              <a:rPr lang="en-GB" dirty="0" err="1" smtClean="0"/>
              <a:t>shǎo</a:t>
            </a:r>
            <a:r>
              <a:rPr lang="en-GB" dirty="0" smtClean="0"/>
              <a:t> </a:t>
            </a:r>
            <a:r>
              <a:rPr lang="en-GB" dirty="0" err="1" smtClean="0"/>
              <a:t>qián</a:t>
            </a:r>
            <a:endParaRPr lang="en-GB" dirty="0" smtClean="0"/>
          </a:p>
          <a:p>
            <a:r>
              <a:rPr lang="th-TH" dirty="0" smtClean="0"/>
              <a:t>  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อี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 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เกอะ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ตัว 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ส่าว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เฉียน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               หนึ่ง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อันราคาเท่าไหร่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1"/>
            <a:ext cx="7572428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SimSun" pitchFamily="2" charset="-122"/>
                <a:ea typeface="SimSun" pitchFamily="2" charset="-122"/>
              </a:rPr>
              <a:t>卖</a:t>
            </a:r>
            <a:r>
              <a:rPr lang="en-GB" altLang="zh-CN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b="1" dirty="0" err="1" smtClean="0">
                <a:latin typeface="SimSun" pitchFamily="2" charset="-122"/>
                <a:ea typeface="SimSun" pitchFamily="2" charset="-122"/>
              </a:rPr>
              <a:t>mài</a:t>
            </a:r>
            <a:r>
              <a:rPr lang="zh-CN" altLang="en-US" dirty="0" smtClean="0"/>
              <a:t> </a:t>
            </a:r>
            <a:r>
              <a:rPr lang="en-US" altLang="zh-CN" dirty="0" smtClean="0"/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ขาย</a:t>
            </a:r>
          </a:p>
          <a:p>
            <a:r>
              <a:rPr lang="zh-CN" altLang="en-US" sz="3600" dirty="0" smtClean="0">
                <a:latin typeface="+mn-ea"/>
              </a:rPr>
              <a:t>怎么卖？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zěn</a:t>
            </a:r>
            <a:r>
              <a:rPr lang="en-GB" sz="3200" dirty="0" smtClean="0">
                <a:latin typeface="SimSun" pitchFamily="2" charset="-122"/>
                <a:ea typeface="SimSun" pitchFamily="2" charset="-122"/>
              </a:rPr>
              <a:t> me 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mài</a:t>
            </a:r>
            <a:r>
              <a:rPr lang="th-TH" sz="3200" dirty="0" smtClean="0">
                <a:latin typeface="SimSun" pitchFamily="2" charset="-122"/>
                <a:ea typeface="SimSun" pitchFamily="2" charset="-122"/>
              </a:rPr>
              <a:t> 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เจิ่น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เมอ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ม่าย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ขายอย่างไร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zh-CN" altLang="en-US" sz="3600" dirty="0" smtClean="0">
                <a:latin typeface="SimSun" pitchFamily="2" charset="-122"/>
                <a:ea typeface="SimSun" pitchFamily="2" charset="-122"/>
              </a:rPr>
              <a:t>这个怎么卖 ？</a:t>
            </a:r>
            <a:endParaRPr lang="en-GB" altLang="zh-CN" sz="36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GB" sz="3600" dirty="0" err="1" smtClean="0">
                <a:latin typeface="SimSun" pitchFamily="2" charset="-122"/>
                <a:ea typeface="SimSun" pitchFamily="2" charset="-122"/>
              </a:rPr>
              <a:t>zhè</a:t>
            </a:r>
            <a:r>
              <a:rPr lang="en-GB" sz="36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dirty="0" err="1" smtClean="0">
                <a:latin typeface="SimSun" pitchFamily="2" charset="-122"/>
                <a:ea typeface="SimSun" pitchFamily="2" charset="-122"/>
              </a:rPr>
              <a:t>ge</a:t>
            </a:r>
            <a:r>
              <a:rPr lang="en-GB" sz="36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600" dirty="0" err="1" smtClean="0">
                <a:latin typeface="SimSun" pitchFamily="2" charset="-122"/>
                <a:ea typeface="SimSun" pitchFamily="2" charset="-122"/>
              </a:rPr>
              <a:t>zěn</a:t>
            </a:r>
            <a:r>
              <a:rPr lang="en-GB" sz="3600" dirty="0" smtClean="0">
                <a:latin typeface="SimSun" pitchFamily="2" charset="-122"/>
                <a:ea typeface="SimSun" pitchFamily="2" charset="-122"/>
              </a:rPr>
              <a:t> me </a:t>
            </a:r>
            <a:r>
              <a:rPr lang="en-GB" sz="3600" dirty="0" err="1" smtClean="0">
                <a:latin typeface="SimSun" pitchFamily="2" charset="-122"/>
                <a:ea typeface="SimSun" pitchFamily="2" charset="-122"/>
              </a:rPr>
              <a:t>mài</a:t>
            </a:r>
            <a:endParaRPr lang="en-GB" sz="3600" dirty="0" smtClean="0">
              <a:latin typeface="SimSun" pitchFamily="2" charset="-122"/>
              <a:ea typeface="SimSun" pitchFamily="2" charset="-122"/>
            </a:endParaRPr>
          </a:p>
          <a:p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เจ้อ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เกอะ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เจิ่น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เมอ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ม่าย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อันนี้ขายยังไง ?</a:t>
            </a:r>
          </a:p>
          <a:p>
            <a:pPr algn="ctr"/>
            <a:r>
              <a:rPr lang="zh-CN" altLang="en-US" sz="3200" dirty="0" smtClean="0"/>
              <a:t>  </a:t>
            </a:r>
            <a:r>
              <a:rPr lang="zh-CN" altLang="en-US" sz="4800" b="1" dirty="0" smtClean="0">
                <a:latin typeface="SimSun" pitchFamily="2" charset="-122"/>
                <a:ea typeface="SimSun" pitchFamily="2" charset="-122"/>
              </a:rPr>
              <a:t>贵 </a:t>
            </a:r>
            <a:r>
              <a:rPr lang="en-GB" sz="4800" b="1" dirty="0" err="1" smtClean="0">
                <a:latin typeface="SimSun" pitchFamily="2" charset="-122"/>
                <a:ea typeface="SimSun" pitchFamily="2" charset="-122"/>
              </a:rPr>
              <a:t>guì</a:t>
            </a:r>
            <a:r>
              <a:rPr lang="en-GB" sz="48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แพง</a:t>
            </a:r>
          </a:p>
          <a:p>
            <a:r>
              <a:rPr lang="zh-CN" altLang="en-US" sz="3200" dirty="0" smtClean="0">
                <a:latin typeface="SimSun" pitchFamily="2" charset="-122"/>
                <a:ea typeface="SimSun" pitchFamily="2" charset="-122"/>
              </a:rPr>
              <a:t>太  贵 </a:t>
            </a:r>
            <a:r>
              <a:rPr lang="zh-CN" altLang="en-US" sz="3200" dirty="0" smtClean="0">
                <a:latin typeface="SimSun" pitchFamily="2" charset="-122"/>
                <a:ea typeface="SimSun" pitchFamily="2" charset="-122"/>
              </a:rPr>
              <a:t>了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tài</a:t>
            </a:r>
            <a:r>
              <a:rPr lang="en-GB" sz="32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guì</a:t>
            </a:r>
            <a:r>
              <a:rPr lang="en-GB" sz="3200" dirty="0" smtClean="0">
                <a:latin typeface="SimSun" pitchFamily="2" charset="-122"/>
                <a:ea typeface="SimSun" pitchFamily="2" charset="-122"/>
              </a:rPr>
              <a:t> le</a:t>
            </a:r>
            <a:r>
              <a:rPr lang="th-TH" sz="3200" dirty="0" smtClean="0">
                <a:latin typeface="SimSun" pitchFamily="2" charset="-122"/>
                <a:ea typeface="SimSun" pitchFamily="2" charset="-122"/>
              </a:rPr>
              <a:t>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แพงเกินไปแล้ว</a:t>
            </a:r>
          </a:p>
          <a:p>
            <a:r>
              <a:rPr lang="zh-CN" altLang="en-US" sz="3200" dirty="0" smtClean="0"/>
              <a:t> </a:t>
            </a:r>
            <a:r>
              <a:rPr lang="zh-CN" altLang="en-US" sz="3200" dirty="0" smtClean="0">
                <a:latin typeface="SimSun" pitchFamily="2" charset="-122"/>
                <a:ea typeface="SimSun" pitchFamily="2" charset="-122"/>
              </a:rPr>
              <a:t>很  </a:t>
            </a:r>
            <a:r>
              <a:rPr lang="zh-CN" altLang="en-US" sz="3200" dirty="0" smtClean="0">
                <a:latin typeface="SimSun" pitchFamily="2" charset="-122"/>
                <a:ea typeface="SimSun" pitchFamily="2" charset="-122"/>
              </a:rPr>
              <a:t>贵</a:t>
            </a:r>
            <a:r>
              <a:rPr lang="en-GB" altLang="zh-CN" sz="3200" dirty="0" smtClean="0">
                <a:latin typeface="SimSun" pitchFamily="2" charset="-122"/>
                <a:ea typeface="SimSun" pitchFamily="2" charset="-122"/>
              </a:rPr>
              <a:t>   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hěn</a:t>
            </a:r>
            <a:r>
              <a:rPr lang="en-GB" sz="320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dirty="0" err="1" smtClean="0">
                <a:latin typeface="SimSun" pitchFamily="2" charset="-122"/>
                <a:ea typeface="SimSun" pitchFamily="2" charset="-122"/>
              </a:rPr>
              <a:t>guì</a:t>
            </a:r>
            <a:r>
              <a:rPr lang="th-TH" sz="3200" dirty="0" smtClean="0">
                <a:latin typeface="SimSun" pitchFamily="2" charset="-122"/>
                <a:ea typeface="SimSun" pitchFamily="2" charset="-122"/>
              </a:rPr>
              <a:t>      </a:t>
            </a:r>
            <a:r>
              <a:rPr lang="th-TH" sz="3200" dirty="0" err="1" smtClean="0"/>
              <a:t>เหิ่น</a:t>
            </a:r>
            <a:r>
              <a:rPr lang="th-TH" sz="3200" dirty="0" smtClean="0"/>
              <a:t> </a:t>
            </a:r>
            <a:r>
              <a:rPr lang="th-TH" sz="3200" dirty="0" err="1" smtClean="0"/>
              <a:t>กุ้ย</a:t>
            </a:r>
            <a:r>
              <a:rPr lang="th-TH" sz="3200" dirty="0" smtClean="0"/>
              <a:t>       แพง</a:t>
            </a:r>
            <a:r>
              <a:rPr lang="th-TH" sz="3200" dirty="0" smtClean="0"/>
              <a:t>มาก</a:t>
            </a:r>
          </a:p>
          <a:p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/>
              <a:t/>
            </a:r>
            <a:br>
              <a:rPr lang="th-TH" sz="3200" dirty="0" smtClean="0"/>
            </a:br>
            <a:endParaRPr lang="th-TH" sz="3200" dirty="0" smtClean="0"/>
          </a:p>
          <a:p>
            <a:r>
              <a:rPr lang="th-TH" sz="3200" dirty="0" smtClean="0"/>
              <a:t/>
            </a:r>
            <a:br>
              <a:rPr lang="th-TH" sz="3200" dirty="0" smtClean="0"/>
            </a:b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3600" dirty="0"/>
          </a:p>
        </p:txBody>
      </p:sp>
      <p:pic>
        <p:nvPicPr>
          <p:cNvPr id="19458" name="Picture 2" descr="ผลการค้นหารูปภาพสำหรับ ชื้อของการ์ตู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8604"/>
            <a:ext cx="2835219" cy="283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gency FB" pitchFamily="34" charset="0"/>
              </a:rPr>
              <a:t>DONOW</a:t>
            </a:r>
            <a:endParaRPr lang="th-TH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3572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จงอธิบายภาพที่เห็น</a:t>
            </a:r>
            <a:endParaRPr lang="th-TH" sz="3600" b="1" dirty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4098" name="Picture 2" descr="ผลการค้นหารูปภาพสำหรับ คําใบ้เกี่ยวกับสิ่งของ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2071670" y="2285992"/>
            <a:ext cx="4786346" cy="430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1428736"/>
            <a:ext cx="7286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可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以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便宜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一 点  吗？</a:t>
            </a:r>
          </a:p>
          <a:p>
            <a:r>
              <a:rPr lang="en-GB" dirty="0" err="1" smtClean="0">
                <a:latin typeface="SimSun" pitchFamily="2" charset="-122"/>
                <a:ea typeface="SimSun" pitchFamily="2" charset="-122"/>
              </a:rPr>
              <a:t>kě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yǐ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yī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ma</a:t>
            </a:r>
          </a:p>
          <a:p>
            <a:r>
              <a:rPr lang="th-TH" dirty="0" err="1" smtClean="0"/>
              <a:t>เขอ</a:t>
            </a:r>
            <a:r>
              <a:rPr lang="th-TH" dirty="0" smtClean="0"/>
              <a:t> อี่ เผียน อี่ อี </a:t>
            </a:r>
            <a:r>
              <a:rPr lang="th-TH" dirty="0" err="1" smtClean="0"/>
              <a:t>เตี่ยน</a:t>
            </a:r>
            <a:r>
              <a:rPr lang="th-TH" dirty="0" smtClean="0"/>
              <a:t> มา</a:t>
            </a:r>
          </a:p>
          <a:p>
            <a:r>
              <a:rPr lang="th-TH" dirty="0" smtClean="0"/>
              <a:t>ราคาถูกอีกนิด</a:t>
            </a:r>
            <a:r>
              <a:rPr lang="th-TH" dirty="0" err="1" smtClean="0"/>
              <a:t>ได้มั้ย</a:t>
            </a:r>
            <a:r>
              <a:rPr lang="th-TH" dirty="0" smtClean="0"/>
              <a:t> ?</a:t>
            </a:r>
          </a:p>
          <a:p>
            <a:r>
              <a:rPr lang="th-TH" dirty="0" smtClean="0"/>
              <a:t> 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便宜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一 点 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可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以 吗？</a:t>
            </a:r>
          </a:p>
          <a:p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yī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kě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yǐ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ma</a:t>
            </a:r>
          </a:p>
          <a:p>
            <a:r>
              <a:rPr lang="th-TH" dirty="0" smtClean="0"/>
              <a:t>เผียน </a:t>
            </a:r>
            <a:r>
              <a:rPr lang="th-TH" dirty="0" err="1" smtClean="0"/>
              <a:t>อิ</a:t>
            </a:r>
            <a:r>
              <a:rPr lang="th-TH" dirty="0" smtClean="0"/>
              <a:t> อี </a:t>
            </a:r>
            <a:r>
              <a:rPr lang="th-TH" dirty="0" err="1" smtClean="0"/>
              <a:t>เตี่ยน</a:t>
            </a:r>
            <a:r>
              <a:rPr lang="th-TH" dirty="0" smtClean="0"/>
              <a:t> </a:t>
            </a:r>
            <a:r>
              <a:rPr lang="th-TH" dirty="0" err="1" smtClean="0"/>
              <a:t>เขอ</a:t>
            </a:r>
            <a:r>
              <a:rPr lang="th-TH" dirty="0" smtClean="0"/>
              <a:t> อี่ มา</a:t>
            </a:r>
          </a:p>
          <a:p>
            <a:r>
              <a:rPr lang="th-TH" dirty="0" smtClean="0"/>
              <a:t>ราคาถูกอีกนิด</a:t>
            </a:r>
            <a:r>
              <a:rPr lang="th-TH" dirty="0" err="1" smtClean="0"/>
              <a:t>ได้มั้ย</a:t>
            </a:r>
            <a:r>
              <a:rPr lang="th-TH" dirty="0" smtClean="0"/>
              <a:t> ?</a:t>
            </a:r>
          </a:p>
          <a:p>
            <a:r>
              <a:rPr lang="th-TH" dirty="0" smtClean="0"/>
              <a:t> 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再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便宜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一 点 啊</a:t>
            </a:r>
          </a:p>
          <a:p>
            <a:r>
              <a:rPr lang="en-GB" dirty="0" err="1" smtClean="0">
                <a:latin typeface="SimSun" pitchFamily="2" charset="-122"/>
                <a:ea typeface="SimSun" pitchFamily="2" charset="-122"/>
              </a:rPr>
              <a:t>zài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yī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a</a:t>
            </a:r>
          </a:p>
          <a:p>
            <a:r>
              <a:rPr lang="th-TH" dirty="0" smtClean="0"/>
              <a:t>เผียน </a:t>
            </a:r>
            <a:r>
              <a:rPr lang="th-TH" dirty="0" err="1" smtClean="0"/>
              <a:t>อิ</a:t>
            </a:r>
            <a:r>
              <a:rPr lang="th-TH" dirty="0" smtClean="0"/>
              <a:t> อี </a:t>
            </a:r>
            <a:r>
              <a:rPr lang="th-TH" dirty="0" err="1" smtClean="0"/>
              <a:t>เตี่ยน</a:t>
            </a:r>
            <a:r>
              <a:rPr lang="th-TH" dirty="0" smtClean="0"/>
              <a:t> อ่า..</a:t>
            </a:r>
          </a:p>
          <a:p>
            <a:r>
              <a:rPr lang="th-TH" dirty="0" smtClean="0"/>
              <a:t>ถูกลงอีกหน่อยนะ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21429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SimSun" pitchFamily="2" charset="-122"/>
                <a:ea typeface="SimSun" pitchFamily="2" charset="-122"/>
              </a:rPr>
              <a:t>便</a:t>
            </a:r>
            <a:r>
              <a:rPr lang="zh-CN" altLang="en-US" sz="4800" b="1" dirty="0" smtClean="0">
                <a:latin typeface="SimSun" pitchFamily="2" charset="-122"/>
                <a:ea typeface="SimSun" pitchFamily="2" charset="-122"/>
              </a:rPr>
              <a:t>宜</a:t>
            </a:r>
            <a:r>
              <a:rPr lang="en-GB" altLang="zh-CN" dirty="0" smtClean="0">
                <a:latin typeface="SimSun" pitchFamily="2" charset="-122"/>
                <a:ea typeface="SimSun" pitchFamily="2" charset="-122"/>
              </a:rPr>
              <a:t> 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dirty="0" smtClean="0">
                <a:latin typeface="SimSun" pitchFamily="2" charset="-122"/>
                <a:ea typeface="SimSun" pitchFamily="2" charset="-122"/>
              </a:rPr>
              <a:t>ถูกหรือราคาถูก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endParaRPr lang="th-TH" dirty="0"/>
          </a:p>
        </p:txBody>
      </p:sp>
      <p:pic>
        <p:nvPicPr>
          <p:cNvPr id="18434" name="Picture 2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643182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3071802" y="642918"/>
            <a:ext cx="5643602" cy="2643206"/>
          </a:xfrm>
          <a:prstGeom prst="wedgeRoundRectCallout">
            <a:avLst>
              <a:gd name="adj1" fmla="val -66698"/>
              <a:gd name="adj2" fmla="val -18930"/>
              <a:gd name="adj3" fmla="val 16667"/>
            </a:avLst>
          </a:prstGeom>
          <a:ln w="762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 smtClean="0">
                <a:latin typeface="+mn-ea"/>
              </a:rPr>
              <a:t>A</a:t>
            </a:r>
            <a:r>
              <a:rPr lang="zh-CN" altLang="en-US" sz="3200" b="1" dirty="0" smtClean="0">
                <a:latin typeface="+mn-ea"/>
              </a:rPr>
              <a:t>：老板</a:t>
            </a:r>
            <a:r>
              <a:rPr lang="zh-CN" altLang="en-US" sz="3200" b="1" dirty="0" smtClean="0"/>
              <a:t>苹果</a:t>
            </a:r>
            <a:r>
              <a:rPr lang="zh-CN" altLang="en-US" sz="3200" b="1" dirty="0" smtClean="0">
                <a:latin typeface="+mn-ea"/>
              </a:rPr>
              <a:t>怎么卖 </a:t>
            </a:r>
            <a:r>
              <a:rPr lang="zh-CN" altLang="en-US" sz="3200" b="1" dirty="0" smtClean="0">
                <a:latin typeface="+mn-ea"/>
              </a:rPr>
              <a:t>？</a:t>
            </a:r>
          </a:p>
          <a:p>
            <a:r>
              <a:rPr lang="zh-CN" altLang="en-US" dirty="0" smtClean="0">
                <a:latin typeface="+mn-ea"/>
              </a:rPr>
              <a:t> 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lǎo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bǎn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píng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guǒ</a:t>
            </a:r>
            <a:r>
              <a:rPr lang="en-GB" dirty="0" smtClean="0"/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zěn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me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mài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    </a:t>
            </a:r>
            <a:r>
              <a:rPr lang="th-TH" dirty="0" smtClean="0"/>
              <a:t>เถ้าแก่</a:t>
            </a:r>
            <a:r>
              <a:rPr lang="th-TH" dirty="0" err="1" smtClean="0"/>
              <a:t>แอปเปิ้ล</a:t>
            </a:r>
            <a:r>
              <a:rPr lang="th-TH" dirty="0" smtClean="0"/>
              <a:t>ขายยังไง ?</a:t>
            </a:r>
            <a:endParaRPr lang="th-TH" dirty="0"/>
          </a:p>
        </p:txBody>
      </p:sp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428596" y="4286256"/>
            <a:ext cx="5786478" cy="2071702"/>
          </a:xfrm>
          <a:prstGeom prst="wedgeRoundRectCallout">
            <a:avLst>
              <a:gd name="adj1" fmla="val 63284"/>
              <a:gd name="adj2" fmla="val -18306"/>
              <a:gd name="adj3" fmla="val 16667"/>
            </a:avLst>
          </a:prstGeom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3200" b="1" dirty="0" smtClean="0">
                <a:latin typeface="SimSun" pitchFamily="2" charset="-122"/>
                <a:ea typeface="SimSun" pitchFamily="2" charset="-122"/>
              </a:rPr>
              <a:t>B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：一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个苹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果五块钱。</a:t>
            </a:r>
            <a:endParaRPr lang="th-TH" altLang="zh-CN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dirty="0" err="1" smtClean="0">
                <a:latin typeface="SimSun" pitchFamily="2" charset="-122"/>
                <a:ea typeface="SimSun" pitchFamily="2" charset="-122"/>
              </a:rPr>
              <a:t>Yīgè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píngguǒ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wǔ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kuài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qián</a:t>
            </a:r>
            <a:endParaRPr lang="en-GB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th-TH" dirty="0" err="1" smtClean="0"/>
              <a:t>แอปเปิ้ล</a:t>
            </a:r>
            <a:r>
              <a:rPr lang="th-TH" dirty="0" smtClean="0"/>
              <a:t>หนึ่งลูกห้าหยวน</a:t>
            </a:r>
            <a:endParaRPr lang="th-TH" dirty="0"/>
          </a:p>
        </p:txBody>
      </p:sp>
      <p:pic>
        <p:nvPicPr>
          <p:cNvPr id="17410" name="Picture 2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786050" cy="2786050"/>
          </a:xfrm>
          <a:prstGeom prst="rect">
            <a:avLst/>
          </a:prstGeom>
          <a:noFill/>
        </p:spPr>
      </p:pic>
      <p:pic>
        <p:nvPicPr>
          <p:cNvPr id="17412" name="Picture 4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3524250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2714612" y="357166"/>
            <a:ext cx="6143668" cy="1857388"/>
          </a:xfrm>
          <a:prstGeom prst="wedgeRoundRectCallout">
            <a:avLst>
              <a:gd name="adj1" fmla="val -59988"/>
              <a:gd name="adj2" fmla="val 26292"/>
              <a:gd name="adj3" fmla="val 16667"/>
            </a:avLst>
          </a:prstGeom>
          <a:ln w="762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 smtClean="0">
                <a:latin typeface="SimSun" pitchFamily="2" charset="-122"/>
                <a:ea typeface="SimSun" pitchFamily="2" charset="-122"/>
              </a:rPr>
              <a:t>A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很贵 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便宜 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一 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点可以 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吗？</a:t>
            </a:r>
          </a:p>
          <a:p>
            <a:r>
              <a:rPr lang="en-GB" dirty="0" err="1" smtClean="0">
                <a:latin typeface="SimSun" pitchFamily="2" charset="-122"/>
                <a:ea typeface="SimSun" pitchFamily="2" charset="-122"/>
              </a:rPr>
              <a:t>hěn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guì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yī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diǎn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kě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yǐ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ma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แพง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มาก, ราคาถูกอีกหน่อย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ได้มั้ย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?</a:t>
            </a:r>
          </a:p>
          <a:p>
            <a:endParaRPr lang="th-TH" dirty="0"/>
          </a:p>
        </p:txBody>
      </p:sp>
      <p:sp>
        <p:nvSpPr>
          <p:cNvPr id="3" name="คำบรรยายภาพแบบสี่เหลี่ยมมุมมน 2"/>
          <p:cNvSpPr/>
          <p:nvPr/>
        </p:nvSpPr>
        <p:spPr>
          <a:xfrm>
            <a:off x="571472" y="4214818"/>
            <a:ext cx="7715304" cy="2428892"/>
          </a:xfrm>
          <a:prstGeom prst="wedgeRoundRectCallout">
            <a:avLst>
              <a:gd name="adj1" fmla="val -4241"/>
              <a:gd name="adj2" fmla="val -87508"/>
              <a:gd name="adj3" fmla="val 16667"/>
            </a:avLst>
          </a:prstGeom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3200" b="1" dirty="0" smtClean="0">
                <a:latin typeface="SimSun" pitchFamily="2" charset="-122"/>
                <a:ea typeface="SimSun" pitchFamily="2" charset="-122"/>
              </a:rPr>
              <a:t>B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不能过再便宜 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这已经是最便宜了</a:t>
            </a:r>
            <a:endParaRPr lang="zh-CN" altLang="en-US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GB" dirty="0" err="1" smtClean="0">
                <a:latin typeface="SimSun" pitchFamily="2" charset="-122"/>
                <a:ea typeface="SimSun" pitchFamily="2" charset="-122"/>
              </a:rPr>
              <a:t>bù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néng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guò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zài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,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zhè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yǐ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jīng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shì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zuì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pián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GB" dirty="0" err="1" smtClean="0">
                <a:latin typeface="SimSun" pitchFamily="2" charset="-122"/>
                <a:ea typeface="SimSun" pitchFamily="2" charset="-122"/>
              </a:rPr>
              <a:t>yi</a:t>
            </a:r>
            <a:r>
              <a:rPr lang="en-GB" dirty="0" smtClean="0">
                <a:latin typeface="SimSun" pitchFamily="2" charset="-122"/>
                <a:ea typeface="SimSun" pitchFamily="2" charset="-122"/>
              </a:rPr>
              <a:t> le</a:t>
            </a:r>
          </a:p>
          <a:p>
            <a:r>
              <a:rPr lang="th-TH" dirty="0" smtClean="0"/>
              <a:t>ถูก</a:t>
            </a:r>
            <a:r>
              <a:rPr lang="th-TH" dirty="0" smtClean="0"/>
              <a:t>ยิ่งกว่านี้ไม่ได้ , นี่เป็นราคาที่ถูกที่สุดแล้ว</a:t>
            </a:r>
          </a:p>
          <a:p>
            <a:pPr algn="ctr"/>
            <a:endParaRPr lang="th-TH" dirty="0"/>
          </a:p>
        </p:txBody>
      </p:sp>
      <p:pic>
        <p:nvPicPr>
          <p:cNvPr id="4" name="Picture 2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1857356" cy="1857356"/>
          </a:xfrm>
          <a:prstGeom prst="rect">
            <a:avLst/>
          </a:prstGeom>
          <a:noFill/>
        </p:spPr>
      </p:pic>
      <p:pic>
        <p:nvPicPr>
          <p:cNvPr id="5" name="Picture 4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2643182" cy="2143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ให้นักเรียนจับคู่สนทนาแสดงบทบาทสมมุติ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0" name="Picture 2" descr="ผลการค้นหารูปภาพสำหรับ ชื้อของการ์ตูน"/>
          <p:cNvPicPr>
            <a:picLocks noChangeAspect="1" noChangeArrowheads="1"/>
          </p:cNvPicPr>
          <p:nvPr/>
        </p:nvPicPr>
        <p:blipFill>
          <a:blip r:embed="rId2"/>
          <a:srcRect b="8711"/>
          <a:stretch>
            <a:fillRect/>
          </a:stretch>
        </p:blipFill>
        <p:spPr bwMode="auto">
          <a:xfrm>
            <a:off x="2000232" y="1571612"/>
            <a:ext cx="5143536" cy="437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6600" smtClean="0">
                <a:latin typeface="JasmineUPC" pitchFamily="18" charset="-34"/>
                <a:cs typeface="JasmineUPC" pitchFamily="18" charset="-34"/>
              </a:rPr>
              <a:t>Reflective </a:t>
            </a:r>
            <a:endParaRPr lang="th-TH" altLang="en-US" sz="660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th-TH" altLang="en-US" sz="5400" dirty="0" smtClean="0">
                <a:latin typeface="TH SarabunPSK" pitchFamily="34" charset="-34"/>
                <a:cs typeface="TH SarabunPSK" pitchFamily="34" charset="-34"/>
              </a:rPr>
              <a:t>บอก 1 </a:t>
            </a:r>
            <a:r>
              <a:rPr lang="th-TH" altLang="en-US" sz="5400" u="sng" dirty="0" smtClean="0">
                <a:latin typeface="TH SarabunPSK" pitchFamily="34" charset="-34"/>
                <a:cs typeface="TH SarabunPSK" pitchFamily="34" charset="-34"/>
              </a:rPr>
              <a:t>คำศัพท์ </a:t>
            </a:r>
            <a:r>
              <a:rPr lang="th-TH" altLang="en-US" sz="5400" dirty="0" smtClean="0">
                <a:latin typeface="TH SarabunPSK" pitchFamily="34" charset="-34"/>
                <a:cs typeface="TH SarabunPSK" pitchFamily="34" charset="-34"/>
              </a:rPr>
              <a:t>ที่ได้เรียนในวันนี้</a:t>
            </a:r>
          </a:p>
        </p:txBody>
      </p:sp>
      <p:pic>
        <p:nvPicPr>
          <p:cNvPr id="21506" name="Picture 2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18418"/>
            <a:ext cx="4214842" cy="409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  <a:t/>
            </a:r>
            <a:b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</a:b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  <a:t>PURPOSE</a:t>
            </a:r>
            <a:r>
              <a:rPr lang="th-TH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/>
            </a:r>
            <a:br>
              <a:rPr lang="th-TH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</a:b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2143116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เราจะเรียนเรื่อง</a:t>
            </a:r>
            <a:r>
              <a:rPr lang="zh-CN" altLang="en-US" b="1" dirty="0" smtClean="0"/>
              <a:t>超市</a:t>
            </a:r>
            <a:r>
              <a:rPr lang="th-TH" altLang="zh-CN" sz="3200" b="1" dirty="0" smtClean="0"/>
              <a:t>เ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พื่อให้นักเรียนสามารถเรียนรู้เกี่ยวกับการซื้อขายการต่อรอง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สินค้า สินค้าต่างๆ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และสนทนาแลกเปลี่ยนข้อมูลเกี่ยวกับตนเองเรื่องต่าง ๆ ใกล้ตัวสถานการณ์ในชีวิตประจำวันเป็นภาษาจีนอย่างเหมาะสมได้</a:t>
            </a:r>
          </a:p>
        </p:txBody>
      </p:sp>
      <p:pic>
        <p:nvPicPr>
          <p:cNvPr id="3074" name="Picture 2" descr="ผลการค้นหารูปภาพสำหรับ ใบหน้ามีความรัก การตูน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3448050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214290"/>
            <a:ext cx="4286264" cy="2400657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atin typeface="SimSun" pitchFamily="2" charset="-122"/>
                <a:ea typeface="SimSun" pitchFamily="2" charset="-122"/>
              </a:rPr>
              <a:t>巧克力</a:t>
            </a:r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 </a:t>
            </a:r>
            <a:endParaRPr lang="en-GB" altLang="zh-CN" sz="32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en-GB" sz="3600" b="1" dirty="0" err="1" smtClean="0">
                <a:latin typeface="SimSun" pitchFamily="2" charset="-122"/>
                <a:ea typeface="SimSun" pitchFamily="2" charset="-122"/>
              </a:rPr>
              <a:t>qiǎokèlì</a:t>
            </a:r>
            <a:r>
              <a:rPr lang="en-GB" sz="3600" dirty="0" smtClean="0"/>
              <a:t> </a:t>
            </a:r>
            <a:endParaRPr lang="th-TH" sz="3600" dirty="0" smtClean="0"/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ฉี่ยว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เค้อ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ลี่ 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ช็อค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โก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แลต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ผลการค้นหารูปภาพสำหรับ ช็อกโกแลต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42505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29322" y="214290"/>
            <a:ext cx="2214578" cy="2123658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6000" b="1" dirty="0" smtClean="0"/>
              <a:t>糖果</a:t>
            </a:r>
            <a:endParaRPr lang="en-US" altLang="zh-CN" sz="6000" b="1" dirty="0" smtClean="0"/>
          </a:p>
          <a:p>
            <a:r>
              <a:rPr lang="zh-CN" altLang="en-US" dirty="0" smtClean="0"/>
              <a:t> </a:t>
            </a:r>
            <a:r>
              <a:rPr lang="en-GB" sz="3600" b="1" dirty="0" err="1" smtClean="0">
                <a:latin typeface="SimSun" pitchFamily="2" charset="-122"/>
                <a:ea typeface="SimSun" pitchFamily="2" charset="-122"/>
              </a:rPr>
              <a:t>tángguǒ</a:t>
            </a:r>
            <a:r>
              <a:rPr lang="en-GB" dirty="0" smtClean="0"/>
              <a:t> </a:t>
            </a:r>
            <a:endParaRPr lang="th-TH" dirty="0" smtClean="0"/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ถังกั่ว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ลูกอม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4" name="Picture 6" descr="ผลการค้นหารูปภาพสำหรับ ลูกอม&quot;"/>
          <p:cNvPicPr>
            <a:picLocks noChangeAspect="1" noChangeArrowheads="1"/>
          </p:cNvPicPr>
          <p:nvPr/>
        </p:nvPicPr>
        <p:blipFill>
          <a:blip r:embed="rId3"/>
          <a:srcRect r="8500"/>
          <a:stretch>
            <a:fillRect/>
          </a:stretch>
        </p:blipFill>
        <p:spPr bwMode="auto">
          <a:xfrm>
            <a:off x="5072066" y="2928934"/>
            <a:ext cx="388132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20" y="785794"/>
            <a:ext cx="4286280" cy="216431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5400" b="1" dirty="0" smtClean="0">
                <a:latin typeface="SimSun" pitchFamily="2" charset="-122"/>
                <a:ea typeface="SimSun" pitchFamily="2" charset="-122"/>
              </a:rPr>
              <a:t>苹果</a:t>
            </a:r>
            <a:r>
              <a:rPr lang="ja-JP" altLang="en-US" sz="4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píngguǒ</a:t>
            </a:r>
            <a:r>
              <a:rPr lang="en-GB" sz="44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th-TH" sz="44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</a:t>
            </a:r>
            <a:r>
              <a:rPr lang="th-TH" sz="4400" b="1" dirty="0" err="1" smtClean="0">
                <a:latin typeface="SimSun" pitchFamily="2" charset="-122"/>
                <a:ea typeface="SimSun" pitchFamily="2" charset="-122"/>
                <a:cs typeface="+mj-cs"/>
              </a:rPr>
              <a:t>ผิงกั่ว</a:t>
            </a:r>
            <a:r>
              <a:rPr lang="th-TH" sz="4400" b="1" dirty="0" smtClean="0">
                <a:latin typeface="SimSun" pitchFamily="2" charset="-122"/>
                <a:ea typeface="SimSun" pitchFamily="2" charset="-122"/>
                <a:cs typeface="+mj-cs"/>
              </a:rPr>
              <a:t> </a:t>
            </a:r>
            <a:r>
              <a:rPr lang="th-TH" sz="4400" b="1" dirty="0" err="1" smtClean="0">
                <a:latin typeface="SimSun" pitchFamily="2" charset="-122"/>
                <a:ea typeface="SimSun" pitchFamily="2" charset="-122"/>
                <a:cs typeface="+mj-cs"/>
              </a:rPr>
              <a:t>แอป</a:t>
            </a:r>
            <a:r>
              <a:rPr lang="th-TH" sz="4400" b="1" dirty="0" err="1">
                <a:latin typeface="SimSun" pitchFamily="2" charset="-122"/>
                <a:ea typeface="SimSun" pitchFamily="2" charset="-122"/>
                <a:cs typeface="+mj-cs"/>
              </a:rPr>
              <a:t>เปิ้ล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th-TH" sz="3200" b="1" dirty="0" smtClean="0">
                <a:latin typeface="SimSun" pitchFamily="2" charset="-122"/>
                <a:ea typeface="SimSun" pitchFamily="2" charset="-122"/>
              </a:rPr>
            </a:br>
            <a:endParaRPr lang="th-TH" sz="32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86314" y="785794"/>
            <a:ext cx="4143372" cy="221599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altLang="ja-JP" sz="40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  </a:t>
            </a:r>
            <a:r>
              <a:rPr lang="ja-JP" altLang="en-US" sz="54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葡萄</a:t>
            </a:r>
            <a:r>
              <a:rPr lang="ja-JP" altLang="en-US" sz="44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pútáo</a:t>
            </a:r>
            <a:r>
              <a:rPr lang="en-GB" sz="44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4400" b="1" dirty="0" smtClean="0"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pPr algn="ctr"/>
            <a:r>
              <a:rPr lang="th-TH" sz="4400" b="1" dirty="0" err="1" smtClean="0">
                <a:latin typeface="SimSun" pitchFamily="2" charset="-122"/>
                <a:ea typeface="SimSun" pitchFamily="2" charset="-122"/>
                <a:cs typeface="+mj-cs"/>
              </a:rPr>
              <a:t>ผู</a:t>
            </a:r>
            <a:r>
              <a:rPr lang="th-TH" sz="4400" b="1" dirty="0" smtClean="0">
                <a:latin typeface="SimSun" pitchFamily="2" charset="-122"/>
                <a:ea typeface="SimSun" pitchFamily="2" charset="-122"/>
                <a:cs typeface="+mj-cs"/>
              </a:rPr>
              <a:t>เถา   องุ่น</a:t>
            </a:r>
            <a:r>
              <a:rPr lang="th-TH" sz="4000" b="1" dirty="0" smtClean="0">
                <a:latin typeface="Aharoni" pitchFamily="2" charset="-79"/>
                <a:cs typeface="+mj-cs"/>
              </a:rPr>
              <a:t/>
            </a:r>
            <a:br>
              <a:rPr lang="th-TH" sz="4000" b="1" dirty="0" smtClean="0">
                <a:latin typeface="Aharoni" pitchFamily="2" charset="-79"/>
                <a:cs typeface="+mj-cs"/>
              </a:rPr>
            </a:br>
            <a:r>
              <a:rPr lang="th-TH" sz="4000" b="1" dirty="0" smtClean="0">
                <a:latin typeface="Aharoni" pitchFamily="2" charset="-79"/>
                <a:cs typeface="+mj-cs"/>
              </a:rPr>
              <a:t>  </a:t>
            </a:r>
            <a:endParaRPr lang="th-TH" b="1" dirty="0">
              <a:cs typeface="+mj-cs"/>
            </a:endParaRPr>
          </a:p>
        </p:txBody>
      </p:sp>
      <p:pic>
        <p:nvPicPr>
          <p:cNvPr id="2" name="Picture 2" descr="C:\Users\Miki\Desktop\ภาษาจีนม.ต้น\ผลไม้\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929090" cy="3456624"/>
          </a:xfrm>
          <a:prstGeom prst="rect">
            <a:avLst/>
          </a:prstGeom>
          <a:noFill/>
        </p:spPr>
      </p:pic>
      <p:pic>
        <p:nvPicPr>
          <p:cNvPr id="1027" name="Picture 3" descr="C:\Users\Miki\Desktop\ภาษาจีนม.ต้น\ผลไม้\466d4abc-625b-1010-6822-58a2ec549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411" y="3071810"/>
            <a:ext cx="4709589" cy="353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14" y="285728"/>
            <a:ext cx="2786082" cy="2677656"/>
          </a:xfrm>
          <a:prstGeom prst="rect">
            <a:avLst/>
          </a:prstGeom>
          <a:ln w="76200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  <a:t/>
            </a:r>
            <a:br>
              <a:rPr kumimoji="0" lang="th-TH" altLang="zh-CN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 pitchFamily="34" charset="-128"/>
                <a:ea typeface="inherit"/>
                <a:cs typeface="Arial" pitchFamily="34" charset="0"/>
              </a:rPr>
            </a:br>
            <a:r>
              <a:rPr kumimoji="0" lang="zh-CN" sz="7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imSun" pitchFamily="2" charset="-122"/>
                <a:ea typeface="SimSun" pitchFamily="2" charset="-122"/>
                <a:cs typeface="Arial" pitchFamily="34" charset="0"/>
              </a:rPr>
              <a:t>礼物</a:t>
            </a:r>
            <a:endParaRPr kumimoji="0" 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zh-CN" sz="4400" b="1" dirty="0" err="1">
                <a:latin typeface="SimSun" pitchFamily="2" charset="-122"/>
                <a:ea typeface="SimSun" pitchFamily="2" charset="-122"/>
              </a:rPr>
              <a:t>Lǐwù</a:t>
            </a:r>
            <a:endParaRPr lang="th-TH" altLang="zh-CN" sz="4400" b="1" dirty="0">
              <a:latin typeface="SimSun" pitchFamily="2" charset="-122"/>
              <a:ea typeface="SimSun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zh-CN" sz="4000" b="1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ของขวัญ</a:t>
            </a:r>
            <a:endParaRPr lang="th-TH" altLang="zh-CN" sz="4000" b="1" dirty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4" name="Picture 5" descr="ผลการค้นหารูปภาพสำหรับ คุกกี้&quot;"/>
          <p:cNvPicPr>
            <a:picLocks noChangeAspect="1" noChangeArrowheads="1"/>
          </p:cNvPicPr>
          <p:nvPr/>
        </p:nvPicPr>
        <p:blipFill>
          <a:blip r:embed="rId2"/>
          <a:srcRect r="22485"/>
          <a:stretch>
            <a:fillRect/>
          </a:stretch>
        </p:blipFill>
        <p:spPr bwMode="auto">
          <a:xfrm>
            <a:off x="4786314" y="3214686"/>
            <a:ext cx="35719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14942" y="285728"/>
            <a:ext cx="2786082" cy="2462213"/>
          </a:xfrm>
          <a:prstGeom prst="rect">
            <a:avLst/>
          </a:prstGeom>
          <a:ln w="76200">
            <a:solidFill>
              <a:srgbClr val="FFC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7200" b="1" dirty="0" smtClean="0">
                <a:latin typeface="+mn-ea"/>
              </a:rPr>
              <a:t>饼干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zh-CN" sz="4400" b="1" dirty="0" err="1" smtClean="0">
                <a:latin typeface="+mn-ea"/>
              </a:rPr>
              <a:t>Bǐnggān</a:t>
            </a:r>
            <a:endParaRPr lang="th-TH" altLang="zh-CN" sz="4400" b="1" dirty="0" smtClean="0">
              <a:latin typeface="+mn-ea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zh-CN" sz="4400" b="1" dirty="0" smtClean="0">
                <a:latin typeface="TH SarabunPSK" pitchFamily="34" charset="-34"/>
                <a:cs typeface="TH SarabunPSK" pitchFamily="34" charset="-34"/>
              </a:rPr>
              <a:t>คุกกี้</a:t>
            </a:r>
          </a:p>
        </p:txBody>
      </p:sp>
      <p:pic>
        <p:nvPicPr>
          <p:cNvPr id="3074" name="Picture 2" descr="ผลการค้นหารูปภาพสำหรับ ของขวัญวาเลนไทน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321959" cy="302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20" y="142852"/>
            <a:ext cx="4143372" cy="193899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altLang="ja-JP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 </a:t>
            </a:r>
            <a:r>
              <a:rPr lang="ja-JP" altLang="en-US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芒</a:t>
            </a:r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果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mángguǒ</a:t>
            </a:r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        หมาง</a:t>
            </a:r>
            <a:r>
              <a:rPr lang="th-TH" sz="4000" b="1" dirty="0" err="1" smtClean="0">
                <a:latin typeface="SimSun" pitchFamily="2" charset="-122"/>
                <a:ea typeface="SimSun" pitchFamily="2" charset="-122"/>
                <a:cs typeface="+mj-cs"/>
              </a:rPr>
              <a:t>กั่ว</a:t>
            </a:r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 มะม่วง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endParaRPr lang="th-TH" sz="3200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628" y="142852"/>
            <a:ext cx="3786214" cy="23083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altLang="ja-JP" sz="3600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ja-JP" altLang="en-US" sz="48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西</a:t>
            </a:r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瓜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xīguā</a:t>
            </a:r>
            <a:r>
              <a:rPr lang="en-GB" sz="3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       ซีกวา    แตงโม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th-TH" sz="3200" b="1" dirty="0" smtClean="0">
                <a:latin typeface="SimSun" pitchFamily="2" charset="-122"/>
                <a:ea typeface="SimSun" pitchFamily="2" charset="-122"/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8195" name="Picture 3" descr="C:\Users\Miki\Desktop\ภาษาจีนม.ต้น\ผลไม้\IMG_5194 2.jpg"/>
          <p:cNvPicPr>
            <a:picLocks noChangeAspect="1" noChangeArrowheads="1"/>
          </p:cNvPicPr>
          <p:nvPr/>
        </p:nvPicPr>
        <p:blipFill>
          <a:blip r:embed="rId2" cstate="print"/>
          <a:srcRect l="6666" t="7571" b="4610"/>
          <a:stretch>
            <a:fillRect/>
          </a:stretch>
        </p:blipFill>
        <p:spPr bwMode="auto">
          <a:xfrm>
            <a:off x="214282" y="2500306"/>
            <a:ext cx="4357686" cy="4000528"/>
          </a:xfrm>
          <a:prstGeom prst="rect">
            <a:avLst/>
          </a:prstGeom>
          <a:noFill/>
        </p:spPr>
      </p:pic>
      <p:pic>
        <p:nvPicPr>
          <p:cNvPr id="8196" name="Picture 4" descr="C:\Users\Miki\Desktop\ภาษาจีนม.ต้น\ผลไม้\iStock-517683314_L_(1).jpg"/>
          <p:cNvPicPr>
            <a:picLocks noChangeAspect="1" noChangeArrowheads="1"/>
          </p:cNvPicPr>
          <p:nvPr/>
        </p:nvPicPr>
        <p:blipFill>
          <a:blip r:embed="rId3"/>
          <a:srcRect r="4999"/>
          <a:stretch>
            <a:fillRect/>
          </a:stretch>
        </p:blipFill>
        <p:spPr bwMode="auto">
          <a:xfrm>
            <a:off x="4786314" y="2643182"/>
            <a:ext cx="421484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i\Desktop\ภาษาจีนม.ต้น\ผัก\1คำศัพท์ภาษาจีน-ผั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359033" cy="4439403"/>
          </a:xfrm>
          <a:prstGeom prst="rect">
            <a:avLst/>
          </a:prstGeom>
          <a:noFill/>
        </p:spPr>
      </p:pic>
      <p:pic>
        <p:nvPicPr>
          <p:cNvPr id="2050" name="Picture 2" descr="C:\Users\Miki\Desktop\ภาษาจีนม.ต้น\ผัก\2คำศัพท์ภาษาจีน-ฟักทอ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277515" cy="4429156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7143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b="1" dirty="0">
                <a:latin typeface="SimSun" pitchFamily="2" charset="-122"/>
                <a:ea typeface="SimSun" pitchFamily="2" charset="-122"/>
              </a:rPr>
              <a:t>蔬菜 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shūcài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 err="1" smtClean="0">
                <a:latin typeface="SimSun" pitchFamily="2" charset="-122"/>
                <a:ea typeface="SimSun" pitchFamily="2" charset="-122"/>
              </a:rPr>
              <a:t>ซูช่าย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ผัก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43372" y="714356"/>
            <a:ext cx="50006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ja-JP" dirty="0" smtClean="0">
                <a:latin typeface="SimSun" pitchFamily="2" charset="-122"/>
                <a:ea typeface="SimSun" pitchFamily="2" charset="-122"/>
              </a:rPr>
              <a:t>  </a:t>
            </a:r>
            <a:r>
              <a:rPr lang="ja-JP" altLang="en-US" sz="3200" b="1" dirty="0" smtClean="0">
                <a:latin typeface="SimSun" pitchFamily="2" charset="-122"/>
                <a:ea typeface="SimSun" pitchFamily="2" charset="-122"/>
              </a:rPr>
              <a:t>南瓜</a:t>
            </a:r>
            <a:r>
              <a:rPr lang="en-GB" sz="3200" b="1" dirty="0" err="1" smtClean="0">
                <a:latin typeface="SimSun" pitchFamily="2" charset="-122"/>
                <a:ea typeface="SimSun" pitchFamily="2" charset="-122"/>
              </a:rPr>
              <a:t>nánguā</a:t>
            </a:r>
            <a:r>
              <a:rPr lang="en-GB" sz="3200" b="1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หนา</a:t>
            </a:r>
            <a:r>
              <a:rPr lang="th-TH" sz="3200" b="1" dirty="0" smtClean="0">
                <a:latin typeface="SimSun" pitchFamily="2" charset="-122"/>
                <a:ea typeface="SimSun" pitchFamily="2" charset="-122"/>
              </a:rPr>
              <a:t>นกวา </a:t>
            </a:r>
            <a:r>
              <a:rPr lang="th-TH" sz="3200" b="1" dirty="0">
                <a:latin typeface="SimSun" pitchFamily="2" charset="-122"/>
                <a:ea typeface="SimSun" pitchFamily="2" charset="-122"/>
              </a:rPr>
              <a:t>ฟักทอง</a:t>
            </a:r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57158" y="214290"/>
            <a:ext cx="3428992" cy="23083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草莓 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cǎoméi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endParaRPr lang="th-TH" sz="3600" b="1" dirty="0" smtClean="0">
              <a:latin typeface="SimSun" pitchFamily="2" charset="-122"/>
              <a:ea typeface="SimSun" pitchFamily="2" charset="-122"/>
              <a:cs typeface="Aharoni" pitchFamily="2" charset="-79"/>
            </a:endParaRPr>
          </a:p>
          <a:p>
            <a:r>
              <a:rPr lang="th-TH" sz="4000" b="1" dirty="0" err="1" smtClean="0">
                <a:latin typeface="SimSun" pitchFamily="2" charset="-122"/>
                <a:ea typeface="SimSun" pitchFamily="2" charset="-122"/>
                <a:cs typeface="+mj-cs"/>
              </a:rPr>
              <a:t>เฉ่าเหมย</a:t>
            </a:r>
            <a:r>
              <a:rPr lang="th-TH" sz="4000" b="1" dirty="0">
                <a:latin typeface="SimSun" pitchFamily="2" charset="-122"/>
                <a:ea typeface="SimSun" pitchFamily="2" charset="-122"/>
                <a:cs typeface="+mj-cs"/>
              </a:rPr>
              <a:t> </a:t>
            </a:r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สตรอเบอร์</a:t>
            </a:r>
            <a:r>
              <a:rPr lang="th-TH" sz="4000" b="1" dirty="0">
                <a:latin typeface="SimSun" pitchFamily="2" charset="-122"/>
                <a:ea typeface="SimSun" pitchFamily="2" charset="-122"/>
                <a:cs typeface="+mj-cs"/>
              </a:rPr>
              <a:t>รี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357166"/>
            <a:ext cx="3571900" cy="23083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atin typeface="SimSun" pitchFamily="2" charset="-122"/>
                <a:ea typeface="SimSun" pitchFamily="2" charset="-122"/>
                <a:cs typeface="Aharoni" pitchFamily="2" charset="-79"/>
              </a:rPr>
              <a:t>橘子 </a:t>
            </a:r>
            <a:r>
              <a:rPr lang="en-GB" altLang="ja-JP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J</a:t>
            </a:r>
            <a:r>
              <a:rPr lang="en-GB" sz="3600" b="1" dirty="0" err="1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haroni" pitchFamily="2" charset="-79"/>
              </a:rPr>
              <a:t>úzi</a:t>
            </a:r>
            <a:r>
              <a:rPr lang="en-GB" sz="36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</a:t>
            </a:r>
            <a:r>
              <a:rPr lang="th-TH" sz="3600" b="1" dirty="0" smtClean="0">
                <a:latin typeface="SimSun" pitchFamily="2" charset="-122"/>
                <a:ea typeface="SimSun" pitchFamily="2" charset="-122"/>
                <a:cs typeface="Aharoni" pitchFamily="2" charset="-79"/>
              </a:rPr>
              <a:t>  </a:t>
            </a:r>
            <a:r>
              <a:rPr lang="th-TH" sz="4000" b="1" dirty="0" err="1" smtClean="0">
                <a:latin typeface="SimSun" pitchFamily="2" charset="-122"/>
                <a:ea typeface="SimSun" pitchFamily="2" charset="-122"/>
                <a:cs typeface="+mj-cs"/>
              </a:rPr>
              <a:t>จวี๋จื่อ</a:t>
            </a:r>
            <a:r>
              <a:rPr lang="th-TH" sz="4000" b="1" dirty="0" smtClean="0">
                <a:latin typeface="SimSun" pitchFamily="2" charset="-122"/>
                <a:ea typeface="SimSun" pitchFamily="2" charset="-122"/>
                <a:cs typeface="+mj-cs"/>
              </a:rPr>
              <a:t> </a:t>
            </a:r>
            <a:r>
              <a:rPr lang="th-TH" sz="4000" b="1" dirty="0">
                <a:latin typeface="SimSun" pitchFamily="2" charset="-122"/>
                <a:ea typeface="SimSun" pitchFamily="2" charset="-122"/>
                <a:cs typeface="+mj-cs"/>
              </a:rPr>
              <a:t>ส้ม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pic>
        <p:nvPicPr>
          <p:cNvPr id="7169" name="Picture 1" descr="C:\Users\Miki\Desktop\ภาษาจีนม.ต้น\ผลไม้\strawberry-in-japan-01.jpg"/>
          <p:cNvPicPr>
            <a:picLocks noChangeAspect="1" noChangeArrowheads="1"/>
          </p:cNvPicPr>
          <p:nvPr/>
        </p:nvPicPr>
        <p:blipFill>
          <a:blip r:embed="rId2"/>
          <a:srcRect l="5000" r="6667"/>
          <a:stretch>
            <a:fillRect/>
          </a:stretch>
        </p:blipFill>
        <p:spPr bwMode="auto">
          <a:xfrm>
            <a:off x="214282" y="2786058"/>
            <a:ext cx="4161611" cy="3500462"/>
          </a:xfrm>
          <a:prstGeom prst="rect">
            <a:avLst/>
          </a:prstGeom>
          <a:noFill/>
        </p:spPr>
      </p:pic>
      <p:pic>
        <p:nvPicPr>
          <p:cNvPr id="7170" name="Picture 2" descr="C:\Users\Miki\Desktop\ภาษาจีนม.ต้น\ผลไม้\Fotolia_61195341_Subscription_Monthly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470489" cy="346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348</Words>
  <Application>Microsoft Office PowerPoint</Application>
  <PresentationFormat>นำเสนอทางหน้าจอ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超市 Chāoshì</vt:lpstr>
      <vt:lpstr>DONOW</vt:lpstr>
      <vt:lpstr> PURPOSE 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 ให้นักเรียนจับคู่สนทนาแสดงบทบาทสมมุติ</vt:lpstr>
      <vt:lpstr>Reflective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超市 Chāoshì</dc:title>
  <dc:creator>Miki</dc:creator>
  <cp:lastModifiedBy>Miki</cp:lastModifiedBy>
  <cp:revision>14</cp:revision>
  <dcterms:created xsi:type="dcterms:W3CDTF">2020-03-11T19:39:03Z</dcterms:created>
  <dcterms:modified xsi:type="dcterms:W3CDTF">2020-03-11T22:17:04Z</dcterms:modified>
</cp:coreProperties>
</file>