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64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BE28-CBAF-4A40-9492-C9FF2EC3B93D}" type="datetimeFigureOut">
              <a:rPr lang="th-TH" smtClean="0"/>
              <a:t>08/05/63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4F83-E1E4-47CA-B6D4-5065DD4374E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214423"/>
            <a:ext cx="8143932" cy="2386028"/>
          </a:xfrm>
        </p:spPr>
        <p:txBody>
          <a:bodyPr>
            <a:noAutofit/>
          </a:bodyPr>
          <a:lstStyle/>
          <a:p>
            <a:r>
              <a:rPr lang="zh-CN" altLang="en-US" sz="8800" b="1" dirty="0"/>
              <a:t>我喜欢中国菜</a:t>
            </a:r>
            <a:br>
              <a:rPr lang="zh-CN" altLang="en-US" sz="7200" dirty="0"/>
            </a:br>
            <a:r>
              <a:rPr lang="en-GB" sz="5400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5400" b="1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sz="54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5400" b="1" dirty="0" err="1">
                <a:latin typeface="SimSun" pitchFamily="2" charset="-122"/>
                <a:ea typeface="SimSun" pitchFamily="2" charset="-122"/>
              </a:rPr>
              <a:t>xǐhuān</a:t>
            </a:r>
            <a:r>
              <a:rPr lang="en-GB" sz="54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5400" b="1" dirty="0" err="1">
                <a:latin typeface="SimSun" pitchFamily="2" charset="-122"/>
                <a:ea typeface="SimSun" pitchFamily="2" charset="-122"/>
              </a:rPr>
              <a:t>zhōngguó</a:t>
            </a:r>
            <a:r>
              <a:rPr lang="en-GB" sz="54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5400" b="1" dirty="0" err="1">
                <a:latin typeface="SimSun" pitchFamily="2" charset="-122"/>
                <a:ea typeface="SimSun" pitchFamily="2" charset="-122"/>
              </a:rPr>
              <a:t>cài</a:t>
            </a:r>
            <a:endParaRPr lang="en-GB" sz="72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chemeClr val="tx1"/>
                </a:solidFill>
                <a:latin typeface="TH Charm of AU" panose="020B0500040200020003" pitchFamily="34" charset="-34"/>
                <a:ea typeface="SimSun" pitchFamily="2" charset="-122"/>
                <a:cs typeface="TH Charm of AU" panose="020B0500040200020003" pitchFamily="34" charset="-34"/>
              </a:rPr>
              <a:t>ฉันชอบอาหารจีน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9780" y="357166"/>
            <a:ext cx="229101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烤乳猪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 </a:t>
            </a:r>
            <a:endParaRPr lang="en-GB" altLang="zh-CN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kǎo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rŭ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zhū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 New" panose="020B0500040200020003" pitchFamily="34" charset="-34"/>
                <a:ea typeface="SimSun" pitchFamily="2" charset="-122"/>
                <a:cs typeface="TH Sarabun New" panose="020B0500040200020003" pitchFamily="34" charset="-34"/>
              </a:rPr>
              <a:t>หมูหั่น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29190" y="428604"/>
            <a:ext cx="2738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燕窝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yàn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wō</a:t>
            </a:r>
            <a:endParaRPr lang="en-GB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รังนก</a:t>
            </a:r>
          </a:p>
        </p:txBody>
      </p:sp>
      <p:pic>
        <p:nvPicPr>
          <p:cNvPr id="27650" name="Picture 2" descr="ผลการค้นหารูปภาพสำหรับ 烤乳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286247" cy="321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ผลการค้นหารูปภาพสำหรับ 燕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405342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428604"/>
            <a:ext cx="67866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/>
              <a:t>课文</a:t>
            </a:r>
            <a:endParaRPr lang="en-US" altLang="zh-CN" sz="3600" b="1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菜单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cài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dān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    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ไช่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ตัน               เมนู</a:t>
            </a:r>
          </a:p>
          <a:p>
            <a:r>
              <a:rPr lang="en-GB" altLang="zh-CN" b="1" dirty="0">
                <a:latin typeface="SimSun" pitchFamily="2" charset="-122"/>
                <a:ea typeface="SimSun" pitchFamily="2" charset="-122"/>
              </a:rPr>
              <a:t>2. </a:t>
            </a:r>
            <a:r>
              <a:rPr lang="zh-CN" altLang="en-US" b="1" dirty="0">
                <a:latin typeface="SimSun" pitchFamily="2" charset="-122"/>
                <a:ea typeface="SimSun" pitchFamily="2" charset="-122"/>
              </a:rPr>
              <a:t>买单。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Mǎidān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         </a:t>
            </a:r>
            <a:r>
              <a:rPr lang="th-TH" sz="3200" b="1" dirty="0" err="1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หม่าย</a:t>
            </a:r>
            <a:r>
              <a:rPr lang="th-TH" sz="32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ตัน           เช็คบิล</a:t>
            </a:r>
          </a:p>
          <a:p>
            <a:pPr marL="514350" indent="-514350">
              <a:buAutoNum type="arabicPeriod" startAt="3"/>
            </a:pPr>
            <a:r>
              <a:rPr lang="zh-CN" altLang="en-US" b="1" dirty="0">
                <a:latin typeface="SimSun" pitchFamily="2" charset="-122"/>
                <a:ea typeface="SimSun" pitchFamily="2" charset="-122"/>
              </a:rPr>
              <a:t>打包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dǎbāo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             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ต่า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เปา         ห่อกลับบ้าน</a:t>
            </a:r>
          </a:p>
          <a:p>
            <a:pPr marL="514350" indent="-514350">
              <a:buAutoNum type="arabicPeriod" startAt="4"/>
            </a:pPr>
            <a:r>
              <a:rPr lang="zh-CN" altLang="en-US" b="1" dirty="0">
                <a:latin typeface="SimSun" pitchFamily="2" charset="-122"/>
                <a:ea typeface="SimSun" pitchFamily="2" charset="-122"/>
              </a:rPr>
              <a:t>带走 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Dài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zǒu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ไต้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โจ่ว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ห่อกลับบ้าน</a:t>
            </a:r>
          </a:p>
          <a:p>
            <a:pPr marL="514350" indent="-514350">
              <a:buAutoNum type="arabicPeriod" startAt="5"/>
            </a:pPr>
            <a:r>
              <a:rPr lang="zh-CN" altLang="en-US" b="1" dirty="0">
                <a:latin typeface="SimSun" pitchFamily="2" charset="-122"/>
                <a:ea typeface="SimSun" pitchFamily="2" charset="-122"/>
              </a:rPr>
              <a:t>味道不错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wèidào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bú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può</a:t>
            </a:r>
            <a:br>
              <a:rPr lang="en-GB" sz="3200" dirty="0"/>
            </a:br>
            <a:r>
              <a:rPr lang="th-TH" sz="32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เว้ยเต้า </a:t>
            </a:r>
            <a:r>
              <a:rPr lang="th-TH" sz="3200" b="1" dirty="0" err="1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ปู๋</a:t>
            </a:r>
            <a:r>
              <a:rPr lang="th-TH" sz="32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ชั่ว รสชาติไม่เลว</a:t>
            </a:r>
          </a:p>
          <a:p>
            <a:r>
              <a:rPr lang="en-GB" sz="32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6.</a:t>
            </a:r>
            <a:r>
              <a:rPr lang="zh-CN" altLang="en-US" sz="3200" dirty="0"/>
              <a:t> </a:t>
            </a:r>
            <a:r>
              <a:rPr lang="zh-CN" altLang="en-US" b="1" dirty="0">
                <a:latin typeface="SimSun" pitchFamily="2" charset="-122"/>
                <a:ea typeface="SimSun" pitchFamily="2" charset="-122"/>
              </a:rPr>
              <a:t>服务员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fú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wù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yuán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 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ฝู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อู้ หยวน พนักงานเสิร์ฟ</a:t>
            </a:r>
          </a:p>
          <a:p>
            <a:pPr marL="514350" indent="-514350"/>
            <a:endParaRPr lang="th-TH" sz="3200" b="1" dirty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br>
              <a:rPr lang="en-GB" dirty="0"/>
            </a:br>
            <a:endParaRPr lang="th-TH" b="1" dirty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514350" indent="-514350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578" name="Picture 2" descr="ผลการค้นหารูปภาพสำหรับ 菜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41008"/>
            <a:ext cx="3286148" cy="231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571480"/>
            <a:ext cx="50006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A: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你饿了吗</a:t>
            </a:r>
            <a:r>
              <a:rPr lang="en-US" altLang="zh-CN" sz="3200" b="1" dirty="0">
                <a:latin typeface="SimSun" pitchFamily="2" charset="-122"/>
                <a:ea typeface="SimSun" pitchFamily="2" charset="-122"/>
              </a:rPr>
              <a:t>?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Nǐ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è le ma?</a:t>
            </a:r>
            <a:br>
              <a:rPr lang="en-GB" b="1" dirty="0">
                <a:latin typeface="SimSun" pitchFamily="2" charset="-122"/>
                <a:ea typeface="SimSun" pitchFamily="2" charset="-122"/>
              </a:rPr>
            </a:b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หนี่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เอ้อ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เลอ มา? คุณหิวหรือยังคะ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200024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B: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我很饿</a:t>
            </a:r>
            <a:r>
              <a:rPr lang="en-US" altLang="zh-CN" sz="3200" b="1" dirty="0">
                <a:latin typeface="SimSun" pitchFamily="2" charset="-122"/>
                <a:ea typeface="SimSun" pitchFamily="2" charset="-122"/>
              </a:rPr>
              <a:t>.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hěn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è</a:t>
            </a:r>
          </a:p>
          <a:p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หวอ </a:t>
            </a:r>
            <a:r>
              <a:rPr lang="th-TH" sz="3600" b="1" dirty="0" err="1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เหิ่น</a:t>
            </a:r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  <a:r>
              <a:rPr lang="th-TH" sz="3600" b="1" dirty="0" err="1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เอ้อ</a:t>
            </a:r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ฉันหิวมาก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20" y="3143248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A: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我可以看一下菜单吗？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Wŏ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kĕ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yĭ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kān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yī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xià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cài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dān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mā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?</a:t>
            </a:r>
            <a:br>
              <a:rPr lang="en-GB" dirty="0"/>
            </a:b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หว่อ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เขอ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อี่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ค่าน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อี๋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เซี่ย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ไช่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ตัน มา?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ฉันขอดูเมนูอาหารหน่อยได้ไหมคะ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626" name="Picture 2" descr="ผลการค้นหารูปภาพสำหรับ สนทนาทานอาหา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14612" y="21429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zh-CN" dirty="0"/>
              <a:t>B: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菜单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cài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dān</a:t>
            </a:r>
            <a:br>
              <a:rPr lang="en-GB" sz="3200" b="1" dirty="0">
                <a:latin typeface="SimSun" pitchFamily="2" charset="-122"/>
                <a:ea typeface="SimSun" pitchFamily="2" charset="-122"/>
              </a:rPr>
            </a:b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ไช่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ตัน เมนู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85918" y="3786190"/>
            <a:ext cx="5715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A: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我喜欢吃虾辣汤。</a:t>
            </a:r>
            <a:endParaRPr lang="en-GB" altLang="zh-CN" sz="3200" b="1" dirty="0">
              <a:latin typeface="SimSun" pitchFamily="2" charset="-122"/>
              <a:ea typeface="SimSun" pitchFamily="2" charset="-122"/>
            </a:endParaRPr>
          </a:p>
          <a:p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Wǒ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xǐhuan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chī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xiā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là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tāng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.</a:t>
            </a:r>
            <a:br>
              <a:rPr lang="en-GB" sz="3200" b="1" dirty="0">
                <a:latin typeface="SimSun" pitchFamily="2" charset="-122"/>
                <a:ea typeface="SimSun" pitchFamily="2" charset="-122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หวอ สี่ ฮวน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ชือ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เซีย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ล่า ทาง ฉันชอบกินต้มยำกุ้ง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14612" y="542926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3200" b="1" dirty="0">
                <a:latin typeface="SimSun" pitchFamily="2" charset="-122"/>
                <a:ea typeface="SimSun" pitchFamily="2" charset="-122"/>
              </a:rPr>
              <a:t>A: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买单。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Mǎidān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r>
              <a:rPr lang="th-TH" sz="3600" b="1" dirty="0" err="1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หม่าย</a:t>
            </a:r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ตัน เช็คบิล</a:t>
            </a:r>
          </a:p>
        </p:txBody>
      </p:sp>
      <p:pic>
        <p:nvPicPr>
          <p:cNvPr id="25602" name="Picture 2" descr="ผลการค้นหารูปภาพสำหรับ 菜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286116" cy="238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ผลการค้นหารูปภาพสำหรับ สนทนาทานอาหา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>
            <a:extLst>
              <a:ext uri="{FF2B5EF4-FFF2-40B4-BE49-F238E27FC236}">
                <a16:creationId xmlns:a16="http://schemas.microsoft.com/office/drawing/2014/main" id="{C85FC153-770B-464E-A3EE-00668B90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800" b="1" dirty="0">
                <a:cs typeface="Angsana New" panose="02020603050405020304" pitchFamily="18" charset="-34"/>
              </a:rPr>
              <a:t>  </a:t>
            </a:r>
            <a:r>
              <a:rPr lang="th-TH" altLang="en-US" sz="48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ให้นักเรียนทำใบสรุปคำศัพท์เป็น</a:t>
            </a:r>
            <a:r>
              <a:rPr lang="en-GB" altLang="en-US" sz="48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DIAGRAM</a:t>
            </a:r>
            <a:r>
              <a:rPr lang="th-TH" altLang="en-US" sz="4800" b="1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อย่างน้อย7คำศัพท์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FF7884A8-5FEC-4E9D-B6AC-D7B4F071E551}"/>
              </a:ext>
            </a:extLst>
          </p:cNvPr>
          <p:cNvSpPr/>
          <p:nvPr/>
        </p:nvSpPr>
        <p:spPr>
          <a:xfrm>
            <a:off x="3786188" y="3071813"/>
            <a:ext cx="192881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</a:rPr>
              <a:t>放着</a:t>
            </a:r>
            <a:endParaRPr lang="th-TH" sz="20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12CED5D9-F00E-4BA0-A445-91018F34D672}"/>
              </a:ext>
            </a:extLst>
          </p:cNvPr>
          <p:cNvSpPr/>
          <p:nvPr/>
        </p:nvSpPr>
        <p:spPr>
          <a:xfrm>
            <a:off x="4000500" y="1214438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EA405B1-0412-4A53-B9E5-CF84D31A4E9E}"/>
              </a:ext>
            </a:extLst>
          </p:cNvPr>
          <p:cNvSpPr/>
          <p:nvPr/>
        </p:nvSpPr>
        <p:spPr>
          <a:xfrm>
            <a:off x="4000500" y="5000625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BD9E4CB-2280-44D0-A586-40D6A37A164A}"/>
              </a:ext>
            </a:extLst>
          </p:cNvPr>
          <p:cNvSpPr/>
          <p:nvPr/>
        </p:nvSpPr>
        <p:spPr>
          <a:xfrm>
            <a:off x="1285875" y="2857500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3B90DC5E-AAC1-47B9-A446-817C866E256A}"/>
              </a:ext>
            </a:extLst>
          </p:cNvPr>
          <p:cNvSpPr/>
          <p:nvPr/>
        </p:nvSpPr>
        <p:spPr>
          <a:xfrm>
            <a:off x="6715125" y="2928938"/>
            <a:ext cx="14287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FCF796BC-8273-4E82-8B4A-7FD845431728}"/>
              </a:ext>
            </a:extLst>
          </p:cNvPr>
          <p:cNvCxnSpPr/>
          <p:nvPr/>
        </p:nvCxnSpPr>
        <p:spPr>
          <a:xfrm>
            <a:off x="2786063" y="3571875"/>
            <a:ext cx="100012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188ED268-189D-4B3B-93B3-A87B544F6A35}"/>
              </a:ext>
            </a:extLst>
          </p:cNvPr>
          <p:cNvCxnSpPr/>
          <p:nvPr/>
        </p:nvCxnSpPr>
        <p:spPr>
          <a:xfrm>
            <a:off x="5715000" y="3643313"/>
            <a:ext cx="1000125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883E524A-9C49-483E-B7F6-ED5BE9601AB4}"/>
              </a:ext>
            </a:extLst>
          </p:cNvPr>
          <p:cNvCxnSpPr/>
          <p:nvPr/>
        </p:nvCxnSpPr>
        <p:spPr>
          <a:xfrm rot="5400000">
            <a:off x="4358482" y="2713831"/>
            <a:ext cx="57150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41734C75-8748-472D-A960-DAFBD99F5B08}"/>
              </a:ext>
            </a:extLst>
          </p:cNvPr>
          <p:cNvCxnSpPr/>
          <p:nvPr/>
        </p:nvCxnSpPr>
        <p:spPr>
          <a:xfrm rot="5400000">
            <a:off x="4358481" y="4642644"/>
            <a:ext cx="71437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6600">
                <a:latin typeface="JasmineUPC" pitchFamily="18" charset="-34"/>
                <a:cs typeface="JasmineUPC" pitchFamily="18" charset="-34"/>
              </a:rPr>
              <a:t>Reflective </a:t>
            </a:r>
            <a:endParaRPr lang="th-TH" altLang="en-US" sz="660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altLang="en-US" sz="5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บอก 1 </a:t>
            </a:r>
            <a:r>
              <a:rPr lang="th-TH" altLang="en-US" sz="5400" u="sng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คำศัพท์ </a:t>
            </a:r>
            <a:r>
              <a:rPr lang="th-TH" altLang="en-US" sz="5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ที่ได้เรียนในวันนี้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Do Now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ผลการค้นหารูปภาพสำหรับ อาหารจี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905627" cy="414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  <a:t>PURPOSE</a:t>
            </a:r>
            <a:br>
              <a:rPr lang="th-TH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2143116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เราจะเรียนเรื่อง</a:t>
            </a:r>
            <a:r>
              <a:rPr lang="zh-CN" altLang="en-US" sz="3200" b="1" dirty="0"/>
              <a:t>我喜欢中国菜</a:t>
            </a:r>
            <a:r>
              <a:rPr lang="th-TH" altLang="zh-CN" sz="3200" b="1" dirty="0"/>
              <a:t>เ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ื่อให้นักเรียนสามารถเรียนรู้เกี่ยวกับวัฒนธรรมการรับประทานอาหารและสนทนาแลกเปลี่ยนข้อมูลเกี่ยวกับตนเองเรื่องต่าง ๆ ใกล้ตัวสถานการณ์ในชีวิตประจำวันเป็นภาษาจีนอย่างเหมาะสมได้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4286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  北京烤鸭</a:t>
            </a:r>
            <a:r>
              <a:rPr lang="zh-CN" altLang="en-US" sz="3200" dirty="0">
                <a:latin typeface="SimSun" pitchFamily="2" charset="-122"/>
                <a:ea typeface="SimSun" pitchFamily="2" charset="-122"/>
              </a:rPr>
              <a:t> </a:t>
            </a:r>
            <a:endParaRPr lang="en-GB" altLang="zh-CN" sz="3200" dirty="0">
              <a:latin typeface="SimSun" pitchFamily="2" charset="-122"/>
              <a:ea typeface="SimSun" pitchFamily="2" charset="-122"/>
            </a:endParaRPr>
          </a:p>
          <a:p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Běi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jīng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kǎo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yā</a:t>
            </a:r>
            <a:r>
              <a:rPr lang="en-GB" b="1" dirty="0"/>
              <a:t> </a:t>
            </a:r>
            <a:endParaRPr lang="th-TH" b="1" dirty="0"/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เป็ดปักกิ่ง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红烧肉 </a:t>
            </a:r>
            <a:r>
              <a:rPr kumimoji="0" lang="th-TH" altLang="zh-CN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Hóng</a:t>
            </a:r>
            <a:r>
              <a:rPr kumimoji="0" lang="th-TH" altLang="zh-CN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ngsana New" pitchFamily="18" charset="-34"/>
              </a:rPr>
              <a:t> </a:t>
            </a:r>
            <a:r>
              <a:rPr kumimoji="0" lang="en-US" altLang="zh-CN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shāo ròu</a:t>
            </a:r>
            <a:r>
              <a:rPr kumimoji="0" lang="th-TH" altLang="zh-CN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ngsana New" pitchFamily="18" charset="-34"/>
              </a:rPr>
              <a:t> </a:t>
            </a:r>
            <a:r>
              <a:rPr kumimoji="0" lang="th-TH" altLang="zh-CN" sz="9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ngsana New" pitchFamily="18" charset="-34"/>
              </a:rPr>
              <a:t>หมูสามชั้นน้ำแดง</a:t>
            </a: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en-US" altLang="zh-C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红烧肉 </a:t>
            </a:r>
            <a:r>
              <a:rPr kumimoji="0" lang="th-TH" altLang="zh-CN" sz="9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Hóng</a:t>
            </a:r>
            <a:r>
              <a:rPr kumimoji="0" lang="th-TH" altLang="zh-CN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ngsana New" pitchFamily="18" charset="-34"/>
              </a:rPr>
              <a:t> </a:t>
            </a:r>
            <a:r>
              <a:rPr kumimoji="0" lang="en-US" altLang="zh-CN" sz="9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shāo</a:t>
            </a:r>
            <a:r>
              <a:rPr kumimoji="0" lang="en-US" altLang="zh-CN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zh-CN" sz="9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ròu</a:t>
            </a:r>
            <a:r>
              <a:rPr kumimoji="0" lang="th-TH" altLang="zh-CN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ngsana New" pitchFamily="18" charset="-34"/>
              </a:rPr>
              <a:t> </a:t>
            </a:r>
            <a:r>
              <a:rPr kumimoji="0" lang="th-TH" altLang="zh-CN" sz="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ngsana New" pitchFamily="18" charset="-34"/>
              </a:rPr>
              <a:t>หมูสามชั้นน้ำแดง</a:t>
            </a: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85728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     红烧肉 </a:t>
            </a:r>
            <a:endParaRPr lang="en-GB" altLang="zh-CN" sz="3600" b="1" dirty="0">
              <a:latin typeface="SimSun" pitchFamily="2" charset="-122"/>
              <a:ea typeface="SimSun" pitchFamily="2" charset="-122"/>
            </a:endParaRPr>
          </a:p>
          <a:p>
            <a:r>
              <a:rPr lang="en-GB" sz="3600" b="1" dirty="0">
                <a:latin typeface="SimSun" pitchFamily="2" charset="-122"/>
                <a:ea typeface="SimSun" pitchFamily="2" charset="-122"/>
              </a:rPr>
              <a:t> 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Hóng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shāo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ròu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  <a:endParaRPr lang="th-TH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หมูสามชั้นน้ำแดง</a:t>
            </a:r>
          </a:p>
          <a:p>
            <a:br>
              <a:rPr lang="th-TH" dirty="0"/>
            </a:br>
            <a:endParaRPr lang="th-TH" dirty="0"/>
          </a:p>
        </p:txBody>
      </p:sp>
      <p:pic>
        <p:nvPicPr>
          <p:cNvPr id="16390" name="Picture 6" descr="ผลการค้นหารูปภาพสำหรับ เป็ดปักกิ่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4525889" cy="301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ผลการค้นหารูปภาพสำหรับ หมูสามชั้นน้ำแด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04875"/>
            <a:ext cx="4000528" cy="283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9946" y="428604"/>
            <a:ext cx="14205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卤鸭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 </a:t>
            </a:r>
            <a:endParaRPr lang="en-GB" altLang="zh-CN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Lǔ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yā</a:t>
            </a:r>
            <a:r>
              <a:rPr lang="en-GB" dirty="0"/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เป็ดพะโล้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43372" y="357166"/>
            <a:ext cx="47149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SimSun" pitchFamily="2" charset="-122"/>
                <a:ea typeface="SimSun" pitchFamily="2" charset="-122"/>
              </a:rPr>
              <a:t>麻婆豆腐 </a:t>
            </a:r>
            <a:endParaRPr lang="en-GB" altLang="zh-CN" sz="40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b="1" dirty="0" err="1">
                <a:latin typeface="SimSun" pitchFamily="2" charset="-122"/>
                <a:ea typeface="SimSun" pitchFamily="2" charset="-122"/>
              </a:rPr>
              <a:t>Má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pó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dòu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fu</a:t>
            </a:r>
            <a:r>
              <a:rPr lang="en-GB" dirty="0"/>
              <a:t> </a:t>
            </a:r>
            <a:endParaRPr lang="th-TH" dirty="0"/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เต้าหู้ผัดทรงเครื่อง</a:t>
            </a:r>
          </a:p>
        </p:txBody>
      </p:sp>
      <p:pic>
        <p:nvPicPr>
          <p:cNvPr id="18434" name="Picture 2" descr="ผลการค้นหารูปภาพสำหรับ เป็ดพะโล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311729" cy="287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ผลการค้นหารูปภาพสำหรับ เต้าหู้ผัดทรงเครื่อง จี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38487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034" y="500042"/>
            <a:ext cx="29466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臭豆腐 </a:t>
            </a:r>
            <a:endParaRPr lang="en-GB" altLang="zh-CN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Chòu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dòu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fu</a:t>
            </a:r>
            <a:r>
              <a:rPr lang="en-GB" sz="3200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en-GB" sz="3200" dirty="0">
                <a:latin typeface="SimSun" pitchFamily="2" charset="-122"/>
                <a:ea typeface="SimSun" pitchFamily="2" charset="-122"/>
              </a:rPr>
              <a:t> </a:t>
            </a:r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เต้าหู้เหม็น</a:t>
            </a:r>
            <a:endParaRPr lang="th-TH" sz="3200" b="1" dirty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500042"/>
            <a:ext cx="46434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小笼包 </a:t>
            </a:r>
            <a:endParaRPr lang="en-GB" altLang="zh-CN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Xiǎo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lóng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bāo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 </a:t>
            </a:r>
            <a:endParaRPr lang="th-TH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ซาลาเปา</a:t>
            </a:r>
          </a:p>
          <a:p>
            <a:br>
              <a:rPr lang="th-TH" dirty="0"/>
            </a:br>
            <a:endParaRPr lang="th-TH" dirty="0"/>
          </a:p>
        </p:txBody>
      </p:sp>
      <p:pic>
        <p:nvPicPr>
          <p:cNvPr id="17411" name="Picture 3" descr="ผลการค้นหารูปภาพสำหรับ  เต้าหู้เหม็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428988" cy="34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ผลการค้นหารูปภาพสำหรับ 小笼包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8768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28572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宫保鸡丁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 </a:t>
            </a:r>
            <a:endParaRPr lang="en-GB" altLang="zh-CN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Gōng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bǎo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jī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dīn</a:t>
            </a:r>
            <a:r>
              <a:rPr lang="en-GB" dirty="0" err="1"/>
              <a:t>g</a:t>
            </a:r>
            <a:r>
              <a:rPr lang="en-GB" dirty="0"/>
              <a:t> </a:t>
            </a:r>
            <a:endParaRPr lang="th-TH" dirty="0"/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ไก่ผัดใส่ถั่วลิสง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0" y="357166"/>
            <a:ext cx="432041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西红柿炒鸡蛋</a:t>
            </a:r>
            <a:endParaRPr lang="en-US" altLang="zh-CN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Xīhóngshì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chǎo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jīdàn</a:t>
            </a:r>
            <a:endParaRPr lang="en-GB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มะเขือเทศผัดไข่</a:t>
            </a:r>
          </a:p>
        </p:txBody>
      </p:sp>
      <p:sp>
        <p:nvSpPr>
          <p:cNvPr id="23554" name="AutoShape 2" descr="ผลการค้นหารูปภาพสำหรับ 宫保鸡丁 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556" name="AutoShape 4" descr="ผลการค้นหารูปภาพสำหรับ 宫保鸡丁 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558" name="AutoShape 6" descr="ผลการค้นหารูปภาพสำหรับ 宫保鸡丁 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560" name="AutoShape 8" descr="ผลการค้นหารูปภาพสำหรับ 宫保鸡丁 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3562" name="Picture 10" descr="ผลการค้นหารูปภาพสำหรับ 宫保鸡丁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52267"/>
            <a:ext cx="3071834" cy="410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ผลการค้นหารูปภาพสำหรับ มะเขือเทศผัดไข่"/>
          <p:cNvPicPr>
            <a:picLocks noChangeAspect="1" noChangeArrowheads="1"/>
          </p:cNvPicPr>
          <p:nvPr/>
        </p:nvPicPr>
        <p:blipFill>
          <a:blip r:embed="rId3"/>
          <a:srcRect l="7776" r="8191"/>
          <a:stretch>
            <a:fillRect/>
          </a:stretch>
        </p:blipFill>
        <p:spPr bwMode="auto">
          <a:xfrm>
            <a:off x="4214810" y="2428868"/>
            <a:ext cx="448232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357166"/>
            <a:ext cx="295465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地三鲜</a:t>
            </a:r>
            <a:endParaRPr lang="en-US" altLang="zh-CN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 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Dì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sān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xiān</a:t>
            </a:r>
            <a:r>
              <a:rPr lang="en-GB" dirty="0"/>
              <a:t> </a:t>
            </a: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ผัดสามเซียน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80305" y="285728"/>
            <a:ext cx="31470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水煮鱼 </a:t>
            </a:r>
            <a:endParaRPr lang="en-GB" altLang="zh-CN" sz="36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Shuǐ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zhǔ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yú</a:t>
            </a:r>
            <a:endParaRPr lang="en-GB" sz="3600" b="1" dirty="0">
              <a:latin typeface="SimSun" pitchFamily="2" charset="-122"/>
              <a:ea typeface="SimSun" pitchFamily="2" charset="-122"/>
            </a:endParaRP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ปลาต้มพริกสไตล์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เสฉ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วน </a:t>
            </a:r>
          </a:p>
        </p:txBody>
      </p:sp>
      <p:pic>
        <p:nvPicPr>
          <p:cNvPr id="20482" name="Picture 2" descr="ผลการค้นหารูปภาพสำหรับ 地三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355739" cy="291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ผลการค้นหารูปภาพสำหรับ ปลาต้มพริกสไตล์เสฉว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140942" cy="276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四川火锅</a:t>
            </a:r>
            <a:r>
              <a:rPr lang="zh-CN" altLang="en-US" sz="3200" b="1" dirty="0">
                <a:latin typeface="SimSun" pitchFamily="2" charset="-122"/>
                <a:ea typeface="SimSun" pitchFamily="2" charset="-122"/>
              </a:rPr>
              <a:t> </a:t>
            </a:r>
            <a:endParaRPr lang="en-GB" altLang="zh-CN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Sì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chuān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huǒ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guō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 </a:t>
            </a:r>
            <a:endParaRPr lang="th-TH" sz="3200" b="1" dirty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หม้อไฟสไตล์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เสฉ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วน</a:t>
            </a:r>
          </a:p>
          <a:p>
            <a:br>
              <a:rPr lang="th-TH" dirty="0"/>
            </a:b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00562" y="500042"/>
            <a:ext cx="45448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鱼翅汤 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Yú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latin typeface="SimSun" pitchFamily="2" charset="-122"/>
                <a:ea typeface="SimSun" pitchFamily="2" charset="-122"/>
              </a:rPr>
              <a:t>chì</a:t>
            </a:r>
            <a:r>
              <a:rPr lang="en-GB" sz="3600" b="1" dirty="0">
                <a:latin typeface="SimSun" pitchFamily="2" charset="-122"/>
                <a:ea typeface="SimSun" pitchFamily="2" charset="-122"/>
              </a:rPr>
              <a:t> tang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en-GB" sz="32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ซุปหมูฉลาม</a:t>
            </a:r>
          </a:p>
        </p:txBody>
      </p:sp>
      <p:pic>
        <p:nvPicPr>
          <p:cNvPr id="19459" name="Picture 3" descr="ผลการค้นหารูปภาพสำหรับ หม้อไฟสไตล์เสฉว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354572" cy="289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ผลการค้นหารูปภาพสำหรับ ซุปหมูฉลา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299" y="2714620"/>
            <a:ext cx="4544701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448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SimSun</vt:lpstr>
      <vt:lpstr>SimSun</vt:lpstr>
      <vt:lpstr>Agency FB</vt:lpstr>
      <vt:lpstr>Algerian</vt:lpstr>
      <vt:lpstr>Arial</vt:lpstr>
      <vt:lpstr>Calibri</vt:lpstr>
      <vt:lpstr>JasmineUPC</vt:lpstr>
      <vt:lpstr>TH Charm of AU</vt:lpstr>
      <vt:lpstr>TH Sarabun New</vt:lpstr>
      <vt:lpstr>TH SarabunPSK</vt:lpstr>
      <vt:lpstr>ชุดรูปแบบของ Office</vt:lpstr>
      <vt:lpstr>我喜欢中国菜  Wǒ xǐhuān zhōngguó cài</vt:lpstr>
      <vt:lpstr>PowerPoint Presentation</vt:lpstr>
      <vt:lpstr> PURPOSE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ให้นักเรียนทำใบสรุปคำศัพท์เป็นDIAGRAMอย่างน้อย7คำศัพท์</vt:lpstr>
      <vt:lpstr>Reflective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中国菜 Zhōngguó cài</dc:title>
  <dc:creator>Miki</dc:creator>
  <cp:lastModifiedBy>Patinya sutawong</cp:lastModifiedBy>
  <cp:revision>19</cp:revision>
  <dcterms:created xsi:type="dcterms:W3CDTF">2020-03-11T08:00:35Z</dcterms:created>
  <dcterms:modified xsi:type="dcterms:W3CDTF">2020-05-08T03:58:07Z</dcterms:modified>
</cp:coreProperties>
</file>