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2" r:id="rId17"/>
    <p:sldId id="273" r:id="rId18"/>
    <p:sldId id="274" r:id="rId19"/>
    <p:sldId id="275" r:id="rId20"/>
    <p:sldId id="277" r:id="rId21"/>
    <p:sldId id="271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6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EAD5-49E0-44E4-BF5F-F54B9A186AD2}" type="datetimeFigureOut">
              <a:rPr lang="th-TH" smtClean="0"/>
              <a:pPr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12BF-B65A-4330-914E-9018FFB9F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 fontScale="90000"/>
          </a:bodyPr>
          <a:lstStyle/>
          <a:p>
            <a:r>
              <a:rPr lang="zh-CN" altLang="en-US" sz="6000" b="1" dirty="0"/>
              <a:t>日常活动</a:t>
            </a:r>
            <a:br>
              <a:rPr lang="zh-CN" altLang="en-US" dirty="0"/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Rìcháng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huódòng</a:t>
            </a:r>
            <a:br>
              <a:rPr lang="en-GB" dirty="0">
                <a:latin typeface="SimSun" pitchFamily="2" charset="-122"/>
                <a:ea typeface="SimSun" pitchFamily="2" charset="-122"/>
              </a:rPr>
            </a:br>
            <a:endParaRPr lang="th-TH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5400" b="1" dirty="0">
                <a:solidFill>
                  <a:schemeClr val="tx1"/>
                </a:solidFill>
                <a:latin typeface="TH Charm of AU" pitchFamily="34" charset="-34"/>
                <a:cs typeface="TH Charm of AU" pitchFamily="34" charset="-34"/>
              </a:rPr>
              <a:t>กิจวัตรประจำวัน</a:t>
            </a:r>
          </a:p>
          <a:p>
            <a:endParaRPr lang="th-TH" dirty="0"/>
          </a:p>
        </p:txBody>
      </p:sp>
      <p:pic>
        <p:nvPicPr>
          <p:cNvPr id="1026" name="Picture 2" descr="C:\Users\Miki\Desktop\1583453768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000504"/>
            <a:ext cx="2124075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57158" y="500042"/>
            <a:ext cx="25003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  回家</a:t>
            </a:r>
          </a:p>
          <a:p>
            <a:pPr algn="ctr"/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Huí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jiā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 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กลับบ้าน 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072066" y="428604"/>
            <a:ext cx="3786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做作业</a:t>
            </a:r>
          </a:p>
          <a:p>
            <a:pPr algn="ctr"/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Zuò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zuò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yè</a:t>
            </a:r>
            <a:r>
              <a:rPr lang="en-GB" sz="3600" dirty="0">
                <a:latin typeface="SimSun" pitchFamily="2" charset="-122"/>
                <a:ea typeface="SimSun" pitchFamily="2" charset="-122"/>
              </a:rPr>
              <a:t>  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ทำการบ้าน  </a:t>
            </a:r>
          </a:p>
        </p:txBody>
      </p:sp>
      <p:pic>
        <p:nvPicPr>
          <p:cNvPr id="22530" name="Picture 2" descr="ผลการค้นหารูปภาพสำหรับ กลับบ้านการ์ตู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4192541" cy="419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ผลการค้นหารูปภาพสำหรับ ทําการบ้าน การ์ตู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306"/>
            <a:ext cx="387693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8596" y="4286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打扫房间</a:t>
            </a:r>
          </a:p>
          <a:p>
            <a:pPr algn="ctr"/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Dǎ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sǎo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fang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jiān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ทำความสะอาดบ้าน</a:t>
            </a:r>
            <a:r>
              <a:rPr lang="th-TH" dirty="0"/>
              <a:t> 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429256" y="357166"/>
            <a:ext cx="27146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洗衣服</a:t>
            </a:r>
          </a:p>
          <a:p>
            <a:pPr algn="ctr"/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Xǐ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yī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fu </a:t>
            </a:r>
            <a:endParaRPr lang="en-GB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ซักผ้า</a:t>
            </a:r>
            <a:r>
              <a:rPr lang="th-TH" dirty="0"/>
              <a:t> </a:t>
            </a:r>
          </a:p>
        </p:txBody>
      </p:sp>
      <p:pic>
        <p:nvPicPr>
          <p:cNvPr id="23554" name="Picture 2" descr="ผลการค้นหารูปภาพสำหรับ ทําความสะอาด การ์ตูน"/>
          <p:cNvPicPr>
            <a:picLocks noChangeAspect="1" noChangeArrowheads="1"/>
          </p:cNvPicPr>
          <p:nvPr/>
        </p:nvPicPr>
        <p:blipFill>
          <a:blip r:embed="rId2"/>
          <a:srcRect t="8482" b="19402"/>
          <a:stretch>
            <a:fillRect/>
          </a:stretch>
        </p:blipFill>
        <p:spPr bwMode="auto">
          <a:xfrm>
            <a:off x="285720" y="2571744"/>
            <a:ext cx="414340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ผลการค้นหารูปภาพสำหรับ ชักผ้า การ์ตู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00306"/>
            <a:ext cx="3657591" cy="385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20" y="357166"/>
            <a:ext cx="47149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锻炼身体</a:t>
            </a:r>
          </a:p>
          <a:p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Duàn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liàn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shēn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tǐ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ออกกำลังกาย 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143504" y="214290"/>
            <a:ext cx="36433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玩手机</a:t>
            </a:r>
          </a:p>
          <a:p>
            <a:pPr algn="ctr"/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Wán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shǒu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jī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 </a:t>
            </a: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เล่นโทรศัพท์มือถือ </a:t>
            </a:r>
          </a:p>
          <a:p>
            <a:br>
              <a:rPr lang="th-TH" dirty="0"/>
            </a:br>
            <a:endParaRPr lang="th-TH" dirty="0"/>
          </a:p>
        </p:txBody>
      </p:sp>
      <p:sp>
        <p:nvSpPr>
          <p:cNvPr id="24578" name="AutoShape 2" descr="ผลการค้นหารูปภาพสำหรับ ออกกําลังกาย การ์ตู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4580" name="AutoShape 4" descr="ผลการค้นหารูปภาพสำหรับ ออกกําลังกาย การ์ตู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4582" name="AutoShape 6" descr="ผลการค้นหารูปภาพสำหรับ ออกกําลังกาย การ์ตู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4584" name="Picture 8" descr="ผลการค้นหารูปภาพสำหรับ ออกกําลังกาย การ์ตู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62183"/>
            <a:ext cx="3327625" cy="489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ผลการค้นหารูปภาพสำหรับ เล่นโทรศัพท์ การ์ตู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471490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214290"/>
            <a:ext cx="392907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atin typeface="SimSun" pitchFamily="2" charset="-122"/>
                <a:ea typeface="SimSun" pitchFamily="2" charset="-122"/>
              </a:rPr>
              <a:t>看电视剧</a:t>
            </a:r>
          </a:p>
          <a:p>
            <a:pPr algn="ctr"/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Kàn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diàn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shì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jù</a:t>
            </a:r>
            <a:r>
              <a:rPr lang="en-GB" dirty="0"/>
              <a:t> </a:t>
            </a: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ดูซี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รีส์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ทีวี 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143504" y="214290"/>
            <a:ext cx="30718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atin typeface="SimSun" pitchFamily="2" charset="-122"/>
                <a:ea typeface="SimSun" pitchFamily="2" charset="-122"/>
                <a:cs typeface="TH SarabunPSK" pitchFamily="34" charset="-34"/>
              </a:rPr>
              <a:t>弹吉他</a:t>
            </a:r>
          </a:p>
          <a:p>
            <a:pPr algn="ctr"/>
            <a:r>
              <a:rPr lang="en-GB" sz="4000" b="1" dirty="0" err="1">
                <a:latin typeface="SimSun" pitchFamily="2" charset="-122"/>
                <a:ea typeface="SimSun" pitchFamily="2" charset="-122"/>
                <a:cs typeface="TH SarabunPSK" pitchFamily="34" charset="-34"/>
              </a:rPr>
              <a:t>Tán</a:t>
            </a:r>
            <a:r>
              <a:rPr lang="en-GB" sz="4000" b="1" dirty="0">
                <a:latin typeface="SimSun" pitchFamily="2" charset="-122"/>
                <a:ea typeface="SimSun" pitchFamily="2" charset="-122"/>
                <a:cs typeface="TH SarabunPSK" pitchFamily="34" charset="-34"/>
              </a:rPr>
              <a:t> </a:t>
            </a:r>
            <a:r>
              <a:rPr lang="en-GB" sz="4000" b="1" dirty="0" err="1">
                <a:latin typeface="SimSun" pitchFamily="2" charset="-122"/>
                <a:ea typeface="SimSun" pitchFamily="2" charset="-122"/>
                <a:cs typeface="TH SarabunPSK" pitchFamily="34" charset="-34"/>
              </a:rPr>
              <a:t>jí</a:t>
            </a:r>
            <a:r>
              <a:rPr lang="en-GB" sz="4000" b="1" dirty="0">
                <a:latin typeface="SimSun" pitchFamily="2" charset="-122"/>
                <a:ea typeface="SimSun" pitchFamily="2" charset="-122"/>
                <a:cs typeface="TH SarabunPSK" pitchFamily="34" charset="-34"/>
              </a:rPr>
              <a:t> </a:t>
            </a:r>
            <a:r>
              <a:rPr lang="en-GB" sz="4000" b="1" dirty="0" err="1">
                <a:latin typeface="SimSun" pitchFamily="2" charset="-122"/>
                <a:ea typeface="SimSun" pitchFamily="2" charset="-122"/>
                <a:cs typeface="TH SarabunPSK" pitchFamily="34" charset="-34"/>
              </a:rPr>
              <a:t>tā</a:t>
            </a:r>
            <a:r>
              <a:rPr lang="en-GB" sz="4000" b="1" dirty="0">
                <a:latin typeface="SimSun" pitchFamily="2" charset="-122"/>
                <a:ea typeface="SimSun" pitchFamily="2" charset="-122"/>
                <a:cs typeface="TH SarabunPSK" pitchFamily="34" charset="-34"/>
              </a:rPr>
              <a:t> </a:t>
            </a: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เล่นกีตาร์ </a:t>
            </a:r>
          </a:p>
        </p:txBody>
      </p:sp>
      <p:pic>
        <p:nvPicPr>
          <p:cNvPr id="25602" name="Picture 2" descr="ผลการค้นหารูปภาพสำหรับ ดูชีรีย์ การ์ตูน"/>
          <p:cNvPicPr>
            <a:picLocks noChangeAspect="1" noChangeArrowheads="1"/>
          </p:cNvPicPr>
          <p:nvPr/>
        </p:nvPicPr>
        <p:blipFill>
          <a:blip r:embed="rId2"/>
          <a:srcRect t="31641"/>
          <a:stretch>
            <a:fillRect/>
          </a:stretch>
        </p:blipFill>
        <p:spPr bwMode="auto">
          <a:xfrm>
            <a:off x="285720" y="2071678"/>
            <a:ext cx="4214842" cy="445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ผลการค้นหารูปภาพสำหรับ เล่นกีต้าร์ การ์ตู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3925014" cy="433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20" y="285728"/>
            <a:ext cx="2643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atin typeface="SimSun" pitchFamily="2" charset="-122"/>
                <a:ea typeface="SimSun" pitchFamily="2" charset="-122"/>
              </a:rPr>
              <a:t>听歌</a:t>
            </a:r>
          </a:p>
          <a:p>
            <a:pPr algn="ctr"/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Tīng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gē</a:t>
            </a:r>
            <a:r>
              <a:rPr lang="en-GB" sz="3600" dirty="0"/>
              <a:t>  </a:t>
            </a:r>
            <a:endParaRPr lang="en-GB" dirty="0"/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ฟังเพลง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 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143372" y="35716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latin typeface="SimSun" pitchFamily="2" charset="-122"/>
                <a:ea typeface="SimSun" pitchFamily="2" charset="-122"/>
              </a:rPr>
              <a:t>去睡觉</a:t>
            </a:r>
          </a:p>
          <a:p>
            <a:pPr algn="ctr"/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Qù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shuì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 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jiào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เข้านอน </a:t>
            </a:r>
          </a:p>
        </p:txBody>
      </p:sp>
      <p:pic>
        <p:nvPicPr>
          <p:cNvPr id="26626" name="Picture 2" descr="ผลการค้นหารูปภาพสำหรับ ฟังเลง การ์ตู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4000528" cy="362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ผลการค้นหารูปภาพสำหรับ เข้านอนการ์ตู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4406853" cy="293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bkk2-8.fna.fbcdn.net/v/t1.0-9/11822280_410292435821518_4440693843751363454_n.jpg?_nc_cat=100&amp;_nc_sid=e007fa&amp;_nc_eui2=AeGBy7ATl5q4AicUj7OtUpmUXvteqcw9zl6wcYy093_MojLWsnDFvtNOg5zf3cjZAKHTephwzDdcWy8bFBd3cpqaRROKcs6CahaTo3vOdOdi9w&amp;_nc_ohc=daxHgqtDwZcAX_mpQiN&amp;_nc_ht=scontent.fbkk2-8.fna&amp;oh=a1097e65c210c9108b9daaf93c3c048d&amp;oe=5E8EE7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8514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Charmonman" pitchFamily="66" charset="-34"/>
                <a:cs typeface="TH Charmonman" pitchFamily="66" charset="-34"/>
              </a:rPr>
              <a:t>บทสนทนา</a:t>
            </a:r>
          </a:p>
        </p:txBody>
      </p:sp>
      <p:pic>
        <p:nvPicPr>
          <p:cNvPr id="4" name="Picture 2" descr="C:\Users\Miki\Desktop\721586FF-93AE-443F-BC01-CDBC5805264F.jpeg"/>
          <p:cNvPicPr>
            <a:picLocks noChangeAspect="1" noChangeArrowheads="1"/>
          </p:cNvPicPr>
          <p:nvPr/>
        </p:nvPicPr>
        <p:blipFill>
          <a:blip r:embed="rId2"/>
          <a:srcRect r="54034"/>
          <a:stretch>
            <a:fillRect/>
          </a:stretch>
        </p:blipFill>
        <p:spPr bwMode="auto">
          <a:xfrm>
            <a:off x="357158" y="1214422"/>
            <a:ext cx="1857388" cy="252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คำบรรยายภาพแบบสี่เหลี่ยม 4"/>
          <p:cNvSpPr/>
          <p:nvPr/>
        </p:nvSpPr>
        <p:spPr>
          <a:xfrm>
            <a:off x="3643306" y="1357298"/>
            <a:ext cx="4357718" cy="2214578"/>
          </a:xfrm>
          <a:prstGeom prst="wedgeRectCallout">
            <a:avLst>
              <a:gd name="adj1" fmla="val -83236"/>
              <a:gd name="adj2" fmla="val 2715"/>
            </a:avLst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zh-CN" sz="3200" b="1" dirty="0">
                <a:solidFill>
                  <a:schemeClr val="tx1"/>
                </a:solidFill>
                <a:latin typeface="SimSun" pitchFamily="2" charset="-122"/>
                <a:cs typeface="Angsana New" pitchFamily="18" charset="-34"/>
              </a:rPr>
              <a:t>A:</a:t>
            </a:r>
            <a:r>
              <a:rPr lang="zh-CN" altLang="en-US" sz="3200" dirty="0"/>
              <a:t> </a:t>
            </a:r>
            <a:r>
              <a:rPr lang="zh-CN" altLang="en-US" sz="3200" b="1" dirty="0"/>
              <a:t>你几点起床？ </a:t>
            </a:r>
            <a:endParaRPr lang="en-GB" altLang="zh-CN" sz="3200" b="1" dirty="0"/>
          </a:p>
          <a:p>
            <a:pPr algn="ctr">
              <a:defRPr/>
            </a:pP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nǐ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jǐ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diǎn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qǐchuáng</a:t>
            </a:r>
            <a:endParaRPr lang="en-GB" sz="3200" b="1" dirty="0">
              <a:latin typeface="SimSun" pitchFamily="2" charset="-122"/>
              <a:ea typeface="SimSun" pitchFamily="2" charset="-122"/>
            </a:endParaRPr>
          </a:p>
          <a:p>
            <a:pPr algn="ctr"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คุณตื่นนอนกี่โมง</a:t>
            </a:r>
            <a:r>
              <a:rPr lang="en-GB" sz="36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</a:t>
            </a:r>
          </a:p>
        </p:txBody>
      </p:sp>
      <p:pic>
        <p:nvPicPr>
          <p:cNvPr id="6" name="Picture 3" descr="C:\Users\Miki\Desktop\721586FF-93AE-443F-BC01-CDBC5805264F.jpeg"/>
          <p:cNvPicPr>
            <a:picLocks noChangeAspect="1" noChangeArrowheads="1"/>
          </p:cNvPicPr>
          <p:nvPr/>
        </p:nvPicPr>
        <p:blipFill>
          <a:blip r:embed="rId2"/>
          <a:srcRect l="49274" b="4459"/>
          <a:stretch>
            <a:fillRect/>
          </a:stretch>
        </p:blipFill>
        <p:spPr bwMode="auto">
          <a:xfrm>
            <a:off x="6500826" y="3714752"/>
            <a:ext cx="24288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คำบรรยายภาพแบบสี่เหลี่ยม 6"/>
          <p:cNvSpPr/>
          <p:nvPr/>
        </p:nvSpPr>
        <p:spPr>
          <a:xfrm>
            <a:off x="142875" y="4071938"/>
            <a:ext cx="6072188" cy="2071687"/>
          </a:xfrm>
          <a:prstGeom prst="wedgeRectCallout">
            <a:avLst>
              <a:gd name="adj1" fmla="val 55395"/>
              <a:gd name="adj2" fmla="val -5470"/>
            </a:avLst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GB" altLang="zh-CN" sz="3200" b="1" dirty="0">
                <a:solidFill>
                  <a:schemeClr val="tx1"/>
                </a:solidFill>
                <a:latin typeface="SimSun" pitchFamily="2" charset="-122"/>
                <a:cs typeface="Angsana New" pitchFamily="18" charset="-34"/>
              </a:rPr>
              <a:t>     B: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早上七点。</a:t>
            </a:r>
          </a:p>
          <a:p>
            <a:r>
              <a:rPr lang="en-GB" sz="3200" b="1" dirty="0">
                <a:latin typeface="SimSun" pitchFamily="2" charset="-122"/>
                <a:ea typeface="SimSun" pitchFamily="2" charset="-122"/>
              </a:rPr>
              <a:t>   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Zǎoshang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qī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diǎn</a:t>
            </a:r>
            <a:endParaRPr lang="en-GB" sz="3200" b="1" dirty="0">
              <a:latin typeface="SimSun" pitchFamily="2" charset="-122"/>
              <a:ea typeface="SimSun" pitchFamily="2" charset="-122"/>
            </a:endParaRPr>
          </a:p>
          <a:p>
            <a:r>
              <a:rPr lang="en-GB" altLang="zh-CN" sz="3200" b="1" dirty="0">
                <a:latin typeface="SimSun" pitchFamily="2" charset="-122"/>
                <a:ea typeface="SimSun" pitchFamily="2" charset="-122"/>
              </a:rPr>
              <a:t>      7</a:t>
            </a:r>
            <a:r>
              <a:rPr lang="th-TH" altLang="zh-CN" sz="3200" b="1" dirty="0">
                <a:latin typeface="SimSun" pitchFamily="2" charset="-122"/>
                <a:ea typeface="SimSun" pitchFamily="2" charset="-122"/>
              </a:rPr>
              <a:t> โมงเช้า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 </a:t>
            </a:r>
            <a:endParaRPr lang="en-GB" sz="3200" b="1" dirty="0">
              <a:latin typeface="SimSun" pitchFamily="2" charset="-122"/>
              <a:ea typeface="SimSun" pitchFamily="2" charset="-122"/>
            </a:endParaRPr>
          </a:p>
          <a:p>
            <a:pPr algn="ctr">
              <a:defRPr/>
            </a:pPr>
            <a:endParaRPr lang="en-US" altLang="zh-CN" sz="3200" b="1" dirty="0">
              <a:latin typeface="SimSun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00100" y="151180"/>
            <a:ext cx="7143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SimSun" pitchFamily="2" charset="-122"/>
                <a:ea typeface="SimSun" pitchFamily="2" charset="-122"/>
              </a:rPr>
              <a:t>วันนี้ : </a:t>
            </a:r>
            <a:r>
              <a:rPr lang="zh-CN" altLang="en-US" dirty="0">
                <a:latin typeface="SimSun" pitchFamily="2" charset="-122"/>
                <a:ea typeface="SimSun" pitchFamily="2" charset="-122"/>
              </a:rPr>
              <a:t>今天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jīntiān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วันนี้คุณตื่นนอนตอนกี่โมง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dirty="0">
                <a:latin typeface="SimSun" pitchFamily="2" charset="-122"/>
                <a:ea typeface="SimSun" pitchFamily="2" charset="-122"/>
              </a:rPr>
              <a:t>你今天几点起床？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nǐ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jīntiān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jǐ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qǐchuáng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ทุกๆวัน : </a:t>
            </a:r>
            <a:r>
              <a:rPr lang="zh-CN" altLang="en-US" dirty="0">
                <a:latin typeface="SimSun" pitchFamily="2" charset="-122"/>
                <a:ea typeface="SimSun" pitchFamily="2" charset="-122"/>
              </a:rPr>
              <a:t>每天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měitiān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คุณตื่นนอนทุกวันตอนกี่โมง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dirty="0">
                <a:latin typeface="SimSun" pitchFamily="2" charset="-122"/>
                <a:ea typeface="SimSun" pitchFamily="2" charset="-122"/>
              </a:rPr>
              <a:t>你每天几点起床？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nǐ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měitiān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jǐ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qǐchuáng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en-GB" dirty="0">
                <a:latin typeface="SimSun" pitchFamily="2" charset="-122"/>
                <a:ea typeface="SimSun" pitchFamily="2" charset="-122"/>
              </a:rPr>
              <a:t>6</a:t>
            </a:r>
            <a:r>
              <a:rPr lang="th-TH" dirty="0">
                <a:latin typeface="SimSun" pitchFamily="2" charset="-122"/>
                <a:ea typeface="SimSun" pitchFamily="2" charset="-122"/>
              </a:rPr>
              <a:t>โมง : </a:t>
            </a:r>
            <a:r>
              <a:rPr lang="zh-CN" altLang="en-US" dirty="0">
                <a:latin typeface="SimSun" pitchFamily="2" charset="-122"/>
                <a:ea typeface="SimSun" pitchFamily="2" charset="-122"/>
              </a:rPr>
              <a:t>六点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liù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diǎn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ฉันตื่นนอนตอน 6 โมง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dirty="0">
                <a:latin typeface="SimSun" pitchFamily="2" charset="-122"/>
                <a:ea typeface="SimSun" pitchFamily="2" charset="-122"/>
              </a:rPr>
              <a:t>我六点起床。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wǒ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liù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qǐchuáng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วันนี้ฉันตื่นนอนตอน 6 โมงเช้า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dirty="0">
                <a:latin typeface="SimSun" pitchFamily="2" charset="-122"/>
                <a:ea typeface="SimSun" pitchFamily="2" charset="-122"/>
              </a:rPr>
              <a:t>我今天六点起床。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endParaRPr lang="en-GB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5121" name="Picture 1" descr="C:\Users\Miki\Desktop\ตื่นนอน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4425" y="3929067"/>
            <a:ext cx="2403472" cy="2403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142976" y="642918"/>
            <a:ext cx="6715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SimSun" pitchFamily="2" charset="-122"/>
                <a:ea typeface="SimSun" pitchFamily="2" charset="-122"/>
              </a:rPr>
              <a:t>คุณตื่นนอนกี่โมง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dirty="0">
                <a:latin typeface="SimSun" pitchFamily="2" charset="-122"/>
                <a:ea typeface="SimSun" pitchFamily="2" charset="-122"/>
              </a:rPr>
              <a:t>你几点起床？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nǐ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jǐ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qǐchuáng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ฉันตื่นนอน 6 โมงเช้า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dirty="0">
                <a:latin typeface="SimSun" pitchFamily="2" charset="-122"/>
                <a:ea typeface="SimSun" pitchFamily="2" charset="-122"/>
              </a:rPr>
              <a:t>我六点起床。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wǒ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liù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qǐchuáng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วันนี้คุณตื่นนอนตอนกี่โมง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dirty="0">
                <a:latin typeface="SimSun" pitchFamily="2" charset="-122"/>
                <a:ea typeface="SimSun" pitchFamily="2" charset="-122"/>
              </a:rPr>
              <a:t>你今天几点起床？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nǐ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jīntiān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jǐ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qǐchuáng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วันนี้ฉันตื่นนอน 6 โมง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dirty="0">
                <a:latin typeface="SimSun" pitchFamily="2" charset="-122"/>
                <a:ea typeface="SimSun" pitchFamily="2" charset="-122"/>
              </a:rPr>
              <a:t>我今天六点起床。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wǒ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jīntiān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liù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qǐchuáng</a:t>
            </a:r>
            <a:endParaRPr lang="en-GB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8596" y="571481"/>
            <a:ext cx="77153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SimSun" pitchFamily="2" charset="-122"/>
                <a:ea typeface="SimSun" pitchFamily="2" charset="-122"/>
              </a:rPr>
              <a:t>คุณตื่นนอนทุกวันตอนกี่โมง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b="1" dirty="0">
                <a:latin typeface="SimSun" pitchFamily="2" charset="-122"/>
                <a:ea typeface="SimSun" pitchFamily="2" charset="-122"/>
              </a:rPr>
              <a:t>你每天几点起床？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nǐ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měitiān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jǐ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qǐchuáng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ฉันตื่นนอนทุกวันตอน 6 โมง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b="1" dirty="0">
                <a:latin typeface="SimSun" pitchFamily="2" charset="-122"/>
                <a:ea typeface="SimSun" pitchFamily="2" charset="-122"/>
              </a:rPr>
              <a:t>我每天六点起床。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wǒ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měitiān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liù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qǐchuáng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คุณตื่นเช้ามากเลย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b="1" dirty="0">
                <a:latin typeface="SimSun" pitchFamily="2" charset="-122"/>
                <a:ea typeface="SimSun" pitchFamily="2" charset="-122"/>
              </a:rPr>
              <a:t>你起得很早。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nǐ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qǐ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de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hěn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zǎo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สาย (ตื่นสาย) </a:t>
            </a:r>
            <a:endParaRPr lang="en-US" dirty="0">
              <a:latin typeface="SimSun" pitchFamily="2" charset="-122"/>
              <a:ea typeface="SimSun" pitchFamily="2" charset="-122"/>
            </a:endParaRPr>
          </a:p>
          <a:p>
            <a:r>
              <a:rPr lang="zh-CN" altLang="en-US" b="1" dirty="0">
                <a:latin typeface="SimSun" pitchFamily="2" charset="-122"/>
                <a:ea typeface="SimSun" pitchFamily="2" charset="-122"/>
              </a:rPr>
              <a:t>晚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wǎn</a:t>
            </a:r>
            <a:endParaRPr lang="en-GB" dirty="0">
              <a:latin typeface="SimSun" pitchFamily="2" charset="-122"/>
              <a:ea typeface="SimSun" pitchFamily="2" charset="-122"/>
            </a:endParaRPr>
          </a:p>
          <a:p>
            <a:r>
              <a:rPr lang="th-TH" dirty="0">
                <a:latin typeface="SimSun" pitchFamily="2" charset="-122"/>
                <a:ea typeface="SimSun" pitchFamily="2" charset="-122"/>
              </a:rPr>
              <a:t>คุณตื่นสายมาก :</a:t>
            </a:r>
            <a:br>
              <a:rPr lang="th-TH" dirty="0">
                <a:latin typeface="SimSun" pitchFamily="2" charset="-122"/>
                <a:ea typeface="SimSun" pitchFamily="2" charset="-122"/>
              </a:rPr>
            </a:br>
            <a:r>
              <a:rPr lang="zh-CN" altLang="en-US" b="1" dirty="0">
                <a:latin typeface="SimSun" pitchFamily="2" charset="-122"/>
                <a:ea typeface="SimSun" pitchFamily="2" charset="-122"/>
              </a:rPr>
              <a:t>你起得很晚。</a:t>
            </a:r>
            <a:br>
              <a:rPr lang="zh-CN" altLang="en-US" dirty="0">
                <a:latin typeface="SimSun" pitchFamily="2" charset="-122"/>
                <a:ea typeface="SimSun" pitchFamily="2" charset="-122"/>
              </a:rPr>
            </a:br>
            <a:r>
              <a:rPr lang="en-GB" dirty="0" err="1">
                <a:latin typeface="SimSun" pitchFamily="2" charset="-122"/>
                <a:ea typeface="SimSun" pitchFamily="2" charset="-122"/>
              </a:rPr>
              <a:t>nǐ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qǐ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de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hěn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>
                <a:latin typeface="SimSun" pitchFamily="2" charset="-122"/>
                <a:ea typeface="SimSun" pitchFamily="2" charset="-122"/>
              </a:rPr>
              <a:t>wǎn</a:t>
            </a:r>
            <a:endParaRPr lang="en-GB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Do Now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Miki\Desktop\รูปครอบครัว\เวทีทอง-เกมส์ทายใจจากภาพสุดฮิตในอดีต-teen.mthaiปัตตานร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62081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>
            <a:extLst>
              <a:ext uri="{FF2B5EF4-FFF2-40B4-BE49-F238E27FC236}">
                <a16:creationId xmlns:a16="http://schemas.microsoft.com/office/drawing/2014/main" id="{C85FC153-770B-464E-A3EE-00668B90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altLang="en-US" sz="4800" b="1" dirty="0">
                <a:cs typeface="Angsana New" panose="02020603050405020304" pitchFamily="18" charset="-34"/>
              </a:rPr>
              <a:t>   </a:t>
            </a:r>
            <a:br>
              <a:rPr lang="en-GB" altLang="en-US" sz="4800" b="1" dirty="0">
                <a:cs typeface="Angsana New" panose="02020603050405020304" pitchFamily="18" charset="-34"/>
              </a:rPr>
            </a:br>
            <a:r>
              <a:rPr lang="th-TH" altLang="en-US" sz="48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ให้นักเรียนทำสรุปใบงาน</a:t>
            </a:r>
            <a:r>
              <a:rPr lang="en-GB" altLang="en-US" sz="48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DIAGRAM</a:t>
            </a:r>
            <a:endParaRPr lang="th-TH" altLang="en-US" sz="4800" b="1" dirty="0"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FF7884A8-5FEC-4E9D-B6AC-D7B4F071E551}"/>
              </a:ext>
            </a:extLst>
          </p:cNvPr>
          <p:cNvSpPr/>
          <p:nvPr/>
        </p:nvSpPr>
        <p:spPr>
          <a:xfrm>
            <a:off x="3786188" y="3071813"/>
            <a:ext cx="192881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日常活动</a:t>
            </a:r>
            <a:endParaRPr lang="th-TH" sz="2000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12CED5D9-F00E-4BA0-A445-91018F34D672}"/>
              </a:ext>
            </a:extLst>
          </p:cNvPr>
          <p:cNvSpPr/>
          <p:nvPr/>
        </p:nvSpPr>
        <p:spPr>
          <a:xfrm>
            <a:off x="4000500" y="1214438"/>
            <a:ext cx="14287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6EA405B1-0412-4A53-B9E5-CF84D31A4E9E}"/>
              </a:ext>
            </a:extLst>
          </p:cNvPr>
          <p:cNvSpPr/>
          <p:nvPr/>
        </p:nvSpPr>
        <p:spPr>
          <a:xfrm>
            <a:off x="4000500" y="5000625"/>
            <a:ext cx="14287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0BD9E4CB-2280-44D0-A586-40D6A37A164A}"/>
              </a:ext>
            </a:extLst>
          </p:cNvPr>
          <p:cNvSpPr/>
          <p:nvPr/>
        </p:nvSpPr>
        <p:spPr>
          <a:xfrm>
            <a:off x="1285875" y="2857500"/>
            <a:ext cx="14287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3B90DC5E-AAC1-47B9-A446-817C866E256A}"/>
              </a:ext>
            </a:extLst>
          </p:cNvPr>
          <p:cNvSpPr/>
          <p:nvPr/>
        </p:nvSpPr>
        <p:spPr>
          <a:xfrm>
            <a:off x="6715125" y="2928938"/>
            <a:ext cx="14287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FCF796BC-8273-4E82-8B4A-7FD845431728}"/>
              </a:ext>
            </a:extLst>
          </p:cNvPr>
          <p:cNvCxnSpPr/>
          <p:nvPr/>
        </p:nvCxnSpPr>
        <p:spPr>
          <a:xfrm>
            <a:off x="2786063" y="3571875"/>
            <a:ext cx="1000125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188ED268-189D-4B3B-93B3-A87B544F6A35}"/>
              </a:ext>
            </a:extLst>
          </p:cNvPr>
          <p:cNvCxnSpPr/>
          <p:nvPr/>
        </p:nvCxnSpPr>
        <p:spPr>
          <a:xfrm>
            <a:off x="5715000" y="3643313"/>
            <a:ext cx="1000125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883E524A-9C49-483E-B7F6-ED5BE9601AB4}"/>
              </a:ext>
            </a:extLst>
          </p:cNvPr>
          <p:cNvCxnSpPr/>
          <p:nvPr/>
        </p:nvCxnSpPr>
        <p:spPr>
          <a:xfrm rot="5400000">
            <a:off x="4358482" y="2713831"/>
            <a:ext cx="57150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41734C75-8748-472D-A960-DAFBD99F5B08}"/>
              </a:ext>
            </a:extLst>
          </p:cNvPr>
          <p:cNvCxnSpPr/>
          <p:nvPr/>
        </p:nvCxnSpPr>
        <p:spPr>
          <a:xfrm rot="5400000">
            <a:off x="4358481" y="4642644"/>
            <a:ext cx="714375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en-US" sz="6600">
                <a:latin typeface="JasmineUPC" pitchFamily="18" charset="-34"/>
                <a:cs typeface="JasmineUPC" pitchFamily="18" charset="-34"/>
              </a:rPr>
              <a:t>Reflective </a:t>
            </a:r>
            <a:endParaRPr lang="th-TH" altLang="en-US" sz="660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th-TH" altLang="en-US" sz="7200" dirty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บอก 1 </a:t>
            </a:r>
            <a:r>
              <a:rPr lang="th-TH" altLang="en-US" sz="7200" u="sng" dirty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คำศัพท์</a:t>
            </a:r>
            <a:r>
              <a:rPr lang="th-TH" altLang="en-US" sz="7200" dirty="0">
                <a:solidFill>
                  <a:srgbClr val="FFC000"/>
                </a:solidFill>
                <a:latin typeface="JasmineUPC" pitchFamily="18" charset="-34"/>
                <a:cs typeface="JasmineUPC" pitchFamily="18" charset="-34"/>
              </a:rPr>
              <a:t>ที่ได้เรียนในวันนี้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เราจะเรียนเรื่อง</a:t>
            </a:r>
            <a:r>
              <a:rPr lang="zh-CN" altLang="en-US" b="1" dirty="0"/>
              <a:t>日常活动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พื่อให้นักเรียนสามารถเรียนรู้คำศัพท์เกี่ยวกับเรื่องกิจวัตรประจำวันและสนทนาแลกเปลี่ยนข้อมูลเกี่ยวกับตนเองเรื่องต่าง ๆ ใกล้ตัวสถานการณ์ในชีวิตประจำวันเป็นภาษาจีนอย่างเหมาะสมได้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lgerian" pitchFamily="82" charset="0"/>
                <a:ea typeface="+mj-ea"/>
                <a:cs typeface="Aharoni" pitchFamily="2" charset="-79"/>
              </a:rPr>
            </a:br>
            <a:r>
              <a:rPr kumimoji="0" lang="en-US" sz="7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PURPOSE</a:t>
            </a:r>
            <a:br>
              <a:rPr kumimoji="0" lang="th-TH" sz="7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27860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/>
              <a:t>醒</a:t>
            </a:r>
          </a:p>
          <a:p>
            <a:pPr algn="ctr"/>
            <a:r>
              <a:rPr lang="en-GB" sz="4000" b="1" dirty="0" err="1">
                <a:latin typeface="SimSun" pitchFamily="2" charset="-122"/>
                <a:ea typeface="SimSun" pitchFamily="2" charset="-122"/>
              </a:rPr>
              <a:t>Xǐng</a:t>
            </a:r>
            <a:r>
              <a:rPr lang="en-GB" sz="4000" b="1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dirty="0"/>
              <a:t>ตื่นนอน(เวลาที่เราลืมตาขึ้นมาจากการนอนหลับ)</a:t>
            </a:r>
          </a:p>
          <a:p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071934" y="64291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SimSun" pitchFamily="2" charset="-122"/>
                <a:ea typeface="SimSun" pitchFamily="2" charset="-122"/>
              </a:rPr>
              <a:t>起床</a:t>
            </a:r>
          </a:p>
          <a:p>
            <a:pPr algn="ctr"/>
            <a:r>
              <a:rPr lang="en-GB" sz="3600" b="1" dirty="0">
                <a:latin typeface="SimSun" pitchFamily="2" charset="-122"/>
                <a:ea typeface="SimSun" pitchFamily="2" charset="-122"/>
              </a:rPr>
              <a:t> 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Qǐ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chuáng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 </a:t>
            </a:r>
          </a:p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ลุก(ตื่นนอน) / ลุกขึ้น ใช้ตอนเวลาที่เราลุกจากเตียงนอน</a:t>
            </a:r>
          </a:p>
        </p:txBody>
      </p:sp>
      <p:pic>
        <p:nvPicPr>
          <p:cNvPr id="2050" name="Picture 2" descr="ผลการค้นหารูปภาพสำหรับ ตื่นนอน การ์ตู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101" y="3114013"/>
            <a:ext cx="2938466" cy="353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ผลการค้นหารูปภาพสำหรับ ตื่นนอน การ์ตู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496"/>
            <a:ext cx="3071834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7158" y="28572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latin typeface="SimSun" pitchFamily="2" charset="-122"/>
                <a:ea typeface="SimSun" pitchFamily="2" charset="-122"/>
              </a:rPr>
              <a:t>上洗手间 </a:t>
            </a:r>
            <a:r>
              <a:rPr lang="en-US" altLang="zh-CN" sz="4000" b="1" dirty="0">
                <a:latin typeface="SimSun" pitchFamily="2" charset="-122"/>
                <a:ea typeface="SimSun" pitchFamily="2" charset="-122"/>
              </a:rPr>
              <a:t>/</a:t>
            </a:r>
            <a:r>
              <a:rPr lang="zh-CN" altLang="en-US" sz="4000" b="1" dirty="0">
                <a:latin typeface="SimSun" pitchFamily="2" charset="-122"/>
                <a:ea typeface="SimSun" pitchFamily="2" charset="-122"/>
              </a:rPr>
              <a:t> 上厕所</a:t>
            </a:r>
          </a:p>
          <a:p>
            <a:pPr algn="ctr"/>
            <a:r>
              <a:rPr lang="en-GB" b="1" dirty="0" err="1">
                <a:latin typeface="SimSun" pitchFamily="2" charset="-122"/>
                <a:ea typeface="SimSun" pitchFamily="2" charset="-122"/>
              </a:rPr>
              <a:t>Shàng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xǐ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 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shǒu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 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jiān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/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shàng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cè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 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suǒ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ไปเข้าห้องน้ำ</a:t>
            </a:r>
            <a:r>
              <a:rPr lang="th-TH" dirty="0"/>
              <a:t> 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500826" y="357166"/>
            <a:ext cx="18573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洗澡</a:t>
            </a:r>
          </a:p>
          <a:p>
            <a:pPr algn="ctr"/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Xǐ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zǎo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อาบน้ำ </a:t>
            </a:r>
          </a:p>
          <a:p>
            <a:br>
              <a:rPr lang="th-TH" dirty="0"/>
            </a:br>
            <a:endParaRPr lang="th-TH" dirty="0"/>
          </a:p>
        </p:txBody>
      </p:sp>
      <p:pic>
        <p:nvPicPr>
          <p:cNvPr id="17410" name="Picture 2" descr="ผลการค้นหารูปภาพสำหรับ ไปเข้าห้องน้ำ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2500306"/>
            <a:ext cx="4056658" cy="3786214"/>
          </a:xfrm>
          <a:prstGeom prst="rect">
            <a:avLst/>
          </a:prstGeom>
          <a:noFill/>
        </p:spPr>
      </p:pic>
      <p:pic>
        <p:nvPicPr>
          <p:cNvPr id="17412" name="Picture 4" descr="ผลการค้นหารูปภาพสำหรับ อาบน้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28"/>
            <a:ext cx="407196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500042"/>
            <a:ext cx="25003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atin typeface="SimSun" pitchFamily="2" charset="-122"/>
                <a:ea typeface="SimSun" pitchFamily="2" charset="-122"/>
              </a:rPr>
              <a:t>刷牙</a:t>
            </a:r>
          </a:p>
          <a:p>
            <a:pPr algn="ctr"/>
            <a:r>
              <a:rPr lang="en-GB" sz="4000" b="1" dirty="0" err="1">
                <a:latin typeface="SimSun" pitchFamily="2" charset="-122"/>
                <a:ea typeface="SimSun" pitchFamily="2" charset="-122"/>
              </a:rPr>
              <a:t>Shuā</a:t>
            </a:r>
            <a:r>
              <a:rPr lang="en-GB" sz="40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4000" b="1" dirty="0" err="1">
                <a:latin typeface="SimSun" pitchFamily="2" charset="-122"/>
                <a:ea typeface="SimSun" pitchFamily="2" charset="-122"/>
              </a:rPr>
              <a:t>yá</a:t>
            </a:r>
            <a:endParaRPr lang="en-GB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แปรงฟัน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929322" y="500042"/>
            <a:ext cx="2000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atin typeface="SimSun" pitchFamily="2" charset="-122"/>
                <a:ea typeface="SimSun" pitchFamily="2" charset="-122"/>
              </a:rPr>
              <a:t>洗脸</a:t>
            </a:r>
          </a:p>
          <a:p>
            <a:pPr algn="ctr"/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Xǐ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liǎn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ล้างหน้า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434" name="Picture 2" descr="ผลการค้นหารูปภาพสำหรับ แปรงฟัน"/>
          <p:cNvPicPr>
            <a:picLocks noChangeAspect="1" noChangeArrowheads="1"/>
          </p:cNvPicPr>
          <p:nvPr/>
        </p:nvPicPr>
        <p:blipFill>
          <a:blip r:embed="rId2"/>
          <a:srcRect r="18749"/>
          <a:stretch>
            <a:fillRect/>
          </a:stretch>
        </p:blipFill>
        <p:spPr bwMode="auto">
          <a:xfrm>
            <a:off x="214282" y="2373923"/>
            <a:ext cx="3643338" cy="4484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ผลการค้นหารูปภาพสำหรับ ล้างหน้า การ์ตูน"/>
          <p:cNvPicPr>
            <a:picLocks noChangeAspect="1" noChangeArrowheads="1"/>
          </p:cNvPicPr>
          <p:nvPr/>
        </p:nvPicPr>
        <p:blipFill>
          <a:blip r:embed="rId3"/>
          <a:srcRect l="16544" r="18381"/>
          <a:stretch>
            <a:fillRect/>
          </a:stretch>
        </p:blipFill>
        <p:spPr bwMode="auto">
          <a:xfrm>
            <a:off x="4643438" y="2357454"/>
            <a:ext cx="4286280" cy="450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282" y="214290"/>
            <a:ext cx="29289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atin typeface="+mj-ea"/>
                <a:ea typeface="+mj-ea"/>
              </a:rPr>
              <a:t>化妆</a:t>
            </a:r>
          </a:p>
          <a:p>
            <a:pPr algn="ctr"/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Huà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 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zhuāng</a:t>
            </a:r>
            <a:r>
              <a:rPr lang="en-GB" dirty="0">
                <a:latin typeface="+mj-ea"/>
                <a:ea typeface="+mj-ea"/>
              </a:rPr>
              <a:t> </a:t>
            </a:r>
          </a:p>
          <a:p>
            <a:pPr algn="ctr"/>
            <a:r>
              <a:rPr lang="th-TH" sz="3200" b="1" dirty="0">
                <a:latin typeface="TH SarabunPSK" pitchFamily="34" charset="-34"/>
                <a:ea typeface="+mj-ea"/>
                <a:cs typeface="TH SarabunPSK" pitchFamily="34" charset="-34"/>
              </a:rPr>
              <a:t>แต่งหน้า </a:t>
            </a:r>
          </a:p>
          <a:p>
            <a:br>
              <a:rPr lang="th-TH" dirty="0"/>
            </a:b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14810" y="285728"/>
            <a:ext cx="457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/>
              <a:t>梳头发</a:t>
            </a:r>
          </a:p>
          <a:p>
            <a:pPr algn="ctr"/>
            <a:r>
              <a:rPr lang="en-GB" b="1" dirty="0" err="1">
                <a:latin typeface="SimSun" pitchFamily="2" charset="-122"/>
                <a:ea typeface="SimSun" pitchFamily="2" charset="-122"/>
              </a:rPr>
              <a:t>Shū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tóu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fà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หวีผม </a:t>
            </a:r>
          </a:p>
        </p:txBody>
      </p:sp>
      <p:pic>
        <p:nvPicPr>
          <p:cNvPr id="19458" name="Picture 2" descr="ผลการค้นหารูปภาพสำหรับ แต่งหน้า การ์ตู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357718" cy="463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ผลการค้นหารูปภาพสำหรับ หวีผม การ์ตู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4286248" cy="442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20" y="285728"/>
            <a:ext cx="21431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atin typeface="SimSun" pitchFamily="2" charset="-122"/>
                <a:ea typeface="SimSun" pitchFamily="2" charset="-122"/>
              </a:rPr>
              <a:t>打扮</a:t>
            </a:r>
          </a:p>
          <a:p>
            <a:pPr algn="ctr"/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Dǎ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bàn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แต่งตัว  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57554" y="428604"/>
            <a:ext cx="47149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/>
              <a:t>吃早餐 </a:t>
            </a:r>
            <a:r>
              <a:rPr lang="en-US" altLang="zh-CN" sz="4000" b="1" dirty="0"/>
              <a:t>/  </a:t>
            </a:r>
            <a:r>
              <a:rPr lang="zh-CN" altLang="en-US" sz="4000" b="1" dirty="0"/>
              <a:t>吃早饭</a:t>
            </a:r>
          </a:p>
          <a:p>
            <a:pPr algn="ctr"/>
            <a:r>
              <a:rPr lang="en-GB" b="1" dirty="0" err="1">
                <a:latin typeface="SimSun" pitchFamily="2" charset="-122"/>
                <a:ea typeface="SimSun" pitchFamily="2" charset="-122"/>
              </a:rPr>
              <a:t>Chī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zǎo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cān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 / 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Chī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zǎo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fàn</a:t>
            </a:r>
            <a:endParaRPr lang="en-GB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36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รับประทานอาหารเช้า  </a:t>
            </a:r>
          </a:p>
        </p:txBody>
      </p:sp>
      <p:pic>
        <p:nvPicPr>
          <p:cNvPr id="20482" name="Picture 2" descr="ผลการค้นหารูปภาพสำหรับ แต่งตัวการ์ตู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3810000" cy="437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ผลการค้นหารูปภาพสำหรับ กินข้าว การ์ตู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428868"/>
            <a:ext cx="4762500" cy="406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20" y="285728"/>
            <a:ext cx="27860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atin typeface="SimSun" pitchFamily="2" charset="-122"/>
                <a:ea typeface="SimSun" pitchFamily="2" charset="-122"/>
              </a:rPr>
              <a:t>喝咖啡</a:t>
            </a:r>
          </a:p>
          <a:p>
            <a:pPr algn="ctr"/>
            <a:r>
              <a:rPr lang="en-GB" sz="4000" b="1" dirty="0" err="1">
                <a:latin typeface="SimSun" pitchFamily="2" charset="-122"/>
                <a:ea typeface="SimSun" pitchFamily="2" charset="-122"/>
              </a:rPr>
              <a:t>Hē</a:t>
            </a:r>
            <a:r>
              <a:rPr lang="en-GB" sz="40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4000" b="1" dirty="0" err="1">
                <a:latin typeface="SimSun" pitchFamily="2" charset="-122"/>
                <a:ea typeface="SimSun" pitchFamily="2" charset="-122"/>
              </a:rPr>
              <a:t>kā</a:t>
            </a:r>
            <a:r>
              <a:rPr lang="en-GB" sz="40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4000" b="1" dirty="0" err="1">
                <a:latin typeface="SimSun" pitchFamily="2" charset="-122"/>
                <a:ea typeface="SimSun" pitchFamily="2" charset="-122"/>
              </a:rPr>
              <a:t>fēi</a:t>
            </a:r>
            <a:r>
              <a:rPr lang="en-GB" dirty="0"/>
              <a:t> 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ดื่มกาแฟ </a:t>
            </a:r>
          </a:p>
          <a:p>
            <a:pPr algn="ctr"/>
            <a:br>
              <a:rPr lang="th-TH" dirty="0"/>
            </a:b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286380" y="214290"/>
            <a:ext cx="307181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atin typeface="SimSun" pitchFamily="2" charset="-122"/>
                <a:ea typeface="SimSun" pitchFamily="2" charset="-122"/>
              </a:rPr>
              <a:t>洗碗</a:t>
            </a:r>
          </a:p>
          <a:p>
            <a:pPr algn="ctr"/>
            <a:r>
              <a:rPr lang="en-GB" sz="4000" b="1" dirty="0" err="1">
                <a:latin typeface="SimSun" pitchFamily="2" charset="-122"/>
                <a:ea typeface="SimSun" pitchFamily="2" charset="-122"/>
              </a:rPr>
              <a:t>Xǐ</a:t>
            </a:r>
            <a:r>
              <a:rPr lang="en-GB" sz="40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4000" b="1" dirty="0" err="1">
                <a:latin typeface="SimSun" pitchFamily="2" charset="-122"/>
                <a:ea typeface="SimSun" pitchFamily="2" charset="-122"/>
              </a:rPr>
              <a:t>wǎn</a:t>
            </a:r>
            <a:r>
              <a:rPr lang="en-GB" sz="4000" b="1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36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ล้างจาน </a:t>
            </a:r>
          </a:p>
          <a:p>
            <a:br>
              <a:rPr lang="th-TH" dirty="0"/>
            </a:br>
            <a:endParaRPr lang="th-TH" dirty="0"/>
          </a:p>
        </p:txBody>
      </p:sp>
      <p:pic>
        <p:nvPicPr>
          <p:cNvPr id="21506" name="Picture 2" descr="ผลการค้นหารูปภาพสำหรับ ดื่มกาแฟ การ์ตูน"/>
          <p:cNvPicPr>
            <a:picLocks noChangeAspect="1" noChangeArrowheads="1"/>
          </p:cNvPicPr>
          <p:nvPr/>
        </p:nvPicPr>
        <p:blipFill>
          <a:blip r:embed="rId2" cstate="print"/>
          <a:srcRect l="16499" r="16238"/>
          <a:stretch>
            <a:fillRect/>
          </a:stretch>
        </p:blipFill>
        <p:spPr bwMode="auto">
          <a:xfrm>
            <a:off x="214282" y="2428868"/>
            <a:ext cx="378621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ผลการค้นหารูปภาพสำหรับ ล้างจาน การ์ตูน"/>
          <p:cNvPicPr>
            <a:picLocks noChangeAspect="1" noChangeArrowheads="1"/>
          </p:cNvPicPr>
          <p:nvPr/>
        </p:nvPicPr>
        <p:blipFill>
          <a:blip r:embed="rId3"/>
          <a:srcRect l="13107" r="14317"/>
          <a:stretch>
            <a:fillRect/>
          </a:stretch>
        </p:blipFill>
        <p:spPr bwMode="auto">
          <a:xfrm>
            <a:off x="4143340" y="2643182"/>
            <a:ext cx="5000660" cy="387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603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 Unicode MS</vt:lpstr>
      <vt:lpstr>SimSun</vt:lpstr>
      <vt:lpstr>SimSun</vt:lpstr>
      <vt:lpstr>Agency FB</vt:lpstr>
      <vt:lpstr>Algerian</vt:lpstr>
      <vt:lpstr>Arial</vt:lpstr>
      <vt:lpstr>Calibri</vt:lpstr>
      <vt:lpstr>JasmineUPC</vt:lpstr>
      <vt:lpstr>TH Charm of AU</vt:lpstr>
      <vt:lpstr>TH Charmonman</vt:lpstr>
      <vt:lpstr>TH SarabunPSK</vt:lpstr>
      <vt:lpstr>ชุดรูปแบบของ Office</vt:lpstr>
      <vt:lpstr>日常活动 Rìcháng huódòng </vt:lpstr>
      <vt:lpstr>Do Now</vt:lpstr>
      <vt:lpstr> PURPOSE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ให้นักเรียนทำสรุปใบงานDIAGRAM</vt:lpstr>
      <vt:lpstr>Reflective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Miki</dc:creator>
  <cp:lastModifiedBy>Patinya sutawong</cp:lastModifiedBy>
  <cp:revision>25</cp:revision>
  <dcterms:created xsi:type="dcterms:W3CDTF">2020-03-05T22:12:04Z</dcterms:created>
  <dcterms:modified xsi:type="dcterms:W3CDTF">2020-05-08T03:40:04Z</dcterms:modified>
</cp:coreProperties>
</file>