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nthorn  Phonsawatdikul" initials="SP" lastIdx="1" clrIdx="0">
    <p:extLst>
      <p:ext uri="{19B8F6BF-5375-455C-9EA6-DF929625EA0E}">
        <p15:presenceInfo xmlns="" xmlns:p15="http://schemas.microsoft.com/office/powerpoint/2012/main" userId="Saranthorn  Phonsawatdik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66152-46A2-46A0-B32F-368E833E3269}" v="2" dt="2020-02-21T01:39:38.867"/>
    <p1510:client id="{38CDF564-5808-C143-16A4-31B3F415328A}" v="13" dt="2020-02-21T02:38:01.750"/>
    <p1510:client id="{3BA12695-B9D9-BB05-63D8-A5240FC4A433}" v="3" dt="2020-02-22T08:31:00.656"/>
    <p1510:client id="{4F2EFE1B-C542-4A41-A8B7-24A916BB4E6D}" v="3" dt="2020-02-20T12:58:56.126"/>
    <p1510:client id="{5E491AB0-5357-5E59-1087-54DABD7BAC97}" v="525" dt="2020-02-20T14:56:35.528"/>
    <p1510:client id="{639C3191-2D26-2594-3847-E18F7FA8D6A7}" v="830" dt="2020-02-22T03:58:43.736"/>
    <p1510:client id="{8F7E2B3A-5C68-646F-8732-4269435603FD}" v="1" dt="2020-02-21T05:56:03.205"/>
    <p1510:client id="{975D6637-FD79-CDA3-2A04-A3B7328E717D}" v="441" dt="2020-02-21T02:34:44.609"/>
    <p1510:client id="{C2D096E8-0BB1-9011-E2C9-4E212AC97B99}" v="101" dt="2020-02-21T04:20:36.366"/>
    <p1510:client id="{DD83C44D-6FF0-50CE-0A27-69541FAC670F}" v="331" dt="2020-02-20T13:31:29.347"/>
    <p1510:client id="{E60C7BC4-1AEC-4316-8C9B-8EE095A69B48}" v="41" dt="2020-02-21T09:17:43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582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323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85">
                <a:solidFill>
                  <a:schemeClr val="tx1"/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793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662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08"/>
            </a:lvl1pPr>
            <a:lvl2pPr marL="316520" indent="0">
              <a:buNone/>
              <a:defRPr sz="1108"/>
            </a:lvl2pPr>
            <a:lvl3pPr marL="633039" indent="0">
              <a:buNone/>
              <a:defRPr sz="1108"/>
            </a:lvl3pPr>
            <a:lvl4pPr marL="949559" indent="0">
              <a:buNone/>
              <a:defRPr sz="1108"/>
            </a:lvl4pPr>
            <a:lvl5pPr marL="1266078" indent="0">
              <a:buNone/>
              <a:defRPr sz="1108"/>
            </a:lvl5pPr>
            <a:lvl6pPr marL="1582598" indent="0">
              <a:buNone/>
              <a:defRPr sz="1108"/>
            </a:lvl6pPr>
            <a:lvl7pPr marL="1899117" indent="0">
              <a:buNone/>
              <a:defRPr sz="1108"/>
            </a:lvl7pPr>
            <a:lvl8pPr marL="2215637" indent="0">
              <a:buNone/>
              <a:defRPr sz="1108"/>
            </a:lvl8pPr>
            <a:lvl9pPr marL="2532156" indent="0">
              <a:buNone/>
              <a:defRPr sz="110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108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16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215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004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21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246"/>
            </a:lvl1pPr>
            <a:lvl2pPr marL="316520" indent="0">
              <a:buFontTx/>
              <a:buNone/>
              <a:defRPr/>
            </a:lvl2pPr>
            <a:lvl3pPr marL="633039" indent="0">
              <a:buFontTx/>
              <a:buNone/>
              <a:defRPr/>
            </a:lvl3pPr>
            <a:lvl4pPr marL="949559" indent="0">
              <a:buFontTx/>
              <a:buNone/>
              <a:defRPr/>
            </a:lvl4pPr>
            <a:lvl5pPr marL="126607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/>
          <a:p>
            <a:pPr lvl="0"/>
            <a:r>
              <a:rPr lang="en-US" sz="4985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/>
          <a:p>
            <a:pPr lvl="0" algn="r"/>
            <a:r>
              <a:rPr lang="en-US" sz="4985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343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215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246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40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21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108">
                <a:solidFill>
                  <a:schemeClr val="tx1"/>
                </a:solidFill>
              </a:defRPr>
            </a:lvl1pPr>
            <a:lvl2pPr marL="31652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/>
          <a:p>
            <a:pPr lvl="0"/>
            <a:r>
              <a:rPr lang="en-US" sz="553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/>
          <a:p>
            <a:pPr lvl="0" algn="r"/>
            <a:r>
              <a:rPr lang="en-US" sz="5538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276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15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108">
                <a:solidFill>
                  <a:schemeClr val="tx1"/>
                </a:solidFill>
              </a:defRPr>
            </a:lvl1pPr>
            <a:lvl2pPr marL="31652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7970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013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76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276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22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43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662" b="0">
                <a:solidFill>
                  <a:schemeClr val="accent1"/>
                </a:solidFill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662" b="0">
                <a:solidFill>
                  <a:schemeClr val="accent1"/>
                </a:solidFill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939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79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9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662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8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18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662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08"/>
            </a:lvl1pPr>
            <a:lvl2pPr marL="316520" indent="0">
              <a:buNone/>
              <a:defRPr sz="1108"/>
            </a:lvl2pPr>
            <a:lvl3pPr marL="633039" indent="0">
              <a:buNone/>
              <a:defRPr sz="1108"/>
            </a:lvl3pPr>
            <a:lvl4pPr marL="949559" indent="0">
              <a:buNone/>
              <a:defRPr sz="1108"/>
            </a:lvl4pPr>
            <a:lvl5pPr marL="1266078" indent="0">
              <a:buNone/>
              <a:defRPr sz="1108"/>
            </a:lvl5pPr>
            <a:lvl6pPr marL="1582598" indent="0">
              <a:buNone/>
              <a:defRPr sz="1108"/>
            </a:lvl6pPr>
            <a:lvl7pPr marL="1899117" indent="0">
              <a:buNone/>
              <a:defRPr sz="1108"/>
            </a:lvl7pPr>
            <a:lvl8pPr marL="2215637" indent="0">
              <a:buNone/>
              <a:defRPr sz="1108"/>
            </a:lvl8pPr>
            <a:lvl9pPr marL="2532156" indent="0">
              <a:buNone/>
              <a:defRPr sz="110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108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0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5">
            <a:extLst>
              <a:ext uri="{FF2B5EF4-FFF2-40B4-BE49-F238E27FC236}">
                <a16:creationId xmlns:a16="http://schemas.microsoft.com/office/drawing/2014/main" xmlns="" id="{8E4E7E82-85A4-4EC0-BCBC-BFD7751D84A2}"/>
              </a:ext>
            </a:extLst>
          </p:cNvPr>
          <p:cNvSpPr txBox="1"/>
          <p:nvPr/>
        </p:nvSpPr>
        <p:spPr>
          <a:xfrm>
            <a:off x="128337" y="3998770"/>
            <a:ext cx="2133600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th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1.</a:t>
            </a:r>
            <a:r>
              <a:rPr lang="th-TH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ผู้ช่วยหัวหน้าฝ่ายพัสดุสาระการเรียนรู้ภาษาต่างประเทศ</a:t>
            </a:r>
          </a:p>
          <a:p>
            <a:r>
              <a:rPr lang="en-GB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2. </a:t>
            </a:r>
            <a:r>
              <a:rPr lang="th-TH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คณะกรรมการงานหลักสูตรภาษาจีน</a:t>
            </a:r>
          </a:p>
          <a:p>
            <a:r>
              <a:rPr lang="en-GB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3.</a:t>
            </a:r>
            <a:r>
              <a:rPr lang="th-TH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คณะกรรมงานบุคคลและประเมินผลการปฏิบัติงานสาระภาษาต่างประเทศ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GB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4</a:t>
            </a:r>
            <a:r>
              <a:rPr lang="en-US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.</a:t>
            </a:r>
            <a:r>
              <a:rPr lang="th" sz="1400" dirty="0">
                <a:latin typeface="TH SarabunPSK" pitchFamily="34" charset="-34"/>
                <a:ea typeface="+mn-lt"/>
                <a:cs typeface="TH SarabunPSK" pitchFamily="34" charset="-34"/>
              </a:rPr>
              <a:t>ครูประจำชั้นมัธยมศึกษาปีที่ </a:t>
            </a:r>
            <a:r>
              <a:rPr lang="en-US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2</a:t>
            </a:r>
            <a:r>
              <a:rPr lang="th-TH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/</a:t>
            </a:r>
            <a:r>
              <a:rPr lang="en-GB" sz="1400" dirty="0" smtClean="0">
                <a:latin typeface="TH SarabunPSK" pitchFamily="34" charset="-34"/>
                <a:ea typeface="+mn-lt"/>
                <a:cs typeface="TH SarabunPSK" pitchFamily="34" charset="-34"/>
              </a:rPr>
              <a:t>7</a:t>
            </a:r>
            <a:endParaRPr lang="th" sz="1400" dirty="0">
              <a:latin typeface="TH SarabunPSK" pitchFamily="34" charset="-34"/>
              <a:cs typeface="TH SarabunPSK" pitchFamily="34" charset="-34"/>
            </a:endParaRPr>
          </a:p>
          <a:p>
            <a:endParaRPr lang="en-US" sz="1400" dirty="0">
              <a:latin typeface="TH SarabunPSK"/>
              <a:cs typeface="TH Sarabun New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xmlns="" id="{2BFDFFDA-F4B7-4703-BA3F-7E10B69DABA1}"/>
              </a:ext>
            </a:extLst>
          </p:cNvPr>
          <p:cNvSpPr txBox="1"/>
          <p:nvPr/>
        </p:nvSpPr>
        <p:spPr>
          <a:xfrm>
            <a:off x="2454443" y="1352014"/>
            <a:ext cx="4297488" cy="77790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ศึกษาหลักสูตรสถานศึกษา และวิเคราะห์โครงสร้างหลักสูตรรายวิชา (เอกสาร)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</a:t>
            </a:r>
            <a:r>
              <a:rPr lang="th-TH" sz="1350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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) ทำ   		(   ) ไม่ทำ		  (   ) ควรปรับปรุง		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อื่น ๆ .................................................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2. จัดทำแผนการสอน 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Thinking School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เป็นปัจจุบันและมีร่องรอยการดำเนินการ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   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ทุกปี ตามรูปแบบขั้นตอนตามสถานศึกษากำหนด (เอกสาร)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มี		     (   ) ไม่มี		  (   ) ควรปรับปรุง	</a:t>
            </a:r>
          </a:p>
          <a:p>
            <a:r>
              <a:rPr lang="th-TH" sz="135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 - รหัสวิชา 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จ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21201 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รายวิชา ภาษาจีนพื้นฐาน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135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   -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รหัสวิชา  จ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21207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  รายวิชา ภาษาจีนประดิษฐ์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50" dirty="0" smtClean="0">
                <a:latin typeface="TH SarabunPSK" pitchFamily="34" charset="-34"/>
                <a:ea typeface="+mn-lt"/>
                <a:cs typeface="TH SarabunPSK" pitchFamily="34" charset="-34"/>
              </a:rPr>
              <a:t> </a:t>
            </a:r>
            <a:endParaRPr lang="th-TH" sz="1350" dirty="0">
              <a:latin typeface="TH SarabunPSK" pitchFamily="34" charset="-34"/>
              <a:ea typeface="+mn-lt"/>
              <a:cs typeface="TH SarabunPSK" pitchFamily="34" charset="-34"/>
            </a:endParaRP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- รหัสวิชา 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จ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22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รายวิชา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ภาษาจีนพื้นฐาน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		</a:t>
            </a:r>
            <a:endParaRPr lang="th-TH" sz="135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- รหัสวิชา 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จ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22203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  รายวิชา ภาษาจีนพื้นฐาน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   -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รหัสวิชา  จ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23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  รายวิชา ภาษาจีนพื้นฐาน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6</a:t>
            </a:r>
          </a:p>
          <a:p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     (    ) อื่น ๆ  ...................................................</a:t>
            </a:r>
            <a:endParaRPr lang="th-TH" sz="135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มีการวัดและประเมินแบบ 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PISA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อย่างน้อย 20 ครั้ง/ชิ้น /ภาคเรียน (เอกสาร)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มี		     (   ) ไม่มี		  (   ) ควรปรับปรุง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4. มีบทเรียน 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Online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ในรายวิชาของตนเอง ไม่น้อยกว่า 20 บทเรียน/ปี (</a:t>
            </a:r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Website)</a:t>
            </a:r>
          </a:p>
          <a:p>
            <a:r>
              <a:rPr lang="en-US" sz="1350" dirty="0">
                <a:latin typeface="TH SarabunPSK" pitchFamily="34" charset="-34"/>
                <a:cs typeface="TH SarabunPSK" pitchFamily="34" charset="-34"/>
              </a:rPr>
              <a:t>   (    )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มี		     (   ) ไม่มี		  (   ) ควรปรับปรุง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จำนวน ..................20.................. บทเรียน</a:t>
            </a:r>
          </a:p>
          <a:p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5.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มีผลการเรียนของรายวิชาที่สอนอยู่ในระดับดี ไม่ต่ำกว่า50%และหรือ(วัดผล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สูงกว่า  (   ) ต่ำกว่า	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ค่าเฉลี่ย ...........................................................................................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ผลสัมฤทธิ์ทางการเรียนของผู้เรียนในรายวิชาที่สอนในภาคเรียนที่ 1   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มีผลสัมฤทธิ์ต่ำกว่าเกณฑ์ ( 0, ร,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มผ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มส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,) คิดเป็นร้อยละ ..........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มีผลสัมฤทธิ์ตามเกณฑ์ ( 1, 1.5, 2, 2.5) คิดเป็นร้อย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………..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...</a:t>
            </a:r>
            <a:endParaRPr lang="th-TH" sz="135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มีผลสัมฤทธิ์สูงกว่าเกณฑ์ ( 3, 3.5, 4,) คิดเป็นร้อยละ </a:t>
            </a:r>
            <a:r>
              <a:rPr lang="en-US" sz="1350" dirty="0" smtClean="0">
                <a:latin typeface="TH SarabunPSK" pitchFamily="34" charset="-34"/>
                <a:cs typeface="TH SarabunPSK" pitchFamily="34" charset="-34"/>
              </a:rPr>
              <a:t>…………….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	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ผลสัมฤทธิ์ทางการเรียนของผู้เรียนในรายวิชาที่สอนในภาคเรียนที่ 2  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มีผลสัมฤทธิ์ต่ำกว่าเกณฑ์ ( 0, ร,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มผ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มส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,) คิดเป็นร้อยละ ..........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มีผลสัมฤทธิ์ตามเกณฑ์ ( 1, 1.5, 2, 2.5) คิดเป็นร้อยละ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........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24.00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....</a:t>
            </a:r>
            <a:endParaRPr lang="th-TH" sz="135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	 มีผลสัมฤทธิ์สูงกว่าเกณฑ์ ( 3, 3.5, 4,) คิดเป็นร้อยละ 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.......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76.00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.....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 มี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ผลการเรียนในสาระๆ ที่สอนสูงกว่าค่าเฉลี่ยจังหวัด / ภาค / ประเทศ และหรือ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(วัดผล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สทศ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สูงกว่า  (   ) ต่ำกว่า	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ค่าเฉลี่ย ...................................................................................................</a:t>
            </a:r>
          </a:p>
          <a:p>
            <a:r>
              <a:rPr lang="en-GB" sz="1350" dirty="0" smtClean="0">
                <a:latin typeface="TH SarabunPSK" pitchFamily="34" charset="-34"/>
                <a:cs typeface="TH SarabunPSK" pitchFamily="34" charset="-34"/>
              </a:rPr>
              <a:t>   7</a:t>
            </a:r>
            <a:r>
              <a:rPr lang="th-TH" sz="135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3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มีผลงานดีเด่น / รางวัลของตนเอง นักเรียนระดับประเทศ. (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สถ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350" dirty="0" err="1"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มี		     (   ) ไม่มี	</a:t>
            </a:r>
          </a:p>
          <a:p>
            <a:r>
              <a:rPr lang="th-TH" sz="1350" dirty="0">
                <a:latin typeface="TH SarabunPSK" pitchFamily="34" charset="-34"/>
                <a:cs typeface="TH SarabunPSK" pitchFamily="34" charset="-34"/>
              </a:rPr>
              <a:t>   (    ) ถ้ามี คือ</a:t>
            </a:r>
          </a:p>
        </p:txBody>
      </p:sp>
      <p:sp>
        <p:nvSpPr>
          <p:cNvPr id="12" name="กล่องข้อความ 4">
            <a:extLst>
              <a:ext uri="{FF2B5EF4-FFF2-40B4-BE49-F238E27FC236}">
                <a16:creationId xmlns:a16="http://schemas.microsoft.com/office/drawing/2014/main" xmlns="" id="{DA502134-3677-41FF-BFAB-A25973C6B847}"/>
              </a:ext>
            </a:extLst>
          </p:cNvPr>
          <p:cNvSpPr txBox="1"/>
          <p:nvPr/>
        </p:nvSpPr>
        <p:spPr>
          <a:xfrm>
            <a:off x="4712368" y="9040228"/>
            <a:ext cx="1829347" cy="738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ลงชื่อ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     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นางสาวปฏิญญา  สุตะวงค์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    หมายเหตุ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(วันที่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GB" sz="14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/2/2563</a:t>
            </a:r>
            <a:r>
              <a:rPr lang="th-TH" sz="1400" dirty="0" smtClean="0">
                <a:latin typeface="TH Sarabun New" panose="020B0500040200020003" pitchFamily="34" charset="-34"/>
                <a:cs typeface="TH Sarabun New"/>
              </a:rPr>
              <a:t>)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5">
            <a:extLst>
              <a:ext uri="{FF2B5EF4-FFF2-40B4-BE49-F238E27FC236}">
                <a16:creationId xmlns:a16="http://schemas.microsoft.com/office/drawing/2014/main" xmlns="" id="{DC7B4B93-5A70-40AC-978D-C4C22440A748}"/>
              </a:ext>
            </a:extLst>
          </p:cNvPr>
          <p:cNvSpPr txBox="1"/>
          <p:nvPr/>
        </p:nvSpPr>
        <p:spPr>
          <a:xfrm>
            <a:off x="117603" y="2947402"/>
            <a:ext cx="2133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ตำแหน่ง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ครูพิเศษ </a:t>
            </a:r>
            <a:endParaRPr lang="en-US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กล่องข้อความ 5">
            <a:extLst>
              <a:ext uri="{FF2B5EF4-FFF2-40B4-BE49-F238E27FC236}">
                <a16:creationId xmlns:a16="http://schemas.microsoft.com/office/drawing/2014/main" xmlns="" id="{5126F169-5D77-448A-8B3B-B3272010FE9E}"/>
              </a:ext>
            </a:extLst>
          </p:cNvPr>
          <p:cNvSpPr txBox="1"/>
          <p:nvPr/>
        </p:nvSpPr>
        <p:spPr>
          <a:xfrm>
            <a:off x="34876" y="3285956"/>
            <a:ext cx="233683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กลุ่มสาระการ</a:t>
            </a:r>
            <a:r>
              <a:rPr lang="en-US" sz="1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เรียนรู้</a:t>
            </a:r>
            <a:r>
              <a:rPr lang="th-TH" sz="1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ภาษาต่างประเทศ</a:t>
            </a:r>
            <a:endParaRPr lang="en-US" sz="1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03" y="2355756"/>
            <a:ext cx="341406" cy="36579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35" y="3993122"/>
            <a:ext cx="341406" cy="36579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33" y="4435363"/>
            <a:ext cx="341406" cy="365792"/>
          </a:xfrm>
          <a:prstGeom prst="rect">
            <a:avLst/>
          </a:prstGeom>
        </p:spPr>
      </p:pic>
      <p:pic>
        <p:nvPicPr>
          <p:cNvPr id="1030" name="Picture 6" descr="https://o.remove.bg/downloads/dc474373-98aa-43ff-abdf-96935c639c4f/S__698778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90" y="112144"/>
            <a:ext cx="2223578" cy="2374218"/>
          </a:xfrm>
          <a:prstGeom prst="rect">
            <a:avLst/>
          </a:prstGeom>
          <a:noFill/>
        </p:spPr>
      </p:pic>
      <p:pic>
        <p:nvPicPr>
          <p:cNvPr id="1031" name="Picture 7" descr="C:\Users\Miki\Desktop\S__6946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98" y="5409358"/>
            <a:ext cx="2172614" cy="1429196"/>
          </a:xfrm>
          <a:prstGeom prst="rect">
            <a:avLst/>
          </a:prstGeom>
          <a:noFill/>
        </p:spPr>
      </p:pic>
      <p:pic>
        <p:nvPicPr>
          <p:cNvPr id="1032" name="Picture 8" descr="C:\Users\Miki\Desktop\S__6946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686" y="6832397"/>
            <a:ext cx="2169288" cy="1518418"/>
          </a:xfrm>
          <a:prstGeom prst="rect">
            <a:avLst/>
          </a:prstGeom>
          <a:noFill/>
        </p:spPr>
      </p:pic>
      <p:pic>
        <p:nvPicPr>
          <p:cNvPr id="1034" name="Picture 10" descr="C:\Users\Miki\Desktop\S__6946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350" y="8372104"/>
            <a:ext cx="2156308" cy="1365661"/>
          </a:xfrm>
          <a:prstGeom prst="rect">
            <a:avLst/>
          </a:prstGeom>
          <a:noFill/>
        </p:spPr>
      </p:pic>
      <p:pic>
        <p:nvPicPr>
          <p:cNvPr id="1035" name="Picture 11" descr="C:\Users\Miki\Desktop\S__69959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2705" y="8732775"/>
            <a:ext cx="534010" cy="5284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1673" y="2538375"/>
            <a:ext cx="2026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นางสาว ปฏิญญา สุตะวงค์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16" y="6862790"/>
            <a:ext cx="341406" cy="36579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16" y="7052986"/>
            <a:ext cx="341406" cy="365792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684" y="8303885"/>
            <a:ext cx="341406" cy="36579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93" y="5019360"/>
            <a:ext cx="341406" cy="365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41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FF45D4F241E42B1114F35C4EE8DE5" ma:contentTypeVersion="11" ma:contentTypeDescription="Create a new document." ma:contentTypeScope="" ma:versionID="657acc58c2adf7404786179a3ed43ab0">
  <xsd:schema xmlns:xsd="http://www.w3.org/2001/XMLSchema" xmlns:xs="http://www.w3.org/2001/XMLSchema" xmlns:p="http://schemas.microsoft.com/office/2006/metadata/properties" xmlns:ns3="606dbda8-8825-457e-a5ad-682dc335765b" xmlns:ns4="bbb77913-129b-4ef4-8618-e1040117e124" targetNamespace="http://schemas.microsoft.com/office/2006/metadata/properties" ma:root="true" ma:fieldsID="723ad67ca06310e129be1ff998a1b278" ns3:_="" ns4:_="">
    <xsd:import namespace="606dbda8-8825-457e-a5ad-682dc335765b"/>
    <xsd:import namespace="bbb77913-129b-4ef4-8618-e1040117e1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dbda8-8825-457e-a5ad-682dc33576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77913-129b-4ef4-8618-e1040117e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E1AB0-9998-410E-B767-2AE29AA0AC14}">
  <ds:schemaRefs>
    <ds:schemaRef ds:uri="606dbda8-8825-457e-a5ad-682dc335765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bb77913-129b-4ef4-8618-e1040117e1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3825C4-9925-4DD7-9491-E0E5E68B6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FC001-A2D9-472A-B4F0-6AC5B4ADF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dbda8-8825-457e-a5ad-682dc335765b"/>
    <ds:schemaRef ds:uri="bbb77913-129b-4ef4-8618-e1040117e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66</Words>
  <Application>Microsoft Office PowerPoint</Application>
  <PresentationFormat>กระดาษ A4 (210x297 มม.)</PresentationFormat>
  <Paragraphs>45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Organic</vt:lpstr>
      <vt:lpstr>ภาพนิ่ง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ศรัญธร พลสวัสดิกุล</dc:creator>
  <cp:lastModifiedBy>Miki</cp:lastModifiedBy>
  <cp:revision>43</cp:revision>
  <dcterms:created xsi:type="dcterms:W3CDTF">2019-09-16T03:15:51Z</dcterms:created>
  <dcterms:modified xsi:type="dcterms:W3CDTF">2020-03-01T00:16:27Z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0x010100BA3FF45D4F241E42B1114F35C4EE8DE5</vt:lpwstr>
  </property>
</Properties>
</file>