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4" r:id="rId6"/>
    <p:sldId id="266" r:id="rId7"/>
    <p:sldId id="261" r:id="rId8"/>
    <p:sldId id="263" r:id="rId9"/>
    <p:sldId id="260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587E8-4CC5-4AF5-B30F-3D29D19FDEC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E6100-824A-4912-A6CB-F56F5FFCDD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1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6100-824A-4912-A6CB-F56F5FFCDD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57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8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3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7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0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65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6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5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7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5144-4AEC-4E09-97F9-E58A1E648A48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2E542-5092-4B8C-A8A1-B468270BD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DoNow</a:t>
            </a:r>
            <a:endParaRPr lang="en-US" b="1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	</a:t>
            </a:r>
          </a:p>
          <a:p>
            <a:pPr marL="0" indent="0">
              <a:buNone/>
            </a:pPr>
            <a:endParaRPr lang="th-TH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0" indent="0">
              <a:buNone/>
            </a:pPr>
            <a:endParaRPr lang="th-TH" b="1" dirty="0" smtClean="0"/>
          </a:p>
          <a:p>
            <a:pPr marL="0" indent="0" algn="ctr">
              <a:buNone/>
            </a:pPr>
            <a:r>
              <a:rPr lang="th-TH" sz="5400" b="1" dirty="0" smtClean="0">
                <a:solidFill>
                  <a:schemeClr val="tx2">
                    <a:lumMod val="75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บอก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1</a:t>
            </a:r>
            <a:r>
              <a:rPr lang="th-TH" sz="5400" b="1" dirty="0" smtClean="0">
                <a:solidFill>
                  <a:schemeClr val="tx2">
                    <a:lumMod val="75000"/>
                  </a:schemeClr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 ชื่อสถานที่ท่องเที่ยวในเชียงราย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1672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9" y="2420888"/>
            <a:ext cx="1636207" cy="163620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96" y="332656"/>
            <a:ext cx="1619672" cy="161967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80" y="4624128"/>
            <a:ext cx="1720688" cy="1720688"/>
          </a:xfrm>
          <a:prstGeom prst="rect">
            <a:avLst/>
          </a:prstGeom>
        </p:spPr>
      </p:pic>
      <p:sp>
        <p:nvSpPr>
          <p:cNvPr id="4" name="สี่เหลี่ยมผืนผ้ามุมมน 3"/>
          <p:cNvSpPr/>
          <p:nvPr/>
        </p:nvSpPr>
        <p:spPr>
          <a:xfrm>
            <a:off x="251520" y="332656"/>
            <a:ext cx="6752060" cy="1728192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我对白庙感兴趣</a:t>
            </a:r>
            <a:r>
              <a:rPr lang="zh-CN" altLang="en-US" sz="3600" b="1" dirty="0" smtClean="0"/>
              <a:t>。</a:t>
            </a:r>
            <a:endParaRPr lang="th-TH" altLang="zh-CN" sz="3600" b="1" dirty="0" smtClean="0"/>
          </a:p>
          <a:p>
            <a:pPr algn="ctr"/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w</a:t>
            </a:r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duìbái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miào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gǎn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 err="1">
                <a:latin typeface="SimSun" panose="02010600030101010101" pitchFamily="2" charset="-122"/>
                <a:ea typeface="SimSun" panose="02010600030101010101" pitchFamily="2" charset="-122"/>
              </a:rPr>
              <a:t>xìngqù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2411759" y="2425565"/>
            <a:ext cx="6120681" cy="1656184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好的</a:t>
            </a:r>
            <a:r>
              <a:rPr lang="zh-CN" altLang="en-US" sz="3600" b="1" dirty="0" smtClean="0"/>
              <a:t>。</a:t>
            </a:r>
            <a:endParaRPr lang="en-US" altLang="zh-CN" sz="3600" b="1" dirty="0" smtClean="0"/>
          </a:p>
          <a:p>
            <a:pPr algn="ctr"/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hǎo</a:t>
            </a:r>
            <a:r>
              <a:rPr lang="en-US" sz="36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de. 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539552" y="4616624"/>
            <a:ext cx="6248984" cy="1728192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谢谢。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36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xièxiè</a:t>
            </a:r>
            <a:r>
              <a:rPr lang="en-US" sz="36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5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ทดสอบความรู้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9" y="1844824"/>
            <a:ext cx="7743037" cy="378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84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Reflective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th-TH" sz="5400" dirty="0" smtClean="0"/>
              <a:t>บอกคำศัพท์ที่ได้จากคาบนี้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6164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zh-CN" altLang="en-US" sz="6600" b="1" dirty="0" smtClean="0"/>
              <a:t>清莱名胜</a:t>
            </a:r>
            <a:r>
              <a:rPr lang="th-TH" altLang="zh-CN" b="1" dirty="0" smtClean="0"/>
              <a:t/>
            </a:r>
            <a:br>
              <a:rPr lang="th-TH" altLang="zh-CN" b="1" dirty="0" smtClean="0"/>
            </a:br>
            <a:r>
              <a:rPr lang="en-US" altLang="zh-CN" sz="54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sz="54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īnɡ</a:t>
            </a:r>
            <a:r>
              <a:rPr lang="en-US" sz="54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</a:t>
            </a:r>
            <a:r>
              <a:rPr lang="en-US" sz="5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ái</a:t>
            </a:r>
            <a:r>
              <a:rPr lang="en-US" sz="54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54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ín</a:t>
            </a:r>
            <a:r>
              <a:rPr lang="en-US" sz="54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54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sh</a:t>
            </a:r>
            <a:r>
              <a:rPr lang="en-US" sz="54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ènɡ</a:t>
            </a:r>
            <a:endParaRPr lang="en-US" sz="5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969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</a:rPr>
              <a:t>purpose</a:t>
            </a:r>
            <a:endParaRPr lang="en-US" sz="8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5400" b="1" dirty="0"/>
              <a:t>เราจะเรียนเรื่อง</a:t>
            </a:r>
            <a:r>
              <a:rPr lang="zh-CN" altLang="en-US" sz="5400" b="1" dirty="0"/>
              <a:t>清莱名胜</a:t>
            </a:r>
            <a:r>
              <a:rPr lang="th-TH" sz="5400" b="1" dirty="0"/>
              <a:t>เพื่อสามารถพูดและเขียนสรุปใจความสำคัญ หัวข้อเรื่องที่ได้จากการวิเคราะห์เรื่องข่าว</a:t>
            </a:r>
            <a:r>
              <a:rPr lang="en-US" sz="5400" b="1" dirty="0"/>
              <a:t> </a:t>
            </a:r>
            <a:r>
              <a:rPr lang="th-TH" sz="5400" b="1" dirty="0"/>
              <a:t>เหตุการณ์ หรือสถานการณ์</a:t>
            </a:r>
            <a:r>
              <a:rPr lang="en-US" sz="5400" b="1" dirty="0"/>
              <a:t> </a:t>
            </a:r>
            <a:r>
              <a:rPr lang="th-TH" sz="5400" b="1" dirty="0"/>
              <a:t>ที่อยู่ในความสนใจของสังคมได้</a:t>
            </a:r>
            <a:r>
              <a:rPr lang="en-US" sz="5400" b="1" dirty="0"/>
              <a:t> 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94357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夜市 清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8" y="-1"/>
            <a:ext cx="5088663" cy="36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7899" y="260648"/>
            <a:ext cx="405591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latin typeface="+mj-ea"/>
                <a:ea typeface="+mj-ea"/>
              </a:rPr>
              <a:t>清莱夜市</a:t>
            </a:r>
            <a:endParaRPr lang="en-US" altLang="zh-CN" sz="5400" b="1" dirty="0" smtClean="0">
              <a:latin typeface="+mj-ea"/>
              <a:ea typeface="+mj-ea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sz="40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īnɡ</a:t>
            </a:r>
            <a:r>
              <a:rPr 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ái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y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è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sh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ì</a:t>
            </a:r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altLang="zh-CN" sz="4400" b="1" dirty="0" err="1" smtClean="0">
                <a:latin typeface="EucrosiaUPC" panose="02020603050405020304" pitchFamily="18" charset="-34"/>
                <a:ea typeface="+mj-ea"/>
                <a:cs typeface="EucrosiaUPC" panose="02020603050405020304" pitchFamily="18" charset="-34"/>
              </a:rPr>
              <a:t>ไนซ์</a:t>
            </a:r>
            <a:r>
              <a:rPr lang="th-TH" altLang="zh-CN" sz="4400" b="1" dirty="0" smtClean="0">
                <a:latin typeface="EucrosiaUPC" panose="02020603050405020304" pitchFamily="18" charset="-34"/>
                <a:ea typeface="+mj-ea"/>
                <a:cs typeface="EucrosiaUPC" panose="02020603050405020304" pitchFamily="18" charset="-34"/>
              </a:rPr>
              <a:t>บาร์ซ่า</a:t>
            </a:r>
            <a:endParaRPr lang="en-US" sz="4400" b="1" dirty="0">
              <a:latin typeface="EucrosiaUPC" panose="02020603050405020304" pitchFamily="18" charset="-34"/>
              <a:ea typeface="+mj-ea"/>
              <a:cs typeface="EucrosiaUPC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32" y="3933056"/>
            <a:ext cx="224933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/>
              <a:t>白庙 </a:t>
            </a:r>
            <a:endParaRPr lang="en-US" altLang="zh-CN" sz="5400" b="1" dirty="0" smtClean="0"/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ái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iào</a:t>
            </a:r>
            <a:endParaRPr lang="en-US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4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วัดร่องขุ่น</a:t>
            </a:r>
            <a:endParaRPr lang="en-US" sz="44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1028" name="Picture 4" descr="白庙旅游景点图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133" y="3066298"/>
            <a:ext cx="5241314" cy="379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3203848" y="2522440"/>
            <a:ext cx="2664296" cy="201622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清莱名胜</a:t>
            </a:r>
            <a:endParaRPr lang="en-US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409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清莱蓝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73022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332656"/>
            <a:ext cx="28083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latin typeface="+mj-ea"/>
                <a:ea typeface="+mj-ea"/>
              </a:rPr>
              <a:t>黑庙</a:t>
            </a:r>
            <a:endParaRPr lang="en-US" altLang="zh-CN" sz="5400" b="1" dirty="0" smtClean="0">
              <a:latin typeface="+mj-ea"/>
              <a:ea typeface="+mj-ea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h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ēi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iào</a:t>
            </a:r>
            <a:r>
              <a:rPr lang="zh-CN" altLang="en-US" sz="40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US" altLang="zh-CN" sz="40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4400" b="1" dirty="0" smtClean="0">
                <a:latin typeface="EucrosiaUPC" panose="02020603050405020304" pitchFamily="18" charset="-34"/>
                <a:ea typeface="+mj-ea"/>
                <a:cs typeface="EucrosiaUPC" panose="02020603050405020304" pitchFamily="18" charset="-34"/>
              </a:rPr>
              <a:t>บ้านดำ</a:t>
            </a:r>
            <a:endParaRPr lang="en-US" sz="4400" b="1" dirty="0">
              <a:latin typeface="EucrosiaUPC" panose="02020603050405020304" pitchFamily="18" charset="-34"/>
              <a:ea typeface="+mj-ea"/>
              <a:cs typeface="EucrosiaUPC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88" y="4437112"/>
            <a:ext cx="416171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/>
              <a:t>清</a:t>
            </a:r>
            <a:r>
              <a:rPr lang="zh-CN" altLang="en-US" sz="5400" b="1" dirty="0" smtClean="0"/>
              <a:t>莱蓝庙</a:t>
            </a:r>
            <a:endParaRPr lang="th-TH" altLang="zh-CN" sz="5400" b="1" dirty="0" smtClean="0"/>
          </a:p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īn</a:t>
            </a:r>
            <a:r>
              <a:rPr lang="en-US" sz="3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</a:t>
            </a:r>
            <a:r>
              <a:rPr lang="en-US" sz="3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ái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l</a:t>
            </a:r>
            <a:r>
              <a:rPr lang="en-US" sz="3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án</a:t>
            </a:r>
            <a:r>
              <a:rPr 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m</a:t>
            </a:r>
            <a:r>
              <a:rPr lang="en-US" sz="3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iào</a:t>
            </a:r>
            <a:endParaRPr lang="en-US" altLang="zh-CN" sz="3600" b="1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sz="4400" b="1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วัดร่องเสือเต้น</a:t>
            </a:r>
            <a:endParaRPr lang="en-US" sz="4400" b="1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9481" cy="353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วงรี 3"/>
          <p:cNvSpPr/>
          <p:nvPr/>
        </p:nvSpPr>
        <p:spPr>
          <a:xfrm>
            <a:off x="3203848" y="2522439"/>
            <a:ext cx="2952328" cy="22461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清莱名胜</a:t>
            </a:r>
            <a:endParaRPr lang="en-US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266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50159"/>
            <a:ext cx="4716016" cy="340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1791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74421" y="260648"/>
            <a:ext cx="36724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 smtClean="0">
                <a:latin typeface="+mj-ea"/>
                <a:ea typeface="+mj-ea"/>
              </a:rPr>
              <a:t>金三角</a:t>
            </a:r>
            <a:endParaRPr lang="th-TH" altLang="zh-CN" sz="5400" b="1" dirty="0" smtClean="0">
              <a:latin typeface="+mj-ea"/>
              <a:ea typeface="+mj-ea"/>
            </a:endParaRPr>
          </a:p>
          <a:p>
            <a:pPr algn="ctr"/>
            <a:r>
              <a:rPr lang="zh-CN" altLang="en-US" sz="5400" b="1" dirty="0" smtClean="0">
                <a:latin typeface="+mj-ea"/>
                <a:ea typeface="+mj-ea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j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īn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s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ān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j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iǎo</a:t>
            </a:r>
            <a:r>
              <a:rPr lang="en-US" sz="5400" dirty="0"/>
              <a:t> </a:t>
            </a:r>
            <a:endParaRPr lang="en-US" altLang="zh-CN" sz="5400" b="1" dirty="0" smtClean="0">
              <a:latin typeface="+mj-ea"/>
              <a:ea typeface="+mj-ea"/>
            </a:endParaRPr>
          </a:p>
          <a:p>
            <a:pPr algn="ctr"/>
            <a:r>
              <a:rPr lang="th-TH" sz="4400" b="1" dirty="0" smtClean="0">
                <a:latin typeface="EucrosiaUPC" panose="02020603050405020304" pitchFamily="18" charset="-34"/>
                <a:ea typeface="+mj-ea"/>
                <a:cs typeface="EucrosiaUPC" panose="02020603050405020304" pitchFamily="18" charset="-34"/>
              </a:rPr>
              <a:t>สามเหลี่ยมทองคำ</a:t>
            </a:r>
            <a:endParaRPr lang="en-US" sz="4400" b="1" dirty="0">
              <a:latin typeface="EucrosiaUPC" panose="02020603050405020304" pitchFamily="18" charset="-34"/>
              <a:ea typeface="+mj-ea"/>
              <a:cs typeface="EucrosiaUPC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149080"/>
            <a:ext cx="405591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/>
              <a:t>辛</a:t>
            </a:r>
            <a:r>
              <a:rPr lang="zh-CN" altLang="en-US" sz="5400" b="1" dirty="0" smtClean="0"/>
              <a:t>哈公园</a:t>
            </a:r>
            <a:endParaRPr lang="en-US" altLang="zh-CN" sz="5400" b="1" dirty="0" smtClean="0"/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x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īn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h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ā</a:t>
            </a:r>
            <a:r>
              <a:rPr 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ōnɡ</a:t>
            </a:r>
            <a:r>
              <a:rPr lang="en-US" sz="40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y</a:t>
            </a:r>
            <a:r>
              <a:rPr 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uán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th-TH" altLang="zh-CN" sz="4400" b="1" dirty="0" smtClean="0"/>
              <a:t>สิงค์</a:t>
            </a:r>
            <a:r>
              <a:rPr lang="th-TH" altLang="zh-CN" sz="4400" b="1" dirty="0" err="1" smtClean="0"/>
              <a:t>ปาร์ค</a:t>
            </a:r>
            <a:endParaRPr lang="en-US" altLang="zh-CN" sz="4400" b="1" dirty="0" smtClean="0"/>
          </a:p>
        </p:txBody>
      </p:sp>
      <p:sp>
        <p:nvSpPr>
          <p:cNvPr id="4" name="วงรี 3"/>
          <p:cNvSpPr/>
          <p:nvPr/>
        </p:nvSpPr>
        <p:spPr>
          <a:xfrm>
            <a:off x="3203848" y="2522439"/>
            <a:ext cx="2952328" cy="224614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清莱名胜</a:t>
            </a:r>
            <a:endParaRPr lang="en-US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5995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647056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CN" altLang="en-US" sz="6600" b="1" dirty="0" smtClean="0"/>
              <a:t>语法的重点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59170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th-TH" altLang="zh-CN" dirty="0" smtClean="0"/>
              <a:t/>
            </a:r>
            <a:br>
              <a:rPr lang="th-TH" altLang="zh-CN" dirty="0" smtClean="0"/>
            </a:br>
            <a:r>
              <a:rPr lang="zh-CN" altLang="en-US" sz="3600" b="1" dirty="0" smtClean="0"/>
              <a:t>对</a:t>
            </a:r>
            <a:r>
              <a:rPr lang="th-TH" sz="3600" b="1" dirty="0"/>
              <a:t>……</a:t>
            </a:r>
            <a:r>
              <a:rPr lang="zh-CN" altLang="en-US" sz="3600" b="1" dirty="0" smtClean="0"/>
              <a:t>感</a:t>
            </a:r>
            <a:r>
              <a:rPr lang="zh-CN" altLang="en-US" sz="3600" b="1" dirty="0"/>
              <a:t>兴</a:t>
            </a:r>
            <a:r>
              <a:rPr lang="zh-CN" altLang="en-US" sz="3600" b="1" dirty="0" smtClean="0"/>
              <a:t>趣   </a:t>
            </a:r>
            <a:r>
              <a:rPr lang="en-US" altLang="zh-CN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d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uì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...</a:t>
            </a:r>
            <a:r>
              <a:rPr lang="en-US" altLang="zh-CN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ǎn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xìn</a:t>
            </a:r>
            <a:r>
              <a:rPr lang="en-US" altLang="zh-CN" sz="36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3600" b="1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th-TH" sz="3600" b="1" dirty="0" smtClean="0"/>
              <a:t>สนใจ</a:t>
            </a:r>
            <a:r>
              <a:rPr lang="th-TH" sz="3600" b="1" dirty="0"/>
              <a:t>ใน………</a:t>
            </a:r>
            <a:r>
              <a:rPr lang="zh-CN" altLang="en-US" dirty="0"/>
              <a:t/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h-TH" altLang="zh-CN" sz="4000" b="1" dirty="0" smtClean="0">
                <a:solidFill>
                  <a:srgbClr val="FF0000"/>
                </a:solidFill>
                <a:latin typeface="EucrosiaUPC" panose="02020603050405020304" pitchFamily="18" charset="-34"/>
                <a:cs typeface="EucrosiaUPC" panose="02020603050405020304" pitchFamily="18" charset="-34"/>
              </a:rPr>
              <a:t>ปฏิเสธ</a:t>
            </a:r>
          </a:p>
          <a:p>
            <a:pPr marL="0" indent="0">
              <a:buNone/>
            </a:pPr>
            <a:r>
              <a:rPr lang="th-TH" altLang="zh-CN" sz="4600" dirty="0">
                <a:solidFill>
                  <a:srgbClr val="FF0000"/>
                </a:solidFill>
              </a:rPr>
              <a:t> </a:t>
            </a:r>
            <a:r>
              <a:rPr lang="th-TH" altLang="zh-CN" sz="4600" dirty="0" smtClean="0">
                <a:solidFill>
                  <a:srgbClr val="FF0000"/>
                </a:solidFill>
              </a:rPr>
              <a:t>    </a:t>
            </a:r>
            <a:r>
              <a:rPr lang="zh-CN" altLang="en-US" sz="4600" dirty="0" smtClean="0">
                <a:solidFill>
                  <a:srgbClr val="FF0000"/>
                </a:solidFill>
              </a:rPr>
              <a:t>对</a:t>
            </a:r>
            <a:r>
              <a:rPr lang="en-US" altLang="zh-CN" sz="4600" dirty="0" smtClean="0">
                <a:solidFill>
                  <a:srgbClr val="FF0000"/>
                </a:solidFill>
              </a:rPr>
              <a:t>……</a:t>
            </a:r>
            <a:r>
              <a:rPr lang="zh-CN" altLang="en-US" sz="4600" dirty="0" smtClean="0">
                <a:solidFill>
                  <a:srgbClr val="FF0000"/>
                </a:solidFill>
              </a:rPr>
              <a:t>不</a:t>
            </a:r>
            <a:r>
              <a:rPr lang="zh-CN" altLang="en-US" sz="4600" dirty="0">
                <a:solidFill>
                  <a:srgbClr val="FF0000"/>
                </a:solidFill>
              </a:rPr>
              <a:t>感兴趣 </a:t>
            </a:r>
            <a:r>
              <a:rPr lang="th-TH" altLang="zh-CN" sz="4600" dirty="0" smtClean="0">
                <a:solidFill>
                  <a:srgbClr val="FF0000"/>
                </a:solidFill>
              </a:rPr>
              <a:t>  </a:t>
            </a:r>
            <a:r>
              <a:rPr lang="en-US" altLang="zh-CN" sz="4600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d</a:t>
            </a:r>
            <a:r>
              <a:rPr lang="en-US" sz="4600" dirty="0" err="1" smtClean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uì</a:t>
            </a:r>
            <a:r>
              <a:rPr lang="en-US" sz="4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...</a:t>
            </a:r>
            <a:r>
              <a:rPr lang="en-US" altLang="zh-CN" sz="4600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4600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ǎn</a:t>
            </a:r>
            <a:r>
              <a:rPr lang="en-US" sz="4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4600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xìn</a:t>
            </a:r>
            <a:r>
              <a:rPr lang="en-US" altLang="zh-CN" sz="4600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4600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sz="4600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th-TH" sz="4600" dirty="0" smtClean="0">
                <a:solidFill>
                  <a:srgbClr val="FF0000"/>
                </a:solidFill>
              </a:rPr>
              <a:t>ไม่</a:t>
            </a:r>
            <a:r>
              <a:rPr lang="th-TH" sz="4600" dirty="0">
                <a:solidFill>
                  <a:srgbClr val="FF0000"/>
                </a:solidFill>
              </a:rPr>
              <a:t>สนใจ</a:t>
            </a:r>
            <a:r>
              <a:rPr lang="th-TH" sz="4600" dirty="0" smtClean="0">
                <a:solidFill>
                  <a:srgbClr val="FF0000"/>
                </a:solidFill>
              </a:rPr>
              <a:t>ใน…</a:t>
            </a:r>
          </a:p>
          <a:p>
            <a:pPr marL="0" indent="0">
              <a:buNone/>
            </a:pPr>
            <a:r>
              <a:rPr lang="th-TH" sz="4500" dirty="0" smtClean="0"/>
              <a:t>เช่น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sz="3900" dirty="0" smtClean="0"/>
              <a:t>他</a:t>
            </a:r>
            <a:r>
              <a:rPr lang="zh-CN" altLang="en-US" sz="3900" b="1" dirty="0">
                <a:solidFill>
                  <a:srgbClr val="FF0000"/>
                </a:solidFill>
              </a:rPr>
              <a:t>对</a:t>
            </a:r>
            <a:r>
              <a:rPr lang="zh-CN" altLang="en-US" sz="3900" dirty="0"/>
              <a:t>泰拳</a:t>
            </a:r>
            <a:r>
              <a:rPr lang="zh-CN" altLang="en-US" sz="3900" b="1" dirty="0">
                <a:solidFill>
                  <a:srgbClr val="FF0000"/>
                </a:solidFill>
              </a:rPr>
              <a:t>感兴趣</a:t>
            </a:r>
            <a:r>
              <a:rPr lang="zh-CN" altLang="en-US" sz="3900" dirty="0"/>
              <a:t> </a:t>
            </a:r>
            <a:r>
              <a:rPr lang="zh-CN" altLang="en-US" sz="3900" dirty="0" smtClean="0"/>
              <a:t>。</a:t>
            </a:r>
            <a:endParaRPr lang="en-US" altLang="zh-CN" sz="3900" dirty="0" smtClean="0"/>
          </a:p>
          <a:p>
            <a:pPr marL="0" indent="0">
              <a:buNone/>
            </a:pPr>
            <a:r>
              <a:rPr lang="en-US" altLang="zh-CN" sz="39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39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t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ā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duì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tàiquán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ǎn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xìngqù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  </a:t>
            </a:r>
            <a:r>
              <a:rPr lang="zh-CN" altLang="en-US" dirty="0"/>
              <a:t> </a:t>
            </a:r>
            <a:endParaRPr lang="en-US" altLang="zh-CN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</a:t>
            </a:r>
            <a:r>
              <a:rPr lang="th-TH" sz="4000" dirty="0" smtClean="0"/>
              <a:t>เขา</a:t>
            </a:r>
            <a:r>
              <a:rPr lang="th-TH" sz="4000" dirty="0"/>
              <a:t>สนใจมวย</a:t>
            </a:r>
            <a:r>
              <a:rPr lang="th-TH" sz="4000" dirty="0" smtClean="0"/>
              <a:t>ไทย</a:t>
            </a:r>
            <a:endParaRPr lang="en-US" sz="40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zh-CN" altLang="en-US" sz="3900" dirty="0" smtClean="0"/>
              <a:t>    爸</a:t>
            </a:r>
            <a:r>
              <a:rPr lang="zh-CN" altLang="en-US" sz="3900" dirty="0"/>
              <a:t>爸</a:t>
            </a:r>
            <a:r>
              <a:rPr lang="zh-CN" altLang="en-US" sz="3900" b="1" dirty="0">
                <a:solidFill>
                  <a:srgbClr val="FF0000"/>
                </a:solidFill>
              </a:rPr>
              <a:t>对</a:t>
            </a:r>
            <a:r>
              <a:rPr lang="zh-CN" altLang="en-US" sz="3900" dirty="0"/>
              <a:t>汉语很</a:t>
            </a:r>
            <a:r>
              <a:rPr lang="zh-CN" altLang="en-US" sz="3900" b="1" dirty="0">
                <a:solidFill>
                  <a:srgbClr val="FF0000"/>
                </a:solidFill>
              </a:rPr>
              <a:t>感兴趣</a:t>
            </a:r>
            <a:r>
              <a:rPr lang="zh-CN" altLang="en-US" sz="3900" dirty="0" smtClean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CN" sz="39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CN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b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àbɑ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duì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hànyǔ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>
                <a:latin typeface="SimSun" panose="02010600030101010101" pitchFamily="2" charset="-122"/>
                <a:ea typeface="SimSun" panose="02010600030101010101" pitchFamily="2" charset="-122"/>
              </a:rPr>
              <a:t>hěn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ǎn</a:t>
            </a: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xìn</a:t>
            </a:r>
            <a:r>
              <a:rPr lang="en-US" altLang="zh-CN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th-TH" dirty="0"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th-TH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en-US" dirty="0" smtClean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th-TH" sz="4000" dirty="0" smtClean="0">
                <a:latin typeface="SimSun" panose="02010600030101010101" pitchFamily="2" charset="-122"/>
                <a:ea typeface="SimSun" panose="02010600030101010101" pitchFamily="2" charset="-122"/>
              </a:rPr>
              <a:t>พ่อสนใจภาษาจีนมาก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/>
            </a:r>
            <a:br>
              <a:rPr lang="th-TH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0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35495" y="116632"/>
            <a:ext cx="2026568" cy="922114"/>
          </a:xfrm>
        </p:spPr>
        <p:txBody>
          <a:bodyPr>
            <a:normAutofit/>
          </a:bodyPr>
          <a:lstStyle/>
          <a:p>
            <a:r>
              <a:rPr lang="zh-CN" altLang="en-US" sz="5400" b="1" dirty="0" smtClean="0">
                <a:latin typeface="KaiTi" panose="02010609060101010101" pitchFamily="49" charset="-122"/>
                <a:ea typeface="KaiTi" panose="02010609060101010101" pitchFamily="49" charset="-122"/>
              </a:rPr>
              <a:t>课文</a:t>
            </a:r>
            <a:endParaRPr lang="en-US" sz="5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619672" y="1124744"/>
            <a:ext cx="7272808" cy="14401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清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莱最有名有什么地方？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Qīng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lái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zuì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yǒumín</a:t>
            </a:r>
            <a:r>
              <a:rPr lang="en-US" altLang="zh-CN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yǒu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shé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me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dìfān</a:t>
            </a:r>
            <a:r>
              <a:rPr lang="en-US" altLang="zh-CN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altLang="zh-CN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6075" y="2924944"/>
            <a:ext cx="7539001" cy="1368152"/>
          </a:xfrm>
          <a:prstGeom prst="roundRect">
            <a:avLst/>
          </a:prstGeom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latin typeface="SimSun" panose="02010600030101010101" pitchFamily="2" charset="-122"/>
                <a:ea typeface="SimSun" panose="02010600030101010101" pitchFamily="2" charset="-122"/>
              </a:rPr>
              <a:t>有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黑庙、白庙、辛哈公园。</a:t>
            </a:r>
            <a:endParaRPr lang="en-US" altLang="zh-CN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altLang="zh-CN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y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ǒu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hēi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miào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bái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miào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xīn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hā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ōn</a:t>
            </a:r>
            <a:r>
              <a:rPr lang="en-US" altLang="zh-CN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yuán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US" altLang="zh-CN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619672" y="4725144"/>
            <a:ext cx="7272808" cy="144016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b="1" dirty="0"/>
              <a:t>你对什么地方感兴趣？</a:t>
            </a:r>
            <a:endParaRPr lang="en-US" altLang="zh-CN" sz="3600" b="1" dirty="0"/>
          </a:p>
          <a:p>
            <a:pPr algn="ctr"/>
            <a:r>
              <a:rPr lang="en-US" altLang="zh-CN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n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ǐ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duì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shénme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dìfān</a:t>
            </a:r>
            <a:r>
              <a:rPr lang="en-US" altLang="zh-CN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ǎn</a:t>
            </a:r>
            <a:r>
              <a:rPr lang="en-US" sz="2800" dirty="0" smtClean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xìn</a:t>
            </a:r>
            <a:r>
              <a:rPr lang="en-US" altLang="zh-CN" sz="2800" dirty="0" err="1">
                <a:latin typeface="SimSun" panose="02010600030101010101" pitchFamily="2" charset="-122"/>
                <a:ea typeface="SimSun" panose="02010600030101010101" pitchFamily="2" charset="-122"/>
              </a:rPr>
              <a:t>ɡ</a:t>
            </a:r>
            <a:r>
              <a:rPr lang="en-US" sz="2800" dirty="0" err="1" smtClean="0">
                <a:latin typeface="SimSun" panose="02010600030101010101" pitchFamily="2" charset="-122"/>
                <a:ea typeface="SimSun" panose="02010600030101010101" pitchFamily="2" charset="-122"/>
              </a:rPr>
              <a:t>qù</a:t>
            </a:r>
            <a:r>
              <a:rPr lang="en-US" sz="2800" dirty="0">
                <a:latin typeface="SimSun" panose="02010600030101010101" pitchFamily="2" charset="-122"/>
                <a:ea typeface="SimSun" panose="02010600030101010101" pitchFamily="2" charset="-122"/>
              </a:rPr>
              <a:t>?</a:t>
            </a:r>
            <a:endParaRPr lang="en-US" altLang="zh-CN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endParaRPr lang="en-US" dirty="0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" y="979638"/>
            <a:ext cx="1636207" cy="163620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7120"/>
            <a:ext cx="1636207" cy="163620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076" y="2778749"/>
            <a:ext cx="1619672" cy="161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0922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222</Words>
  <Application>Microsoft Office PowerPoint</Application>
  <PresentationFormat>นำเสนอทางหน้าจอ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12</vt:i4>
      </vt:variant>
    </vt:vector>
  </HeadingPairs>
  <TitlesOfParts>
    <vt:vector size="13" baseType="lpstr">
      <vt:lpstr>ชุดรูปแบบของ Office</vt:lpstr>
      <vt:lpstr>DoNow</vt:lpstr>
      <vt:lpstr>清莱名胜 Qīnɡ lái mínɡshènɡ</vt:lpstr>
      <vt:lpstr>purpose</vt:lpstr>
      <vt:lpstr>งานนำเสนอ PowerPoint</vt:lpstr>
      <vt:lpstr>งานนำเสนอ PowerPoint</vt:lpstr>
      <vt:lpstr>งานนำเสนอ PowerPoint</vt:lpstr>
      <vt:lpstr>语法的重点</vt:lpstr>
      <vt:lpstr> 对……感兴趣   duì...ɡǎn xìnɡqù สนใจใน……… </vt:lpstr>
      <vt:lpstr>课文</vt:lpstr>
      <vt:lpstr>งานนำเสนอ PowerPoint</vt:lpstr>
      <vt:lpstr>ทดสอบความรู้</vt:lpstr>
      <vt:lpstr>Reflective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DoNow</dc:title>
  <dc:creator>WIN8.1</dc:creator>
  <cp:lastModifiedBy>com</cp:lastModifiedBy>
  <cp:revision>54</cp:revision>
  <dcterms:created xsi:type="dcterms:W3CDTF">2019-10-03T15:32:36Z</dcterms:created>
  <dcterms:modified xsi:type="dcterms:W3CDTF">2019-10-10T12:30:09Z</dcterms:modified>
</cp:coreProperties>
</file>