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71" r:id="rId7"/>
    <p:sldId id="272" r:id="rId8"/>
    <p:sldId id="268" r:id="rId9"/>
    <p:sldId id="264" r:id="rId10"/>
    <p:sldId id="262" r:id="rId11"/>
    <p:sldId id="265" r:id="rId12"/>
    <p:sldId id="260" r:id="rId13"/>
    <p:sldId id="263" r:id="rId14"/>
    <p:sldId id="269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23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996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330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27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34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46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27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97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52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495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55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CA7A-4D4E-4996-B500-3BFE49CCFCFB}" type="datetimeFigureOut">
              <a:rPr lang="th-TH" smtClean="0"/>
              <a:t>10/10/62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C9BB-855B-4A77-8493-9C79B0F077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9370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39EE0123-57E7-4954-8F20-D9230807B0F7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清明节</a:t>
            </a:r>
            <a:endParaRPr lang="en-US" altLang="zh-CN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īngmíng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jié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4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05E572B5-EA6B-4022-A480-324CED725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221248"/>
            <a:ext cx="6553545" cy="61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69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ควัน, กลางแจ้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0473E9A9-88B6-4572-9B59-99ED23E37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r="12859"/>
          <a:stretch/>
        </p:blipFill>
        <p:spPr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รูปภาพ 3" descr="รูปภาพประกอบด้วย บุคคล, ถือ, ผู้ชาย, วัตถุ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C8A060D0-F5A1-4614-A4EF-D68E80AC2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47" t="7468" r="22246" b="21076"/>
          <a:stretch/>
        </p:blipFill>
        <p:spPr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557ADA24-F07F-4AF3-A108-8B0538C1B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80E12863-D4B3-43D6-B822-CCDE741B750A}"/>
              </a:ext>
            </a:extLst>
          </p:cNvPr>
          <p:cNvSpPr txBox="1"/>
          <p:nvPr/>
        </p:nvSpPr>
        <p:spPr>
          <a:xfrm>
            <a:off x="635508" y="1919621"/>
            <a:ext cx="4519338" cy="3310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鞭炮</a:t>
            </a:r>
            <a:r>
              <a:rPr lang="en-US" altLang="zh-CN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zh-CN" sz="7200" dirty="0" err="1">
                <a:latin typeface="+mj-lt"/>
                <a:ea typeface="+mj-ea"/>
                <a:cs typeface="+mj-cs"/>
              </a:rPr>
              <a:t>b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iānpào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ประทัด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859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B73B8FC9-788C-4FE6-AEC9-C870A2D83A4A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祭祖 </a:t>
            </a:r>
            <a:r>
              <a:rPr lang="en-US" sz="6000" dirty="0" err="1"/>
              <a:t>Jì</a:t>
            </a:r>
            <a:r>
              <a:rPr lang="en-US" sz="6000" dirty="0"/>
              <a:t> </a:t>
            </a:r>
            <a:r>
              <a:rPr lang="en-US" sz="6000" dirty="0" err="1"/>
              <a:t>zǔ</a:t>
            </a:r>
            <a:r>
              <a:rPr lang="en-US" sz="6000" dirty="0"/>
              <a:t> </a:t>
            </a:r>
            <a:r>
              <a:rPr lang="th-TH" sz="6000" dirty="0"/>
              <a:t>การประกอบพิธีเช่นไหว้</a:t>
            </a:r>
            <a:endParaRPr lang="en-US" sz="6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รูปภาพ 6" descr="รูปภาพประกอบด้วย โต๊ะ, อาหาร, วัตถุ, เทียนไข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AC011963-DD87-4331-AFB5-2FB654C59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 descr="รูปภาพประกอบด้วย ชั้นวางของ, โต๊ะ, ในอาคาร, อาหาร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4D0BC2CF-A044-45DF-ACC5-26A82D22B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0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932F56E1-A288-4964-AB00-7311B2BE3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 descr="รูปภาพประกอบด้วย โต๊ะ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230FB189-CDC3-4BF6-9EF5-721FFECC7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6"/>
          <a:stretch/>
        </p:blipFill>
        <p:spPr>
          <a:xfrm>
            <a:off x="698313" y="1549716"/>
            <a:ext cx="5294716" cy="375856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 descr="รูปภาพประกอบด้วย โต๊ะ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B759D416-AB4E-4D05-824E-9852587A3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9"/>
          <a:stretch/>
        </p:blipFill>
        <p:spPr>
          <a:xfrm>
            <a:off x="6253817" y="885384"/>
            <a:ext cx="5294715" cy="50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1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ข้อความ, ใบเสร็จรับเงิน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2CED8B9A-31A3-418B-A978-AF635A998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24" y="643467"/>
            <a:ext cx="77645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74D74F00-D8BA-4854-AC8C-02D51EBAC2D9}"/>
              </a:ext>
            </a:extLst>
          </p:cNvPr>
          <p:cNvSpPr txBox="1"/>
          <p:nvPr/>
        </p:nvSpPr>
        <p:spPr>
          <a:xfrm>
            <a:off x="1" y="1"/>
            <a:ext cx="3127512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Work mode</a:t>
            </a:r>
            <a:endParaRPr lang="th-TH" sz="44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277BEE24-B08B-40FF-A65C-25A4F9BCE090}"/>
              </a:ext>
            </a:extLst>
          </p:cNvPr>
          <p:cNvSpPr txBox="1"/>
          <p:nvPr/>
        </p:nvSpPr>
        <p:spPr>
          <a:xfrm>
            <a:off x="725213" y="1253298"/>
            <a:ext cx="10741571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FFFF00"/>
                </a:solidFill>
              </a:rPr>
              <a:t>ให้</a:t>
            </a:r>
            <a:r>
              <a:rPr lang="th-TH" sz="5400" b="1" dirty="0" smtClean="0">
                <a:solidFill>
                  <a:srgbClr val="FFFF00"/>
                </a:solidFill>
              </a:rPr>
              <a:t>นักเรียนทำใบงาน </a:t>
            </a:r>
            <a:r>
              <a:rPr lang="en-US" sz="5400" b="1" dirty="0" smtClean="0">
                <a:solidFill>
                  <a:srgbClr val="FFFF00"/>
                </a:solidFill>
              </a:rPr>
              <a:t>Mind Mapping </a:t>
            </a:r>
          </a:p>
          <a:p>
            <a:r>
              <a:rPr lang="th-TH" sz="5400" b="1" dirty="0" smtClean="0">
                <a:solidFill>
                  <a:srgbClr val="FFFF00"/>
                </a:solidFill>
              </a:rPr>
              <a:t>สรุปความรู้ เรื่องเทศกาล</a:t>
            </a:r>
            <a:r>
              <a:rPr lang="th-TH" sz="5400" b="1" dirty="0" err="1">
                <a:solidFill>
                  <a:srgbClr val="FFFF00"/>
                </a:solidFill>
              </a:rPr>
              <a:t>เช็ง</a:t>
            </a:r>
            <a:r>
              <a:rPr lang="th-TH" sz="5400" b="1" dirty="0" smtClean="0">
                <a:solidFill>
                  <a:srgbClr val="FFFF00"/>
                </a:solidFill>
              </a:rPr>
              <a:t>เม็ง</a:t>
            </a:r>
            <a:endParaRPr lang="th-TH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51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14332A5C-3FCA-474F-92FE-2675C1F8EAD2}"/>
              </a:ext>
            </a:extLst>
          </p:cNvPr>
          <p:cNvSpPr txBox="1"/>
          <p:nvPr/>
        </p:nvSpPr>
        <p:spPr>
          <a:xfrm>
            <a:off x="706199" y="625666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refcgtive</a:t>
            </a:r>
            <a:r>
              <a:rPr lang="en-US" sz="4800" dirty="0">
                <a:latin typeface="+mj-lt"/>
                <a:ea typeface="+mj-ea"/>
                <a:cs typeface="+mj-cs"/>
              </a:rPr>
              <a:t> thinking</a:t>
            </a: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รูปภาพ 5" descr="รูปภาพประกอบด้วย น้ำ, ท้องฟ้า, กลางแจ้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8850F098-978F-48BF-8DCA-F7B6545B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9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8C3C393B-BF4E-4942-92E3-7B66F9A66152}"/>
              </a:ext>
            </a:extLst>
          </p:cNvPr>
          <p:cNvSpPr txBox="1"/>
          <p:nvPr/>
        </p:nvSpPr>
        <p:spPr>
          <a:xfrm>
            <a:off x="558306" y="1788023"/>
            <a:ext cx="4954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dirty="0"/>
              <a:t>นักเรียนรู้สึกอย่างไร เกี่ยวกับเทศกาล</a:t>
            </a:r>
            <a:r>
              <a:rPr lang="th-TH" sz="7200" dirty="0" err="1"/>
              <a:t>เช็ง</a:t>
            </a:r>
            <a:r>
              <a:rPr lang="th-TH" sz="7200" dirty="0"/>
              <a:t>เม็ง</a:t>
            </a:r>
          </a:p>
        </p:txBody>
      </p:sp>
    </p:spTree>
    <p:extLst>
      <p:ext uri="{BB962C8B-B14F-4D97-AF65-F5344CB8AC3E}">
        <p14:creationId xmlns:p14="http://schemas.microsoft.com/office/powerpoint/2010/main" val="293508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CD57604E-A00E-4945-A429-1AAD7AB4763A}"/>
              </a:ext>
            </a:extLst>
          </p:cNvPr>
          <p:cNvSpPr txBox="1"/>
          <p:nvPr/>
        </p:nvSpPr>
        <p:spPr>
          <a:xfrm>
            <a:off x="596348" y="450574"/>
            <a:ext cx="4323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Do now</a:t>
            </a:r>
            <a:endParaRPr lang="th-TH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700011" y="1837976"/>
            <a:ext cx="9723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/>
              <a:t>บอก </a:t>
            </a:r>
            <a:r>
              <a:rPr lang="en-US" altLang="zh-CN" sz="6000" dirty="0" smtClean="0"/>
              <a:t>1 </a:t>
            </a:r>
            <a:r>
              <a:rPr lang="th-TH" altLang="zh-CN" sz="6000" dirty="0" smtClean="0"/>
              <a:t>เทศกาลสำคัญที่นักเรียนรู้จัก</a:t>
            </a:r>
            <a:endParaRPr lang="th-TH" sz="6000" dirty="0"/>
          </a:p>
        </p:txBody>
      </p:sp>
      <p:pic>
        <p:nvPicPr>
          <p:cNvPr id="1026" name="Picture 2" descr="ผลการค้นหารูปภาพสำหรับ เทศกาลสาก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42" y="2914812"/>
            <a:ext cx="5509661" cy="35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2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7DDA9715-1CE6-40F1-828C-DC4B701DCF5E}"/>
              </a:ext>
            </a:extLst>
          </p:cNvPr>
          <p:cNvSpPr txBox="1"/>
          <p:nvPr/>
        </p:nvSpPr>
        <p:spPr>
          <a:xfrm>
            <a:off x="821635" y="631423"/>
            <a:ext cx="353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Purpose</a:t>
            </a:r>
            <a:endParaRPr lang="th-TH" sz="72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55312" y="2371739"/>
            <a:ext cx="96720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 smtClean="0"/>
              <a:t>		</a:t>
            </a:r>
            <a:r>
              <a:rPr lang="th-TH" sz="4800" dirty="0" smtClean="0"/>
              <a:t>เรา</a:t>
            </a:r>
            <a:r>
              <a:rPr lang="th-TH" sz="4800" dirty="0"/>
              <a:t>จะเรียน</a:t>
            </a:r>
            <a:r>
              <a:rPr lang="th-TH" sz="4800" dirty="0" smtClean="0"/>
              <a:t>เรื่อง</a:t>
            </a:r>
            <a:r>
              <a:rPr lang="en-US" sz="4800" dirty="0" smtClean="0"/>
              <a:t> </a:t>
            </a:r>
            <a:r>
              <a:rPr lang="zh-CN" altLang="en-US" sz="4800" dirty="0" smtClean="0"/>
              <a:t>清</a:t>
            </a:r>
            <a:r>
              <a:rPr lang="zh-CN" altLang="en-US" sz="4800" dirty="0"/>
              <a:t>明节</a:t>
            </a:r>
            <a:r>
              <a:rPr lang="th-TH" sz="4800" dirty="0"/>
              <a:t>เพื่อสามารถพูดและเขียนสรุปใจความสำคัญ หรือแก่นสาระ หัวข้อเรื่องที่ได้จากการวิเคราะห์เรื่องข่าว</a:t>
            </a:r>
            <a:r>
              <a:rPr lang="en-US" sz="4800" dirty="0"/>
              <a:t> </a:t>
            </a:r>
            <a:r>
              <a:rPr lang="th-TH" sz="4800" dirty="0"/>
              <a:t>เหตุการณ์ หรือสถานการณ์</a:t>
            </a:r>
            <a:r>
              <a:rPr lang="en-US" sz="4800" dirty="0"/>
              <a:t> </a:t>
            </a:r>
            <a:endParaRPr lang="th-TH" sz="4800" dirty="0" smtClean="0"/>
          </a:p>
          <a:p>
            <a:r>
              <a:rPr lang="th-TH" sz="4800" dirty="0" smtClean="0"/>
              <a:t>ที่</a:t>
            </a:r>
            <a:r>
              <a:rPr lang="th-TH" sz="4800" dirty="0"/>
              <a:t>อยู่ในความสนใจของสังคมได้</a:t>
            </a:r>
            <a:r>
              <a:rPr lang="en-US" sz="4800" dirty="0"/>
              <a:t> 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8584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01774D33-244C-441E-8CCA-A133E9603BCA}"/>
              </a:ext>
            </a:extLst>
          </p:cNvPr>
          <p:cNvSpPr txBox="1"/>
          <p:nvPr/>
        </p:nvSpPr>
        <p:spPr>
          <a:xfrm>
            <a:off x="1219200" y="505962"/>
            <a:ext cx="10005391" cy="6001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เทศกาล</a:t>
            </a:r>
            <a:r>
              <a:rPr lang="th-TH" sz="3200" b="1" dirty="0" err="1">
                <a:solidFill>
                  <a:schemeClr val="bg1"/>
                </a:solidFill>
              </a:rPr>
              <a:t>วันเช็ง</a:t>
            </a:r>
            <a:r>
              <a:rPr lang="th-TH" sz="3200" b="1" dirty="0" err="1" smtClean="0">
                <a:solidFill>
                  <a:schemeClr val="bg1"/>
                </a:solidFill>
              </a:rPr>
              <a:t>เม้ง</a:t>
            </a:r>
            <a:endParaRPr lang="th-TH" sz="3200" b="1" dirty="0" smtClean="0">
              <a:solidFill>
                <a:schemeClr val="bg1"/>
              </a:solidFill>
            </a:endParaRPr>
          </a:p>
          <a:p>
            <a:endParaRPr lang="th-TH" sz="2800" dirty="0">
              <a:solidFill>
                <a:schemeClr val="bg1"/>
              </a:solidFill>
            </a:endParaRPr>
          </a:p>
          <a:p>
            <a:r>
              <a:rPr lang="th-TH" sz="3200" dirty="0">
                <a:solidFill>
                  <a:schemeClr val="bg1"/>
                </a:solidFill>
              </a:rPr>
              <a:t>        </a:t>
            </a:r>
            <a:r>
              <a:rPr lang="th-TH" sz="3200" dirty="0" err="1">
                <a:solidFill>
                  <a:schemeClr val="bg1"/>
                </a:solidFill>
              </a:rPr>
              <a:t>วันเช็ง</a:t>
            </a:r>
            <a:r>
              <a:rPr lang="th-TH" sz="3200" dirty="0" err="1" smtClean="0">
                <a:solidFill>
                  <a:schemeClr val="bg1"/>
                </a:solidFill>
              </a:rPr>
              <a:t>เม</a:t>
            </a:r>
            <a:r>
              <a:rPr lang="th-TH" sz="3200" dirty="0" err="1">
                <a:solidFill>
                  <a:schemeClr val="bg1"/>
                </a:solidFill>
              </a:rPr>
              <a:t>้</a:t>
            </a:r>
            <a:r>
              <a:rPr lang="th-TH" sz="3200" dirty="0" err="1" smtClean="0">
                <a:solidFill>
                  <a:schemeClr val="bg1"/>
                </a:solidFill>
              </a:rPr>
              <a:t>ง</a:t>
            </a:r>
            <a:r>
              <a:rPr lang="th-TH" sz="3200" dirty="0">
                <a:solidFill>
                  <a:schemeClr val="bg1"/>
                </a:solidFill>
              </a:rPr>
              <a:t>เป็น 1 ของ 24 ฤดูกาลตามจันทรคติของจีน ส่วนมากจะเป็นช่วงเวลาต้นเดือนเมษายนตามปฏิทินสมัยปัจจุบัน พอถึงวันนี้ ผู้คนจะเดินทางไปชานเมือง เพื่อกราบไหว้บรรพบุรุษ เดินเที่ยวชมวิว และเก็บกิ่งหลิวกลับมาเสียบประตูบ้าน</a:t>
            </a:r>
          </a:p>
          <a:p>
            <a:r>
              <a:rPr lang="th-TH" sz="3200" dirty="0">
                <a:solidFill>
                  <a:schemeClr val="bg1"/>
                </a:solidFill>
              </a:rPr>
              <a:t/>
            </a:r>
            <a:br>
              <a:rPr lang="th-TH" sz="3200" dirty="0">
                <a:solidFill>
                  <a:schemeClr val="bg1"/>
                </a:solidFill>
              </a:rPr>
            </a:br>
            <a:r>
              <a:rPr lang="th-TH" sz="3200" dirty="0">
                <a:solidFill>
                  <a:schemeClr val="bg1"/>
                </a:solidFill>
              </a:rPr>
              <a:t>         ในท้องถิ่นบางแห่งของจีนเรียก</a:t>
            </a:r>
            <a:r>
              <a:rPr lang="th-TH" sz="3200" dirty="0" smtClean="0">
                <a:solidFill>
                  <a:schemeClr val="bg1"/>
                </a:solidFill>
              </a:rPr>
              <a:t>วันเช้ง</a:t>
            </a:r>
            <a:r>
              <a:rPr lang="th-TH" sz="3200" dirty="0">
                <a:solidFill>
                  <a:schemeClr val="bg1"/>
                </a:solidFill>
              </a:rPr>
              <a:t>เม็งว่าเป็นเทศกาลผี จะเห็นได้ว่านี่เป็นวันเซ่นไหว้บรรพบุรุษ เวลาก่อนและหลัง</a:t>
            </a:r>
            <a:r>
              <a:rPr lang="th-TH" sz="3200" dirty="0" err="1">
                <a:solidFill>
                  <a:schemeClr val="bg1"/>
                </a:solidFill>
              </a:rPr>
              <a:t>วันเช็ง</a:t>
            </a:r>
            <a:r>
              <a:rPr lang="th-TH" sz="3200" dirty="0" err="1" smtClean="0">
                <a:solidFill>
                  <a:schemeClr val="bg1"/>
                </a:solidFill>
              </a:rPr>
              <a:t>เม้ง</a:t>
            </a:r>
            <a:r>
              <a:rPr lang="th-TH" sz="3200" dirty="0" smtClean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ทุกครอบครัวจะไปไหว้สุสานบรรพบุรุษ ตัดหญ้ารกที่ขึ้นตามสุสาน เติมดินใหม่บนหลุม แล้วจุดธูปเทียน เผากระดาษเงินกระดาษทองกราบไหว้แสดงความไว้อาลัย มีกลอนโบราณยุคซ้องได้บรรยายถึงสภาพของประเพณีไหว้ที่ฝังศพว่า สุสานบนเขาเหนือใต้ ผู้คนกราบไหว้</a:t>
            </a:r>
            <a:r>
              <a:rPr lang="th-TH" sz="3200" dirty="0" err="1">
                <a:solidFill>
                  <a:schemeClr val="bg1"/>
                </a:solidFill>
              </a:rPr>
              <a:t>วันเช็ง</a:t>
            </a:r>
            <a:r>
              <a:rPr lang="th-TH" sz="3200" dirty="0" err="1" smtClean="0">
                <a:solidFill>
                  <a:schemeClr val="bg1"/>
                </a:solidFill>
              </a:rPr>
              <a:t>เม้ง</a:t>
            </a:r>
            <a:r>
              <a:rPr lang="th-TH" sz="3200" dirty="0" smtClean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กระดาษเงินทองปลิวว่อนคั่งผีเสื้อ เลือดและน้ำตาหลั่ง</a:t>
            </a:r>
            <a:r>
              <a:rPr lang="th-TH" sz="3200" dirty="0" err="1">
                <a:solidFill>
                  <a:schemeClr val="bg1"/>
                </a:solidFill>
              </a:rPr>
              <a:t>ชะโลม</a:t>
            </a:r>
            <a:r>
              <a:rPr lang="th-TH" sz="3200" dirty="0">
                <a:solidFill>
                  <a:schemeClr val="bg1"/>
                </a:solidFill>
              </a:rPr>
              <a:t>ดอกตู้เจียนให้แดงสะพรั่ง</a:t>
            </a:r>
          </a:p>
        </p:txBody>
      </p:sp>
    </p:spTree>
    <p:extLst>
      <p:ext uri="{BB962C8B-B14F-4D97-AF65-F5344CB8AC3E}">
        <p14:creationId xmlns:p14="http://schemas.microsoft.com/office/powerpoint/2010/main" val="29915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 descr="รูปภาพประกอบด้วย กลางแจ้ง, หญ้า, กีฬาทางน้ำ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117AB084-DE7B-4F09-B15C-4CD7F6C3C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7BB0FBA0-5C8E-45F2-92D3-1466419CE5E6}"/>
              </a:ext>
            </a:extLst>
          </p:cNvPr>
          <p:cNvSpPr txBox="1"/>
          <p:nvPr/>
        </p:nvSpPr>
        <p:spPr>
          <a:xfrm>
            <a:off x="838200" y="563356"/>
            <a:ext cx="10515600" cy="3274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	</a:t>
            </a:r>
            <a:r>
              <a:rPr lang="en-US" sz="5200" dirty="0" err="1" smtClean="0">
                <a:solidFill>
                  <a:schemeClr val="bg1"/>
                </a:solidFill>
              </a:rPr>
              <a:t>ประเพณี</a:t>
            </a:r>
            <a:r>
              <a:rPr lang="en-US" sz="5200" dirty="0" err="1">
                <a:solidFill>
                  <a:schemeClr val="bg1"/>
                </a:solidFill>
              </a:rPr>
              <a:t>ที่สำคัญมากที่สุดของของชาวจีน</a:t>
            </a:r>
            <a:r>
              <a:rPr lang="en-US" sz="5200" dirty="0">
                <a:solidFill>
                  <a:schemeClr val="bg1"/>
                </a:solidFill>
              </a:rPr>
              <a:t> </a:t>
            </a:r>
            <a:r>
              <a:rPr lang="en-US" sz="5200" dirty="0" err="1">
                <a:solidFill>
                  <a:schemeClr val="bg1"/>
                </a:solidFill>
              </a:rPr>
              <a:t>คือ</a:t>
            </a:r>
            <a:r>
              <a:rPr lang="en-US" sz="5200" dirty="0">
                <a:solidFill>
                  <a:schemeClr val="bg1"/>
                </a:solidFill>
              </a:rPr>
              <a:t> </a:t>
            </a:r>
            <a:r>
              <a:rPr lang="en-US" sz="5200" dirty="0" err="1">
                <a:solidFill>
                  <a:schemeClr val="bg1"/>
                </a:solidFill>
              </a:rPr>
              <a:t>ไหว้บรรพบุรุษที่สุสาน</a:t>
            </a:r>
            <a:r>
              <a:rPr lang="en-US" sz="5200" dirty="0">
                <a:solidFill>
                  <a:schemeClr val="bg1"/>
                </a:solidFill>
              </a:rPr>
              <a:t> (</a:t>
            </a:r>
            <a:r>
              <a:rPr lang="en-US" sz="5200" dirty="0" err="1">
                <a:solidFill>
                  <a:schemeClr val="bg1"/>
                </a:solidFill>
              </a:rPr>
              <a:t>ฮวงซุ้ย</a:t>
            </a:r>
            <a:r>
              <a:rPr lang="en-US" sz="5200" dirty="0">
                <a:solidFill>
                  <a:schemeClr val="bg1"/>
                </a:solidFill>
              </a:rPr>
              <a:t>) </a:t>
            </a:r>
            <a:r>
              <a:rPr lang="en-US" sz="5200" dirty="0" err="1">
                <a:solidFill>
                  <a:schemeClr val="bg1"/>
                </a:solidFill>
              </a:rPr>
              <a:t>เป็นการแสดงความกตัญญูต่อบรรพบุรุษ</a:t>
            </a:r>
            <a:r>
              <a:rPr lang="en-US" sz="5200" dirty="0">
                <a:solidFill>
                  <a:schemeClr val="bg1"/>
                </a:solidFill>
              </a:rPr>
              <a:t> </a:t>
            </a:r>
            <a:r>
              <a:rPr lang="en-US" sz="5200" dirty="0" err="1">
                <a:solidFill>
                  <a:schemeClr val="bg1"/>
                </a:solidFill>
              </a:rPr>
              <a:t>โดยมีอิทธิพลมาจากลัทธิขงจื๊อ</a:t>
            </a:r>
            <a:r>
              <a:rPr lang="en-US" sz="5200" dirty="0">
                <a:solidFill>
                  <a:schemeClr val="bg1"/>
                </a:solidFill>
              </a:rPr>
              <a:t> </a:t>
            </a:r>
            <a:r>
              <a:rPr lang="en-US" sz="5200" dirty="0" err="1">
                <a:solidFill>
                  <a:schemeClr val="bg1"/>
                </a:solidFill>
              </a:rPr>
              <a:t>ที่เน้นเรื่องความกตัญญูเป็นสำคัญ</a:t>
            </a:r>
            <a:r>
              <a:rPr lang="en-US" sz="5200" dirty="0">
                <a:solidFill>
                  <a:schemeClr val="bg1"/>
                </a:solidFill>
              </a:rPr>
              <a:t/>
            </a:r>
            <a:br>
              <a:rPr lang="en-US" sz="52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1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3302F232-D0D8-4819-9871-E027DFBE5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94878"/>
            <a:ext cx="5294716" cy="526824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2DE69407-D4D7-4687-9C85-EC2EE63A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68339"/>
            <a:ext cx="5294715" cy="532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 descr="รูปภาพประกอบด้วย ภาพหน้าจอ, ข้อความ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817E1950-7400-4E94-A883-26297F0FD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8259"/>
            <a:ext cx="5294716" cy="528147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E89B8C38-0090-45C3-8634-AEC8D004B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88261"/>
            <a:ext cx="5294715" cy="52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2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รูปภาพประกอบด้วย กลางแจ้ง, ต้นไม้, หญ้า, ท้องฟ้า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FD128DB7-E842-4FC0-85E0-BCB7A3079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 r="1" b="1697"/>
          <a:stretch/>
        </p:blipFill>
        <p:spPr>
          <a:xfrm>
            <a:off x="643467" y="788261"/>
            <a:ext cx="5294716" cy="492673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รูปภาพ 6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1B718315-41DD-4A34-8933-7211000F0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88261"/>
            <a:ext cx="5294715" cy="528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3327BFB0-9438-45AD-8D99-CA8041A8BA7A}"/>
              </a:ext>
            </a:extLst>
          </p:cNvPr>
          <p:cNvSpPr txBox="1"/>
          <p:nvPr/>
        </p:nvSpPr>
        <p:spPr>
          <a:xfrm>
            <a:off x="1855306" y="4875397"/>
            <a:ext cx="8971720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扫墓 </a:t>
            </a:r>
            <a:r>
              <a:rPr lang="en-US" sz="7200" dirty="0" err="1"/>
              <a:t>Sǎomù</a:t>
            </a:r>
            <a:r>
              <a:rPr lang="en-US" sz="7200" dirty="0"/>
              <a:t> </a:t>
            </a:r>
            <a:r>
              <a:rPr lang="th-TH" sz="7200" dirty="0"/>
              <a:t>กวาดหลุมศพ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รูปภาพ 6" descr="รูปภาพประกอบด้วย ท้องฟ้า, กลางแจ้ง, พื้น, บุคคล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7710C96E-9148-40DC-AC7B-E52DFFAD5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r="306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บุคคล, ท้องฟ้า, กลางแจ้ง, โต๊ะ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xmlns="" id="{B7A800B6-EDCB-4DCC-A9FF-0F9DE7C41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" b="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59</Words>
  <Application>Microsoft Office PowerPoint</Application>
  <PresentationFormat>กำหนดเอง</PresentationFormat>
  <Paragraphs>21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Siwagorn thangwirool</dc:creator>
  <cp:lastModifiedBy>com</cp:lastModifiedBy>
  <cp:revision>9</cp:revision>
  <dcterms:created xsi:type="dcterms:W3CDTF">2019-10-08T14:30:41Z</dcterms:created>
  <dcterms:modified xsi:type="dcterms:W3CDTF">2019-10-10T11:54:38Z</dcterms:modified>
</cp:coreProperties>
</file>