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68" r:id="rId2"/>
    <p:sldId id="260" r:id="rId3"/>
    <p:sldId id="256" r:id="rId4"/>
    <p:sldId id="257" r:id="rId5"/>
    <p:sldId id="274" r:id="rId6"/>
    <p:sldId id="275" r:id="rId7"/>
    <p:sldId id="262" r:id="rId8"/>
    <p:sldId id="258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7" r:id="rId20"/>
    <p:sldId id="259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4725C06-0049-4E39-9B7C-BE7F1A0C13F8}" type="datetimeFigureOut">
              <a:rPr lang="th-TH" smtClean="0"/>
              <a:t>10/10/62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75954F2-65ED-4497-9633-44121CFA9D6C}" type="slidenum">
              <a:rPr lang="th-TH" smtClean="0"/>
              <a:t>‹#›</a:t>
            </a:fld>
            <a:endParaRPr lang="th-TH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4672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25C06-0049-4E39-9B7C-BE7F1A0C13F8}" type="datetimeFigureOut">
              <a:rPr lang="th-TH" smtClean="0"/>
              <a:t>10/10/62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54F2-65ED-4497-9633-44121CFA9D6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08282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25C06-0049-4E39-9B7C-BE7F1A0C13F8}" type="datetimeFigureOut">
              <a:rPr lang="th-TH" smtClean="0"/>
              <a:t>10/10/62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54F2-65ED-4497-9633-44121CFA9D6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75126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25C06-0049-4E39-9B7C-BE7F1A0C13F8}" type="datetimeFigureOut">
              <a:rPr lang="th-TH" smtClean="0"/>
              <a:t>10/10/62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54F2-65ED-4497-9633-44121CFA9D6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77749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25C06-0049-4E39-9B7C-BE7F1A0C13F8}" type="datetimeFigureOut">
              <a:rPr lang="th-TH" smtClean="0"/>
              <a:t>10/10/62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54F2-65ED-4497-9633-44121CFA9D6C}" type="slidenum">
              <a:rPr lang="th-TH" smtClean="0"/>
              <a:t>‹#›</a:t>
            </a:fld>
            <a:endParaRPr lang="th-TH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6764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25C06-0049-4E39-9B7C-BE7F1A0C13F8}" type="datetimeFigureOut">
              <a:rPr lang="th-TH" smtClean="0"/>
              <a:t>10/10/62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54F2-65ED-4497-9633-44121CFA9D6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32083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25C06-0049-4E39-9B7C-BE7F1A0C13F8}" type="datetimeFigureOut">
              <a:rPr lang="th-TH" smtClean="0"/>
              <a:t>10/10/62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54F2-65ED-4497-9633-44121CFA9D6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7963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25C06-0049-4E39-9B7C-BE7F1A0C13F8}" type="datetimeFigureOut">
              <a:rPr lang="th-TH" smtClean="0"/>
              <a:t>10/10/62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54F2-65ED-4497-9633-44121CFA9D6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96470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25C06-0049-4E39-9B7C-BE7F1A0C13F8}" type="datetimeFigureOut">
              <a:rPr lang="th-TH" smtClean="0"/>
              <a:t>10/10/62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54F2-65ED-4497-9633-44121CFA9D6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68792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25C06-0049-4E39-9B7C-BE7F1A0C13F8}" type="datetimeFigureOut">
              <a:rPr lang="th-TH" smtClean="0"/>
              <a:t>10/10/62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54F2-65ED-4497-9633-44121CFA9D6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45297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25C06-0049-4E39-9B7C-BE7F1A0C13F8}" type="datetimeFigureOut">
              <a:rPr lang="th-TH" smtClean="0"/>
              <a:t>10/10/62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54F2-65ED-4497-9633-44121CFA9D6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53516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E4725C06-0049-4E39-9B7C-BE7F1A0C13F8}" type="datetimeFigureOut">
              <a:rPr lang="th-TH" smtClean="0"/>
              <a:t>10/10/62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D75954F2-65ED-4497-9633-44121CFA9D6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43795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EB2D573-90C6-4223-BDB0-20D4FD97D6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1">
            <a:extLst>
              <a:ext uri="{FF2B5EF4-FFF2-40B4-BE49-F238E27FC236}">
                <a16:creationId xmlns:a16="http://schemas.microsoft.com/office/drawing/2014/main" xmlns="" id="{D5B834C4-13F9-494E-82A6-7B52564164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รูปภาพ 4" descr="รูปภาพประกอบด้วย ข้อความ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xmlns="" id="{9F4F8E22-6B58-457C-A126-D690528CE1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803275"/>
            <a:ext cx="5251449" cy="5251449"/>
          </a:xfrm>
          <a:prstGeom prst="rect">
            <a:avLst/>
          </a:prstGeom>
        </p:spPr>
      </p:pic>
      <p:cxnSp>
        <p:nvCxnSpPr>
          <p:cNvPr id="17" name="Straight Connector 13">
            <a:extLst>
              <a:ext uri="{FF2B5EF4-FFF2-40B4-BE49-F238E27FC236}">
                <a16:creationId xmlns:a16="http://schemas.microsoft.com/office/drawing/2014/main" xmlns="" id="{F19318D1-076E-4507-9978-850C650698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096000" y="1156447"/>
            <a:ext cx="0" cy="44285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xmlns="" id="{1EE3980F-FE06-4EF6-8E10-BFAA20CB7B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166" y="803275"/>
            <a:ext cx="5251449" cy="525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746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 descr="รูปภาพประกอบด้วย ข้อความ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xmlns="" id="{D3006B34-9707-4334-99AF-034B9ED2DA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688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 descr="รูปภาพประกอบด้วย ข้อความ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xmlns="" id="{CFFBF713-937C-465C-ACC0-3D60726CD6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029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 descr="รูปภาพประกอบด้วย ข้อความ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xmlns="" id="{80C41EB5-7EFC-45DE-8921-6D3BB8A3D3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7941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 descr="รูปภาพประกอบด้วย ข้อความ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xmlns="" id="{3F71CEA5-9FDC-4159-AC4B-DA244EC41D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5127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 descr="รูปภาพประกอบด้วย ข้อความ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xmlns="" id="{59BCC12B-5CC4-4FEE-9845-4B671907E0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7475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 descr="รูปภาพประกอบด้วย ข้อความ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xmlns="" id="{7FFD449D-05C3-462C-9C6D-B55812343D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5314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 descr="รูปภาพประกอบด้วย ข้อความ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xmlns="" id="{531EBEEE-F6C1-47B8-8DAB-C6D9B88074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4375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 descr="รูปภาพประกอบด้วย ข้อความ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xmlns="" id="{22E099EA-95B9-4AE4-A919-8DAD5E5067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7963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 descr="รูปภาพประกอบด้วย ข้อความ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xmlns="" id="{FD5A768C-B226-455C-89E6-12A1082043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477" y="565573"/>
            <a:ext cx="7645965" cy="573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9114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xmlns="" id="{96934639-554B-4A3B-AD15-9DDA5AF0FC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68" t="12348" r="21522" b="4906"/>
          <a:stretch/>
        </p:blipFill>
        <p:spPr>
          <a:xfrm>
            <a:off x="2507177" y="1418948"/>
            <a:ext cx="7430858" cy="4995104"/>
          </a:xfrm>
          <a:prstGeom prst="rect">
            <a:avLst/>
          </a:prstGeom>
        </p:spPr>
      </p:pic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xmlns="" id="{74D74F00-D8BA-4854-AC8C-02D51EBAC2D9}"/>
              </a:ext>
            </a:extLst>
          </p:cNvPr>
          <p:cNvSpPr txBox="1"/>
          <p:nvPr/>
        </p:nvSpPr>
        <p:spPr>
          <a:xfrm>
            <a:off x="725213" y="278296"/>
            <a:ext cx="3127512" cy="76944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GB" sz="4400" dirty="0"/>
              <a:t>Work mode</a:t>
            </a:r>
            <a:endParaRPr lang="th-TH" sz="4400" dirty="0"/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xmlns="" id="{277BEE24-B08B-40FF-A65C-25A4F9BCE090}"/>
              </a:ext>
            </a:extLst>
          </p:cNvPr>
          <p:cNvSpPr txBox="1"/>
          <p:nvPr/>
        </p:nvSpPr>
        <p:spPr>
          <a:xfrm>
            <a:off x="725213" y="1253298"/>
            <a:ext cx="10741571" cy="92333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th-TH" sz="5400" b="1" dirty="0">
                <a:solidFill>
                  <a:srgbClr val="FFFF00"/>
                </a:solidFill>
              </a:rPr>
              <a:t>ให้นักเรียนสรุปเทศกาล</a:t>
            </a:r>
            <a:r>
              <a:rPr lang="zh-CN" altLang="en-US" sz="5400" b="1" dirty="0">
                <a:solidFill>
                  <a:srgbClr val="FFFF00"/>
                </a:solidFill>
              </a:rPr>
              <a:t>端午节</a:t>
            </a:r>
            <a:r>
              <a:rPr lang="th-TH" sz="5400" b="1" dirty="0">
                <a:solidFill>
                  <a:srgbClr val="FFFF00"/>
                </a:solidFill>
              </a:rPr>
              <a:t> เป็นรูปแบบ </a:t>
            </a:r>
            <a:r>
              <a:rPr lang="en-GB" sz="5400" b="1" dirty="0">
                <a:solidFill>
                  <a:srgbClr val="FFFF00"/>
                </a:solidFill>
              </a:rPr>
              <a:t>KWL</a:t>
            </a:r>
            <a:endParaRPr lang="th-TH" sz="5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951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 descr="รูปภาพประกอบด้วย ขนส่ง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xmlns="" id="{CEE2B386-7656-4F1E-8960-4B498C4F58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970" y="2103575"/>
            <a:ext cx="6905625" cy="4029075"/>
          </a:xfrm>
          <a:prstGeom prst="rect">
            <a:avLst/>
          </a:prstGeom>
        </p:spPr>
      </p:pic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xmlns="" id="{9AA1CE15-61E9-4409-B698-DB514CFD2F73}"/>
              </a:ext>
            </a:extLst>
          </p:cNvPr>
          <p:cNvSpPr txBox="1"/>
          <p:nvPr/>
        </p:nvSpPr>
        <p:spPr>
          <a:xfrm>
            <a:off x="649357" y="450574"/>
            <a:ext cx="2160104" cy="769441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4400" dirty="0"/>
              <a:t>Do Now</a:t>
            </a:r>
            <a:endParaRPr lang="th-TH" sz="4400" dirty="0"/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xmlns="" id="{5D706518-F38E-4727-BDC1-A7698820B812}"/>
              </a:ext>
            </a:extLst>
          </p:cNvPr>
          <p:cNvSpPr txBox="1"/>
          <p:nvPr/>
        </p:nvSpPr>
        <p:spPr>
          <a:xfrm>
            <a:off x="3068500" y="848139"/>
            <a:ext cx="6679095" cy="76944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th-TH" sz="4400" dirty="0"/>
              <a:t>นักเรียนเห็นอะไรเกี่ยวกับภาพนี้ 1คำตอบ</a:t>
            </a:r>
          </a:p>
        </p:txBody>
      </p:sp>
    </p:spTree>
    <p:extLst>
      <p:ext uri="{BB962C8B-B14F-4D97-AF65-F5344CB8AC3E}">
        <p14:creationId xmlns:p14="http://schemas.microsoft.com/office/powerpoint/2010/main" val="3344530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150F989D-43B9-409C-AB67-55F360424C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4B4892EF-BE30-49C0-ADF8-32A7C8831B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72FB293E-C84E-4A67-ABF8-FCC566F38C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3E244793-D7D5-4408-9DDA-4B86B007A8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47B12A1B-B776-4272-8F77-DF9A7A3FCE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372C50CB-883F-45C6-9205-1B196523F6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978660" y="545896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xmlns="" id="{0B7A2DA3-5429-4137-AC6B-3AA77BDD8710}"/>
              </a:ext>
            </a:extLst>
          </p:cNvPr>
          <p:cNvSpPr txBox="1"/>
          <p:nvPr/>
        </p:nvSpPr>
        <p:spPr>
          <a:xfrm>
            <a:off x="1109980" y="4051554"/>
            <a:ext cx="9966960" cy="13258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b="1" cap="all" dirty="0" err="1">
                <a:ln w="15875">
                  <a:solidFill>
                    <a:sysClr val="window" lastClr="FFFFFF"/>
                  </a:solidFill>
                </a:ln>
                <a:solidFill>
                  <a:schemeClr val="accent1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latin typeface="+mj-lt"/>
              </a:rPr>
              <a:t>refcgtive</a:t>
            </a:r>
            <a:r>
              <a:rPr lang="en-US" sz="6600" b="1" cap="all" dirty="0">
                <a:ln w="15875">
                  <a:solidFill>
                    <a:sysClr val="window" lastClr="FFFFFF"/>
                  </a:solidFill>
                </a:ln>
                <a:solidFill>
                  <a:schemeClr val="accent1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latin typeface="+mj-lt"/>
              </a:rPr>
              <a:t> thinking</a:t>
            </a:r>
          </a:p>
        </p:txBody>
      </p:sp>
      <p:pic>
        <p:nvPicPr>
          <p:cNvPr id="3" name="รูปภาพ 2" descr="รูปภาพประกอบด้วย ภาพหน้าจอ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xmlns="" id="{C696E404-F739-42B5-AD62-58C9DD9D7C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99" r="1" b="28884"/>
          <a:stretch/>
        </p:blipFill>
        <p:spPr>
          <a:xfrm>
            <a:off x="243840" y="256540"/>
            <a:ext cx="11704320" cy="376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642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0">
            <a:extLst>
              <a:ext uri="{FF2B5EF4-FFF2-40B4-BE49-F238E27FC236}">
                <a16:creationId xmlns:a16="http://schemas.microsoft.com/office/drawing/2014/main" xmlns="" id="{005E64E4-3A72-471D-BF8E-14BFBF23DD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12">
            <a:extLst>
              <a:ext uri="{FF2B5EF4-FFF2-40B4-BE49-F238E27FC236}">
                <a16:creationId xmlns:a16="http://schemas.microsoft.com/office/drawing/2014/main" xmlns="" id="{5C3220CC-5433-4C6A-B73B-A5A26080B1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4" name="Straight Connector 14">
            <a:extLst>
              <a:ext uri="{FF2B5EF4-FFF2-40B4-BE49-F238E27FC236}">
                <a16:creationId xmlns:a16="http://schemas.microsoft.com/office/drawing/2014/main" xmlns="" id="{79DFFD5E-66DE-44F1-A5DE-5EFD4C4867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16">
            <a:extLst>
              <a:ext uri="{FF2B5EF4-FFF2-40B4-BE49-F238E27FC236}">
                <a16:creationId xmlns:a16="http://schemas.microsoft.com/office/drawing/2014/main" xmlns="" id="{3DB2D498-AF35-4076-8C00-0D4FF10BF3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8">
            <a:extLst>
              <a:ext uri="{FF2B5EF4-FFF2-40B4-BE49-F238E27FC236}">
                <a16:creationId xmlns:a16="http://schemas.microsoft.com/office/drawing/2014/main" xmlns="" id="{4F76277E-2F78-40FA-A0BA-BD66E008B5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9BC3B1C8-8BC3-49E6-A1DA-5EEF4CF959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978660" y="545896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xmlns="" id="{6277D4EC-2693-4A9F-BC8D-6130F8218846}"/>
              </a:ext>
            </a:extLst>
          </p:cNvPr>
          <p:cNvSpPr txBox="1"/>
          <p:nvPr/>
        </p:nvSpPr>
        <p:spPr>
          <a:xfrm>
            <a:off x="1109980" y="4206240"/>
            <a:ext cx="9966960" cy="13258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b="1" cap="all" dirty="0">
                <a:ln w="15875">
                  <a:solidFill>
                    <a:sysClr val="window" lastClr="FFFFFF"/>
                  </a:solidFill>
                </a:ln>
                <a:solidFill>
                  <a:schemeClr val="accent1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latin typeface="+mj-lt"/>
              </a:rPr>
              <a:t>Purpose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07516" y="2047741"/>
            <a:ext cx="8971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800" b="1" dirty="0"/>
              <a:t>เราจะเรียนเรื่อง</a:t>
            </a:r>
            <a:r>
              <a:rPr lang="zh-CN" altLang="en-US" sz="4800" b="1" dirty="0"/>
              <a:t>端午节</a:t>
            </a:r>
            <a:r>
              <a:rPr lang="th-TH" sz="4800" b="1" dirty="0"/>
              <a:t>เพื่อสามารถอธิบายเกี่ยวกับชีวิตความเป็นอยู่ ขนบธรรมเนียมและประเพณีของจีนได้ </a:t>
            </a:r>
            <a:endParaRPr lang="th-TH" sz="4800" b="1" dirty="0"/>
          </a:p>
        </p:txBody>
      </p:sp>
    </p:spTree>
    <p:extLst>
      <p:ext uri="{BB962C8B-B14F-4D97-AF65-F5344CB8AC3E}">
        <p14:creationId xmlns:p14="http://schemas.microsoft.com/office/powerpoint/2010/main" val="1385977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xmlns="" id="{ABA22DF7-6668-4CE7-B208-6888ACC3C8DD}"/>
              </a:ext>
            </a:extLst>
          </p:cNvPr>
          <p:cNvSpPr/>
          <p:nvPr/>
        </p:nvSpPr>
        <p:spPr>
          <a:xfrm>
            <a:off x="1059345" y="686452"/>
            <a:ext cx="1003189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800" dirty="0">
                <a:solidFill>
                  <a:srgbClr val="1D2129"/>
                </a:solidFill>
                <a:latin typeface="Helvetica" panose="020B0604020202020204" pitchFamily="34" charset="0"/>
              </a:rPr>
              <a:t>เทศกาลไหว้บ๊ะจ่าง </a:t>
            </a:r>
            <a:r>
              <a:rPr lang="zh-CN" altLang="en-US" sz="4800" dirty="0">
                <a:solidFill>
                  <a:srgbClr val="1D2129"/>
                </a:solidFill>
                <a:latin typeface="Helvetica" panose="020B0604020202020204" pitchFamily="34" charset="0"/>
              </a:rPr>
              <a:t>端午节 </a:t>
            </a:r>
            <a:r>
              <a:rPr lang="en-US" altLang="zh-CN" sz="4800" dirty="0">
                <a:solidFill>
                  <a:srgbClr val="1D2129"/>
                </a:solidFill>
                <a:latin typeface="Helvetica" panose="020B0604020202020204" pitchFamily="34" charset="0"/>
              </a:rPr>
              <a:t>(</a:t>
            </a:r>
            <a:r>
              <a:rPr lang="th-TH" sz="4800" dirty="0">
                <a:solidFill>
                  <a:srgbClr val="1D2129"/>
                </a:solidFill>
                <a:latin typeface="Helvetica" panose="020B0604020202020204" pitchFamily="34" charset="0"/>
              </a:rPr>
              <a:t>ตรงกับวันที่ 5 เดือน 5 ตามปฏิทินจันทรคติจีน) เป็นเทศกาลไหว้ขนมบ๊ะจ่าง เพื่อระลึกถึง </a:t>
            </a:r>
            <a:r>
              <a:rPr lang="th-TH" sz="4800" dirty="0" err="1">
                <a:solidFill>
                  <a:srgbClr val="1D2129"/>
                </a:solidFill>
                <a:latin typeface="Helvetica" panose="020B0604020202020204" pitchFamily="34" charset="0"/>
              </a:rPr>
              <a:t>ชีหย</a:t>
            </a:r>
            <a:r>
              <a:rPr lang="th-TH" sz="4800" dirty="0">
                <a:solidFill>
                  <a:srgbClr val="1D2129"/>
                </a:solidFill>
                <a:latin typeface="Helvetica" panose="020B0604020202020204" pitchFamily="34" charset="0"/>
              </a:rPr>
              <a:t>วน กวีผู้รักชาติแห่งรัฐฉู่ ซึ่ง</a:t>
            </a:r>
            <a:r>
              <a:rPr lang="th-TH" sz="4800" dirty="0" err="1">
                <a:solidFill>
                  <a:srgbClr val="1D2129"/>
                </a:solidFill>
                <a:latin typeface="Helvetica" panose="020B0604020202020204" pitchFamily="34" charset="0"/>
              </a:rPr>
              <a:t>ชีหย</a:t>
            </a:r>
            <a:r>
              <a:rPr lang="th-TH" sz="4800" dirty="0">
                <a:solidFill>
                  <a:srgbClr val="1D2129"/>
                </a:solidFill>
                <a:latin typeface="Helvetica" panose="020B0604020202020204" pitchFamily="34" charset="0"/>
              </a:rPr>
              <a:t>วนเป็นนักกวีผู้มีความสามารถและยังเป็นขุนนางผู้ซื่อสัตย์ รักชาติ จงรักภักดี ยึดถือคุณธรรม และชอบช่วยเหลือชาวบ้าน</a:t>
            </a:r>
            <a:endParaRPr lang="th-TH" sz="4800" dirty="0"/>
          </a:p>
        </p:txBody>
      </p:sp>
      <p:pic>
        <p:nvPicPr>
          <p:cNvPr id="4" name="รูปภาพ 3" descr="รูปภาพประกอบด้วย ข้อความ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xmlns="" id="{AB6544A4-000A-451C-98F9-857A74579E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293" y="3705432"/>
            <a:ext cx="4857750" cy="2733675"/>
          </a:xfrm>
          <a:prstGeom prst="rect">
            <a:avLst/>
          </a:prstGeom>
        </p:spPr>
      </p:pic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xmlns="" id="{2A3E8D39-A70E-47A5-A638-7F6494BF9C74}"/>
              </a:ext>
            </a:extLst>
          </p:cNvPr>
          <p:cNvSpPr txBox="1"/>
          <p:nvPr/>
        </p:nvSpPr>
        <p:spPr>
          <a:xfrm>
            <a:off x="1537252" y="4750399"/>
            <a:ext cx="2464904" cy="120032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zh-CN" altLang="en-US" sz="3600" dirty="0"/>
              <a:t>屈原 </a:t>
            </a:r>
            <a:r>
              <a:rPr lang="en-US" sz="3600" dirty="0" err="1"/>
              <a:t>Qūyuán</a:t>
            </a:r>
            <a:endParaRPr lang="th-TH" sz="3600" dirty="0"/>
          </a:p>
        </p:txBody>
      </p:sp>
      <p:sp>
        <p:nvSpPr>
          <p:cNvPr id="6" name="ลูกศร: ขวา 5">
            <a:extLst>
              <a:ext uri="{FF2B5EF4-FFF2-40B4-BE49-F238E27FC236}">
                <a16:creationId xmlns:a16="http://schemas.microsoft.com/office/drawing/2014/main" xmlns="" id="{D44F4DF8-8DED-4E0D-A3B4-D3F95BA74A60}"/>
              </a:ext>
            </a:extLst>
          </p:cNvPr>
          <p:cNvSpPr/>
          <p:nvPr/>
        </p:nvSpPr>
        <p:spPr>
          <a:xfrm>
            <a:off x="4492487" y="5072269"/>
            <a:ext cx="1033670" cy="8514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19109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2">
            <a:extLst>
              <a:ext uri="{FF2B5EF4-FFF2-40B4-BE49-F238E27FC236}">
                <a16:creationId xmlns:a16="http://schemas.microsoft.com/office/drawing/2014/main" xmlns="" id="{ACAEF655-3E1D-4529-8EE4-23BD66B618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Rectangle 14">
            <a:extLst>
              <a:ext uri="{FF2B5EF4-FFF2-40B4-BE49-F238E27FC236}">
                <a16:creationId xmlns:a16="http://schemas.microsoft.com/office/drawing/2014/main" xmlns="" id="{9563E86E-66B2-4C4E-8796-90960A4F58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6" name="Straight Connector 16">
            <a:extLst>
              <a:ext uri="{FF2B5EF4-FFF2-40B4-BE49-F238E27FC236}">
                <a16:creationId xmlns:a16="http://schemas.microsoft.com/office/drawing/2014/main" xmlns="" id="{50741E56-EFD5-43A8-90E1-35EF924FD7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18">
            <a:extLst>
              <a:ext uri="{FF2B5EF4-FFF2-40B4-BE49-F238E27FC236}">
                <a16:creationId xmlns:a16="http://schemas.microsoft.com/office/drawing/2014/main" xmlns="" id="{FB71DF95-0BCB-4598-BBF4-26864E070B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31140" y="243840"/>
            <a:ext cx="1172210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C29803AE-26EA-4E5F-BE37-C170052E13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52944" y="246887"/>
            <a:ext cx="4397755" cy="63779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5A47B0BB-CE71-4113-813E-91A8F3CEF1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370284" y="4405863"/>
            <a:ext cx="276307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xmlns="" id="{A88340CB-E49A-4ADF-85B9-2C3377117E61}"/>
              </a:ext>
            </a:extLst>
          </p:cNvPr>
          <p:cNvSpPr txBox="1"/>
          <p:nvPr/>
        </p:nvSpPr>
        <p:spPr>
          <a:xfrm>
            <a:off x="7595640" y="1536266"/>
            <a:ext cx="4397755" cy="26504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zh-CN" altLang="en-US" sz="6000" dirty="0"/>
              <a:t>划龙舟</a:t>
            </a:r>
            <a:r>
              <a:rPr lang="zh-CN" altLang="en-US" sz="13800" dirty="0"/>
              <a:t/>
            </a:r>
            <a:br>
              <a:rPr lang="zh-CN" altLang="en-US" sz="13800" dirty="0"/>
            </a:br>
            <a:r>
              <a:rPr lang="en-US" sz="5600" dirty="0" err="1"/>
              <a:t>huá</a:t>
            </a:r>
            <a:r>
              <a:rPr lang="en-US" sz="5600" dirty="0"/>
              <a:t> </a:t>
            </a:r>
            <a:r>
              <a:rPr lang="en-US" sz="5600" dirty="0" err="1"/>
              <a:t>lóngzhōu</a:t>
            </a:r>
            <a:r>
              <a:rPr lang="en-US" sz="13800" dirty="0"/>
              <a:t/>
            </a:r>
            <a:br>
              <a:rPr lang="en-US" sz="13800" dirty="0"/>
            </a:br>
            <a:r>
              <a:rPr lang="th-TH" sz="6000" dirty="0"/>
              <a:t>พายเรือมังกร</a:t>
            </a:r>
            <a:endParaRPr lang="en-US" sz="11500" b="1" cap="all" dirty="0">
              <a:ln w="15875">
                <a:solidFill>
                  <a:sysClr val="window" lastClr="FFFFFF"/>
                </a:solidFill>
              </a:ln>
              <a:solidFill>
                <a:srgbClr val="DF5327"/>
              </a:solidFill>
              <a:effectLst>
                <a:outerShdw dist="38100" dir="2700000" algn="tl" rotWithShape="0">
                  <a:srgbClr val="DF5327"/>
                </a:outerShdw>
              </a:effectLst>
              <a:latin typeface="+mj-lt"/>
            </a:endParaRPr>
          </a:p>
        </p:txBody>
      </p:sp>
      <p:pic>
        <p:nvPicPr>
          <p:cNvPr id="6" name="รูปภาพ 5" descr="รูปภาพประกอบด้วย ข้อความ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xmlns="" id="{FB9375AB-3819-4C0B-A7B0-2D7092CE9B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4" r="-1" b="-1"/>
          <a:stretch/>
        </p:blipFill>
        <p:spPr>
          <a:xfrm>
            <a:off x="230279" y="240792"/>
            <a:ext cx="3610201" cy="3130829"/>
          </a:xfrm>
          <a:prstGeom prst="rect">
            <a:avLst/>
          </a:prstGeom>
        </p:spPr>
      </p:pic>
      <p:pic>
        <p:nvPicPr>
          <p:cNvPr id="8" name="รูปภาพ 7" descr="รูปภาพประกอบด้วย ยานอวกาศ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xmlns="" id="{9F6D0F86-595B-45A9-8B54-967BA62A5E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9" r="14774" b="-2"/>
          <a:stretch/>
        </p:blipFill>
        <p:spPr>
          <a:xfrm>
            <a:off x="3880635" y="240793"/>
            <a:ext cx="3655946" cy="3130828"/>
          </a:xfrm>
          <a:prstGeom prst="rect">
            <a:avLst/>
          </a:prstGeom>
        </p:spPr>
      </p:pic>
      <p:pic>
        <p:nvPicPr>
          <p:cNvPr id="4" name="รูปภาพ 3" descr="รูปภาพประกอบด้วย น้ำ, เรือ, กลางแจ้ง, อาคาร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xmlns="" id="{7CB4597D-5EFF-49B4-88D3-6C7A70885C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42" r="1" b="22510"/>
          <a:stretch/>
        </p:blipFill>
        <p:spPr>
          <a:xfrm>
            <a:off x="228600" y="3397718"/>
            <a:ext cx="7309153" cy="3224061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B68EE90B-97D5-4C17-AE6D-284E4F4842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33680" y="240031"/>
            <a:ext cx="11724640" cy="6377939"/>
          </a:xfrm>
          <a:prstGeom prst="rect">
            <a:avLst/>
          </a:prstGeom>
          <a:noFill/>
          <a:ln w="15875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45131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4">
            <a:extLst>
              <a:ext uri="{FF2B5EF4-FFF2-40B4-BE49-F238E27FC236}">
                <a16:creationId xmlns:a16="http://schemas.microsoft.com/office/drawing/2014/main" xmlns="" id="{75D658FE-1EA8-48AC-98B0-A0F34EEB2B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" name="Rectangle 16">
            <a:extLst>
              <a:ext uri="{FF2B5EF4-FFF2-40B4-BE49-F238E27FC236}">
                <a16:creationId xmlns:a16="http://schemas.microsoft.com/office/drawing/2014/main" xmlns="" id="{049C070C-8E09-45C5-83E5-76128191C0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9" name="Straight Connector 18">
            <a:extLst>
              <a:ext uri="{FF2B5EF4-FFF2-40B4-BE49-F238E27FC236}">
                <a16:creationId xmlns:a16="http://schemas.microsoft.com/office/drawing/2014/main" xmlns="" id="{8D82E892-5C8F-407D-BECB-C8F93793F4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20">
            <a:extLst>
              <a:ext uri="{FF2B5EF4-FFF2-40B4-BE49-F238E27FC236}">
                <a16:creationId xmlns:a16="http://schemas.microsoft.com/office/drawing/2014/main" xmlns="" id="{D67A2B71-492E-433F-889D-B388E26757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31775" y="243460"/>
            <a:ext cx="1172210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" name="รูปภาพ 7" descr="รูปภาพประกอบด้วย อาหาร, ในอาคาร, โต๊ะ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xmlns="" id="{004B795A-E68A-425F-BDB4-5B26CEBB10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3" r="13880" b="2"/>
          <a:stretch/>
        </p:blipFill>
        <p:spPr>
          <a:xfrm>
            <a:off x="226061" y="246887"/>
            <a:ext cx="3424571" cy="3739530"/>
          </a:xfrm>
          <a:prstGeom prst="rect">
            <a:avLst/>
          </a:prstGeom>
        </p:spPr>
      </p:pic>
      <p:pic>
        <p:nvPicPr>
          <p:cNvPr id="4" name="รูปภาพ 3" descr="รูปภาพประกอบด้วย โต๊ะ, จาน, อาหาร, ในอาคาร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xmlns="" id="{D27A57CF-F270-401C-AF22-B0A9732A61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9" r="2873" b="-4"/>
          <a:stretch/>
        </p:blipFill>
        <p:spPr>
          <a:xfrm>
            <a:off x="3786199" y="246888"/>
            <a:ext cx="2190058" cy="2392087"/>
          </a:xfrm>
          <a:prstGeom prst="rect">
            <a:avLst/>
          </a:prstGeom>
        </p:spPr>
      </p:pic>
      <p:pic>
        <p:nvPicPr>
          <p:cNvPr id="10" name="รูปภาพ 9" descr="รูปภาพประกอบด้วย โต๊ะ, จาน, อาหาร, ในอาคาร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xmlns="" id="{79282A24-E328-4141-A6D6-95DEC61B0A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" t="28059" r="3" b="14111"/>
          <a:stretch/>
        </p:blipFill>
        <p:spPr>
          <a:xfrm>
            <a:off x="3786199" y="2719939"/>
            <a:ext cx="2190058" cy="1266479"/>
          </a:xfrm>
          <a:prstGeom prst="rect">
            <a:avLst/>
          </a:prstGeom>
        </p:spPr>
      </p:pic>
      <p:pic>
        <p:nvPicPr>
          <p:cNvPr id="6" name="รูปภาพ 5" descr="รูปภาพประกอบด้วย อาหาร, โต๊ะ, ในอาคาร, จาน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xmlns="" id="{8108DE17-DC7E-4FAD-AB72-9A33E3347AA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" t="15758" r="-790" b="23253"/>
          <a:stretch/>
        </p:blipFill>
        <p:spPr>
          <a:xfrm>
            <a:off x="226059" y="4084546"/>
            <a:ext cx="5750198" cy="2537232"/>
          </a:xfrm>
          <a:prstGeom prst="rect">
            <a:avLst/>
          </a:prstGeom>
        </p:spPr>
      </p:pic>
      <p:cxnSp>
        <p:nvCxnSpPr>
          <p:cNvPr id="41" name="Straight Connector 22">
            <a:extLst>
              <a:ext uri="{FF2B5EF4-FFF2-40B4-BE49-F238E27FC236}">
                <a16:creationId xmlns:a16="http://schemas.microsoft.com/office/drawing/2014/main" xmlns="" id="{6EFDC3FD-9EB5-4A16-9A56-42EDE75D56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834384" y="4220801"/>
            <a:ext cx="4215939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xmlns="" id="{85497C34-7DC2-4993-99B6-44BF8AE38BD6}"/>
              </a:ext>
            </a:extLst>
          </p:cNvPr>
          <p:cNvSpPr txBox="1"/>
          <p:nvPr/>
        </p:nvSpPr>
        <p:spPr>
          <a:xfrm>
            <a:off x="6581553" y="857675"/>
            <a:ext cx="4721601" cy="34377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zh-CN" altLang="en-US" sz="6600" b="1" cap="all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latin typeface="+mj-lt"/>
              </a:rPr>
              <a:t>粽子</a:t>
            </a:r>
            <a:br>
              <a:rPr lang="zh-CN" altLang="en-US" sz="6600" b="1" cap="all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latin typeface="+mj-lt"/>
              </a:rPr>
            </a:br>
            <a:r>
              <a:rPr lang="zh-CN" altLang="en-US" dirty="0"/>
              <a:t> </a:t>
            </a:r>
            <a:r>
              <a:rPr lang="zh-CN" altLang="en-US" sz="6600" dirty="0"/>
              <a:t/>
            </a:r>
            <a:br>
              <a:rPr lang="zh-CN" altLang="en-US" sz="6600" dirty="0"/>
            </a:br>
            <a:r>
              <a:rPr lang="en-US" sz="6600" dirty="0" err="1"/>
              <a:t>zòngzi</a:t>
            </a:r>
            <a:r>
              <a:rPr lang="en-US" sz="6600" b="1" cap="all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latin typeface="+mj-lt"/>
              </a:rPr>
              <a:t/>
            </a:r>
            <a:br>
              <a:rPr lang="en-US" sz="6600" b="1" cap="all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latin typeface="+mj-lt"/>
              </a:rPr>
            </a:br>
            <a:r>
              <a:rPr lang="en-US" sz="6600" b="1" cap="all" dirty="0" err="1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latin typeface="+mj-lt"/>
              </a:rPr>
              <a:t>บ้ะจ่าง</a:t>
            </a:r>
            <a:endParaRPr lang="en-US" sz="6600" b="1" cap="all" dirty="0">
              <a:ln w="15875">
                <a:solidFill>
                  <a:sysClr val="window" lastClr="FFFFFF"/>
                </a:solidFill>
              </a:ln>
              <a:solidFill>
                <a:srgbClr val="DF5327"/>
              </a:solidFill>
              <a:latin typeface="+mj-lt"/>
            </a:endParaRPr>
          </a:p>
        </p:txBody>
      </p:sp>
      <p:sp>
        <p:nvSpPr>
          <p:cNvPr id="42" name="Rectangle 24">
            <a:extLst>
              <a:ext uri="{FF2B5EF4-FFF2-40B4-BE49-F238E27FC236}">
                <a16:creationId xmlns:a16="http://schemas.microsoft.com/office/drawing/2014/main" xmlns="" id="{1BE0CA44-4485-4E26-A9F7-1812910CDA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30505" y="243460"/>
            <a:ext cx="11724640" cy="6377939"/>
          </a:xfrm>
          <a:prstGeom prst="rect">
            <a:avLst/>
          </a:prstGeom>
          <a:noFill/>
          <a:ln w="15875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91427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 descr="รูปภาพประกอบด้วย ข้อความ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xmlns="" id="{AA009946-AAF6-447D-9D3B-DB318B04C8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615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05E64E4-3A72-471D-BF8E-14BFBF23DD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C3220CC-5433-4C6A-B73B-A5A26080B1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79DFFD5E-66DE-44F1-A5DE-5EFD4C4867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8AAEC4B1-E477-4C40-B710-F047148ADC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31140" y="243840"/>
            <a:ext cx="1172210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F3314BDD-A5CD-46C2-8275-CF7C1510AC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210264" y="4405863"/>
            <a:ext cx="276307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E535155E-228E-49DE-905E-B6BBCA8078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รูปภาพ 3" descr="รูปภาพประกอบด้วย ข้อความ, แผนที่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xmlns="" id="{89118D2E-100D-4766-89AB-01DB40F35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59" y="637559"/>
            <a:ext cx="6068349" cy="5582882"/>
          </a:xfrm>
          <a:prstGeom prst="rect">
            <a:avLst/>
          </a:prstGeom>
        </p:spPr>
      </p:pic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xmlns="" id="{06758EC0-9408-4702-96D9-D39B731F2250}"/>
              </a:ext>
            </a:extLst>
          </p:cNvPr>
          <p:cNvSpPr txBox="1"/>
          <p:nvPr/>
        </p:nvSpPr>
        <p:spPr>
          <a:xfrm>
            <a:off x="6992128" y="971329"/>
            <a:ext cx="459259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6000" dirty="0">
                <a:latin typeface="Angsana New" panose="02020603050405020304" pitchFamily="18" charset="-34"/>
                <a:cs typeface="Angsana New" panose="02020603050405020304" pitchFamily="18" charset="-34"/>
              </a:rPr>
              <a:t>ภาพแผนที่แคว้นฉู่ในสมัย</a:t>
            </a:r>
            <a:r>
              <a:rPr lang="th-TH" sz="60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จั้</a:t>
            </a:r>
            <a:r>
              <a:rPr lang="th-TH" sz="6000" dirty="0">
                <a:latin typeface="Angsana New" panose="02020603050405020304" pitchFamily="18" charset="-34"/>
                <a:cs typeface="Angsana New" panose="02020603050405020304" pitchFamily="18" charset="-34"/>
              </a:rPr>
              <a:t>นก</a:t>
            </a:r>
            <a:r>
              <a:rPr lang="th-TH" sz="60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ว๋อ</a:t>
            </a:r>
            <a:r>
              <a:rPr lang="th-TH" sz="6000" dirty="0">
                <a:latin typeface="Angsana New" panose="02020603050405020304" pitchFamily="18" charset="-34"/>
                <a:cs typeface="Angsana New" panose="02020603050405020304" pitchFamily="18" charset="-34"/>
              </a:rPr>
              <a:t> เมื่อสองพันกว่าปีก่อน </a:t>
            </a:r>
            <a:br>
              <a:rPr lang="th-TH" sz="6000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6000" dirty="0">
                <a:latin typeface="Angsana New" panose="02020603050405020304" pitchFamily="18" charset="-34"/>
                <a:cs typeface="Angsana New" panose="02020603050405020304" pitchFamily="18" charset="-34"/>
              </a:rPr>
              <a:t>(ก่อน</a:t>
            </a:r>
            <a:r>
              <a:rPr lang="th-TH" sz="60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คร</a:t>
            </a:r>
            <a:r>
              <a:rPr lang="th-TH" sz="6000" dirty="0">
                <a:latin typeface="Angsana New" panose="02020603050405020304" pitchFamily="18" charset="-34"/>
                <a:cs typeface="Angsana New" panose="02020603050405020304" pitchFamily="18" charset="-34"/>
              </a:rPr>
              <a:t>ิสตศักราช 260 ปี)</a:t>
            </a:r>
          </a:p>
        </p:txBody>
      </p:sp>
    </p:spTree>
    <p:extLst>
      <p:ext uri="{BB962C8B-B14F-4D97-AF65-F5344CB8AC3E}">
        <p14:creationId xmlns:p14="http://schemas.microsoft.com/office/powerpoint/2010/main" val="1888041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xmlns="" id="{52E5B739-43E3-4773-B7F0-46C84AA8D0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954909"/>
      </p:ext>
    </p:extLst>
  </p:cSld>
  <p:clrMapOvr>
    <a:masterClrMapping/>
  </p:clrMapOvr>
</p:sld>
</file>

<file path=ppt/theme/theme1.xml><?xml version="1.0" encoding="utf-8"?>
<a:theme xmlns:a="http://schemas.openxmlformats.org/drawingml/2006/main" name="พื้นฐาน">
  <a:themeElements>
    <a:clrScheme name="พื้นฐาน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DF5327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พื้นฐาน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พื้นฐาน">
      <a:fillStyleLst>
        <a:solidFill>
          <a:schemeClr val="phClr"/>
        </a:solidFill>
        <a:solidFill>
          <a:schemeClr val="phClr">
            <a:tint val="63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446C221D-F63F-4DD8-B509-CFE168687B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129</Words>
  <Application>Microsoft Office PowerPoint</Application>
  <PresentationFormat>กำหนดเอง</PresentationFormat>
  <Paragraphs>12</Paragraphs>
  <Slides>20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20</vt:i4>
      </vt:variant>
    </vt:vector>
  </HeadingPairs>
  <TitlesOfParts>
    <vt:vector size="21" baseType="lpstr">
      <vt:lpstr>พื้นฐาน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Siwagorn thangwirool</dc:creator>
  <cp:lastModifiedBy>com</cp:lastModifiedBy>
  <cp:revision>4</cp:revision>
  <dcterms:created xsi:type="dcterms:W3CDTF">2019-10-08T15:50:10Z</dcterms:created>
  <dcterms:modified xsi:type="dcterms:W3CDTF">2019-10-10T09:39:42Z</dcterms:modified>
</cp:coreProperties>
</file>