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5A37-FD1D-4BB3-A723-BFEE658E9030}" type="datetimeFigureOut">
              <a:rPr lang="th-TH" smtClean="0"/>
              <a:t>17/01/63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E965-4C1C-4740-B6B1-5DF1EE5096F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928662" y="785794"/>
            <a:ext cx="707236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600" b="1" dirty="0">
                <a:solidFill>
                  <a:srgbClr val="FF0000"/>
                </a:solidFill>
                <a:latin typeface="+mj-ea"/>
                <a:ea typeface="+mj-ea"/>
              </a:rPr>
              <a:t>春节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zh-CN" sz="6000" b="1" dirty="0" err="1">
                <a:solidFill>
                  <a:srgbClr val="FF0000"/>
                </a:solidFill>
                <a:latin typeface="+mn-ea"/>
              </a:rPr>
              <a:t>Chūn</a:t>
            </a:r>
            <a:r>
              <a:rPr lang="th-TH" altLang="zh-CN" sz="6000" b="1" dirty="0">
                <a:solidFill>
                  <a:srgbClr val="FF0000"/>
                </a:solidFill>
                <a:latin typeface="+mn-ea"/>
              </a:rPr>
              <a:t> </a:t>
            </a:r>
            <a:r>
              <a:rPr lang="en-US" altLang="zh-CN" sz="6000" b="1" dirty="0" err="1">
                <a:solidFill>
                  <a:srgbClr val="FF0000"/>
                </a:solidFill>
                <a:latin typeface="+mn-ea"/>
              </a:rPr>
              <a:t>jié</a:t>
            </a:r>
            <a:r>
              <a:rPr lang="th-TH" altLang="zh-CN" b="1" dirty="0">
                <a:solidFill>
                  <a:srgbClr val="FF0000"/>
                </a:solidFill>
                <a:latin typeface="+mj-ea"/>
                <a:ea typeface="+mj-ea"/>
              </a:rPr>
              <a:t>  </a:t>
            </a:r>
            <a:endParaRPr lang="en-US" altLang="zh-CN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zh-CN" sz="6000" b="1" dirty="0">
                <a:latin typeface="TH SarabunPSK" pitchFamily="34" charset="-34"/>
                <a:ea typeface="+mj-ea"/>
                <a:cs typeface="TH SarabunPSK" pitchFamily="34" charset="-34"/>
              </a:rPr>
              <a:t>ตรุษจีน หรือ วันปีใหม่จีน</a:t>
            </a:r>
            <a:r>
              <a:rPr lang="en-US" altLang="zh-CN" sz="3200" b="1" dirty="0">
                <a:latin typeface="+mj-ea"/>
                <a:ea typeface="+mj-ea"/>
              </a:rPr>
              <a:t> </a:t>
            </a:r>
            <a:r>
              <a:rPr lang="th-TH" altLang="zh-CN" sz="3200" b="1" dirty="0">
                <a:latin typeface="+mj-ea"/>
                <a:ea typeface="+mj-ea"/>
              </a:rPr>
              <a:t> </a:t>
            </a:r>
            <a:endParaRPr lang="en-US" altLang="zh-CN" sz="3200" b="1" dirty="0">
              <a:latin typeface="+mj-ea"/>
              <a:ea typeface="+mj-e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latin typeface="Agency FB" pitchFamily="34" charset="0"/>
                <a:ea typeface="+mj-ea"/>
              </a:rPr>
              <a:t>Spring Festival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14348" y="285728"/>
            <a:ext cx="30654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红枣</a:t>
            </a:r>
            <a:endParaRPr lang="en-US" altLang="zh-CN" sz="7200" b="1" dirty="0" smtClean="0">
              <a:solidFill>
                <a:schemeClr val="bg1"/>
              </a:solidFill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algn="ctr"/>
            <a:r>
              <a:rPr lang="en-GB" sz="4400" b="1" dirty="0" err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  <a:cs typeface="TH SarabunPSK" pitchFamily="34" charset="-34"/>
              </a:rPr>
              <a:t>Hóngzǎo</a:t>
            </a:r>
            <a:endParaRPr lang="en-GB" sz="44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  <a:cs typeface="TH SarabunPSK" pitchFamily="34" charset="-34"/>
            </a:endParaRP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พุทรา</a:t>
            </a:r>
            <a:endParaRPr lang="th-TH" sz="4400" b="1" dirty="0">
              <a:solidFill>
                <a:schemeClr val="bg1"/>
              </a:solidFill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22530" name="Picture 2" descr="ผลการค้นหารูปภาพสำหรับ พุทรา ภาษาจีน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436795" cy="291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ผลการค้นหารูปภาพสำหรับ 金桔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3357562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6072198" y="285728"/>
            <a:ext cx="188705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金桔</a:t>
            </a:r>
            <a:endParaRPr lang="en-US" altLang="zh-CN" sz="60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4400" b="1" dirty="0" err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Jīn</a:t>
            </a:r>
            <a:r>
              <a:rPr lang="en-GB" sz="4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jú</a:t>
            </a:r>
            <a:endParaRPr lang="en-GB" sz="4400" b="1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ส้มกิก</a:t>
            </a:r>
            <a:endParaRPr lang="th-TH" sz="4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 DIAGRAM</a:t>
            </a:r>
            <a:endParaRPr lang="th-TH" sz="4800" b="1" dirty="0"/>
          </a:p>
        </p:txBody>
      </p:sp>
      <p:sp>
        <p:nvSpPr>
          <p:cNvPr id="4" name="วงรี 3"/>
          <p:cNvSpPr/>
          <p:nvPr/>
        </p:nvSpPr>
        <p:spPr>
          <a:xfrm>
            <a:off x="3786182" y="3071810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春节</a:t>
            </a:r>
            <a:endParaRPr lang="en-US" altLang="zh-CN" b="1" dirty="0" smtClean="0"/>
          </a:p>
        </p:txBody>
      </p:sp>
      <p:sp>
        <p:nvSpPr>
          <p:cNvPr id="5" name="วงรี 4"/>
          <p:cNvSpPr/>
          <p:nvPr/>
        </p:nvSpPr>
        <p:spPr>
          <a:xfrm>
            <a:off x="4000496" y="1214422"/>
            <a:ext cx="142876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4000496" y="5072074"/>
            <a:ext cx="142876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1285852" y="2857496"/>
            <a:ext cx="142876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715140" y="2928934"/>
            <a:ext cx="142876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2786050" y="3571876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5715008" y="3643314"/>
            <a:ext cx="100013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rot="5400000">
            <a:off x="4358480" y="2713826"/>
            <a:ext cx="57150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rot="5400000">
            <a:off x="4358480" y="4642652"/>
            <a:ext cx="71438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</p:spPr>
        <p:txBody>
          <a:bodyPr/>
          <a:lstStyle/>
          <a:p>
            <a:pPr eaLnBrk="1" hangingPunct="1"/>
            <a:r>
              <a:rPr lang="en-US" altLang="en-US" sz="6600" dirty="0" smtClean="0">
                <a:latin typeface="JasmineUPC" pitchFamily="18" charset="-34"/>
                <a:cs typeface="JasmineUPC" pitchFamily="18" charset="-34"/>
              </a:rPr>
              <a:t>Reflective </a:t>
            </a:r>
            <a:endParaRPr lang="th-TH" altLang="en-US" sz="6600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altLang="en-US" sz="72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บอก 1 </a:t>
            </a:r>
            <a:r>
              <a:rPr lang="th-TH" altLang="en-US" sz="7200" u="sng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คำศัพท์</a:t>
            </a:r>
            <a:r>
              <a:rPr lang="th-TH" altLang="en-US" sz="7200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ที่ได้เรียนในวันนี้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4348" y="571480"/>
            <a:ext cx="5915025" cy="64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5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Agency FB" pitchFamily="34" charset="0"/>
              </a:rPr>
              <a:t>DO NOW</a:t>
            </a:r>
            <a:endParaRPr lang="th-TH" sz="6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643050"/>
            <a:ext cx="8001056" cy="6264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บอก 1 สิ่งที่นักเรียนรู้เกี่ยวกับวันตรุษจีน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285728"/>
            <a:ext cx="1968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Agency FB" pitchFamily="34" charset="0"/>
              </a:rPr>
              <a:t>PURPOSE</a:t>
            </a:r>
            <a:endParaRPr lang="th-TH" sz="4400" b="1" dirty="0">
              <a:latin typeface="Agency FB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1472" y="1214422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เราจะเรียนเรื่อง </a:t>
            </a:r>
            <a:r>
              <a:rPr lang="zh-CN" altLang="en-US" sz="4000" dirty="0">
                <a:solidFill>
                  <a:schemeClr val="bg1"/>
                </a:solidFill>
              </a:rPr>
              <a:t>春节</a:t>
            </a: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เพื่อให้นักเรียนสามารถสนทนาคำศัพท์เรียนรู้เกี่ยวประเพณีและเข้าใจเกี่ยวกับวัฒนธรรมของประเทศจีน</a:t>
            </a:r>
            <a:endParaRPr lang="th-TH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42910" y="642918"/>
            <a:ext cx="79296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600" dirty="0">
                <a:solidFill>
                  <a:schemeClr val="bg1"/>
                </a:solidFill>
                <a:latin typeface="+mj-ea"/>
                <a:ea typeface="+mj-ea"/>
              </a:rPr>
              <a:t>福</a:t>
            </a:r>
            <a:endParaRPr lang="th-TH" altLang="zh-CN" sz="96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zh-CN" b="1" dirty="0" err="1">
                <a:solidFill>
                  <a:schemeClr val="bg1"/>
                </a:solidFill>
                <a:latin typeface="+mn-ea"/>
              </a:rPr>
              <a:t>Fú</a:t>
            </a:r>
            <a:r>
              <a:rPr lang="th-TH" altLang="zh-CN" b="1" dirty="0">
                <a:solidFill>
                  <a:schemeClr val="bg1"/>
                </a:solidFill>
                <a:latin typeface="+mn-ea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ความสุข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Happiness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**(การที่คนจีนเอาคำว่า 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福 </a:t>
            </a:r>
            <a:r>
              <a:rPr lang="en-US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Fú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ติดกลับหัว ก็เพราะว่าการกลับหัวของคำว่า </a:t>
            </a:r>
            <a:r>
              <a:rPr lang="zh-CN" altLang="th-TH" sz="3200" b="1" dirty="0">
                <a:solidFill>
                  <a:schemeClr val="bg1"/>
                </a:solidFill>
                <a:latin typeface="+mj-ea"/>
                <a:ea typeface="+mj-ea"/>
              </a:rPr>
              <a:t>福 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คือ </a:t>
            </a:r>
            <a:r>
              <a:rPr lang="zh-CN" altLang="th-TH" sz="3200" b="1" dirty="0">
                <a:solidFill>
                  <a:schemeClr val="bg1"/>
                </a:solidFill>
                <a:latin typeface="+mj-ea"/>
                <a:ea typeface="+mj-ea"/>
              </a:rPr>
              <a:t>福倒了 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Fú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dào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le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ซึ่ง </a:t>
            </a:r>
            <a:r>
              <a:rPr lang="zh-CN" altLang="th-TH" sz="3200" b="1" dirty="0">
                <a:solidFill>
                  <a:schemeClr val="bg1"/>
                </a:solidFill>
                <a:latin typeface="+mj-ea"/>
                <a:ea typeface="+mj-ea"/>
              </a:rPr>
              <a:t>倒 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Dào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ตัวนี้จะแปลว่า กลับหัวกลับหาง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;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ด้านกลับ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;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กลับกัน  จะออกเสียงคล้ายกับคำว่า </a:t>
            </a:r>
            <a:r>
              <a:rPr lang="zh-CN" altLang="th-TH" sz="3200" b="1" dirty="0">
                <a:solidFill>
                  <a:schemeClr val="bg1"/>
                </a:solidFill>
                <a:latin typeface="+mj-ea"/>
                <a:ea typeface="+mj-ea"/>
              </a:rPr>
              <a:t>到 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Dào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ที่แปลว่า มาถึง ดังนั้น </a:t>
            </a:r>
            <a:r>
              <a:rPr lang="zh-CN" altLang="th-TH" sz="3200" b="1" dirty="0">
                <a:solidFill>
                  <a:schemeClr val="bg1"/>
                </a:solidFill>
                <a:latin typeface="+mj-ea"/>
                <a:ea typeface="+mj-ea"/>
              </a:rPr>
              <a:t>福倒了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Fú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dào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th-TH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le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=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福到了</a:t>
            </a:r>
            <a:r>
              <a:rPr lang="en-US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Fú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ea"/>
                <a:ea typeface="+mj-ea"/>
              </a:rPr>
              <a:t>dào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 le </a:t>
            </a:r>
            <a:r>
              <a:rPr lang="th-TH" altLang="zh-CN" sz="3200" b="1" dirty="0">
                <a:solidFill>
                  <a:schemeClr val="bg1"/>
                </a:solidFill>
                <a:latin typeface="+mj-ea"/>
                <a:ea typeface="+mj-ea"/>
              </a:rPr>
              <a:t> ที่แปลว่า ความสุขได้มาถึง</a:t>
            </a:r>
            <a:r>
              <a:rPr lang="th-TH" altLang="zh-CN" sz="3200" b="1" dirty="0" smtClean="0">
                <a:solidFill>
                  <a:schemeClr val="bg1"/>
                </a:solidFill>
                <a:latin typeface="+mj-ea"/>
                <a:ea typeface="+mj-ea"/>
              </a:rPr>
              <a:t>แล้ว</a:t>
            </a:r>
            <a:r>
              <a:rPr lang="th-TH" altLang="zh-CN" sz="3200" dirty="0">
                <a:solidFill>
                  <a:schemeClr val="bg1"/>
                </a:solidFill>
                <a:latin typeface="+mj-ea"/>
                <a:ea typeface="+mj-ea"/>
              </a:rPr>
              <a:t> 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428604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饺子</a:t>
            </a:r>
            <a:r>
              <a:rPr lang="zh-CN" altLang="en-US" sz="5400" dirty="0">
                <a:solidFill>
                  <a:schemeClr val="bg1"/>
                </a:solidFill>
                <a:latin typeface="+mn-ea"/>
              </a:rPr>
              <a:t> </a:t>
            </a:r>
          </a:p>
          <a:p>
            <a:pPr algn="ctr"/>
            <a:r>
              <a:rPr lang="en-GB" sz="54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Jiǎo</a:t>
            </a:r>
            <a:r>
              <a:rPr lang="en-GB" sz="5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zi</a:t>
            </a:r>
            <a:r>
              <a:rPr lang="en-GB" sz="5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เกี๊ยว  </a:t>
            </a:r>
          </a:p>
        </p:txBody>
      </p:sp>
      <p:pic>
        <p:nvPicPr>
          <p:cNvPr id="17410" name="Picture 2" descr="ผลการค้นหารูปภาพสำหรับ เกี๊ยว จีน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207654" cy="280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5929322" y="428604"/>
            <a:ext cx="28575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</a:rPr>
              <a:t>吃饺子</a:t>
            </a:r>
          </a:p>
          <a:p>
            <a:pPr algn="ctr"/>
            <a:r>
              <a:rPr lang="en-GB" sz="32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Chī</a:t>
            </a:r>
            <a:r>
              <a:rPr lang="en-GB" sz="32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jiǎo</a:t>
            </a:r>
            <a:r>
              <a:rPr lang="en-GB" sz="32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zi</a:t>
            </a:r>
            <a:r>
              <a:rPr lang="en-GB" sz="32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กินเกี๊ยว</a:t>
            </a:r>
            <a:r>
              <a:rPr lang="th-TH" sz="4000" b="1" dirty="0">
                <a:latin typeface="TH SarabunPSK" pitchFamily="34" charset="-34"/>
                <a:ea typeface="+mj-ea"/>
                <a:cs typeface="TH SarabunPSK" pitchFamily="34" charset="-34"/>
              </a:rPr>
              <a:t> </a:t>
            </a:r>
          </a:p>
        </p:txBody>
      </p:sp>
      <p:pic>
        <p:nvPicPr>
          <p:cNvPr id="17412" name="Picture 4" descr="http://1.bp.blogspot.com/-Z_e4fwc7G9Y/UuOCRaluoPI/AAAAAAAAD1Q/xrTjcscvqVo/s1600/jiaozi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285992"/>
            <a:ext cx="3643338" cy="428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357166"/>
            <a:ext cx="3571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+mj-ea"/>
                <a:ea typeface="+mj-ea"/>
              </a:rPr>
              <a:t>红包</a:t>
            </a:r>
          </a:p>
          <a:p>
            <a:pPr algn="ctr"/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Hóng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bāo</a:t>
            </a:r>
            <a:r>
              <a:rPr lang="en-GB" sz="4800" b="1" dirty="0">
                <a:solidFill>
                  <a:schemeClr val="bg1"/>
                </a:solidFill>
                <a:latin typeface="+mj-ea"/>
                <a:ea typeface="+mj-ea"/>
              </a:rPr>
              <a:t>  </a:t>
            </a:r>
          </a:p>
          <a:p>
            <a:pPr algn="ctr"/>
            <a:r>
              <a:rPr lang="th-TH" sz="5400" b="1" dirty="0" err="1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อั่ง</a:t>
            </a:r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เปา; ซองแดง</a:t>
            </a:r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  <p:pic>
        <p:nvPicPr>
          <p:cNvPr id="18434" name="Picture 2" descr="ผลการค้นหารูปภาพสำหรับ อั่งเปา ตรุษจีน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496"/>
            <a:ext cx="6715172" cy="377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4214810" y="5000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发红包</a:t>
            </a:r>
          </a:p>
          <a:p>
            <a:pPr algn="ctr"/>
            <a:r>
              <a:rPr lang="en-GB" sz="36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Fā</a:t>
            </a:r>
            <a:r>
              <a:rPr lang="en-GB" sz="36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  <a:r>
              <a:rPr lang="en-GB" sz="36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hóng</a:t>
            </a:r>
            <a:r>
              <a:rPr lang="en-GB" sz="36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bāo</a:t>
            </a:r>
            <a:r>
              <a:rPr lang="en-GB" sz="4000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th-TH" sz="44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แจกอั่ง</a:t>
            </a:r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เปา ;แจกซองแดง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285728"/>
            <a:ext cx="3429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灯笼</a:t>
            </a:r>
          </a:p>
          <a:p>
            <a:pPr algn="ctr"/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Dēng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lóng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โคมไฟ </a:t>
            </a:r>
          </a:p>
        </p:txBody>
      </p:sp>
      <p:pic>
        <p:nvPicPr>
          <p:cNvPr id="19460" name="Picture 4" descr="ผลการค้นหารูปภาพสำหรับ 灯笼 Dēng lóng โคมไฟ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143372" y="21429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爆竹</a:t>
            </a:r>
            <a:r>
              <a:rPr lang="en-US" altLang="zh-CN" sz="5400" dirty="0">
                <a:solidFill>
                  <a:schemeClr val="bg1"/>
                </a:solidFill>
                <a:latin typeface="+mj-ea"/>
                <a:ea typeface="+mj-ea"/>
              </a:rPr>
              <a:t>/ </a:t>
            </a:r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</a:rPr>
              <a:t>鞭炮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Bào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zhú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/ 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Biān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pào</a:t>
            </a:r>
            <a:endParaRPr lang="en-GB" sz="40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ประทัด </a:t>
            </a:r>
          </a:p>
        </p:txBody>
      </p:sp>
      <p:pic>
        <p:nvPicPr>
          <p:cNvPr id="19462" name="Picture 6" descr="ผลการค้นหารูปภาพสำหรับ ประทัด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357430"/>
            <a:ext cx="3071833" cy="432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85728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+mj-ea"/>
                <a:ea typeface="+mj-ea"/>
              </a:rPr>
              <a:t>舞狮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  </a:t>
            </a:r>
            <a:r>
              <a:rPr lang="en-GB" sz="4800" b="1" dirty="0" err="1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Wǔ</a:t>
            </a:r>
            <a:r>
              <a:rPr lang="en-GB" sz="4800" b="1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shī</a:t>
            </a:r>
            <a:r>
              <a:rPr lang="en-GB" sz="48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 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  การ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เชิดสิงโต</a:t>
            </a:r>
          </a:p>
        </p:txBody>
      </p:sp>
      <p:pic>
        <p:nvPicPr>
          <p:cNvPr id="20482" name="Picture 2" descr="ผลการค้นหารูปภาพสำหรับ การเชิดสิงโต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928958" cy="388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4572000" y="285728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  <a:cs typeface="TH SarabunPSK" pitchFamily="34" charset="-34"/>
              </a:rPr>
              <a:t>舞龙</a:t>
            </a:r>
          </a:p>
          <a:p>
            <a:pPr algn="ctr"/>
            <a:r>
              <a:rPr lang="en-GB" sz="48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Wǔ</a:t>
            </a:r>
            <a:r>
              <a:rPr lang="en-GB" sz="48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lóng</a:t>
            </a:r>
            <a:r>
              <a:rPr lang="en-GB" sz="48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การเชิดมังกร </a:t>
            </a:r>
          </a:p>
        </p:txBody>
      </p:sp>
      <p:pic>
        <p:nvPicPr>
          <p:cNvPr id="20484" name="Picture 4" descr="ผลการค้นหารูปภาพสำหรับ การเชิดมังกร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000372"/>
            <a:ext cx="514350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214290"/>
            <a:ext cx="4357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龙灯舞</a:t>
            </a:r>
          </a:p>
          <a:p>
            <a:pPr algn="ctr"/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Lóng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dēng</a:t>
            </a:r>
            <a:r>
              <a:rPr lang="en-GB" sz="4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wǔ</a:t>
            </a:r>
            <a:r>
              <a:rPr lang="en-GB" dirty="0">
                <a:latin typeface="SimSun" pitchFamily="2" charset="-122"/>
                <a:ea typeface="SimSun" pitchFamily="2" charset="-122"/>
              </a:rPr>
              <a:t> 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การเชิดมังกรไฟ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  <p:sp>
        <p:nvSpPr>
          <p:cNvPr id="21506" name="AutoShape 2" descr="ผลการค้นหารูปภาพสำหรับ การเชิดมังกรไฟ&quot;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1508" name="AutoShape 4" descr="ผลการค้นหารูปภาพสำหรับ การเชิดมังกรไฟ&quot;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1510" name="Picture 6" descr="ผลการค้นหารูปภาพสำหรับ การเชิดมังกรไฟ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36055"/>
            <a:ext cx="4857784" cy="327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4357686" y="50004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芝麻汤圆</a:t>
            </a:r>
            <a:r>
              <a:rPr lang="zh-CN" altLang="en-US" sz="3600" b="1" dirty="0">
                <a:latin typeface="+mj-ea"/>
                <a:ea typeface="+mj-ea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zhīmátāngyuán</a:t>
            </a:r>
            <a:endParaRPr lang="en-GB" sz="36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sz="4800" b="1" dirty="0" err="1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จื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อหมาทัง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หยวน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บัวลอยงาดำ</a:t>
            </a:r>
          </a:p>
        </p:txBody>
      </p:sp>
      <p:pic>
        <p:nvPicPr>
          <p:cNvPr id="21512" name="Picture 8" descr="ผลการค้นหารูปภาพสำหรับ บัวลอยงาดำ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86100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110</Words>
  <Application>Microsoft Office PowerPoint</Application>
  <PresentationFormat>นำเสนอทางหน้าจอ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 DIAGRAM</vt:lpstr>
      <vt:lpstr>Reflective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Miki</dc:creator>
  <cp:lastModifiedBy>Miki</cp:lastModifiedBy>
  <cp:revision>11</cp:revision>
  <dcterms:created xsi:type="dcterms:W3CDTF">2020-01-17T11:36:04Z</dcterms:created>
  <dcterms:modified xsi:type="dcterms:W3CDTF">2020-01-17T13:26:37Z</dcterms:modified>
</cp:coreProperties>
</file>