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70" r:id="rId13"/>
    <p:sldId id="264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42" d="100"/>
          <a:sy n="42" d="100"/>
        </p:scale>
        <p:origin x="-102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909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33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22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599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31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05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75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195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203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439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04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40045-2211-4AF0-AFB7-B0A0681803D5}" type="datetimeFigureOut">
              <a:rPr lang="th-TH" smtClean="0"/>
              <a:t>27/10/62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A13EF-09E3-4771-8094-16F665E493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491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616" y="122618"/>
            <a:ext cx="9144000" cy="3803205"/>
          </a:xfrm>
        </p:spPr>
        <p:txBody>
          <a:bodyPr>
            <a:normAutofit fontScale="90000"/>
          </a:bodyPr>
          <a:lstStyle/>
          <a:p>
            <a:r>
              <a:rPr lang="zh-CN" altLang="en-US" sz="13800" b="1" dirty="0" smtClean="0">
                <a:solidFill>
                  <a:srgbClr val="0070C0"/>
                </a:solidFill>
              </a:rPr>
              <a:t>做家务</a:t>
            </a:r>
            <a:r>
              <a:rPr lang="en-US" altLang="zh-CN" sz="13800" b="1" dirty="0" smtClean="0">
                <a:solidFill>
                  <a:srgbClr val="0070C0"/>
                </a:solidFill>
              </a:rPr>
              <a:t/>
            </a:r>
            <a:br>
              <a:rPr lang="en-US" altLang="zh-CN" sz="13800" b="1" dirty="0" smtClean="0">
                <a:solidFill>
                  <a:srgbClr val="0070C0"/>
                </a:solidFill>
              </a:rPr>
            </a:br>
            <a:r>
              <a:rPr lang="en-US" altLang="zh-CN" sz="6600" b="1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</a:t>
            </a:r>
            <a:r>
              <a:rPr lang="en-US" altLang="zh-CN" sz="6600" b="1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uò jiāwù</a:t>
            </a:r>
            <a:r>
              <a:rPr lang="en-US" altLang="zh-CN" sz="66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CN" sz="66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</a:br>
            <a:r>
              <a:rPr lang="th-TH" altLang="zh-CN" sz="7200" b="1" dirty="0" smtClean="0"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ทำงานบ้าน</a:t>
            </a:r>
            <a:endParaRPr lang="th-TH" sz="7200" b="1" dirty="0"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41" y="3829050"/>
            <a:ext cx="3971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1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คำศัพท์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622" y="1825625"/>
            <a:ext cx="429617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7200" b="1" dirty="0" smtClean="0">
                <a:latin typeface="+mn-ea"/>
                <a:cs typeface="JasmineUPC" panose="02020603050405020304" pitchFamily="18" charset="-34"/>
              </a:rPr>
              <a:t>端菜</a:t>
            </a:r>
            <a:endParaRPr lang="en-US" altLang="zh-CN" sz="7200" b="1" dirty="0">
              <a:latin typeface="+mn-ea"/>
              <a:cs typeface="JasmineUPC" panose="02020603050405020304" pitchFamily="18" charset="-34"/>
            </a:endParaRPr>
          </a:p>
          <a:p>
            <a:pPr marL="0" indent="0" algn="ctr">
              <a:buNone/>
            </a:pPr>
            <a:r>
              <a:rPr lang="en-US" altLang="zh-CN" sz="7200" b="1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d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uān</a:t>
            </a:r>
            <a:r>
              <a:rPr lang="en-US" altLang="zh-CN" sz="7200" b="1" dirty="0" smtClean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7200" b="1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c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ài</a:t>
            </a:r>
            <a:endParaRPr lang="th-TH" altLang="zh-CN" sz="7200" b="1" dirty="0">
              <a:solidFill>
                <a:srgbClr val="FF0000"/>
              </a:solidFill>
              <a:latin typeface="+mn-ea"/>
              <a:cs typeface="JasmineUPC" panose="02020603050405020304" pitchFamily="18" charset="-34"/>
            </a:endParaRPr>
          </a:p>
          <a:p>
            <a:pPr marL="0" indent="0" algn="ctr">
              <a:buNone/>
            </a:pPr>
            <a:r>
              <a:rPr lang="th-TH" altLang="zh-CN" sz="7200" b="1" dirty="0" smtClean="0">
                <a:latin typeface="+mn-ea"/>
                <a:cs typeface="JasmineUPC" panose="02020603050405020304" pitchFamily="18" charset="-34"/>
              </a:rPr>
              <a:t>ยกอาหาร</a:t>
            </a:r>
            <a:endParaRPr lang="th-TH" sz="7200" b="1" dirty="0">
              <a:latin typeface="+mn-ea"/>
              <a:cs typeface="JasmineUPC" panose="02020603050405020304" pitchFamily="18" charset="-34"/>
            </a:endParaRPr>
          </a:p>
        </p:txBody>
      </p:sp>
      <p:pic>
        <p:nvPicPr>
          <p:cNvPr id="7170" name="Picture 2" descr="ผลการค้นหารูปภาพสำหรับ เสริฟอาหา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22" y="1944396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คำศัพท์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400" dirty="0" smtClean="0">
                <a:latin typeface="+mn-ea"/>
                <a:cs typeface="JasmineUPC" panose="02020603050405020304" pitchFamily="18" charset="-34"/>
              </a:rPr>
              <a:t>摆碗筷</a:t>
            </a:r>
            <a:r>
              <a:rPr lang="en-US" altLang="zh-CN" sz="4400" dirty="0">
                <a:latin typeface="+mn-ea"/>
                <a:cs typeface="JasmineUPC" panose="02020603050405020304" pitchFamily="18" charset="-34"/>
              </a:rPr>
              <a:t>	</a:t>
            </a:r>
            <a:r>
              <a:rPr lang="en-US" altLang="zh-CN" sz="4400" dirty="0" smtClean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44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b</a:t>
            </a:r>
            <a:r>
              <a:rPr lang="en-US" altLang="zh-CN" sz="44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ǎi</a:t>
            </a:r>
            <a:r>
              <a:rPr lang="en-US" altLang="zh-CN" sz="4400" dirty="0" smtClean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w</a:t>
            </a:r>
            <a:r>
              <a:rPr lang="en-US" altLang="zh-CN" sz="4400" dirty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ǎn</a:t>
            </a:r>
            <a:r>
              <a:rPr lang="en-US" altLang="zh-CN" sz="4400" dirty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44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k</a:t>
            </a:r>
            <a:r>
              <a:rPr lang="en-US" altLang="zh-CN" sz="44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uài</a:t>
            </a:r>
            <a:r>
              <a:rPr lang="en-US" altLang="zh-CN" sz="4400" dirty="0" smtClean="0">
                <a:latin typeface="+mn-ea"/>
                <a:cs typeface="JasmineUPC" panose="02020603050405020304" pitchFamily="18" charset="-34"/>
              </a:rPr>
              <a:t> </a:t>
            </a:r>
            <a:r>
              <a:rPr lang="th-TH" altLang="zh-CN" sz="4400" dirty="0" smtClean="0">
                <a:latin typeface="+mn-ea"/>
                <a:cs typeface="JasmineUPC" panose="02020603050405020304" pitchFamily="18" charset="-34"/>
              </a:rPr>
              <a:t>วางช้อนวางตะเกียบ        </a:t>
            </a:r>
            <a:endParaRPr lang="th-TH" sz="4400" dirty="0">
              <a:latin typeface="+mn-ea"/>
              <a:cs typeface="JasmineUPC" panose="02020603050405020304" pitchFamily="18" charset="-34"/>
            </a:endParaRPr>
          </a:p>
        </p:txBody>
      </p:sp>
      <p:pic>
        <p:nvPicPr>
          <p:cNvPr id="8194" name="Picture 2" descr="ผลการค้นหารูปภาพสำหรับ 摆碗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59" y="2724529"/>
            <a:ext cx="4742109" cy="39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6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การใช้ </a:t>
            </a:r>
            <a:r>
              <a:rPr lang="zh-CN" altLang="en-US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在 </a:t>
            </a:r>
            <a:r>
              <a:rPr lang="en-US" altLang="zh-CN" sz="6600" dirty="0" err="1" smtClean="0">
                <a:latin typeface="+mn-ea"/>
                <a:ea typeface="+mn-ea"/>
                <a:cs typeface="JasmineUPC" panose="02020603050405020304" pitchFamily="18" charset="-34"/>
              </a:rPr>
              <a:t>z</a:t>
            </a:r>
            <a:r>
              <a:rPr lang="en-US" altLang="zh-CN" sz="6600" dirty="0" err="1" smtClean="0">
                <a:latin typeface="SimSun"/>
                <a:ea typeface="SimSun"/>
                <a:cs typeface="JasmineUPC" panose="02020603050405020304" pitchFamily="18" charset="-34"/>
              </a:rPr>
              <a:t>à</a:t>
            </a:r>
            <a:r>
              <a:rPr lang="en-US" altLang="zh-CN" sz="6600" dirty="0" err="1" smtClean="0">
                <a:latin typeface="+mn-ea"/>
                <a:ea typeface="+mn-ea"/>
                <a:cs typeface="JasmineUPC" panose="02020603050405020304" pitchFamily="18" charset="-34"/>
              </a:rPr>
              <a:t>i</a:t>
            </a:r>
            <a:endParaRPr lang="th-TH" sz="6600" dirty="0">
              <a:latin typeface="+mn-ea"/>
              <a:ea typeface="+mn-ea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1968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5400" b="1" dirty="0" smtClean="0">
                <a:latin typeface="+mn-ea"/>
                <a:cs typeface="JasmineUPC" panose="02020603050405020304" pitchFamily="18" charset="-34"/>
              </a:rPr>
              <a:t>S+</a:t>
            </a:r>
            <a:r>
              <a:rPr lang="zh-CN" altLang="en-US" sz="5400" b="1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在</a:t>
            </a:r>
            <a:r>
              <a:rPr lang="en-US" altLang="zh-CN" sz="5400" b="1" dirty="0" smtClean="0">
                <a:latin typeface="+mn-ea"/>
                <a:cs typeface="JasmineUPC" panose="02020603050405020304" pitchFamily="18" charset="-34"/>
              </a:rPr>
              <a:t>+</a:t>
            </a:r>
            <a:r>
              <a:rPr lang="th-TH" altLang="zh-CN" sz="5400" b="1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คำกิริยา</a:t>
            </a:r>
            <a:r>
              <a:rPr lang="en-US" altLang="zh-CN" sz="5400" b="1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5400" b="1" dirty="0" smtClean="0">
                <a:latin typeface="+mn-ea"/>
                <a:cs typeface="JasmineUPC" panose="02020603050405020304" pitchFamily="18" charset="-34"/>
              </a:rPr>
              <a:t>= </a:t>
            </a:r>
            <a:r>
              <a:rPr lang="th-TH" altLang="zh-CN" sz="54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กำลัง  </a:t>
            </a:r>
            <a:endParaRPr lang="en-US" altLang="zh-CN" sz="54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JasmineUPC" panose="02020603050405020304" pitchFamily="18" charset="-34"/>
            </a:endParaRPr>
          </a:p>
          <a:p>
            <a:pPr marL="0" indent="0">
              <a:buNone/>
            </a:pPr>
            <a:endParaRPr lang="th-TH" altLang="zh-CN" sz="44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JasmineUPC" panose="02020603050405020304" pitchFamily="18" charset="-34"/>
            </a:endParaRPr>
          </a:p>
          <a:p>
            <a:pPr marL="0" indent="0">
              <a:buNone/>
            </a:pPr>
            <a:r>
              <a:rPr lang="th-TH" sz="44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เช่น </a:t>
            </a:r>
            <a:r>
              <a:rPr lang="zh-CN" altLang="en-US" sz="4000" dirty="0" smtClean="0">
                <a:latin typeface="+mn-ea"/>
                <a:cs typeface="JasmineUPC" panose="02020603050405020304" pitchFamily="18" charset="-34"/>
              </a:rPr>
              <a:t>我在扫地。</a:t>
            </a:r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w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ǒ</a:t>
            </a:r>
            <a:r>
              <a:rPr lang="en-US" altLang="zh-CN" sz="4000" dirty="0" smtClean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z</a:t>
            </a:r>
            <a:r>
              <a:rPr lang="en-US" altLang="zh-CN" sz="4000" dirty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ài</a:t>
            </a:r>
            <a:r>
              <a:rPr lang="en-US" altLang="zh-CN" sz="4000" dirty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s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ǎo</a:t>
            </a:r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d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ì</a:t>
            </a:r>
            <a:r>
              <a:rPr lang="en-US" altLang="zh-CN" sz="4000" dirty="0" smtClean="0">
                <a:latin typeface="+mn-ea"/>
                <a:cs typeface="JasmineUPC" panose="02020603050405020304" pitchFamily="18" charset="-34"/>
              </a:rPr>
              <a:t>.</a:t>
            </a:r>
            <a:r>
              <a:rPr lang="th-TH" altLang="zh-CN" sz="4000" dirty="0" smtClean="0">
                <a:latin typeface="+mn-ea"/>
                <a:cs typeface="JasmineUPC" panose="02020603050405020304" pitchFamily="18" charset="-34"/>
              </a:rPr>
              <a:t>ฉันกำลังกวาดพื้น</a:t>
            </a:r>
          </a:p>
          <a:p>
            <a:pPr marL="0" indent="0">
              <a:buNone/>
            </a:pPr>
            <a:r>
              <a:rPr lang="th-TH" sz="4000" dirty="0" smtClean="0">
                <a:latin typeface="+mn-ea"/>
                <a:cs typeface="JasmineUPC" panose="02020603050405020304" pitchFamily="18" charset="-34"/>
              </a:rPr>
              <a:t>      </a:t>
            </a:r>
            <a:r>
              <a:rPr lang="zh-CN" altLang="en-US" sz="4000" dirty="0" smtClean="0">
                <a:latin typeface="+mn-ea"/>
                <a:cs typeface="JasmineUPC" panose="02020603050405020304" pitchFamily="18" charset="-34"/>
              </a:rPr>
              <a:t>妈妈在做饭。</a:t>
            </a:r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m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ā</a:t>
            </a:r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m</a:t>
            </a:r>
            <a:r>
              <a:rPr lang="en-US" altLang="zh-CN" sz="4000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ɑ</a:t>
            </a:r>
            <a:r>
              <a:rPr lang="en-US" altLang="zh-CN" sz="4000" dirty="0" smtClean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z</a:t>
            </a:r>
            <a:r>
              <a:rPr lang="en-US" altLang="zh-CN" sz="4000" dirty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ài</a:t>
            </a:r>
            <a:r>
              <a:rPr lang="en-US" altLang="zh-CN" sz="4000" dirty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z</a:t>
            </a:r>
            <a:r>
              <a:rPr lang="en-US" altLang="zh-CN" sz="4000" dirty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uò</a:t>
            </a:r>
            <a:r>
              <a:rPr lang="en-US" altLang="zh-CN" sz="4000" dirty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f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àn </a:t>
            </a:r>
            <a:r>
              <a:rPr lang="th-TH" altLang="zh-CN" sz="4000" dirty="0" smtClean="0">
                <a:latin typeface="+mn-ea"/>
                <a:cs typeface="JasmineUPC" panose="02020603050405020304" pitchFamily="18" charset="-34"/>
              </a:rPr>
              <a:t>แม่กำลังทำกับข้าว</a:t>
            </a:r>
            <a:endParaRPr lang="th-TH" sz="4000" dirty="0">
              <a:latin typeface="+mn-ea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71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บทสนทนา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2060448"/>
            <a:ext cx="2096294" cy="20962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5" y="4364735"/>
            <a:ext cx="1606296" cy="2208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0030" y="2060448"/>
            <a:ext cx="9617170" cy="1840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tx1"/>
                </a:solidFill>
              </a:rPr>
              <a:t>你在做什么？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lang="en-US" sz="4000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ǐ</a:t>
            </a:r>
            <a:r>
              <a:rPr lang="en-US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ài</a:t>
            </a:r>
            <a:r>
              <a:rPr lang="en-US" sz="4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uò</a:t>
            </a:r>
            <a:r>
              <a:rPr lang="en-US" sz="4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sh</a:t>
            </a:r>
            <a:r>
              <a:rPr lang="en-US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én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</a:t>
            </a:r>
            <a:r>
              <a:rPr lang="en-US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</a:p>
          <a:p>
            <a:pPr algn="ctr"/>
            <a:r>
              <a:rPr lang="th-TH" sz="4000" dirty="0" smtClean="0">
                <a:solidFill>
                  <a:schemeClr val="tx1"/>
                </a:solidFill>
                <a:latin typeface="JasmineUPC" panose="02020603050405020304" pitchFamily="18" charset="-34"/>
                <a:ea typeface="SimSun" panose="02010600030101010101" pitchFamily="2" charset="-122"/>
                <a:cs typeface="JasmineUPC" panose="02020603050405020304" pitchFamily="18" charset="-34"/>
              </a:rPr>
              <a:t>คุณกำลังทำอะไรอยู่</a:t>
            </a:r>
            <a:endParaRPr lang="th-TH" sz="4000" dirty="0">
              <a:solidFill>
                <a:schemeClr val="tx1"/>
              </a:solidFill>
              <a:latin typeface="JasmineUPC" panose="02020603050405020304" pitchFamily="18" charset="-34"/>
              <a:ea typeface="SimSun" panose="02010600030101010101" pitchFamily="2" charset="-122"/>
              <a:cs typeface="Jasmine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0030" y="4526502"/>
            <a:ext cx="9617170" cy="1840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tx1"/>
                </a:solidFill>
              </a:rPr>
              <a:t>我在做家务。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altLang="zh-CN" sz="4000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altLang="zh-CN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altLang="zh-CN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ài</a:t>
            </a:r>
            <a:r>
              <a:rPr lang="en-US" altLang="zh-CN" sz="4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altLang="zh-CN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uò</a:t>
            </a:r>
            <a:r>
              <a:rPr lang="en-US" altLang="zh-CN" sz="4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j</a:t>
            </a:r>
            <a:r>
              <a:rPr lang="en-US" altLang="zh-CN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iā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altLang="zh-CN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en-US" altLang="zh-CN" sz="4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US" altLang="zh-CN" sz="4000" dirty="0" smtClean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altLang="zh-CN" sz="4000" dirty="0" smtClean="0">
                <a:solidFill>
                  <a:schemeClr val="tx1"/>
                </a:solidFill>
                <a:latin typeface="JasmineUPC" panose="02020603050405020304" pitchFamily="18" charset="-34"/>
                <a:ea typeface="SimSun" panose="02010600030101010101" pitchFamily="2" charset="-122"/>
                <a:cs typeface="JasmineUPC" panose="02020603050405020304" pitchFamily="18" charset="-34"/>
              </a:rPr>
              <a:t>ฉันกำลังทำงานบ้าน</a:t>
            </a:r>
            <a:endParaRPr lang="en-US" altLang="zh-CN" sz="4000" dirty="0" smtClean="0">
              <a:solidFill>
                <a:schemeClr val="tx1"/>
              </a:solidFill>
              <a:latin typeface="JasmineUPC" panose="02020603050405020304" pitchFamily="18" charset="-34"/>
              <a:ea typeface="SimSun" panose="02010600030101010101" pitchFamily="2" charset="-122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834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บทสนทนา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2060448"/>
            <a:ext cx="2096294" cy="20962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5" y="4364735"/>
            <a:ext cx="1606296" cy="2208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0030" y="2060448"/>
            <a:ext cx="9617170" cy="1840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tx1"/>
                </a:solidFill>
                <a:latin typeface="JasmineUPC" panose="02020603050405020304" pitchFamily="18" charset="-34"/>
                <a:ea typeface="SimSun" panose="02010600030101010101" pitchFamily="2" charset="-122"/>
                <a:cs typeface="JasmineUPC" panose="02020603050405020304" pitchFamily="18" charset="-34"/>
              </a:rPr>
              <a:t>我在洗碗。</a:t>
            </a:r>
            <a:endParaRPr lang="en-US" altLang="zh-CN" sz="4000" dirty="0" smtClean="0">
              <a:solidFill>
                <a:schemeClr val="tx1"/>
              </a:solidFill>
              <a:latin typeface="JasmineUPC" panose="02020603050405020304" pitchFamily="18" charset="-34"/>
              <a:ea typeface="SimSun" panose="02010600030101010101" pitchFamily="2" charset="-122"/>
              <a:cs typeface="JasmineUPC" panose="02020603050405020304" pitchFamily="18" charset="-34"/>
            </a:endParaRP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w</a:t>
            </a:r>
            <a:r>
              <a:rPr lang="en-US" sz="4000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ǒ</a:t>
            </a:r>
            <a:r>
              <a:rPr lang="en-US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z</a:t>
            </a:r>
            <a:r>
              <a:rPr lang="en-US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ài</a:t>
            </a:r>
            <a:r>
              <a:rPr lang="en-US" sz="4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x</a:t>
            </a:r>
            <a:r>
              <a:rPr lang="en-US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ǐ</a:t>
            </a:r>
            <a:r>
              <a:rPr lang="en-US" sz="4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w</a:t>
            </a:r>
            <a:r>
              <a:rPr lang="en-US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ǎn</a:t>
            </a:r>
            <a:r>
              <a:rPr lang="en-US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.</a:t>
            </a:r>
          </a:p>
          <a:p>
            <a:pPr algn="ctr"/>
            <a:r>
              <a:rPr lang="th-TH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ฉันกำลังล้างจาน</a:t>
            </a:r>
            <a:endParaRPr lang="th-TH" sz="4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Jasmine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0030" y="4156742"/>
            <a:ext cx="9617170" cy="2210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tx1"/>
                </a:solidFill>
                <a:latin typeface="JasmineUPC" panose="02020603050405020304" pitchFamily="18" charset="-34"/>
                <a:ea typeface="SimSun" panose="02010600030101010101" pitchFamily="2" charset="-122"/>
                <a:cs typeface="JasmineUPC" panose="02020603050405020304" pitchFamily="18" charset="-34"/>
              </a:rPr>
              <a:t>我在盛饭和端菜。</a:t>
            </a:r>
            <a:endParaRPr lang="en-US" altLang="zh-CN" sz="4000" dirty="0" smtClean="0">
              <a:solidFill>
                <a:schemeClr val="tx1"/>
              </a:solidFill>
              <a:latin typeface="JasmineUPC" panose="02020603050405020304" pitchFamily="18" charset="-34"/>
              <a:ea typeface="SimSun" panose="02010600030101010101" pitchFamily="2" charset="-122"/>
              <a:cs typeface="JasmineUPC" panose="02020603050405020304" pitchFamily="18" charset="-34"/>
            </a:endParaRPr>
          </a:p>
          <a:p>
            <a:pPr algn="ctr"/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w</a:t>
            </a:r>
            <a:r>
              <a:rPr lang="en-US" altLang="zh-CN" sz="4000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ǒ</a:t>
            </a:r>
            <a:r>
              <a:rPr lang="en-US" altLang="zh-CN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 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z</a:t>
            </a:r>
            <a:r>
              <a:rPr lang="en-US" altLang="zh-CN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ài</a:t>
            </a:r>
            <a:r>
              <a:rPr lang="en-US" altLang="zh-CN" sz="4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 </a:t>
            </a:r>
            <a:r>
              <a:rPr lang="en-US" altLang="zh-CN" sz="4000" dirty="0" err="1" smtClean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ch</a:t>
            </a:r>
            <a:r>
              <a:rPr lang="en-US" altLang="zh-CN" sz="4000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énɡ</a:t>
            </a:r>
            <a:r>
              <a:rPr lang="en-US" altLang="zh-CN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 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f</a:t>
            </a:r>
            <a:r>
              <a:rPr lang="en-US" altLang="zh-CN" sz="4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àn</a:t>
            </a:r>
            <a:r>
              <a:rPr lang="en-US" altLang="zh-CN" sz="4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 </a:t>
            </a:r>
            <a:r>
              <a:rPr lang="en-US" altLang="zh-CN" sz="4000" dirty="0" err="1" smtClean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h</a:t>
            </a:r>
            <a:r>
              <a:rPr lang="en-US" altLang="zh-CN" sz="4000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é</a:t>
            </a:r>
            <a:r>
              <a:rPr lang="en-US" altLang="zh-CN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 </a:t>
            </a:r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d</a:t>
            </a:r>
            <a:r>
              <a:rPr lang="en-US" altLang="zh-CN" sz="4000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uān</a:t>
            </a:r>
            <a:r>
              <a:rPr lang="en-US" altLang="zh-CN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 </a:t>
            </a:r>
            <a:r>
              <a:rPr lang="en-US" altLang="zh-CN" sz="4000" dirty="0" err="1" smtClean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c</a:t>
            </a:r>
            <a:r>
              <a:rPr lang="en-US" altLang="zh-CN" sz="4000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ài</a:t>
            </a:r>
            <a:r>
              <a:rPr lang="en-US" altLang="zh-CN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.</a:t>
            </a:r>
          </a:p>
          <a:p>
            <a:pPr algn="ctr"/>
            <a:r>
              <a:rPr lang="th-TH" altLang="zh-CN" sz="40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ฉันกำลังตักข้าวและยกอาหาร</a:t>
            </a:r>
            <a:endParaRPr lang="en-US" altLang="zh-CN" sz="4000" dirty="0" smtClean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199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ไม่มีคำอธิบายรูปภาพ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/>
        </p:blipFill>
        <p:spPr bwMode="auto">
          <a:xfrm>
            <a:off x="2395160" y="0"/>
            <a:ext cx="7106768" cy="670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3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Reflective thinking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บอก 1 </a:t>
            </a:r>
            <a:r>
              <a:rPr lang="th-TH" sz="6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คำศัพท์ที่ได้เรียนที่นักเรียนชอบที่สุด</a:t>
            </a:r>
            <a:endParaRPr lang="th-TH" sz="6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019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Do now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6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ผู้ปกครองให้นักเรียนช่วยทำงานบ้านอะไร</a:t>
            </a:r>
            <a:endParaRPr lang="th-TH" sz="6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41" y="2844786"/>
            <a:ext cx="5089428" cy="36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6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คำศัพท์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家务</a:t>
            </a:r>
            <a:r>
              <a:rPr lang="th-TH" altLang="zh-CN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		</a:t>
            </a:r>
            <a:r>
              <a:rPr lang="en-US" altLang="zh-CN" sz="66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j</a:t>
            </a:r>
            <a:r>
              <a:rPr lang="en-US" altLang="zh-CN" sz="66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iā</a:t>
            </a:r>
            <a:r>
              <a:rPr lang="en-US" altLang="zh-CN" sz="66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w</a:t>
            </a:r>
            <a:r>
              <a:rPr lang="en-US" altLang="zh-CN" sz="66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ù</a:t>
            </a:r>
            <a:r>
              <a:rPr lang="en-US" altLang="zh-CN" sz="6600" dirty="0" smtClean="0">
                <a:latin typeface="+mn-ea"/>
                <a:cs typeface="JasmineUPC" panose="02020603050405020304" pitchFamily="18" charset="-34"/>
              </a:rPr>
              <a:t>	</a:t>
            </a:r>
            <a:r>
              <a:rPr lang="th-TH" altLang="zh-CN" sz="6600" dirty="0" smtClean="0">
                <a:latin typeface="+mn-ea"/>
                <a:cs typeface="JasmineUPC" panose="02020603050405020304" pitchFamily="18" charset="-34"/>
              </a:rPr>
              <a:t>งานบ้าน</a:t>
            </a:r>
          </a:p>
          <a:p>
            <a:pPr marL="0" indent="0">
              <a:buNone/>
            </a:pP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41" y="2844786"/>
            <a:ext cx="5089428" cy="36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5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คำศัพท์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600" dirty="0" smtClean="0"/>
              <a:t>碗</a:t>
            </a:r>
            <a:r>
              <a:rPr lang="en-US" altLang="zh-CN" sz="6600" dirty="0" smtClean="0"/>
              <a:t>		</a:t>
            </a:r>
            <a:r>
              <a:rPr lang="en-US" altLang="zh-CN" sz="6600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w</a:t>
            </a:r>
            <a:r>
              <a:rPr lang="en-US" altLang="zh-CN" sz="6600" dirty="0" smtClean="0">
                <a:solidFill>
                  <a:srgbClr val="FF0000"/>
                </a:solidFill>
                <a:latin typeface="+mn-ea"/>
              </a:rPr>
              <a:t>ǎn</a:t>
            </a:r>
            <a:r>
              <a:rPr lang="en-US" altLang="zh-CN" sz="6600" dirty="0" smtClean="0">
                <a:latin typeface="+mn-ea"/>
              </a:rPr>
              <a:t>	</a:t>
            </a:r>
            <a:r>
              <a:rPr lang="th-TH" altLang="zh-CN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ถ้วย	</a:t>
            </a:r>
          </a:p>
          <a:p>
            <a:pPr marL="0" indent="0">
              <a:buNone/>
            </a:pP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6" y="3293212"/>
            <a:ext cx="4437888" cy="30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0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คำศัพท์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600" dirty="0" smtClean="0">
                <a:latin typeface="+mn-ea"/>
                <a:cs typeface="JasmineUPC" panose="02020603050405020304" pitchFamily="18" charset="-34"/>
              </a:rPr>
              <a:t>洗碗</a:t>
            </a:r>
            <a:r>
              <a:rPr lang="en-US" altLang="zh-CN" sz="6600" dirty="0" smtClean="0">
                <a:latin typeface="+mn-ea"/>
                <a:cs typeface="JasmineUPC" panose="02020603050405020304" pitchFamily="18" charset="-34"/>
              </a:rPr>
              <a:t>		</a:t>
            </a:r>
            <a:r>
              <a:rPr lang="en-US" altLang="zh-CN" sz="6600" dirty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x</a:t>
            </a:r>
            <a:r>
              <a:rPr lang="en-US" altLang="zh-CN" sz="66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ǐ</a:t>
            </a:r>
            <a:r>
              <a:rPr lang="en-US" altLang="zh-CN" sz="6600" dirty="0" smtClean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66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w</a:t>
            </a:r>
            <a:r>
              <a:rPr lang="en-US" altLang="zh-CN" sz="66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ǎn	 </a:t>
            </a:r>
            <a:r>
              <a:rPr lang="th-TH" altLang="zh-CN" sz="6600" dirty="0" smtClean="0">
                <a:latin typeface="+mn-ea"/>
                <a:cs typeface="JasmineUPC" panose="02020603050405020304" pitchFamily="18" charset="-34"/>
              </a:rPr>
              <a:t>ล้างถ้วย/ล้างจาน</a:t>
            </a:r>
            <a:endParaRPr lang="th-TH" sz="6600" dirty="0">
              <a:latin typeface="+mn-ea"/>
              <a:cs typeface="JasmineUPC" panose="02020603050405020304" pitchFamily="18" charset="-34"/>
            </a:endParaRPr>
          </a:p>
        </p:txBody>
      </p:sp>
      <p:pic>
        <p:nvPicPr>
          <p:cNvPr id="3074" name="Picture 2" descr="ผลการค้นหารูปภาพสำหรับ ล้างถ้ว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44" y="3293347"/>
            <a:ext cx="5592114" cy="32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4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คำศัพท์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600" dirty="0">
                <a:latin typeface="+mn-ea"/>
                <a:cs typeface="JasmineUPC" panose="02020603050405020304" pitchFamily="18" charset="-34"/>
              </a:rPr>
              <a:t>筷</a:t>
            </a:r>
            <a:r>
              <a:rPr lang="zh-CN" altLang="en-US" sz="6600" dirty="0" smtClean="0">
                <a:latin typeface="+mn-ea"/>
                <a:cs typeface="JasmineUPC" panose="02020603050405020304" pitchFamily="18" charset="-34"/>
              </a:rPr>
              <a:t>子</a:t>
            </a:r>
            <a:r>
              <a:rPr lang="en-US" altLang="zh-CN" sz="6600" dirty="0" smtClean="0">
                <a:latin typeface="+mn-ea"/>
                <a:cs typeface="JasmineUPC" panose="02020603050405020304" pitchFamily="18" charset="-34"/>
              </a:rPr>
              <a:t>		</a:t>
            </a:r>
            <a:r>
              <a:rPr lang="en-US" altLang="zh-CN" sz="6600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k</a:t>
            </a:r>
            <a:r>
              <a:rPr lang="en-US" altLang="zh-CN" sz="6600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uài</a:t>
            </a:r>
            <a:r>
              <a:rPr lang="en-US" altLang="zh-CN" sz="6600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z</a:t>
            </a:r>
            <a:r>
              <a:rPr lang="en-US" altLang="zh-CN" sz="6600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i</a:t>
            </a:r>
            <a:r>
              <a:rPr lang="en-US" altLang="zh-CN" sz="6600" dirty="0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		</a:t>
            </a:r>
            <a:r>
              <a:rPr lang="th-TH" altLang="zh-CN" sz="6600" dirty="0" smtClean="0">
                <a:latin typeface="+mn-ea"/>
                <a:cs typeface="JasmineUPC" panose="02020603050405020304" pitchFamily="18" charset="-34"/>
              </a:rPr>
              <a:t>ตะเกียบ</a:t>
            </a:r>
            <a:endParaRPr lang="th-TH" sz="6600" dirty="0">
              <a:latin typeface="+mn-ea"/>
              <a:cs typeface="JasmineUPC" panose="02020603050405020304" pitchFamily="18" charset="-34"/>
            </a:endParaRPr>
          </a:p>
        </p:txBody>
      </p:sp>
      <p:pic>
        <p:nvPicPr>
          <p:cNvPr id="2050" name="Picture 2" descr="ผลการค้นหารูปภาพสำหรับ ตะเกีย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04" y="3204581"/>
            <a:ext cx="5422171" cy="36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0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คำศัพท์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1726" y="2995489"/>
            <a:ext cx="4493653" cy="33022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7200" dirty="0" smtClean="0">
                <a:latin typeface="+mn-ea"/>
                <a:cs typeface="JasmineUPC" panose="02020603050405020304" pitchFamily="18" charset="-34"/>
              </a:rPr>
              <a:t> 擦桌子</a:t>
            </a:r>
            <a:r>
              <a:rPr lang="en-US" altLang="zh-CN" sz="7200" dirty="0" smtClean="0">
                <a:latin typeface="+mn-ea"/>
                <a:cs typeface="JasmineUPC" panose="02020603050405020304" pitchFamily="18" charset="-34"/>
              </a:rPr>
              <a:t>	</a:t>
            </a:r>
          </a:p>
          <a:p>
            <a:pPr marL="0" indent="0" algn="ctr">
              <a:buNone/>
            </a:pPr>
            <a:r>
              <a:rPr lang="en-US" altLang="zh-CN" sz="7200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c</a:t>
            </a:r>
            <a:r>
              <a:rPr lang="en-US" altLang="zh-CN" sz="7200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ā</a:t>
            </a:r>
            <a:r>
              <a:rPr lang="en-US" altLang="zh-CN" sz="7200" dirty="0" smtClean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7200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zh</a:t>
            </a:r>
            <a:r>
              <a:rPr lang="en-US" altLang="zh-CN" sz="7200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uō</a:t>
            </a:r>
            <a:r>
              <a:rPr lang="en-US" altLang="zh-CN" sz="7200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z</a:t>
            </a:r>
            <a:r>
              <a:rPr lang="en-US" altLang="zh-CN" sz="7200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i</a:t>
            </a:r>
            <a:endParaRPr lang="th-TH" altLang="zh-CN" sz="7200" dirty="0" smtClean="0">
              <a:solidFill>
                <a:srgbClr val="FF0000"/>
              </a:solidFill>
              <a:latin typeface="+mn-ea"/>
              <a:cs typeface="JasmineUPC" panose="02020603050405020304" pitchFamily="18" charset="-34"/>
            </a:endParaRPr>
          </a:p>
          <a:p>
            <a:pPr marL="0" indent="0" algn="ctr">
              <a:buNone/>
            </a:pPr>
            <a:r>
              <a:rPr lang="th-TH" altLang="zh-CN" sz="7200" dirty="0" smtClean="0">
                <a:latin typeface="+mn-ea"/>
                <a:cs typeface="JasmineUPC" panose="02020603050405020304" pitchFamily="18" charset="-34"/>
              </a:rPr>
              <a:t>เช็ดโต๊ะ</a:t>
            </a:r>
            <a:endParaRPr lang="th-TH" sz="7200" dirty="0">
              <a:latin typeface="+mn-ea"/>
              <a:cs typeface="JasmineUPC" panose="02020603050405020304" pitchFamily="18" charset="-34"/>
            </a:endParaRPr>
          </a:p>
        </p:txBody>
      </p:sp>
      <p:pic>
        <p:nvPicPr>
          <p:cNvPr id="4100" name="Picture 4" descr="ผลการค้นหารูปภาพสำหรับ เช็ดโต๊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5" y="1262130"/>
            <a:ext cx="6790387" cy="45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6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คำศัพท์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489" y="2221336"/>
            <a:ext cx="4377745" cy="4153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8000" dirty="0" smtClean="0">
                <a:latin typeface="+mn-ea"/>
                <a:cs typeface="JasmineUPC" panose="02020603050405020304" pitchFamily="18" charset="-34"/>
              </a:rPr>
              <a:t>扫地</a:t>
            </a:r>
            <a:endParaRPr lang="en-US" altLang="zh-CN" sz="8000" dirty="0" smtClean="0">
              <a:latin typeface="+mn-ea"/>
              <a:cs typeface="JasmineUPC" panose="02020603050405020304" pitchFamily="18" charset="-34"/>
            </a:endParaRPr>
          </a:p>
          <a:p>
            <a:pPr marL="0" indent="0" algn="ctr">
              <a:buNone/>
            </a:pPr>
            <a:r>
              <a:rPr lang="en-US" altLang="zh-CN" sz="8000" dirty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8000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s</a:t>
            </a:r>
            <a:r>
              <a:rPr lang="en-US" altLang="zh-CN" sz="8000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ǎo</a:t>
            </a:r>
            <a:r>
              <a:rPr lang="en-US" altLang="zh-CN" sz="8000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d</a:t>
            </a:r>
            <a:r>
              <a:rPr lang="en-US" altLang="zh-CN" sz="8000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ì</a:t>
            </a:r>
            <a:r>
              <a:rPr lang="en-US" altLang="zh-CN" sz="8000" dirty="0" smtClean="0">
                <a:latin typeface="+mn-ea"/>
                <a:cs typeface="JasmineUPC" panose="02020603050405020304" pitchFamily="18" charset="-34"/>
              </a:rPr>
              <a:t>	</a:t>
            </a:r>
            <a:endParaRPr lang="th-TH" altLang="zh-CN" sz="8000" dirty="0" smtClean="0">
              <a:latin typeface="+mn-ea"/>
              <a:cs typeface="JasmineUPC" panose="02020603050405020304" pitchFamily="18" charset="-34"/>
            </a:endParaRPr>
          </a:p>
          <a:p>
            <a:pPr marL="0" indent="0" algn="ctr">
              <a:buNone/>
            </a:pPr>
            <a:r>
              <a:rPr lang="th-TH" altLang="zh-CN" sz="8000" dirty="0" smtClean="0">
                <a:latin typeface="+mn-ea"/>
                <a:cs typeface="JasmineUPC" panose="02020603050405020304" pitchFamily="18" charset="-34"/>
              </a:rPr>
              <a:t>กวาดพื้น</a:t>
            </a:r>
            <a:endParaRPr lang="th-TH" sz="8000" dirty="0">
              <a:latin typeface="+mn-ea"/>
              <a:cs typeface="JasmineUPC" panose="02020603050405020304" pitchFamily="18" charset="-34"/>
            </a:endParaRPr>
          </a:p>
        </p:txBody>
      </p:sp>
      <p:pic>
        <p:nvPicPr>
          <p:cNvPr id="5122" name="Picture 2" descr="ผลการค้นหารูปภาพสำหรับ กวาดบ้า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71" y="119739"/>
            <a:ext cx="4673964" cy="64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6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th-TH" sz="6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คำศัพท์</a:t>
            </a:r>
            <a:endParaRPr lang="th-TH" sz="6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131" y="2005929"/>
            <a:ext cx="573109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8000" b="1" dirty="0" smtClean="0">
                <a:latin typeface="+mn-ea"/>
                <a:cs typeface="JasmineUPC" panose="02020603050405020304" pitchFamily="18" charset="-34"/>
              </a:rPr>
              <a:t>盛饭</a:t>
            </a:r>
            <a:endParaRPr lang="en-US" altLang="zh-CN" sz="8000" b="1" dirty="0" smtClean="0">
              <a:latin typeface="+mn-ea"/>
              <a:cs typeface="JasmineUPC" panose="02020603050405020304" pitchFamily="18" charset="-34"/>
            </a:endParaRPr>
          </a:p>
          <a:p>
            <a:pPr marL="0" indent="0" algn="ctr">
              <a:buNone/>
            </a:pPr>
            <a:r>
              <a:rPr lang="en-US" altLang="zh-CN" sz="8000" b="1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ch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én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JasmineUPC" panose="02020603050405020304" pitchFamily="18" charset="-34"/>
              </a:rPr>
              <a:t>ɡ</a:t>
            </a:r>
            <a:r>
              <a:rPr lang="en-US" altLang="zh-CN" sz="8000" b="1" dirty="0" smtClean="0">
                <a:latin typeface="+mn-ea"/>
                <a:cs typeface="JasmineUPC" panose="02020603050405020304" pitchFamily="18" charset="-34"/>
              </a:rPr>
              <a:t> </a:t>
            </a:r>
            <a:r>
              <a:rPr lang="en-US" altLang="zh-CN" sz="8000" b="1" dirty="0" err="1" smtClean="0">
                <a:solidFill>
                  <a:schemeClr val="accent5">
                    <a:lumMod val="75000"/>
                  </a:schemeClr>
                </a:solidFill>
                <a:latin typeface="+mn-ea"/>
                <a:cs typeface="JasmineUPC" panose="02020603050405020304" pitchFamily="18" charset="-34"/>
              </a:rPr>
              <a:t>f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+mn-ea"/>
                <a:cs typeface="JasmineUPC" panose="02020603050405020304" pitchFamily="18" charset="-34"/>
              </a:rPr>
              <a:t>àn</a:t>
            </a:r>
            <a:endParaRPr lang="th-TH" altLang="zh-CN" sz="8000" b="1" dirty="0" smtClean="0">
              <a:solidFill>
                <a:srgbClr val="FF0000"/>
              </a:solidFill>
              <a:latin typeface="+mn-ea"/>
              <a:cs typeface="JasmineUPC" panose="02020603050405020304" pitchFamily="18" charset="-34"/>
            </a:endParaRPr>
          </a:p>
          <a:p>
            <a:pPr marL="0" indent="0" algn="ctr">
              <a:buNone/>
            </a:pPr>
            <a:r>
              <a:rPr lang="th-TH" altLang="zh-CN" sz="8000" b="1" dirty="0" smtClean="0">
                <a:latin typeface="+mn-ea"/>
                <a:cs typeface="JasmineUPC" panose="02020603050405020304" pitchFamily="18" charset="-34"/>
              </a:rPr>
              <a:t>ตักข้าว</a:t>
            </a:r>
            <a:endParaRPr lang="th-TH" sz="8000" b="1" dirty="0">
              <a:latin typeface="+mn-ea"/>
              <a:cs typeface="JasmineUPC" panose="02020603050405020304" pitchFamily="18" charset="-34"/>
            </a:endParaRPr>
          </a:p>
        </p:txBody>
      </p:sp>
      <p:pic>
        <p:nvPicPr>
          <p:cNvPr id="6146" name="Picture 2" descr="ผลการค้นหารูปภาพสำหรับ ตักข้า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0" y="579550"/>
            <a:ext cx="5660689" cy="566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1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174</Words>
  <Application>Microsoft Office PowerPoint</Application>
  <PresentationFormat>กำหนดเอง</PresentationFormat>
  <Paragraphs>50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Office Theme</vt:lpstr>
      <vt:lpstr>做家务 zuò jiāwù ทำงานบ้าน</vt:lpstr>
      <vt:lpstr>Do now</vt:lpstr>
      <vt:lpstr>คำศัพท์</vt:lpstr>
      <vt:lpstr>คำศัพท์</vt:lpstr>
      <vt:lpstr>คำศัพท์</vt:lpstr>
      <vt:lpstr>คำศัพท์</vt:lpstr>
      <vt:lpstr>คำศัพท์</vt:lpstr>
      <vt:lpstr>คำศัพท์</vt:lpstr>
      <vt:lpstr>คำศัพท์</vt:lpstr>
      <vt:lpstr>คำศัพท์</vt:lpstr>
      <vt:lpstr>คำศัพท์</vt:lpstr>
      <vt:lpstr>การใช้ 在 zài</vt:lpstr>
      <vt:lpstr>บทสนทนา</vt:lpstr>
      <vt:lpstr>บทสนทนา</vt:lpstr>
      <vt:lpstr>งานนำเสนอ PowerPoint</vt:lpstr>
      <vt:lpstr>Reflective thinking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做家务 zuò jiāwù ทำงานบ้าน</dc:title>
  <dc:creator>ASUS</dc:creator>
  <cp:lastModifiedBy>WIN8.1</cp:lastModifiedBy>
  <cp:revision>20</cp:revision>
  <dcterms:created xsi:type="dcterms:W3CDTF">2019-10-07T15:51:04Z</dcterms:created>
  <dcterms:modified xsi:type="dcterms:W3CDTF">2019-10-27T08:45:56Z</dcterms:modified>
</cp:coreProperties>
</file>