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501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443E0-00A2-44F3-922F-62C5EF5D3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9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7644-CB2F-4ACC-A61A-5DA2CA2C6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E710-FA94-42F7-8D59-ACC9695C8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7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B4A3-367B-46A4-995E-ED6EE63B2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7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C26A-1046-498E-8AF2-8E6EB5724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77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0E3-00BD-47BF-8D8B-B1B17F2E7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8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7967-9196-4ED7-8F5A-B84A910CB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6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69CA-0712-4DF4-8919-B5720654A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9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AB2AF-A5A2-463C-993C-5744A8375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7E62-BD69-4851-8A15-C9F2A9F9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16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F8AB-490A-4294-BFA2-4963A4612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9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481A-F414-4BA4-B0FF-214F22037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33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38488-9130-4221-B7FA-A4CAE0A71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0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5873-F157-48DB-8E03-D4665AAD6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9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52BEB77-918C-47DB-B667-501789087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upload.wikimedia.org/wikipedia/commons/4/44/Beta-carotene-2D-skeletal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072" y="466725"/>
            <a:ext cx="7120128" cy="2133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굴림" charset="-127"/>
              </a:rPr>
              <a:t>UV-visible molecular absorption spectroscopy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Chemistry </a:t>
            </a:r>
            <a:r>
              <a:rPr lang="en-US" dirty="0" smtClean="0"/>
              <a:t>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5162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sources for UV-vis, continued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LEDs</a:t>
            </a:r>
          </a:p>
          <a:p>
            <a:pPr lvl="1"/>
            <a:r>
              <a:rPr lang="en-US" dirty="0"/>
              <a:t>375-1000 nm</a:t>
            </a:r>
          </a:p>
          <a:p>
            <a:pPr lvl="1"/>
            <a:r>
              <a:rPr lang="en-US" dirty="0"/>
              <a:t>Semi-monochromatic (20-50 nm FWHM)</a:t>
            </a:r>
          </a:p>
          <a:p>
            <a:pPr lvl="1"/>
            <a:r>
              <a:rPr lang="en-US" dirty="0"/>
              <a:t>“White” LEDs use phosphor to give 400-800 nm continuum</a:t>
            </a:r>
          </a:p>
          <a:p>
            <a:pPr lvl="2"/>
            <a:r>
              <a:rPr lang="en-US" dirty="0"/>
              <a:t>Keychain flashlights</a:t>
            </a:r>
          </a:p>
          <a:p>
            <a:r>
              <a:rPr lang="en-US" dirty="0"/>
              <a:t>Xenon arc lamps</a:t>
            </a:r>
          </a:p>
          <a:p>
            <a:pPr lvl="1"/>
            <a:r>
              <a:rPr lang="en-US" dirty="0"/>
              <a:t>Very intense source</a:t>
            </a:r>
          </a:p>
          <a:p>
            <a:pPr lvl="1"/>
            <a:r>
              <a:rPr lang="en-US" dirty="0"/>
              <a:t>Continuum from 200-1000 nm, peaking at 500 nm</a:t>
            </a:r>
          </a:p>
        </p:txBody>
      </p:sp>
    </p:spTree>
    <p:extLst>
      <p:ext uri="{BB962C8B-B14F-4D97-AF65-F5344CB8AC3E}">
        <p14:creationId xmlns:p14="http://schemas.microsoft.com/office/powerpoint/2010/main" val="35194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configurations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Single-beam</a:t>
            </a:r>
          </a:p>
          <a:p>
            <a:r>
              <a:rPr lang="en-US"/>
              <a:t>Double-beam</a:t>
            </a:r>
          </a:p>
          <a:p>
            <a:r>
              <a:rPr lang="en-US"/>
              <a:t>Multichannel</a:t>
            </a:r>
          </a:p>
        </p:txBody>
      </p:sp>
    </p:spTree>
    <p:extLst>
      <p:ext uri="{BB962C8B-B14F-4D97-AF65-F5344CB8AC3E}">
        <p14:creationId xmlns:p14="http://schemas.microsoft.com/office/powerpoint/2010/main" val="1553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Single-beam UV-vis spectrometers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42372" name="Rectangle 4" descr="1313a"/>
          <p:cNvSpPr>
            <a:spLocks noGrp="1" noChangeAspect="1" noChangeArrowheads="1"/>
          </p:cNvSpPr>
          <p:nvPr isPhoto="1"/>
        </p:nvSpPr>
        <p:spPr bwMode="auto">
          <a:xfrm>
            <a:off x="454025" y="2722563"/>
            <a:ext cx="8235950" cy="2916237"/>
          </a:xfrm>
          <a:prstGeom prst="rect">
            <a:avLst/>
          </a:prstGeom>
          <a:blipFill dpi="0" rotWithShape="1">
            <a:blip r:embed="rId2"/>
            <a:srcRect/>
            <a:stretch>
              <a:fillRect r="-2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10375" y="4234180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Skoog</a:t>
            </a:r>
            <a:r>
              <a:rPr lang="en-US" dirty="0"/>
              <a:t>, Fig. 13-13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032125" y="5242624"/>
            <a:ext cx="285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Good light throughput, but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what if the source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power fluctuates?</a:t>
            </a:r>
          </a:p>
        </p:txBody>
      </p:sp>
    </p:spTree>
    <p:extLst>
      <p:ext uri="{BB962C8B-B14F-4D97-AF65-F5344CB8AC3E}">
        <p14:creationId xmlns:p14="http://schemas.microsoft.com/office/powerpoint/2010/main" val="764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Double-beam in time UV vis spectrometers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is split in two, but measured by same detector</a:t>
            </a:r>
          </a:p>
        </p:txBody>
      </p:sp>
      <p:pic>
        <p:nvPicPr>
          <p:cNvPr id="4075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/>
          <a:stretch>
            <a:fillRect/>
          </a:stretch>
        </p:blipFill>
        <p:spPr bwMode="auto">
          <a:xfrm>
            <a:off x="452438" y="2667000"/>
            <a:ext cx="8239125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16663" y="5778500"/>
            <a:ext cx="198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Skoog, Fig. 13-13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75388" y="5000625"/>
            <a:ext cx="204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What if the source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power fluctuates?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9761" y="2777363"/>
            <a:ext cx="2314671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“in time” because</a:t>
            </a:r>
          </a:p>
          <a:p>
            <a:pPr algn="ctr"/>
            <a:r>
              <a:rPr lang="en-US" sz="1600" b="1" dirty="0"/>
              <a:t>the beam appears in 2 places over one cycle in time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61163" y="3825875"/>
            <a:ext cx="1160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- Sample</a:t>
            </a:r>
          </a:p>
          <a:p>
            <a:pPr eaLnBrk="1" hangingPunct="1"/>
            <a:r>
              <a:rPr lang="en-US" sz="1400" b="1">
                <a:solidFill>
                  <a:srgbClr val="FF0000"/>
                </a:solidFill>
              </a:rPr>
              <a:t>- Reference</a:t>
            </a:r>
          </a:p>
          <a:p>
            <a:pPr eaLnBrk="1" hangingPunct="1">
              <a:buFontTx/>
              <a:buChar char="-"/>
            </a:pPr>
            <a:r>
              <a:rPr lang="en-US" sz="1400" b="1">
                <a:solidFill>
                  <a:srgbClr val="FF0000"/>
                </a:solidFill>
              </a:rPr>
              <a:t> Sample</a:t>
            </a:r>
          </a:p>
          <a:p>
            <a:pPr eaLnBrk="1" hangingPunct="1">
              <a:buFontTx/>
              <a:buChar char="-"/>
            </a:pPr>
            <a:r>
              <a:rPr lang="en-US" sz="1400" b="1">
                <a:solidFill>
                  <a:srgbClr val="FF0000"/>
                </a:solidFill>
              </a:rPr>
              <a:t> Reference</a:t>
            </a:r>
          </a:p>
        </p:txBody>
      </p:sp>
    </p:spTree>
    <p:extLst>
      <p:ext uri="{BB962C8B-B14F-4D97-AF65-F5344CB8AC3E}">
        <p14:creationId xmlns:p14="http://schemas.microsoft.com/office/powerpoint/2010/main" val="30246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Double-beam in space UV-vis spectrometers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Beam is split into two paths and measured by matched detectors</a:t>
            </a:r>
          </a:p>
          <a:p>
            <a:pPr lvl="1"/>
            <a:r>
              <a:rPr lang="en-US"/>
              <a:t>Difficult to find perfectly matched detectors </a:t>
            </a:r>
          </a:p>
        </p:txBody>
      </p:sp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194050"/>
            <a:ext cx="82391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28700" y="5663946"/>
            <a:ext cx="2044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What if the source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power fluctuates?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534912" y="3393758"/>
            <a:ext cx="117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FF0000"/>
                </a:solidFill>
              </a:rPr>
              <a:t>Continuous</a:t>
            </a:r>
          </a:p>
          <a:p>
            <a:pPr algn="ctr" eaLnBrk="1" hangingPunct="1"/>
            <a:r>
              <a:rPr lang="en-US" sz="1400" b="1">
                <a:solidFill>
                  <a:srgbClr val="FF0000"/>
                </a:solidFill>
              </a:rPr>
              <a:t>Reference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534912" y="6025198"/>
            <a:ext cx="1177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FF0000"/>
                </a:solidFill>
              </a:rPr>
              <a:t>Continuous</a:t>
            </a:r>
          </a:p>
          <a:p>
            <a:pPr algn="ctr" eaLnBrk="1" hangingPunct="1"/>
            <a:r>
              <a:rPr lang="en-US" sz="1400" b="1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4038" y="3383852"/>
            <a:ext cx="2341562" cy="830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 b="1" dirty="0"/>
              <a:t>“in space” because</a:t>
            </a:r>
          </a:p>
          <a:p>
            <a:pPr algn="ctr" eaLnBrk="1" hangingPunct="1"/>
            <a:r>
              <a:rPr lang="en-US" sz="1600" b="1" dirty="0"/>
              <a:t>two beams are always</a:t>
            </a:r>
          </a:p>
          <a:p>
            <a:pPr algn="ctr" eaLnBrk="1" hangingPunct="1"/>
            <a:r>
              <a:rPr lang="en-US" sz="1600" b="1" dirty="0"/>
              <a:t>present in space</a:t>
            </a:r>
          </a:p>
        </p:txBody>
      </p:sp>
    </p:spTree>
    <p:extLst>
      <p:ext uri="{BB962C8B-B14F-4D97-AF65-F5344CB8AC3E}">
        <p14:creationId xmlns:p14="http://schemas.microsoft.com/office/powerpoint/2010/main" val="2091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Cary 100 double beam spectrometer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7492" name="Rectangle 4" descr="1322"/>
          <p:cNvSpPr>
            <a:spLocks noGrp="1" noChangeAspect="1" noChangeArrowheads="1"/>
          </p:cNvSpPr>
          <p:nvPr isPhoto="1"/>
        </p:nvSpPr>
        <p:spPr bwMode="auto">
          <a:xfrm>
            <a:off x="1103313" y="1447800"/>
            <a:ext cx="6937375" cy="5286375"/>
          </a:xfrm>
          <a:prstGeom prst="rect">
            <a:avLst/>
          </a:prstGeom>
          <a:blipFill dpi="0" rotWithShape="1">
            <a:blip r:embed="rId2"/>
            <a:srcRect/>
            <a:stretch>
              <a:fillRect r="-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15238" y="5245100"/>
            <a:ext cx="1303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- Sample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- Dark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- Reference</a:t>
            </a:r>
          </a:p>
          <a:p>
            <a:pPr eaLnBrk="1" hangingPunct="1"/>
            <a:r>
              <a:rPr lang="en-US" sz="1600" b="1">
                <a:solidFill>
                  <a:srgbClr val="FF0000"/>
                </a:solidFill>
              </a:rPr>
              <a:t>- Dark</a:t>
            </a:r>
          </a:p>
        </p:txBody>
      </p:sp>
      <p:sp>
        <p:nvSpPr>
          <p:cNvPr id="6" name="Oval 5"/>
          <p:cNvSpPr/>
          <p:nvPr/>
        </p:nvSpPr>
        <p:spPr>
          <a:xfrm>
            <a:off x="6511798" y="4091686"/>
            <a:ext cx="950913" cy="950913"/>
          </a:xfrm>
          <a:prstGeom prst="ellipse">
            <a:avLst/>
          </a:prstGeom>
          <a:noFill/>
          <a:ln w="381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5638" y="4097782"/>
            <a:ext cx="950913" cy="950913"/>
          </a:xfrm>
          <a:prstGeom prst="ellipse">
            <a:avLst/>
          </a:prstGeom>
          <a:noFill/>
          <a:ln w="381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Cary 300 double-dispersing spectrophotometer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Why does double dispersion help with extending absorption to ~5.0 absorbance units?</a:t>
            </a:r>
          </a:p>
        </p:txBody>
      </p:sp>
      <p:sp>
        <p:nvSpPr>
          <p:cNvPr id="448516" name="Rectangle 4" descr="1323"/>
          <p:cNvSpPr>
            <a:spLocks noGrp="1" noChangeAspect="1" noChangeArrowheads="1"/>
          </p:cNvSpPr>
          <p:nvPr isPhoto="1"/>
        </p:nvSpPr>
        <p:spPr bwMode="auto">
          <a:xfrm>
            <a:off x="3877183" y="2289048"/>
            <a:ext cx="4413250" cy="4495800"/>
          </a:xfrm>
          <a:prstGeom prst="rect">
            <a:avLst/>
          </a:prstGeom>
          <a:blipFill dpi="0" rotWithShape="1">
            <a:blip r:embed="rId2"/>
            <a:srcRect/>
            <a:stretch>
              <a:fillRect r="-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93713" y="2790825"/>
            <a:ext cx="36210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Two gratings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Reduced stray light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 0.00008% or less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Improved spectral resolution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 Bandwidth &lt; 4 nm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If Abs = 5.0, %T = ?</a:t>
            </a:r>
          </a:p>
        </p:txBody>
      </p:sp>
    </p:spTree>
    <p:extLst>
      <p:ext uri="{BB962C8B-B14F-4D97-AF65-F5344CB8AC3E}">
        <p14:creationId xmlns:p14="http://schemas.microsoft.com/office/powerpoint/2010/main" val="18667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Multichannel UV-vis spectrometers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Dispersing optic (grating or prism) used to separate different wavelengths in space.</a:t>
            </a:r>
          </a:p>
          <a:p>
            <a:r>
              <a:rPr lang="en-US" sz="2600"/>
              <a:t>Detection with diode array or CCD</a:t>
            </a:r>
          </a:p>
          <a:p>
            <a:r>
              <a:rPr lang="en-US" sz="2600"/>
              <a:t>Fast acquisition of entire spectrum</a:t>
            </a:r>
          </a:p>
        </p:txBody>
      </p:sp>
      <p:sp>
        <p:nvSpPr>
          <p:cNvPr id="444421" name="Rectangle 5" descr="1314"/>
          <p:cNvSpPr>
            <a:spLocks noGrp="1" noChangeAspect="1" noChangeArrowheads="1"/>
          </p:cNvSpPr>
          <p:nvPr isPhoto="1"/>
        </p:nvSpPr>
        <p:spPr bwMode="auto">
          <a:xfrm>
            <a:off x="4343400" y="1828800"/>
            <a:ext cx="4660900" cy="3605213"/>
          </a:xfrm>
          <a:prstGeom prst="rect">
            <a:avLst/>
          </a:prstGeom>
          <a:blipFill dpi="0" rotWithShape="1">
            <a:blip r:embed="rId2"/>
            <a:srcRect/>
            <a:stretch>
              <a:fillRect b="-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44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9223" r="15616" b="24547"/>
          <a:stretch>
            <a:fillRect/>
          </a:stretch>
        </p:blipFill>
        <p:spPr bwMode="auto">
          <a:xfrm>
            <a:off x="990600" y="5105400"/>
            <a:ext cx="304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1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Diode array spectrophotometers</a:t>
            </a:r>
          </a:p>
        </p:txBody>
      </p:sp>
      <p:sp>
        <p:nvSpPr>
          <p:cNvPr id="449540" name="Rectangle 4" descr="1325"/>
          <p:cNvSpPr>
            <a:spLocks noGrp="1" noChangeAspect="1" noChangeArrowheads="1"/>
          </p:cNvSpPr>
          <p:nvPr isPhoto="1"/>
        </p:nvSpPr>
        <p:spPr bwMode="auto">
          <a:xfrm>
            <a:off x="190500" y="1828800"/>
            <a:ext cx="7810500" cy="2436813"/>
          </a:xfrm>
          <a:prstGeom prst="rect">
            <a:avLst/>
          </a:prstGeom>
          <a:blipFill dpi="0" rotWithShape="1">
            <a:blip r:embed="rId2"/>
            <a:srcRect/>
            <a:stretch>
              <a:fillRect b="-3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541" name="Rectangle 5" descr="1324a"/>
          <p:cNvSpPr>
            <a:spLocks noGrp="1" noChangeAspect="1" noChangeArrowheads="1"/>
          </p:cNvSpPr>
          <p:nvPr isPhoto="1"/>
        </p:nvSpPr>
        <p:spPr bwMode="auto">
          <a:xfrm>
            <a:off x="4572000" y="4114800"/>
            <a:ext cx="2057400" cy="2514600"/>
          </a:xfrm>
          <a:prstGeom prst="rect">
            <a:avLst/>
          </a:prstGeom>
          <a:blipFill dpi="0" rotWithShape="1">
            <a:blip r:embed="rId3"/>
            <a:srcRect/>
            <a:stretch>
              <a:fillRect r="-1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542" name="Rectangle 6" descr="1324b"/>
          <p:cNvSpPr>
            <a:spLocks noGrp="1" noChangeAspect="1" noChangeArrowheads="1"/>
          </p:cNvSpPr>
          <p:nvPr isPhoto="1"/>
        </p:nvSpPr>
        <p:spPr bwMode="auto">
          <a:xfrm>
            <a:off x="7243763" y="4267200"/>
            <a:ext cx="1519237" cy="2514600"/>
          </a:xfrm>
          <a:prstGeom prst="rect">
            <a:avLst/>
          </a:prstGeom>
          <a:blipFill dpi="0" rotWithShape="1">
            <a:blip r:embed="rId4"/>
            <a:srcRect/>
            <a:stretch>
              <a:fillRect b="-4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543" name="Text Box 7"/>
          <p:cNvSpPr txBox="1">
            <a:spLocks noChangeArrowheads="1"/>
          </p:cNvSpPr>
          <p:nvPr/>
        </p:nvSpPr>
        <p:spPr bwMode="auto">
          <a:xfrm>
            <a:off x="762000" y="4608513"/>
            <a:ext cx="32924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Fairly inexpensive, but good quality fiber optic models available for </a:t>
            </a:r>
            <a:r>
              <a:rPr lang="en-US" dirty="0" smtClean="0"/>
              <a:t>~$3000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 Ocean Optics</a:t>
            </a:r>
          </a:p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dirty="0" err="1"/>
              <a:t>StellarNet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14350"/>
            <a:ext cx="4589463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Grp="1"/>
          </p:cNvSpPr>
          <p:nvPr>
            <p:ph type="title"/>
          </p:nvPr>
        </p:nvSpPr>
        <p:spPr>
          <a:xfrm>
            <a:off x="457200" y="-36766"/>
            <a:ext cx="8229600" cy="642937"/>
          </a:xfrm>
          <a:noFill/>
        </p:spPr>
        <p:txBody>
          <a:bodyPr/>
          <a:lstStyle/>
          <a:p>
            <a:r>
              <a:rPr lang="en-US" sz="3200" b="1" dirty="0" smtClean="0"/>
              <a:t>Diode array spectrophotometers</a:t>
            </a: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571308"/>
            <a:ext cx="271303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264025"/>
            <a:ext cx="44291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9"/>
          <p:cNvSpPr>
            <a:spLocks noChangeShapeType="1"/>
          </p:cNvSpPr>
          <p:nvPr/>
        </p:nvSpPr>
        <p:spPr bwMode="auto">
          <a:xfrm flipV="1">
            <a:off x="6680200" y="3087370"/>
            <a:ext cx="1708150" cy="1025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0"/>
          <p:cNvSpPr txBox="1">
            <a:spLocks noChangeArrowheads="1"/>
          </p:cNvSpPr>
          <p:nvPr/>
        </p:nvSpPr>
        <p:spPr bwMode="auto">
          <a:xfrm>
            <a:off x="7412038" y="3523933"/>
            <a:ext cx="10398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b="1"/>
              <a:t>89 mm</a:t>
            </a:r>
          </a:p>
          <a:p>
            <a:pPr algn="ctr" eaLnBrk="1" hangingPunct="1"/>
            <a:r>
              <a:rPr lang="en-US" sz="1400" b="1"/>
              <a:t>3.5 inches</a:t>
            </a:r>
          </a:p>
        </p:txBody>
      </p:sp>
      <p:sp>
        <p:nvSpPr>
          <p:cNvPr id="9" name="Oval 8"/>
          <p:cNvSpPr/>
          <p:nvPr/>
        </p:nvSpPr>
        <p:spPr>
          <a:xfrm>
            <a:off x="4524375" y="4475163"/>
            <a:ext cx="3836988" cy="385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4656138" y="3934333"/>
            <a:ext cx="177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dirty="0"/>
              <a:t>250 </a:t>
            </a:r>
            <a:r>
              <a:rPr lang="en-US" sz="1400" b="1" dirty="0" err="1"/>
              <a:t>specta</a:t>
            </a:r>
            <a:r>
              <a:rPr lang="en-US" sz="1400" b="1" dirty="0"/>
              <a:t> per sec</a:t>
            </a:r>
          </a:p>
        </p:txBody>
      </p:sp>
      <p:sp>
        <p:nvSpPr>
          <p:cNvPr id="11" name="Oval 10"/>
          <p:cNvSpPr/>
          <p:nvPr/>
        </p:nvSpPr>
        <p:spPr>
          <a:xfrm>
            <a:off x="36513" y="6400800"/>
            <a:ext cx="3836987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749800" y="1479042"/>
            <a:ext cx="4184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http://www.oceanoptics.com/products/usb4000.asp</a:t>
            </a:r>
          </a:p>
        </p:txBody>
      </p:sp>
    </p:spTree>
    <p:extLst>
      <p:ext uri="{BB962C8B-B14F-4D97-AF65-F5344CB8AC3E}">
        <p14:creationId xmlns:p14="http://schemas.microsoft.com/office/powerpoint/2010/main" val="42171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and absorbance and losses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The reduction in the intensity of light transmitted through a sample can be used to quantitate the amount of an unknown material.</a:t>
            </a:r>
          </a:p>
        </p:txBody>
      </p:sp>
      <p:graphicFrame>
        <p:nvGraphicFramePr>
          <p:cNvPr id="43008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71600" y="4419600"/>
          <a:ext cx="2668588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066680" imgH="723600" progId="Equation.DSMT4">
                  <p:embed/>
                </p:oleObj>
              </mc:Choice>
              <mc:Fallback>
                <p:oleObj name="Equation" r:id="rId3" imgW="10666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2668588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4" name="Rectangle 4" descr="1301"/>
          <p:cNvSpPr>
            <a:spLocks noGrp="1" noChangeAspect="1" noChangeArrowheads="1"/>
          </p:cNvSpPr>
          <p:nvPr isPhoto="1"/>
        </p:nvSpPr>
        <p:spPr bwMode="auto">
          <a:xfrm>
            <a:off x="5029200" y="2362200"/>
            <a:ext cx="3879850" cy="2914650"/>
          </a:xfrm>
          <a:prstGeom prst="rect">
            <a:avLst/>
          </a:prstGeom>
          <a:blipFill dpi="0" rotWithShape="1">
            <a:blip r:embed="rId5"/>
            <a:srcRect/>
            <a:stretch>
              <a:fillRect r="-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30090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90046111"/>
              </p:ext>
            </p:extLst>
          </p:nvPr>
        </p:nvGraphicFramePr>
        <p:xfrm>
          <a:off x="1371600" y="4380484"/>
          <a:ext cx="43513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1739880" imgH="799920" progId="Equation.DSMT4">
                  <p:embed/>
                </p:oleObj>
              </mc:Choice>
              <mc:Fallback>
                <p:oleObj name="Equation" r:id="rId6" imgW="17398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80484"/>
                        <a:ext cx="4351338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8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Reflective dip probes</a:t>
            </a:r>
          </a:p>
        </p:txBody>
      </p:sp>
      <p:sp>
        <p:nvSpPr>
          <p:cNvPr id="445444" name="Rectangle 4" descr="1318b"/>
          <p:cNvSpPr>
            <a:spLocks noGrp="1" noChangeAspect="1" noChangeArrowheads="1"/>
          </p:cNvSpPr>
          <p:nvPr isPhoto="1"/>
        </p:nvSpPr>
        <p:spPr bwMode="auto">
          <a:xfrm>
            <a:off x="228600" y="1524000"/>
            <a:ext cx="3175000" cy="5257800"/>
          </a:xfrm>
          <a:prstGeom prst="rect">
            <a:avLst/>
          </a:prstGeom>
          <a:blipFill dpi="0" rotWithShape="1">
            <a:blip r:embed="rId2"/>
            <a:srcRect/>
            <a:stretch>
              <a:fillRect r="-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5445" name="Rectangle 5" descr="1318a"/>
          <p:cNvSpPr>
            <a:spLocks noGrp="1" noChangeAspect="1" noChangeArrowheads="1"/>
          </p:cNvSpPr>
          <p:nvPr isPhoto="1"/>
        </p:nvSpPr>
        <p:spPr bwMode="auto">
          <a:xfrm>
            <a:off x="3352800" y="2057400"/>
            <a:ext cx="5791200" cy="3549650"/>
          </a:xfrm>
          <a:prstGeom prst="rect">
            <a:avLst/>
          </a:prstGeom>
          <a:blipFill dpi="0" rotWithShape="1">
            <a:blip r:embed="rId3"/>
            <a:srcRect/>
            <a:stretch>
              <a:fillRect b="-1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UV-visible absorption measuring?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3058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The absorption of a photon generates an electronic excited state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UV-vis energy often matches up with transitions of bonding electrons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Often relatively short lifetimes (1-10 nsec)</a:t>
            </a:r>
            <a:endParaRPr lang="en-US" sz="700"/>
          </a:p>
          <a:p>
            <a:pPr>
              <a:lnSpc>
                <a:spcPct val="90000"/>
              </a:lnSpc>
            </a:pPr>
            <a:r>
              <a:rPr lang="en-US" sz="2600"/>
              <a:t>Relaxation can occur non-radiatively</a:t>
            </a:r>
          </a:p>
          <a:p>
            <a:pPr>
              <a:lnSpc>
                <a:spcPct val="90000"/>
              </a:lnSpc>
            </a:pPr>
            <a:endParaRPr lang="en-US" sz="2600"/>
          </a:p>
          <a:p>
            <a:pPr>
              <a:lnSpc>
                <a:spcPct val="90000"/>
              </a:lnSpc>
            </a:pPr>
            <a:r>
              <a:rPr lang="en-US" sz="2600"/>
              <a:t>or by emission of radiation (fluorescence or phosphorescence)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  <p:graphicFrame>
        <p:nvGraphicFramePr>
          <p:cNvPr id="4597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06763" y="2362200"/>
          <a:ext cx="25320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838080" imgH="190440" progId="Equation.DSMT4">
                  <p:embed/>
                </p:oleObj>
              </mc:Choice>
              <mc:Fallback>
                <p:oleObj name="Equation" r:id="rId3" imgW="838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2362200"/>
                        <a:ext cx="25320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352800" y="4560888"/>
          <a:ext cx="243998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977760" imgH="190440" progId="Equation.DSMT4">
                  <p:embed/>
                </p:oleObj>
              </mc:Choice>
              <mc:Fallback>
                <p:oleObj name="Equation" r:id="rId5" imgW="9777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560888"/>
                        <a:ext cx="243998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84" name="Object 8"/>
          <p:cNvGraphicFramePr>
            <a:graphicFrameLocks noChangeAspect="1"/>
          </p:cNvGraphicFramePr>
          <p:nvPr/>
        </p:nvGraphicFramePr>
        <p:xfrm>
          <a:off x="3430588" y="5702300"/>
          <a:ext cx="2282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914400" imgH="190440" progId="Equation.DSMT4">
                  <p:embed/>
                </p:oleObj>
              </mc:Choice>
              <mc:Fallback>
                <p:oleObj name="Equation" r:id="rId7" imgW="914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5702300"/>
                        <a:ext cx="22828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3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Absorption signatures of various organic functional groups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/>
              <a:t>Commonly observed transitions are n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>
                <a:sym typeface="Wingdings" pitchFamily="2" charset="2"/>
              </a:rPr>
              <a:t>* or </a:t>
            </a:r>
            <a:r>
              <a:rPr lang="en-US" sz="2200"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>
                <a:sym typeface="Wingdings" pitchFamily="2" charset="2"/>
              </a:rPr>
              <a:t>*</a:t>
            </a:r>
          </a:p>
          <a:p>
            <a:pPr lvl="1"/>
            <a:r>
              <a:rPr lang="en-US" sz="2000" i="1" u="sng"/>
              <a:t>Chromophores</a:t>
            </a:r>
            <a:r>
              <a:rPr lang="en-US" sz="2000"/>
              <a:t> have unsaturated functional groups</a:t>
            </a:r>
          </a:p>
          <a:p>
            <a:pPr lvl="1"/>
            <a:r>
              <a:rPr lang="en-US" sz="2000"/>
              <a:t>Rotational and vibrational transitions add detail to spectra</a:t>
            </a:r>
          </a:p>
          <a:p>
            <a:pPr lvl="1"/>
            <a:r>
              <a:rPr lang="en-US" sz="2000"/>
              <a:t>Single bond excitation energies (n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>
                <a:latin typeface="Symbol" pitchFamily="18" charset="2"/>
                <a:sym typeface="Wingdings" pitchFamily="2" charset="2"/>
              </a:rPr>
              <a:t>s</a:t>
            </a:r>
            <a:r>
              <a:rPr lang="en-US" sz="2000">
                <a:sym typeface="Wingdings" pitchFamily="2" charset="2"/>
              </a:rPr>
              <a:t>*</a:t>
            </a:r>
            <a:r>
              <a:rPr lang="en-US" sz="2000"/>
              <a:t>) are in vacuum UV (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/>
              <a:t> &lt; 185 nm) and have very low molar absorptivities</a:t>
            </a:r>
          </a:p>
        </p:txBody>
      </p:sp>
      <p:sp>
        <p:nvSpPr>
          <p:cNvPr id="463876" name="Rectangle 4" descr="14T01"/>
          <p:cNvSpPr>
            <a:spLocks noGrp="1" noChangeAspect="1" noChangeArrowheads="1"/>
          </p:cNvSpPr>
          <p:nvPr isPhoto="1"/>
        </p:nvSpPr>
        <p:spPr bwMode="auto">
          <a:xfrm>
            <a:off x="842772" y="3522599"/>
            <a:ext cx="6019800" cy="3298825"/>
          </a:xfrm>
          <a:prstGeom prst="rect">
            <a:avLst/>
          </a:prstGeom>
          <a:blipFill dpi="0" rotWithShape="1">
            <a:blip r:embed="rId3"/>
            <a:srcRect/>
            <a:stretch>
              <a:fillRect b="-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38346"/>
              </p:ext>
            </p:extLst>
          </p:nvPr>
        </p:nvGraphicFramePr>
        <p:xfrm>
          <a:off x="7204774" y="4130612"/>
          <a:ext cx="160972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457200" imgH="393480" progId="Equation.3">
                  <p:embed/>
                </p:oleObj>
              </mc:Choice>
              <mc:Fallback>
                <p:oleObj name="Equation" r:id="rId4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774" y="4130612"/>
                        <a:ext cx="1609725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230174" y="5638737"/>
            <a:ext cx="169703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latin typeface="Symbol" pitchFamily="18" charset="2"/>
              </a:rPr>
              <a:t>e</a:t>
            </a:r>
            <a:r>
              <a:rPr lang="en-US" sz="1600" b="1" dirty="0"/>
              <a:t> normalized</a:t>
            </a:r>
          </a:p>
          <a:p>
            <a:pPr algn="ctr" eaLnBrk="1" hangingPunct="1"/>
            <a:r>
              <a:rPr lang="en-US" sz="1600" b="1" dirty="0"/>
              <a:t>with respect to </a:t>
            </a:r>
          </a:p>
          <a:p>
            <a:pPr algn="ctr" eaLnBrk="1" hangingPunct="1"/>
            <a:r>
              <a:rPr lang="en-US" sz="1600" b="1" dirty="0"/>
              <a:t>path length and</a:t>
            </a:r>
          </a:p>
          <a:p>
            <a:pPr algn="ctr" eaLnBrk="1" hangingPunct="1"/>
            <a:r>
              <a:rPr lang="en-US" sz="1600" b="1" dirty="0"/>
              <a:t>concentration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596636" y="3889312"/>
            <a:ext cx="1647825" cy="938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Absorption signatures of various organic functional groups, continued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0767"/>
            <a:ext cx="8229600" cy="4411662"/>
          </a:xfrm>
        </p:spPr>
        <p:txBody>
          <a:bodyPr/>
          <a:lstStyle/>
          <a:p>
            <a:r>
              <a:rPr lang="en-US" sz="2200"/>
              <a:t>Conjugation causes shift to longer wavelength</a:t>
            </a:r>
          </a:p>
          <a:p>
            <a:r>
              <a:rPr lang="en-US" sz="2200">
                <a:latin typeface="Symbol" pitchFamily="18" charset="2"/>
              </a:rPr>
              <a:t>p</a:t>
            </a:r>
            <a:r>
              <a:rPr lang="en-US" sz="2200">
                <a:sym typeface="Wingdings" pitchFamily="2" charset="2"/>
              </a:rPr>
              <a:t></a:t>
            </a:r>
            <a:r>
              <a:rPr lang="en-US" sz="2200"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>
                <a:sym typeface="Wingdings" pitchFamily="2" charset="2"/>
              </a:rPr>
              <a:t>* transitions more 10-100x or more intense than n</a:t>
            </a:r>
            <a:r>
              <a:rPr lang="en-US" sz="2200">
                <a:latin typeface="Symbol" pitchFamily="18" charset="2"/>
                <a:sym typeface="Wingdings" pitchFamily="2" charset="2"/>
              </a:rPr>
              <a:t>p</a:t>
            </a:r>
            <a:r>
              <a:rPr lang="en-US" sz="2200">
                <a:sym typeface="Wingdings" pitchFamily="2" charset="2"/>
              </a:rPr>
              <a:t>*</a:t>
            </a:r>
          </a:p>
          <a:p>
            <a:r>
              <a:rPr lang="en-US" sz="2200">
                <a:sym typeface="Wingdings" pitchFamily="2" charset="2"/>
              </a:rPr>
              <a:t>Nonbonding electrons of heteroatoms in saturated compounds can give UV absorbance signature.</a:t>
            </a:r>
            <a:endParaRPr lang="en-US" sz="2200"/>
          </a:p>
        </p:txBody>
      </p:sp>
      <p:sp>
        <p:nvSpPr>
          <p:cNvPr id="479237" name="Rectangle 5" descr="1402a"/>
          <p:cNvSpPr>
            <a:spLocks noGrp="1" noChangeAspect="1" noChangeArrowheads="1"/>
          </p:cNvSpPr>
          <p:nvPr isPhoto="1"/>
        </p:nvSpPr>
        <p:spPr bwMode="auto">
          <a:xfrm>
            <a:off x="473075" y="3432175"/>
            <a:ext cx="3949700" cy="3425825"/>
          </a:xfrm>
          <a:prstGeom prst="rect">
            <a:avLst/>
          </a:prstGeom>
          <a:blipFill dpi="0" rotWithShape="1">
            <a:blip r:embed="rId2"/>
            <a:srcRect/>
            <a:stretch>
              <a:fillRect r="-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238" name="Rectangle 6" descr="1402b"/>
          <p:cNvSpPr>
            <a:spLocks noGrp="1" noChangeAspect="1" noChangeArrowheads="1"/>
          </p:cNvSpPr>
          <p:nvPr isPhoto="1"/>
        </p:nvSpPr>
        <p:spPr bwMode="auto">
          <a:xfrm>
            <a:off x="4895850" y="3427413"/>
            <a:ext cx="3775075" cy="3430587"/>
          </a:xfrm>
          <a:prstGeom prst="rect">
            <a:avLst/>
          </a:prstGeom>
          <a:blipFill dpi="0" rotWithShape="1">
            <a:blip r:embed="rId3"/>
            <a:srcRect/>
            <a:stretch>
              <a:fillRect r="-2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9240" name="Picture 8" descr="Image:Beta-carotene-2D-skeleta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967163"/>
            <a:ext cx="2503488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372098" y="3069082"/>
            <a:ext cx="2665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Note distinct </a:t>
            </a:r>
            <a:r>
              <a:rPr lang="en-US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 dirty="0" err="1">
                <a:solidFill>
                  <a:srgbClr val="FF0000"/>
                </a:solidFill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 values</a:t>
            </a:r>
          </a:p>
        </p:txBody>
      </p:sp>
      <p:sp>
        <p:nvSpPr>
          <p:cNvPr id="8" name="Oval 7"/>
          <p:cNvSpPr/>
          <p:nvPr/>
        </p:nvSpPr>
        <p:spPr>
          <a:xfrm>
            <a:off x="698500" y="3405188"/>
            <a:ext cx="8175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49888" y="5076825"/>
            <a:ext cx="265112" cy="265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Spectra of inorganic (metal and non-metal) ions and ionic complexes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411662"/>
          </a:xfrm>
        </p:spPr>
        <p:txBody>
          <a:bodyPr/>
          <a:lstStyle/>
          <a:p>
            <a:r>
              <a:rPr lang="en-US" sz="2200"/>
              <a:t>Inorganic anions have broad UV absorption bands from non-bonding electrons.</a:t>
            </a:r>
          </a:p>
          <a:p>
            <a:r>
              <a:rPr lang="en-US" sz="2200"/>
              <a:t>Transition metal ions and complexes absorb visible light upon excitation between filled and unfilled </a:t>
            </a:r>
            <a:r>
              <a:rPr lang="en-US" sz="2200" i="1"/>
              <a:t>d</a:t>
            </a:r>
            <a:r>
              <a:rPr lang="en-US" sz="2200"/>
              <a:t>-orbitals.</a:t>
            </a:r>
          </a:p>
          <a:p>
            <a:pPr lvl="1"/>
            <a:r>
              <a:rPr lang="en-US" sz="2000"/>
              <a:t>Dependent upon oxidation state and coordination environment.</a:t>
            </a:r>
          </a:p>
        </p:txBody>
      </p:sp>
      <p:sp>
        <p:nvSpPr>
          <p:cNvPr id="464901" name="Rectangle 5" descr="1403a"/>
          <p:cNvSpPr>
            <a:spLocks noGrp="1" noChangeAspect="1" noChangeArrowheads="1"/>
          </p:cNvSpPr>
          <p:nvPr isPhoto="1"/>
        </p:nvSpPr>
        <p:spPr bwMode="auto">
          <a:xfrm>
            <a:off x="500063" y="3424238"/>
            <a:ext cx="3675062" cy="3433762"/>
          </a:xfrm>
          <a:prstGeom prst="rect">
            <a:avLst/>
          </a:prstGeom>
          <a:blipFill dpi="0" rotWithShape="1">
            <a:blip r:embed="rId2"/>
            <a:srcRect/>
            <a:stretch>
              <a:fillRect r="-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Rectangle 7" descr="1403b"/>
          <p:cNvSpPr>
            <a:spLocks noGrp="1" noChangeAspect="1" noChangeArrowheads="1"/>
          </p:cNvSpPr>
          <p:nvPr isPhoto="1"/>
        </p:nvSpPr>
        <p:spPr bwMode="auto">
          <a:xfrm>
            <a:off x="4676775" y="3429000"/>
            <a:ext cx="3967163" cy="3429000"/>
          </a:xfrm>
          <a:prstGeom prst="rect">
            <a:avLst/>
          </a:prstGeom>
          <a:blipFill dpi="0" rotWithShape="1">
            <a:blip r:embed="rId3"/>
            <a:srcRect/>
            <a:stretch>
              <a:fillRect b="-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03325" y="3381375"/>
            <a:ext cx="312738" cy="312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49875" y="3400425"/>
            <a:ext cx="312738" cy="312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6388" y="5024438"/>
            <a:ext cx="312737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 of lanthanide and actinide ions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/>
              <a:t>Lanthanide and actinide ions absorptions come from excitation of 4</a:t>
            </a:r>
            <a:r>
              <a:rPr lang="en-US" sz="2200" i="1"/>
              <a:t>f</a:t>
            </a:r>
            <a:r>
              <a:rPr lang="en-US" sz="2200"/>
              <a:t> and 5</a:t>
            </a:r>
            <a:r>
              <a:rPr lang="en-US" sz="2200" i="1"/>
              <a:t>f</a:t>
            </a:r>
            <a:r>
              <a:rPr lang="en-US" sz="2200"/>
              <a:t> electrons.</a:t>
            </a:r>
          </a:p>
          <a:p>
            <a:pPr lvl="1"/>
            <a:r>
              <a:rPr lang="en-US" sz="2000" i="1"/>
              <a:t>f</a:t>
            </a:r>
            <a:r>
              <a:rPr lang="en-US" sz="2000"/>
              <a:t> electrons are shielded from s, p, and d orbitals and have narrow absorption bands</a:t>
            </a:r>
            <a:endParaRPr lang="en-US" sz="2000" i="1"/>
          </a:p>
        </p:txBody>
      </p:sp>
      <p:sp>
        <p:nvSpPr>
          <p:cNvPr id="473092" name="Rectangle 4" descr="1404a"/>
          <p:cNvSpPr>
            <a:spLocks noGrp="1" noChangeAspect="1" noChangeArrowheads="1"/>
          </p:cNvSpPr>
          <p:nvPr isPhoto="1"/>
        </p:nvSpPr>
        <p:spPr bwMode="auto">
          <a:xfrm>
            <a:off x="609600" y="3200400"/>
            <a:ext cx="3609975" cy="34305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3093" name="Rectangle 5" descr="1404b"/>
          <p:cNvSpPr>
            <a:spLocks noGrp="1" noChangeAspect="1" noChangeArrowheads="1"/>
          </p:cNvSpPr>
          <p:nvPr isPhoto="1"/>
        </p:nvSpPr>
        <p:spPr bwMode="auto">
          <a:xfrm>
            <a:off x="4876800" y="3276600"/>
            <a:ext cx="3765550" cy="3429000"/>
          </a:xfrm>
          <a:prstGeom prst="rect">
            <a:avLst/>
          </a:prstGeom>
          <a:blipFill dpi="0" rotWithShape="1">
            <a:blip r:embed="rId3"/>
            <a:srcRect/>
            <a:stretch>
              <a:fillRect b="-1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Charge-transfer complexes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572000" cy="4411662"/>
          </a:xfrm>
        </p:spPr>
        <p:txBody>
          <a:bodyPr/>
          <a:lstStyle/>
          <a:p>
            <a:r>
              <a:rPr lang="en-US" sz="2200"/>
              <a:t>Electron donor absorbs light and transfers to acceptor.</a:t>
            </a:r>
          </a:p>
          <a:p>
            <a:pPr lvl="1"/>
            <a:r>
              <a:rPr lang="en-US" sz="2000"/>
              <a:t>Internal red-ox process</a:t>
            </a:r>
          </a:p>
          <a:p>
            <a:r>
              <a:rPr lang="en-US" sz="2200"/>
              <a:t>Typically very large molar absorptivities (</a:t>
            </a:r>
            <a:r>
              <a:rPr lang="en-US" sz="2200">
                <a:latin typeface="Symbol" pitchFamily="18" charset="2"/>
              </a:rPr>
              <a:t>e</a:t>
            </a:r>
            <a:r>
              <a:rPr lang="en-US" sz="2200"/>
              <a:t>&gt;10,000)</a:t>
            </a:r>
          </a:p>
          <a:p>
            <a:pPr lvl="1"/>
            <a:r>
              <a:rPr lang="en-US" sz="2000"/>
              <a:t>Metal-to-ligand charge transfers (MLCT)</a:t>
            </a:r>
          </a:p>
          <a:p>
            <a:pPr lvl="1"/>
            <a:r>
              <a:rPr lang="en-US" sz="2000"/>
              <a:t>Ligand-to-metal charge transfer (LMCT)</a:t>
            </a:r>
          </a:p>
        </p:txBody>
      </p:sp>
      <p:sp>
        <p:nvSpPr>
          <p:cNvPr id="474116" name="Rectangle 4" descr="1405"/>
          <p:cNvSpPr>
            <a:spLocks noGrp="1" noChangeAspect="1" noChangeArrowheads="1"/>
          </p:cNvSpPr>
          <p:nvPr isPhoto="1"/>
        </p:nvSpPr>
        <p:spPr bwMode="auto">
          <a:xfrm>
            <a:off x="5181600" y="1676400"/>
            <a:ext cx="3400425" cy="5181600"/>
          </a:xfrm>
          <a:prstGeom prst="rect">
            <a:avLst/>
          </a:prstGeom>
          <a:blipFill dpi="0" rotWithShape="1">
            <a:blip r:embed="rId2"/>
            <a:srcRect/>
            <a:stretch>
              <a:fillRect b="-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4117" name="Picture 5" descr="Binding reaction of BCA and copper 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"/>
          <a:stretch>
            <a:fillRect/>
          </a:stretch>
        </p:blipFill>
        <p:spPr bwMode="auto">
          <a:xfrm>
            <a:off x="304800" y="4878388"/>
            <a:ext cx="4410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4118" name="Text Box 6"/>
          <p:cNvSpPr txBox="1">
            <a:spLocks noChangeArrowheads="1"/>
          </p:cNvSpPr>
          <p:nvPr/>
        </p:nvSpPr>
        <p:spPr bwMode="auto">
          <a:xfrm>
            <a:off x="-23813" y="6659563"/>
            <a:ext cx="4752976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http://www.piercenet.com/browse.cfm?fldID=876562B0-5056-8A76-4E0C-B764EAB3A339</a:t>
            </a:r>
          </a:p>
        </p:txBody>
      </p:sp>
      <p:sp>
        <p:nvSpPr>
          <p:cNvPr id="7" name="Oval 6"/>
          <p:cNvSpPr/>
          <p:nvPr/>
        </p:nvSpPr>
        <p:spPr>
          <a:xfrm>
            <a:off x="5368036" y="3295459"/>
            <a:ext cx="8175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effects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191000" cy="4833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/>
              <a:t>The environment that the analyte is in can have profound effect on the observed spectrum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 the gas phase, rotational and vibrational fine structure can be observed given adequate spectral bandwidth.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In solid form or in solution, molecules cannot rotate as freely and differences in rotational energy level are not observable.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Solvent molecules can also lead to a loss of vibrational detail in the absorbance spectrum.</a:t>
            </a:r>
          </a:p>
        </p:txBody>
      </p:sp>
      <p:pic>
        <p:nvPicPr>
          <p:cNvPr id="465925" name="Picture 5" descr="14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18347" r="16617"/>
          <a:stretch>
            <a:fillRect/>
          </a:stretch>
        </p:blipFill>
        <p:spPr bwMode="auto">
          <a:xfrm>
            <a:off x="4648200" y="1676400"/>
            <a:ext cx="4191000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 l="18102" t="18347" r="16617"/>
                  <a:stretch>
                    <a:fillRect r="-2147483648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5926" name="Text Box 6"/>
          <p:cNvSpPr txBox="1">
            <a:spLocks noChangeArrowheads="1"/>
          </p:cNvSpPr>
          <p:nvPr/>
        </p:nvSpPr>
        <p:spPr bwMode="auto">
          <a:xfrm>
            <a:off x="4876800" y="4741863"/>
            <a:ext cx="4114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The visible absorption spectrum of sym-tetrazine: </a:t>
            </a:r>
            <a:r>
              <a:rPr lang="en-US" sz="1400" b="1"/>
              <a:t>I</a:t>
            </a:r>
            <a:r>
              <a:rPr lang="en-US" sz="1400"/>
              <a:t>, at room temperature in the vapour; </a:t>
            </a:r>
            <a:r>
              <a:rPr lang="en-US" sz="1400" b="1"/>
              <a:t>II</a:t>
            </a:r>
            <a:r>
              <a:rPr lang="en-US" sz="1400"/>
              <a:t>, at 77</a:t>
            </a:r>
            <a:r>
              <a:rPr lang="en-US" sz="1400" baseline="30000"/>
              <a:t>o</a:t>
            </a:r>
            <a:r>
              <a:rPr lang="en-US" sz="1400"/>
              <a:t> K in a 5 : 1 isopentane-methylcyclohexane glass, </a:t>
            </a:r>
            <a:r>
              <a:rPr lang="en-US" sz="1400" b="1"/>
              <a:t>III</a:t>
            </a:r>
            <a:r>
              <a:rPr lang="en-US" sz="1400"/>
              <a:t>, in cyclohexane; and </a:t>
            </a:r>
            <a:r>
              <a:rPr lang="en-US" sz="1400" b="1"/>
              <a:t>IV</a:t>
            </a:r>
            <a:r>
              <a:rPr lang="en-US" sz="1400"/>
              <a:t>, in aqueous solution at room temperature.</a:t>
            </a:r>
          </a:p>
        </p:txBody>
      </p:sp>
      <p:sp>
        <p:nvSpPr>
          <p:cNvPr id="465927" name="Text Box 7"/>
          <p:cNvSpPr txBox="1">
            <a:spLocks noChangeArrowheads="1"/>
          </p:cNvSpPr>
          <p:nvPr/>
        </p:nvSpPr>
        <p:spPr bwMode="auto">
          <a:xfrm>
            <a:off x="6172200" y="6583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i="1"/>
              <a:t>J. Chem. Soc.</a:t>
            </a:r>
            <a:r>
              <a:rPr lang="en-US" sz="1200"/>
              <a:t>, </a:t>
            </a:r>
            <a:r>
              <a:rPr lang="en-US" sz="1200" b="1"/>
              <a:t>1959</a:t>
            </a:r>
            <a:r>
              <a:rPr lang="en-US" sz="1200"/>
              <a:t>, 1263-1268.</a:t>
            </a:r>
          </a:p>
        </p:txBody>
      </p:sp>
    </p:spTree>
    <p:extLst>
      <p:ext uri="{BB962C8B-B14F-4D97-AF65-F5344CB8AC3E}">
        <p14:creationId xmlns:p14="http://schemas.microsoft.com/office/powerpoint/2010/main" val="6837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Solvatochromism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334000" cy="2547937"/>
          </a:xfrm>
        </p:spPr>
        <p:txBody>
          <a:bodyPr/>
          <a:lstStyle/>
          <a:p>
            <a:r>
              <a:rPr lang="en-US" sz="2200"/>
              <a:t>The polarity of solvents can preferentially stabilize the ground or excited state leading to different energy  level gaps and thus a solvent-dependent absorption spectrum.</a:t>
            </a:r>
          </a:p>
        </p:txBody>
      </p:sp>
      <p:pic>
        <p:nvPicPr>
          <p:cNvPr id="481291" name="Picture 11" descr="# InChI=1/C41H29NO/c43-41-37(31-18-8-2-9-19-31)28-36(29-38(41)32-20-10-3-11-21-32)42-39(33-22-12-4-13-23-33)26-35(30-16-6-1-7-17-30)27-40(42)34-24-14-5-15-25-34/h1-29H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9907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92" name="Text Box 12"/>
          <p:cNvSpPr txBox="1">
            <a:spLocks noChangeArrowheads="1"/>
          </p:cNvSpPr>
          <p:nvPr/>
        </p:nvSpPr>
        <p:spPr bwMode="auto">
          <a:xfrm>
            <a:off x="1254125" y="642143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/>
              <a:t>http://scienceblogs.com/moleculeoftheday/2007/02/reichardts_dye_solvatochromic.php</a:t>
            </a:r>
          </a:p>
          <a:p>
            <a:pPr algn="r"/>
            <a:r>
              <a:rPr lang="en-US" sz="1200"/>
              <a:t>http://www.uni-regensburg.de/Fakultaeten/nat_Fak_IV/Organische_Chemie/Didaktik/Keusch/p28_neg_sol-e.htm</a:t>
            </a:r>
          </a:p>
        </p:txBody>
      </p:sp>
      <p:grpSp>
        <p:nvGrpSpPr>
          <p:cNvPr id="481298" name="Group 18"/>
          <p:cNvGrpSpPr>
            <a:grpSpLocks/>
          </p:cNvGrpSpPr>
          <p:nvPr/>
        </p:nvGrpSpPr>
        <p:grpSpPr bwMode="auto">
          <a:xfrm>
            <a:off x="1257300" y="3886200"/>
            <a:ext cx="3238500" cy="2373313"/>
            <a:chOff x="696" y="2448"/>
            <a:chExt cx="2040" cy="1495"/>
          </a:xfrm>
        </p:grpSpPr>
        <p:pic>
          <p:nvPicPr>
            <p:cNvPr id="481294" name="Picture 14" descr="Pho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2448"/>
              <a:ext cx="2040" cy="1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295" name="Text Box 15"/>
            <p:cNvSpPr txBox="1">
              <a:spLocks noChangeArrowheads="1"/>
            </p:cNvSpPr>
            <p:nvPr/>
          </p:nvSpPr>
          <p:spPr bwMode="auto">
            <a:xfrm>
              <a:off x="775" y="3751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acetone</a:t>
              </a:r>
            </a:p>
          </p:txBody>
        </p:sp>
        <p:sp>
          <p:nvSpPr>
            <p:cNvPr id="481296" name="Text Box 16"/>
            <p:cNvSpPr txBox="1">
              <a:spLocks noChangeArrowheads="1"/>
            </p:cNvSpPr>
            <p:nvPr/>
          </p:nvSpPr>
          <p:spPr bwMode="auto">
            <a:xfrm>
              <a:off x="1363" y="3751"/>
              <a:ext cx="6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isopropanol</a:t>
              </a:r>
            </a:p>
          </p:txBody>
        </p:sp>
        <p:sp>
          <p:nvSpPr>
            <p:cNvPr id="481297" name="Text Box 17"/>
            <p:cNvSpPr txBox="1">
              <a:spLocks noChangeArrowheads="1"/>
            </p:cNvSpPr>
            <p:nvPr/>
          </p:nvSpPr>
          <p:spPr bwMode="auto">
            <a:xfrm>
              <a:off x="2158" y="3751"/>
              <a:ext cx="4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ethanol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8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Solvatochromism, continued</a:t>
            </a:r>
          </a:p>
        </p:txBody>
      </p:sp>
      <p:grpSp>
        <p:nvGrpSpPr>
          <p:cNvPr id="482321" name="Group 17"/>
          <p:cNvGrpSpPr>
            <a:grpSpLocks/>
          </p:cNvGrpSpPr>
          <p:nvPr/>
        </p:nvGrpSpPr>
        <p:grpSpPr bwMode="auto">
          <a:xfrm>
            <a:off x="381000" y="2436813"/>
            <a:ext cx="4113213" cy="3525837"/>
            <a:chOff x="3001" y="1535"/>
            <a:chExt cx="2591" cy="2221"/>
          </a:xfrm>
        </p:grpSpPr>
        <p:pic>
          <p:nvPicPr>
            <p:cNvPr id="482308" name="Picture 4" descr="po_sol2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1535"/>
              <a:ext cx="2591" cy="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309" name="Picture 5" descr="pos_sol3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2503"/>
              <a:ext cx="2591" cy="1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2314" name="Group 10"/>
          <p:cNvGrpSpPr>
            <a:grpSpLocks/>
          </p:cNvGrpSpPr>
          <p:nvPr/>
        </p:nvGrpSpPr>
        <p:grpSpPr bwMode="auto">
          <a:xfrm>
            <a:off x="4802188" y="2378075"/>
            <a:ext cx="4113212" cy="3641725"/>
            <a:chOff x="240" y="1405"/>
            <a:chExt cx="2591" cy="2294"/>
          </a:xfrm>
        </p:grpSpPr>
        <p:pic>
          <p:nvPicPr>
            <p:cNvPr id="482310" name="Picture 6" descr="ne_sol3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320"/>
              <a:ext cx="2591" cy="1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2312" name="Picture 8" descr="ne_sol2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0" r="14079" b="63319"/>
            <a:stretch>
              <a:fillRect/>
            </a:stretch>
          </p:blipFill>
          <p:spPr bwMode="auto">
            <a:xfrm>
              <a:off x="240" y="1405"/>
              <a:ext cx="2591" cy="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381000" y="16764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Positive solvatochromism (red shift) Bathochromic</a:t>
            </a:r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4764088" y="16764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Negative solvatochromism (blue shift) Hypsochromic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1254125" y="642143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/>
              <a:t>http://www.chemie.uni-regensburg.de/Organische_Chemie/Didaktik/Keusch/D-pos_sol-e.htm</a:t>
            </a:r>
          </a:p>
          <a:p>
            <a:pPr algn="r"/>
            <a:r>
              <a:rPr lang="en-US" sz="1200"/>
              <a:t>http://www.uni-regensburg.de/Fakultaeten/nat_Fak_IV/Organische_Chemie/Didaktik/Keusch/p28_neg_sol-e.htm</a:t>
            </a:r>
          </a:p>
        </p:txBody>
      </p:sp>
      <p:sp>
        <p:nvSpPr>
          <p:cNvPr id="482324" name="Text Box 20"/>
          <p:cNvSpPr txBox="1">
            <a:spLocks noChangeArrowheads="1"/>
          </p:cNvSpPr>
          <p:nvPr/>
        </p:nvSpPr>
        <p:spPr bwMode="auto">
          <a:xfrm>
            <a:off x="876300" y="3865563"/>
            <a:ext cx="312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900"/>
              <a:t>Resonance structures of 4,4'-bis(dimethylamino)fuchsone </a:t>
            </a:r>
          </a:p>
        </p:txBody>
      </p:sp>
    </p:spTree>
    <p:extLst>
      <p:ext uri="{BB962C8B-B14F-4D97-AF65-F5344CB8AC3E}">
        <p14:creationId xmlns:p14="http://schemas.microsoft.com/office/powerpoint/2010/main" val="2256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Beer’s Law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 dirty="0"/>
              <a:t>Quantitative relationship between absorbance and concentration of analyte</a:t>
            </a:r>
          </a:p>
          <a:p>
            <a:pPr lvl="1"/>
            <a:r>
              <a:rPr lang="en-US" sz="2200" dirty="0" smtClean="0"/>
              <a:t>See derivation in text (</a:t>
            </a:r>
            <a:r>
              <a:rPr lang="en-US" sz="2200" dirty="0" err="1" smtClean="0"/>
              <a:t>Skoog</a:t>
            </a:r>
            <a:r>
              <a:rPr lang="en-US" sz="2200" dirty="0" smtClean="0"/>
              <a:t>: pages 337-338)</a:t>
            </a:r>
          </a:p>
          <a:p>
            <a:r>
              <a:rPr lang="en-US" sz="2600" dirty="0" smtClean="0"/>
              <a:t>Absorption </a:t>
            </a:r>
            <a:r>
              <a:rPr lang="en-US" sz="2600" dirty="0"/>
              <a:t>is additive for mixtures</a:t>
            </a:r>
          </a:p>
        </p:txBody>
      </p:sp>
      <p:graphicFrame>
        <p:nvGraphicFramePr>
          <p:cNvPr id="43110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80063" y="1905000"/>
          <a:ext cx="2951162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180800" imgH="888840" progId="Equation.DSMT4">
                  <p:embed/>
                </p:oleObj>
              </mc:Choice>
              <mc:Fallback>
                <p:oleObj name="Equation" r:id="rId3" imgW="11808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05000"/>
                        <a:ext cx="2951162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78088" y="5634038"/>
          <a:ext cx="41894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676160" imgH="393480" progId="Equation.DSMT4">
                  <p:embed/>
                </p:oleObj>
              </mc:Choice>
              <mc:Fallback>
                <p:oleObj name="Equation" r:id="rId5" imgW="1676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5634038"/>
                        <a:ext cx="418941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905121" y="4284917"/>
            <a:ext cx="3838575" cy="7588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928934" y="4297617"/>
            <a:ext cx="367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/>
              <a:t>Really: A</a:t>
            </a:r>
            <a:r>
              <a:rPr lang="en-US" sz="3600" b="1" baseline="-25000" dirty="0">
                <a:latin typeface="Symbol" pitchFamily="18" charset="2"/>
              </a:rPr>
              <a:t>l</a:t>
            </a:r>
            <a:r>
              <a:rPr lang="en-US" sz="3600" b="1" dirty="0"/>
              <a:t> = </a:t>
            </a:r>
            <a:r>
              <a:rPr lang="en-US" sz="3600" b="1" dirty="0" err="1">
                <a:latin typeface="Symbol" pitchFamily="18" charset="2"/>
              </a:rPr>
              <a:t>e</a:t>
            </a:r>
            <a:r>
              <a:rPr lang="en-US" sz="3600" b="1" baseline="-25000" dirty="0" err="1">
                <a:latin typeface="Symbol" pitchFamily="18" charset="2"/>
              </a:rPr>
              <a:t>l</a:t>
            </a:r>
            <a:r>
              <a:rPr lang="en-US" sz="3600" b="1" dirty="0" err="1">
                <a:latin typeface="Arial Unicode MS" pitchFamily="34" charset="-128"/>
              </a:rPr>
              <a:t>bc</a:t>
            </a:r>
            <a:endParaRPr lang="en-US" sz="3600" b="1" dirty="0">
              <a:latin typeface="Arial Unicode MS" pitchFamily="3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990846" y="5102479"/>
            <a:ext cx="3678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Beer’s Law is always wavelength-specific</a:t>
            </a:r>
          </a:p>
        </p:txBody>
      </p:sp>
    </p:spTree>
    <p:extLst>
      <p:ext uri="{BB962C8B-B14F-4D97-AF65-F5344CB8AC3E}">
        <p14:creationId xmlns:p14="http://schemas.microsoft.com/office/powerpoint/2010/main" val="22135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Qualitative versus quantitative analysis via UV-vis absorption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876800" cy="4411662"/>
          </a:xfrm>
        </p:spPr>
        <p:txBody>
          <a:bodyPr/>
          <a:lstStyle/>
          <a:p>
            <a:r>
              <a:rPr lang="en-US" sz="2400" dirty="0"/>
              <a:t>What are the objectives of qualitative versus quantitative UV-visible absorption spectroscopy?</a:t>
            </a:r>
          </a:p>
          <a:p>
            <a:r>
              <a:rPr lang="en-US" sz="2400" dirty="0"/>
              <a:t>How might the application guide slit width selection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Large slit width = good sensitivity but poor resolution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Small slit width = poor sensitivity but good </a:t>
            </a:r>
            <a:r>
              <a:rPr lang="en-US" sz="2000" dirty="0" smtClean="0">
                <a:solidFill>
                  <a:srgbClr val="FF0000"/>
                </a:solidFill>
              </a:rPr>
              <a:t>resolution</a:t>
            </a:r>
          </a:p>
          <a:p>
            <a:r>
              <a:rPr lang="en-US" sz="2400" dirty="0" smtClean="0"/>
              <a:t>Qualitative </a:t>
            </a:r>
            <a:r>
              <a:rPr lang="en-US" sz="2400" dirty="0"/>
              <a:t>work needs __??</a:t>
            </a:r>
          </a:p>
          <a:p>
            <a:r>
              <a:rPr lang="en-US" sz="2400" dirty="0"/>
              <a:t>Quantitative work needs </a:t>
            </a:r>
            <a:r>
              <a:rPr lang="en-US" sz="2400" dirty="0" smtClean="0"/>
              <a:t>__??</a:t>
            </a:r>
            <a:endParaRPr lang="en-US" sz="2400" dirty="0"/>
          </a:p>
        </p:txBody>
      </p:sp>
      <p:sp>
        <p:nvSpPr>
          <p:cNvPr id="466948" name="Rectangle 4" descr="1407"/>
          <p:cNvSpPr>
            <a:spLocks noGrp="1" noChangeAspect="1" noChangeArrowheads="1"/>
          </p:cNvSpPr>
          <p:nvPr isPhoto="1"/>
        </p:nvSpPr>
        <p:spPr bwMode="auto">
          <a:xfrm>
            <a:off x="5334000" y="1905000"/>
            <a:ext cx="3586163" cy="3355975"/>
          </a:xfrm>
          <a:prstGeom prst="rect">
            <a:avLst/>
          </a:prstGeom>
          <a:blipFill dpi="0" rotWithShape="1">
            <a:blip r:embed="rId2"/>
            <a:srcRect/>
            <a:stretch>
              <a:fillRect b="-5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5308600" y="5432425"/>
            <a:ext cx="3810000" cy="73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Visible region absorbance spectrum for cytochrome c with spectral bandwidths of    (1) 20 nm, (2) 10 nm, (3) 5 nm, and (4) 1 nm.</a:t>
            </a:r>
          </a:p>
        </p:txBody>
      </p:sp>
    </p:spTree>
    <p:extLst>
      <p:ext uri="{BB962C8B-B14F-4D97-AF65-F5344CB8AC3E}">
        <p14:creationId xmlns:p14="http://schemas.microsoft.com/office/powerpoint/2010/main" val="16896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Attributes of UV-visible absorption for quantitative analysis 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arenR"/>
            </a:pPr>
            <a:r>
              <a:rPr lang="en-US" dirty="0"/>
              <a:t>Applicable to organic and inorganic species</a:t>
            </a:r>
          </a:p>
          <a:p>
            <a:pPr marL="571500" indent="-571500">
              <a:buFont typeface="Wingdings" pitchFamily="2" charset="2"/>
              <a:buAutoNum type="arabicParenR"/>
            </a:pPr>
            <a:r>
              <a:rPr lang="en-US" dirty="0"/>
              <a:t>Good detection limits: 10-100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M</a:t>
            </a:r>
            <a:r>
              <a:rPr lang="en-US" dirty="0"/>
              <a:t> or </a:t>
            </a:r>
            <a:r>
              <a:rPr lang="en-US" dirty="0" smtClean="0"/>
              <a:t>better</a:t>
            </a:r>
          </a:p>
          <a:p>
            <a:pPr marL="920750" lvl="1" indent="-571500">
              <a:buFont typeface="Arial" pitchFamily="34" charset="0"/>
              <a:buChar char="•"/>
            </a:pPr>
            <a:r>
              <a:rPr lang="en-US" dirty="0"/>
              <a:t>Possible need for larger slit widths to achieve best </a:t>
            </a:r>
            <a:r>
              <a:rPr lang="en-US" dirty="0" smtClean="0"/>
              <a:t>sensitivities</a:t>
            </a:r>
            <a:endParaRPr lang="en-US" dirty="0"/>
          </a:p>
          <a:p>
            <a:pPr marL="571500" indent="-571500">
              <a:buFont typeface="Wingdings" pitchFamily="2" charset="2"/>
              <a:buAutoNum type="arabicParenR"/>
            </a:pPr>
            <a:r>
              <a:rPr lang="en-US" dirty="0"/>
              <a:t>Moderate to high selectivity</a:t>
            </a:r>
          </a:p>
          <a:p>
            <a:pPr marL="571500" indent="-571500">
              <a:buFont typeface="Wingdings" pitchFamily="2" charset="2"/>
              <a:buAutoNum type="arabicParenR"/>
            </a:pPr>
            <a:r>
              <a:rPr lang="en-US" dirty="0"/>
              <a:t>Accuracy: </a:t>
            </a:r>
            <a:r>
              <a:rPr lang="en-US" dirty="0" smtClean="0">
                <a:sym typeface="Symbol"/>
              </a:rPr>
              <a:t></a:t>
            </a:r>
            <a:r>
              <a:rPr lang="en-US" dirty="0" smtClean="0"/>
              <a:t>1-3</a:t>
            </a:r>
            <a:r>
              <a:rPr lang="en-US" dirty="0"/>
              <a:t>% or better</a:t>
            </a:r>
          </a:p>
          <a:p>
            <a:pPr marL="571500" indent="-571500">
              <a:buFont typeface="Wingdings" pitchFamily="2" charset="2"/>
              <a:buAutoNum type="arabicParenR"/>
            </a:pPr>
            <a:r>
              <a:rPr lang="en-US" dirty="0"/>
              <a:t>Ease and convenience (</a:t>
            </a:r>
            <a:r>
              <a:rPr lang="en-US" b="1" dirty="0">
                <a:solidFill>
                  <a:srgbClr val="009900"/>
                </a:solidFill>
              </a:rPr>
              <a:t>$$$</a:t>
            </a:r>
            <a:r>
              <a:rPr lang="en-US" dirty="0"/>
              <a:t>) of 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11730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Considerations for using UV-vis for quantitative measurements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Directly monitor absorbing </a:t>
            </a:r>
            <a:r>
              <a:rPr lang="en-US" sz="2200" dirty="0" err="1" smtClean="0"/>
              <a:t>analytes</a:t>
            </a:r>
            <a:r>
              <a:rPr lang="en-US" sz="2200" dirty="0" smtClean="0"/>
              <a:t>; usually non-destructive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Can use reagents that react with colorless analyte to generate measureable species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Greatly increase molar absorptivity</a:t>
            </a:r>
          </a:p>
          <a:p>
            <a:pPr lvl="1">
              <a:lnSpc>
                <a:spcPct val="90000"/>
              </a:lnSpc>
            </a:pPr>
            <a:r>
              <a:rPr lang="en-US" sz="1600" dirty="0" err="1"/>
              <a:t>Thiocyanate</a:t>
            </a:r>
            <a:r>
              <a:rPr lang="en-US" sz="1600" dirty="0"/>
              <a:t> (Fe, Co, Mo), 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r>
              <a:rPr lang="en-US" sz="1600" dirty="0"/>
              <a:t> (Ti, V, Cr), iodide (Bi, </a:t>
            </a:r>
            <a:r>
              <a:rPr lang="en-US" sz="1600" dirty="0" err="1"/>
              <a:t>Pd</a:t>
            </a:r>
            <a:r>
              <a:rPr lang="en-US" sz="1600" dirty="0"/>
              <a:t>, </a:t>
            </a:r>
            <a:r>
              <a:rPr lang="en-US" sz="1600" dirty="0" err="1"/>
              <a:t>Te</a:t>
            </a:r>
            <a:r>
              <a:rPr lang="en-US" sz="16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Monitor at wavelength of max absorption, </a:t>
            </a:r>
            <a:r>
              <a:rPr lang="en-US" sz="2200" dirty="0" smtClean="0">
                <a:sym typeface="Symbol"/>
              </a:rPr>
              <a:t></a:t>
            </a:r>
            <a:r>
              <a:rPr lang="en-US" sz="2200" baseline="-25000" dirty="0" smtClean="0"/>
              <a:t>max</a:t>
            </a:r>
            <a:r>
              <a:rPr lang="en-US" sz="2200" dirty="0" smtClean="0"/>
              <a:t> at </a:t>
            </a:r>
            <a:r>
              <a:rPr lang="en-US" sz="2200" dirty="0" err="1" smtClean="0">
                <a:latin typeface="Symbol" pitchFamily="18" charset="2"/>
              </a:rPr>
              <a:t>l</a:t>
            </a:r>
            <a:r>
              <a:rPr lang="en-US" sz="2200" baseline="-25000" dirty="0" err="1" smtClean="0"/>
              <a:t>max</a:t>
            </a:r>
            <a:endParaRPr lang="en-US" sz="2200" baseline="-25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Greatest change in absorbance per unit concentration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Absorbance least sensitive to a small change in wavelength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900" dirty="0"/>
              <a:t>Relaxes </a:t>
            </a:r>
            <a:r>
              <a:rPr lang="en-US" sz="1900" dirty="0" smtClean="0"/>
              <a:t>requirement on </a:t>
            </a:r>
            <a:r>
              <a:rPr lang="en-US" sz="1900" dirty="0"/>
              <a:t>instrument to stringently achieve the exact same wavelength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UV-visible absorbance sensitive to environment, pH, temperature, high electrolyte concentration, interfering species</a:t>
            </a:r>
            <a:r>
              <a:rPr lang="en-US" sz="2200" dirty="0" smtClean="0"/>
              <a:t>. Be careful with standards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Use matched cells.</a:t>
            </a:r>
          </a:p>
        </p:txBody>
      </p:sp>
    </p:spTree>
    <p:extLst>
      <p:ext uri="{BB962C8B-B14F-4D97-AF65-F5344CB8AC3E}">
        <p14:creationId xmlns:p14="http://schemas.microsoft.com/office/powerpoint/2010/main" val="32838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and mixture analysis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5562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Generate calibration curve (linear) using external standards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Must use multiple standards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Standards hopefully match sample matrix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Matrix matching is </a:t>
            </a:r>
            <a:r>
              <a:rPr lang="en-US" sz="2200" dirty="0" smtClean="0"/>
              <a:t>hard—consider using standard </a:t>
            </a:r>
            <a:r>
              <a:rPr lang="en-US" sz="2200" dirty="0"/>
              <a:t>addition.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Mixtures are additive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to monitor at as many wavelengths as components to be analyzed</a:t>
            </a:r>
            <a:r>
              <a:rPr lang="en-US" sz="2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Requirement of solving multiple equations with multiple unknowns.</a:t>
            </a:r>
            <a:endParaRPr lang="en-US" sz="2000" dirty="0"/>
          </a:p>
        </p:txBody>
      </p:sp>
      <p:pic>
        <p:nvPicPr>
          <p:cNvPr id="483332" name="Picture 4" descr="1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321" y="3429000"/>
            <a:ext cx="2935287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33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3043336"/>
              </p:ext>
            </p:extLst>
          </p:nvPr>
        </p:nvGraphicFramePr>
        <p:xfrm>
          <a:off x="6261099" y="2315337"/>
          <a:ext cx="26781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4" imgW="1333440" imgH="469800" progId="Equation.DSMT4">
                  <p:embed/>
                </p:oleObj>
              </mc:Choice>
              <mc:Fallback>
                <p:oleObj name="Equation" r:id="rId4" imgW="133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099" y="2315337"/>
                        <a:ext cx="2678113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4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and deviations from Beer’s Law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0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Real limitations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Non-</a:t>
            </a:r>
            <a:r>
              <a:rPr lang="en-US" sz="2200" dirty="0" err="1"/>
              <a:t>linearities</a:t>
            </a:r>
            <a:r>
              <a:rPr lang="en-US" sz="2200" dirty="0"/>
              <a:t> due to intermolecular interactions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Self aggregation effects and electrolyte effects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Apparent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Dynamic dissociation or association of analyte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Instrumental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Polychromatic radiation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Different molar </a:t>
            </a:r>
            <a:r>
              <a:rPr lang="en-US" sz="2100" dirty="0" err="1"/>
              <a:t>absorptivities</a:t>
            </a:r>
            <a:r>
              <a:rPr lang="en-US" sz="2100" dirty="0"/>
              <a:t> at different wavelength leads to non-</a:t>
            </a:r>
            <a:r>
              <a:rPr lang="en-US" sz="2100" dirty="0" err="1"/>
              <a:t>linearities</a:t>
            </a:r>
            <a:r>
              <a:rPr lang="en-US" sz="2100" dirty="0"/>
              <a:t> in Beer’s Law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Stray radiation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Mistmatched</a:t>
            </a:r>
            <a:r>
              <a:rPr lang="en-US" sz="2200" dirty="0"/>
              <a:t> cells</a:t>
            </a:r>
          </a:p>
          <a:p>
            <a:pPr lvl="2">
              <a:lnSpc>
                <a:spcPct val="90000"/>
              </a:lnSpc>
            </a:pPr>
            <a:r>
              <a:rPr lang="en-US" sz="2100" dirty="0"/>
              <a:t>Non-zero intercept in calibration curve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5203825" y="4737100"/>
            <a:ext cx="3101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F0000"/>
                </a:solidFill>
              </a:rPr>
              <a:t>How might one avoid?</a:t>
            </a:r>
          </a:p>
        </p:txBody>
      </p:sp>
    </p:spTree>
    <p:extLst>
      <p:ext uri="{BB962C8B-B14F-4D97-AF65-F5344CB8AC3E}">
        <p14:creationId xmlns:p14="http://schemas.microsoft.com/office/powerpoint/2010/main" val="335723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make a UV-vis absorption measurement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Make a 0%T (dark current) measurement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Make a 100%T (blank) measurement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Measure %T of sample</a:t>
            </a:r>
          </a:p>
          <a:p>
            <a:pPr marL="571500" indent="-571500">
              <a:buSzTx/>
              <a:buFont typeface="Wingdings" pitchFamily="2" charset="2"/>
              <a:buAutoNum type="arabicParenR"/>
            </a:pPr>
            <a:endParaRPr lang="en-US"/>
          </a:p>
          <a:p>
            <a:pPr marL="571500" indent="-571500">
              <a:buSzTx/>
              <a:buFont typeface="Wingdings" pitchFamily="2" charset="2"/>
              <a:buAutoNum type="arabicParenR"/>
            </a:pPr>
            <a:r>
              <a:rPr lang="en-US"/>
              <a:t>Determine %T ratio and thus the absorbance value</a:t>
            </a:r>
          </a:p>
        </p:txBody>
      </p:sp>
    </p:spTree>
    <p:extLst>
      <p:ext uri="{BB962C8B-B14F-4D97-AF65-F5344CB8AC3E}">
        <p14:creationId xmlns:p14="http://schemas.microsoft.com/office/powerpoint/2010/main" val="3780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Instrumental noise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Precision of measurement is limited by instrumental noise sources</a:t>
            </a:r>
          </a:p>
        </p:txBody>
      </p:sp>
      <p:pic>
        <p:nvPicPr>
          <p:cNvPr id="439301" name="Picture 5" descr="13T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6" t="5698"/>
          <a:stretch>
            <a:fillRect/>
          </a:stretch>
        </p:blipFill>
        <p:spPr bwMode="auto">
          <a:xfrm>
            <a:off x="1063625" y="2603500"/>
            <a:ext cx="7016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 l="33356" t="5698"/>
                  <a:stretch>
                    <a:fillRect r="-2147483648"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proper slit widths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Resolution improves with narrower slit width, but power decreases as square of slit width.</a:t>
            </a:r>
          </a:p>
          <a:p>
            <a:pPr lvl="1"/>
            <a:r>
              <a:rPr lang="en-US"/>
              <a:t>10-fold narrower slit gives 100x less radiant power</a:t>
            </a:r>
          </a:p>
          <a:p>
            <a:r>
              <a:rPr lang="en-US"/>
              <a:t>General rule: Use the widest slit that gives required resolution.</a:t>
            </a:r>
          </a:p>
        </p:txBody>
      </p:sp>
    </p:spTree>
    <p:extLst>
      <p:ext uri="{BB962C8B-B14F-4D97-AF65-F5344CB8AC3E}">
        <p14:creationId xmlns:p14="http://schemas.microsoft.com/office/powerpoint/2010/main" val="32870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sources for UV-vis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Deuterium lamp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Most common UV source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Arc between oxide-coated filament and metal electrode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Low voltage and low pressure of D</a:t>
            </a:r>
            <a:r>
              <a:rPr lang="en-US" sz="2200" baseline="-25000"/>
              <a:t>2</a:t>
            </a: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Aperture gives 1-1.5 mm spot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Continuum from        190-400 nm,       emission lines &gt;400nm </a:t>
            </a:r>
          </a:p>
        </p:txBody>
      </p:sp>
      <p:sp>
        <p:nvSpPr>
          <p:cNvPr id="440326" name="Rectangle 6" descr="1311a"/>
          <p:cNvSpPr>
            <a:spLocks noGrp="1" noChangeAspect="1" noChangeArrowheads="1"/>
          </p:cNvSpPr>
          <p:nvPr isPhoto="1"/>
        </p:nvSpPr>
        <p:spPr bwMode="auto">
          <a:xfrm>
            <a:off x="4419600" y="1524000"/>
            <a:ext cx="1919288" cy="3505200"/>
          </a:xfrm>
          <a:prstGeom prst="rect">
            <a:avLst/>
          </a:prstGeom>
          <a:blipFill dpi="0" rotWithShape="1">
            <a:blip r:embed="rId2"/>
            <a:srcRect/>
            <a:stretch>
              <a:fillRect r="-2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27" name="Rectangle 7" descr="1311b"/>
          <p:cNvSpPr>
            <a:spLocks noGrp="1" noChangeAspect="1" noChangeArrowheads="1"/>
          </p:cNvSpPr>
          <p:nvPr isPhoto="1"/>
        </p:nvSpPr>
        <p:spPr bwMode="auto">
          <a:xfrm>
            <a:off x="6083300" y="3810000"/>
            <a:ext cx="3089275" cy="3352800"/>
          </a:xfrm>
          <a:prstGeom prst="rect">
            <a:avLst/>
          </a:prstGeom>
          <a:blipFill dpi="0" rotWithShape="1">
            <a:blip r:embed="rId3"/>
            <a:srcRect/>
            <a:stretch>
              <a:fillRect r="-1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sources for UV-vis, continued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Tungsten filament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Most common visible and NIR source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Blackbody radiator useful from 350-2500 nm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Power varies as (operating voltage)</a:t>
            </a:r>
            <a:r>
              <a:rPr lang="en-US" sz="2200" baseline="30000"/>
              <a:t>4</a:t>
            </a:r>
            <a:r>
              <a:rPr lang="en-US" sz="2200"/>
              <a:t>; need stable power supply!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Tungsten-halogen sources can operate at higher temperatures and give off more UV light.</a:t>
            </a:r>
          </a:p>
        </p:txBody>
      </p:sp>
      <p:sp>
        <p:nvSpPr>
          <p:cNvPr id="451590" name="Rectangle 6" descr="1312a"/>
          <p:cNvSpPr>
            <a:spLocks noGrp="1" noChangeAspect="1" noChangeArrowheads="1"/>
          </p:cNvSpPr>
          <p:nvPr isPhoto="1"/>
        </p:nvSpPr>
        <p:spPr bwMode="auto">
          <a:xfrm>
            <a:off x="4648200" y="1447800"/>
            <a:ext cx="2819400" cy="2703513"/>
          </a:xfrm>
          <a:prstGeom prst="rect">
            <a:avLst/>
          </a:prstGeom>
          <a:blipFill dpi="0" rotWithShape="1">
            <a:blip r:embed="rId2"/>
            <a:srcRect/>
            <a:stretch>
              <a:fillRect r="-2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1" name="Rectangle 7" descr="1312b"/>
          <p:cNvSpPr>
            <a:spLocks noGrp="1" noChangeAspect="1" noChangeArrowheads="1"/>
          </p:cNvSpPr>
          <p:nvPr isPhoto="1"/>
        </p:nvSpPr>
        <p:spPr bwMode="auto">
          <a:xfrm>
            <a:off x="4800600" y="3989388"/>
            <a:ext cx="4419600" cy="3249612"/>
          </a:xfrm>
          <a:prstGeom prst="rect">
            <a:avLst/>
          </a:prstGeom>
          <a:blipFill dpi="0" rotWithShape="1">
            <a:blip r:embed="rId3"/>
            <a:srcRect/>
            <a:stretch>
              <a:fillRect r="-3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4832</TotalTime>
  <Words>1376</Words>
  <Application>Microsoft Office PowerPoint</Application>
  <PresentationFormat>On-screen Show (4:3)</PresentationFormat>
  <Paragraphs>208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Network</vt:lpstr>
      <vt:lpstr>Equation</vt:lpstr>
      <vt:lpstr>UV-visible molecular absorption spectroscopy</vt:lpstr>
      <vt:lpstr>Transmission and absorbance and losses</vt:lpstr>
      <vt:lpstr>Beer’s Law</vt:lpstr>
      <vt:lpstr>Limitations and deviations from Beer’s Law</vt:lpstr>
      <vt:lpstr>How to make a UV-vis absorption measurement</vt:lpstr>
      <vt:lpstr>Instrumental noise</vt:lpstr>
      <vt:lpstr>Use proper slit widths</vt:lpstr>
      <vt:lpstr>Light sources for UV-vis</vt:lpstr>
      <vt:lpstr>Light sources for UV-vis, continued</vt:lpstr>
      <vt:lpstr>Light sources for UV-vis, continued2 </vt:lpstr>
      <vt:lpstr>Instrument configurations</vt:lpstr>
      <vt:lpstr>Single-beam UV-vis spectrometers</vt:lpstr>
      <vt:lpstr>Double-beam in time UV vis spectrometers</vt:lpstr>
      <vt:lpstr>Double-beam in space UV-vis spectrometers</vt:lpstr>
      <vt:lpstr>Cary 100 double beam spectrometer</vt:lpstr>
      <vt:lpstr>Cary 300 double-dispersing spectrophotometer</vt:lpstr>
      <vt:lpstr>Multichannel UV-vis spectrometers</vt:lpstr>
      <vt:lpstr>Diode array spectrophotometers</vt:lpstr>
      <vt:lpstr>Diode array spectrophotometers</vt:lpstr>
      <vt:lpstr>Reflective dip probes</vt:lpstr>
      <vt:lpstr>What is UV-visible absorption measuring?</vt:lpstr>
      <vt:lpstr>Absorption signatures of various organic functional groups</vt:lpstr>
      <vt:lpstr>Absorption signatures of various organic functional groups, continued</vt:lpstr>
      <vt:lpstr>Spectra of inorganic (metal and non-metal) ions and ionic complexes</vt:lpstr>
      <vt:lpstr>Spectra of lanthanide and actinide ions</vt:lpstr>
      <vt:lpstr>Charge-transfer complexes</vt:lpstr>
      <vt:lpstr>Environmental effects</vt:lpstr>
      <vt:lpstr>Solvatochromism</vt:lpstr>
      <vt:lpstr>Solvatochromism, continued</vt:lpstr>
      <vt:lpstr>Qualitative versus quantitative analysis via UV-vis absorption</vt:lpstr>
      <vt:lpstr>Attributes of UV-visible absorption for quantitative analysis </vt:lpstr>
      <vt:lpstr>Considerations for using UV-vis for quantitative measurements</vt:lpstr>
      <vt:lpstr>Calibration and mixture analysis</vt:lpstr>
    </vt:vector>
  </TitlesOfParts>
  <Company>UIUC Dept.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Instrumental Analysis and Evaluation of Data</dc:title>
  <dc:creator>Ryan C. Bailey</dc:creator>
  <cp:lastModifiedBy>Ryan Bailey</cp:lastModifiedBy>
  <cp:revision>193</cp:revision>
  <dcterms:created xsi:type="dcterms:W3CDTF">2008-08-26T12:13:41Z</dcterms:created>
  <dcterms:modified xsi:type="dcterms:W3CDTF">2012-12-04T16:02:52Z</dcterms:modified>
</cp:coreProperties>
</file>