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65"/>
  </p:notesMasterIdLst>
  <p:sldIdLst>
    <p:sldId id="412" r:id="rId6"/>
    <p:sldId id="260" r:id="rId7"/>
    <p:sldId id="413" r:id="rId8"/>
    <p:sldId id="414" r:id="rId9"/>
    <p:sldId id="261" r:id="rId10"/>
    <p:sldId id="415" r:id="rId11"/>
    <p:sldId id="262" r:id="rId12"/>
    <p:sldId id="416" r:id="rId13"/>
    <p:sldId id="417" r:id="rId14"/>
    <p:sldId id="265" r:id="rId15"/>
    <p:sldId id="264" r:id="rId16"/>
    <p:sldId id="270" r:id="rId17"/>
    <p:sldId id="271" r:id="rId18"/>
    <p:sldId id="273" r:id="rId19"/>
    <p:sldId id="274" r:id="rId20"/>
    <p:sldId id="451" r:id="rId21"/>
    <p:sldId id="277" r:id="rId22"/>
    <p:sldId id="290" r:id="rId23"/>
    <p:sldId id="278" r:id="rId24"/>
    <p:sldId id="279" r:id="rId25"/>
    <p:sldId id="276" r:id="rId26"/>
    <p:sldId id="418" r:id="rId27"/>
    <p:sldId id="280" r:id="rId28"/>
    <p:sldId id="282" r:id="rId29"/>
    <p:sldId id="283" r:id="rId30"/>
    <p:sldId id="284" r:id="rId31"/>
    <p:sldId id="288" r:id="rId32"/>
    <p:sldId id="289" r:id="rId33"/>
    <p:sldId id="287" r:id="rId34"/>
    <p:sldId id="421" r:id="rId35"/>
    <p:sldId id="293" r:id="rId36"/>
    <p:sldId id="294" r:id="rId37"/>
    <p:sldId id="295" r:id="rId38"/>
    <p:sldId id="296" r:id="rId39"/>
    <p:sldId id="297" r:id="rId40"/>
    <p:sldId id="300" r:id="rId41"/>
    <p:sldId id="453" r:id="rId42"/>
    <p:sldId id="422" r:id="rId43"/>
    <p:sldId id="423" r:id="rId44"/>
    <p:sldId id="424" r:id="rId45"/>
    <p:sldId id="425" r:id="rId46"/>
    <p:sldId id="426" r:id="rId47"/>
    <p:sldId id="427" r:id="rId48"/>
    <p:sldId id="429" r:id="rId49"/>
    <p:sldId id="452" r:id="rId50"/>
    <p:sldId id="430" r:id="rId51"/>
    <p:sldId id="432" r:id="rId52"/>
    <p:sldId id="434" r:id="rId53"/>
    <p:sldId id="436" r:id="rId54"/>
    <p:sldId id="438" r:id="rId55"/>
    <p:sldId id="440" r:id="rId56"/>
    <p:sldId id="441" r:id="rId57"/>
    <p:sldId id="442" r:id="rId58"/>
    <p:sldId id="443" r:id="rId59"/>
    <p:sldId id="444" r:id="rId60"/>
    <p:sldId id="445" r:id="rId61"/>
    <p:sldId id="446" r:id="rId62"/>
    <p:sldId id="447" r:id="rId63"/>
    <p:sldId id="450" r:id="rId6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26912" autoAdjust="0"/>
    <p:restoredTop sz="94660"/>
  </p:normalViewPr>
  <p:slideViewPr>
    <p:cSldViewPr snapToGrid="0">
      <p:cViewPr varScale="1">
        <p:scale>
          <a:sx n="79" d="100"/>
          <a:sy n="79" d="100"/>
        </p:scale>
        <p:origin x="-91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6EA5B6-96E0-4B8B-832C-9138758F445C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05487-00FC-4C43-A2EC-1246BEB5D8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0482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4AB3F7C-D390-4842-B5EE-DB5FD9B3202F}" type="slidenum">
              <a:rPr lang="en-US" altLang="en-US" smtClean="0">
                <a:solidFill>
                  <a:prstClr val="black"/>
                </a:solidFill>
              </a:rPr>
              <a:pPr/>
              <a:t>7</a:t>
            </a:fld>
            <a:endParaRPr lang="en-US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8327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902FF90-FD2C-4E9A-A0A8-FB508E36E4E6}" type="slidenum">
              <a:rPr lang="en-US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40384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C0A2346-EA80-47F1-A862-2AA87DA3888F}" type="slidenum">
              <a:rPr lang="en-US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415925" y="1250950"/>
            <a:ext cx="8064500" cy="4537075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6176963"/>
            <a:ext cx="5187950" cy="25019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71639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C7C3327-303C-4B5A-AC94-3CB94D0CEE2F}" type="slidenum">
              <a:rPr lang="en-US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415925" y="1250950"/>
            <a:ext cx="8064500" cy="4537075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6176963"/>
            <a:ext cx="5187950" cy="25019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42167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C2E82A-01E6-49B0-AEAE-D50FDABBB99F}" type="slidenum">
              <a:rPr lang="en-US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415925" y="1250950"/>
            <a:ext cx="8064500" cy="4537075"/>
          </a:xfrm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6176963"/>
            <a:ext cx="5187950" cy="25019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67823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447642-EE4E-4FF2-8600-91611E7A3A8E}" type="slidenum">
              <a:rPr lang="en-US" altLang="en-US" smtClean="0">
                <a:solidFill>
                  <a:prstClr val="black"/>
                </a:solidFill>
              </a:rPr>
              <a:pPr/>
              <a:t>33</a:t>
            </a:fld>
            <a:endParaRPr lang="en-US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59966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1409066-D439-43AD-B275-E56A79814DE5}" type="slidenum">
              <a:rPr lang="en-US" altLang="en-US" smtClean="0">
                <a:solidFill>
                  <a:prstClr val="black"/>
                </a:solidFill>
              </a:rPr>
              <a:pPr/>
              <a:t>38</a:t>
            </a:fld>
            <a:endParaRPr lang="en-US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51070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150BD67-FE3E-4DBF-BC06-02620F507132}" type="slidenum">
              <a:rPr lang="en-US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40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457700"/>
            <a:ext cx="5187950" cy="42227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25932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0A9F206-A841-464F-8C73-7CFDA69D8828}" type="slidenum">
              <a:rPr lang="en-US" altLang="en-US" smtClean="0">
                <a:solidFill>
                  <a:prstClr val="black"/>
                </a:solidFill>
              </a:rPr>
              <a:pPr/>
              <a:t>41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96101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5D9063B-A226-4127-A608-42950B5C67E8}" type="slidenum">
              <a:rPr lang="en-US" altLang="en-US" smtClean="0">
                <a:solidFill>
                  <a:prstClr val="black"/>
                </a:solidFill>
              </a:rPr>
              <a:pPr/>
              <a:t>44</a:t>
            </a:fld>
            <a:endParaRPr lang="en-US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60532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77A007-306C-4F85-942A-4488E89B3D7A}" type="slidenum">
              <a:rPr lang="en-US" altLang="en-US" smtClean="0">
                <a:solidFill>
                  <a:prstClr val="black"/>
                </a:solidFill>
              </a:rPr>
              <a:pPr/>
              <a:t>51</a:t>
            </a:fld>
            <a:endParaRPr lang="en-US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943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4AB3F7C-D390-4842-B5EE-DB5FD9B3202F}" type="slidenum">
              <a:rPr lang="en-US" altLang="en-US" smtClean="0">
                <a:solidFill>
                  <a:prstClr val="black"/>
                </a:solidFill>
              </a:rPr>
              <a:pPr/>
              <a:t>8</a:t>
            </a:fld>
            <a:endParaRPr lang="en-US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1579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 txBox="1">
            <a:spLocks noGrp="1" noChangeArrowheads="1"/>
          </p:cNvSpPr>
          <p:nvPr/>
        </p:nvSpPr>
        <p:spPr bwMode="auto">
          <a:xfrm>
            <a:off x="4008438" y="8912225"/>
            <a:ext cx="30670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042" tIns="47022" rIns="94042" bIns="47022" anchor="b"/>
          <a:lstStyle>
            <a:lvl1pPr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8A454A92-B22C-4CD2-91F5-5CE0541D3D82}" type="slidenum">
              <a:rPr lang="en-US" altLang="en-US">
                <a:solidFill>
                  <a:prstClr val="black"/>
                </a:solidFill>
              </a:rPr>
              <a:pPr algn="r">
                <a:spcBef>
                  <a:spcPct val="0"/>
                </a:spcBef>
              </a:pPr>
              <a:t>10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457700"/>
            <a:ext cx="5187950" cy="42227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976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Hyperlinks are not visible- no matter what color – some formatting is overriding 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After you click on the links, they show up in purple.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34FE3BE-E48C-4404-9FFA-2A79920B046F}" type="slidenum">
              <a:rPr lang="en-US" altLang="en-US" smtClean="0">
                <a:solidFill>
                  <a:prstClr val="black"/>
                </a:solidFill>
              </a:rPr>
              <a:pPr/>
              <a:t>11</a:t>
            </a:fld>
            <a:endParaRPr lang="en-US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8482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A28A30-3ECA-4BAE-860B-8EA100018F0C}" type="slidenum">
              <a:rPr lang="en-US" altLang="en-US" smtClean="0">
                <a:solidFill>
                  <a:prstClr val="black"/>
                </a:solidFill>
              </a:rPr>
              <a:pPr/>
              <a:t>17</a:t>
            </a:fld>
            <a:endParaRPr lang="en-US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8680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DED8329-FC08-480A-9C31-E9C7C84C31C0}" type="slidenum">
              <a:rPr lang="en-US" altLang="en-US">
                <a:solidFill>
                  <a:prstClr val="black"/>
                </a:solidFill>
              </a:rPr>
              <a:pPr algn="r" eaLnBrk="1" hangingPunct="1">
                <a:spcBef>
                  <a:spcPct val="0"/>
                </a:spcBef>
              </a:pPr>
              <a:t>19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285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704850"/>
            <a:ext cx="6253162" cy="3517900"/>
          </a:xfrm>
          <a:ln/>
        </p:spPr>
      </p:sp>
      <p:sp>
        <p:nvSpPr>
          <p:cNvPr id="285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2975" y="4457700"/>
            <a:ext cx="5191125" cy="422116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81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67B3B50-BEFD-4683-BC3F-4C6F88DD58EF}" type="slidenum">
              <a:rPr lang="en-US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703263"/>
            <a:ext cx="6259513" cy="3521075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459288"/>
            <a:ext cx="5187950" cy="422116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9413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7"/>
          <p:cNvSpPr txBox="1">
            <a:spLocks noGrp="1" noChangeArrowheads="1"/>
          </p:cNvSpPr>
          <p:nvPr/>
        </p:nvSpPr>
        <p:spPr bwMode="auto">
          <a:xfrm>
            <a:off x="4008438" y="8912225"/>
            <a:ext cx="30670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053" tIns="47027" rIns="94053" bIns="47027" anchor="b"/>
          <a:lstStyle>
            <a:lvl1pPr algn="l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931020E-F016-4F4E-B020-CF23311222A8}" type="slidenum">
              <a:rPr lang="en-US" altLang="en-US">
                <a:solidFill>
                  <a:prstClr val="black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21</a:t>
            </a:fld>
            <a:endParaRPr lang="en-US" altLang="en-US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59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26074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5F3885-D85E-4F6E-B441-FB541041113A}" type="slidenum">
              <a:rPr lang="en-US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414338" y="1250950"/>
            <a:ext cx="8064501" cy="4537075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6176963"/>
            <a:ext cx="5187950" cy="25019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16" tIns="46258" rIns="92516" bIns="46258"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8440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33360-7C35-42CB-8981-41390D1AB713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F9E6-A8A2-4D06-9C8A-16E53ED085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0466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33360-7C35-42CB-8981-41390D1AB713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F9E6-A8A2-4D06-9C8A-16E53ED085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1976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33360-7C35-42CB-8981-41390D1AB713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F9E6-A8A2-4D06-9C8A-16E53ED085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7616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_PPT_Light_TitleAr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4981" y="-1"/>
            <a:ext cx="12279969" cy="6907483"/>
          </a:xfrm>
          <a:prstGeom prst="rect">
            <a:avLst/>
          </a:prstGeom>
        </p:spPr>
      </p:pic>
      <p:sp>
        <p:nvSpPr>
          <p:cNvPr id="4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406400" y="2266826"/>
            <a:ext cx="9116280" cy="1031776"/>
          </a:xfrm>
        </p:spPr>
        <p:txBody>
          <a:bodyPr>
            <a:normAutofit/>
          </a:bodyPr>
          <a:lstStyle>
            <a:lvl1pPr>
              <a:lnSpc>
                <a:spcPts val="4200"/>
              </a:lnSpc>
              <a:defRPr sz="35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07758" y="6316826"/>
            <a:ext cx="439892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1100" dirty="0">
                <a:solidFill>
                  <a:srgbClr val="5E6A71"/>
                </a:solidFill>
                <a:cs typeface="Arial"/>
              </a:rPr>
              <a:t>Copyright 2010-2017. All Rights Reserved.</a:t>
            </a:r>
          </a:p>
          <a:p>
            <a:pPr defTabSz="457200"/>
            <a:endParaRPr lang="en-US" sz="1800" dirty="0">
              <a:solidFill>
                <a:srgbClr val="003F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8548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_PPT_LightDeck_Agend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313920" cy="692658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26781" y="1"/>
            <a:ext cx="10955619" cy="1286454"/>
          </a:xfrm>
        </p:spPr>
        <p:txBody>
          <a:bodyPr>
            <a:normAutofit/>
          </a:bodyPr>
          <a:lstStyle>
            <a:lvl1pPr>
              <a:lnSpc>
                <a:spcPts val="3400"/>
              </a:lnSpc>
              <a:defRPr sz="3200" cap="all">
                <a:solidFill>
                  <a:srgbClr val="A0427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9023043" cy="4246572"/>
          </a:xfrm>
          <a:prstGeom prst="rect">
            <a:avLst/>
          </a:prstGeom>
        </p:spPr>
        <p:txBody>
          <a:bodyPr/>
          <a:lstStyle>
            <a:lvl1pPr>
              <a:lnSpc>
                <a:spcPts val="4000"/>
              </a:lnSpc>
              <a:buClr>
                <a:schemeClr val="bg2"/>
              </a:buClr>
              <a:buSzPct val="95000"/>
              <a:defRPr sz="2800" b="1" i="0">
                <a:latin typeface="Arial"/>
                <a:cs typeface="Arial"/>
              </a:defRPr>
            </a:lvl1pPr>
            <a:lvl2pPr marL="649224" indent="-285750">
              <a:buClr>
                <a:schemeClr val="accent4"/>
              </a:buClr>
              <a:buFont typeface="Arial"/>
              <a:buChar char="•"/>
              <a:defRPr sz="2400" b="1" i="0">
                <a:latin typeface="Arial"/>
                <a:cs typeface="Arial"/>
              </a:defRPr>
            </a:lvl2pPr>
            <a:lvl3pPr marL="960120" indent="-320040">
              <a:lnSpc>
                <a:spcPts val="2400"/>
              </a:lnSpc>
              <a:buClr>
                <a:schemeClr val="bg1"/>
              </a:buClr>
              <a:buSzPct val="75000"/>
              <a:buFont typeface="Lucida Grande"/>
              <a:buChar char="≫"/>
              <a:defRPr sz="2000" b="1" i="0">
                <a:latin typeface="Arial"/>
                <a:cs typeface="Arial"/>
              </a:defRPr>
            </a:lvl3pPr>
            <a:lvl4pPr marL="1325880" indent="-320040">
              <a:lnSpc>
                <a:spcPts val="2200"/>
              </a:lnSpc>
              <a:buClr>
                <a:schemeClr val="tx1"/>
              </a:buClr>
              <a:defRPr sz="1800" b="1" i="0">
                <a:latin typeface="Arial"/>
                <a:cs typeface="Arial"/>
              </a:defRPr>
            </a:lvl4pPr>
            <a:lvl5pPr marL="1645920" indent="-320040">
              <a:lnSpc>
                <a:spcPts val="2200"/>
              </a:lnSpc>
              <a:buClr>
                <a:schemeClr val="bg2"/>
              </a:buClr>
              <a:defRPr sz="1800" b="1" i="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19429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with Line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_PPT_LightDeck_CopySli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313920" cy="692658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26782" y="1"/>
            <a:ext cx="9038849" cy="1286454"/>
          </a:xfrm>
        </p:spPr>
        <p:txBody>
          <a:bodyPr>
            <a:normAutofit/>
          </a:bodyPr>
          <a:lstStyle>
            <a:lvl1pPr>
              <a:lnSpc>
                <a:spcPts val="3400"/>
              </a:lnSpc>
              <a:defRPr sz="3200" cap="all">
                <a:solidFill>
                  <a:srgbClr val="A0427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492278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chemeClr val="bg2"/>
              </a:buClr>
              <a:buSzPct val="95000"/>
              <a:defRPr sz="2400" baseline="0">
                <a:latin typeface="Arial"/>
                <a:cs typeface="Arial"/>
              </a:defRPr>
            </a:lvl1pPr>
            <a:lvl2pPr marL="649224" indent="-28575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Font typeface="Arial"/>
              <a:buChar char="•"/>
              <a:defRPr sz="2400">
                <a:latin typeface="Arial"/>
                <a:cs typeface="Arial"/>
              </a:defRPr>
            </a:lvl2pPr>
            <a:lvl3pPr marL="960120" indent="-32004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bg1"/>
              </a:buClr>
              <a:buSzPct val="75000"/>
              <a:buFont typeface="Lucida Grande"/>
              <a:buChar char="≫"/>
              <a:defRPr sz="2000">
                <a:latin typeface="Arial"/>
                <a:cs typeface="Arial"/>
              </a:defRPr>
            </a:lvl3pPr>
            <a:lvl4pPr marL="1325880" indent="-32004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tx1"/>
              </a:buClr>
              <a:defRPr sz="1800">
                <a:latin typeface="Arial"/>
                <a:cs typeface="Arial"/>
              </a:defRPr>
            </a:lvl4pPr>
            <a:lvl5pPr marL="1645920" indent="-32004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bg2"/>
              </a:buCl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524493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 with Line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_PPT_LightDeck_CopySli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313920" cy="692658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26782" y="1"/>
            <a:ext cx="9038849" cy="1286454"/>
          </a:xfrm>
        </p:spPr>
        <p:txBody>
          <a:bodyPr>
            <a:normAutofit/>
          </a:bodyPr>
          <a:lstStyle>
            <a:lvl1pPr>
              <a:lnSpc>
                <a:spcPts val="3400"/>
              </a:lnSpc>
              <a:defRPr sz="3200" cap="all">
                <a:solidFill>
                  <a:srgbClr val="A0427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9157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with Line Art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_PPT_LightDeck_CopySli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313920" cy="692658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26782" y="1"/>
            <a:ext cx="9038849" cy="1286454"/>
          </a:xfrm>
        </p:spPr>
        <p:txBody>
          <a:bodyPr>
            <a:normAutofit/>
          </a:bodyPr>
          <a:lstStyle>
            <a:lvl1pPr>
              <a:lnSpc>
                <a:spcPts val="3400"/>
              </a:lnSpc>
              <a:defRPr sz="3200" cap="all">
                <a:solidFill>
                  <a:srgbClr val="A0427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90605" cy="492278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buClr>
                <a:schemeClr val="bg2"/>
              </a:buClr>
              <a:buSzPct val="95000"/>
              <a:defRPr sz="2400">
                <a:latin typeface="Arial"/>
                <a:cs typeface="Arial"/>
              </a:defRPr>
            </a:lvl1pPr>
            <a:lvl2pPr marL="649224" indent="-285750">
              <a:buClr>
                <a:schemeClr val="accent4"/>
              </a:buClr>
              <a:buFont typeface="Arial"/>
              <a:buChar char="•"/>
              <a:defRPr sz="2200">
                <a:latin typeface="Arial"/>
                <a:cs typeface="Arial"/>
              </a:defRPr>
            </a:lvl2pPr>
            <a:lvl3pPr marL="960120" indent="-320040">
              <a:lnSpc>
                <a:spcPts val="2400"/>
              </a:lnSpc>
              <a:buClr>
                <a:schemeClr val="bg1"/>
              </a:buClr>
              <a:buSzPct val="75000"/>
              <a:buFont typeface="Lucida Grande"/>
              <a:buChar char="≫"/>
              <a:defRPr sz="2000">
                <a:latin typeface="Arial"/>
                <a:cs typeface="Arial"/>
              </a:defRPr>
            </a:lvl3pPr>
            <a:lvl4pPr marL="1325880" indent="-320040">
              <a:lnSpc>
                <a:spcPts val="2200"/>
              </a:lnSpc>
              <a:buClr>
                <a:schemeClr val="tx1"/>
              </a:buClr>
              <a:defRPr sz="1800">
                <a:latin typeface="Arial"/>
                <a:cs typeface="Arial"/>
              </a:defRPr>
            </a:lvl4pPr>
            <a:lvl5pPr marL="1645920" indent="-320040">
              <a:lnSpc>
                <a:spcPts val="2200"/>
              </a:lnSpc>
              <a:buClr>
                <a:schemeClr val="bg2"/>
              </a:buCl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6303406" y="1600200"/>
            <a:ext cx="5490605" cy="492278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buClr>
                <a:schemeClr val="bg2"/>
              </a:buClr>
              <a:buSzPct val="95000"/>
              <a:defRPr sz="2400">
                <a:latin typeface="Arial"/>
                <a:cs typeface="Arial"/>
              </a:defRPr>
            </a:lvl1pPr>
            <a:lvl2pPr marL="649224" indent="-285750">
              <a:buClr>
                <a:schemeClr val="accent4"/>
              </a:buClr>
              <a:buFont typeface="Arial"/>
              <a:buChar char="•"/>
              <a:defRPr sz="2200">
                <a:latin typeface="Arial"/>
                <a:cs typeface="Arial"/>
              </a:defRPr>
            </a:lvl2pPr>
            <a:lvl3pPr marL="960120" indent="-320040">
              <a:lnSpc>
                <a:spcPts val="2400"/>
              </a:lnSpc>
              <a:buClr>
                <a:schemeClr val="bg1"/>
              </a:buClr>
              <a:buSzPct val="75000"/>
              <a:buFont typeface="Lucida Grande"/>
              <a:buChar char="≫"/>
              <a:defRPr sz="2000">
                <a:latin typeface="Arial"/>
                <a:cs typeface="Arial"/>
              </a:defRPr>
            </a:lvl3pPr>
            <a:lvl4pPr marL="1325880" indent="-320040">
              <a:lnSpc>
                <a:spcPts val="2200"/>
              </a:lnSpc>
              <a:buClr>
                <a:schemeClr val="tx1"/>
              </a:buClr>
              <a:defRPr sz="1800">
                <a:latin typeface="Arial"/>
                <a:cs typeface="Arial"/>
              </a:defRPr>
            </a:lvl4pPr>
            <a:lvl5pPr marL="1645920" indent="-320040">
              <a:lnSpc>
                <a:spcPts val="2200"/>
              </a:lnSpc>
              <a:buClr>
                <a:schemeClr val="bg2"/>
              </a:buCl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75521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r 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_PPT_LightDeck_Divid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313920" cy="6926580"/>
          </a:xfrm>
          <a:prstGeom prst="rect">
            <a:avLst/>
          </a:prstGeom>
        </p:spPr>
      </p:pic>
      <p:sp>
        <p:nvSpPr>
          <p:cNvPr id="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626781" y="2266827"/>
            <a:ext cx="7411416" cy="1798701"/>
          </a:xfrm>
        </p:spPr>
        <p:txBody>
          <a:bodyPr>
            <a:normAutofit/>
          </a:bodyPr>
          <a:lstStyle>
            <a:lvl1pPr>
              <a:lnSpc>
                <a:spcPts val="4200"/>
              </a:lnSpc>
              <a:defRPr sz="35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259110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No Line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P_PPT_LightDeck_Copy_NoLine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313920" cy="692658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26781" y="1"/>
            <a:ext cx="10955619" cy="1286454"/>
          </a:xfrm>
        </p:spPr>
        <p:txBody>
          <a:bodyPr>
            <a:normAutofit/>
          </a:bodyPr>
          <a:lstStyle>
            <a:lvl1pPr>
              <a:lnSpc>
                <a:spcPts val="3400"/>
              </a:lnSpc>
              <a:defRPr sz="3200" cap="all">
                <a:solidFill>
                  <a:srgbClr val="A0427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492278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buClr>
                <a:schemeClr val="bg2"/>
              </a:buClr>
              <a:buSzPct val="95000"/>
              <a:defRPr sz="2400">
                <a:latin typeface="Arial"/>
                <a:cs typeface="Arial"/>
              </a:defRPr>
            </a:lvl1pPr>
            <a:lvl2pPr marL="649224" indent="-285750">
              <a:buClr>
                <a:schemeClr val="accent4"/>
              </a:buClr>
              <a:buFont typeface="Arial"/>
              <a:buChar char="•"/>
              <a:defRPr sz="2400">
                <a:latin typeface="Arial"/>
                <a:cs typeface="Arial"/>
              </a:defRPr>
            </a:lvl2pPr>
            <a:lvl3pPr marL="960120" indent="-320040">
              <a:lnSpc>
                <a:spcPts val="2400"/>
              </a:lnSpc>
              <a:buClr>
                <a:schemeClr val="bg1"/>
              </a:buClr>
              <a:buSzPct val="75000"/>
              <a:buFont typeface="Lucida Grande"/>
              <a:buChar char="≫"/>
              <a:defRPr sz="2000">
                <a:latin typeface="Arial"/>
                <a:cs typeface="Arial"/>
              </a:defRPr>
            </a:lvl3pPr>
            <a:lvl4pPr marL="1325880" indent="-320040">
              <a:lnSpc>
                <a:spcPts val="2200"/>
              </a:lnSpc>
              <a:buClr>
                <a:schemeClr val="tx1"/>
              </a:buClr>
              <a:defRPr sz="1800">
                <a:latin typeface="Arial"/>
                <a:cs typeface="Arial"/>
              </a:defRPr>
            </a:lvl4pPr>
            <a:lvl5pPr marL="1645920" indent="-320040">
              <a:lnSpc>
                <a:spcPts val="2200"/>
              </a:lnSpc>
              <a:buClr>
                <a:schemeClr val="bg2"/>
              </a:buCl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05380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 No Line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P_PPT_LightDeck_Copy_NoLine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313920" cy="692658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26781" y="1"/>
            <a:ext cx="10955619" cy="1286454"/>
          </a:xfrm>
        </p:spPr>
        <p:txBody>
          <a:bodyPr>
            <a:normAutofit/>
          </a:bodyPr>
          <a:lstStyle>
            <a:lvl1pPr>
              <a:lnSpc>
                <a:spcPts val="3400"/>
              </a:lnSpc>
              <a:defRPr sz="3200" cap="all">
                <a:solidFill>
                  <a:srgbClr val="A0427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96579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33360-7C35-42CB-8981-41390D1AB713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F9E6-A8A2-4D06-9C8A-16E53ED085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7602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No Line Art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P_PPT_LightDeck_Copy_NoLine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313920" cy="692658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26781" y="1"/>
            <a:ext cx="10955619" cy="1286454"/>
          </a:xfrm>
        </p:spPr>
        <p:txBody>
          <a:bodyPr>
            <a:normAutofit/>
          </a:bodyPr>
          <a:lstStyle>
            <a:lvl1pPr>
              <a:lnSpc>
                <a:spcPts val="3400"/>
              </a:lnSpc>
              <a:defRPr sz="3200" cap="all">
                <a:solidFill>
                  <a:srgbClr val="A0427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90605" cy="492278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buClr>
                <a:schemeClr val="bg2"/>
              </a:buClr>
              <a:buSzPct val="95000"/>
              <a:defRPr sz="2400">
                <a:latin typeface="Arial"/>
                <a:cs typeface="Arial"/>
              </a:defRPr>
            </a:lvl1pPr>
            <a:lvl2pPr marL="649224" indent="-285750">
              <a:buClr>
                <a:schemeClr val="accent4"/>
              </a:buClr>
              <a:buFont typeface="Arial"/>
              <a:buChar char="•"/>
              <a:defRPr sz="2200">
                <a:latin typeface="Arial"/>
                <a:cs typeface="Arial"/>
              </a:defRPr>
            </a:lvl2pPr>
            <a:lvl3pPr marL="960120" indent="-320040">
              <a:lnSpc>
                <a:spcPts val="2400"/>
              </a:lnSpc>
              <a:buClr>
                <a:schemeClr val="bg1"/>
              </a:buClr>
              <a:buSzPct val="75000"/>
              <a:buFont typeface="Lucida Grande"/>
              <a:buChar char="≫"/>
              <a:defRPr sz="2000">
                <a:latin typeface="Arial"/>
                <a:cs typeface="Arial"/>
              </a:defRPr>
            </a:lvl3pPr>
            <a:lvl4pPr marL="1325880" indent="-320040">
              <a:lnSpc>
                <a:spcPts val="2200"/>
              </a:lnSpc>
              <a:buClr>
                <a:schemeClr val="tx1"/>
              </a:buClr>
              <a:defRPr sz="1800">
                <a:latin typeface="Arial"/>
                <a:cs typeface="Arial"/>
              </a:defRPr>
            </a:lvl4pPr>
            <a:lvl5pPr marL="1645920" indent="-320040">
              <a:lnSpc>
                <a:spcPts val="2200"/>
              </a:lnSpc>
              <a:buClr>
                <a:schemeClr val="bg2"/>
              </a:buCl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0"/>
          </p:nvPr>
        </p:nvSpPr>
        <p:spPr>
          <a:xfrm>
            <a:off x="6303406" y="1600200"/>
            <a:ext cx="5490605" cy="492278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buClr>
                <a:schemeClr val="bg2"/>
              </a:buClr>
              <a:buSzPct val="95000"/>
              <a:defRPr sz="2400">
                <a:latin typeface="Arial"/>
                <a:cs typeface="Arial"/>
              </a:defRPr>
            </a:lvl1pPr>
            <a:lvl2pPr marL="649224" indent="-285750">
              <a:buClr>
                <a:schemeClr val="accent4"/>
              </a:buClr>
              <a:buFont typeface="Arial"/>
              <a:buChar char="•"/>
              <a:defRPr sz="2200">
                <a:latin typeface="Arial"/>
                <a:cs typeface="Arial"/>
              </a:defRPr>
            </a:lvl2pPr>
            <a:lvl3pPr marL="960120" indent="-320040">
              <a:lnSpc>
                <a:spcPts val="2400"/>
              </a:lnSpc>
              <a:buClr>
                <a:schemeClr val="bg1"/>
              </a:buClr>
              <a:buSzPct val="75000"/>
              <a:buFont typeface="Lucida Grande"/>
              <a:buChar char="≫"/>
              <a:defRPr sz="2000">
                <a:latin typeface="Arial"/>
                <a:cs typeface="Arial"/>
              </a:defRPr>
            </a:lvl3pPr>
            <a:lvl4pPr marL="1325880" indent="-320040">
              <a:lnSpc>
                <a:spcPts val="2200"/>
              </a:lnSpc>
              <a:buClr>
                <a:schemeClr val="tx1"/>
              </a:buClr>
              <a:defRPr sz="1800">
                <a:latin typeface="Arial"/>
                <a:cs typeface="Arial"/>
              </a:defRPr>
            </a:lvl4pPr>
            <a:lvl5pPr marL="1645920" indent="-320040">
              <a:lnSpc>
                <a:spcPts val="2200"/>
              </a:lnSpc>
              <a:buClr>
                <a:schemeClr val="bg2"/>
              </a:buCl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199751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303867" y="1676400"/>
            <a:ext cx="4254251" cy="181983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6562166" y="1676400"/>
            <a:ext cx="5020233" cy="19094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14502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srgbClr val="003F72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srgbClr val="003F72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62DF0AA2-BE1A-49C5-8B14-00DDE201B77C}" type="slidenum">
              <a:rPr lang="en-US" altLang="en-US" smtClean="0">
                <a:solidFill>
                  <a:srgbClr val="003F72"/>
                </a:solidFill>
              </a:rPr>
              <a:pPr defTabSz="457200">
                <a:defRPr/>
              </a:pPr>
              <a:t>‹#›</a:t>
            </a:fld>
            <a:endParaRPr lang="en-US" altLang="en-US">
              <a:solidFill>
                <a:srgbClr val="003F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92373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480D249C-1B76-4F0D-8788-5300BC2ECEEB}" type="datetimeFigureOut">
              <a:rPr lang="en-US" smtClean="0">
                <a:solidFill>
                  <a:srgbClr val="003F72"/>
                </a:solidFill>
              </a:rPr>
              <a:pPr defTabSz="457200"/>
              <a:t>10/24/2018</a:t>
            </a:fld>
            <a:endParaRPr lang="en-US">
              <a:solidFill>
                <a:srgbClr val="003F7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srgbClr val="003F7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5E37A1D8-2BFB-4C30-9052-B2BD52C8B984}" type="slidenum">
              <a:rPr lang="en-US" smtClean="0">
                <a:solidFill>
                  <a:srgbClr val="003F72"/>
                </a:solidFill>
              </a:rPr>
              <a:pPr defTabSz="457200"/>
              <a:t>‹#›</a:t>
            </a:fld>
            <a:endParaRPr lang="en-US">
              <a:solidFill>
                <a:srgbClr val="003F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47974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srgbClr val="003F72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srgbClr val="003F72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D15A4EF5-4A26-447C-A353-EB0F8631BD31}" type="slidenum">
              <a:rPr lang="en-US" altLang="en-US" smtClean="0">
                <a:solidFill>
                  <a:srgbClr val="003F72"/>
                </a:solidFill>
              </a:rPr>
              <a:pPr defTabSz="457200">
                <a:defRPr/>
              </a:pPr>
              <a:t>‹#›</a:t>
            </a:fld>
            <a:endParaRPr lang="en-US" altLang="en-US">
              <a:solidFill>
                <a:srgbClr val="003F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56717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srgbClr val="003F72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srgbClr val="003F72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945DF583-4100-4A92-BACB-242082E8B71E}" type="slidenum">
              <a:rPr lang="en-US" altLang="en-US" smtClean="0">
                <a:solidFill>
                  <a:srgbClr val="003F72"/>
                </a:solidFill>
              </a:rPr>
              <a:pPr defTabSz="457200">
                <a:defRPr/>
              </a:pPr>
              <a:t>‹#›</a:t>
            </a:fld>
            <a:endParaRPr lang="en-US" altLang="en-US">
              <a:solidFill>
                <a:srgbClr val="003F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89194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srgbClr val="003F72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srgbClr val="003F72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898F9219-F78E-4829-ABF8-263A16DC21F7}" type="slidenum">
              <a:rPr lang="en-US" altLang="en-US" smtClean="0">
                <a:solidFill>
                  <a:srgbClr val="003F72"/>
                </a:solidFill>
              </a:rPr>
              <a:pPr defTabSz="457200">
                <a:defRPr/>
              </a:pPr>
              <a:t>‹#›</a:t>
            </a:fld>
            <a:endParaRPr lang="en-US" altLang="en-US">
              <a:solidFill>
                <a:srgbClr val="003F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03793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srgbClr val="003F72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srgbClr val="003F72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FA279C20-A39F-44BD-9BE9-AEE905DE3EED}" type="slidenum">
              <a:rPr lang="en-US" altLang="en-US" smtClean="0">
                <a:solidFill>
                  <a:srgbClr val="003F72"/>
                </a:solidFill>
              </a:rPr>
              <a:pPr defTabSz="457200">
                <a:defRPr/>
              </a:pPr>
              <a:t>‹#›</a:t>
            </a:fld>
            <a:endParaRPr lang="en-US" altLang="en-US">
              <a:solidFill>
                <a:srgbClr val="003F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8105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33360-7C35-42CB-8981-41390D1AB713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F9E6-A8A2-4D06-9C8A-16E53ED085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2023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33360-7C35-42CB-8981-41390D1AB713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F9E6-A8A2-4D06-9C8A-16E53ED085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3349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33360-7C35-42CB-8981-41390D1AB713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F9E6-A8A2-4D06-9C8A-16E53ED085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0799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33360-7C35-42CB-8981-41390D1AB713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F9E6-A8A2-4D06-9C8A-16E53ED085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414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33360-7C35-42CB-8981-41390D1AB713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F9E6-A8A2-4D06-9C8A-16E53ED085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9712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33360-7C35-42CB-8981-41390D1AB713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F9E6-A8A2-4D06-9C8A-16E53ED085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0916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33360-7C35-42CB-8981-41390D1AB713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F9E6-A8A2-4D06-9C8A-16E53ED085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5147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33360-7C35-42CB-8981-41390D1AB713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3F9E6-A8A2-4D06-9C8A-16E53ED085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082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63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7735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000" b="1" kern="1200" cap="none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ac-aspc.gc.ca/lab-bio/res/psds-ftss/index-eng.ph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hyperlink" Target="https://www.cdc.gov/biosafety/publications/bmbl5/index.ht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who.int/gho/publications/world_health_statistics/ar/" TargetMode="Externa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5" Type="http://schemas.openxmlformats.org/officeDocument/2006/relationships/image" Target="../media/image12.png"/><Relationship Id="rId4" Type="http://schemas.openxmlformats.org/officeDocument/2006/relationships/hyperlink" Target="http://www.cdc.gov/od/ohs/biosfty/bmbl/section3.htm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6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9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0870" y="869244"/>
            <a:ext cx="10515352" cy="2279878"/>
          </a:xfrm>
        </p:spPr>
        <p:txBody>
          <a:bodyPr>
            <a:normAutofit/>
          </a:bodyPr>
          <a:lstStyle/>
          <a:p>
            <a:r>
              <a:rPr lang="en-US" dirty="0" smtClean="0"/>
              <a:t>(Bio)safety: </a:t>
            </a:r>
            <a:br>
              <a:rPr lang="en-US" dirty="0" smtClean="0"/>
            </a:br>
            <a:r>
              <a:rPr lang="en-US" dirty="0" smtClean="0"/>
              <a:t>Everybody is an idiot (Especially yourself) </a:t>
            </a:r>
            <a:br>
              <a:rPr lang="en-US" dirty="0" smtClean="0"/>
            </a:br>
            <a:r>
              <a:rPr lang="en-US" dirty="0" smtClean="0"/>
              <a:t>Until proven otherwise.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65955" y="3835400"/>
            <a:ext cx="9539111" cy="147037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Massimo Bertino</a:t>
            </a:r>
          </a:p>
          <a:p>
            <a:pPr marL="0" indent="0">
              <a:buNone/>
            </a:pPr>
            <a:r>
              <a:rPr lang="en-US" dirty="0" smtClean="0"/>
              <a:t>Virginia Commonwealth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4022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Classification of Agents</a:t>
            </a:r>
            <a:endParaRPr lang="en-US" altLang="en-US"/>
          </a:p>
        </p:txBody>
      </p:sp>
      <p:sp>
        <p:nvSpPr>
          <p:cNvPr id="6963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68941" y="1389529"/>
            <a:ext cx="8525435" cy="5133457"/>
          </a:xfrm>
        </p:spPr>
        <p:txBody>
          <a:bodyPr/>
          <a:lstStyle/>
          <a:p>
            <a:r>
              <a:rPr lang="en-US" altLang="en-US" dirty="0" smtClean="0"/>
              <a:t> Classification of Etiologic Agents on the Basis of Hazard </a:t>
            </a:r>
          </a:p>
          <a:p>
            <a:pPr lvl="1"/>
            <a:r>
              <a:rPr lang="en-US" altLang="en-US" dirty="0" smtClean="0"/>
              <a:t>(by The Centers for Disease Control and Prevention (CDC))</a:t>
            </a:r>
          </a:p>
          <a:p>
            <a:pPr lvl="1"/>
            <a:r>
              <a:rPr lang="en-US" altLang="en-US" dirty="0" smtClean="0"/>
              <a:t>Classification of agents on a scale from Risk Group 1 through Risk Group 4 discussed in BMBL.</a:t>
            </a:r>
          </a:p>
          <a:p>
            <a:pPr lvl="2"/>
            <a:r>
              <a:rPr lang="en-US" altLang="en-US" dirty="0" smtClean="0"/>
              <a:t>Risk Group 1 (RG1) agents are not associated with disease in healthy adult humans.</a:t>
            </a:r>
          </a:p>
          <a:p>
            <a:pPr lvl="2"/>
            <a:r>
              <a:rPr lang="en-US" altLang="en-US" dirty="0" smtClean="0"/>
              <a:t>Risk Group 2 (RG2) agents are associated with human disease which is rarely serious and for which preventive or therapeutic interventions are often available.</a:t>
            </a:r>
          </a:p>
          <a:p>
            <a:pPr lvl="2"/>
            <a:r>
              <a:rPr lang="en-US" altLang="en-US" dirty="0" smtClean="0"/>
              <a:t>(3) Risk Group 3 (RG3) agents are associated with serious or lethal human disease for which preventive or therapeutic interventions may be available.</a:t>
            </a:r>
          </a:p>
          <a:p>
            <a:pPr lvl="2"/>
            <a:r>
              <a:rPr lang="en-US" altLang="en-US" dirty="0" smtClean="0"/>
              <a:t>(4) Risk Group 4 (RG4) agents are likely to cause serious or lethal human disease for which preventive or therapeutic interventions are not usually available.</a:t>
            </a:r>
            <a:endParaRPr lang="en-US" altLang="en-US" dirty="0"/>
          </a:p>
        </p:txBody>
      </p:sp>
      <p:sp>
        <p:nvSpPr>
          <p:cNvPr id="69637" name="Text Box 7"/>
          <p:cNvSpPr txBox="1">
            <a:spLocks noChangeArrowheads="1"/>
          </p:cNvSpPr>
          <p:nvPr/>
        </p:nvSpPr>
        <p:spPr bwMode="auto">
          <a:xfrm>
            <a:off x="9387972" y="5638051"/>
            <a:ext cx="2530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003F72"/>
                </a:solidFill>
                <a:latin typeface="Baskerville Old Face" panose="02020602080505020303" pitchFamily="18" charset="0"/>
                <a:cs typeface="Arial" panose="020B0604020202020204" pitchFamily="34" charset="0"/>
              </a:rPr>
              <a:t>5</a:t>
            </a:r>
            <a:r>
              <a:rPr lang="en-US" altLang="en-US" sz="1800" baseline="30000" dirty="0">
                <a:solidFill>
                  <a:srgbClr val="003F72"/>
                </a:solidFill>
                <a:latin typeface="Baskerville Old Face" panose="02020602080505020303" pitchFamily="18" charset="0"/>
                <a:cs typeface="Arial" panose="020B0604020202020204" pitchFamily="34" charset="0"/>
              </a:rPr>
              <a:t>th</a:t>
            </a:r>
            <a:r>
              <a:rPr lang="en-US" altLang="en-US" sz="1800" dirty="0">
                <a:solidFill>
                  <a:srgbClr val="003F72"/>
                </a:solidFill>
                <a:latin typeface="Baskerville Old Face" panose="02020602080505020303" pitchFamily="18" charset="0"/>
                <a:cs typeface="Arial" panose="020B0604020202020204" pitchFamily="34" charset="0"/>
              </a:rPr>
              <a:t> edition of BMBL </a:t>
            </a:r>
          </a:p>
        </p:txBody>
      </p:sp>
      <p:pic>
        <p:nvPicPr>
          <p:cNvPr id="11" name="Picture 6"/>
          <p:cNvPicPr>
            <a:picLocks noGrp="1" noChangeAspect="1" noChangeArrowheads="1"/>
          </p:cNvPicPr>
          <p:nvPr>
            <p:ph sz="half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17468" y="1778282"/>
            <a:ext cx="2464932" cy="3649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08916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Biosafety Resources</a:t>
            </a:r>
            <a:endParaRPr lang="en-US" alt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sz="2000" dirty="0" smtClean="0"/>
              <a:t>Pathogen Safety Data Sheets from Public Health Canada</a:t>
            </a:r>
          </a:p>
          <a:p>
            <a:pPr lvl="1"/>
            <a:r>
              <a:rPr lang="en-US" altLang="en-US" sz="2000" dirty="0" smtClean="0">
                <a:hlinkClick r:id="rId3"/>
              </a:rPr>
              <a:t>Public Health Agency of Canada</a:t>
            </a:r>
            <a:endParaRPr lang="en-US" altLang="en-US" sz="2000" dirty="0" smtClean="0"/>
          </a:p>
          <a:p>
            <a:pPr lvl="1"/>
            <a:r>
              <a:rPr lang="en-US" altLang="en-US" sz="2000" dirty="0" smtClean="0"/>
              <a:t>There is also an app for this website available</a:t>
            </a:r>
          </a:p>
          <a:p>
            <a:r>
              <a:rPr lang="en-US" altLang="en-US" sz="2000" dirty="0" smtClean="0"/>
              <a:t>CDC-NIH “Biosafety in Microbiological and Biomedical Laboratories” (BMBL) 5th edition</a:t>
            </a:r>
          </a:p>
          <a:p>
            <a:r>
              <a:rPr lang="en-US" altLang="en-US" sz="2000" dirty="0" smtClean="0">
                <a:hlinkClick r:id="rId4"/>
              </a:rPr>
              <a:t>https://www.cdc.gov/biosafety/publications/bmbl5/index.htm</a:t>
            </a:r>
            <a:r>
              <a:rPr lang="en-US" altLang="en-US" sz="2000" dirty="0" smtClean="0"/>
              <a:t> </a:t>
            </a:r>
          </a:p>
          <a:p>
            <a:r>
              <a:rPr lang="en-US" altLang="en-US" sz="2000" dirty="0" smtClean="0"/>
              <a:t>WHO (World Health Organization) Biosafety Manual</a:t>
            </a:r>
          </a:p>
          <a:p>
            <a:r>
              <a:rPr lang="en-US" altLang="en-US" sz="2000" dirty="0" smtClean="0"/>
              <a:t>Risk Group Classification for Infectious Agents</a:t>
            </a:r>
          </a:p>
          <a:p>
            <a:pPr lvl="1"/>
            <a:r>
              <a:rPr lang="en-US" altLang="en-US" sz="2000" dirty="0" smtClean="0"/>
              <a:t>ABSA.org </a:t>
            </a:r>
          </a:p>
          <a:p>
            <a:r>
              <a:rPr lang="en-US" altLang="en-US" sz="2000" dirty="0" smtClean="0"/>
              <a:t>NIH Guidelines for Research Involving Recombinant or Synthetic Nucleic Acid Molecules (NIH Guidelines)</a:t>
            </a:r>
          </a:p>
          <a:p>
            <a:pPr lvl="1"/>
            <a:endParaRPr lang="en-US" altLang="en-US" dirty="0" smtClean="0"/>
          </a:p>
          <a:p>
            <a:endParaRPr lang="en-US" altLang="en-US" dirty="0"/>
          </a:p>
        </p:txBody>
      </p:sp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42887" y="1179980"/>
            <a:ext cx="1227137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3410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WHO biomanual</a:t>
            </a:r>
            <a:endParaRPr lang="en-US" dirty="0"/>
          </a:p>
        </p:txBody>
      </p:sp>
      <p:sp>
        <p:nvSpPr>
          <p:cNvPr id="3584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6427694" cy="4953000"/>
          </a:xfrm>
        </p:spPr>
        <p:txBody>
          <a:bodyPr/>
          <a:lstStyle/>
          <a:p>
            <a:r>
              <a:rPr lang="en-US" altLang="en-US" dirty="0" smtClean="0"/>
              <a:t>WHO biosafety manual</a:t>
            </a:r>
          </a:p>
          <a:p>
            <a:r>
              <a:rPr lang="en-US" altLang="en-US" dirty="0" smtClean="0"/>
              <a:t>This manual is available in multiple languages </a:t>
            </a:r>
            <a:r>
              <a:rPr lang="en-US" altLang="en-US" dirty="0" smtClean="0">
                <a:hlinkClick r:id="rId2"/>
              </a:rPr>
              <a:t>http://www.who.int/gho/publications/world_health_statistics/ar/</a:t>
            </a:r>
            <a:r>
              <a:rPr lang="en-US" altLang="en-US" dirty="0" smtClean="0"/>
              <a:t> </a:t>
            </a:r>
          </a:p>
          <a:p>
            <a:r>
              <a:rPr lang="en-US" altLang="en-US" dirty="0" smtClean="0"/>
              <a:t>Similar to the US BMBL, it includes sections on risk assessment and biosecurity</a:t>
            </a:r>
          </a:p>
        </p:txBody>
      </p:sp>
      <p:pic>
        <p:nvPicPr>
          <p:cNvPr id="137218" name="Picture 2" descr="http://www.who.int/entity/csr/resources/publications/biosafety/BiosafetyCov3.jpg"/>
          <p:cNvPicPr>
            <a:picLocks noGrp="1" noChangeAspect="1" noChangeArrowheads="1"/>
          </p:cNvPicPr>
          <p:nvPr>
            <p:ph sz="half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772400" y="1323462"/>
            <a:ext cx="3101788" cy="4652682"/>
          </a:xfrm>
        </p:spPr>
      </p:pic>
    </p:spTree>
    <p:extLst>
      <p:ext uri="{BB962C8B-B14F-4D97-AF65-F5344CB8AC3E}">
        <p14:creationId xmlns:p14="http://schemas.microsoft.com/office/powerpoint/2010/main" xmlns="" val="377635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Biosafety as core value</a:t>
            </a:r>
            <a:endParaRPr lang="en-US" dirty="0"/>
          </a:p>
        </p:txBody>
      </p:sp>
      <p:sp>
        <p:nvSpPr>
          <p:cNvPr id="36867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dirty="0" smtClean="0"/>
              <a:t>Resources are available and should be utilized</a:t>
            </a:r>
          </a:p>
          <a:p>
            <a:r>
              <a:rPr lang="en-US" altLang="en-US" dirty="0" smtClean="0"/>
              <a:t>Various regulatory agencies oversee the use of biologics due to the importance of establishing and following biosafety practices</a:t>
            </a:r>
          </a:p>
          <a:p>
            <a:r>
              <a:rPr lang="en-US" altLang="en-US" b="1" dirty="0" smtClean="0"/>
              <a:t>Even when not required, best practices should be implemented </a:t>
            </a:r>
            <a:r>
              <a:rPr lang="en-US" altLang="en-US" dirty="0" smtClean="0"/>
              <a:t>to protect workers, the community, and the environment</a:t>
            </a:r>
          </a:p>
        </p:txBody>
      </p:sp>
    </p:spTree>
    <p:extLst>
      <p:ext uri="{BB962C8B-B14F-4D97-AF65-F5344CB8AC3E}">
        <p14:creationId xmlns:p14="http://schemas.microsoft.com/office/powerpoint/2010/main" xmlns="" val="88642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ALWAYS: Experiment risk assessment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18621" y="829714"/>
            <a:ext cx="7033758" cy="5943600"/>
          </a:xfrm>
        </p:spPr>
      </p:pic>
      <p:sp>
        <p:nvSpPr>
          <p:cNvPr id="3" name="TextBox 2"/>
          <p:cNvSpPr txBox="1"/>
          <p:nvPr/>
        </p:nvSpPr>
        <p:spPr>
          <a:xfrm>
            <a:off x="373564" y="2532185"/>
            <a:ext cx="26613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Why is this form </a:t>
            </a:r>
          </a:p>
          <a:p>
            <a:r>
              <a:rPr lang="en-US" sz="2400" b="1" dirty="0" smtClean="0"/>
              <a:t>So important???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362722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Hierarchy of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Elimination</a:t>
            </a:r>
          </a:p>
          <a:p>
            <a:r>
              <a:rPr lang="en-US" dirty="0" smtClean="0"/>
              <a:t>Substitution</a:t>
            </a:r>
          </a:p>
          <a:p>
            <a:r>
              <a:rPr lang="en-US" dirty="0" smtClean="0"/>
              <a:t>Engineering Controls</a:t>
            </a:r>
          </a:p>
          <a:p>
            <a:pPr lvl="1"/>
            <a:r>
              <a:rPr lang="en-US" dirty="0" smtClean="0"/>
              <a:t>Technology</a:t>
            </a:r>
          </a:p>
          <a:p>
            <a:r>
              <a:rPr lang="en-US" dirty="0" smtClean="0"/>
              <a:t>Administrative Controls</a:t>
            </a:r>
          </a:p>
          <a:p>
            <a:pPr lvl="1"/>
            <a:r>
              <a:rPr lang="en-US" dirty="0" smtClean="0"/>
              <a:t>Training</a:t>
            </a:r>
          </a:p>
          <a:p>
            <a:pPr lvl="1"/>
            <a:r>
              <a:rPr lang="en-US" dirty="0" smtClean="0"/>
              <a:t>Procedures</a:t>
            </a:r>
          </a:p>
          <a:p>
            <a:r>
              <a:rPr lang="en-US" dirty="0" smtClean="0"/>
              <a:t>Personal Protective Equipment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PPE is the least effective factor!!!!</a:t>
            </a:r>
            <a:endParaRPr lang="en-US" b="1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38080" y="1730188"/>
            <a:ext cx="6100109" cy="4572000"/>
          </a:xfrm>
        </p:spPr>
      </p:pic>
    </p:spTree>
    <p:extLst>
      <p:ext uri="{BB962C8B-B14F-4D97-AF65-F5344CB8AC3E}">
        <p14:creationId xmlns:p14="http://schemas.microsoft.com/office/powerpoint/2010/main" xmlns="" val="227401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1187448" cy="4922786"/>
          </a:xfrm>
        </p:spPr>
        <p:txBody>
          <a:bodyPr/>
          <a:lstStyle/>
          <a:p>
            <a:r>
              <a:rPr lang="en-US" dirty="0" smtClean="0"/>
              <a:t>Someone working at a BSL 3 facility wants to work on the antibacterial properties of Ag.</a:t>
            </a:r>
          </a:p>
          <a:p>
            <a:r>
              <a:rPr lang="en-US" dirty="0" smtClean="0"/>
              <a:t>And wants to test that on an antibiotic-resistant intestinal pathogen.</a:t>
            </a:r>
            <a:endParaRPr lang="en-US" b="1" dirty="0" smtClean="0"/>
          </a:p>
          <a:p>
            <a:r>
              <a:rPr lang="en-US" b="1" dirty="0" smtClean="0"/>
              <a:t>What is right/wrong with this idea?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89183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Biosafety Containment Levels</a:t>
            </a:r>
            <a:endParaRPr lang="en-US" alt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48992" y="1080393"/>
            <a:ext cx="10972800" cy="5236531"/>
          </a:xfrm>
        </p:spPr>
        <p:txBody>
          <a:bodyPr/>
          <a:lstStyle/>
          <a:p>
            <a:r>
              <a:rPr lang="en-US" altLang="en-US" sz="2200" b="1" dirty="0" smtClean="0"/>
              <a:t>Risk Groups </a:t>
            </a:r>
            <a:r>
              <a:rPr lang="en-US" altLang="en-US" sz="2200" dirty="0" smtClean="0"/>
              <a:t>are used for the </a:t>
            </a:r>
            <a:r>
              <a:rPr lang="en-US" altLang="en-US" sz="2200" b="1" dirty="0" smtClean="0"/>
              <a:t>microbe / agent</a:t>
            </a:r>
          </a:p>
          <a:p>
            <a:r>
              <a:rPr lang="en-US" altLang="en-US" sz="2200" dirty="0" smtClean="0"/>
              <a:t>The </a:t>
            </a:r>
            <a:r>
              <a:rPr lang="en-US" altLang="en-US" sz="2200" b="1" dirty="0" smtClean="0"/>
              <a:t>Biosafety Level  </a:t>
            </a:r>
            <a:r>
              <a:rPr lang="en-US" altLang="en-US" sz="2200" dirty="0" smtClean="0"/>
              <a:t>refers to the </a:t>
            </a:r>
            <a:r>
              <a:rPr lang="en-US" altLang="en-US" sz="2200" b="1" dirty="0" smtClean="0"/>
              <a:t>containment</a:t>
            </a:r>
          </a:p>
          <a:p>
            <a:r>
              <a:rPr lang="en-US" altLang="en-US" sz="2200" b="1" dirty="0" smtClean="0"/>
              <a:t>Biosafety </a:t>
            </a:r>
            <a:r>
              <a:rPr lang="en-US" altLang="en-US" sz="2200" b="1" dirty="0"/>
              <a:t>Level </a:t>
            </a:r>
            <a:r>
              <a:rPr lang="en-US" altLang="en-US" sz="2200" b="1" dirty="0" smtClean="0"/>
              <a:t> = </a:t>
            </a:r>
            <a:r>
              <a:rPr lang="en-US" altLang="en-US" sz="2200" dirty="0" smtClean="0"/>
              <a:t>Combination of engineering controls, PPE and work practices for handling biological materials</a:t>
            </a:r>
          </a:p>
          <a:p>
            <a:r>
              <a:rPr lang="en-US" altLang="en-US" dirty="0" smtClean="0"/>
              <a:t>BSL1 </a:t>
            </a:r>
            <a:r>
              <a:rPr lang="en-US" altLang="en-US" dirty="0"/>
              <a:t>- agents used are not known to cause disease</a:t>
            </a:r>
            <a:r>
              <a:rPr lang="en-US" altLang="en-US" dirty="0" smtClean="0"/>
              <a:t>.</a:t>
            </a:r>
            <a:endParaRPr lang="en-US" altLang="en-US" dirty="0"/>
          </a:p>
          <a:p>
            <a:r>
              <a:rPr lang="en-US" altLang="en-US" dirty="0"/>
              <a:t>BSL2 - agents used are associated with human disease</a:t>
            </a:r>
            <a:r>
              <a:rPr lang="en-US" altLang="en-US" dirty="0" smtClean="0"/>
              <a:t>.</a:t>
            </a:r>
            <a:endParaRPr lang="en-US" altLang="en-US" dirty="0"/>
          </a:p>
          <a:p>
            <a:r>
              <a:rPr lang="en-US" altLang="en-US" dirty="0"/>
              <a:t>BSL3 - indigenous/exotic agents used are associated with human disease and with potential for aerosol transmission</a:t>
            </a:r>
            <a:r>
              <a:rPr lang="en-US" altLang="en-US" dirty="0" smtClean="0"/>
              <a:t>. Example: TB</a:t>
            </a:r>
            <a:endParaRPr lang="en-US" altLang="en-US" dirty="0"/>
          </a:p>
          <a:p>
            <a:r>
              <a:rPr lang="en-US" altLang="en-US" dirty="0"/>
              <a:t>BSL4 - Dangerous and exotic agents used are associated with high risk of life-threatening disease, aerosol-transmitted; treatment usually not </a:t>
            </a:r>
            <a:r>
              <a:rPr lang="en-US" altLang="en-US" dirty="0" smtClean="0"/>
              <a:t>available. </a:t>
            </a:r>
            <a:r>
              <a:rPr lang="en-US" altLang="en-US" sz="2200" dirty="0" smtClean="0"/>
              <a:t>Example: Hemorrhagic fever 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38944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Biosafety 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It is common for people to assume that Risk Group and Biosafety Level are synonymous</a:t>
            </a:r>
          </a:p>
          <a:p>
            <a:pPr lvl="1"/>
            <a:r>
              <a:rPr lang="en-US" smtClean="0"/>
              <a:t>An agent can be classified as RG1, but BL2 work practices are recommended due to</a:t>
            </a:r>
          </a:p>
          <a:p>
            <a:pPr lvl="2"/>
            <a:r>
              <a:rPr lang="en-US" smtClean="0"/>
              <a:t>Generation of aerosols</a:t>
            </a:r>
          </a:p>
          <a:p>
            <a:pPr lvl="2"/>
            <a:r>
              <a:rPr lang="en-US" smtClean="0"/>
              <a:t>Scale of work</a:t>
            </a:r>
          </a:p>
          <a:p>
            <a:pPr lvl="2"/>
            <a:r>
              <a:rPr lang="en-US" smtClean="0"/>
              <a:t>Individual susceptibility to disease</a:t>
            </a:r>
          </a:p>
          <a:p>
            <a:pPr lvl="1"/>
            <a:r>
              <a:rPr lang="en-US" smtClean="0"/>
              <a:t>BL2 Enhanced / BL2+ work practices may be recommended for RG2 agents known to be infectious by an aerosol route</a:t>
            </a:r>
          </a:p>
          <a:p>
            <a:pPr lvl="1"/>
            <a:r>
              <a:rPr lang="en-US" smtClean="0"/>
              <a:t>A thorough risk assessment determines the appropriate biosafety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2539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Biosafety Level 1 (BL1)</a:t>
            </a:r>
            <a:endParaRPr lang="en-US" altLang="en-US" dirty="0"/>
          </a:p>
        </p:txBody>
      </p:sp>
      <p:sp>
        <p:nvSpPr>
          <p:cNvPr id="6042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09600" y="1461247"/>
            <a:ext cx="10972800" cy="5061739"/>
          </a:xfrm>
        </p:spPr>
        <p:txBody>
          <a:bodyPr/>
          <a:lstStyle/>
          <a:p>
            <a:r>
              <a:rPr lang="en-US" altLang="en-US" sz="2200" dirty="0" smtClean="0"/>
              <a:t>For research involving well-characterized agents not known to cause disease in healthy adult humans &amp; of minimal potential hazard to laboratory personnel and the environment</a:t>
            </a:r>
          </a:p>
          <a:p>
            <a:pPr lvl="1"/>
            <a:r>
              <a:rPr lang="en-US" altLang="en-US" sz="2200" dirty="0" smtClean="0"/>
              <a:t>Work is generally conducted on open bench tops following standard microbiological work practices</a:t>
            </a:r>
          </a:p>
          <a:p>
            <a:r>
              <a:rPr lang="en-US" altLang="en-US" sz="2200" dirty="0" smtClean="0"/>
              <a:t>Solid </a:t>
            </a:r>
            <a:r>
              <a:rPr lang="en-US" altLang="en-US" sz="2200" dirty="0" err="1" smtClean="0"/>
              <a:t>biowaste</a:t>
            </a:r>
            <a:r>
              <a:rPr lang="en-US" altLang="en-US" sz="2200" dirty="0" smtClean="0"/>
              <a:t> </a:t>
            </a:r>
          </a:p>
          <a:p>
            <a:pPr lvl="1"/>
            <a:r>
              <a:rPr lang="en-US" altLang="en-US" sz="2200" dirty="0" smtClean="0"/>
              <a:t>May be autoclaved </a:t>
            </a:r>
          </a:p>
          <a:p>
            <a:pPr lvl="1"/>
            <a:r>
              <a:rPr lang="en-US" altLang="en-US" sz="2200" b="1" dirty="0" smtClean="0"/>
              <a:t>MUST be placed in biological waste boxes </a:t>
            </a:r>
          </a:p>
          <a:p>
            <a:r>
              <a:rPr lang="en-US" altLang="en-US" sz="2200" dirty="0" smtClean="0"/>
              <a:t>Sharps and biological waste containers are covered when not in use</a:t>
            </a:r>
          </a:p>
          <a:p>
            <a:r>
              <a:rPr lang="en-US" altLang="en-US" sz="2200" dirty="0" smtClean="0"/>
              <a:t>All liquid </a:t>
            </a:r>
            <a:r>
              <a:rPr lang="en-US" altLang="en-US" sz="2200" dirty="0" err="1" smtClean="0"/>
              <a:t>biowaste</a:t>
            </a:r>
            <a:r>
              <a:rPr lang="en-US" altLang="en-US" sz="2200" dirty="0" smtClean="0"/>
              <a:t> (e.g. Aqueous biological solutions such as cell culture supernatant, microbial cultures) is decontaminated; </a:t>
            </a:r>
            <a:r>
              <a:rPr lang="en-US" altLang="en-US" sz="2200" b="1" dirty="0" smtClean="0"/>
              <a:t>nothing viable down the drain</a:t>
            </a:r>
          </a:p>
          <a:p>
            <a:pPr lvl="1"/>
            <a:r>
              <a:rPr lang="en-US" altLang="en-US" sz="2200" dirty="0" smtClean="0"/>
              <a:t>Autoclave or chemically disinfected (bleach)</a:t>
            </a:r>
          </a:p>
          <a:p>
            <a:pPr lvl="1"/>
            <a:r>
              <a:rPr lang="en-US" altLang="en-US" sz="2200" dirty="0" smtClean="0"/>
              <a:t>Do not autoclave bleach treated waste</a:t>
            </a:r>
            <a:endParaRPr lang="en-US" altLang="en-US" sz="2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71843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Biosafety is….</a:t>
            </a:r>
            <a:endParaRPr lang="en-US" altLang="en-US"/>
          </a:p>
        </p:txBody>
      </p:sp>
      <p:sp>
        <p:nvSpPr>
          <p:cNvPr id="21507" name="Tex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dirty="0" smtClean="0"/>
              <a:t>The practices, procedures, and use of controls required to ensure safe conditions in facilities that work with potentially infectious microorganisms and other biological hazards</a:t>
            </a:r>
          </a:p>
          <a:p>
            <a:r>
              <a:rPr lang="en-US" altLang="en-US" dirty="0" smtClean="0"/>
              <a:t>In short-it is </a:t>
            </a:r>
            <a:r>
              <a:rPr lang="en-US" altLang="en-US" b="1" dirty="0" smtClean="0"/>
              <a:t>how to protect yourself, your co-workers and the environment </a:t>
            </a:r>
            <a:r>
              <a:rPr lang="en-US" altLang="en-US" dirty="0" smtClean="0"/>
              <a:t>from biohazards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7822" y="3796444"/>
            <a:ext cx="79031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Use your street smarts.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Be awake/aware of your surroundings.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Do not trust anybody, including yourself.</a:t>
            </a:r>
          </a:p>
        </p:txBody>
      </p:sp>
    </p:spTree>
    <p:extLst>
      <p:ext uri="{BB962C8B-B14F-4D97-AF65-F5344CB8AC3E}">
        <p14:creationId xmlns:p14="http://schemas.microsoft.com/office/powerpoint/2010/main" xmlns="" val="271821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BL 1 Standard Microbiological Practices</a:t>
            </a:r>
            <a:endParaRPr lang="en-US" dirty="0"/>
          </a:p>
        </p:txBody>
      </p:sp>
      <p:sp>
        <p:nvSpPr>
          <p:cNvPr id="75779" name="Rectangle 2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sz="2200" dirty="0" smtClean="0"/>
              <a:t>Keep lab doors closed when working; limit/restrict access when working</a:t>
            </a:r>
          </a:p>
          <a:p>
            <a:r>
              <a:rPr lang="en-US" altLang="en-US" sz="2200" dirty="0" smtClean="0"/>
              <a:t>Minimize splashes and aerosols</a:t>
            </a:r>
          </a:p>
          <a:p>
            <a:r>
              <a:rPr lang="en-US" altLang="en-US" sz="2200" dirty="0" smtClean="0"/>
              <a:t>Do not eat, drink, smoke or store food in the lab</a:t>
            </a:r>
          </a:p>
          <a:p>
            <a:r>
              <a:rPr lang="en-US" altLang="en-US" sz="2200" dirty="0" smtClean="0"/>
              <a:t>Dispose of solid biological waste as regulated waste</a:t>
            </a:r>
          </a:p>
          <a:p>
            <a:r>
              <a:rPr lang="en-US" altLang="en-US" sz="2200" dirty="0" smtClean="0"/>
              <a:t>Do not mouth pipette</a:t>
            </a:r>
          </a:p>
          <a:p>
            <a:r>
              <a:rPr lang="en-US" altLang="en-US" sz="2200" dirty="0" smtClean="0"/>
              <a:t>Disinfect work surfaces daily and after spills</a:t>
            </a:r>
          </a:p>
          <a:p>
            <a:r>
              <a:rPr lang="en-US" altLang="en-US" sz="2200" dirty="0" smtClean="0"/>
              <a:t>Wash hands after removing gloves, completing work and/or before leaving the lab</a:t>
            </a:r>
          </a:p>
          <a:p>
            <a:r>
              <a:rPr lang="en-US" altLang="en-US" sz="2200" dirty="0" smtClean="0"/>
              <a:t>Maintain insect &amp; rodent control program</a:t>
            </a:r>
            <a:endParaRPr lang="en-US" altLang="en-US" sz="2200" dirty="0"/>
          </a:p>
        </p:txBody>
      </p:sp>
      <p:sp>
        <p:nvSpPr>
          <p:cNvPr id="75780" name="Rectangle 3"/>
          <p:cNvSpPr>
            <a:spLocks noChangeArrowheads="1"/>
          </p:cNvSpPr>
          <p:nvPr/>
        </p:nvSpPr>
        <p:spPr bwMode="auto">
          <a:xfrm>
            <a:off x="1905000" y="228600"/>
            <a:ext cx="84026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>
              <a:spcBef>
                <a:spcPct val="0"/>
              </a:spcBef>
              <a:buNone/>
            </a:pPr>
            <a:endParaRPr lang="en-US" altLang="en-US" dirty="0">
              <a:solidFill>
                <a:srgbClr val="003F7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24224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ALWAYS: hand washing</a:t>
            </a:r>
            <a:endParaRPr lang="en-US" altLang="en-US" dirty="0"/>
          </a:p>
        </p:txBody>
      </p:sp>
      <p:sp>
        <p:nvSpPr>
          <p:cNvPr id="1638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09600" y="1286455"/>
            <a:ext cx="10972800" cy="523653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altLang="en-US" sz="2000" dirty="0" smtClean="0"/>
              <a:t>Hands should be washed:</a:t>
            </a:r>
          </a:p>
          <a:p>
            <a:pPr lvl="1">
              <a:spcBef>
                <a:spcPts val="600"/>
              </a:spcBef>
            </a:pPr>
            <a:r>
              <a:rPr lang="en-US" altLang="en-US" sz="2000" dirty="0" smtClean="0"/>
              <a:t>With warm water and hand soap</a:t>
            </a:r>
          </a:p>
          <a:p>
            <a:pPr lvl="1">
              <a:spcBef>
                <a:spcPts val="600"/>
              </a:spcBef>
            </a:pPr>
            <a:r>
              <a:rPr lang="en-US" altLang="en-US" sz="2000" dirty="0" smtClean="0"/>
              <a:t>Immediately if contaminated e.g. with blood or other body fluids, chemicals</a:t>
            </a:r>
          </a:p>
          <a:p>
            <a:pPr lvl="1">
              <a:spcBef>
                <a:spcPts val="600"/>
              </a:spcBef>
            </a:pPr>
            <a:r>
              <a:rPr lang="en-US" altLang="en-US" sz="2000" dirty="0" smtClean="0"/>
              <a:t>Immediately after gloves are removed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altLang="en-US" sz="1600" dirty="0" smtClean="0"/>
              <a:t>Gloves should not be worn to touch common surfaces like door handles or elevator buttons</a:t>
            </a:r>
          </a:p>
          <a:p>
            <a:pPr>
              <a:spcBef>
                <a:spcPts val="600"/>
              </a:spcBef>
            </a:pPr>
            <a:endParaRPr lang="en-US" altLang="en-US" sz="2000" dirty="0" smtClean="0"/>
          </a:p>
          <a:p>
            <a:pPr>
              <a:spcBef>
                <a:spcPts val="600"/>
              </a:spcBef>
            </a:pPr>
            <a:r>
              <a:rPr lang="en-US" altLang="en-US" sz="2000" dirty="0" smtClean="0"/>
              <a:t>Tips for Hand Washing:</a:t>
            </a:r>
            <a:endParaRPr lang="en-US" altLang="en-US" sz="2000" dirty="0" smtClean="0">
              <a:sym typeface="Monotype Sorts" pitchFamily="2" charset="2"/>
            </a:endParaRPr>
          </a:p>
          <a:p>
            <a:pPr lvl="1">
              <a:spcBef>
                <a:spcPts val="600"/>
              </a:spcBef>
            </a:pPr>
            <a:r>
              <a:rPr lang="en-US" altLang="en-US" sz="2000" dirty="0" smtClean="0">
                <a:sym typeface="Monotype Sorts" pitchFamily="2" charset="2"/>
              </a:rPr>
              <a:t>Wet hands first with water</a:t>
            </a:r>
          </a:p>
          <a:p>
            <a:pPr lvl="1">
              <a:spcBef>
                <a:spcPts val="600"/>
              </a:spcBef>
            </a:pPr>
            <a:r>
              <a:rPr lang="en-US" altLang="en-US" sz="2000" dirty="0" smtClean="0">
                <a:sym typeface="Monotype Sorts" pitchFamily="2" charset="2"/>
              </a:rPr>
              <a:t>Apply approximately 3 to 5 ml (quarter sized amount) of liquid soap to hands</a:t>
            </a:r>
          </a:p>
          <a:p>
            <a:pPr lvl="1">
              <a:spcBef>
                <a:spcPts val="600"/>
              </a:spcBef>
            </a:pPr>
            <a:r>
              <a:rPr lang="en-US" altLang="en-US" sz="2000" dirty="0" smtClean="0">
                <a:sym typeface="Monotype Sorts" pitchFamily="2" charset="2"/>
              </a:rPr>
              <a:t>Put both hands together and rub them for at least 15-30 seconds (Happy Birthday x 2)</a:t>
            </a:r>
          </a:p>
          <a:p>
            <a:pPr lvl="1">
              <a:spcBef>
                <a:spcPts val="600"/>
              </a:spcBef>
            </a:pPr>
            <a:r>
              <a:rPr lang="en-US" altLang="en-US" sz="2000" dirty="0" smtClean="0">
                <a:sym typeface="Monotype Sorts" pitchFamily="2" charset="2"/>
              </a:rPr>
              <a:t>Make sure to cover all surfaces of the hands and between fingers with soap</a:t>
            </a:r>
          </a:p>
          <a:p>
            <a:pPr lvl="1">
              <a:spcBef>
                <a:spcPts val="600"/>
              </a:spcBef>
            </a:pPr>
            <a:r>
              <a:rPr lang="en-US" altLang="en-US" sz="2000" dirty="0" smtClean="0">
                <a:sym typeface="Monotype Sorts" pitchFamily="2" charset="2"/>
              </a:rPr>
              <a:t>Rinse hands with water and dry thoroughly</a:t>
            </a:r>
          </a:p>
          <a:p>
            <a:pPr lvl="1">
              <a:spcBef>
                <a:spcPts val="600"/>
              </a:spcBef>
            </a:pPr>
            <a:r>
              <a:rPr lang="en-US" altLang="en-US" sz="2000" dirty="0" smtClean="0">
                <a:sym typeface="Monotype Sorts" pitchFamily="2" charset="2"/>
              </a:rPr>
              <a:t>Use the paper towel used to dry the hands to handle and turn off water faucet</a:t>
            </a:r>
            <a:endParaRPr lang="en-US" alt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99362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Horror Story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Person works with biomolecule.</a:t>
            </a:r>
          </a:p>
          <a:p>
            <a:r>
              <a:rPr lang="en-US" dirty="0" smtClean="0"/>
              <a:t>Deposits ethanol suspension on a microscope glass slide.</a:t>
            </a:r>
          </a:p>
          <a:p>
            <a:r>
              <a:rPr lang="en-US" dirty="0" smtClean="0"/>
              <a:t>To evaporate ethanol, person sprays some nitrogen on the slide.</a:t>
            </a:r>
          </a:p>
          <a:p>
            <a:r>
              <a:rPr lang="en-US" dirty="0" smtClean="0"/>
              <a:t>WOOPS! Nitrogen valve is open too much. Sample is sprayed everywhere.</a:t>
            </a:r>
          </a:p>
          <a:p>
            <a:r>
              <a:rPr lang="en-US" sz="3600" b="1" dirty="0" smtClean="0"/>
              <a:t>WHY did we have luck?</a:t>
            </a:r>
          </a:p>
          <a:p>
            <a:r>
              <a:rPr lang="en-US" sz="3600" b="1" dirty="0" smtClean="0"/>
              <a:t>What do we learn?</a:t>
            </a:r>
          </a:p>
        </p:txBody>
      </p:sp>
    </p:spTree>
    <p:extLst>
      <p:ext uri="{BB962C8B-B14F-4D97-AF65-F5344CB8AC3E}">
        <p14:creationId xmlns:p14="http://schemas.microsoft.com/office/powerpoint/2010/main" xmlns="" val="154424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Biosafety Level 2</a:t>
            </a:r>
            <a:endParaRPr lang="en-US" altLang="en-US" dirty="0" smtClean="0"/>
          </a:p>
        </p:txBody>
      </p:sp>
      <p:sp>
        <p:nvSpPr>
          <p:cNvPr id="77828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dirty="0" smtClean="0"/>
              <a:t>Suitable for work involving agents of moderate potential hazard to personnel and the environment.</a:t>
            </a:r>
          </a:p>
          <a:p>
            <a:r>
              <a:rPr lang="en-US" altLang="en-US" dirty="0" smtClean="0"/>
              <a:t>Immunization or antibiotic treatment is typically available</a:t>
            </a:r>
          </a:p>
          <a:p>
            <a:r>
              <a:rPr lang="en-US" altLang="en-US" dirty="0" smtClean="0"/>
              <a:t>Wear lab coat as part of PPE - Do not wear in common areas (offices, food court, elevator, etc.)</a:t>
            </a:r>
          </a:p>
          <a:p>
            <a:r>
              <a:rPr lang="en-US" altLang="en-US" dirty="0" smtClean="0"/>
              <a:t>Post Universal Biohazard Symbol on door and equipment.  Materials are also labeled.</a:t>
            </a:r>
          </a:p>
          <a:p>
            <a:pPr lvl="2"/>
            <a:r>
              <a:rPr lang="en-US" altLang="en-US" dirty="0" smtClean="0"/>
              <a:t>Red bags or red containers are for biohazards</a:t>
            </a:r>
            <a:endParaRPr lang="en-US" altLang="en-US" dirty="0"/>
          </a:p>
        </p:txBody>
      </p:sp>
      <p:sp>
        <p:nvSpPr>
          <p:cNvPr id="77829" name="Rectangle 4">
            <a:hlinkClick r:id="rId4" highlightClick="1"/>
          </p:cNvPr>
          <p:cNvSpPr>
            <a:spLocks noChangeArrowheads="1"/>
          </p:cNvSpPr>
          <p:nvPr/>
        </p:nvSpPr>
        <p:spPr bwMode="auto">
          <a:xfrm>
            <a:off x="1828800" y="165100"/>
            <a:ext cx="8255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>
              <a:spcBef>
                <a:spcPct val="0"/>
              </a:spcBef>
              <a:buNone/>
            </a:pPr>
            <a:endParaRPr lang="en-US" altLang="en-US" sz="1800">
              <a:solidFill>
                <a:srgbClr val="003F72"/>
              </a:solidFill>
            </a:endParaRPr>
          </a:p>
        </p:txBody>
      </p:sp>
      <p:sp>
        <p:nvSpPr>
          <p:cNvPr id="77830" name="Rectangle 5">
            <a:hlinkClick r:id="rId4"/>
          </p:cNvPr>
          <p:cNvSpPr>
            <a:spLocks noChangeArrowheads="1"/>
          </p:cNvSpPr>
          <p:nvPr/>
        </p:nvSpPr>
        <p:spPr bwMode="auto">
          <a:xfrm>
            <a:off x="1778000" y="0"/>
            <a:ext cx="9398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>
              <a:spcBef>
                <a:spcPct val="0"/>
              </a:spcBef>
              <a:buNone/>
            </a:pPr>
            <a:endParaRPr lang="en-US" altLang="en-US" sz="1800">
              <a:solidFill>
                <a:srgbClr val="003F72"/>
              </a:solidFill>
            </a:endParaRPr>
          </a:p>
        </p:txBody>
      </p:sp>
      <p:pic>
        <p:nvPicPr>
          <p:cNvPr id="77831" name="Picture 6" descr="biohazar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1600" y="302419"/>
            <a:ext cx="1219200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9294809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BL2 Practices Continued…</a:t>
            </a:r>
            <a:endParaRPr lang="en-US" altLang="en-US" dirty="0" smtClean="0"/>
          </a:p>
        </p:txBody>
      </p:sp>
      <p:sp>
        <p:nvSpPr>
          <p:cNvPr id="79876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smtClean="0"/>
              <a:t>Follow BL1 practices plus:</a:t>
            </a:r>
          </a:p>
          <a:p>
            <a:pPr lvl="1"/>
            <a:r>
              <a:rPr lang="en-US" altLang="en-US" smtClean="0"/>
              <a:t>Autoclave available for decontamination</a:t>
            </a:r>
          </a:p>
          <a:p>
            <a:pPr lvl="2"/>
            <a:r>
              <a:rPr lang="en-US" altLang="en-US" smtClean="0"/>
              <a:t>Solid biowaste autoclaved before placement in biological waste box if not treated offsite</a:t>
            </a:r>
          </a:p>
          <a:p>
            <a:pPr lvl="2"/>
            <a:r>
              <a:rPr lang="en-US" altLang="en-US" smtClean="0"/>
              <a:t>Liquid waste decontaminated prior to disposal</a:t>
            </a:r>
          </a:p>
          <a:p>
            <a:pPr lvl="1"/>
            <a:r>
              <a:rPr lang="en-US" altLang="en-US" smtClean="0"/>
              <a:t>Special attention paid to contaminated sharps</a:t>
            </a:r>
          </a:p>
          <a:p>
            <a:pPr lvl="1"/>
            <a:r>
              <a:rPr lang="en-US" altLang="en-US" smtClean="0"/>
              <a:t>Close doors when working </a:t>
            </a:r>
          </a:p>
          <a:p>
            <a:pPr lvl="1"/>
            <a:r>
              <a:rPr lang="en-US" altLang="en-US" smtClean="0"/>
              <a:t>Restricted access when work is in progress</a:t>
            </a:r>
          </a:p>
          <a:p>
            <a:pPr lvl="2"/>
            <a:r>
              <a:rPr lang="en-US" altLang="en-US" smtClean="0"/>
              <a:t>Only informed personnel may enter a BL2 facility</a:t>
            </a:r>
            <a:endParaRPr lang="en-US" altLang="en-US" dirty="0"/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>
            <p:extLst/>
          </p:nvPr>
        </p:nvGraphicFramePr>
        <p:xfrm>
          <a:off x="8545522" y="790072"/>
          <a:ext cx="1893879" cy="1306513"/>
        </p:xfrm>
        <a:graphic>
          <a:graphicData uri="http://schemas.openxmlformats.org/presentationml/2006/ole">
            <p:oleObj spid="_x0000_s1077" name="Clip" r:id="rId5" imgW="4790476" imgH="3304762" progId="">
              <p:embed/>
            </p:oleObj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xmlns="" val="142839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Biosafety Level 2</a:t>
            </a:r>
            <a:br>
              <a:rPr lang="en-US" altLang="en-US" smtClean="0"/>
            </a:br>
            <a:r>
              <a:rPr lang="en-US" altLang="en-US" smtClean="0"/>
              <a:t>Special Practices</a:t>
            </a:r>
            <a:endParaRPr lang="en-US" altLang="en-US" dirty="0"/>
          </a:p>
        </p:txBody>
      </p:sp>
      <p:sp>
        <p:nvSpPr>
          <p:cNvPr id="86020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smtClean="0"/>
              <a:t>Supervision: a competent scientist with increased responsibilities</a:t>
            </a:r>
          </a:p>
          <a:p>
            <a:pPr lvl="1"/>
            <a:r>
              <a:rPr lang="en-US" altLang="en-US" smtClean="0"/>
              <a:t>Trains lab personnel annually</a:t>
            </a:r>
          </a:p>
          <a:p>
            <a:pPr lvl="1"/>
            <a:r>
              <a:rPr lang="en-US" altLang="en-US" smtClean="0"/>
              <a:t>Restricts access to immunized if applicable</a:t>
            </a:r>
          </a:p>
          <a:p>
            <a:pPr lvl="1"/>
            <a:r>
              <a:rPr lang="en-US" altLang="en-US" smtClean="0"/>
              <a:t>Limits access of immunocompromised</a:t>
            </a:r>
          </a:p>
          <a:p>
            <a:pPr lvl="1"/>
            <a:endParaRPr lang="en-US" altLang="en-US" smtClean="0"/>
          </a:p>
          <a:p>
            <a:r>
              <a:rPr lang="en-US" altLang="en-US" smtClean="0"/>
              <a:t>Lab Personnel:</a:t>
            </a:r>
          </a:p>
          <a:p>
            <a:pPr lvl="1"/>
            <a:r>
              <a:rPr lang="en-US" altLang="en-US" smtClean="0"/>
              <a:t> Awareness of potential hazards</a:t>
            </a:r>
          </a:p>
          <a:p>
            <a:pPr lvl="1"/>
            <a:r>
              <a:rPr lang="en-US" altLang="en-US" smtClean="0"/>
              <a:t> Proficiency in practices/techniques</a:t>
            </a:r>
            <a:endParaRPr lang="en-US" alt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6529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Biosafety Level 2</a:t>
            </a:r>
            <a:br>
              <a:rPr lang="en-US" altLang="en-US" smtClean="0"/>
            </a:br>
            <a:r>
              <a:rPr lang="en-US" altLang="en-US" smtClean="0"/>
              <a:t>Facility Design (Secondary Barriers)</a:t>
            </a:r>
            <a:endParaRPr lang="en-US" altLang="en-US" dirty="0"/>
          </a:p>
        </p:txBody>
      </p:sp>
      <p:sp>
        <p:nvSpPr>
          <p:cNvPr id="88068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dirty="0" smtClean="0"/>
              <a:t>Include BL1 barriers (sinks, screens, doors, etc.) plus:</a:t>
            </a:r>
          </a:p>
          <a:p>
            <a:r>
              <a:rPr lang="en-US" altLang="en-US" dirty="0" smtClean="0"/>
              <a:t>Standard lab design – </a:t>
            </a:r>
          </a:p>
          <a:p>
            <a:pPr lvl="1"/>
            <a:r>
              <a:rPr lang="en-US" altLang="en-US" b="1" dirty="0" smtClean="0"/>
              <a:t>Air flows </a:t>
            </a:r>
            <a:r>
              <a:rPr lang="en-US" altLang="en-US" dirty="0" smtClean="0"/>
              <a:t>into the lab </a:t>
            </a:r>
            <a:r>
              <a:rPr lang="en-US" altLang="en-US" b="1" dirty="0" smtClean="0"/>
              <a:t>without re-circulation </a:t>
            </a:r>
            <a:r>
              <a:rPr lang="en-US" altLang="en-US" dirty="0" smtClean="0"/>
              <a:t>to non-lab areas.</a:t>
            </a:r>
          </a:p>
          <a:p>
            <a:pPr lvl="1"/>
            <a:r>
              <a:rPr lang="en-US" altLang="en-US" dirty="0" smtClean="0"/>
              <a:t>Room under </a:t>
            </a:r>
            <a:r>
              <a:rPr lang="en-US" altLang="en-US" b="1" dirty="0" smtClean="0"/>
              <a:t>negative pressure </a:t>
            </a:r>
            <a:r>
              <a:rPr lang="en-US" altLang="en-US" dirty="0" smtClean="0"/>
              <a:t>compared with the hallway.</a:t>
            </a:r>
          </a:p>
          <a:p>
            <a:r>
              <a:rPr lang="en-US" altLang="en-US" dirty="0" smtClean="0"/>
              <a:t>Lockable doors</a:t>
            </a:r>
          </a:p>
          <a:p>
            <a:r>
              <a:rPr lang="en-US" altLang="en-US" dirty="0" smtClean="0"/>
              <a:t>Autoclave available</a:t>
            </a:r>
          </a:p>
          <a:p>
            <a:r>
              <a:rPr lang="en-US" altLang="en-US" dirty="0" smtClean="0"/>
              <a:t>Eyewash available</a:t>
            </a:r>
            <a:endParaRPr lang="en-US" altLang="en-US" dirty="0"/>
          </a:p>
        </p:txBody>
      </p:sp>
      <p:pic>
        <p:nvPicPr>
          <p:cNvPr id="88069" name="Picture 4" descr="1doorn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48825" y="1039906"/>
            <a:ext cx="22383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2443" y="4893631"/>
            <a:ext cx="19050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2910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Biosafety level 3</a:t>
            </a:r>
            <a:endParaRPr lang="en-US" dirty="0"/>
          </a:p>
        </p:txBody>
      </p:sp>
      <p:sp>
        <p:nvSpPr>
          <p:cNvPr id="4301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Work is performed with indigenous or exotic agents that may cause serious or potentially lethal disease through the inhalation route of exposure</a:t>
            </a:r>
          </a:p>
          <a:p>
            <a:r>
              <a:rPr lang="en-US" smtClean="0"/>
              <a:t>Safety  precautions build from BSL2 and now require</a:t>
            </a:r>
          </a:p>
          <a:p>
            <a:r>
              <a:rPr lang="en-US" smtClean="0"/>
              <a:t>All procedures involving the manipulation of infectious materials must be conducted within a BSC (preferably Class II or Class III), or other physical containment devices.</a:t>
            </a:r>
          </a:p>
          <a:p>
            <a:r>
              <a:rPr lang="en-US" smtClean="0"/>
              <a:t>A ducted air ventilation system is required. </a:t>
            </a:r>
          </a:p>
          <a:p>
            <a:r>
              <a:rPr lang="en-US" smtClean="0"/>
              <a:t>A method for decontaminating all laboratory wastes should be available in the facility, preferably within the laboratory.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66531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Biosafety level 4</a:t>
            </a:r>
            <a:endParaRPr lang="en-US" dirty="0"/>
          </a:p>
        </p:txBody>
      </p:sp>
      <p:sp>
        <p:nvSpPr>
          <p:cNvPr id="4403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There are two models for BSL-4 laboratories: </a:t>
            </a:r>
          </a:p>
          <a:p>
            <a:pPr lvl="1"/>
            <a:r>
              <a:rPr lang="en-US" smtClean="0"/>
              <a:t>1. A Cabinet Laboratory—Manipulation of agents must be performed in a Class III BSC; and </a:t>
            </a:r>
          </a:p>
          <a:p>
            <a:pPr lvl="1"/>
            <a:r>
              <a:rPr lang="en-US" smtClean="0"/>
              <a:t>2. A Suit Laboratory—Personnel must wear a positive pressure supplied air protective suit. </a:t>
            </a:r>
          </a:p>
          <a:p>
            <a:r>
              <a:rPr lang="en-US" smtClean="0"/>
              <a:t>BSL-4 cabinet and suit laboratories have special engineering and design features to prevent microorganisms from being disseminated into the environment.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14481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Safe Centrifuge Use</a:t>
            </a:r>
          </a:p>
        </p:txBody>
      </p:sp>
      <p:sp>
        <p:nvSpPr>
          <p:cNvPr id="106500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smtClean="0"/>
              <a:t>Check tubes for cracks/chips.</a:t>
            </a:r>
          </a:p>
          <a:p>
            <a:r>
              <a:rPr lang="en-US" altLang="en-US" smtClean="0"/>
              <a:t>Use matched sets of tubes,</a:t>
            </a:r>
          </a:p>
          <a:p>
            <a:r>
              <a:rPr lang="en-US" altLang="en-US" smtClean="0"/>
              <a:t>	buckets, etc. to ensure balance</a:t>
            </a:r>
          </a:p>
          <a:p>
            <a:r>
              <a:rPr lang="en-US" altLang="en-US" smtClean="0"/>
              <a:t>Tightly seal all tubes and</a:t>
            </a:r>
          </a:p>
          <a:p>
            <a:r>
              <a:rPr lang="en-US" altLang="en-US" smtClean="0"/>
              <a:t>	safety cups.</a:t>
            </a:r>
          </a:p>
          <a:p>
            <a:r>
              <a:rPr lang="en-US" altLang="en-US" smtClean="0"/>
              <a:t>Ensure that rotor is locked to</a:t>
            </a:r>
          </a:p>
          <a:p>
            <a:r>
              <a:rPr lang="en-US" altLang="en-US" smtClean="0"/>
              <a:t>	spindle and bucket seated.</a:t>
            </a:r>
          </a:p>
          <a:p>
            <a:r>
              <a:rPr lang="en-US" altLang="en-US" smtClean="0"/>
              <a:t>Close lid during operation.</a:t>
            </a:r>
          </a:p>
          <a:p>
            <a:r>
              <a:rPr lang="en-US" altLang="en-US" smtClean="0"/>
              <a:t>Allow to come to complete stop before opening.</a:t>
            </a:r>
          </a:p>
          <a:p>
            <a:endParaRPr lang="en-US" altLang="en-US" dirty="0"/>
          </a:p>
        </p:txBody>
      </p:sp>
      <p:graphicFrame>
        <p:nvGraphicFramePr>
          <p:cNvPr id="106501" name="Object 4"/>
          <p:cNvGraphicFramePr>
            <a:graphicFrameLocks noChangeAspect="1"/>
          </p:cNvGraphicFramePr>
          <p:nvPr/>
        </p:nvGraphicFramePr>
        <p:xfrm>
          <a:off x="7162800" y="1447801"/>
          <a:ext cx="3124200" cy="2379663"/>
        </p:xfrm>
        <a:graphic>
          <a:graphicData uri="http://schemas.openxmlformats.org/presentationml/2006/ole">
            <p:oleObj spid="_x0000_s2101" name="Clip" r:id="rId5" imgW="7314286" imgH="4876190" progId="">
              <p:embed/>
            </p:oleObj>
          </a:graphicData>
        </a:graphic>
      </p:graphicFrame>
      <p:sp>
        <p:nvSpPr>
          <p:cNvPr id="106502" name="TextBox 1"/>
          <p:cNvSpPr txBox="1">
            <a:spLocks noChangeArrowheads="1"/>
          </p:cNvSpPr>
          <p:nvPr/>
        </p:nvSpPr>
        <p:spPr bwMode="auto">
          <a:xfrm>
            <a:off x="6673663" y="4141209"/>
            <a:ext cx="464876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>
              <a:spcBef>
                <a:spcPct val="0"/>
              </a:spcBef>
              <a:buNone/>
            </a:pPr>
            <a:r>
              <a:rPr lang="en-US" altLang="en-US" dirty="0">
                <a:solidFill>
                  <a:srgbClr val="FF0000"/>
                </a:solidFill>
              </a:rPr>
              <a:t>Run at the correct RPM for the experiment!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xmlns="" val="142555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How to end up in the emergency room </a:t>
            </a:r>
            <a:endParaRPr lang="en-US" altLang="en-US" dirty="0"/>
          </a:p>
        </p:txBody>
      </p:sp>
      <p:sp>
        <p:nvSpPr>
          <p:cNvPr id="21507" name="Tex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dirty="0" smtClean="0"/>
              <a:t>Person works with acids (HNO</a:t>
            </a:r>
            <a:r>
              <a:rPr lang="en-US" altLang="en-US" baseline="-25000" dirty="0" smtClean="0"/>
              <a:t>3</a:t>
            </a:r>
            <a:r>
              <a:rPr lang="en-US" altLang="en-US" dirty="0" smtClean="0"/>
              <a:t>).</a:t>
            </a:r>
          </a:p>
          <a:p>
            <a:r>
              <a:rPr lang="en-US" altLang="en-US" dirty="0" smtClean="0"/>
              <a:t>Wears gloves the whole time.</a:t>
            </a:r>
          </a:p>
          <a:p>
            <a:r>
              <a:rPr lang="en-US" altLang="en-US" dirty="0" smtClean="0"/>
              <a:t>In the evening cleans up the workstation.</a:t>
            </a:r>
          </a:p>
          <a:p>
            <a:r>
              <a:rPr lang="en-US" altLang="en-US" dirty="0" smtClean="0"/>
              <a:t>Carries the acid back to the other lab.</a:t>
            </a:r>
          </a:p>
          <a:p>
            <a:r>
              <a:rPr lang="en-US" altLang="en-US" dirty="0" smtClean="0"/>
              <a:t>Ends up in the emergency room instead.</a:t>
            </a:r>
          </a:p>
          <a:p>
            <a:r>
              <a:rPr lang="en-US" altLang="en-US" sz="4800" b="1" dirty="0" smtClean="0"/>
              <a:t>What went wrong? </a:t>
            </a:r>
          </a:p>
        </p:txBody>
      </p:sp>
    </p:spTree>
    <p:extLst>
      <p:ext uri="{BB962C8B-B14F-4D97-AF65-F5344CB8AC3E}">
        <p14:creationId xmlns:p14="http://schemas.microsoft.com/office/powerpoint/2010/main" xmlns="" val="409801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Horror Story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Person works with a pressure vessel carrying out a chemical reaction.</a:t>
            </a:r>
          </a:p>
          <a:p>
            <a:r>
              <a:rPr lang="en-US" dirty="0" smtClean="0"/>
              <a:t>Person is trained and instructed not to leave the room and constantly monitor temperature and pressure.</a:t>
            </a:r>
          </a:p>
          <a:p>
            <a:r>
              <a:rPr lang="en-US" dirty="0" smtClean="0"/>
              <a:t>Person is caught taking measurements in another building, 0.5 km from the pressure vessel</a:t>
            </a:r>
          </a:p>
          <a:p>
            <a:r>
              <a:rPr lang="en-US" b="1" dirty="0" smtClean="0"/>
              <a:t>What happened next?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9757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Risk assessment</a:t>
            </a:r>
            <a:endParaRPr lang="en-US" dirty="0"/>
          </a:p>
        </p:txBody>
      </p:sp>
      <p:sp>
        <p:nvSpPr>
          <p:cNvPr id="4608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dirty="0" smtClean="0"/>
              <a:t>A risk assessment determines the appropriate biosafety level by</a:t>
            </a:r>
          </a:p>
          <a:p>
            <a:pPr lvl="1"/>
            <a:r>
              <a:rPr lang="en-US" altLang="en-US" dirty="0" smtClean="0"/>
              <a:t>Identifying the hazardous characteristics of biologics </a:t>
            </a:r>
          </a:p>
          <a:p>
            <a:pPr lvl="1"/>
            <a:r>
              <a:rPr lang="en-US" altLang="en-US" dirty="0" smtClean="0"/>
              <a:t>Identifying work practices that have the potential to create exposure hazards</a:t>
            </a:r>
          </a:p>
          <a:p>
            <a:pPr lvl="1"/>
            <a:r>
              <a:rPr lang="en-US" altLang="en-US" b="1" dirty="0" smtClean="0"/>
              <a:t>Addressing the consequences of exposure</a:t>
            </a:r>
          </a:p>
          <a:p>
            <a:pPr lvl="2"/>
            <a:r>
              <a:rPr lang="en-US" altLang="en-US" dirty="0" smtClean="0"/>
              <a:t>Can exposure cause a laboratory acquired infection</a:t>
            </a:r>
          </a:p>
          <a:p>
            <a:pPr lvl="2"/>
            <a:r>
              <a:rPr lang="en-US" altLang="en-US" dirty="0" smtClean="0"/>
              <a:t>Severity of the consequences of infection</a:t>
            </a:r>
          </a:p>
          <a:p>
            <a:r>
              <a:rPr lang="en-US" altLang="en-US" dirty="0" smtClean="0"/>
              <a:t>Recommends appropriate work practices, equipment, and facility safeguards to handle biological material</a:t>
            </a:r>
          </a:p>
          <a:p>
            <a:pPr lvl="1"/>
            <a:r>
              <a:rPr lang="en-US" altLang="en-US" dirty="0" smtClean="0"/>
              <a:t>Identifies and addresses potential deficiencies in lab work practices</a:t>
            </a:r>
          </a:p>
          <a:p>
            <a:pPr lvl="1"/>
            <a:endParaRPr lang="en-US" altLang="en-US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63135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Review proposed biological materials</a:t>
            </a:r>
          </a:p>
          <a:p>
            <a:r>
              <a:rPr lang="en-US" dirty="0" smtClean="0"/>
              <a:t>Identify appropriate Risk Group</a:t>
            </a:r>
          </a:p>
          <a:p>
            <a:r>
              <a:rPr lang="en-US" dirty="0" smtClean="0"/>
              <a:t>Review procedures and identify hazards</a:t>
            </a:r>
          </a:p>
          <a:p>
            <a:r>
              <a:rPr lang="en-US" dirty="0" smtClean="0"/>
              <a:t>Determine appropriate Biosafety Containment Level</a:t>
            </a:r>
          </a:p>
          <a:p>
            <a:r>
              <a:rPr lang="en-US" dirty="0" smtClean="0"/>
              <a:t>Recommend work practices to control hazards</a:t>
            </a:r>
          </a:p>
          <a:p>
            <a:r>
              <a:rPr lang="en-US" b="1" dirty="0" smtClean="0"/>
              <a:t>Review recommendations </a:t>
            </a:r>
            <a:r>
              <a:rPr lang="en-US" dirty="0" smtClean="0"/>
              <a:t>with personnel involved, including </a:t>
            </a:r>
            <a:r>
              <a:rPr lang="en-US" b="1" dirty="0" smtClean="0"/>
              <a:t>employee training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3431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Rot="1" noChangeArrowheads="1"/>
          </p:cNvSpPr>
          <p:nvPr>
            <p:ph type="title"/>
          </p:nvPr>
        </p:nvSpPr>
        <p:spPr>
          <a:xfrm>
            <a:off x="143435" y="1"/>
            <a:ext cx="8629091" cy="1285875"/>
          </a:xfrm>
        </p:spPr>
        <p:txBody>
          <a:bodyPr rtlCol="0"/>
          <a:lstStyle/>
          <a:p>
            <a:pPr>
              <a:defRPr/>
            </a:pPr>
            <a:r>
              <a:rPr lang="en-US" altLang="en-US" dirty="0" smtClean="0"/>
              <a:t>Risk Assessment Factors</a:t>
            </a:r>
            <a:endParaRPr lang="en-US" altLang="en-US" dirty="0"/>
          </a:p>
        </p:txBody>
      </p:sp>
      <p:sp>
        <p:nvSpPr>
          <p:cNvPr id="13315" name="Rectangle 1103"/>
          <p:cNvSpPr>
            <a:spLocks noGrp="1" noChangeArrowheads="1"/>
          </p:cNvSpPr>
          <p:nvPr>
            <p:ph sz="half" idx="1"/>
          </p:nvPr>
        </p:nvSpPr>
        <p:spPr>
          <a:xfrm>
            <a:off x="295835" y="1371600"/>
            <a:ext cx="9762565" cy="4724400"/>
          </a:xfrm>
        </p:spPr>
        <p:txBody>
          <a:bodyPr/>
          <a:lstStyle/>
          <a:p>
            <a:pPr eaLnBrk="1" fontAlgn="auto" hangingPunct="1">
              <a:buFont typeface="Arial"/>
              <a:buChar char="•"/>
              <a:defRPr/>
            </a:pPr>
            <a:r>
              <a:rPr lang="en-US" dirty="0" smtClean="0"/>
              <a:t>Includes review of-</a:t>
            </a:r>
          </a:p>
          <a:p>
            <a:pPr lvl="1" eaLnBrk="1" fontAlgn="auto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Infectious dose of the organism</a:t>
            </a:r>
          </a:p>
          <a:p>
            <a:pPr lvl="1" eaLnBrk="1" fontAlgn="auto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Virulence</a:t>
            </a:r>
          </a:p>
          <a:p>
            <a:pPr lvl="1" eaLnBrk="1" fontAlgn="auto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Likely route of exposure</a:t>
            </a:r>
          </a:p>
          <a:p>
            <a:pPr lvl="1" eaLnBrk="1" fontAlgn="auto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Viability of the organisms in the lab environment</a:t>
            </a:r>
          </a:p>
          <a:p>
            <a:pPr lvl="1" eaLnBrk="1" fontAlgn="auto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Host range</a:t>
            </a:r>
          </a:p>
          <a:p>
            <a:pPr lvl="1" eaLnBrk="1" fontAlgn="auto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Availability of suitable disinfectants</a:t>
            </a:r>
          </a:p>
          <a:p>
            <a:pPr lvl="1" eaLnBrk="1" fontAlgn="auto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Availability of suitable prophylaxis</a:t>
            </a:r>
          </a:p>
          <a:p>
            <a:pPr lvl="1" eaLnBrk="1" fontAlgn="auto" hangingPunct="1">
              <a:defRPr/>
            </a:pPr>
            <a:r>
              <a:rPr lang="en-US" dirty="0" smtClean="0"/>
              <a:t>Scope and scale of work</a:t>
            </a:r>
          </a:p>
          <a:p>
            <a:pPr lvl="1" eaLnBrk="1" fontAlgn="auto" hangingPunct="1">
              <a:defRPr/>
            </a:pPr>
            <a:r>
              <a:rPr lang="en-US" dirty="0" smtClean="0"/>
              <a:t>Personnel in the lab</a:t>
            </a:r>
          </a:p>
          <a:p>
            <a:pPr marL="342900" lvl="1" indent="0">
              <a:buNone/>
              <a:defRPr/>
            </a:pPr>
            <a:r>
              <a:rPr lang="en-US" sz="2000" i="1" dirty="0" smtClean="0">
                <a:solidFill>
                  <a:schemeClr val="accent1"/>
                </a:solidFill>
              </a:rPr>
              <a:t>	</a:t>
            </a:r>
            <a:r>
              <a:rPr lang="en-US" sz="2000" i="1" dirty="0" smtClean="0">
                <a:solidFill>
                  <a:srgbClr val="FF0000"/>
                </a:solidFill>
              </a:rPr>
              <a:t>*Factors also determine Risk Group</a:t>
            </a:r>
          </a:p>
          <a:p>
            <a:pPr marL="342900" lvl="1" indent="0"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5583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Hazard identification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 smtClean="0"/>
              <a:t>A review of the proposed laboratory practices must be conducted </a:t>
            </a:r>
          </a:p>
          <a:p>
            <a:pPr lvl="1"/>
            <a:r>
              <a:rPr lang="en-US" sz="2000" b="1" dirty="0" smtClean="0"/>
              <a:t>Scale</a:t>
            </a:r>
            <a:r>
              <a:rPr lang="en-US" sz="2000" dirty="0" smtClean="0"/>
              <a:t> and scope of the work</a:t>
            </a:r>
          </a:p>
          <a:p>
            <a:pPr lvl="1"/>
            <a:r>
              <a:rPr lang="en-US" sz="2000" dirty="0" smtClean="0"/>
              <a:t>Training of personnel in the lab</a:t>
            </a:r>
          </a:p>
          <a:p>
            <a:pPr lvl="2"/>
            <a:r>
              <a:rPr lang="en-US" sz="1800" dirty="0" smtClean="0"/>
              <a:t>Technical proficiency as well as work habits</a:t>
            </a:r>
          </a:p>
          <a:p>
            <a:pPr lvl="1"/>
            <a:r>
              <a:rPr lang="en-US" sz="2000" dirty="0" smtClean="0"/>
              <a:t>Sharps use</a:t>
            </a:r>
          </a:p>
          <a:p>
            <a:pPr lvl="1"/>
            <a:r>
              <a:rPr lang="en-US" sz="2000" dirty="0" smtClean="0"/>
              <a:t>Spill potential</a:t>
            </a:r>
          </a:p>
          <a:p>
            <a:pPr lvl="1"/>
            <a:r>
              <a:rPr lang="en-US" sz="2000" dirty="0" smtClean="0"/>
              <a:t>Splash or splatter potential</a:t>
            </a:r>
          </a:p>
          <a:p>
            <a:pPr lvl="1"/>
            <a:r>
              <a:rPr lang="en-US" sz="2000" dirty="0" smtClean="0"/>
              <a:t>Generation of aerosols</a:t>
            </a:r>
          </a:p>
          <a:p>
            <a:pPr lvl="1"/>
            <a:r>
              <a:rPr lang="en-US" sz="2000" dirty="0" smtClean="0"/>
              <a:t>Is there use of laboratory animals, and if so what is the likelihood of bites or scratches</a:t>
            </a:r>
          </a:p>
          <a:p>
            <a:pPr lvl="1"/>
            <a:r>
              <a:rPr lang="en-US" sz="2000" dirty="0" smtClean="0"/>
              <a:t>Waste disposal procedures</a:t>
            </a:r>
          </a:p>
          <a:p>
            <a:pPr lvl="1"/>
            <a:r>
              <a:rPr lang="en-US" sz="2000" dirty="0" smtClean="0"/>
              <a:t>What incident response procedures are established </a:t>
            </a:r>
          </a:p>
          <a:p>
            <a:pPr lvl="1"/>
            <a:endParaRPr lang="en-US" dirty="0"/>
          </a:p>
        </p:txBody>
      </p:sp>
      <p:pic>
        <p:nvPicPr>
          <p:cNvPr id="50180" name="Picture 4" descr="Training pictures10 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3876" y="2189163"/>
            <a:ext cx="1858963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1478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Specific work practice requirements</a:t>
            </a:r>
            <a:endParaRPr lang="en-US" dirty="0"/>
          </a:p>
        </p:txBody>
      </p:sp>
      <p:sp>
        <p:nvSpPr>
          <p:cNvPr id="5120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smtClean="0"/>
              <a:t>In addition to the requirements based on the Biosafety Level, consider implementation of additional work practices </a:t>
            </a:r>
          </a:p>
          <a:p>
            <a:pPr lvl="1"/>
            <a:r>
              <a:rPr lang="en-US" altLang="en-US" smtClean="0"/>
              <a:t>Strict gowning requirements </a:t>
            </a:r>
          </a:p>
          <a:p>
            <a:pPr lvl="1"/>
            <a:r>
              <a:rPr lang="en-US" altLang="en-US" smtClean="0"/>
              <a:t>Specific waste procedures </a:t>
            </a:r>
          </a:p>
          <a:p>
            <a:pPr lvl="1"/>
            <a:r>
              <a:rPr lang="en-US" altLang="en-US" smtClean="0"/>
              <a:t>Recapping needles utilizing a one-handed technique</a:t>
            </a:r>
          </a:p>
          <a:p>
            <a:pPr lvl="1"/>
            <a:r>
              <a:rPr lang="en-US" altLang="en-US" smtClean="0"/>
              <a:t>Injecting animals and euthanasia</a:t>
            </a:r>
          </a:p>
          <a:p>
            <a:pPr lvl="1"/>
            <a:r>
              <a:rPr lang="en-US" altLang="en-US" smtClean="0"/>
              <a:t>Particular disinfectants with the best efficacy</a:t>
            </a:r>
          </a:p>
          <a:p>
            <a:pPr lvl="1"/>
            <a:r>
              <a:rPr lang="en-US" altLang="en-US" smtClean="0"/>
              <a:t>Safer sharps options   </a:t>
            </a:r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  <a:p>
            <a:endParaRPr lang="en-US" altLang="en-US" smtClean="0"/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07450" y="4495800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7872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When Performing a risk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0660" y="1141548"/>
            <a:ext cx="10972800" cy="5007951"/>
          </a:xfrm>
        </p:spPr>
        <p:txBody>
          <a:bodyPr/>
          <a:lstStyle/>
          <a:p>
            <a:r>
              <a:rPr lang="en-US" altLang="en-US" sz="2000" dirty="0"/>
              <a:t>Search for and </a:t>
            </a:r>
            <a:r>
              <a:rPr lang="en-US" altLang="en-US" sz="2000" b="1" dirty="0"/>
              <a:t>review any reports of documented </a:t>
            </a:r>
            <a:r>
              <a:rPr lang="en-US" altLang="en-US" sz="2000" b="1" dirty="0" smtClean="0"/>
              <a:t>LAIs</a:t>
            </a:r>
            <a:endParaRPr lang="en-US" sz="2000" b="1" dirty="0" smtClean="0"/>
          </a:p>
          <a:p>
            <a:r>
              <a:rPr lang="en-US" sz="2000" b="1" dirty="0" smtClean="0"/>
              <a:t>Think critically </a:t>
            </a:r>
          </a:p>
          <a:p>
            <a:pPr lvl="1"/>
            <a:r>
              <a:rPr lang="en-US" sz="2000" dirty="0" smtClean="0"/>
              <a:t>The use of laboratory animals requires particular attention</a:t>
            </a:r>
          </a:p>
          <a:p>
            <a:pPr lvl="2"/>
            <a:r>
              <a:rPr lang="en-US" sz="1800" dirty="0" smtClean="0"/>
              <a:t>Shedding of zoonotic agents and other infectious agents</a:t>
            </a:r>
          </a:p>
          <a:p>
            <a:pPr lvl="1"/>
            <a:r>
              <a:rPr lang="en-US" sz="2000" dirty="0" smtClean="0"/>
              <a:t>Importation of non-indigenous agents</a:t>
            </a:r>
          </a:p>
          <a:p>
            <a:pPr lvl="1"/>
            <a:r>
              <a:rPr lang="en-US" sz="2000" dirty="0" smtClean="0"/>
              <a:t>Genetically modified agents</a:t>
            </a:r>
          </a:p>
          <a:p>
            <a:r>
              <a:rPr lang="en-US" sz="2000" b="1" dirty="0" smtClean="0"/>
              <a:t>Be practical </a:t>
            </a:r>
          </a:p>
          <a:p>
            <a:r>
              <a:rPr lang="en-US" sz="2000" dirty="0" smtClean="0"/>
              <a:t>Engage with scientists to assure them this practice is for their benefit</a:t>
            </a:r>
          </a:p>
          <a:p>
            <a:r>
              <a:rPr lang="en-US" sz="2000" dirty="0" smtClean="0"/>
              <a:t>Be all inclusive with full circle implementation</a:t>
            </a:r>
          </a:p>
          <a:p>
            <a:pPr lvl="1"/>
            <a:r>
              <a:rPr lang="en-US" sz="2000" dirty="0" smtClean="0"/>
              <a:t>Reporting requirements</a:t>
            </a:r>
          </a:p>
          <a:p>
            <a:pPr lvl="1"/>
            <a:r>
              <a:rPr lang="en-US" sz="2000" dirty="0" smtClean="0"/>
              <a:t>Update occupational health provider on new work</a:t>
            </a:r>
          </a:p>
          <a:p>
            <a:pPr lvl="1"/>
            <a:r>
              <a:rPr lang="en-US" sz="2000" dirty="0" smtClean="0"/>
              <a:t>Update Biosafety Manual, protocols, SOPs, etc.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68311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anybody see the mouse?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Experiment is conducted on a mouse.</a:t>
            </a:r>
          </a:p>
          <a:p>
            <a:r>
              <a:rPr lang="en-US" dirty="0" smtClean="0"/>
              <a:t>Mouse is sacrificed.</a:t>
            </a:r>
          </a:p>
          <a:p>
            <a:r>
              <a:rPr lang="en-US" dirty="0" smtClean="0"/>
              <a:t>Mouse is put into -78 </a:t>
            </a:r>
            <a:r>
              <a:rPr lang="en-US" baseline="30000" dirty="0" smtClean="0"/>
              <a:t>0</a:t>
            </a:r>
            <a:r>
              <a:rPr lang="en-US" dirty="0" smtClean="0"/>
              <a:t>C refrigerator.</a:t>
            </a:r>
          </a:p>
          <a:p>
            <a:r>
              <a:rPr lang="en-US" dirty="0" smtClean="0"/>
              <a:t>Month later, someone looks for the mouse.</a:t>
            </a:r>
          </a:p>
          <a:p>
            <a:r>
              <a:rPr lang="en-US" dirty="0" smtClean="0"/>
              <a:t>Woops! The mouse is not in the refrigerator.</a:t>
            </a:r>
          </a:p>
          <a:p>
            <a:r>
              <a:rPr lang="en-US" b="1" smtClean="0"/>
              <a:t>WHERE IS THE MOUSE??????????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07075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mtClean="0"/>
              <a:t>Bloodborne Pathogens</a:t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198162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Are Bloodborne Pathogens?</a:t>
            </a:r>
            <a:endParaRPr lang="en-US" altLang="en-US"/>
          </a:p>
        </p:txBody>
      </p:sp>
      <p:sp>
        <p:nvSpPr>
          <p:cNvPr id="13209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smtClean="0"/>
              <a:t>BBP are pathogenic microorganisms present in human blood that may cause disease in humans</a:t>
            </a:r>
          </a:p>
          <a:p>
            <a:r>
              <a:rPr lang="en-US" altLang="en-US" smtClean="0"/>
              <a:t>Found in blood, blood products or OPIM</a:t>
            </a:r>
          </a:p>
          <a:p>
            <a:endParaRPr lang="en-US" altLang="en-US" smtClean="0"/>
          </a:p>
        </p:txBody>
      </p:sp>
      <p:sp>
        <p:nvSpPr>
          <p:cNvPr id="132100" name="Text Box 5"/>
          <p:cNvSpPr txBox="1">
            <a:spLocks noChangeArrowheads="1"/>
          </p:cNvSpPr>
          <p:nvPr/>
        </p:nvSpPr>
        <p:spPr bwMode="auto">
          <a:xfrm>
            <a:off x="4343400" y="3276600"/>
            <a:ext cx="3698448" cy="2308324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>
                <a:solidFill>
                  <a:srgbClr val="003F72"/>
                </a:solidFill>
                <a:cs typeface="Arial" panose="020B0604020202020204" pitchFamily="34" charset="0"/>
              </a:rPr>
              <a:t>OPIM: semen, vaginal secretions, </a:t>
            </a:r>
          </a:p>
          <a:p>
            <a:pPr defTabSz="457200"/>
            <a:r>
              <a:rPr lang="en-US" altLang="en-US">
                <a:solidFill>
                  <a:srgbClr val="003F72"/>
                </a:solidFill>
                <a:cs typeface="Arial" panose="020B0604020202020204" pitchFamily="34" charset="0"/>
              </a:rPr>
              <a:t>cerebrospinal fluid, synovial fluid, </a:t>
            </a:r>
          </a:p>
          <a:p>
            <a:pPr defTabSz="457200"/>
            <a:r>
              <a:rPr lang="en-US" altLang="en-US">
                <a:solidFill>
                  <a:srgbClr val="003F72"/>
                </a:solidFill>
                <a:cs typeface="Arial" panose="020B0604020202020204" pitchFamily="34" charset="0"/>
              </a:rPr>
              <a:t>pleural fluid, pericardial fluid, </a:t>
            </a:r>
          </a:p>
          <a:p>
            <a:pPr defTabSz="457200"/>
            <a:r>
              <a:rPr lang="en-US" altLang="en-US">
                <a:solidFill>
                  <a:srgbClr val="003F72"/>
                </a:solidFill>
                <a:cs typeface="Arial" panose="020B0604020202020204" pitchFamily="34" charset="0"/>
              </a:rPr>
              <a:t>peritoneal fluid, amniotic fluid, </a:t>
            </a:r>
          </a:p>
          <a:p>
            <a:pPr defTabSz="457200"/>
            <a:r>
              <a:rPr lang="en-US" altLang="en-US">
                <a:solidFill>
                  <a:srgbClr val="003F72"/>
                </a:solidFill>
                <a:cs typeface="Arial" panose="020B0604020202020204" pitchFamily="34" charset="0"/>
              </a:rPr>
              <a:t>saliva in dental procedures, </a:t>
            </a:r>
          </a:p>
          <a:p>
            <a:pPr defTabSz="457200"/>
            <a:r>
              <a:rPr lang="en-US" altLang="en-US">
                <a:solidFill>
                  <a:srgbClr val="003F72"/>
                </a:solidFill>
                <a:cs typeface="Arial" panose="020B0604020202020204" pitchFamily="34" charset="0"/>
              </a:rPr>
              <a:t>any body fluid that is visibly </a:t>
            </a:r>
          </a:p>
          <a:p>
            <a:pPr defTabSz="457200"/>
            <a:r>
              <a:rPr lang="en-US" altLang="en-US">
                <a:solidFill>
                  <a:srgbClr val="003F72"/>
                </a:solidFill>
                <a:cs typeface="Arial" panose="020B0604020202020204" pitchFamily="34" charset="0"/>
              </a:rPr>
              <a:t>contaminated with blood, </a:t>
            </a:r>
          </a:p>
          <a:p>
            <a:pPr defTabSz="457200"/>
            <a:r>
              <a:rPr lang="en-US" altLang="en-US">
                <a:solidFill>
                  <a:srgbClr val="003F72"/>
                </a:solidFill>
                <a:cs typeface="Arial" panose="020B0604020202020204" pitchFamily="34" charset="0"/>
              </a:rPr>
              <a:t>any unfixed tissue or organ</a:t>
            </a:r>
          </a:p>
        </p:txBody>
      </p:sp>
    </p:spTree>
    <p:extLst>
      <p:ext uri="{BB962C8B-B14F-4D97-AF65-F5344CB8AC3E}">
        <p14:creationId xmlns:p14="http://schemas.microsoft.com/office/powerpoint/2010/main" xmlns="" val="27929821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sz="4800" b="1" dirty="0" smtClean="0"/>
              <a:t>Who did it?</a:t>
            </a:r>
          </a:p>
          <a:p>
            <a:r>
              <a:rPr lang="en-US" altLang="en-US" sz="4800" b="1" dirty="0" smtClean="0"/>
              <a:t>What was the most painful thing of this incident?</a:t>
            </a:r>
          </a:p>
          <a:p>
            <a:r>
              <a:rPr lang="en-US" altLang="en-US" sz="4800" b="1" dirty="0" smtClean="0"/>
              <a:t>Why did it happen? </a:t>
            </a:r>
          </a:p>
          <a:p>
            <a:r>
              <a:rPr lang="en-US" altLang="en-US" sz="4800" b="1" dirty="0" smtClean="0"/>
              <a:t>Why we were VERY lucky after all?</a:t>
            </a:r>
          </a:p>
        </p:txBody>
      </p:sp>
    </p:spTree>
    <p:extLst>
      <p:ext uri="{BB962C8B-B14F-4D97-AF65-F5344CB8AC3E}">
        <p14:creationId xmlns:p14="http://schemas.microsoft.com/office/powerpoint/2010/main" xmlns="" val="257581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How are bloodborne diseases transmitted?</a:t>
            </a:r>
          </a:p>
        </p:txBody>
      </p:sp>
      <p:sp>
        <p:nvSpPr>
          <p:cNvPr id="132100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dirty="0" smtClean="0"/>
              <a:t>Routes of exposure</a:t>
            </a:r>
          </a:p>
          <a:p>
            <a:pPr lvl="1"/>
            <a:r>
              <a:rPr lang="en-US" altLang="en-US" dirty="0" smtClean="0"/>
              <a:t>Dermal (absorption or breaks in the skin)</a:t>
            </a:r>
          </a:p>
          <a:p>
            <a:pPr lvl="2"/>
            <a:r>
              <a:rPr lang="en-US" altLang="en-US" dirty="0" smtClean="0"/>
              <a:t>Cuts, open sores, acne, dermatitis, scrapes or abrasions, mucous membranes of the eye</a:t>
            </a:r>
          </a:p>
          <a:p>
            <a:pPr lvl="1"/>
            <a:r>
              <a:rPr lang="en-US" altLang="en-US" dirty="0" smtClean="0"/>
              <a:t>Injection (parenteral exposure)</a:t>
            </a:r>
          </a:p>
          <a:p>
            <a:pPr lvl="2"/>
            <a:r>
              <a:rPr lang="en-US" altLang="en-US" b="1" dirty="0" smtClean="0"/>
              <a:t>Puncture by a sharp</a:t>
            </a:r>
            <a:r>
              <a:rPr lang="en-US" altLang="en-US" dirty="0" smtClean="0"/>
              <a:t>, contaminated object</a:t>
            </a:r>
          </a:p>
          <a:p>
            <a:pPr lvl="1"/>
            <a:r>
              <a:rPr lang="en-US" altLang="en-US" dirty="0" smtClean="0"/>
              <a:t>Inhalation</a:t>
            </a:r>
          </a:p>
          <a:p>
            <a:pPr lvl="2"/>
            <a:r>
              <a:rPr lang="en-US" altLang="en-US" dirty="0" smtClean="0"/>
              <a:t>Direct contact with mucous membranes of respiratory tract</a:t>
            </a:r>
          </a:p>
          <a:p>
            <a:pPr lvl="1"/>
            <a:r>
              <a:rPr lang="en-US" altLang="en-US" dirty="0" smtClean="0"/>
              <a:t>Ingestion</a:t>
            </a:r>
          </a:p>
          <a:p>
            <a:pPr lvl="2"/>
            <a:r>
              <a:rPr lang="en-US" altLang="en-US" dirty="0" smtClean="0"/>
              <a:t>Eating/swallowing BBP-contaminated materials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40051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BBP Protection</a:t>
            </a:r>
            <a:br>
              <a:rPr lang="en-US" altLang="en-US" smtClean="0"/>
            </a:br>
            <a:endParaRPr lang="en-US" altLang="en-US" dirty="0"/>
          </a:p>
        </p:txBody>
      </p:sp>
      <p:sp>
        <p:nvSpPr>
          <p:cNvPr id="13312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dirty="0" smtClean="0"/>
              <a:t>Accomplished through-</a:t>
            </a:r>
          </a:p>
          <a:p>
            <a:pPr lvl="1"/>
            <a:r>
              <a:rPr lang="en-US" altLang="en-US" dirty="0" smtClean="0"/>
              <a:t>Establishing a written program</a:t>
            </a:r>
          </a:p>
          <a:p>
            <a:pPr lvl="2"/>
            <a:r>
              <a:rPr lang="en-US" altLang="en-US" dirty="0" smtClean="0"/>
              <a:t>Exposure Control Plan (ECP) </a:t>
            </a:r>
          </a:p>
          <a:p>
            <a:pPr lvl="1"/>
            <a:r>
              <a:rPr lang="en-US" altLang="en-US" dirty="0" smtClean="0"/>
              <a:t>Universal Precautions</a:t>
            </a:r>
          </a:p>
          <a:p>
            <a:pPr lvl="1"/>
            <a:r>
              <a:rPr lang="en-US" altLang="en-US" dirty="0" smtClean="0"/>
              <a:t>Sharps Surveys and </a:t>
            </a:r>
            <a:r>
              <a:rPr lang="en-US" altLang="en-US" dirty="0" err="1" smtClean="0"/>
              <a:t>Needlestick</a:t>
            </a:r>
            <a:r>
              <a:rPr lang="en-US" altLang="en-US" dirty="0" smtClean="0"/>
              <a:t> Log</a:t>
            </a:r>
          </a:p>
          <a:p>
            <a:pPr lvl="1"/>
            <a:r>
              <a:rPr lang="en-US" altLang="en-US" dirty="0" smtClean="0"/>
              <a:t>New employee and annual training</a:t>
            </a:r>
          </a:p>
          <a:p>
            <a:pPr lvl="1"/>
            <a:r>
              <a:rPr lang="en-US" altLang="en-US" sz="4400" b="1" dirty="0" smtClean="0"/>
              <a:t>Periodic inspections by someone intelligent.</a:t>
            </a:r>
          </a:p>
        </p:txBody>
      </p:sp>
    </p:spTree>
    <p:extLst>
      <p:ext uri="{BB962C8B-B14F-4D97-AF65-F5344CB8AC3E}">
        <p14:creationId xmlns:p14="http://schemas.microsoft.com/office/powerpoint/2010/main" xmlns="" val="28084969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Universal Precautions</a:t>
            </a:r>
            <a:endParaRPr lang="en-US" altLang="en-US"/>
          </a:p>
        </p:txBody>
      </p:sp>
      <p:sp>
        <p:nvSpPr>
          <p:cNvPr id="13517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dirty="0" smtClean="0"/>
              <a:t>An approach to infection control and the backbone of the standard  </a:t>
            </a:r>
          </a:p>
          <a:p>
            <a:r>
              <a:rPr lang="en-US" altLang="en-US" dirty="0" smtClean="0"/>
              <a:t>All human blood and other potentially infectious material (OPIM) are treated as if known to be infectious for HIV, HBV, HCV, and other </a:t>
            </a:r>
            <a:r>
              <a:rPr lang="en-US" altLang="en-US" dirty="0" err="1" smtClean="0"/>
              <a:t>bloodborne</a:t>
            </a:r>
            <a:r>
              <a:rPr lang="en-US" altLang="en-US" dirty="0" smtClean="0"/>
              <a:t> pathogens</a:t>
            </a:r>
          </a:p>
          <a:p>
            <a:r>
              <a:rPr lang="en-US" altLang="en-US" dirty="0" smtClean="0"/>
              <a:t>Generally accomplished </a:t>
            </a:r>
            <a:r>
              <a:rPr lang="en-US" altLang="en-US" sz="3600" b="1" dirty="0" smtClean="0"/>
              <a:t>by following BL2 procedures</a:t>
            </a:r>
          </a:p>
          <a:p>
            <a:endParaRPr lang="en-US" altLang="en-US" dirty="0" smtClean="0"/>
          </a:p>
        </p:txBody>
      </p:sp>
      <p:pic>
        <p:nvPicPr>
          <p:cNvPr id="135172" name="Picture 7" descr="https://fscimage.fishersci.com/images/F13053-01~w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55359" y="4335581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6233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Why follow universal precautions</a:t>
            </a:r>
            <a:endParaRPr lang="en-US" altLang="en-US"/>
          </a:p>
        </p:txBody>
      </p:sp>
      <p:sp>
        <p:nvSpPr>
          <p:cNvPr id="13619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dirty="0" smtClean="0"/>
              <a:t>Working with human blood from patients</a:t>
            </a:r>
          </a:p>
          <a:p>
            <a:pPr lvl="1"/>
            <a:r>
              <a:rPr lang="en-US" altLang="en-US" dirty="0" smtClean="0"/>
              <a:t>Original screening of the sample may have been clean, subsequent screens do come back positive for </a:t>
            </a:r>
            <a:r>
              <a:rPr lang="en-US" altLang="en-US" dirty="0" err="1" smtClean="0"/>
              <a:t>bloodborne</a:t>
            </a:r>
            <a:r>
              <a:rPr lang="en-US" altLang="en-US" dirty="0" smtClean="0"/>
              <a:t> pathogens</a:t>
            </a:r>
          </a:p>
          <a:p>
            <a:pPr lvl="1"/>
            <a:endParaRPr lang="en-US" altLang="en-US" dirty="0" smtClean="0"/>
          </a:p>
          <a:p>
            <a:r>
              <a:rPr lang="en-US" altLang="en-US" b="1" dirty="0" smtClean="0"/>
              <a:t>You do not want to assume any human source material is free of pathogens</a:t>
            </a:r>
          </a:p>
        </p:txBody>
      </p:sp>
    </p:spTree>
    <p:extLst>
      <p:ext uri="{BB962C8B-B14F-4D97-AF65-F5344CB8AC3E}">
        <p14:creationId xmlns:p14="http://schemas.microsoft.com/office/powerpoint/2010/main" xmlns="" val="2592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Immune competence</a:t>
            </a:r>
            <a:endParaRPr lang="en-US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Bef>
                <a:spcPts val="600"/>
              </a:spcBef>
              <a:buClr>
                <a:srgbClr val="FCD450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3F72"/>
                </a:solidFill>
              </a:rPr>
              <a:t>Personal health status may impact an individual’s susceptibility to infection, ability to receive immunizations or prophylactic interventions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altLang="en-US" dirty="0">
              <a:solidFill>
                <a:srgbClr val="003F72"/>
              </a:solidFill>
            </a:endParaRPr>
          </a:p>
          <a:p>
            <a:pPr>
              <a:spcBef>
                <a:spcPts val="600"/>
              </a:spcBef>
              <a:buClr>
                <a:srgbClr val="FCD450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3F72"/>
                </a:solidFill>
              </a:rPr>
              <a:t>Therefore, all laboratory personnel and particularly women of child-bearing age should be provided with information regarding immune competence and conditions that may predispose them to infection</a:t>
            </a:r>
          </a:p>
          <a:p>
            <a:pPr>
              <a:spcBef>
                <a:spcPts val="600"/>
              </a:spcBef>
              <a:buClr>
                <a:srgbClr val="FCD450"/>
              </a:buClr>
              <a:buFont typeface="Arial" panose="020B0604020202020204" pitchFamily="34" charset="0"/>
              <a:buChar char="•"/>
            </a:pPr>
            <a:endParaRPr lang="en-US" altLang="en-US" dirty="0">
              <a:solidFill>
                <a:srgbClr val="003F72"/>
              </a:solidFill>
            </a:endParaRPr>
          </a:p>
          <a:p>
            <a:pPr>
              <a:spcBef>
                <a:spcPts val="600"/>
              </a:spcBef>
              <a:buClr>
                <a:srgbClr val="FCD450"/>
              </a:buClr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003F72"/>
                </a:solidFill>
              </a:rPr>
              <a:t>Individuals having these conditions should be encouraged to self-identify to the institution’s healthcare provider for appropriate counseling and guidance</a:t>
            </a:r>
          </a:p>
          <a:p>
            <a:pPr>
              <a:spcBef>
                <a:spcPts val="6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6618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Horror story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Student starts to work in the lab.</a:t>
            </a:r>
          </a:p>
          <a:p>
            <a:r>
              <a:rPr lang="en-US" dirty="0" smtClean="0"/>
              <a:t>After a few months, the behavior becomes erratic.</a:t>
            </a:r>
          </a:p>
          <a:p>
            <a:r>
              <a:rPr lang="en-US" b="1" dirty="0" smtClean="0"/>
              <a:t>What was happening?</a:t>
            </a:r>
          </a:p>
          <a:p>
            <a:r>
              <a:rPr lang="en-US" b="1" dirty="0" smtClean="0"/>
              <a:t>What did we do?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5554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Employer Best Practices</a:t>
            </a:r>
            <a:endParaRPr lang="en-US" altLang="en-US" dirty="0"/>
          </a:p>
        </p:txBody>
      </p:sp>
      <p:sp>
        <p:nvSpPr>
          <p:cNvPr id="14029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altLang="en-US" sz="2200" dirty="0" smtClean="0"/>
              <a:t>Identify those at risk of occupational exposure</a:t>
            </a:r>
          </a:p>
          <a:p>
            <a:pPr>
              <a:spcBef>
                <a:spcPts val="600"/>
              </a:spcBef>
            </a:pPr>
            <a:r>
              <a:rPr lang="en-US" altLang="en-US" sz="2200" dirty="0" smtClean="0"/>
              <a:t>Implement a written Exposure Control Plan (ECP)</a:t>
            </a:r>
          </a:p>
          <a:p>
            <a:pPr>
              <a:spcBef>
                <a:spcPts val="600"/>
              </a:spcBef>
            </a:pPr>
            <a:r>
              <a:rPr lang="en-US" altLang="en-US" sz="2200" dirty="0" smtClean="0"/>
              <a:t>Enforce good work practices</a:t>
            </a:r>
          </a:p>
          <a:p>
            <a:pPr>
              <a:spcBef>
                <a:spcPts val="600"/>
              </a:spcBef>
            </a:pPr>
            <a:r>
              <a:rPr lang="en-US" altLang="en-US" sz="2200" dirty="0" smtClean="0"/>
              <a:t>Offer Hepatitis B immunizations</a:t>
            </a:r>
          </a:p>
          <a:p>
            <a:pPr>
              <a:spcBef>
                <a:spcPts val="600"/>
              </a:spcBef>
            </a:pPr>
            <a:r>
              <a:rPr lang="en-US" altLang="en-US" sz="2200" dirty="0" smtClean="0"/>
              <a:t>Control exposures</a:t>
            </a:r>
          </a:p>
          <a:p>
            <a:pPr>
              <a:spcBef>
                <a:spcPts val="600"/>
              </a:spcBef>
            </a:pPr>
            <a:r>
              <a:rPr lang="en-US" altLang="en-US" sz="2200" dirty="0" smtClean="0"/>
              <a:t>Train employees initially and annually</a:t>
            </a:r>
          </a:p>
          <a:p>
            <a:pPr>
              <a:spcBef>
                <a:spcPts val="600"/>
              </a:spcBef>
            </a:pPr>
            <a:r>
              <a:rPr lang="en-US" altLang="en-US" sz="2200" dirty="0" smtClean="0"/>
              <a:t>Provide Personal Protective Equipment (PPE)</a:t>
            </a:r>
          </a:p>
          <a:p>
            <a:pPr>
              <a:spcBef>
                <a:spcPts val="600"/>
              </a:spcBef>
            </a:pPr>
            <a:r>
              <a:rPr lang="en-US" altLang="en-US" sz="2200" dirty="0" smtClean="0"/>
              <a:t>Identify hazards by proper labeling</a:t>
            </a:r>
          </a:p>
          <a:p>
            <a:pPr>
              <a:spcBef>
                <a:spcPts val="600"/>
              </a:spcBef>
            </a:pPr>
            <a:r>
              <a:rPr lang="en-US" altLang="en-US" sz="2200" dirty="0" smtClean="0"/>
              <a:t>Manage biohazardous wastes</a:t>
            </a:r>
          </a:p>
          <a:p>
            <a:pPr>
              <a:spcBef>
                <a:spcPts val="600"/>
              </a:spcBef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53050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Main BBPs of Concern</a:t>
            </a:r>
            <a:endParaRPr lang="en-US" altLang="en-US"/>
          </a:p>
        </p:txBody>
      </p:sp>
      <p:sp>
        <p:nvSpPr>
          <p:cNvPr id="6963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smtClean="0"/>
              <a:t>Hepatitis B Virus (HBV)</a:t>
            </a:r>
          </a:p>
          <a:p>
            <a:r>
              <a:rPr lang="en-US" altLang="en-US" smtClean="0"/>
              <a:t>Hepatitis C Virus (HCV)</a:t>
            </a:r>
          </a:p>
          <a:p>
            <a:r>
              <a:rPr lang="en-US" altLang="en-US" smtClean="0"/>
              <a:t>Human Immunodeficiency Virus (HIV)</a:t>
            </a:r>
          </a:p>
          <a:p>
            <a:endParaRPr lang="en-US" altLang="en-US" smtClean="0"/>
          </a:p>
          <a:p>
            <a:pPr lvl="1"/>
            <a:r>
              <a:rPr lang="en-US" altLang="en-US" smtClean="0"/>
              <a:t>All are bloodborne viruses</a:t>
            </a:r>
          </a:p>
          <a:p>
            <a:pPr lvl="1"/>
            <a:r>
              <a:rPr lang="en-US" altLang="en-US" smtClean="0"/>
              <a:t>Can produce chronic infection </a:t>
            </a:r>
          </a:p>
          <a:p>
            <a:pPr lvl="1"/>
            <a:r>
              <a:rPr lang="en-US" altLang="en-US" smtClean="0"/>
              <a:t>Documented cases establish that transmission is possible in healthcare settings and in laboratories</a:t>
            </a:r>
          </a:p>
          <a:p>
            <a:endParaRPr lang="en-US" altLang="en-US" smtClean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53206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Transmission</a:t>
            </a:r>
            <a:br>
              <a:rPr lang="en-US" altLang="en-US" smtClean="0"/>
            </a:br>
            <a:endParaRPr lang="en-US" altLang="en-US" dirty="0"/>
          </a:p>
        </p:txBody>
      </p:sp>
      <p:sp>
        <p:nvSpPr>
          <p:cNvPr id="149507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smtClean="0"/>
              <a:t>Hepatitis B can be transmitted in three ways:</a:t>
            </a:r>
          </a:p>
          <a:p>
            <a:pPr lvl="1"/>
            <a:r>
              <a:rPr lang="en-US" altLang="en-US" smtClean="0"/>
              <a:t>Sexual transmission</a:t>
            </a:r>
          </a:p>
          <a:p>
            <a:pPr lvl="1"/>
            <a:r>
              <a:rPr lang="en-US" altLang="en-US" smtClean="0"/>
              <a:t>Parenteral</a:t>
            </a:r>
          </a:p>
          <a:p>
            <a:pPr lvl="2"/>
            <a:r>
              <a:rPr lang="en-US" altLang="en-US" smtClean="0"/>
              <a:t>Such as an injury with needles and sharps</a:t>
            </a:r>
          </a:p>
          <a:p>
            <a:pPr lvl="1"/>
            <a:r>
              <a:rPr lang="en-US" altLang="en-US" smtClean="0"/>
              <a:t>Perinatal</a:t>
            </a:r>
          </a:p>
          <a:p>
            <a:pPr lvl="2"/>
            <a:r>
              <a:rPr lang="en-US" altLang="en-US" smtClean="0"/>
              <a:t>Virus can be transmitted from a mother to her infant during childbirth</a:t>
            </a:r>
          </a:p>
          <a:p>
            <a:r>
              <a:rPr lang="en-US" altLang="en-US" smtClean="0"/>
              <a:t>Transmission rate is 6-30% for percutaneous exposure from known positive sources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215034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Hepatitis C Virus</a:t>
            </a:r>
            <a:br>
              <a:rPr lang="en-US" altLang="en-US" smtClean="0"/>
            </a:br>
            <a:endParaRPr lang="en-US" altLang="en-US" dirty="0"/>
          </a:p>
        </p:txBody>
      </p:sp>
      <p:sp>
        <p:nvSpPr>
          <p:cNvPr id="15155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dirty="0" smtClean="0"/>
              <a:t>Inflammation of the liver</a:t>
            </a:r>
          </a:p>
          <a:p>
            <a:r>
              <a:rPr lang="en-US" altLang="en-US" dirty="0" smtClean="0"/>
              <a:t>RNA Virus </a:t>
            </a:r>
          </a:p>
          <a:p>
            <a:r>
              <a:rPr lang="en-US" altLang="en-US" dirty="0" smtClean="0"/>
              <a:t>HCV Facts</a:t>
            </a:r>
          </a:p>
          <a:p>
            <a:pPr lvl="1"/>
            <a:r>
              <a:rPr lang="en-US" altLang="en-US" dirty="0" smtClean="0"/>
              <a:t>Symptoms are similar to HBV </a:t>
            </a:r>
          </a:p>
          <a:p>
            <a:pPr lvl="1"/>
            <a:r>
              <a:rPr lang="en-US" altLang="en-US" dirty="0" smtClean="0"/>
              <a:t>HCV first </a:t>
            </a:r>
            <a:r>
              <a:rPr lang="en-US" altLang="en-US" dirty="0" err="1" smtClean="0"/>
              <a:t>ID’ed</a:t>
            </a:r>
            <a:r>
              <a:rPr lang="en-US" altLang="en-US" dirty="0" smtClean="0"/>
              <a:t> in 1988</a:t>
            </a:r>
          </a:p>
          <a:p>
            <a:pPr lvl="1"/>
            <a:r>
              <a:rPr lang="en-US" altLang="en-US" dirty="0" smtClean="0"/>
              <a:t>About 85% develop chronic infection</a:t>
            </a:r>
          </a:p>
          <a:p>
            <a:pPr lvl="1"/>
            <a:r>
              <a:rPr lang="en-US" altLang="en-US" dirty="0" smtClean="0"/>
              <a:t>Increased risk for cirrhosis, liver cancer, and liver failure</a:t>
            </a:r>
          </a:p>
          <a:p>
            <a:pPr lvl="1"/>
            <a:r>
              <a:rPr lang="en-US" altLang="en-US" b="1" dirty="0" smtClean="0"/>
              <a:t>No vaccine for HCV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xmlns="" val="425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focus on biosafety</a:t>
            </a:r>
            <a:endParaRPr lang="en-US" dirty="0"/>
          </a:p>
        </p:txBody>
      </p:sp>
      <p:sp>
        <p:nvSpPr>
          <p:cNvPr id="2253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dirty="0" smtClean="0"/>
              <a:t>Establishing safe work practices helps workers go home the same way they came into work. </a:t>
            </a:r>
            <a:r>
              <a:rPr lang="en-US" altLang="en-US" b="1" dirty="0" smtClean="0"/>
              <a:t>Prevention</a:t>
            </a:r>
            <a:r>
              <a:rPr lang="en-US" altLang="en-US" dirty="0" smtClean="0"/>
              <a:t> of incidents and accidents is the crux of biosafety </a:t>
            </a:r>
          </a:p>
          <a:p>
            <a:r>
              <a:rPr lang="en-US" altLang="en-US" dirty="0" smtClean="0"/>
              <a:t>Many biological work practices focus on protection of the materials in use, biosafety focuses on </a:t>
            </a:r>
            <a:r>
              <a:rPr lang="en-US" altLang="en-US" b="1" dirty="0" smtClean="0"/>
              <a:t>protecting the worker</a:t>
            </a:r>
            <a:r>
              <a:rPr lang="en-US" altLang="en-US" dirty="0" smtClean="0"/>
              <a:t>, </a:t>
            </a:r>
            <a:r>
              <a:rPr lang="en-US" altLang="en-US" b="1" dirty="0" smtClean="0"/>
              <a:t>the community</a:t>
            </a:r>
            <a:r>
              <a:rPr lang="en-US" altLang="en-US" dirty="0" smtClean="0"/>
              <a:t>, and </a:t>
            </a:r>
            <a:r>
              <a:rPr lang="en-US" altLang="en-US" b="1" dirty="0" smtClean="0"/>
              <a:t>the environment.</a:t>
            </a:r>
          </a:p>
          <a:p>
            <a:r>
              <a:rPr lang="en-US" altLang="en-US" b="1" dirty="0" smtClean="0"/>
              <a:t>Never forget: invisible; action may be delayed; can be spread.</a:t>
            </a:r>
          </a:p>
          <a:p>
            <a:pPr marL="0" indent="0"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428828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HCV Transmission in Occupational Settings</a:t>
            </a:r>
            <a:br>
              <a:rPr lang="en-US" altLang="en-US" smtClean="0"/>
            </a:br>
            <a:endParaRPr lang="en-US" altLang="en-US" dirty="0"/>
          </a:p>
        </p:txBody>
      </p:sp>
      <p:sp>
        <p:nvSpPr>
          <p:cNvPr id="15360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smtClean="0"/>
              <a:t>Risk factors for occupational transmission are not well defined</a:t>
            </a:r>
          </a:p>
          <a:p>
            <a:r>
              <a:rPr lang="en-US" altLang="en-US" smtClean="0"/>
              <a:t>Environmental transmission is not believed to be important - HCV rapidly degrades at room temperature</a:t>
            </a:r>
          </a:p>
          <a:p>
            <a:r>
              <a:rPr lang="en-US" altLang="en-US" smtClean="0"/>
              <a:t>Neither presence of antibody nor HCV RNA is a direct measure of infectivity</a:t>
            </a:r>
          </a:p>
          <a:p>
            <a:r>
              <a:rPr lang="en-US" altLang="en-US" smtClean="0"/>
              <a:t>Percutaneous transmission rate from known positive sources is approximately 2%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20137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Viral hepatitis Statistics</a:t>
            </a:r>
            <a:endParaRPr lang="en-US" altLang="en-US" dirty="0"/>
          </a:p>
        </p:txBody>
      </p:sp>
      <p:sp>
        <p:nvSpPr>
          <p:cNvPr id="14643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smtClean="0"/>
              <a:t>Worldwide there are approximately 350 million chronic Hep B carriers</a:t>
            </a:r>
          </a:p>
          <a:p>
            <a:r>
              <a:rPr lang="en-US" altLang="en-US" smtClean="0"/>
              <a:t>Viral Hepatitis is approximately 2% worldwide</a:t>
            </a:r>
          </a:p>
          <a:p>
            <a:r>
              <a:rPr lang="en-US" altLang="en-US" smtClean="0"/>
              <a:t>Surveillance indicates that Pakistan seropositive population is between 4-8% with higher incidence in more rural areas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97544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Human Immunodeficiency Virus (HIV)</a:t>
            </a:r>
            <a:endParaRPr lang="en-US" altLang="en-US" dirty="0"/>
          </a:p>
        </p:txBody>
      </p:sp>
      <p:sp>
        <p:nvSpPr>
          <p:cNvPr id="130051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dirty="0" smtClean="0"/>
              <a:t>Infection with HIV generally leads to Acquired Immunodeficiency Syndrome (AIDS)</a:t>
            </a:r>
          </a:p>
          <a:p>
            <a:pPr lvl="1"/>
            <a:r>
              <a:rPr lang="en-US" altLang="en-US" dirty="0" smtClean="0"/>
              <a:t>Secondary infection by opportunistic pathogens</a:t>
            </a:r>
          </a:p>
          <a:p>
            <a:r>
              <a:rPr lang="en-US" altLang="en-US" b="1" dirty="0" smtClean="0"/>
              <a:t>There is no vaccine or cure for HIV infection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4673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HIV – Symptoms</a:t>
            </a:r>
            <a:br>
              <a:rPr lang="en-US" altLang="en-US" smtClean="0"/>
            </a:br>
            <a:endParaRPr lang="en-US" altLang="en-US" dirty="0"/>
          </a:p>
        </p:txBody>
      </p:sp>
      <p:sp>
        <p:nvSpPr>
          <p:cNvPr id="15667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smtClean="0"/>
              <a:t>Symptoms may develop after months or years</a:t>
            </a:r>
          </a:p>
          <a:p>
            <a:r>
              <a:rPr lang="en-US" altLang="en-US" smtClean="0"/>
              <a:t>Symptoms vary:</a:t>
            </a:r>
          </a:p>
          <a:p>
            <a:pPr lvl="1"/>
            <a:r>
              <a:rPr lang="en-US" altLang="en-US" smtClean="0"/>
              <a:t>Weakness, sore throat, nausea, headaches</a:t>
            </a:r>
          </a:p>
          <a:p>
            <a:pPr lvl="1"/>
            <a:r>
              <a:rPr lang="en-US" altLang="en-US" smtClean="0"/>
              <a:t>Diarrhea, fever, rapid weight loss </a:t>
            </a:r>
          </a:p>
          <a:p>
            <a:pPr lvl="1"/>
            <a:r>
              <a:rPr lang="en-US" altLang="en-US" smtClean="0"/>
              <a:t>Flu-like symptoms</a:t>
            </a:r>
          </a:p>
          <a:p>
            <a:r>
              <a:rPr lang="en-US" altLang="en-US" smtClean="0"/>
              <a:t>A positive antibody test takes 6 to 8 weeks after exposure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130319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HIV – Transmission</a:t>
            </a:r>
            <a:br>
              <a:rPr lang="en-US" altLang="en-US" smtClean="0"/>
            </a:br>
            <a:endParaRPr lang="en-US" altLang="en-US" dirty="0"/>
          </a:p>
        </p:txBody>
      </p:sp>
      <p:sp>
        <p:nvSpPr>
          <p:cNvPr id="157699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smtClean="0"/>
              <a:t>Blood Contact – needlesticks, broken skin and mucous membranes</a:t>
            </a:r>
          </a:p>
          <a:p>
            <a:r>
              <a:rPr lang="en-US" altLang="en-US" smtClean="0"/>
              <a:t>Sexual Contact –vaginal secretions and semen</a:t>
            </a:r>
          </a:p>
          <a:p>
            <a:r>
              <a:rPr lang="en-US" altLang="en-US" smtClean="0"/>
              <a:t>Mother to Infant – during pregnancy, at delivery &amp; through breastfeeding</a:t>
            </a:r>
          </a:p>
          <a:p>
            <a:r>
              <a:rPr lang="en-US" altLang="en-US" smtClean="0"/>
              <a:t>Transmission Rates</a:t>
            </a:r>
          </a:p>
          <a:p>
            <a:pPr lvl="1"/>
            <a:r>
              <a:rPr lang="en-US" altLang="en-US" smtClean="0"/>
              <a:t>Percutaeous         	   0.3%</a:t>
            </a:r>
          </a:p>
          <a:p>
            <a:pPr lvl="1"/>
            <a:r>
              <a:rPr lang="en-US" altLang="en-US" smtClean="0"/>
              <a:t>Mucous Membrane   0.1%</a:t>
            </a:r>
          </a:p>
          <a:p>
            <a:pPr lvl="1"/>
            <a:r>
              <a:rPr lang="en-US" altLang="en-US" smtClean="0"/>
              <a:t>Non-intact skin        &lt;0.1%</a:t>
            </a:r>
          </a:p>
          <a:p>
            <a:pPr lvl="1"/>
            <a:endParaRPr lang="en-US" altLang="en-US" smtClean="0"/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72990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Occupational HIV Transmission</a:t>
            </a:r>
            <a:endParaRPr lang="en-US" altLang="en-US"/>
          </a:p>
        </p:txBody>
      </p:sp>
      <p:sp>
        <p:nvSpPr>
          <p:cNvPr id="15872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smtClean="0"/>
              <a:t>U.S. Healthcare Personnel, 1985-2001</a:t>
            </a:r>
          </a:p>
          <a:p>
            <a:pPr lvl="1"/>
            <a:r>
              <a:rPr lang="en-US" altLang="en-US" smtClean="0"/>
              <a:t>57 documented cases </a:t>
            </a:r>
          </a:p>
          <a:p>
            <a:pPr lvl="2"/>
            <a:r>
              <a:rPr lang="en-US" altLang="en-US" smtClean="0"/>
              <a:t>HIV negative at time of exposure and became HIV positive during follow-up period</a:t>
            </a:r>
          </a:p>
          <a:p>
            <a:pPr lvl="1"/>
            <a:r>
              <a:rPr lang="en-US" altLang="en-US" smtClean="0"/>
              <a:t>138 possible other cases </a:t>
            </a:r>
          </a:p>
          <a:p>
            <a:pPr lvl="2"/>
            <a:r>
              <a:rPr lang="en-US" altLang="en-US" smtClean="0"/>
              <a:t>No documented exposure and no known risk factor for HIV infection</a:t>
            </a:r>
          </a:p>
          <a:p>
            <a:r>
              <a:rPr lang="en-US" altLang="en-US" smtClean="0"/>
              <a:t>No confirmed occupational cases reported to the CDC from 1999 to 2011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267281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Distribution of Documented Cases in Healthcare Workers</a:t>
            </a:r>
            <a:endParaRPr lang="en-US" altLang="en-US" dirty="0"/>
          </a:p>
        </p:txBody>
      </p:sp>
      <p:pic>
        <p:nvPicPr>
          <p:cNvPr id="15974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151377" y="1613863"/>
            <a:ext cx="5889246" cy="4895512"/>
          </a:xfrm>
        </p:spPr>
      </p:pic>
      <p:sp>
        <p:nvSpPr>
          <p:cNvPr id="159748" name="TextBox 3"/>
          <p:cNvSpPr txBox="1">
            <a:spLocks noChangeArrowheads="1"/>
          </p:cNvSpPr>
          <p:nvPr/>
        </p:nvSpPr>
        <p:spPr bwMode="auto">
          <a:xfrm>
            <a:off x="6858000" y="5943600"/>
            <a:ext cx="1531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>
                <a:solidFill>
                  <a:srgbClr val="003F72"/>
                </a:solidFill>
              </a:rPr>
              <a:t>1981 to 2002</a:t>
            </a:r>
          </a:p>
        </p:txBody>
      </p:sp>
    </p:spTree>
    <p:extLst>
      <p:ext uri="{BB962C8B-B14F-4D97-AF65-F5344CB8AC3E}">
        <p14:creationId xmlns:p14="http://schemas.microsoft.com/office/powerpoint/2010/main" xmlns="" val="59201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Occupational HIV Transmission</a:t>
            </a:r>
            <a:br>
              <a:rPr lang="en-US" altLang="en-US" smtClean="0"/>
            </a:br>
            <a:r>
              <a:rPr lang="en-US" altLang="en-US" smtClean="0"/>
              <a:t>Documented Cases (n=57)</a:t>
            </a:r>
            <a:br>
              <a:rPr lang="en-US" altLang="en-US" smtClean="0"/>
            </a:br>
            <a:endParaRPr lang="en-US" altLang="en-US" dirty="0"/>
          </a:p>
        </p:txBody>
      </p:sp>
      <p:sp>
        <p:nvSpPr>
          <p:cNvPr id="16077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smtClean="0"/>
              <a:t>50 (88%) involved percutaneous exposures</a:t>
            </a:r>
          </a:p>
          <a:p>
            <a:r>
              <a:rPr lang="en-US" altLang="en-US" smtClean="0"/>
              <a:t>5 mucocutaneous exposures</a:t>
            </a:r>
          </a:p>
          <a:p>
            <a:r>
              <a:rPr lang="en-US" altLang="en-US" smtClean="0"/>
              <a:t>2 exposure route unknown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139355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Exposure Routes for BBPs</a:t>
            </a:r>
            <a:endParaRPr lang="en-US" altLang="en-US"/>
          </a:p>
        </p:txBody>
      </p:sp>
      <p:sp>
        <p:nvSpPr>
          <p:cNvPr id="16179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smtClean="0"/>
              <a:t>Accidents with sharps (puncture wounds)</a:t>
            </a:r>
          </a:p>
          <a:p>
            <a:r>
              <a:rPr lang="en-US" altLang="en-US" smtClean="0"/>
              <a:t>Improper material handling </a:t>
            </a:r>
          </a:p>
          <a:p>
            <a:r>
              <a:rPr lang="en-US" altLang="en-US" smtClean="0"/>
              <a:t>Exposed, non-intact (broken) skin</a:t>
            </a:r>
          </a:p>
          <a:p>
            <a:r>
              <a:rPr lang="en-US" altLang="en-US" smtClean="0"/>
              <a:t>No gloves or defective gloves</a:t>
            </a:r>
          </a:p>
          <a:p>
            <a:r>
              <a:rPr lang="en-US" altLang="en-US" smtClean="0"/>
              <a:t>Eating, drinking, applying cosmetics in the laboratory</a:t>
            </a:r>
          </a:p>
          <a:p>
            <a:r>
              <a:rPr lang="en-US" altLang="en-US" smtClean="0"/>
              <a:t>Incomplete disinfection</a:t>
            </a:r>
          </a:p>
          <a:p>
            <a:r>
              <a:rPr lang="en-US" altLang="en-US" smtClean="0"/>
              <a:t>Overt exposures to aerosols or splashes</a:t>
            </a:r>
          </a:p>
        </p:txBody>
      </p:sp>
    </p:spTree>
    <p:extLst>
      <p:ext uri="{BB962C8B-B14F-4D97-AF65-F5344CB8AC3E}">
        <p14:creationId xmlns:p14="http://schemas.microsoft.com/office/powerpoint/2010/main" xmlns="" val="114940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Conclusion</a:t>
            </a:r>
            <a:br>
              <a:rPr lang="en-US" altLang="en-US" smtClean="0"/>
            </a:br>
            <a:endParaRPr lang="en-US" altLang="en-US" dirty="0"/>
          </a:p>
        </p:txBody>
      </p:sp>
      <p:sp>
        <p:nvSpPr>
          <p:cNvPr id="16589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smtClean="0"/>
              <a:t>You are at risk for occupational exposure to Bloodborne Pathogens in the laboratory</a:t>
            </a:r>
          </a:p>
          <a:p>
            <a:r>
              <a:rPr lang="en-US" altLang="en-US" smtClean="0"/>
              <a:t>The Exposure Control Plan outlines the necessary steps to reduce infection risk  </a:t>
            </a:r>
          </a:p>
          <a:p>
            <a:pPr lvl="1"/>
            <a:r>
              <a:rPr lang="en-US" altLang="en-US" smtClean="0"/>
              <a:t>If you would like a copy of the ECP, contact the Biosafety Officer or Safety</a:t>
            </a:r>
          </a:p>
          <a:p>
            <a:r>
              <a:rPr lang="en-US" altLang="en-US" smtClean="0"/>
              <a:t>When accidents occur, prompt medical attention is necessary	</a:t>
            </a:r>
          </a:p>
          <a:p>
            <a:pPr lvl="1"/>
            <a:r>
              <a:rPr lang="en-US" altLang="en-US" smtClean="0"/>
              <a:t>The CDC recommends treatment within 2 hours</a:t>
            </a:r>
          </a:p>
          <a:p>
            <a:r>
              <a:rPr lang="en-US" altLang="en-US" smtClean="0"/>
              <a:t>Prevention is the key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70775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Environment? Why 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Chromium plating facility.</a:t>
            </a:r>
          </a:p>
          <a:p>
            <a:r>
              <a:rPr lang="en-US" dirty="0" smtClean="0"/>
              <a:t>Minor accident, emergency flush required.</a:t>
            </a:r>
          </a:p>
          <a:p>
            <a:r>
              <a:rPr lang="en-US" dirty="0" smtClean="0"/>
              <a:t>Building is very old, not up to standard.</a:t>
            </a:r>
          </a:p>
          <a:p>
            <a:r>
              <a:rPr lang="en-US" dirty="0" smtClean="0"/>
              <a:t>Emergency flush is still from old times, the bath is discharged inside a river.</a:t>
            </a:r>
          </a:p>
          <a:p>
            <a:r>
              <a:rPr lang="en-US" dirty="0" smtClean="0"/>
              <a:t>Fish dies downstream.</a:t>
            </a:r>
          </a:p>
          <a:p>
            <a:r>
              <a:rPr lang="en-US" dirty="0" smtClean="0"/>
              <a:t>Company gets sued.</a:t>
            </a:r>
          </a:p>
          <a:p>
            <a:r>
              <a:rPr lang="en-US" b="1" dirty="0" smtClean="0"/>
              <a:t>WHY were they lucky after all.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4996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Biohazards</a:t>
            </a:r>
            <a:endParaRPr lang="en-US" altLang="en-US"/>
          </a:p>
        </p:txBody>
      </p:sp>
      <p:pic>
        <p:nvPicPr>
          <p:cNvPr id="2355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545582" y="3599329"/>
            <a:ext cx="1832458" cy="1422806"/>
          </a:xfrm>
        </p:spPr>
      </p:pic>
      <p:sp>
        <p:nvSpPr>
          <p:cNvPr id="23554" name="Rectangle 3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1315982" y="1658470"/>
            <a:ext cx="82296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chemeClr val="accent1"/>
              </a:buClr>
            </a:pPr>
            <a:r>
              <a:rPr lang="en-US" altLang="en-US" sz="2400" dirty="0">
                <a:cs typeface="Arial" panose="020B0604020202020204" pitchFamily="34" charset="0"/>
              </a:rPr>
              <a:t>Human blood and blood products</a:t>
            </a:r>
          </a:p>
          <a:p>
            <a:pPr eaLnBrk="1" hangingPunct="1">
              <a:buClr>
                <a:schemeClr val="accent1"/>
              </a:buClr>
            </a:pPr>
            <a:r>
              <a:rPr lang="en-US" altLang="en-US" sz="2400" dirty="0">
                <a:cs typeface="Arial" panose="020B0604020202020204" pitchFamily="34" charset="0"/>
              </a:rPr>
              <a:t>OPIM, other potentially infectious material</a:t>
            </a:r>
          </a:p>
          <a:p>
            <a:pPr lvl="1" eaLnBrk="1" hangingPunct="1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cs typeface="Arial" panose="020B0604020202020204" pitchFamily="34" charset="0"/>
              </a:rPr>
              <a:t>Human tissue or organs, human bodily fluids</a:t>
            </a:r>
          </a:p>
          <a:p>
            <a:pPr lvl="1" eaLnBrk="1" hangingPunct="1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cs typeface="Arial" panose="020B0604020202020204" pitchFamily="34" charset="0"/>
              </a:rPr>
              <a:t>Culture medium containing HIV, HBV, HCV</a:t>
            </a:r>
          </a:p>
          <a:p>
            <a:pPr lvl="1" eaLnBrk="1" hangingPunct="1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cs typeface="Arial" panose="020B0604020202020204" pitchFamily="34" charset="0"/>
              </a:rPr>
              <a:t>Human cells</a:t>
            </a:r>
          </a:p>
          <a:p>
            <a:pPr eaLnBrk="1" hangingPunct="1">
              <a:buClr>
                <a:schemeClr val="accent1"/>
              </a:buClr>
            </a:pPr>
            <a:r>
              <a:rPr lang="en-US" altLang="en-US" sz="2400" dirty="0">
                <a:cs typeface="Arial" panose="020B0604020202020204" pitchFamily="34" charset="0"/>
              </a:rPr>
              <a:t>Fungal, Bacterial or viral </a:t>
            </a:r>
            <a:r>
              <a:rPr lang="en-US" altLang="en-US" sz="2400" dirty="0" smtClean="0">
                <a:cs typeface="Arial" panose="020B0604020202020204" pitchFamily="34" charset="0"/>
              </a:rPr>
              <a:t>agents</a:t>
            </a:r>
          </a:p>
          <a:p>
            <a:pPr lvl="1">
              <a:buClr>
                <a:schemeClr val="accent1"/>
              </a:buClr>
            </a:pPr>
            <a:r>
              <a:rPr lang="en-US" altLang="en-US" sz="2000" dirty="0" smtClean="0">
                <a:cs typeface="Arial" panose="020B0604020202020204" pitchFamily="34" charset="0"/>
              </a:rPr>
              <a:t>High Consequence Pathogens (Select Agents)</a:t>
            </a:r>
            <a:endParaRPr lang="en-US" altLang="en-US" sz="1600" dirty="0">
              <a:cs typeface="Arial" panose="020B0604020202020204" pitchFamily="34" charset="0"/>
            </a:endParaRPr>
          </a:p>
          <a:p>
            <a:pPr eaLnBrk="1" hangingPunct="1">
              <a:buClr>
                <a:schemeClr val="accent1"/>
              </a:buClr>
            </a:pPr>
            <a:r>
              <a:rPr lang="en-US" altLang="en-US" sz="2400" dirty="0">
                <a:cs typeface="Arial" panose="020B0604020202020204" pitchFamily="34" charset="0"/>
              </a:rPr>
              <a:t>Tissue or blood from animals</a:t>
            </a:r>
          </a:p>
          <a:p>
            <a:pPr eaLnBrk="1" hangingPunct="1">
              <a:buClr>
                <a:schemeClr val="accent1"/>
              </a:buClr>
            </a:pPr>
            <a:r>
              <a:rPr lang="en-US" altLang="en-US" sz="2400" dirty="0">
                <a:cs typeface="Arial" panose="020B0604020202020204" pitchFamily="34" charset="0"/>
              </a:rPr>
              <a:t>Toxins of biological origin</a:t>
            </a:r>
          </a:p>
          <a:p>
            <a:pPr eaLnBrk="1" hangingPunct="1">
              <a:buClr>
                <a:schemeClr val="accent1"/>
              </a:buClr>
            </a:pPr>
            <a:r>
              <a:rPr lang="en-US" altLang="en-US" sz="2400" dirty="0">
                <a:cs typeface="Arial" panose="020B0604020202020204" pitchFamily="34" charset="0"/>
              </a:rPr>
              <a:t>Recombinant DNA</a:t>
            </a:r>
          </a:p>
          <a:p>
            <a:pPr eaLnBrk="1" hangingPunct="1">
              <a:buClr>
                <a:schemeClr val="accent1"/>
              </a:buClr>
            </a:pPr>
            <a:r>
              <a:rPr lang="en-US" altLang="en-US" sz="2400" dirty="0">
                <a:cs typeface="Arial" panose="020B0604020202020204" pitchFamily="34" charset="0"/>
              </a:rPr>
              <a:t>Supernatant from cells</a:t>
            </a:r>
          </a:p>
          <a:p>
            <a:pPr eaLnBrk="1" hangingPunct="1">
              <a:buClr>
                <a:schemeClr val="accent1"/>
              </a:buClr>
            </a:pPr>
            <a:r>
              <a:rPr lang="en-US" altLang="en-US" sz="2400" dirty="0">
                <a:cs typeface="Arial" panose="020B0604020202020204" pitchFamily="34" charset="0"/>
              </a:rPr>
              <a:t>Effluent from living organisms</a:t>
            </a:r>
          </a:p>
        </p:txBody>
      </p:sp>
    </p:spTree>
    <p:extLst>
      <p:ext uri="{BB962C8B-B14F-4D97-AF65-F5344CB8AC3E}">
        <p14:creationId xmlns:p14="http://schemas.microsoft.com/office/powerpoint/2010/main" xmlns="" val="373113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Biohazards: horror Scenarios. </a:t>
            </a:r>
            <a:endParaRPr lang="en-US" altLang="en-US" dirty="0"/>
          </a:p>
        </p:txBody>
      </p:sp>
      <p:pic>
        <p:nvPicPr>
          <p:cNvPr id="2355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545582" y="3599329"/>
            <a:ext cx="1832458" cy="1422806"/>
          </a:xfrm>
        </p:spPr>
      </p:pic>
      <p:sp>
        <p:nvSpPr>
          <p:cNvPr id="23554" name="Rectangle 3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1315982" y="1658470"/>
            <a:ext cx="82296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chemeClr val="accent1"/>
              </a:buClr>
            </a:pPr>
            <a:r>
              <a:rPr lang="en-US" altLang="en-US" sz="2400" b="1" dirty="0" smtClean="0">
                <a:cs typeface="Arial" panose="020B0604020202020204" pitchFamily="34" charset="0"/>
              </a:rPr>
              <a:t>Human </a:t>
            </a:r>
            <a:r>
              <a:rPr lang="en-US" altLang="en-US" sz="2400" b="1" dirty="0">
                <a:cs typeface="Arial" panose="020B0604020202020204" pitchFamily="34" charset="0"/>
              </a:rPr>
              <a:t>bodily </a:t>
            </a:r>
            <a:r>
              <a:rPr lang="en-US" altLang="en-US" sz="2400" b="1" dirty="0" smtClean="0">
                <a:cs typeface="Arial" panose="020B0604020202020204" pitchFamily="34" charset="0"/>
              </a:rPr>
              <a:t>fluids. </a:t>
            </a:r>
            <a:r>
              <a:rPr lang="en-US" altLang="en-US" sz="2400" dirty="0" smtClean="0">
                <a:cs typeface="Arial" panose="020B0604020202020204" pitchFamily="34" charset="0"/>
              </a:rPr>
              <a:t>Say, your own saliva.</a:t>
            </a:r>
          </a:p>
          <a:p>
            <a:pPr eaLnBrk="1" hangingPunct="1">
              <a:buClr>
                <a:schemeClr val="accent1"/>
              </a:buClr>
            </a:pPr>
            <a:r>
              <a:rPr lang="en-US" altLang="en-US" sz="2400" dirty="0" smtClean="0">
                <a:cs typeface="Arial" panose="020B0604020202020204" pitchFamily="34" charset="0"/>
              </a:rPr>
              <a:t>Finish work, go home, leaving the slide in somewhere in the lab.</a:t>
            </a:r>
          </a:p>
          <a:p>
            <a:pPr eaLnBrk="1" hangingPunct="1">
              <a:buClr>
                <a:schemeClr val="accent1"/>
              </a:buClr>
            </a:pPr>
            <a:r>
              <a:rPr lang="en-US" altLang="en-US" sz="2400" dirty="0" smtClean="0">
                <a:cs typeface="Arial" panose="020B0604020202020204" pitchFamily="34" charset="0"/>
              </a:rPr>
              <a:t>Woops! You just got infected with mutant e-coli. You end up unconscious at the hospital.</a:t>
            </a:r>
          </a:p>
          <a:p>
            <a:pPr eaLnBrk="1" hangingPunct="1">
              <a:buClr>
                <a:schemeClr val="accent1"/>
              </a:buClr>
            </a:pPr>
            <a:r>
              <a:rPr lang="en-US" altLang="en-US" sz="2400" b="1" dirty="0" smtClean="0">
                <a:cs typeface="Arial" panose="020B0604020202020204" pitchFamily="34" charset="0"/>
              </a:rPr>
              <a:t>HOW ABOUT THAT SLIDE?????????</a:t>
            </a:r>
          </a:p>
          <a:p>
            <a:pPr marL="0" indent="0" eaLnBrk="1" hangingPunct="1">
              <a:buClr>
                <a:schemeClr val="accent1"/>
              </a:buClr>
              <a:buNone/>
            </a:pPr>
            <a:endParaRPr lang="en-US" altLang="en-US" sz="2400" b="1" dirty="0" smtClean="0">
              <a:cs typeface="Arial" panose="020B0604020202020204" pitchFamily="34" charset="0"/>
            </a:endParaRPr>
          </a:p>
          <a:p>
            <a:pPr eaLnBrk="1" hangingPunct="1">
              <a:buClr>
                <a:schemeClr val="accent1"/>
              </a:buClr>
            </a:pPr>
            <a:r>
              <a:rPr lang="en-US" altLang="en-US" sz="2400" b="1" dirty="0" smtClean="0">
                <a:cs typeface="Arial" panose="020B0604020202020204" pitchFamily="34" charset="0"/>
              </a:rPr>
              <a:t>Recombinant DNA</a:t>
            </a:r>
          </a:p>
          <a:p>
            <a:pPr eaLnBrk="1" hangingPunct="1">
              <a:buClr>
                <a:schemeClr val="accent1"/>
              </a:buClr>
            </a:pPr>
            <a:r>
              <a:rPr lang="en-US" altLang="en-US" sz="2400" dirty="0" smtClean="0">
                <a:cs typeface="Arial" panose="020B0604020202020204" pitchFamily="34" charset="0"/>
              </a:rPr>
              <a:t>Person uses an AFM, used by 3-4 other people per day.</a:t>
            </a:r>
          </a:p>
          <a:p>
            <a:pPr eaLnBrk="1" hangingPunct="1">
              <a:buClr>
                <a:schemeClr val="accent1"/>
              </a:buClr>
            </a:pPr>
            <a:r>
              <a:rPr lang="en-US" altLang="en-US" sz="2400" dirty="0" smtClean="0">
                <a:cs typeface="Arial" panose="020B0604020202020204" pitchFamily="34" charset="0"/>
              </a:rPr>
              <a:t>Question: “What are you working on today?”</a:t>
            </a:r>
          </a:p>
          <a:p>
            <a:pPr eaLnBrk="1" hangingPunct="1">
              <a:buClr>
                <a:schemeClr val="accent1"/>
              </a:buClr>
            </a:pPr>
            <a:r>
              <a:rPr lang="en-US" altLang="en-US" sz="2400" dirty="0" smtClean="0">
                <a:cs typeface="Arial" panose="020B0604020202020204" pitchFamily="34" charset="0"/>
              </a:rPr>
              <a:t>Answer: “Oh, just short peptides”. </a:t>
            </a:r>
            <a:r>
              <a:rPr lang="en-US" altLang="en-US" sz="2400" b="1" dirty="0" smtClean="0">
                <a:cs typeface="Arial" panose="020B0604020202020204" pitchFamily="34" charset="0"/>
              </a:rPr>
              <a:t>PRIONS.</a:t>
            </a:r>
            <a:endParaRPr lang="en-US" altLang="en-US" sz="2400" dirty="0" smtClean="0">
              <a:cs typeface="Arial" panose="020B0604020202020204" pitchFamily="34" charset="0"/>
            </a:endParaRPr>
          </a:p>
          <a:p>
            <a:pPr eaLnBrk="1" hangingPunct="1">
              <a:buClr>
                <a:schemeClr val="accent1"/>
              </a:buClr>
            </a:pPr>
            <a:endParaRPr lang="en-US" altLang="en-US" sz="2400" b="1" dirty="0" smtClean="0">
              <a:cs typeface="Arial" panose="020B0604020202020204" pitchFamily="34" charset="0"/>
            </a:endParaRPr>
          </a:p>
          <a:p>
            <a:pPr marL="0" indent="0" eaLnBrk="1" hangingPunct="1">
              <a:buClr>
                <a:schemeClr val="accent1"/>
              </a:buClr>
              <a:buNone/>
            </a:pPr>
            <a:endParaRPr lang="en-US" altLang="en-US" sz="2400" dirty="0">
              <a:cs typeface="Arial" panose="020B0604020202020204" pitchFamily="34" charset="0"/>
            </a:endParaRPr>
          </a:p>
          <a:p>
            <a:pPr marL="0" indent="0" eaLnBrk="1" hangingPunct="1">
              <a:buClr>
                <a:schemeClr val="accent1"/>
              </a:buClr>
              <a:buNone/>
            </a:pPr>
            <a:endParaRPr lang="en-US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80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proceed?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600" b="1" dirty="0" smtClean="0"/>
              <a:t>Know what you are working with.</a:t>
            </a:r>
          </a:p>
          <a:p>
            <a:r>
              <a:rPr lang="en-US" sz="3600" b="1" dirty="0" smtClean="0"/>
              <a:t>Know how to handle it.</a:t>
            </a:r>
          </a:p>
          <a:p>
            <a:r>
              <a:rPr lang="en-US" sz="3600" b="1" dirty="0" smtClean="0"/>
              <a:t>Know what to do in case something goes wrong.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123024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9">
      <a:dk1>
        <a:srgbClr val="003F72"/>
      </a:dk1>
      <a:lt1>
        <a:sysClr val="window" lastClr="FFFFFF"/>
      </a:lt1>
      <a:dk2>
        <a:srgbClr val="A6BCCE"/>
      </a:dk2>
      <a:lt2>
        <a:srgbClr val="A04276"/>
      </a:lt2>
      <a:accent1>
        <a:srgbClr val="FCD450"/>
      </a:accent1>
      <a:accent2>
        <a:srgbClr val="A04276"/>
      </a:accent2>
      <a:accent3>
        <a:srgbClr val="003F72"/>
      </a:accent3>
      <a:accent4>
        <a:srgbClr val="5E6A71"/>
      </a:accent4>
      <a:accent5>
        <a:srgbClr val="809FB9"/>
      </a:accent5>
      <a:accent6>
        <a:srgbClr val="AFB5B8"/>
      </a:accent6>
      <a:hlink>
        <a:srgbClr val="003F72"/>
      </a:hlink>
      <a:folHlink>
        <a:srgbClr val="A0427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7A1686F0CCB74D9BF6AE5F1F601542" ma:contentTypeVersion="24" ma:contentTypeDescription="Create a new document." ma:contentTypeScope="" ma:versionID="ac489bdc3dca7c85d671bc6adc7caf8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825102cc9f34365426ea43fb43823a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801BBF-065E-453F-9396-FE894FAED5FF}">
  <ds:schemaRefs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850890D8-2A07-44EA-94D1-180492912E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807633-B516-4F45-B304-DA96D99B6E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1899</TotalTime>
  <Words>3143</Words>
  <Application>Microsoft Office PowerPoint</Application>
  <PresentationFormat>Custom</PresentationFormat>
  <Paragraphs>451</Paragraphs>
  <Slides>59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2" baseType="lpstr">
      <vt:lpstr>Office Theme</vt:lpstr>
      <vt:lpstr>1_Office Theme</vt:lpstr>
      <vt:lpstr>Clip</vt:lpstr>
      <vt:lpstr>(Bio)safety:  Everybody is an idiot (Especially yourself)  Until proven otherwise. </vt:lpstr>
      <vt:lpstr>Biosafety is….</vt:lpstr>
      <vt:lpstr>How to end up in the emergency room </vt:lpstr>
      <vt:lpstr>Slide 4</vt:lpstr>
      <vt:lpstr>Why focus on biosafety</vt:lpstr>
      <vt:lpstr>Environment? Why care?</vt:lpstr>
      <vt:lpstr>Biohazards</vt:lpstr>
      <vt:lpstr>Biohazards: horror Scenarios. </vt:lpstr>
      <vt:lpstr>How do I proceed?</vt:lpstr>
      <vt:lpstr>Classification of Agents</vt:lpstr>
      <vt:lpstr>Biosafety Resources</vt:lpstr>
      <vt:lpstr>WHO biomanual</vt:lpstr>
      <vt:lpstr>Biosafety as core value</vt:lpstr>
      <vt:lpstr>ALWAYS: Experiment risk assessment</vt:lpstr>
      <vt:lpstr>Hierarchy of Controls</vt:lpstr>
      <vt:lpstr>Example:</vt:lpstr>
      <vt:lpstr>Biosafety Containment Levels</vt:lpstr>
      <vt:lpstr>Biosafety levels</vt:lpstr>
      <vt:lpstr>Biosafety Level 1 (BL1)</vt:lpstr>
      <vt:lpstr>BL 1 Standard Microbiological Practices</vt:lpstr>
      <vt:lpstr>ALWAYS: hand washing</vt:lpstr>
      <vt:lpstr>Horror Story #1</vt:lpstr>
      <vt:lpstr>Biosafety Level 2</vt:lpstr>
      <vt:lpstr>BL2 Practices Continued…</vt:lpstr>
      <vt:lpstr>Biosafety Level 2 Special Practices</vt:lpstr>
      <vt:lpstr>Biosafety Level 2 Facility Design (Secondary Barriers)</vt:lpstr>
      <vt:lpstr>Biosafety level 3</vt:lpstr>
      <vt:lpstr>Biosafety level 4</vt:lpstr>
      <vt:lpstr>Safe Centrifuge Use</vt:lpstr>
      <vt:lpstr>Horror Story #2</vt:lpstr>
      <vt:lpstr>Risk assessment</vt:lpstr>
      <vt:lpstr>Key components</vt:lpstr>
      <vt:lpstr>Risk Assessment Factors</vt:lpstr>
      <vt:lpstr>Hazard identification</vt:lpstr>
      <vt:lpstr>Specific work practice requirements</vt:lpstr>
      <vt:lpstr>When Performing a risk assessment</vt:lpstr>
      <vt:lpstr>Did anybody see the mouse?</vt:lpstr>
      <vt:lpstr>Bloodborne Pathogens  </vt:lpstr>
      <vt:lpstr>What Are Bloodborne Pathogens?</vt:lpstr>
      <vt:lpstr>How are bloodborne diseases transmitted?</vt:lpstr>
      <vt:lpstr>BBP Protection </vt:lpstr>
      <vt:lpstr>Universal Precautions</vt:lpstr>
      <vt:lpstr>Why follow universal precautions</vt:lpstr>
      <vt:lpstr>Immune competence</vt:lpstr>
      <vt:lpstr>Horror story #3</vt:lpstr>
      <vt:lpstr>Employer Best Practices</vt:lpstr>
      <vt:lpstr>Main BBPs of Concern</vt:lpstr>
      <vt:lpstr>Transmission </vt:lpstr>
      <vt:lpstr>Hepatitis C Virus </vt:lpstr>
      <vt:lpstr>HCV Transmission in Occupational Settings </vt:lpstr>
      <vt:lpstr>Viral hepatitis Statistics</vt:lpstr>
      <vt:lpstr>Human Immunodeficiency Virus (HIV)</vt:lpstr>
      <vt:lpstr>HIV – Symptoms </vt:lpstr>
      <vt:lpstr>HIV – Transmission </vt:lpstr>
      <vt:lpstr>Occupational HIV Transmission</vt:lpstr>
      <vt:lpstr>Distribution of Documented Cases in Healthcare Workers</vt:lpstr>
      <vt:lpstr>Occupational HIV Transmission Documented Cases (n=57) </vt:lpstr>
      <vt:lpstr>Exposure Routes for BBPs</vt:lpstr>
      <vt:lpstr>Conclusion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Laboratory Safety</dc:title>
  <dc:creator>Francine Rogers</dc:creator>
  <cp:lastModifiedBy>Abbas</cp:lastModifiedBy>
  <cp:revision>54</cp:revision>
  <dcterms:created xsi:type="dcterms:W3CDTF">2017-05-02T13:23:06Z</dcterms:created>
  <dcterms:modified xsi:type="dcterms:W3CDTF">2018-10-24T15:49:20Z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0x010100A07A1686F0CCB74D9BF6AE5F1F601542</vt:lpwstr>
  </property>
</Properties>
</file>