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404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540"/>
              </a:lnSpc>
            </a:pPr>
            <a:fld id="{81D60167-4931-47E6-BA6A-407CBD079E47}" type="slidenum">
              <a:rPr dirty="0"/>
              <a:pPr marL="38100">
                <a:lnSpc>
                  <a:spcPts val="154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540"/>
              </a:lnSpc>
            </a:pPr>
            <a:fld id="{81D60167-4931-47E6-BA6A-407CBD079E47}" type="slidenum">
              <a:rPr dirty="0"/>
              <a:pPr marL="38100">
                <a:lnSpc>
                  <a:spcPts val="154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540"/>
              </a:lnSpc>
            </a:pPr>
            <a:fld id="{81D60167-4931-47E6-BA6A-407CBD079E47}" type="slidenum">
              <a:rPr dirty="0"/>
              <a:pPr marL="38100">
                <a:lnSpc>
                  <a:spcPts val="154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540"/>
              </a:lnSpc>
            </a:pPr>
            <a:fld id="{81D60167-4931-47E6-BA6A-407CBD079E47}" type="slidenum">
              <a:rPr dirty="0"/>
              <a:pPr marL="38100">
                <a:lnSpc>
                  <a:spcPts val="154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540"/>
              </a:lnSpc>
            </a:pPr>
            <a:fld id="{81D60167-4931-47E6-BA6A-407CBD079E47}" type="slidenum">
              <a:rPr dirty="0"/>
              <a:pPr marL="38100">
                <a:lnSpc>
                  <a:spcPts val="154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786127" y="1334515"/>
            <a:ext cx="4119879" cy="310515"/>
          </a:xfrm>
          <a:custGeom>
            <a:avLst/>
            <a:gdLst/>
            <a:ahLst/>
            <a:cxnLst/>
            <a:rect l="l" t="t" r="r" b="b"/>
            <a:pathLst>
              <a:path w="4119879" h="310514">
                <a:moveTo>
                  <a:pt x="4119372" y="0"/>
                </a:moveTo>
                <a:lnTo>
                  <a:pt x="0" y="0"/>
                </a:lnTo>
                <a:lnTo>
                  <a:pt x="0" y="5080"/>
                </a:lnTo>
                <a:lnTo>
                  <a:pt x="9906" y="5080"/>
                </a:lnTo>
                <a:lnTo>
                  <a:pt x="0" y="5092"/>
                </a:lnTo>
                <a:lnTo>
                  <a:pt x="0" y="309892"/>
                </a:lnTo>
                <a:lnTo>
                  <a:pt x="9906" y="309892"/>
                </a:lnTo>
                <a:lnTo>
                  <a:pt x="9906" y="10414"/>
                </a:lnTo>
                <a:lnTo>
                  <a:pt x="4119372" y="10414"/>
                </a:lnTo>
                <a:lnTo>
                  <a:pt x="4119372" y="5080"/>
                </a:lnTo>
                <a:lnTo>
                  <a:pt x="4119372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22997" y="9580540"/>
            <a:ext cx="260984" cy="2101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540"/>
              </a:lnSpc>
            </a:pPr>
            <a:fld id="{81D60167-4931-47E6-BA6A-407CBD079E47}" type="slidenum">
              <a:rPr dirty="0"/>
              <a:pPr marL="38100">
                <a:lnSpc>
                  <a:spcPts val="1540"/>
                </a:lnSpc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12620" y="1457959"/>
            <a:ext cx="22675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latin typeface="Comic Sans MS"/>
                <a:cs typeface="Comic Sans MS"/>
              </a:rPr>
              <a:t>2P32 </a:t>
            </a:r>
            <a:r>
              <a:rPr sz="900" b="1" dirty="0">
                <a:latin typeface="Comic Sans MS"/>
                <a:cs typeface="Comic Sans MS"/>
              </a:rPr>
              <a:t>– </a:t>
            </a:r>
            <a:r>
              <a:rPr sz="900" b="1" spc="-5" dirty="0">
                <a:latin typeface="Comic Sans MS"/>
                <a:cs typeface="Comic Sans MS"/>
              </a:rPr>
              <a:t>Principles </a:t>
            </a:r>
            <a:r>
              <a:rPr sz="900" b="1" dirty="0">
                <a:latin typeface="Comic Sans MS"/>
                <a:cs typeface="Comic Sans MS"/>
              </a:rPr>
              <a:t>of </a:t>
            </a:r>
            <a:r>
              <a:rPr sz="900" b="1" spc="-5" dirty="0">
                <a:latin typeface="Comic Sans MS"/>
                <a:cs typeface="Comic Sans MS"/>
              </a:rPr>
              <a:t>Inorganic</a:t>
            </a:r>
            <a:r>
              <a:rPr sz="900" b="1" spc="-114" dirty="0">
                <a:latin typeface="Comic Sans MS"/>
                <a:cs typeface="Comic Sans MS"/>
              </a:rPr>
              <a:t> </a:t>
            </a:r>
            <a:r>
              <a:rPr sz="900" b="1" dirty="0">
                <a:latin typeface="Comic Sans MS"/>
                <a:cs typeface="Comic Sans MS"/>
              </a:rPr>
              <a:t>Chemistry</a:t>
            </a:r>
            <a:endParaRPr sz="9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34629" y="1457959"/>
            <a:ext cx="96202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Comic Sans MS"/>
                <a:cs typeface="Comic Sans MS"/>
              </a:rPr>
              <a:t>Dr. M.</a:t>
            </a:r>
            <a:r>
              <a:rPr sz="900" b="1" spc="-100" dirty="0">
                <a:latin typeface="Comic Sans MS"/>
                <a:cs typeface="Comic Sans MS"/>
              </a:rPr>
              <a:t> </a:t>
            </a:r>
            <a:r>
              <a:rPr sz="900" b="1" dirty="0">
                <a:latin typeface="Comic Sans MS"/>
                <a:cs typeface="Comic Sans MS"/>
              </a:rPr>
              <a:t>Pilkington</a:t>
            </a:r>
            <a:endParaRPr sz="900">
              <a:latin typeface="Comic Sans MS"/>
              <a:cs typeface="Comic Sans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600200" y="2367914"/>
            <a:ext cx="4572000" cy="1948814"/>
            <a:chOff x="1600200" y="2367914"/>
            <a:chExt cx="4572000" cy="1948814"/>
          </a:xfrm>
        </p:grpSpPr>
        <p:sp>
          <p:nvSpPr>
            <p:cNvPr id="5" name="object 5"/>
            <p:cNvSpPr/>
            <p:nvPr/>
          </p:nvSpPr>
          <p:spPr>
            <a:xfrm>
              <a:off x="1600200" y="2367914"/>
              <a:ext cx="4572000" cy="1144270"/>
            </a:xfrm>
            <a:custGeom>
              <a:avLst/>
              <a:gdLst/>
              <a:ahLst/>
              <a:cxnLst/>
              <a:rect l="l" t="t" r="r" b="b"/>
              <a:pathLst>
                <a:path w="4572000" h="1144270">
                  <a:moveTo>
                    <a:pt x="4572000" y="0"/>
                  </a:moveTo>
                  <a:lnTo>
                    <a:pt x="0" y="0"/>
                  </a:lnTo>
                  <a:lnTo>
                    <a:pt x="0" y="1143761"/>
                  </a:lnTo>
                  <a:lnTo>
                    <a:pt x="4572000" y="1143761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28800" y="4306823"/>
              <a:ext cx="4114800" cy="10160"/>
            </a:xfrm>
            <a:custGeom>
              <a:avLst/>
              <a:gdLst/>
              <a:ahLst/>
              <a:cxnLst/>
              <a:rect l="l" t="t" r="r" b="b"/>
              <a:pathLst>
                <a:path w="4114800" h="10160">
                  <a:moveTo>
                    <a:pt x="4114800" y="0"/>
                  </a:moveTo>
                  <a:lnTo>
                    <a:pt x="0" y="0"/>
                  </a:lnTo>
                  <a:lnTo>
                    <a:pt x="0" y="9905"/>
                  </a:lnTo>
                  <a:lnTo>
                    <a:pt x="4114800" y="9905"/>
                  </a:lnTo>
                  <a:lnTo>
                    <a:pt x="41148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026920" y="1837435"/>
            <a:ext cx="3561079" cy="2023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6533"/>
                </a:solidFill>
                <a:latin typeface="Comic Sans MS"/>
                <a:cs typeface="Comic Sans MS"/>
              </a:rPr>
              <a:t>Lecture </a:t>
            </a:r>
            <a:r>
              <a:rPr sz="1200" b="1" spc="-5" dirty="0">
                <a:solidFill>
                  <a:srgbClr val="006533"/>
                </a:solidFill>
                <a:latin typeface="Comic Sans MS"/>
                <a:cs typeface="Comic Sans MS"/>
              </a:rPr>
              <a:t>12 –Octahedral Substitution</a:t>
            </a:r>
            <a:r>
              <a:rPr sz="1200" b="1" spc="-75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1200" b="1" spc="-5" dirty="0">
                <a:solidFill>
                  <a:srgbClr val="006533"/>
                </a:solidFill>
                <a:latin typeface="Comic Sans MS"/>
                <a:cs typeface="Comic Sans MS"/>
              </a:rPr>
              <a:t>Reactions</a:t>
            </a:r>
            <a:endParaRPr sz="1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3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r>
              <a:rPr sz="900" dirty="0">
                <a:latin typeface="Comic Sans MS"/>
                <a:cs typeface="Comic Sans MS"/>
              </a:rPr>
              <a:t>The most extensively studied </a:t>
            </a:r>
            <a:r>
              <a:rPr sz="900" spc="-5" dirty="0">
                <a:latin typeface="Comic Sans MS"/>
                <a:cs typeface="Comic Sans MS"/>
              </a:rPr>
              <a:t>reactions </a:t>
            </a:r>
            <a:r>
              <a:rPr sz="900" dirty="0">
                <a:latin typeface="Comic Sans MS"/>
                <a:cs typeface="Comic Sans MS"/>
              </a:rPr>
              <a:t>of coordination</a:t>
            </a:r>
            <a:r>
              <a:rPr sz="900" spc="-12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compounds</a:t>
            </a:r>
            <a:endParaRPr sz="9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050">
              <a:latin typeface="Comic Sans MS"/>
              <a:cs typeface="Comic Sans MS"/>
            </a:endParaRPr>
          </a:p>
          <a:p>
            <a:pPr marL="323850" indent="-171450">
              <a:lnSpc>
                <a:spcPct val="100000"/>
              </a:lnSpc>
              <a:buClr>
                <a:srgbClr val="CC9A00"/>
              </a:buClr>
              <a:buSzPct val="155555"/>
              <a:buFont typeface="Wingdings"/>
              <a:buChar char=""/>
              <a:tabLst>
                <a:tab pos="323850" algn="l"/>
              </a:tabLst>
            </a:pPr>
            <a:r>
              <a:rPr sz="900" dirty="0">
                <a:latin typeface="Comic Sans MS"/>
                <a:cs typeface="Comic Sans MS"/>
              </a:rPr>
              <a:t>Measuring </a:t>
            </a:r>
            <a:r>
              <a:rPr sz="900" spc="-5" dirty="0">
                <a:latin typeface="Comic Sans MS"/>
                <a:cs typeface="Comic Sans MS"/>
              </a:rPr>
              <a:t>rates </a:t>
            </a:r>
            <a:r>
              <a:rPr sz="900" dirty="0">
                <a:latin typeface="Comic Sans MS"/>
                <a:cs typeface="Comic Sans MS"/>
              </a:rPr>
              <a:t>of water exchange in aquo metal</a:t>
            </a:r>
            <a:r>
              <a:rPr sz="900" spc="-7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ions</a:t>
            </a:r>
            <a:endParaRPr sz="900">
              <a:latin typeface="Comic Sans MS"/>
              <a:cs typeface="Comic Sans MS"/>
            </a:endParaRPr>
          </a:p>
          <a:p>
            <a:pPr marL="323850" indent="-171450">
              <a:lnSpc>
                <a:spcPct val="100000"/>
              </a:lnSpc>
              <a:spcBef>
                <a:spcPts val="815"/>
              </a:spcBef>
              <a:buClr>
                <a:srgbClr val="CC9A00"/>
              </a:buClr>
              <a:buSzPct val="155555"/>
              <a:buFont typeface="Wingdings"/>
              <a:buChar char=""/>
              <a:tabLst>
                <a:tab pos="323850" algn="l"/>
              </a:tabLst>
            </a:pPr>
            <a:r>
              <a:rPr sz="900" dirty="0">
                <a:latin typeface="Comic Sans MS"/>
                <a:cs typeface="Comic Sans MS"/>
              </a:rPr>
              <a:t>Mechanisms of substitution </a:t>
            </a:r>
            <a:r>
              <a:rPr sz="900" spc="-5" dirty="0">
                <a:latin typeface="Comic Sans MS"/>
                <a:cs typeface="Comic Sans MS"/>
              </a:rPr>
              <a:t>reactions: dissociative</a:t>
            </a:r>
            <a:r>
              <a:rPr sz="900" spc="-65" dirty="0">
                <a:latin typeface="Comic Sans MS"/>
                <a:cs typeface="Comic Sans MS"/>
              </a:rPr>
              <a:t> </a:t>
            </a:r>
            <a:r>
              <a:rPr sz="950" i="1" spc="-25" dirty="0">
                <a:latin typeface="Comic Sans MS"/>
                <a:cs typeface="Comic Sans MS"/>
              </a:rPr>
              <a:t>vs</a:t>
            </a:r>
            <a:endParaRPr sz="950">
              <a:latin typeface="Comic Sans MS"/>
              <a:cs typeface="Comic Sans MS"/>
            </a:endParaRPr>
          </a:p>
          <a:p>
            <a:pPr marL="323850">
              <a:lnSpc>
                <a:spcPct val="100000"/>
              </a:lnSpc>
              <a:spcBef>
                <a:spcPts val="315"/>
              </a:spcBef>
            </a:pPr>
            <a:r>
              <a:rPr sz="900" dirty="0">
                <a:latin typeface="Comic Sans MS"/>
                <a:cs typeface="Comic Sans MS"/>
              </a:rPr>
              <a:t>associative</a:t>
            </a:r>
            <a:r>
              <a:rPr sz="900" spc="-110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activation.</a:t>
            </a:r>
            <a:endParaRPr sz="900">
              <a:latin typeface="Comic Sans MS"/>
              <a:cs typeface="Comic Sans MS"/>
            </a:endParaRPr>
          </a:p>
          <a:p>
            <a:pPr marL="323850" marR="259715" indent="-171450">
              <a:lnSpc>
                <a:spcPct val="130000"/>
              </a:lnSpc>
              <a:spcBef>
                <a:spcPts val="540"/>
              </a:spcBef>
              <a:buClr>
                <a:srgbClr val="CC9A00"/>
              </a:buClr>
              <a:buSzPct val="155555"/>
              <a:buFont typeface="Wingdings"/>
              <a:buChar char=""/>
              <a:tabLst>
                <a:tab pos="323850" algn="l"/>
              </a:tabLst>
            </a:pPr>
            <a:r>
              <a:rPr sz="900" dirty="0">
                <a:latin typeface="Comic Sans MS"/>
                <a:cs typeface="Comic Sans MS"/>
              </a:rPr>
              <a:t>Evidence </a:t>
            </a:r>
            <a:r>
              <a:rPr sz="900" spc="-5" dirty="0">
                <a:latin typeface="Comic Sans MS"/>
                <a:cs typeface="Comic Sans MS"/>
              </a:rPr>
              <a:t>for </a:t>
            </a:r>
            <a:r>
              <a:rPr sz="900" dirty="0">
                <a:latin typeface="Comic Sans MS"/>
                <a:cs typeface="Comic Sans MS"/>
              </a:rPr>
              <a:t>the </a:t>
            </a:r>
            <a:r>
              <a:rPr sz="900" spc="-5" dirty="0">
                <a:latin typeface="Comic Sans MS"/>
                <a:cs typeface="Comic Sans MS"/>
              </a:rPr>
              <a:t>dissociative </a:t>
            </a:r>
            <a:r>
              <a:rPr sz="900" dirty="0">
                <a:latin typeface="Comic Sans MS"/>
                <a:cs typeface="Comic Sans MS"/>
              </a:rPr>
              <a:t>mechanism </a:t>
            </a:r>
            <a:r>
              <a:rPr sz="900" spc="-5" dirty="0">
                <a:latin typeface="Comic Sans MS"/>
                <a:cs typeface="Comic Sans MS"/>
              </a:rPr>
              <a:t>for </a:t>
            </a:r>
            <a:r>
              <a:rPr sz="900" dirty="0">
                <a:latin typeface="Comic Sans MS"/>
                <a:cs typeface="Comic Sans MS"/>
              </a:rPr>
              <a:t>octahedral  complexes</a:t>
            </a:r>
            <a:endParaRPr sz="900">
              <a:latin typeface="Comic Sans MS"/>
              <a:cs typeface="Comic Sans MS"/>
            </a:endParaRPr>
          </a:p>
          <a:p>
            <a:pPr marL="323850" indent="-171450">
              <a:lnSpc>
                <a:spcPct val="100000"/>
              </a:lnSpc>
              <a:spcBef>
                <a:spcPts val="860"/>
              </a:spcBef>
              <a:buClr>
                <a:srgbClr val="CC9A00"/>
              </a:buClr>
              <a:buSzPct val="155555"/>
              <a:buFont typeface="Wingdings"/>
              <a:buChar char=""/>
              <a:tabLst>
                <a:tab pos="323850" algn="l"/>
              </a:tabLst>
            </a:pPr>
            <a:r>
              <a:rPr sz="900" dirty="0">
                <a:latin typeface="Comic Sans MS"/>
                <a:cs typeface="Comic Sans MS"/>
              </a:rPr>
              <a:t>Factors affecting the </a:t>
            </a:r>
            <a:r>
              <a:rPr sz="900" spc="-5" dirty="0">
                <a:latin typeface="Comic Sans MS"/>
                <a:cs typeface="Comic Sans MS"/>
              </a:rPr>
              <a:t>rate </a:t>
            </a:r>
            <a:r>
              <a:rPr sz="900" dirty="0">
                <a:latin typeface="Comic Sans MS"/>
                <a:cs typeface="Comic Sans MS"/>
              </a:rPr>
              <a:t>of octahedral</a:t>
            </a:r>
            <a:r>
              <a:rPr sz="900" spc="-5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substitution.</a:t>
            </a:r>
            <a:endParaRPr sz="900">
              <a:latin typeface="Comic Sans MS"/>
              <a:cs typeface="Comic Sans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06296" y="1231391"/>
            <a:ext cx="4559300" cy="3416300"/>
          </a:xfrm>
          <a:custGeom>
            <a:avLst/>
            <a:gdLst/>
            <a:ahLst/>
            <a:cxnLst/>
            <a:rect l="l" t="t" r="r" b="b"/>
            <a:pathLst>
              <a:path w="4559300" h="3416300">
                <a:moveTo>
                  <a:pt x="4559046" y="0"/>
                </a:moveTo>
                <a:lnTo>
                  <a:pt x="0" y="0"/>
                </a:lnTo>
                <a:lnTo>
                  <a:pt x="0" y="3416046"/>
                </a:lnTo>
                <a:lnTo>
                  <a:pt x="4559046" y="3416046"/>
                </a:lnTo>
                <a:lnTo>
                  <a:pt x="4559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86127" y="5511799"/>
            <a:ext cx="4119879" cy="310515"/>
          </a:xfrm>
          <a:custGeom>
            <a:avLst/>
            <a:gdLst/>
            <a:ahLst/>
            <a:cxnLst/>
            <a:rect l="l" t="t" r="r" b="b"/>
            <a:pathLst>
              <a:path w="4119879" h="310514">
                <a:moveTo>
                  <a:pt x="4119372" y="0"/>
                </a:moveTo>
                <a:lnTo>
                  <a:pt x="0" y="0"/>
                </a:lnTo>
                <a:lnTo>
                  <a:pt x="0" y="5080"/>
                </a:lnTo>
                <a:lnTo>
                  <a:pt x="9906" y="5080"/>
                </a:lnTo>
                <a:lnTo>
                  <a:pt x="0" y="5092"/>
                </a:lnTo>
                <a:lnTo>
                  <a:pt x="0" y="309892"/>
                </a:lnTo>
                <a:lnTo>
                  <a:pt x="9906" y="309892"/>
                </a:lnTo>
                <a:lnTo>
                  <a:pt x="9906" y="10414"/>
                </a:lnTo>
                <a:lnTo>
                  <a:pt x="4119372" y="10414"/>
                </a:lnTo>
                <a:lnTo>
                  <a:pt x="4119372" y="5080"/>
                </a:lnTo>
                <a:lnTo>
                  <a:pt x="4119372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874520" y="5559044"/>
            <a:ext cx="2729230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850" b="1" spc="-5" dirty="0">
                <a:solidFill>
                  <a:srgbClr val="006533"/>
                </a:solidFill>
                <a:latin typeface="Comic Sans MS"/>
                <a:cs typeface="Comic Sans MS"/>
              </a:rPr>
              <a:t>Rate </a:t>
            </a:r>
            <a:r>
              <a:rPr sz="850" b="1" dirty="0">
                <a:solidFill>
                  <a:srgbClr val="006533"/>
                </a:solidFill>
                <a:latin typeface="Comic Sans MS"/>
                <a:cs typeface="Comic Sans MS"/>
              </a:rPr>
              <a:t>constants </a:t>
            </a:r>
            <a:r>
              <a:rPr sz="850" b="1" spc="-5" dirty="0">
                <a:solidFill>
                  <a:srgbClr val="006533"/>
                </a:solidFill>
                <a:latin typeface="Comic Sans MS"/>
                <a:cs typeface="Comic Sans MS"/>
              </a:rPr>
              <a:t>for water </a:t>
            </a:r>
            <a:r>
              <a:rPr sz="850" b="1" dirty="0">
                <a:solidFill>
                  <a:srgbClr val="006533"/>
                </a:solidFill>
                <a:latin typeface="Comic Sans MS"/>
                <a:cs typeface="Comic Sans MS"/>
              </a:rPr>
              <a:t>exchange </a:t>
            </a:r>
            <a:r>
              <a:rPr sz="850" b="1" spc="-5" dirty="0">
                <a:solidFill>
                  <a:srgbClr val="006533"/>
                </a:solidFill>
                <a:latin typeface="Comic Sans MS"/>
                <a:cs typeface="Comic Sans MS"/>
              </a:rPr>
              <a:t>for various</a:t>
            </a:r>
            <a:r>
              <a:rPr sz="850" b="1" spc="-60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850" b="1" spc="-5" dirty="0">
                <a:solidFill>
                  <a:srgbClr val="006533"/>
                </a:solidFill>
                <a:latin typeface="Comic Sans MS"/>
                <a:cs typeface="Comic Sans MS"/>
              </a:rPr>
              <a:t>ions</a:t>
            </a:r>
            <a:endParaRPr sz="850">
              <a:latin typeface="Comic Sans MS"/>
              <a:cs typeface="Comic Sans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550414" y="5935979"/>
            <a:ext cx="2745740" cy="609600"/>
            <a:chOff x="2550414" y="5935979"/>
            <a:chExt cx="2745740" cy="609600"/>
          </a:xfrm>
        </p:grpSpPr>
        <p:sp>
          <p:nvSpPr>
            <p:cNvPr id="12" name="object 12"/>
            <p:cNvSpPr/>
            <p:nvPr/>
          </p:nvSpPr>
          <p:spPr>
            <a:xfrm>
              <a:off x="2562606" y="5935979"/>
              <a:ext cx="2733294" cy="609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076700" y="6062471"/>
              <a:ext cx="533400" cy="48310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074414" y="6060185"/>
              <a:ext cx="539115" cy="485775"/>
            </a:xfrm>
            <a:custGeom>
              <a:avLst/>
              <a:gdLst/>
              <a:ahLst/>
              <a:cxnLst/>
              <a:rect l="l" t="t" r="r" b="b"/>
              <a:pathLst>
                <a:path w="539114" h="485775">
                  <a:moveTo>
                    <a:pt x="535686" y="0"/>
                  </a:moveTo>
                  <a:lnTo>
                    <a:pt x="2286" y="0"/>
                  </a:lnTo>
                  <a:lnTo>
                    <a:pt x="762" y="762"/>
                  </a:lnTo>
                  <a:lnTo>
                    <a:pt x="0" y="2286"/>
                  </a:lnTo>
                  <a:lnTo>
                    <a:pt x="0" y="485394"/>
                  </a:lnTo>
                  <a:lnTo>
                    <a:pt x="5334" y="485394"/>
                  </a:lnTo>
                  <a:lnTo>
                    <a:pt x="5334" y="4572"/>
                  </a:lnTo>
                  <a:lnTo>
                    <a:pt x="2286" y="4572"/>
                  </a:lnTo>
                  <a:lnTo>
                    <a:pt x="5334" y="2286"/>
                  </a:lnTo>
                  <a:lnTo>
                    <a:pt x="538734" y="2286"/>
                  </a:lnTo>
                  <a:lnTo>
                    <a:pt x="537972" y="762"/>
                  </a:lnTo>
                  <a:lnTo>
                    <a:pt x="535686" y="0"/>
                  </a:lnTo>
                  <a:close/>
                </a:path>
                <a:path w="539114" h="485775">
                  <a:moveTo>
                    <a:pt x="533400" y="2286"/>
                  </a:moveTo>
                  <a:lnTo>
                    <a:pt x="533400" y="485394"/>
                  </a:lnTo>
                  <a:lnTo>
                    <a:pt x="538734" y="485394"/>
                  </a:lnTo>
                  <a:lnTo>
                    <a:pt x="538734" y="4572"/>
                  </a:lnTo>
                  <a:lnTo>
                    <a:pt x="535686" y="4572"/>
                  </a:lnTo>
                  <a:lnTo>
                    <a:pt x="533400" y="2286"/>
                  </a:lnTo>
                  <a:close/>
                </a:path>
                <a:path w="539114" h="485775">
                  <a:moveTo>
                    <a:pt x="5334" y="2286"/>
                  </a:moveTo>
                  <a:lnTo>
                    <a:pt x="2286" y="4572"/>
                  </a:lnTo>
                  <a:lnTo>
                    <a:pt x="5334" y="4572"/>
                  </a:lnTo>
                  <a:lnTo>
                    <a:pt x="5334" y="2286"/>
                  </a:lnTo>
                  <a:close/>
                </a:path>
                <a:path w="539114" h="485775">
                  <a:moveTo>
                    <a:pt x="533400" y="2286"/>
                  </a:moveTo>
                  <a:lnTo>
                    <a:pt x="5334" y="2286"/>
                  </a:lnTo>
                  <a:lnTo>
                    <a:pt x="5334" y="4572"/>
                  </a:lnTo>
                  <a:lnTo>
                    <a:pt x="533400" y="4572"/>
                  </a:lnTo>
                  <a:lnTo>
                    <a:pt x="533400" y="2286"/>
                  </a:lnTo>
                  <a:close/>
                </a:path>
                <a:path w="539114" h="485775">
                  <a:moveTo>
                    <a:pt x="538734" y="2286"/>
                  </a:moveTo>
                  <a:lnTo>
                    <a:pt x="533400" y="2286"/>
                  </a:lnTo>
                  <a:lnTo>
                    <a:pt x="535686" y="4572"/>
                  </a:lnTo>
                  <a:lnTo>
                    <a:pt x="538734" y="4572"/>
                  </a:lnTo>
                  <a:lnTo>
                    <a:pt x="538734" y="22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610100" y="6062471"/>
              <a:ext cx="457200" cy="48310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607814" y="6060185"/>
              <a:ext cx="462915" cy="485775"/>
            </a:xfrm>
            <a:custGeom>
              <a:avLst/>
              <a:gdLst/>
              <a:ahLst/>
              <a:cxnLst/>
              <a:rect l="l" t="t" r="r" b="b"/>
              <a:pathLst>
                <a:path w="462914" h="485775">
                  <a:moveTo>
                    <a:pt x="459486" y="0"/>
                  </a:moveTo>
                  <a:lnTo>
                    <a:pt x="2286" y="0"/>
                  </a:lnTo>
                  <a:lnTo>
                    <a:pt x="762" y="762"/>
                  </a:lnTo>
                  <a:lnTo>
                    <a:pt x="0" y="2286"/>
                  </a:lnTo>
                  <a:lnTo>
                    <a:pt x="0" y="485394"/>
                  </a:lnTo>
                  <a:lnTo>
                    <a:pt x="5334" y="485394"/>
                  </a:lnTo>
                  <a:lnTo>
                    <a:pt x="5334" y="4572"/>
                  </a:lnTo>
                  <a:lnTo>
                    <a:pt x="2286" y="4572"/>
                  </a:lnTo>
                  <a:lnTo>
                    <a:pt x="5334" y="2286"/>
                  </a:lnTo>
                  <a:lnTo>
                    <a:pt x="462534" y="2286"/>
                  </a:lnTo>
                  <a:lnTo>
                    <a:pt x="461772" y="762"/>
                  </a:lnTo>
                  <a:lnTo>
                    <a:pt x="459486" y="0"/>
                  </a:lnTo>
                  <a:close/>
                </a:path>
                <a:path w="462914" h="485775">
                  <a:moveTo>
                    <a:pt x="457200" y="2286"/>
                  </a:moveTo>
                  <a:lnTo>
                    <a:pt x="457200" y="485394"/>
                  </a:lnTo>
                  <a:lnTo>
                    <a:pt x="462534" y="485394"/>
                  </a:lnTo>
                  <a:lnTo>
                    <a:pt x="462534" y="4572"/>
                  </a:lnTo>
                  <a:lnTo>
                    <a:pt x="459486" y="4572"/>
                  </a:lnTo>
                  <a:lnTo>
                    <a:pt x="457200" y="2286"/>
                  </a:lnTo>
                  <a:close/>
                </a:path>
                <a:path w="462914" h="485775">
                  <a:moveTo>
                    <a:pt x="5334" y="2286"/>
                  </a:moveTo>
                  <a:lnTo>
                    <a:pt x="2286" y="4572"/>
                  </a:lnTo>
                  <a:lnTo>
                    <a:pt x="5334" y="4572"/>
                  </a:lnTo>
                  <a:lnTo>
                    <a:pt x="5334" y="2286"/>
                  </a:lnTo>
                  <a:close/>
                </a:path>
                <a:path w="462914" h="485775">
                  <a:moveTo>
                    <a:pt x="457200" y="2286"/>
                  </a:moveTo>
                  <a:lnTo>
                    <a:pt x="5334" y="2286"/>
                  </a:lnTo>
                  <a:lnTo>
                    <a:pt x="5334" y="4572"/>
                  </a:lnTo>
                  <a:lnTo>
                    <a:pt x="457200" y="4572"/>
                  </a:lnTo>
                  <a:lnTo>
                    <a:pt x="457200" y="2286"/>
                  </a:lnTo>
                  <a:close/>
                </a:path>
                <a:path w="462914" h="485775">
                  <a:moveTo>
                    <a:pt x="462534" y="2286"/>
                  </a:moveTo>
                  <a:lnTo>
                    <a:pt x="457200" y="2286"/>
                  </a:lnTo>
                  <a:lnTo>
                    <a:pt x="459486" y="4572"/>
                  </a:lnTo>
                  <a:lnTo>
                    <a:pt x="462534" y="4572"/>
                  </a:lnTo>
                  <a:lnTo>
                    <a:pt x="462534" y="22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552700" y="6062471"/>
              <a:ext cx="1524000" cy="48310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550414" y="6060185"/>
              <a:ext cx="1529715" cy="485775"/>
            </a:xfrm>
            <a:custGeom>
              <a:avLst/>
              <a:gdLst/>
              <a:ahLst/>
              <a:cxnLst/>
              <a:rect l="l" t="t" r="r" b="b"/>
              <a:pathLst>
                <a:path w="1529714" h="485775">
                  <a:moveTo>
                    <a:pt x="1526286" y="0"/>
                  </a:moveTo>
                  <a:lnTo>
                    <a:pt x="2286" y="0"/>
                  </a:lnTo>
                  <a:lnTo>
                    <a:pt x="762" y="762"/>
                  </a:lnTo>
                  <a:lnTo>
                    <a:pt x="0" y="2286"/>
                  </a:lnTo>
                  <a:lnTo>
                    <a:pt x="0" y="485394"/>
                  </a:lnTo>
                  <a:lnTo>
                    <a:pt x="5334" y="485394"/>
                  </a:lnTo>
                  <a:lnTo>
                    <a:pt x="5334" y="4572"/>
                  </a:lnTo>
                  <a:lnTo>
                    <a:pt x="2285" y="4572"/>
                  </a:lnTo>
                  <a:lnTo>
                    <a:pt x="5334" y="2286"/>
                  </a:lnTo>
                  <a:lnTo>
                    <a:pt x="1529334" y="2286"/>
                  </a:lnTo>
                  <a:lnTo>
                    <a:pt x="1528572" y="762"/>
                  </a:lnTo>
                  <a:lnTo>
                    <a:pt x="1526286" y="0"/>
                  </a:lnTo>
                  <a:close/>
                </a:path>
                <a:path w="1529714" h="485775">
                  <a:moveTo>
                    <a:pt x="1524000" y="2286"/>
                  </a:moveTo>
                  <a:lnTo>
                    <a:pt x="1524000" y="485394"/>
                  </a:lnTo>
                  <a:lnTo>
                    <a:pt x="1529334" y="485394"/>
                  </a:lnTo>
                  <a:lnTo>
                    <a:pt x="1529334" y="4572"/>
                  </a:lnTo>
                  <a:lnTo>
                    <a:pt x="1526286" y="4572"/>
                  </a:lnTo>
                  <a:lnTo>
                    <a:pt x="1524000" y="2286"/>
                  </a:lnTo>
                  <a:close/>
                </a:path>
                <a:path w="1529714" h="485775">
                  <a:moveTo>
                    <a:pt x="5334" y="2286"/>
                  </a:moveTo>
                  <a:lnTo>
                    <a:pt x="2285" y="4572"/>
                  </a:lnTo>
                  <a:lnTo>
                    <a:pt x="5334" y="4572"/>
                  </a:lnTo>
                  <a:lnTo>
                    <a:pt x="5334" y="2286"/>
                  </a:lnTo>
                  <a:close/>
                </a:path>
                <a:path w="1529714" h="485775">
                  <a:moveTo>
                    <a:pt x="1524000" y="2286"/>
                  </a:moveTo>
                  <a:lnTo>
                    <a:pt x="5334" y="2286"/>
                  </a:lnTo>
                  <a:lnTo>
                    <a:pt x="5334" y="4572"/>
                  </a:lnTo>
                  <a:lnTo>
                    <a:pt x="1524000" y="4572"/>
                  </a:lnTo>
                  <a:lnTo>
                    <a:pt x="1524000" y="2286"/>
                  </a:lnTo>
                  <a:close/>
                </a:path>
                <a:path w="1529714" h="485775">
                  <a:moveTo>
                    <a:pt x="1529334" y="2286"/>
                  </a:moveTo>
                  <a:lnTo>
                    <a:pt x="1524000" y="2286"/>
                  </a:lnTo>
                  <a:lnTo>
                    <a:pt x="1526286" y="4572"/>
                  </a:lnTo>
                  <a:lnTo>
                    <a:pt x="1529334" y="4572"/>
                  </a:lnTo>
                  <a:lnTo>
                    <a:pt x="1529334" y="228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5125720" y="5827267"/>
            <a:ext cx="5765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700" b="1" dirty="0">
                <a:latin typeface="Comic Sans MS"/>
                <a:cs typeface="Comic Sans MS"/>
              </a:rPr>
              <a:t>Very</a:t>
            </a:r>
            <a:r>
              <a:rPr sz="700" b="1" spc="-25" dirty="0">
                <a:latin typeface="Comic Sans MS"/>
                <a:cs typeface="Comic Sans MS"/>
              </a:rPr>
              <a:t> </a:t>
            </a:r>
            <a:r>
              <a:rPr sz="700" b="1" dirty="0">
                <a:latin typeface="Comic Sans MS"/>
                <a:cs typeface="Comic Sans MS"/>
              </a:rPr>
              <a:t>Fast</a:t>
            </a:r>
            <a:endParaRPr sz="700">
              <a:latin typeface="Comic Sans MS"/>
              <a:cs typeface="Comic Sans MS"/>
            </a:endParaRPr>
          </a:p>
          <a:p>
            <a:pPr marL="25400">
              <a:lnSpc>
                <a:spcPct val="100000"/>
              </a:lnSpc>
            </a:pPr>
            <a:r>
              <a:rPr sz="700" dirty="0">
                <a:latin typeface="Comic Sans MS"/>
                <a:cs typeface="Comic Sans MS"/>
              </a:rPr>
              <a:t>K &gt; 10</a:t>
            </a:r>
            <a:r>
              <a:rPr sz="675" baseline="24691" dirty="0">
                <a:latin typeface="Comic Sans MS"/>
                <a:cs typeface="Comic Sans MS"/>
              </a:rPr>
              <a:t>8</a:t>
            </a:r>
            <a:r>
              <a:rPr sz="675" spc="-15" baseline="24691" dirty="0">
                <a:latin typeface="Comic Sans MS"/>
                <a:cs typeface="Comic Sans MS"/>
              </a:rPr>
              <a:t> </a:t>
            </a:r>
            <a:r>
              <a:rPr sz="700" dirty="0">
                <a:latin typeface="Comic Sans MS"/>
                <a:cs typeface="Comic Sans MS"/>
              </a:rPr>
              <a:t>sec</a:t>
            </a:r>
            <a:r>
              <a:rPr sz="675" baseline="24691" dirty="0">
                <a:latin typeface="Comic Sans MS"/>
                <a:cs typeface="Comic Sans MS"/>
              </a:rPr>
              <a:t>-1</a:t>
            </a:r>
            <a:endParaRPr sz="675" baseline="24691">
              <a:latin typeface="Comic Sans MS"/>
              <a:cs typeface="Comic Sans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74520" y="5789167"/>
            <a:ext cx="430530" cy="132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700" b="1" dirty="0">
                <a:latin typeface="Comic Sans MS"/>
                <a:cs typeface="Comic Sans MS"/>
              </a:rPr>
              <a:t>Very</a:t>
            </a:r>
            <a:r>
              <a:rPr sz="700" b="1" spc="-70" dirty="0">
                <a:latin typeface="Comic Sans MS"/>
                <a:cs typeface="Comic Sans MS"/>
              </a:rPr>
              <a:t> </a:t>
            </a:r>
            <a:r>
              <a:rPr sz="700" b="1" dirty="0">
                <a:latin typeface="Comic Sans MS"/>
                <a:cs typeface="Comic Sans MS"/>
              </a:rPr>
              <a:t>slow</a:t>
            </a:r>
            <a:endParaRPr sz="700">
              <a:latin typeface="Comic Sans MS"/>
              <a:cs typeface="Comic Sans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49120" y="5895849"/>
            <a:ext cx="897255" cy="132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latin typeface="Comic Sans MS"/>
                <a:cs typeface="Comic Sans MS"/>
              </a:rPr>
              <a:t>K &gt; 10</a:t>
            </a:r>
            <a:r>
              <a:rPr sz="675" baseline="24691" dirty="0">
                <a:latin typeface="Comic Sans MS"/>
                <a:cs typeface="Comic Sans MS"/>
              </a:rPr>
              <a:t>-3 </a:t>
            </a:r>
            <a:r>
              <a:rPr sz="700" dirty="0">
                <a:latin typeface="Comic Sans MS"/>
                <a:cs typeface="Comic Sans MS"/>
              </a:rPr>
              <a:t>to 10</a:t>
            </a:r>
            <a:r>
              <a:rPr sz="675" baseline="24691" dirty="0">
                <a:latin typeface="Comic Sans MS"/>
                <a:cs typeface="Comic Sans MS"/>
              </a:rPr>
              <a:t>-6</a:t>
            </a:r>
            <a:r>
              <a:rPr sz="675" spc="82" baseline="24691" dirty="0">
                <a:latin typeface="Comic Sans MS"/>
                <a:cs typeface="Comic Sans MS"/>
              </a:rPr>
              <a:t> </a:t>
            </a:r>
            <a:r>
              <a:rPr sz="700" dirty="0">
                <a:latin typeface="Comic Sans MS"/>
                <a:cs typeface="Comic Sans MS"/>
              </a:rPr>
              <a:t>sec</a:t>
            </a:r>
            <a:r>
              <a:rPr sz="675" baseline="24691" dirty="0">
                <a:latin typeface="Comic Sans MS"/>
                <a:cs typeface="Comic Sans MS"/>
              </a:rPr>
              <a:t>-1</a:t>
            </a:r>
            <a:endParaRPr sz="675" baseline="24691">
              <a:latin typeface="Comic Sans MS"/>
              <a:cs typeface="Comic Sans MS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3488435" y="5781294"/>
            <a:ext cx="223520" cy="45720"/>
            <a:chOff x="3488435" y="5781294"/>
            <a:chExt cx="223520" cy="45720"/>
          </a:xfrm>
        </p:grpSpPr>
        <p:sp>
          <p:nvSpPr>
            <p:cNvPr id="23" name="object 23"/>
            <p:cNvSpPr/>
            <p:nvPr/>
          </p:nvSpPr>
          <p:spPr>
            <a:xfrm>
              <a:off x="3488436" y="5781293"/>
              <a:ext cx="223520" cy="45720"/>
            </a:xfrm>
            <a:custGeom>
              <a:avLst/>
              <a:gdLst/>
              <a:ahLst/>
              <a:cxnLst/>
              <a:rect l="l" t="t" r="r" b="b"/>
              <a:pathLst>
                <a:path w="223520" h="45720">
                  <a:moveTo>
                    <a:pt x="63246" y="45720"/>
                  </a:moveTo>
                  <a:lnTo>
                    <a:pt x="55626" y="29718"/>
                  </a:lnTo>
                  <a:lnTo>
                    <a:pt x="0" y="29718"/>
                  </a:lnTo>
                  <a:lnTo>
                    <a:pt x="63246" y="45720"/>
                  </a:lnTo>
                  <a:close/>
                </a:path>
                <a:path w="223520" h="45720">
                  <a:moveTo>
                    <a:pt x="223266" y="16764"/>
                  </a:moveTo>
                  <a:lnTo>
                    <a:pt x="160020" y="0"/>
                  </a:lnTo>
                  <a:lnTo>
                    <a:pt x="167640" y="16764"/>
                  </a:lnTo>
                  <a:lnTo>
                    <a:pt x="223266" y="1676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489197" y="5795010"/>
              <a:ext cx="165735" cy="0"/>
            </a:xfrm>
            <a:custGeom>
              <a:avLst/>
              <a:gdLst/>
              <a:ahLst/>
              <a:cxnLst/>
              <a:rect l="l" t="t" r="r" b="b"/>
              <a:pathLst>
                <a:path w="165735">
                  <a:moveTo>
                    <a:pt x="165353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488435" y="5791961"/>
              <a:ext cx="167640" cy="6350"/>
            </a:xfrm>
            <a:custGeom>
              <a:avLst/>
              <a:gdLst/>
              <a:ahLst/>
              <a:cxnLst/>
              <a:rect l="l" t="t" r="r" b="b"/>
              <a:pathLst>
                <a:path w="167639" h="6350">
                  <a:moveTo>
                    <a:pt x="167639" y="0"/>
                  </a:moveTo>
                  <a:lnTo>
                    <a:pt x="0" y="0"/>
                  </a:lnTo>
                  <a:lnTo>
                    <a:pt x="0" y="6096"/>
                  </a:lnTo>
                  <a:lnTo>
                    <a:pt x="167639" y="6096"/>
                  </a:lnTo>
                  <a:lnTo>
                    <a:pt x="1676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544823" y="5814060"/>
              <a:ext cx="165735" cy="0"/>
            </a:xfrm>
            <a:custGeom>
              <a:avLst/>
              <a:gdLst/>
              <a:ahLst/>
              <a:cxnLst/>
              <a:rect l="l" t="t" r="r" b="b"/>
              <a:pathLst>
                <a:path w="165735">
                  <a:moveTo>
                    <a:pt x="0" y="0"/>
                  </a:moveTo>
                  <a:lnTo>
                    <a:pt x="16535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544061" y="5811011"/>
              <a:ext cx="167640" cy="6350"/>
            </a:xfrm>
            <a:custGeom>
              <a:avLst/>
              <a:gdLst/>
              <a:ahLst/>
              <a:cxnLst/>
              <a:rect l="l" t="t" r="r" b="b"/>
              <a:pathLst>
                <a:path w="167639" h="6350">
                  <a:moveTo>
                    <a:pt x="167639" y="0"/>
                  </a:moveTo>
                  <a:lnTo>
                    <a:pt x="0" y="0"/>
                  </a:lnTo>
                  <a:lnTo>
                    <a:pt x="0" y="6096"/>
                  </a:lnTo>
                  <a:lnTo>
                    <a:pt x="167639" y="6096"/>
                  </a:lnTo>
                  <a:lnTo>
                    <a:pt x="1676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2642616" y="5749160"/>
            <a:ext cx="218122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1155065" algn="l"/>
              </a:tabLst>
            </a:pPr>
            <a:r>
              <a:rPr sz="600" spc="-5" dirty="0">
                <a:latin typeface="Comic Sans MS"/>
                <a:cs typeface="Comic Sans MS"/>
              </a:rPr>
              <a:t>[M(H</a:t>
            </a:r>
            <a:r>
              <a:rPr sz="675" spc="-7" baseline="-24691" dirty="0">
                <a:latin typeface="Comic Sans MS"/>
                <a:cs typeface="Comic Sans MS"/>
              </a:rPr>
              <a:t>2</a:t>
            </a:r>
            <a:r>
              <a:rPr sz="600" spc="-5" dirty="0">
                <a:latin typeface="Comic Sans MS"/>
                <a:cs typeface="Comic Sans MS"/>
              </a:rPr>
              <a:t>O)</a:t>
            </a:r>
            <a:r>
              <a:rPr sz="675" spc="-7" baseline="-24691" dirty="0">
                <a:latin typeface="Comic Sans MS"/>
                <a:cs typeface="Comic Sans MS"/>
              </a:rPr>
              <a:t>n</a:t>
            </a:r>
            <a:r>
              <a:rPr sz="600" spc="-5" dirty="0">
                <a:latin typeface="Comic Sans MS"/>
                <a:cs typeface="Comic Sans MS"/>
              </a:rPr>
              <a:t>]</a:t>
            </a:r>
            <a:r>
              <a:rPr sz="675" spc="-7" baseline="24691" dirty="0">
                <a:latin typeface="Comic Sans MS"/>
                <a:cs typeface="Comic Sans MS"/>
              </a:rPr>
              <a:t>x+</a:t>
            </a:r>
            <a:r>
              <a:rPr sz="675" spc="7" baseline="24691" dirty="0">
                <a:latin typeface="Comic Sans MS"/>
                <a:cs typeface="Comic Sans MS"/>
              </a:rPr>
              <a:t> </a:t>
            </a:r>
            <a:r>
              <a:rPr sz="600" spc="-5" dirty="0">
                <a:latin typeface="Comic Sans MS"/>
                <a:cs typeface="Comic Sans MS"/>
              </a:rPr>
              <a:t>+</a:t>
            </a:r>
            <a:r>
              <a:rPr sz="600" spc="10" dirty="0">
                <a:latin typeface="Comic Sans MS"/>
                <a:cs typeface="Comic Sans MS"/>
              </a:rPr>
              <a:t> </a:t>
            </a:r>
            <a:r>
              <a:rPr sz="675" spc="-7" baseline="24691" dirty="0">
                <a:latin typeface="Comic Sans MS"/>
                <a:cs typeface="Comic Sans MS"/>
              </a:rPr>
              <a:t>18</a:t>
            </a:r>
            <a:r>
              <a:rPr sz="600" spc="-5" dirty="0">
                <a:latin typeface="Comic Sans MS"/>
                <a:cs typeface="Comic Sans MS"/>
              </a:rPr>
              <a:t>OH</a:t>
            </a:r>
            <a:r>
              <a:rPr sz="675" spc="-7" baseline="-24691" dirty="0">
                <a:latin typeface="Comic Sans MS"/>
                <a:cs typeface="Comic Sans MS"/>
              </a:rPr>
              <a:t>2	</a:t>
            </a:r>
            <a:r>
              <a:rPr sz="900" spc="-7" baseline="4629" dirty="0">
                <a:latin typeface="Comic Sans MS"/>
                <a:cs typeface="Comic Sans MS"/>
              </a:rPr>
              <a:t>[M(H</a:t>
            </a:r>
            <a:r>
              <a:rPr sz="675" spc="-7" baseline="-12345" dirty="0">
                <a:latin typeface="Comic Sans MS"/>
                <a:cs typeface="Comic Sans MS"/>
              </a:rPr>
              <a:t>2</a:t>
            </a:r>
            <a:r>
              <a:rPr sz="900" spc="-7" baseline="4629" dirty="0">
                <a:latin typeface="Comic Sans MS"/>
                <a:cs typeface="Comic Sans MS"/>
              </a:rPr>
              <a:t>O)</a:t>
            </a:r>
            <a:r>
              <a:rPr sz="675" spc="-7" baseline="-12345" dirty="0">
                <a:latin typeface="Comic Sans MS"/>
                <a:cs typeface="Comic Sans MS"/>
              </a:rPr>
              <a:t>n-1</a:t>
            </a:r>
            <a:r>
              <a:rPr sz="675" spc="-7" baseline="37037" dirty="0">
                <a:latin typeface="Comic Sans MS"/>
                <a:cs typeface="Comic Sans MS"/>
              </a:rPr>
              <a:t>18</a:t>
            </a:r>
            <a:r>
              <a:rPr sz="900" spc="-7" baseline="4629" dirty="0">
                <a:latin typeface="Comic Sans MS"/>
                <a:cs typeface="Comic Sans MS"/>
              </a:rPr>
              <a:t>(OH</a:t>
            </a:r>
            <a:r>
              <a:rPr sz="675" spc="-7" baseline="-12345" dirty="0">
                <a:latin typeface="Comic Sans MS"/>
                <a:cs typeface="Comic Sans MS"/>
              </a:rPr>
              <a:t>2</a:t>
            </a:r>
            <a:r>
              <a:rPr sz="900" spc="-7" baseline="4629" dirty="0">
                <a:latin typeface="Comic Sans MS"/>
                <a:cs typeface="Comic Sans MS"/>
              </a:rPr>
              <a:t>)]</a:t>
            </a:r>
            <a:r>
              <a:rPr sz="675" spc="-7" baseline="37037" dirty="0">
                <a:latin typeface="Comic Sans MS"/>
                <a:cs typeface="Comic Sans MS"/>
              </a:rPr>
              <a:t>x+ </a:t>
            </a:r>
            <a:r>
              <a:rPr sz="900" spc="-7" baseline="4629" dirty="0">
                <a:latin typeface="Comic Sans MS"/>
                <a:cs typeface="Comic Sans MS"/>
              </a:rPr>
              <a:t>+</a:t>
            </a:r>
            <a:r>
              <a:rPr sz="900" spc="-15" baseline="4629" dirty="0">
                <a:latin typeface="Comic Sans MS"/>
                <a:cs typeface="Comic Sans MS"/>
              </a:rPr>
              <a:t> </a:t>
            </a:r>
            <a:r>
              <a:rPr sz="900" spc="-7" baseline="4629" dirty="0">
                <a:latin typeface="Comic Sans MS"/>
                <a:cs typeface="Comic Sans MS"/>
              </a:rPr>
              <a:t>H</a:t>
            </a:r>
            <a:r>
              <a:rPr sz="675" spc="-7" baseline="-12345" dirty="0">
                <a:latin typeface="Comic Sans MS"/>
                <a:cs typeface="Comic Sans MS"/>
              </a:rPr>
              <a:t>2</a:t>
            </a:r>
            <a:r>
              <a:rPr sz="900" spc="-7" baseline="4629" dirty="0">
                <a:latin typeface="Comic Sans MS"/>
                <a:cs typeface="Comic Sans MS"/>
              </a:rPr>
              <a:t>O</a:t>
            </a:r>
            <a:endParaRPr sz="900" baseline="4629">
              <a:latin typeface="Comic Sans MS"/>
              <a:cs typeface="Comic Sans MS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2550413" y="6545580"/>
            <a:ext cx="2745740" cy="1155700"/>
            <a:chOff x="2550413" y="6545580"/>
            <a:chExt cx="2745740" cy="1155700"/>
          </a:xfrm>
        </p:grpSpPr>
        <p:sp>
          <p:nvSpPr>
            <p:cNvPr id="30" name="object 30"/>
            <p:cNvSpPr/>
            <p:nvPr/>
          </p:nvSpPr>
          <p:spPr>
            <a:xfrm>
              <a:off x="2562605" y="6545580"/>
              <a:ext cx="2733294" cy="114300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076700" y="6545580"/>
              <a:ext cx="533400" cy="114300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607813" y="6545580"/>
              <a:ext cx="459486" cy="114300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607801" y="6545592"/>
              <a:ext cx="462915" cy="1155700"/>
            </a:xfrm>
            <a:custGeom>
              <a:avLst/>
              <a:gdLst/>
              <a:ahLst/>
              <a:cxnLst/>
              <a:rect l="l" t="t" r="r" b="b"/>
              <a:pathLst>
                <a:path w="462914" h="1155700">
                  <a:moveTo>
                    <a:pt x="5334" y="0"/>
                  </a:moveTo>
                  <a:lnTo>
                    <a:pt x="0" y="0"/>
                  </a:lnTo>
                  <a:lnTo>
                    <a:pt x="0" y="1155192"/>
                  </a:lnTo>
                  <a:lnTo>
                    <a:pt x="5334" y="1155192"/>
                  </a:lnTo>
                  <a:lnTo>
                    <a:pt x="5334" y="0"/>
                  </a:lnTo>
                  <a:close/>
                </a:path>
                <a:path w="462914" h="1155700">
                  <a:moveTo>
                    <a:pt x="462534" y="0"/>
                  </a:moveTo>
                  <a:lnTo>
                    <a:pt x="457200" y="0"/>
                  </a:lnTo>
                  <a:lnTo>
                    <a:pt x="457200" y="1155192"/>
                  </a:lnTo>
                  <a:lnTo>
                    <a:pt x="462534" y="1155192"/>
                  </a:lnTo>
                  <a:lnTo>
                    <a:pt x="46253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552699" y="6545580"/>
              <a:ext cx="1527048" cy="114300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550401" y="6545592"/>
              <a:ext cx="1529715" cy="1155700"/>
            </a:xfrm>
            <a:custGeom>
              <a:avLst/>
              <a:gdLst/>
              <a:ahLst/>
              <a:cxnLst/>
              <a:rect l="l" t="t" r="r" b="b"/>
              <a:pathLst>
                <a:path w="1529714" h="1155700">
                  <a:moveTo>
                    <a:pt x="5334" y="0"/>
                  </a:moveTo>
                  <a:lnTo>
                    <a:pt x="0" y="0"/>
                  </a:lnTo>
                  <a:lnTo>
                    <a:pt x="0" y="1152652"/>
                  </a:lnTo>
                  <a:lnTo>
                    <a:pt x="5334" y="1152652"/>
                  </a:lnTo>
                  <a:lnTo>
                    <a:pt x="5334" y="0"/>
                  </a:lnTo>
                  <a:close/>
                </a:path>
                <a:path w="1529714" h="1155700">
                  <a:moveTo>
                    <a:pt x="1529334" y="0"/>
                  </a:moveTo>
                  <a:lnTo>
                    <a:pt x="1524000" y="0"/>
                  </a:lnTo>
                  <a:lnTo>
                    <a:pt x="1524000" y="1155192"/>
                  </a:lnTo>
                  <a:lnTo>
                    <a:pt x="1529334" y="1155192"/>
                  </a:lnTo>
                  <a:lnTo>
                    <a:pt x="152933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/>
          <p:nvPr/>
        </p:nvSpPr>
        <p:spPr>
          <a:xfrm>
            <a:off x="1828800" y="8484107"/>
            <a:ext cx="4114800" cy="10160"/>
          </a:xfrm>
          <a:custGeom>
            <a:avLst/>
            <a:gdLst/>
            <a:ahLst/>
            <a:cxnLst/>
            <a:rect l="l" t="t" r="r" b="b"/>
            <a:pathLst>
              <a:path w="4114800" h="10159">
                <a:moveTo>
                  <a:pt x="4114800" y="0"/>
                </a:moveTo>
                <a:lnTo>
                  <a:pt x="0" y="0"/>
                </a:lnTo>
                <a:lnTo>
                  <a:pt x="0" y="9906"/>
                </a:lnTo>
                <a:lnTo>
                  <a:pt x="4114800" y="9906"/>
                </a:lnTo>
                <a:lnTo>
                  <a:pt x="4114800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849120" y="7755586"/>
            <a:ext cx="3949065" cy="659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30480">
              <a:lnSpc>
                <a:spcPct val="13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9A6500"/>
                </a:solidFill>
                <a:latin typeface="Comic Sans MS"/>
                <a:cs typeface="Comic Sans MS"/>
              </a:rPr>
              <a:t>Group </a:t>
            </a:r>
            <a:r>
              <a:rPr sz="800" b="1" spc="-5" dirty="0">
                <a:solidFill>
                  <a:srgbClr val="9A6500"/>
                </a:solidFill>
                <a:latin typeface="Comic Sans MS"/>
                <a:cs typeface="Comic Sans MS"/>
              </a:rPr>
              <a:t>1A </a:t>
            </a:r>
            <a:r>
              <a:rPr sz="800" spc="-5" dirty="0">
                <a:latin typeface="Comic Sans MS"/>
                <a:cs typeface="Comic Sans MS"/>
              </a:rPr>
              <a:t>– as we go down the group the cations are getting larger and the charge  </a:t>
            </a:r>
            <a:r>
              <a:rPr sz="800" spc="-10" dirty="0">
                <a:latin typeface="Comic Sans MS"/>
                <a:cs typeface="Comic Sans MS"/>
              </a:rPr>
              <a:t>density decreases </a:t>
            </a:r>
            <a:r>
              <a:rPr sz="800" spc="-5" dirty="0">
                <a:latin typeface="Comic Sans MS"/>
                <a:cs typeface="Comic Sans MS"/>
              </a:rPr>
              <a:t>so the </a:t>
            </a:r>
            <a:r>
              <a:rPr sz="800" dirty="0">
                <a:latin typeface="Comic Sans MS"/>
                <a:cs typeface="Comic Sans MS"/>
              </a:rPr>
              <a:t>M</a:t>
            </a:r>
            <a:r>
              <a:rPr sz="750" baseline="27777" dirty="0">
                <a:latin typeface="Comic Sans MS"/>
                <a:cs typeface="Comic Sans MS"/>
              </a:rPr>
              <a:t>n+</a:t>
            </a:r>
            <a:r>
              <a:rPr sz="800" dirty="0">
                <a:latin typeface="Comic Sans MS"/>
                <a:cs typeface="Comic Sans MS"/>
              </a:rPr>
              <a:t>-OH2 </a:t>
            </a:r>
            <a:r>
              <a:rPr sz="800" spc="-5" dirty="0">
                <a:latin typeface="Comic Sans MS"/>
                <a:cs typeface="Comic Sans MS"/>
              </a:rPr>
              <a:t>bond is getting weaker and more easily broken  </a:t>
            </a:r>
            <a:r>
              <a:rPr sz="800" b="1" spc="-10" dirty="0">
                <a:solidFill>
                  <a:srgbClr val="9A6500"/>
                </a:solidFill>
                <a:latin typeface="Comic Sans MS"/>
                <a:cs typeface="Comic Sans MS"/>
              </a:rPr>
              <a:t>Group </a:t>
            </a:r>
            <a:r>
              <a:rPr sz="800" b="1" spc="-5" dirty="0">
                <a:solidFill>
                  <a:srgbClr val="9A6500"/>
                </a:solidFill>
                <a:latin typeface="Comic Sans MS"/>
                <a:cs typeface="Comic Sans MS"/>
              </a:rPr>
              <a:t>2A </a:t>
            </a:r>
            <a:r>
              <a:rPr sz="800" spc="-5" dirty="0">
                <a:latin typeface="Comic Sans MS"/>
                <a:cs typeface="Comic Sans MS"/>
              </a:rPr>
              <a:t>– the charge </a:t>
            </a:r>
            <a:r>
              <a:rPr sz="800" spc="-10" dirty="0">
                <a:latin typeface="Comic Sans MS"/>
                <a:cs typeface="Comic Sans MS"/>
              </a:rPr>
              <a:t>density </a:t>
            </a:r>
            <a:r>
              <a:rPr sz="800" spc="-5" dirty="0">
                <a:latin typeface="Comic Sans MS"/>
                <a:cs typeface="Comic Sans MS"/>
              </a:rPr>
              <a:t>is larger (doubly charged) so the strength of the  bond is greater so the rate of exchange is</a:t>
            </a:r>
            <a:r>
              <a:rPr sz="800" spc="25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slower</a:t>
            </a:r>
            <a:endParaRPr sz="800">
              <a:latin typeface="Comic Sans MS"/>
              <a:cs typeface="Comic Sans MS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2562605" y="7688071"/>
            <a:ext cx="2733675" cy="52705"/>
            <a:chOff x="2562605" y="7688071"/>
            <a:chExt cx="2733675" cy="52705"/>
          </a:xfrm>
        </p:grpSpPr>
        <p:sp>
          <p:nvSpPr>
            <p:cNvPr id="39" name="object 39"/>
            <p:cNvSpPr/>
            <p:nvPr/>
          </p:nvSpPr>
          <p:spPr>
            <a:xfrm>
              <a:off x="2562605" y="7688579"/>
              <a:ext cx="2733294" cy="51816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607813" y="7688071"/>
              <a:ext cx="459486" cy="12700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1" name="object 41"/>
          <p:cNvGrpSpPr/>
          <p:nvPr/>
        </p:nvGrpSpPr>
        <p:grpSpPr>
          <a:xfrm>
            <a:off x="1599819" y="5402198"/>
            <a:ext cx="4572000" cy="3429000"/>
            <a:chOff x="1599819" y="5402198"/>
            <a:chExt cx="4572000" cy="3429000"/>
          </a:xfrm>
        </p:grpSpPr>
        <p:sp>
          <p:nvSpPr>
            <p:cNvPr id="42" name="object 42"/>
            <p:cNvSpPr/>
            <p:nvPr/>
          </p:nvSpPr>
          <p:spPr>
            <a:xfrm>
              <a:off x="4074731" y="7698231"/>
              <a:ext cx="995680" cy="5080"/>
            </a:xfrm>
            <a:custGeom>
              <a:avLst/>
              <a:gdLst/>
              <a:ahLst/>
              <a:cxnLst/>
              <a:rect l="l" t="t" r="r" b="b"/>
              <a:pathLst>
                <a:path w="995679" h="5079">
                  <a:moveTo>
                    <a:pt x="995299" y="2540"/>
                  </a:moveTo>
                  <a:lnTo>
                    <a:pt x="991552" y="2540"/>
                  </a:lnTo>
                  <a:lnTo>
                    <a:pt x="991552" y="0"/>
                  </a:lnTo>
                  <a:lnTo>
                    <a:pt x="990282" y="0"/>
                  </a:lnTo>
                  <a:lnTo>
                    <a:pt x="990282" y="254"/>
                  </a:lnTo>
                  <a:lnTo>
                    <a:pt x="538416" y="254"/>
                  </a:lnTo>
                  <a:lnTo>
                    <a:pt x="538416" y="2540"/>
                  </a:lnTo>
                  <a:lnTo>
                    <a:pt x="538099" y="2540"/>
                  </a:lnTo>
                  <a:lnTo>
                    <a:pt x="533400" y="2540"/>
                  </a:lnTo>
                  <a:lnTo>
                    <a:pt x="533082" y="2540"/>
                  </a:lnTo>
                  <a:lnTo>
                    <a:pt x="533082" y="254"/>
                  </a:lnTo>
                  <a:lnTo>
                    <a:pt x="5016" y="254"/>
                  </a:lnTo>
                  <a:lnTo>
                    <a:pt x="5016" y="254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1206" y="3810"/>
                  </a:lnTo>
                  <a:lnTo>
                    <a:pt x="1206" y="5080"/>
                  </a:lnTo>
                  <a:lnTo>
                    <a:pt x="534606" y="5080"/>
                  </a:lnTo>
                  <a:lnTo>
                    <a:pt x="536511" y="5080"/>
                  </a:lnTo>
                  <a:lnTo>
                    <a:pt x="993711" y="5080"/>
                  </a:lnTo>
                  <a:lnTo>
                    <a:pt x="993711" y="3810"/>
                  </a:lnTo>
                  <a:lnTo>
                    <a:pt x="995299" y="3810"/>
                  </a:lnTo>
                  <a:lnTo>
                    <a:pt x="995299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552700" y="7688579"/>
              <a:ext cx="1524000" cy="12192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550414" y="7698231"/>
              <a:ext cx="1529080" cy="5080"/>
            </a:xfrm>
            <a:custGeom>
              <a:avLst/>
              <a:gdLst/>
              <a:ahLst/>
              <a:cxnLst/>
              <a:rect l="l" t="t" r="r" b="b"/>
              <a:pathLst>
                <a:path w="1529079" h="5079">
                  <a:moveTo>
                    <a:pt x="1529016" y="2540"/>
                  </a:moveTo>
                  <a:lnTo>
                    <a:pt x="1525270" y="2540"/>
                  </a:lnTo>
                  <a:lnTo>
                    <a:pt x="1525270" y="0"/>
                  </a:lnTo>
                  <a:lnTo>
                    <a:pt x="1524000" y="0"/>
                  </a:lnTo>
                  <a:lnTo>
                    <a:pt x="1524000" y="254"/>
                  </a:lnTo>
                  <a:lnTo>
                    <a:pt x="5334" y="254"/>
                  </a:lnTo>
                  <a:lnTo>
                    <a:pt x="5334" y="2540"/>
                  </a:lnTo>
                  <a:lnTo>
                    <a:pt x="3632" y="2540"/>
                  </a:lnTo>
                  <a:lnTo>
                    <a:pt x="3632" y="1270"/>
                  </a:lnTo>
                  <a:lnTo>
                    <a:pt x="5334" y="2540"/>
                  </a:lnTo>
                  <a:lnTo>
                    <a:pt x="5334" y="254"/>
                  </a:lnTo>
                  <a:lnTo>
                    <a:pt x="3632" y="254"/>
                  </a:lnTo>
                  <a:lnTo>
                    <a:pt x="3632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317" y="2540"/>
                  </a:lnTo>
                  <a:lnTo>
                    <a:pt x="317" y="3810"/>
                  </a:lnTo>
                  <a:lnTo>
                    <a:pt x="1524" y="3810"/>
                  </a:lnTo>
                  <a:lnTo>
                    <a:pt x="1524" y="5080"/>
                  </a:lnTo>
                  <a:lnTo>
                    <a:pt x="1527429" y="5080"/>
                  </a:lnTo>
                  <a:lnTo>
                    <a:pt x="1527429" y="3810"/>
                  </a:lnTo>
                  <a:lnTo>
                    <a:pt x="1529016" y="3810"/>
                  </a:lnTo>
                  <a:lnTo>
                    <a:pt x="1529016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606296" y="5408675"/>
              <a:ext cx="4559300" cy="3416300"/>
            </a:xfrm>
            <a:custGeom>
              <a:avLst/>
              <a:gdLst/>
              <a:ahLst/>
              <a:cxnLst/>
              <a:rect l="l" t="t" r="r" b="b"/>
              <a:pathLst>
                <a:path w="4559300" h="3416300">
                  <a:moveTo>
                    <a:pt x="4559046" y="0"/>
                  </a:moveTo>
                  <a:lnTo>
                    <a:pt x="0" y="0"/>
                  </a:lnTo>
                  <a:lnTo>
                    <a:pt x="0" y="3416046"/>
                  </a:lnTo>
                  <a:lnTo>
                    <a:pt x="4559046" y="3416046"/>
                  </a:lnTo>
                  <a:lnTo>
                    <a:pt x="4559046" y="0"/>
                  </a:lnTo>
                  <a:close/>
                </a:path>
              </a:pathLst>
            </a:custGeom>
            <a:ln w="129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40"/>
              </a:lnSpc>
            </a:pPr>
            <a:fld id="{81D60167-4931-47E6-BA6A-407CBD079E47}" type="slidenum">
              <a:rPr dirty="0"/>
              <a:pPr marL="38100">
                <a:lnSpc>
                  <a:spcPts val="1540"/>
                </a:lnSpc>
              </a:pPr>
              <a:t>1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33600" y="1453896"/>
            <a:ext cx="3297847" cy="2705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4306823"/>
            <a:ext cx="4114800" cy="10160"/>
          </a:xfrm>
          <a:custGeom>
            <a:avLst/>
            <a:gdLst/>
            <a:ahLst/>
            <a:cxnLst/>
            <a:rect l="l" t="t" r="r" b="b"/>
            <a:pathLst>
              <a:path w="4114800" h="10160">
                <a:moveTo>
                  <a:pt x="4114800" y="0"/>
                </a:moveTo>
                <a:lnTo>
                  <a:pt x="0" y="0"/>
                </a:lnTo>
                <a:lnTo>
                  <a:pt x="0" y="9905"/>
                </a:lnTo>
                <a:lnTo>
                  <a:pt x="4114800" y="9905"/>
                </a:lnTo>
                <a:lnTo>
                  <a:pt x="4114800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06296" y="1231391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267970" marR="538480">
              <a:lnSpc>
                <a:spcPct val="100000"/>
              </a:lnSpc>
              <a:spcBef>
                <a:spcPts val="520"/>
              </a:spcBef>
            </a:pPr>
            <a:r>
              <a:rPr sz="600" b="1" dirty="0">
                <a:solidFill>
                  <a:srgbClr val="9A6500"/>
                </a:solidFill>
                <a:latin typeface="Comic Sans MS"/>
                <a:cs typeface="Comic Sans MS"/>
              </a:rPr>
              <a:t>The </a:t>
            </a:r>
            <a:r>
              <a:rPr sz="600" b="1" spc="-5" dirty="0">
                <a:solidFill>
                  <a:srgbClr val="9A6500"/>
                </a:solidFill>
                <a:latin typeface="Comic Sans MS"/>
                <a:cs typeface="Comic Sans MS"/>
              </a:rPr>
              <a:t>rate constant</a:t>
            </a:r>
            <a:r>
              <a:rPr sz="600" spc="-5" dirty="0">
                <a:latin typeface="Comic Sans MS"/>
                <a:cs typeface="Comic Sans MS"/>
              </a:rPr>
              <a:t>- </a:t>
            </a:r>
            <a:r>
              <a:rPr sz="600" dirty="0">
                <a:latin typeface="Comic Sans MS"/>
                <a:cs typeface="Comic Sans MS"/>
              </a:rPr>
              <a:t>such </a:t>
            </a:r>
            <a:r>
              <a:rPr sz="600" spc="-5" dirty="0">
                <a:latin typeface="Comic Sans MS"/>
                <a:cs typeface="Comic Sans MS"/>
              </a:rPr>
              <a:t>variation is </a:t>
            </a:r>
            <a:r>
              <a:rPr sz="600" dirty="0">
                <a:latin typeface="Comic Sans MS"/>
                <a:cs typeface="Comic Sans MS"/>
              </a:rPr>
              <a:t>consistent </a:t>
            </a:r>
            <a:r>
              <a:rPr sz="600" spc="-5" dirty="0">
                <a:latin typeface="Comic Sans MS"/>
                <a:cs typeface="Comic Sans MS"/>
              </a:rPr>
              <a:t>with </a:t>
            </a:r>
            <a:r>
              <a:rPr sz="600" dirty="0">
                <a:latin typeface="Comic Sans MS"/>
                <a:cs typeface="Comic Sans MS"/>
              </a:rPr>
              <a:t>a </a:t>
            </a:r>
            <a:r>
              <a:rPr sz="600" spc="-5" dirty="0">
                <a:latin typeface="Comic Sans MS"/>
                <a:cs typeface="Comic Sans MS"/>
              </a:rPr>
              <a:t>rate determining </a:t>
            </a:r>
            <a:r>
              <a:rPr sz="600" dirty="0">
                <a:latin typeface="Comic Sans MS"/>
                <a:cs typeface="Comic Sans MS"/>
              </a:rPr>
              <a:t>step </a:t>
            </a:r>
            <a:r>
              <a:rPr sz="600" spc="-5" dirty="0">
                <a:latin typeface="Comic Sans MS"/>
                <a:cs typeface="Comic Sans MS"/>
              </a:rPr>
              <a:t>in which </a:t>
            </a:r>
            <a:r>
              <a:rPr sz="600" dirty="0">
                <a:latin typeface="Comic Sans MS"/>
                <a:cs typeface="Comic Sans MS"/>
              </a:rPr>
              <a:t>M-bonds of </a:t>
            </a:r>
            <a:r>
              <a:rPr sz="600" spc="-5" dirty="0">
                <a:latin typeface="Comic Sans MS"/>
                <a:cs typeface="Comic Sans MS"/>
              </a:rPr>
              <a:t>varying  strength </a:t>
            </a:r>
            <a:r>
              <a:rPr sz="600" dirty="0">
                <a:latin typeface="Comic Sans MS"/>
                <a:cs typeface="Comic Sans MS"/>
              </a:rPr>
              <a:t>are</a:t>
            </a:r>
            <a:r>
              <a:rPr sz="600" spc="-20" dirty="0">
                <a:latin typeface="Comic Sans MS"/>
                <a:cs typeface="Comic Sans MS"/>
              </a:rPr>
              <a:t> </a:t>
            </a:r>
            <a:r>
              <a:rPr sz="600" dirty="0">
                <a:latin typeface="Comic Sans MS"/>
                <a:cs typeface="Comic Sans MS"/>
              </a:rPr>
              <a:t>broken.</a:t>
            </a:r>
            <a:endParaRPr sz="600">
              <a:latin typeface="Comic Sans MS"/>
              <a:cs typeface="Comic Sans MS"/>
            </a:endParaRPr>
          </a:p>
          <a:p>
            <a:pPr marL="267970" marR="397510">
              <a:lnSpc>
                <a:spcPct val="100000"/>
              </a:lnSpc>
              <a:spcBef>
                <a:spcPts val="360"/>
              </a:spcBef>
            </a:pPr>
            <a:r>
              <a:rPr sz="600" b="1" dirty="0">
                <a:solidFill>
                  <a:srgbClr val="9A6500"/>
                </a:solidFill>
                <a:latin typeface="Comic Sans MS"/>
                <a:cs typeface="Comic Sans MS"/>
              </a:rPr>
              <a:t>For </a:t>
            </a:r>
            <a:r>
              <a:rPr sz="600" b="1" spc="-5" dirty="0">
                <a:solidFill>
                  <a:srgbClr val="9A6500"/>
                </a:solidFill>
                <a:latin typeface="Comic Sans MS"/>
                <a:cs typeface="Comic Sans MS"/>
              </a:rPr>
              <a:t>equilibrium constants </a:t>
            </a:r>
            <a:r>
              <a:rPr sz="600" dirty="0">
                <a:latin typeface="Comic Sans MS"/>
                <a:cs typeface="Comic Sans MS"/>
              </a:rPr>
              <a:t>for </a:t>
            </a:r>
            <a:r>
              <a:rPr sz="600" spc="-5" dirty="0">
                <a:latin typeface="Comic Sans MS"/>
                <a:cs typeface="Comic Sans MS"/>
              </a:rPr>
              <a:t>the reactions in which water is replaced by </a:t>
            </a:r>
            <a:r>
              <a:rPr sz="600" dirty="0">
                <a:latin typeface="Comic Sans MS"/>
                <a:cs typeface="Comic Sans MS"/>
              </a:rPr>
              <a:t>L</a:t>
            </a:r>
            <a:r>
              <a:rPr sz="600" baseline="27777" dirty="0">
                <a:latin typeface="Comic Sans MS"/>
                <a:cs typeface="Comic Sans MS"/>
              </a:rPr>
              <a:t>- </a:t>
            </a:r>
            <a:r>
              <a:rPr sz="600" spc="-5" dirty="0">
                <a:latin typeface="Comic Sans MS"/>
                <a:cs typeface="Comic Sans MS"/>
              </a:rPr>
              <a:t>the only major difference </a:t>
            </a:r>
            <a:r>
              <a:rPr sz="600" dirty="0">
                <a:latin typeface="Comic Sans MS"/>
                <a:cs typeface="Comic Sans MS"/>
              </a:rPr>
              <a:t>would  seem to </a:t>
            </a:r>
            <a:r>
              <a:rPr sz="600" spc="-5" dirty="0">
                <a:latin typeface="Comic Sans MS"/>
                <a:cs typeface="Comic Sans MS"/>
              </a:rPr>
              <a:t>be </a:t>
            </a:r>
            <a:r>
              <a:rPr sz="600" dirty="0">
                <a:latin typeface="Comic Sans MS"/>
                <a:cs typeface="Comic Sans MS"/>
              </a:rPr>
              <a:t>the </a:t>
            </a:r>
            <a:r>
              <a:rPr sz="600" spc="-5" dirty="0">
                <a:latin typeface="Comic Sans MS"/>
                <a:cs typeface="Comic Sans MS"/>
              </a:rPr>
              <a:t>strength </a:t>
            </a:r>
            <a:r>
              <a:rPr sz="600" dirty="0">
                <a:latin typeface="Comic Sans MS"/>
                <a:cs typeface="Comic Sans MS"/>
              </a:rPr>
              <a:t>of the M-L</a:t>
            </a:r>
            <a:r>
              <a:rPr sz="600" spc="-20" dirty="0">
                <a:latin typeface="Comic Sans MS"/>
                <a:cs typeface="Comic Sans MS"/>
              </a:rPr>
              <a:t> </a:t>
            </a:r>
            <a:r>
              <a:rPr sz="600" spc="-5" dirty="0">
                <a:latin typeface="Comic Sans MS"/>
                <a:cs typeface="Comic Sans MS"/>
              </a:rPr>
              <a:t>bond.</a:t>
            </a:r>
            <a:endParaRPr sz="600">
              <a:latin typeface="Comic Sans MS"/>
              <a:cs typeface="Comic Sans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86127" y="5511799"/>
            <a:ext cx="4119879" cy="310515"/>
          </a:xfrm>
          <a:custGeom>
            <a:avLst/>
            <a:gdLst/>
            <a:ahLst/>
            <a:cxnLst/>
            <a:rect l="l" t="t" r="r" b="b"/>
            <a:pathLst>
              <a:path w="4119879" h="310514">
                <a:moveTo>
                  <a:pt x="4119372" y="0"/>
                </a:moveTo>
                <a:lnTo>
                  <a:pt x="0" y="0"/>
                </a:lnTo>
                <a:lnTo>
                  <a:pt x="0" y="5080"/>
                </a:lnTo>
                <a:lnTo>
                  <a:pt x="9906" y="5080"/>
                </a:lnTo>
                <a:lnTo>
                  <a:pt x="0" y="5092"/>
                </a:lnTo>
                <a:lnTo>
                  <a:pt x="0" y="309892"/>
                </a:lnTo>
                <a:lnTo>
                  <a:pt x="9906" y="309892"/>
                </a:lnTo>
                <a:lnTo>
                  <a:pt x="9906" y="10414"/>
                </a:lnTo>
                <a:lnTo>
                  <a:pt x="4119372" y="10414"/>
                </a:lnTo>
                <a:lnTo>
                  <a:pt x="4119372" y="5080"/>
                </a:lnTo>
                <a:lnTo>
                  <a:pt x="4119372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874520" y="5698186"/>
            <a:ext cx="3942715" cy="342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0" marR="5080" indent="-171450">
              <a:lnSpc>
                <a:spcPct val="130000"/>
              </a:lnSpc>
              <a:spcBef>
                <a:spcPts val="100"/>
              </a:spcBef>
              <a:buClr>
                <a:srgbClr val="CC9A00"/>
              </a:buClr>
              <a:buSzPct val="62500"/>
              <a:buFont typeface="Wingdings"/>
              <a:buChar char=""/>
              <a:tabLst>
                <a:tab pos="171450" algn="l"/>
              </a:tabLst>
            </a:pPr>
            <a:r>
              <a:rPr sz="800" spc="-5" dirty="0">
                <a:latin typeface="Comic Sans MS"/>
                <a:cs typeface="Comic Sans MS"/>
              </a:rPr>
              <a:t>As the M-L bond strength increases it becomes more difficult to </a:t>
            </a:r>
            <a:r>
              <a:rPr sz="800" spc="-10" dirty="0">
                <a:latin typeface="Comic Sans MS"/>
                <a:cs typeface="Comic Sans MS"/>
              </a:rPr>
              <a:t>remove </a:t>
            </a:r>
            <a:r>
              <a:rPr sz="800" spc="-5" dirty="0">
                <a:latin typeface="Comic Sans MS"/>
                <a:cs typeface="Comic Sans MS"/>
              </a:rPr>
              <a:t>the L,  and the rate</a:t>
            </a:r>
            <a:r>
              <a:rPr sz="800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decreases.</a:t>
            </a:r>
            <a:endParaRPr sz="80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51117" y="6079489"/>
            <a:ext cx="41275" cy="1073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500" spc="10" dirty="0">
                <a:latin typeface="Comic Sans MS"/>
                <a:cs typeface="Comic Sans MS"/>
              </a:rPr>
              <a:t>-</a:t>
            </a:r>
            <a:endParaRPr sz="5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49120" y="6076441"/>
            <a:ext cx="375285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6850" indent="-171450">
              <a:lnSpc>
                <a:spcPct val="100000"/>
              </a:lnSpc>
              <a:spcBef>
                <a:spcPts val="95"/>
              </a:spcBef>
              <a:buClr>
                <a:srgbClr val="CC9A00"/>
              </a:buClr>
              <a:buSzPct val="62500"/>
              <a:buFont typeface="Wingdings"/>
              <a:buChar char=""/>
              <a:tabLst>
                <a:tab pos="196850" algn="l"/>
              </a:tabLst>
            </a:pPr>
            <a:r>
              <a:rPr sz="800" spc="-5" dirty="0">
                <a:latin typeface="Comic Sans MS"/>
                <a:cs typeface="Comic Sans MS"/>
              </a:rPr>
              <a:t>For the 7 ligands </a:t>
            </a:r>
            <a:r>
              <a:rPr sz="800" dirty="0">
                <a:latin typeface="Comic Sans MS"/>
                <a:cs typeface="Comic Sans MS"/>
              </a:rPr>
              <a:t>NCS</a:t>
            </a:r>
            <a:r>
              <a:rPr sz="750" baseline="27777" dirty="0">
                <a:latin typeface="Comic Sans MS"/>
                <a:cs typeface="Comic Sans MS"/>
              </a:rPr>
              <a:t>- </a:t>
            </a:r>
            <a:r>
              <a:rPr sz="800" spc="-5" dirty="0">
                <a:latin typeface="Comic Sans MS"/>
                <a:cs typeface="Comic Sans MS"/>
              </a:rPr>
              <a:t>has the slowest rate (5.0 x 10-10 </a:t>
            </a:r>
            <a:r>
              <a:rPr sz="800" spc="5" dirty="0">
                <a:latin typeface="Comic Sans MS"/>
                <a:cs typeface="Comic Sans MS"/>
              </a:rPr>
              <a:t>s</a:t>
            </a:r>
            <a:r>
              <a:rPr sz="750" spc="7" baseline="27777" dirty="0">
                <a:latin typeface="Comic Sans MS"/>
                <a:cs typeface="Comic Sans MS"/>
              </a:rPr>
              <a:t>-1</a:t>
            </a:r>
            <a:r>
              <a:rPr sz="800" spc="5" dirty="0">
                <a:latin typeface="Comic Sans MS"/>
                <a:cs typeface="Comic Sans MS"/>
              </a:rPr>
              <a:t>), NO</a:t>
            </a:r>
            <a:r>
              <a:rPr sz="750" spc="7" baseline="-22222" dirty="0">
                <a:latin typeface="Comic Sans MS"/>
                <a:cs typeface="Comic Sans MS"/>
              </a:rPr>
              <a:t>3 </a:t>
            </a:r>
            <a:r>
              <a:rPr sz="800" spc="-5" dirty="0">
                <a:latin typeface="Comic Sans MS"/>
                <a:cs typeface="Comic Sans MS"/>
              </a:rPr>
              <a:t>has</a:t>
            </a:r>
            <a:r>
              <a:rPr sz="800" spc="40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the</a:t>
            </a:r>
            <a:endParaRPr sz="800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49120" y="6198056"/>
            <a:ext cx="3782060" cy="525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0" marR="30480" indent="-635">
              <a:lnSpc>
                <a:spcPct val="130000"/>
              </a:lnSpc>
              <a:spcBef>
                <a:spcPts val="100"/>
              </a:spcBef>
            </a:pPr>
            <a:r>
              <a:rPr sz="800" spc="-5" dirty="0">
                <a:latin typeface="Comic Sans MS"/>
                <a:cs typeface="Comic Sans MS"/>
              </a:rPr>
              <a:t>fastest rate (2.7 x 10-5 </a:t>
            </a:r>
            <a:r>
              <a:rPr sz="800" spc="5" dirty="0">
                <a:latin typeface="Comic Sans MS"/>
                <a:cs typeface="Comic Sans MS"/>
              </a:rPr>
              <a:t>s</a:t>
            </a:r>
            <a:r>
              <a:rPr sz="750" spc="7" baseline="27777" dirty="0">
                <a:latin typeface="Comic Sans MS"/>
                <a:cs typeface="Comic Sans MS"/>
              </a:rPr>
              <a:t>-1</a:t>
            </a:r>
            <a:r>
              <a:rPr sz="800" spc="5" dirty="0">
                <a:latin typeface="Comic Sans MS"/>
                <a:cs typeface="Comic Sans MS"/>
              </a:rPr>
              <a:t>). </a:t>
            </a:r>
            <a:r>
              <a:rPr sz="800" spc="-5" dirty="0">
                <a:latin typeface="Comic Sans MS"/>
                <a:cs typeface="Comic Sans MS"/>
              </a:rPr>
              <a:t>i.e. </a:t>
            </a:r>
            <a:r>
              <a:rPr sz="800" dirty="0">
                <a:latin typeface="Comic Sans MS"/>
                <a:cs typeface="Comic Sans MS"/>
              </a:rPr>
              <a:t>NCS</a:t>
            </a:r>
            <a:r>
              <a:rPr sz="750" baseline="27777" dirty="0">
                <a:latin typeface="Comic Sans MS"/>
                <a:cs typeface="Comic Sans MS"/>
              </a:rPr>
              <a:t>- </a:t>
            </a:r>
            <a:r>
              <a:rPr sz="800" spc="-5" dirty="0">
                <a:latin typeface="Comic Sans MS"/>
                <a:cs typeface="Comic Sans MS"/>
              </a:rPr>
              <a:t>forms a very strong bond and is not  </a:t>
            </a:r>
            <a:r>
              <a:rPr sz="800" spc="-10" dirty="0">
                <a:latin typeface="Comic Sans MS"/>
                <a:cs typeface="Comic Sans MS"/>
              </a:rPr>
              <a:t>replaced </a:t>
            </a:r>
            <a:r>
              <a:rPr sz="800" spc="-5" dirty="0">
                <a:latin typeface="Comic Sans MS"/>
                <a:cs typeface="Comic Sans MS"/>
              </a:rPr>
              <a:t>as</a:t>
            </a:r>
            <a:r>
              <a:rPr sz="800" spc="10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fast.</a:t>
            </a:r>
            <a:endParaRPr sz="800">
              <a:latin typeface="Comic Sans MS"/>
              <a:cs typeface="Comic Sans MS"/>
            </a:endParaRPr>
          </a:p>
          <a:p>
            <a:pPr marL="226060" indent="-201295">
              <a:lnSpc>
                <a:spcPct val="100000"/>
              </a:lnSpc>
              <a:spcBef>
                <a:spcPts val="480"/>
              </a:spcBef>
              <a:buClr>
                <a:srgbClr val="CC9A00"/>
              </a:buClr>
              <a:buSzPct val="62500"/>
              <a:buFont typeface="Wingdings"/>
              <a:buChar char=""/>
              <a:tabLst>
                <a:tab pos="226060" algn="l"/>
                <a:tab pos="226695" algn="l"/>
              </a:tabLst>
            </a:pPr>
            <a:r>
              <a:rPr sz="800" spc="-5" dirty="0">
                <a:latin typeface="Comic Sans MS"/>
                <a:cs typeface="Comic Sans MS"/>
              </a:rPr>
              <a:t>Comparing equilibrium constants for the</a:t>
            </a:r>
            <a:r>
              <a:rPr sz="800" spc="25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complexes:</a:t>
            </a:r>
            <a:endParaRPr sz="800">
              <a:latin typeface="Comic Sans MS"/>
              <a:cs typeface="Comic Sans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47440" y="6759193"/>
            <a:ext cx="116649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sz="800" dirty="0">
                <a:latin typeface="Comic Sans MS"/>
                <a:cs typeface="Comic Sans MS"/>
              </a:rPr>
              <a:t>[Co(NH</a:t>
            </a:r>
            <a:r>
              <a:rPr sz="750" baseline="-22222" dirty="0">
                <a:latin typeface="Comic Sans MS"/>
                <a:cs typeface="Comic Sans MS"/>
              </a:rPr>
              <a:t>3</a:t>
            </a:r>
            <a:r>
              <a:rPr sz="800" dirty="0">
                <a:latin typeface="Comic Sans MS"/>
                <a:cs typeface="Comic Sans MS"/>
              </a:rPr>
              <a:t>)</a:t>
            </a:r>
            <a:r>
              <a:rPr sz="750" baseline="-22222" dirty="0">
                <a:latin typeface="Comic Sans MS"/>
                <a:cs typeface="Comic Sans MS"/>
              </a:rPr>
              <a:t>5</a:t>
            </a:r>
            <a:r>
              <a:rPr sz="800" dirty="0">
                <a:latin typeface="Comic Sans MS"/>
                <a:cs typeface="Comic Sans MS"/>
              </a:rPr>
              <a:t>NCS]</a:t>
            </a:r>
            <a:r>
              <a:rPr sz="750" baseline="27777" dirty="0">
                <a:latin typeface="Comic Sans MS"/>
                <a:cs typeface="Comic Sans MS"/>
              </a:rPr>
              <a:t>3+ </a:t>
            </a:r>
            <a:r>
              <a:rPr sz="800" spc="-5" dirty="0">
                <a:latin typeface="Comic Sans MS"/>
                <a:cs typeface="Comic Sans MS"/>
              </a:rPr>
              <a:t>+</a:t>
            </a:r>
            <a:r>
              <a:rPr sz="800" spc="-100" dirty="0">
                <a:latin typeface="Comic Sans MS"/>
                <a:cs typeface="Comic Sans MS"/>
              </a:rPr>
              <a:t> </a:t>
            </a:r>
            <a:r>
              <a:rPr sz="800" dirty="0">
                <a:latin typeface="Comic Sans MS"/>
                <a:cs typeface="Comic Sans MS"/>
              </a:rPr>
              <a:t>H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O</a:t>
            </a:r>
            <a:endParaRPr sz="800">
              <a:latin typeface="Comic Sans MS"/>
              <a:cs typeface="Comic Sans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50288" y="6697927"/>
            <a:ext cx="12680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30480">
              <a:lnSpc>
                <a:spcPct val="150000"/>
              </a:lnSpc>
              <a:spcBef>
                <a:spcPts val="100"/>
              </a:spcBef>
            </a:pPr>
            <a:r>
              <a:rPr sz="800" dirty="0">
                <a:latin typeface="Comic Sans MS"/>
                <a:cs typeface="Comic Sans MS"/>
              </a:rPr>
              <a:t>[Co(NH</a:t>
            </a:r>
            <a:r>
              <a:rPr sz="750" baseline="-22222" dirty="0">
                <a:latin typeface="Comic Sans MS"/>
                <a:cs typeface="Comic Sans MS"/>
              </a:rPr>
              <a:t>3</a:t>
            </a:r>
            <a:r>
              <a:rPr sz="800" dirty="0">
                <a:latin typeface="Comic Sans MS"/>
                <a:cs typeface="Comic Sans MS"/>
              </a:rPr>
              <a:t>)</a:t>
            </a:r>
            <a:r>
              <a:rPr sz="750" baseline="-22222" dirty="0">
                <a:latin typeface="Comic Sans MS"/>
                <a:cs typeface="Comic Sans MS"/>
              </a:rPr>
              <a:t>5</a:t>
            </a:r>
            <a:r>
              <a:rPr sz="800" dirty="0">
                <a:latin typeface="Comic Sans MS"/>
                <a:cs typeface="Comic Sans MS"/>
              </a:rPr>
              <a:t>(H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O)]</a:t>
            </a:r>
            <a:r>
              <a:rPr sz="750" baseline="27777" dirty="0">
                <a:latin typeface="Comic Sans MS"/>
                <a:cs typeface="Comic Sans MS"/>
              </a:rPr>
              <a:t>2+ </a:t>
            </a:r>
            <a:r>
              <a:rPr sz="800" spc="-5" dirty="0">
                <a:latin typeface="Comic Sans MS"/>
                <a:cs typeface="Comic Sans MS"/>
              </a:rPr>
              <a:t>+ </a:t>
            </a:r>
            <a:r>
              <a:rPr sz="800" dirty="0">
                <a:latin typeface="Comic Sans MS"/>
                <a:cs typeface="Comic Sans MS"/>
              </a:rPr>
              <a:t>NCS</a:t>
            </a:r>
            <a:r>
              <a:rPr sz="750" baseline="27777" dirty="0">
                <a:latin typeface="Comic Sans MS"/>
                <a:cs typeface="Comic Sans MS"/>
              </a:rPr>
              <a:t>-  </a:t>
            </a:r>
            <a:r>
              <a:rPr sz="800" spc="5" dirty="0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r>
              <a:rPr sz="750" spc="7" baseline="-22222" dirty="0">
                <a:solidFill>
                  <a:srgbClr val="FF0000"/>
                </a:solidFill>
                <a:latin typeface="Comic Sans MS"/>
                <a:cs typeface="Comic Sans MS"/>
              </a:rPr>
              <a:t>a </a:t>
            </a:r>
            <a:r>
              <a:rPr sz="800" spc="-5" dirty="0">
                <a:solidFill>
                  <a:srgbClr val="FF0000"/>
                </a:solidFill>
                <a:latin typeface="Comic Sans MS"/>
                <a:cs typeface="Comic Sans MS"/>
              </a:rPr>
              <a:t>= 470 </a:t>
            </a:r>
            <a:r>
              <a:rPr sz="800" spc="10" dirty="0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r>
              <a:rPr sz="750" spc="15" baseline="27777" dirty="0">
                <a:solidFill>
                  <a:srgbClr val="FF0000"/>
                </a:solidFill>
                <a:latin typeface="Comic Sans MS"/>
                <a:cs typeface="Comic Sans MS"/>
              </a:rPr>
              <a:t>-1  </a:t>
            </a:r>
            <a:r>
              <a:rPr sz="800" dirty="0">
                <a:latin typeface="Comic Sans MS"/>
                <a:cs typeface="Comic Sans MS"/>
              </a:rPr>
              <a:t>[Co(NH</a:t>
            </a:r>
            <a:r>
              <a:rPr sz="750" baseline="-22222" dirty="0">
                <a:latin typeface="Comic Sans MS"/>
                <a:cs typeface="Comic Sans MS"/>
              </a:rPr>
              <a:t>3</a:t>
            </a:r>
            <a:r>
              <a:rPr sz="800" dirty="0">
                <a:latin typeface="Comic Sans MS"/>
                <a:cs typeface="Comic Sans MS"/>
              </a:rPr>
              <a:t>)</a:t>
            </a:r>
            <a:r>
              <a:rPr sz="750" baseline="-22222" dirty="0">
                <a:latin typeface="Comic Sans MS"/>
                <a:cs typeface="Comic Sans MS"/>
              </a:rPr>
              <a:t>5</a:t>
            </a:r>
            <a:r>
              <a:rPr sz="800" dirty="0">
                <a:latin typeface="Comic Sans MS"/>
                <a:cs typeface="Comic Sans MS"/>
              </a:rPr>
              <a:t>(H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O)]</a:t>
            </a:r>
            <a:r>
              <a:rPr sz="750" baseline="27777" dirty="0">
                <a:latin typeface="Comic Sans MS"/>
                <a:cs typeface="Comic Sans MS"/>
              </a:rPr>
              <a:t>2+ </a:t>
            </a:r>
            <a:r>
              <a:rPr sz="800" spc="-5" dirty="0">
                <a:latin typeface="Comic Sans MS"/>
                <a:cs typeface="Comic Sans MS"/>
              </a:rPr>
              <a:t>+</a:t>
            </a:r>
            <a:r>
              <a:rPr sz="800" spc="-90" dirty="0">
                <a:latin typeface="Comic Sans MS"/>
                <a:cs typeface="Comic Sans MS"/>
              </a:rPr>
              <a:t> </a:t>
            </a:r>
            <a:r>
              <a:rPr sz="800" dirty="0">
                <a:latin typeface="Comic Sans MS"/>
                <a:cs typeface="Comic Sans MS"/>
              </a:rPr>
              <a:t>NO</a:t>
            </a:r>
            <a:r>
              <a:rPr sz="750" baseline="-22222" dirty="0">
                <a:latin typeface="Comic Sans MS"/>
                <a:cs typeface="Comic Sans MS"/>
              </a:rPr>
              <a:t>3</a:t>
            </a:r>
            <a:endParaRPr sz="750" baseline="-22222">
              <a:latin typeface="Comic Sans MS"/>
              <a:cs typeface="Comic Sans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42307" y="7128001"/>
            <a:ext cx="41275" cy="10731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500" spc="10" dirty="0">
                <a:latin typeface="Comic Sans MS"/>
                <a:cs typeface="Comic Sans MS"/>
              </a:rPr>
              <a:t>-</a:t>
            </a:r>
            <a:endParaRPr sz="500">
              <a:latin typeface="Comic Sans MS"/>
              <a:cs typeface="Comic Sans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22647" y="7128002"/>
            <a:ext cx="86360" cy="10731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500" spc="10" dirty="0">
                <a:latin typeface="Comic Sans MS"/>
                <a:cs typeface="Comic Sans MS"/>
              </a:rPr>
              <a:t>3+</a:t>
            </a:r>
            <a:endParaRPr sz="500">
              <a:latin typeface="Comic Sans MS"/>
              <a:cs typeface="Comic Sans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07815" y="7124954"/>
            <a:ext cx="123825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Comic Sans MS"/>
                <a:cs typeface="Comic Sans MS"/>
              </a:rPr>
              <a:t>[Co(NH</a:t>
            </a:r>
            <a:r>
              <a:rPr sz="750" spc="-7" baseline="-22222" dirty="0">
                <a:latin typeface="Comic Sans MS"/>
                <a:cs typeface="Comic Sans MS"/>
              </a:rPr>
              <a:t>3</a:t>
            </a:r>
            <a:r>
              <a:rPr sz="800" spc="-5" dirty="0">
                <a:latin typeface="Comic Sans MS"/>
                <a:cs typeface="Comic Sans MS"/>
              </a:rPr>
              <a:t>)</a:t>
            </a:r>
            <a:r>
              <a:rPr sz="750" spc="-7" baseline="-22222" dirty="0">
                <a:latin typeface="Comic Sans MS"/>
                <a:cs typeface="Comic Sans MS"/>
              </a:rPr>
              <a:t>5</a:t>
            </a:r>
            <a:r>
              <a:rPr sz="800" spc="-5" dirty="0">
                <a:latin typeface="Comic Sans MS"/>
                <a:cs typeface="Comic Sans MS"/>
              </a:rPr>
              <a:t>ONO</a:t>
            </a:r>
            <a:r>
              <a:rPr sz="750" spc="-7" baseline="-22222" dirty="0">
                <a:latin typeface="Comic Sans MS"/>
                <a:cs typeface="Comic Sans MS"/>
              </a:rPr>
              <a:t>2</a:t>
            </a:r>
            <a:r>
              <a:rPr sz="800" spc="-5" dirty="0">
                <a:latin typeface="Comic Sans MS"/>
                <a:cs typeface="Comic Sans MS"/>
              </a:rPr>
              <a:t>] +</a:t>
            </a:r>
            <a:r>
              <a:rPr sz="800" spc="-125" dirty="0">
                <a:latin typeface="Comic Sans MS"/>
                <a:cs typeface="Comic Sans MS"/>
              </a:rPr>
              <a:t> </a:t>
            </a:r>
            <a:r>
              <a:rPr sz="800" dirty="0">
                <a:latin typeface="Comic Sans MS"/>
                <a:cs typeface="Comic Sans MS"/>
              </a:rPr>
              <a:t>H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O</a:t>
            </a:r>
            <a:endParaRPr sz="800">
              <a:latin typeface="Comic Sans MS"/>
              <a:cs typeface="Comic Sans M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828800" y="6831330"/>
            <a:ext cx="4114800" cy="1663064"/>
            <a:chOff x="1828800" y="6831330"/>
            <a:chExt cx="4114800" cy="1663064"/>
          </a:xfrm>
        </p:grpSpPr>
        <p:sp>
          <p:nvSpPr>
            <p:cNvPr id="16" name="object 16"/>
            <p:cNvSpPr/>
            <p:nvPr/>
          </p:nvSpPr>
          <p:spPr>
            <a:xfrm>
              <a:off x="3352800" y="6831330"/>
              <a:ext cx="228600" cy="419100"/>
            </a:xfrm>
            <a:custGeom>
              <a:avLst/>
              <a:gdLst/>
              <a:ahLst/>
              <a:cxnLst/>
              <a:rect l="l" t="t" r="r" b="b"/>
              <a:pathLst>
                <a:path w="228600" h="419100">
                  <a:moveTo>
                    <a:pt x="228600" y="400050"/>
                  </a:moveTo>
                  <a:lnTo>
                    <a:pt x="224028" y="397764"/>
                  </a:lnTo>
                  <a:lnTo>
                    <a:pt x="190500" y="381000"/>
                  </a:lnTo>
                  <a:lnTo>
                    <a:pt x="190500" y="397764"/>
                  </a:lnTo>
                  <a:lnTo>
                    <a:pt x="0" y="397764"/>
                  </a:lnTo>
                  <a:lnTo>
                    <a:pt x="0" y="403098"/>
                  </a:lnTo>
                  <a:lnTo>
                    <a:pt x="190500" y="403098"/>
                  </a:lnTo>
                  <a:lnTo>
                    <a:pt x="190500" y="419100"/>
                  </a:lnTo>
                  <a:lnTo>
                    <a:pt x="222504" y="403098"/>
                  </a:lnTo>
                  <a:lnTo>
                    <a:pt x="228600" y="400050"/>
                  </a:lnTo>
                  <a:close/>
                </a:path>
                <a:path w="228600" h="419100">
                  <a:moveTo>
                    <a:pt x="228600" y="19050"/>
                  </a:moveTo>
                  <a:lnTo>
                    <a:pt x="224028" y="16764"/>
                  </a:lnTo>
                  <a:lnTo>
                    <a:pt x="190500" y="0"/>
                  </a:lnTo>
                  <a:lnTo>
                    <a:pt x="190500" y="16764"/>
                  </a:lnTo>
                  <a:lnTo>
                    <a:pt x="0" y="16764"/>
                  </a:lnTo>
                  <a:lnTo>
                    <a:pt x="0" y="22110"/>
                  </a:lnTo>
                  <a:lnTo>
                    <a:pt x="190500" y="22110"/>
                  </a:lnTo>
                  <a:lnTo>
                    <a:pt x="190500" y="38100"/>
                  </a:lnTo>
                  <a:lnTo>
                    <a:pt x="222491" y="22110"/>
                  </a:lnTo>
                  <a:lnTo>
                    <a:pt x="228600" y="190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828800" y="8484108"/>
              <a:ext cx="4114800" cy="10160"/>
            </a:xfrm>
            <a:custGeom>
              <a:avLst/>
              <a:gdLst/>
              <a:ahLst/>
              <a:cxnLst/>
              <a:rect l="l" t="t" r="r" b="b"/>
              <a:pathLst>
                <a:path w="4114800" h="10159">
                  <a:moveTo>
                    <a:pt x="4114800" y="0"/>
                  </a:moveTo>
                  <a:lnTo>
                    <a:pt x="0" y="0"/>
                  </a:lnTo>
                  <a:lnTo>
                    <a:pt x="0" y="9906"/>
                  </a:lnTo>
                  <a:lnTo>
                    <a:pt x="4114800" y="9906"/>
                  </a:lnTo>
                  <a:lnTo>
                    <a:pt x="41148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849120" y="7246566"/>
            <a:ext cx="3978275" cy="89154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226060">
              <a:lnSpc>
                <a:spcPct val="100000"/>
              </a:lnSpc>
              <a:spcBef>
                <a:spcPts val="580"/>
              </a:spcBef>
            </a:pPr>
            <a:r>
              <a:rPr sz="800" spc="5" dirty="0">
                <a:solidFill>
                  <a:srgbClr val="FF0000"/>
                </a:solidFill>
                <a:latin typeface="Comic Sans MS"/>
                <a:cs typeface="Comic Sans MS"/>
              </a:rPr>
              <a:t>K</a:t>
            </a:r>
            <a:r>
              <a:rPr sz="750" spc="7" baseline="-22222" dirty="0">
                <a:solidFill>
                  <a:srgbClr val="FF0000"/>
                </a:solidFill>
                <a:latin typeface="Comic Sans MS"/>
                <a:cs typeface="Comic Sans MS"/>
              </a:rPr>
              <a:t>a </a:t>
            </a:r>
            <a:r>
              <a:rPr sz="800" spc="-5" dirty="0">
                <a:solidFill>
                  <a:srgbClr val="FF0000"/>
                </a:solidFill>
                <a:latin typeface="Comic Sans MS"/>
                <a:cs typeface="Comic Sans MS"/>
              </a:rPr>
              <a:t>= 0.08</a:t>
            </a:r>
            <a:r>
              <a:rPr sz="800" spc="-7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800" spc="10" dirty="0">
                <a:solidFill>
                  <a:srgbClr val="FF0000"/>
                </a:solidFill>
                <a:latin typeface="Comic Sans MS"/>
                <a:cs typeface="Comic Sans MS"/>
              </a:rPr>
              <a:t>M</a:t>
            </a:r>
            <a:r>
              <a:rPr sz="750" spc="15" baseline="27777" dirty="0">
                <a:solidFill>
                  <a:srgbClr val="FF0000"/>
                </a:solidFill>
                <a:latin typeface="Comic Sans MS"/>
                <a:cs typeface="Comic Sans MS"/>
              </a:rPr>
              <a:t>-1</a:t>
            </a:r>
            <a:endParaRPr sz="750" baseline="27777">
              <a:latin typeface="Comic Sans MS"/>
              <a:cs typeface="Comic Sans MS"/>
            </a:endParaRPr>
          </a:p>
          <a:p>
            <a:pPr marL="25400">
              <a:lnSpc>
                <a:spcPct val="100000"/>
              </a:lnSpc>
              <a:spcBef>
                <a:spcPts val="480"/>
              </a:spcBef>
            </a:pPr>
            <a:r>
              <a:rPr sz="800" spc="-5" dirty="0">
                <a:latin typeface="Comic Sans MS"/>
                <a:cs typeface="Comic Sans MS"/>
              </a:rPr>
              <a:t>We can say that NCS is very stable and the </a:t>
            </a:r>
            <a:r>
              <a:rPr sz="800" dirty="0">
                <a:latin typeface="Comic Sans MS"/>
                <a:cs typeface="Comic Sans MS"/>
              </a:rPr>
              <a:t>NO</a:t>
            </a:r>
            <a:r>
              <a:rPr sz="750" baseline="-22222" dirty="0">
                <a:latin typeface="Comic Sans MS"/>
                <a:cs typeface="Comic Sans MS"/>
              </a:rPr>
              <a:t>3 </a:t>
            </a:r>
            <a:r>
              <a:rPr sz="800" spc="-5" dirty="0">
                <a:latin typeface="Comic Sans MS"/>
                <a:cs typeface="Comic Sans MS"/>
              </a:rPr>
              <a:t>complex is</a:t>
            </a:r>
            <a:r>
              <a:rPr sz="800" spc="15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not.</a:t>
            </a:r>
            <a:endParaRPr sz="800">
              <a:latin typeface="Comic Sans MS"/>
              <a:cs typeface="Comic Sans MS"/>
            </a:endParaRPr>
          </a:p>
          <a:p>
            <a:pPr marL="196215" marR="30480" indent="-171450">
              <a:lnSpc>
                <a:spcPct val="130000"/>
              </a:lnSpc>
              <a:spcBef>
                <a:spcPts val="190"/>
              </a:spcBef>
              <a:buClr>
                <a:srgbClr val="CC9A00"/>
              </a:buClr>
              <a:buSzPct val="62500"/>
              <a:buFont typeface="Wingdings"/>
              <a:buChar char=""/>
              <a:tabLst>
                <a:tab pos="196850" algn="l"/>
              </a:tabLst>
            </a:pPr>
            <a:r>
              <a:rPr sz="800" spc="-5" dirty="0">
                <a:latin typeface="Comic Sans MS"/>
                <a:cs typeface="Comic Sans MS"/>
              </a:rPr>
              <a:t>The rate </a:t>
            </a:r>
            <a:r>
              <a:rPr sz="800" spc="-10" dirty="0">
                <a:latin typeface="Comic Sans MS"/>
                <a:cs typeface="Comic Sans MS"/>
              </a:rPr>
              <a:t>determining </a:t>
            </a:r>
            <a:r>
              <a:rPr sz="800" spc="-5" dirty="0">
                <a:latin typeface="Comic Sans MS"/>
                <a:cs typeface="Comic Sans MS"/>
              </a:rPr>
              <a:t>step </a:t>
            </a:r>
            <a:r>
              <a:rPr sz="800" spc="-10" dirty="0">
                <a:latin typeface="Comic Sans MS"/>
                <a:cs typeface="Comic Sans MS"/>
              </a:rPr>
              <a:t>depends </a:t>
            </a:r>
            <a:r>
              <a:rPr sz="800" spc="-5" dirty="0">
                <a:latin typeface="Comic Sans MS"/>
                <a:cs typeface="Comic Sans MS"/>
              </a:rPr>
              <a:t>on the breaking M-L bond so the weaker  bond, i.e. the </a:t>
            </a:r>
            <a:r>
              <a:rPr sz="800" spc="-10" dirty="0">
                <a:latin typeface="Comic Sans MS"/>
                <a:cs typeface="Comic Sans MS"/>
              </a:rPr>
              <a:t>nitrate </a:t>
            </a:r>
            <a:r>
              <a:rPr sz="800" spc="-5" dirty="0">
                <a:latin typeface="Comic Sans MS"/>
                <a:cs typeface="Comic Sans MS"/>
              </a:rPr>
              <a:t>is </a:t>
            </a:r>
            <a:r>
              <a:rPr sz="800" spc="-10" dirty="0">
                <a:latin typeface="Comic Sans MS"/>
                <a:cs typeface="Comic Sans MS"/>
              </a:rPr>
              <a:t>faster. </a:t>
            </a:r>
            <a:r>
              <a:rPr sz="800" spc="-5" dirty="0">
                <a:latin typeface="Comic Sans MS"/>
                <a:cs typeface="Comic Sans MS"/>
              </a:rPr>
              <a:t>This is consistent with a </a:t>
            </a:r>
            <a:r>
              <a:rPr sz="800" spc="-10" dirty="0">
                <a:latin typeface="Comic Sans MS"/>
                <a:cs typeface="Comic Sans MS"/>
              </a:rPr>
              <a:t>dissociative mechanism  </a:t>
            </a:r>
            <a:r>
              <a:rPr sz="800" spc="-5" dirty="0">
                <a:latin typeface="Comic Sans MS"/>
                <a:cs typeface="Comic Sans MS"/>
              </a:rPr>
              <a:t>where the slow step is the ligand leaving to form a 5-coordinate</a:t>
            </a:r>
            <a:r>
              <a:rPr sz="800" spc="150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intermediate.</a:t>
            </a:r>
            <a:endParaRPr sz="800">
              <a:latin typeface="Comic Sans MS"/>
              <a:cs typeface="Comic Sans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606296" y="5408676"/>
            <a:ext cx="4559300" cy="3416300"/>
          </a:xfrm>
          <a:custGeom>
            <a:avLst/>
            <a:gdLst/>
            <a:ahLst/>
            <a:cxnLst/>
            <a:rect l="l" t="t" r="r" b="b"/>
            <a:pathLst>
              <a:path w="4559300" h="3416300">
                <a:moveTo>
                  <a:pt x="4559046" y="0"/>
                </a:moveTo>
                <a:lnTo>
                  <a:pt x="0" y="0"/>
                </a:lnTo>
                <a:lnTo>
                  <a:pt x="0" y="3416046"/>
                </a:lnTo>
                <a:lnTo>
                  <a:pt x="4559046" y="3416046"/>
                </a:lnTo>
                <a:lnTo>
                  <a:pt x="4559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40"/>
              </a:lnSpc>
            </a:pPr>
            <a:fld id="{81D60167-4931-47E6-BA6A-407CBD079E47}" type="slidenum">
              <a:rPr dirty="0"/>
              <a:pPr marL="38100">
                <a:lnSpc>
                  <a:spcPts val="1540"/>
                </a:lnSpc>
              </a:pPr>
              <a:t>10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70349" y="2187822"/>
            <a:ext cx="1707248" cy="1804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606296" y="1231391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350">
              <a:latin typeface="Times New Roman"/>
              <a:cs typeface="Times New Roman"/>
            </a:endParaRPr>
          </a:p>
          <a:p>
            <a:pPr marL="306070">
              <a:lnSpc>
                <a:spcPct val="100000"/>
              </a:lnSpc>
            </a:pPr>
            <a:r>
              <a:rPr sz="700" b="1" spc="-5" dirty="0">
                <a:solidFill>
                  <a:srgbClr val="006533"/>
                </a:solidFill>
                <a:latin typeface="Comic Sans MS"/>
                <a:cs typeface="Comic Sans MS"/>
              </a:rPr>
              <a:t>To Summarize</a:t>
            </a:r>
            <a:r>
              <a:rPr sz="700" b="1" spc="-20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700" b="1" spc="-5" dirty="0">
                <a:solidFill>
                  <a:srgbClr val="006533"/>
                </a:solidFill>
                <a:latin typeface="Comic Sans MS"/>
                <a:cs typeface="Comic Sans MS"/>
              </a:rPr>
              <a:t>see:</a:t>
            </a:r>
            <a:endParaRPr sz="700">
              <a:latin typeface="Comic Sans MS"/>
              <a:cs typeface="Comic Sans MS"/>
            </a:endParaRPr>
          </a:p>
          <a:p>
            <a:pPr marL="306070">
              <a:lnSpc>
                <a:spcPct val="100000"/>
              </a:lnSpc>
              <a:spcBef>
                <a:spcPts val="420"/>
              </a:spcBef>
            </a:pPr>
            <a:r>
              <a:rPr sz="700" spc="-5" dirty="0">
                <a:solidFill>
                  <a:srgbClr val="006533"/>
                </a:solidFill>
                <a:latin typeface="Comic Sans MS"/>
                <a:cs typeface="Comic Sans MS"/>
              </a:rPr>
              <a:t>Figure 5.6 </a:t>
            </a:r>
            <a:r>
              <a:rPr sz="700" dirty="0">
                <a:latin typeface="Comic Sans MS"/>
                <a:cs typeface="Comic Sans MS"/>
              </a:rPr>
              <a:t>= </a:t>
            </a:r>
            <a:r>
              <a:rPr sz="700" spc="-5" dirty="0">
                <a:latin typeface="Comic Sans MS"/>
                <a:cs typeface="Comic Sans MS"/>
              </a:rPr>
              <a:t>the </a:t>
            </a:r>
            <a:r>
              <a:rPr sz="700" dirty="0">
                <a:latin typeface="Comic Sans MS"/>
                <a:cs typeface="Comic Sans MS"/>
              </a:rPr>
              <a:t>largest equilibrium </a:t>
            </a:r>
            <a:r>
              <a:rPr sz="700" spc="-5" dirty="0">
                <a:latin typeface="Comic Sans MS"/>
                <a:cs typeface="Comic Sans MS"/>
              </a:rPr>
              <a:t>constants (Ka </a:t>
            </a:r>
            <a:r>
              <a:rPr sz="700" dirty="0">
                <a:latin typeface="Comic Sans MS"/>
                <a:cs typeface="Comic Sans MS"/>
              </a:rPr>
              <a:t>= stronger</a:t>
            </a:r>
            <a:r>
              <a:rPr sz="700" spc="-95" dirty="0">
                <a:latin typeface="Comic Sans MS"/>
                <a:cs typeface="Comic Sans MS"/>
              </a:rPr>
              <a:t> </a:t>
            </a:r>
            <a:r>
              <a:rPr sz="700" spc="-5" dirty="0">
                <a:latin typeface="Comic Sans MS"/>
                <a:cs typeface="Comic Sans MS"/>
              </a:rPr>
              <a:t>bonds).</a:t>
            </a:r>
            <a:endParaRPr sz="700">
              <a:latin typeface="Comic Sans MS"/>
              <a:cs typeface="Comic Sans MS"/>
            </a:endParaRPr>
          </a:p>
          <a:p>
            <a:pPr marL="306070" marR="352425">
              <a:lnSpc>
                <a:spcPct val="150000"/>
              </a:lnSpc>
            </a:pPr>
            <a:r>
              <a:rPr sz="700" dirty="0">
                <a:latin typeface="Comic Sans MS"/>
                <a:cs typeface="Comic Sans MS"/>
              </a:rPr>
              <a:t>We plot logK</a:t>
            </a:r>
            <a:r>
              <a:rPr sz="675" baseline="-18518" dirty="0">
                <a:latin typeface="Comic Sans MS"/>
                <a:cs typeface="Comic Sans MS"/>
              </a:rPr>
              <a:t>a </a:t>
            </a:r>
            <a:r>
              <a:rPr sz="700" spc="-5" dirty="0">
                <a:latin typeface="Comic Sans MS"/>
                <a:cs typeface="Comic Sans MS"/>
              </a:rPr>
              <a:t>(a </a:t>
            </a:r>
            <a:r>
              <a:rPr sz="700" dirty="0">
                <a:latin typeface="Comic Sans MS"/>
                <a:cs typeface="Comic Sans MS"/>
              </a:rPr>
              <a:t>measure of </a:t>
            </a:r>
            <a:r>
              <a:rPr sz="700" spc="-5" dirty="0">
                <a:latin typeface="Comic Sans MS"/>
                <a:cs typeface="Comic Sans MS"/>
              </a:rPr>
              <a:t>the M-L bond </a:t>
            </a:r>
            <a:r>
              <a:rPr sz="700" dirty="0">
                <a:latin typeface="Comic Sans MS"/>
                <a:cs typeface="Comic Sans MS"/>
              </a:rPr>
              <a:t>strength) </a:t>
            </a:r>
            <a:r>
              <a:rPr sz="700" spc="-5" dirty="0">
                <a:latin typeface="Comic Sans MS"/>
                <a:cs typeface="Comic Sans MS"/>
              </a:rPr>
              <a:t>versus </a:t>
            </a:r>
            <a:r>
              <a:rPr sz="700" dirty="0">
                <a:latin typeface="Comic Sans MS"/>
                <a:cs typeface="Comic Sans MS"/>
              </a:rPr>
              <a:t>logk </a:t>
            </a:r>
            <a:r>
              <a:rPr sz="700" spc="-5" dirty="0">
                <a:latin typeface="Comic Sans MS"/>
                <a:cs typeface="Comic Sans MS"/>
              </a:rPr>
              <a:t>(a </a:t>
            </a:r>
            <a:r>
              <a:rPr sz="700" dirty="0">
                <a:latin typeface="Comic Sans MS"/>
                <a:cs typeface="Comic Sans MS"/>
              </a:rPr>
              <a:t>measure of </a:t>
            </a:r>
            <a:r>
              <a:rPr sz="700" spc="-5" dirty="0">
                <a:latin typeface="Comic Sans MS"/>
                <a:cs typeface="Comic Sans MS"/>
              </a:rPr>
              <a:t>the rate </a:t>
            </a:r>
            <a:r>
              <a:rPr sz="700" dirty="0">
                <a:latin typeface="Comic Sans MS"/>
                <a:cs typeface="Comic Sans MS"/>
              </a:rPr>
              <a:t>of </a:t>
            </a:r>
            <a:r>
              <a:rPr sz="700" spc="-5" dirty="0">
                <a:latin typeface="Comic Sans MS"/>
                <a:cs typeface="Comic Sans MS"/>
              </a:rPr>
              <a:t>the  </a:t>
            </a:r>
            <a:r>
              <a:rPr sz="700" dirty="0">
                <a:latin typeface="Comic Sans MS"/>
                <a:cs typeface="Comic Sans MS"/>
              </a:rPr>
              <a:t>aquation). We obtain a straight</a:t>
            </a:r>
            <a:r>
              <a:rPr sz="700" spc="-85" dirty="0">
                <a:latin typeface="Comic Sans MS"/>
                <a:cs typeface="Comic Sans MS"/>
              </a:rPr>
              <a:t> </a:t>
            </a:r>
            <a:r>
              <a:rPr sz="700" dirty="0">
                <a:latin typeface="Comic Sans MS"/>
                <a:cs typeface="Comic Sans MS"/>
              </a:rPr>
              <a:t>line.</a:t>
            </a:r>
            <a:endParaRPr sz="700">
              <a:latin typeface="Comic Sans MS"/>
              <a:cs typeface="Comic Sans MS"/>
            </a:endParaRPr>
          </a:p>
          <a:p>
            <a:pPr marL="306070">
              <a:lnSpc>
                <a:spcPct val="100000"/>
              </a:lnSpc>
              <a:spcBef>
                <a:spcPts val="140"/>
              </a:spcBef>
            </a:pPr>
            <a:r>
              <a:rPr sz="700" dirty="0">
                <a:latin typeface="Comic Sans MS"/>
                <a:cs typeface="Comic Sans MS"/>
              </a:rPr>
              <a:t>The plot shows that the </a:t>
            </a:r>
            <a:r>
              <a:rPr sz="700" spc="-5" dirty="0">
                <a:latin typeface="Comic Sans MS"/>
                <a:cs typeface="Comic Sans MS"/>
              </a:rPr>
              <a:t>stronger the M-L bond the slower the rate </a:t>
            </a:r>
            <a:r>
              <a:rPr sz="700" dirty="0">
                <a:latin typeface="Comic Sans MS"/>
                <a:cs typeface="Comic Sans MS"/>
              </a:rPr>
              <a:t>of</a:t>
            </a:r>
            <a:r>
              <a:rPr sz="700" spc="-65" dirty="0">
                <a:latin typeface="Comic Sans MS"/>
                <a:cs typeface="Comic Sans MS"/>
              </a:rPr>
              <a:t> </a:t>
            </a:r>
            <a:r>
              <a:rPr sz="700" dirty="0">
                <a:latin typeface="Comic Sans MS"/>
                <a:cs typeface="Comic Sans MS"/>
              </a:rPr>
              <a:t>aquation.</a:t>
            </a:r>
            <a:endParaRPr sz="70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28900" y="2368295"/>
            <a:ext cx="2176741" cy="18432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8800" y="4306823"/>
            <a:ext cx="4114800" cy="10160"/>
          </a:xfrm>
          <a:custGeom>
            <a:avLst/>
            <a:gdLst/>
            <a:ahLst/>
            <a:cxnLst/>
            <a:rect l="l" t="t" r="r" b="b"/>
            <a:pathLst>
              <a:path w="4114800" h="10160">
                <a:moveTo>
                  <a:pt x="4114800" y="0"/>
                </a:moveTo>
                <a:lnTo>
                  <a:pt x="0" y="0"/>
                </a:lnTo>
                <a:lnTo>
                  <a:pt x="0" y="9905"/>
                </a:lnTo>
                <a:lnTo>
                  <a:pt x="4114800" y="9905"/>
                </a:lnTo>
                <a:lnTo>
                  <a:pt x="4114800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86127" y="5511799"/>
            <a:ext cx="4119879" cy="310515"/>
          </a:xfrm>
          <a:custGeom>
            <a:avLst/>
            <a:gdLst/>
            <a:ahLst/>
            <a:cxnLst/>
            <a:rect l="l" t="t" r="r" b="b"/>
            <a:pathLst>
              <a:path w="4119879" h="310514">
                <a:moveTo>
                  <a:pt x="4119372" y="0"/>
                </a:moveTo>
                <a:lnTo>
                  <a:pt x="0" y="0"/>
                </a:lnTo>
                <a:lnTo>
                  <a:pt x="0" y="5080"/>
                </a:lnTo>
                <a:lnTo>
                  <a:pt x="9906" y="5080"/>
                </a:lnTo>
                <a:lnTo>
                  <a:pt x="0" y="5092"/>
                </a:lnTo>
                <a:lnTo>
                  <a:pt x="0" y="309892"/>
                </a:lnTo>
                <a:lnTo>
                  <a:pt x="9906" y="309892"/>
                </a:lnTo>
                <a:lnTo>
                  <a:pt x="9906" y="10414"/>
                </a:lnTo>
                <a:lnTo>
                  <a:pt x="4119372" y="10414"/>
                </a:lnTo>
                <a:lnTo>
                  <a:pt x="4119372" y="5080"/>
                </a:lnTo>
                <a:lnTo>
                  <a:pt x="4119372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830070" y="5644084"/>
            <a:ext cx="1315085" cy="318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0" marR="30480" indent="-171450">
              <a:lnSpc>
                <a:spcPct val="120000"/>
              </a:lnSpc>
              <a:spcBef>
                <a:spcPts val="100"/>
              </a:spcBef>
              <a:buClr>
                <a:srgbClr val="CC9A00"/>
              </a:buClr>
              <a:buSzPct val="62500"/>
              <a:buFont typeface="Wingdings"/>
              <a:buChar char=""/>
              <a:tabLst>
                <a:tab pos="196850" algn="l"/>
              </a:tabLst>
            </a:pPr>
            <a:r>
              <a:rPr sz="800" spc="-5" dirty="0">
                <a:latin typeface="Comic Sans MS"/>
                <a:cs typeface="Comic Sans MS"/>
              </a:rPr>
              <a:t>For example:  [(H</a:t>
            </a:r>
            <a:r>
              <a:rPr sz="750" spc="-7" baseline="-22222" dirty="0">
                <a:latin typeface="Comic Sans MS"/>
                <a:cs typeface="Comic Sans MS"/>
              </a:rPr>
              <a:t>3</a:t>
            </a:r>
            <a:r>
              <a:rPr sz="800" spc="-5" dirty="0">
                <a:latin typeface="Comic Sans MS"/>
                <a:cs typeface="Comic Sans MS"/>
              </a:rPr>
              <a:t>N)CoNCS]</a:t>
            </a:r>
            <a:r>
              <a:rPr sz="750" spc="-7" baseline="27777" dirty="0">
                <a:latin typeface="Comic Sans MS"/>
                <a:cs typeface="Comic Sans MS"/>
              </a:rPr>
              <a:t>2 </a:t>
            </a:r>
            <a:r>
              <a:rPr sz="750" spc="22" baseline="27777" dirty="0">
                <a:latin typeface="Comic Sans MS"/>
                <a:cs typeface="Comic Sans MS"/>
              </a:rPr>
              <a:t>+ </a:t>
            </a:r>
            <a:r>
              <a:rPr sz="800" spc="-5" dirty="0">
                <a:latin typeface="Comic Sans MS"/>
                <a:cs typeface="Comic Sans MS"/>
              </a:rPr>
              <a:t>+</a:t>
            </a:r>
            <a:r>
              <a:rPr sz="800" spc="45" dirty="0">
                <a:latin typeface="Comic Sans MS"/>
                <a:cs typeface="Comic Sans MS"/>
              </a:rPr>
              <a:t> </a:t>
            </a:r>
            <a:r>
              <a:rPr sz="800" dirty="0">
                <a:latin typeface="Comic Sans MS"/>
                <a:cs typeface="Comic Sans MS"/>
              </a:rPr>
              <a:t>H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O</a:t>
            </a:r>
            <a:endParaRPr sz="8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35057" y="5815075"/>
            <a:ext cx="119253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sz="800" dirty="0">
                <a:latin typeface="Comic Sans MS"/>
                <a:cs typeface="Comic Sans MS"/>
              </a:rPr>
              <a:t>[Co(NH</a:t>
            </a:r>
            <a:r>
              <a:rPr sz="750" baseline="-22222" dirty="0">
                <a:latin typeface="Comic Sans MS"/>
                <a:cs typeface="Comic Sans MS"/>
              </a:rPr>
              <a:t>3</a:t>
            </a:r>
            <a:r>
              <a:rPr sz="800" dirty="0">
                <a:latin typeface="Comic Sans MS"/>
                <a:cs typeface="Comic Sans MS"/>
              </a:rPr>
              <a:t>)</a:t>
            </a:r>
            <a:r>
              <a:rPr sz="750" baseline="-22222" dirty="0">
                <a:latin typeface="Comic Sans MS"/>
                <a:cs typeface="Comic Sans MS"/>
              </a:rPr>
              <a:t>5</a:t>
            </a:r>
            <a:r>
              <a:rPr sz="800" dirty="0">
                <a:latin typeface="Comic Sans MS"/>
                <a:cs typeface="Comic Sans MS"/>
              </a:rPr>
              <a:t>H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O] </a:t>
            </a:r>
            <a:r>
              <a:rPr sz="750" spc="22" baseline="27777" dirty="0">
                <a:latin typeface="Comic Sans MS"/>
                <a:cs typeface="Comic Sans MS"/>
              </a:rPr>
              <a:t>3+</a:t>
            </a:r>
            <a:r>
              <a:rPr sz="750" spc="82" baseline="27777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+NCS</a:t>
            </a:r>
            <a:r>
              <a:rPr sz="750" spc="-7" baseline="27777" dirty="0">
                <a:latin typeface="Comic Sans MS"/>
                <a:cs typeface="Comic Sans MS"/>
              </a:rPr>
              <a:t>-</a:t>
            </a:r>
            <a:endParaRPr sz="750" baseline="27777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54602" y="6019291"/>
            <a:ext cx="54610" cy="1073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500" spc="20" dirty="0">
                <a:latin typeface="Comic Sans MS"/>
                <a:cs typeface="Comic Sans MS"/>
              </a:rPr>
              <a:t>3</a:t>
            </a:r>
            <a:endParaRPr sz="500">
              <a:latin typeface="Comic Sans MS"/>
              <a:cs typeface="Comic Sans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01520" y="5961379"/>
            <a:ext cx="21609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sz="800" spc="-5" dirty="0">
                <a:latin typeface="Comic Sans MS"/>
                <a:cs typeface="Comic Sans MS"/>
              </a:rPr>
              <a:t>100, 000 x slower than </a:t>
            </a:r>
            <a:r>
              <a:rPr sz="800" spc="-10" dirty="0">
                <a:latin typeface="Comic Sans MS"/>
                <a:cs typeface="Comic Sans MS"/>
              </a:rPr>
              <a:t>replacement </a:t>
            </a:r>
            <a:r>
              <a:rPr sz="800" spc="-5" dirty="0">
                <a:latin typeface="Comic Sans MS"/>
                <a:cs typeface="Comic Sans MS"/>
              </a:rPr>
              <a:t>by NO</a:t>
            </a:r>
            <a:r>
              <a:rPr sz="800" spc="120" dirty="0">
                <a:latin typeface="Comic Sans MS"/>
                <a:cs typeface="Comic Sans MS"/>
              </a:rPr>
              <a:t> </a:t>
            </a:r>
            <a:r>
              <a:rPr sz="750" spc="15" baseline="27777" dirty="0">
                <a:latin typeface="Comic Sans MS"/>
                <a:cs typeface="Comic Sans MS"/>
              </a:rPr>
              <a:t>-</a:t>
            </a:r>
            <a:endParaRPr sz="750" baseline="27777">
              <a:latin typeface="Comic Sans MS"/>
              <a:cs typeface="Comic Sans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600200" y="5878829"/>
            <a:ext cx="4572000" cy="1810385"/>
            <a:chOff x="1600200" y="5878829"/>
            <a:chExt cx="4572000" cy="1810385"/>
          </a:xfrm>
        </p:grpSpPr>
        <p:sp>
          <p:nvSpPr>
            <p:cNvPr id="12" name="object 12"/>
            <p:cNvSpPr/>
            <p:nvPr/>
          </p:nvSpPr>
          <p:spPr>
            <a:xfrm>
              <a:off x="3162300" y="5878829"/>
              <a:ext cx="495300" cy="419100"/>
            </a:xfrm>
            <a:custGeom>
              <a:avLst/>
              <a:gdLst/>
              <a:ahLst/>
              <a:cxnLst/>
              <a:rect l="l" t="t" r="r" b="b"/>
              <a:pathLst>
                <a:path w="495300" h="419100">
                  <a:moveTo>
                    <a:pt x="342900" y="19050"/>
                  </a:moveTo>
                  <a:lnTo>
                    <a:pt x="338328" y="16764"/>
                  </a:lnTo>
                  <a:lnTo>
                    <a:pt x="304800" y="0"/>
                  </a:lnTo>
                  <a:lnTo>
                    <a:pt x="304800" y="16764"/>
                  </a:lnTo>
                  <a:lnTo>
                    <a:pt x="0" y="16764"/>
                  </a:lnTo>
                  <a:lnTo>
                    <a:pt x="0" y="22110"/>
                  </a:lnTo>
                  <a:lnTo>
                    <a:pt x="304800" y="22110"/>
                  </a:lnTo>
                  <a:lnTo>
                    <a:pt x="304800" y="38100"/>
                  </a:lnTo>
                  <a:lnTo>
                    <a:pt x="336791" y="22110"/>
                  </a:lnTo>
                  <a:lnTo>
                    <a:pt x="342900" y="19050"/>
                  </a:lnTo>
                  <a:close/>
                </a:path>
                <a:path w="495300" h="419100">
                  <a:moveTo>
                    <a:pt x="495300" y="400050"/>
                  </a:moveTo>
                  <a:lnTo>
                    <a:pt x="490728" y="397764"/>
                  </a:lnTo>
                  <a:lnTo>
                    <a:pt x="457200" y="381000"/>
                  </a:lnTo>
                  <a:lnTo>
                    <a:pt x="457200" y="397764"/>
                  </a:lnTo>
                  <a:lnTo>
                    <a:pt x="190500" y="397764"/>
                  </a:lnTo>
                  <a:lnTo>
                    <a:pt x="190500" y="403110"/>
                  </a:lnTo>
                  <a:lnTo>
                    <a:pt x="457200" y="403110"/>
                  </a:lnTo>
                  <a:lnTo>
                    <a:pt x="457200" y="419100"/>
                  </a:lnTo>
                  <a:lnTo>
                    <a:pt x="489191" y="403110"/>
                  </a:lnTo>
                  <a:lnTo>
                    <a:pt x="495300" y="4000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600200" y="6545198"/>
              <a:ext cx="4572000" cy="1144270"/>
            </a:xfrm>
            <a:custGeom>
              <a:avLst/>
              <a:gdLst/>
              <a:ahLst/>
              <a:cxnLst/>
              <a:rect l="l" t="t" r="r" b="b"/>
              <a:pathLst>
                <a:path w="4572000" h="1144270">
                  <a:moveTo>
                    <a:pt x="4572000" y="0"/>
                  </a:moveTo>
                  <a:lnTo>
                    <a:pt x="0" y="0"/>
                  </a:lnTo>
                  <a:lnTo>
                    <a:pt x="0" y="1143762"/>
                  </a:lnTo>
                  <a:lnTo>
                    <a:pt x="4572000" y="1143762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830070" y="6205219"/>
            <a:ext cx="3759200" cy="1071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6850">
              <a:lnSpc>
                <a:spcPct val="100000"/>
              </a:lnSpc>
              <a:spcBef>
                <a:spcPts val="95"/>
              </a:spcBef>
              <a:tabLst>
                <a:tab pos="1836420" algn="l"/>
              </a:tabLst>
            </a:pPr>
            <a:r>
              <a:rPr sz="800" dirty="0">
                <a:latin typeface="Comic Sans MS"/>
                <a:cs typeface="Comic Sans MS"/>
              </a:rPr>
              <a:t>[Co(NH</a:t>
            </a:r>
            <a:r>
              <a:rPr sz="750" baseline="-22222" dirty="0">
                <a:latin typeface="Comic Sans MS"/>
                <a:cs typeface="Comic Sans MS"/>
              </a:rPr>
              <a:t>3</a:t>
            </a:r>
            <a:r>
              <a:rPr sz="800" dirty="0">
                <a:latin typeface="Comic Sans MS"/>
                <a:cs typeface="Comic Sans MS"/>
              </a:rPr>
              <a:t>)</a:t>
            </a:r>
            <a:r>
              <a:rPr sz="750" baseline="-22222" dirty="0">
                <a:latin typeface="Comic Sans MS"/>
                <a:cs typeface="Comic Sans MS"/>
              </a:rPr>
              <a:t>5</a:t>
            </a:r>
            <a:r>
              <a:rPr sz="800" dirty="0">
                <a:latin typeface="Comic Sans MS"/>
                <a:cs typeface="Comic Sans MS"/>
              </a:rPr>
              <a:t>(ONO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)]</a:t>
            </a:r>
            <a:r>
              <a:rPr sz="750" baseline="27777" dirty="0">
                <a:latin typeface="Comic Sans MS"/>
                <a:cs typeface="Comic Sans MS"/>
              </a:rPr>
              <a:t>2+</a:t>
            </a:r>
            <a:r>
              <a:rPr sz="750" spc="142" baseline="27777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+</a:t>
            </a:r>
            <a:r>
              <a:rPr sz="800" spc="10" dirty="0">
                <a:latin typeface="Comic Sans MS"/>
                <a:cs typeface="Comic Sans MS"/>
              </a:rPr>
              <a:t> </a:t>
            </a:r>
            <a:r>
              <a:rPr sz="800" dirty="0">
                <a:latin typeface="Comic Sans MS"/>
                <a:cs typeface="Comic Sans MS"/>
              </a:rPr>
              <a:t>H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O	</a:t>
            </a:r>
            <a:r>
              <a:rPr sz="800" spc="-5" dirty="0">
                <a:solidFill>
                  <a:srgbClr val="006533"/>
                </a:solidFill>
                <a:latin typeface="Comic Sans MS"/>
                <a:cs typeface="Comic Sans MS"/>
              </a:rPr>
              <a:t>Table</a:t>
            </a:r>
            <a:r>
              <a:rPr sz="800" spc="10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800" spc="-10" dirty="0">
                <a:solidFill>
                  <a:srgbClr val="006533"/>
                </a:solidFill>
                <a:latin typeface="Comic Sans MS"/>
                <a:cs typeface="Comic Sans MS"/>
              </a:rPr>
              <a:t>5.2</a:t>
            </a:r>
            <a:endParaRPr sz="800">
              <a:latin typeface="Comic Sans MS"/>
              <a:cs typeface="Comic Sans MS"/>
            </a:endParaRPr>
          </a:p>
          <a:p>
            <a:pPr marL="196215" marR="118745" indent="-171450">
              <a:lnSpc>
                <a:spcPct val="130000"/>
              </a:lnSpc>
              <a:spcBef>
                <a:spcPts val="850"/>
              </a:spcBef>
              <a:buClr>
                <a:srgbClr val="CC9A00"/>
              </a:buClr>
              <a:buSzPct val="62500"/>
              <a:buFont typeface="Wingdings"/>
              <a:buChar char=""/>
              <a:tabLst>
                <a:tab pos="196850" algn="l"/>
              </a:tabLst>
            </a:pPr>
            <a:r>
              <a:rPr sz="800" b="1" spc="-5" dirty="0">
                <a:solidFill>
                  <a:srgbClr val="9A6500"/>
                </a:solidFill>
                <a:latin typeface="Comic Sans MS"/>
                <a:cs typeface="Comic Sans MS"/>
              </a:rPr>
              <a:t>Conclusion </a:t>
            </a:r>
            <a:r>
              <a:rPr sz="800" spc="-5" dirty="0">
                <a:latin typeface="Comic Sans MS"/>
                <a:cs typeface="Comic Sans MS"/>
              </a:rPr>
              <a:t>- if we cannot get water in until the bond is broken and if the  bond is strong, then </a:t>
            </a:r>
            <a:r>
              <a:rPr sz="800" dirty="0">
                <a:latin typeface="Comic Sans MS"/>
                <a:cs typeface="Comic Sans MS"/>
              </a:rPr>
              <a:t>H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O </a:t>
            </a:r>
            <a:r>
              <a:rPr sz="800" spc="-5" dirty="0">
                <a:latin typeface="Comic Sans MS"/>
                <a:cs typeface="Comic Sans MS"/>
              </a:rPr>
              <a:t>cannot get in, </a:t>
            </a:r>
            <a:r>
              <a:rPr sz="800" spc="-5" dirty="0">
                <a:solidFill>
                  <a:srgbClr val="FF0000"/>
                </a:solidFill>
                <a:latin typeface="Comic Sans MS"/>
                <a:cs typeface="Comic Sans MS"/>
              </a:rPr>
              <a:t>in this case it is the group </a:t>
            </a:r>
            <a:r>
              <a:rPr sz="800" spc="-10" dirty="0">
                <a:solidFill>
                  <a:srgbClr val="FF0000"/>
                </a:solidFill>
                <a:latin typeface="Comic Sans MS"/>
                <a:cs typeface="Comic Sans MS"/>
              </a:rPr>
              <a:t>that  determines </a:t>
            </a:r>
            <a:r>
              <a:rPr sz="800" spc="-5" dirty="0">
                <a:solidFill>
                  <a:srgbClr val="FF0000"/>
                </a:solidFill>
                <a:latin typeface="Comic Sans MS"/>
                <a:cs typeface="Comic Sans MS"/>
              </a:rPr>
              <a:t>what is going</a:t>
            </a:r>
            <a:r>
              <a:rPr sz="800" spc="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800" spc="-5" dirty="0">
                <a:solidFill>
                  <a:srgbClr val="FF0000"/>
                </a:solidFill>
                <a:latin typeface="Comic Sans MS"/>
                <a:cs typeface="Comic Sans MS"/>
              </a:rPr>
              <a:t>on.</a:t>
            </a:r>
            <a:endParaRPr sz="800">
              <a:latin typeface="Comic Sans MS"/>
              <a:cs typeface="Comic Sans MS"/>
            </a:endParaRPr>
          </a:p>
          <a:p>
            <a:pPr marL="196850" marR="30480" indent="-171450">
              <a:lnSpc>
                <a:spcPct val="130000"/>
              </a:lnSpc>
              <a:spcBef>
                <a:spcPts val="190"/>
              </a:spcBef>
              <a:buClr>
                <a:srgbClr val="CC9A00"/>
              </a:buClr>
              <a:buSzPct val="62500"/>
              <a:buFont typeface="Wingdings"/>
              <a:buChar char=""/>
              <a:tabLst>
                <a:tab pos="196850" algn="l"/>
              </a:tabLst>
            </a:pPr>
            <a:r>
              <a:rPr sz="800" spc="-5" dirty="0">
                <a:latin typeface="Comic Sans MS"/>
                <a:cs typeface="Comic Sans MS"/>
              </a:rPr>
              <a:t>This is further evidence to support </a:t>
            </a:r>
            <a:r>
              <a:rPr sz="800" b="1" spc="-5" dirty="0">
                <a:solidFill>
                  <a:srgbClr val="FF0000"/>
                </a:solidFill>
                <a:latin typeface="Comic Sans MS"/>
                <a:cs typeface="Comic Sans MS"/>
              </a:rPr>
              <a:t>a </a:t>
            </a:r>
            <a:r>
              <a:rPr sz="800" b="1" spc="-10" dirty="0">
                <a:solidFill>
                  <a:srgbClr val="FF0000"/>
                </a:solidFill>
                <a:latin typeface="Comic Sans MS"/>
                <a:cs typeface="Comic Sans MS"/>
              </a:rPr>
              <a:t>dissociative </a:t>
            </a:r>
            <a:r>
              <a:rPr sz="800" b="1" spc="-5" dirty="0">
                <a:solidFill>
                  <a:srgbClr val="FF0000"/>
                </a:solidFill>
                <a:latin typeface="Comic Sans MS"/>
                <a:cs typeface="Comic Sans MS"/>
              </a:rPr>
              <a:t>pathway </a:t>
            </a:r>
            <a:r>
              <a:rPr sz="800" spc="-5" dirty="0">
                <a:latin typeface="Comic Sans MS"/>
                <a:cs typeface="Comic Sans MS"/>
              </a:rPr>
              <a:t>for octahedral  substitution</a:t>
            </a:r>
            <a:r>
              <a:rPr sz="800" spc="-10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reactions.</a:t>
            </a:r>
            <a:endParaRPr sz="800">
              <a:latin typeface="Comic Sans MS"/>
              <a:cs typeface="Comic Sans M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599819" y="5402198"/>
            <a:ext cx="4572000" cy="3429000"/>
            <a:chOff x="1599819" y="5402198"/>
            <a:chExt cx="4572000" cy="3429000"/>
          </a:xfrm>
        </p:grpSpPr>
        <p:sp>
          <p:nvSpPr>
            <p:cNvPr id="16" name="object 16"/>
            <p:cNvSpPr/>
            <p:nvPr/>
          </p:nvSpPr>
          <p:spPr>
            <a:xfrm>
              <a:off x="1828800" y="8484107"/>
              <a:ext cx="4114800" cy="10160"/>
            </a:xfrm>
            <a:custGeom>
              <a:avLst/>
              <a:gdLst/>
              <a:ahLst/>
              <a:cxnLst/>
              <a:rect l="l" t="t" r="r" b="b"/>
              <a:pathLst>
                <a:path w="4114800" h="10159">
                  <a:moveTo>
                    <a:pt x="4114800" y="0"/>
                  </a:moveTo>
                  <a:lnTo>
                    <a:pt x="0" y="0"/>
                  </a:lnTo>
                  <a:lnTo>
                    <a:pt x="0" y="9906"/>
                  </a:lnTo>
                  <a:lnTo>
                    <a:pt x="4114800" y="9906"/>
                  </a:lnTo>
                  <a:lnTo>
                    <a:pt x="41148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06296" y="5408675"/>
              <a:ext cx="4559300" cy="3416300"/>
            </a:xfrm>
            <a:custGeom>
              <a:avLst/>
              <a:gdLst/>
              <a:ahLst/>
              <a:cxnLst/>
              <a:rect l="l" t="t" r="r" b="b"/>
              <a:pathLst>
                <a:path w="4559300" h="3416300">
                  <a:moveTo>
                    <a:pt x="4559046" y="0"/>
                  </a:moveTo>
                  <a:lnTo>
                    <a:pt x="0" y="0"/>
                  </a:lnTo>
                  <a:lnTo>
                    <a:pt x="0" y="3416046"/>
                  </a:lnTo>
                  <a:lnTo>
                    <a:pt x="4559046" y="3416046"/>
                  </a:lnTo>
                  <a:lnTo>
                    <a:pt x="4559046" y="0"/>
                  </a:lnTo>
                  <a:close/>
                </a:path>
              </a:pathLst>
            </a:custGeom>
            <a:ln w="129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40"/>
              </a:lnSpc>
            </a:pPr>
            <a:fld id="{81D60167-4931-47E6-BA6A-407CBD079E47}" type="slidenum">
              <a:rPr dirty="0"/>
              <a:pPr marL="38100">
                <a:lnSpc>
                  <a:spcPts val="1540"/>
                </a:lnSpc>
              </a:pPr>
              <a:t>11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49120" y="1352499"/>
            <a:ext cx="3195955" cy="796925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40"/>
              </a:spcBef>
            </a:pPr>
            <a:r>
              <a:rPr sz="800" b="1" spc="-5" dirty="0">
                <a:solidFill>
                  <a:srgbClr val="006533"/>
                </a:solidFill>
                <a:latin typeface="Comic Sans MS"/>
                <a:cs typeface="Comic Sans MS"/>
              </a:rPr>
              <a:t>iii. </a:t>
            </a:r>
            <a:r>
              <a:rPr sz="800" b="1" spc="-10" dirty="0">
                <a:solidFill>
                  <a:srgbClr val="006533"/>
                </a:solidFill>
                <a:latin typeface="Comic Sans MS"/>
                <a:cs typeface="Comic Sans MS"/>
              </a:rPr>
              <a:t>Steric</a:t>
            </a:r>
            <a:r>
              <a:rPr sz="800" b="1" spc="25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800" b="1" spc="-10" dirty="0">
                <a:solidFill>
                  <a:srgbClr val="006533"/>
                </a:solidFill>
                <a:latin typeface="Comic Sans MS"/>
                <a:cs typeface="Comic Sans MS"/>
              </a:rPr>
              <a:t>Hindrance</a:t>
            </a:r>
            <a:endParaRPr sz="800">
              <a:latin typeface="Comic Sans MS"/>
              <a:cs typeface="Comic Sans MS"/>
            </a:endParaRPr>
          </a:p>
          <a:p>
            <a:pPr marL="196850" indent="-171450">
              <a:lnSpc>
                <a:spcPct val="100000"/>
              </a:lnSpc>
              <a:spcBef>
                <a:spcPts val="540"/>
              </a:spcBef>
              <a:buClr>
                <a:srgbClr val="CC9A00"/>
              </a:buClr>
              <a:buSzPct val="62500"/>
              <a:buFont typeface="Wingdings"/>
              <a:buChar char=""/>
              <a:tabLst>
                <a:tab pos="196850" algn="l"/>
              </a:tabLst>
            </a:pPr>
            <a:r>
              <a:rPr sz="800" spc="-5" dirty="0">
                <a:latin typeface="Comic Sans MS"/>
                <a:cs typeface="Comic Sans MS"/>
              </a:rPr>
              <a:t>Consider the following two</a:t>
            </a:r>
            <a:r>
              <a:rPr sz="800" spc="5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reactions:</a:t>
            </a:r>
            <a:endParaRPr sz="800">
              <a:latin typeface="Comic Sans MS"/>
              <a:cs typeface="Comic Sans MS"/>
            </a:endParaRPr>
          </a:p>
          <a:p>
            <a:pPr marL="196850">
              <a:lnSpc>
                <a:spcPct val="100000"/>
              </a:lnSpc>
              <a:spcBef>
                <a:spcPts val="190"/>
              </a:spcBef>
              <a:tabLst>
                <a:tab pos="1746885" algn="l"/>
              </a:tabLst>
            </a:pPr>
            <a:r>
              <a:rPr sz="800" dirty="0">
                <a:latin typeface="Comic Sans MS"/>
                <a:cs typeface="Comic Sans MS"/>
              </a:rPr>
              <a:t>[CoCl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(en)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]</a:t>
            </a:r>
            <a:r>
              <a:rPr sz="750" baseline="27777" dirty="0">
                <a:latin typeface="Comic Sans MS"/>
                <a:cs typeface="Comic Sans MS"/>
              </a:rPr>
              <a:t>+</a:t>
            </a:r>
            <a:r>
              <a:rPr sz="750" spc="127" baseline="27777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+</a:t>
            </a:r>
            <a:r>
              <a:rPr sz="800" spc="5" dirty="0">
                <a:latin typeface="Comic Sans MS"/>
                <a:cs typeface="Comic Sans MS"/>
              </a:rPr>
              <a:t> </a:t>
            </a:r>
            <a:r>
              <a:rPr sz="800" dirty="0">
                <a:latin typeface="Comic Sans MS"/>
                <a:cs typeface="Comic Sans MS"/>
              </a:rPr>
              <a:t>H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O	[CoCl(H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O)(en)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]</a:t>
            </a:r>
            <a:r>
              <a:rPr sz="750" baseline="27777" dirty="0">
                <a:latin typeface="Comic Sans MS"/>
                <a:cs typeface="Comic Sans MS"/>
              </a:rPr>
              <a:t>+ </a:t>
            </a:r>
            <a:r>
              <a:rPr sz="800" spc="-5" dirty="0">
                <a:latin typeface="Comic Sans MS"/>
                <a:cs typeface="Comic Sans MS"/>
              </a:rPr>
              <a:t>+</a:t>
            </a:r>
            <a:r>
              <a:rPr sz="800" spc="-65" dirty="0">
                <a:latin typeface="Comic Sans MS"/>
                <a:cs typeface="Comic Sans MS"/>
              </a:rPr>
              <a:t> </a:t>
            </a:r>
            <a:r>
              <a:rPr sz="800" dirty="0">
                <a:latin typeface="Comic Sans MS"/>
                <a:cs typeface="Comic Sans MS"/>
              </a:rPr>
              <a:t>Cl</a:t>
            </a:r>
            <a:r>
              <a:rPr sz="750" baseline="27777" dirty="0">
                <a:latin typeface="Comic Sans MS"/>
                <a:cs typeface="Comic Sans MS"/>
              </a:rPr>
              <a:t>-</a:t>
            </a:r>
            <a:endParaRPr sz="750" baseline="27777">
              <a:latin typeface="Comic Sans MS"/>
              <a:cs typeface="Comic Sans MS"/>
            </a:endParaRPr>
          </a:p>
          <a:p>
            <a:pPr marL="196850">
              <a:lnSpc>
                <a:spcPct val="100000"/>
              </a:lnSpc>
              <a:spcBef>
                <a:spcPts val="960"/>
              </a:spcBef>
              <a:tabLst>
                <a:tab pos="1933575" algn="l"/>
              </a:tabLst>
            </a:pPr>
            <a:r>
              <a:rPr sz="800" dirty="0">
                <a:latin typeface="Comic Sans MS"/>
                <a:cs typeface="Comic Sans MS"/>
              </a:rPr>
              <a:t>[CoCl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(Me</a:t>
            </a:r>
            <a:r>
              <a:rPr sz="750" baseline="-22222" dirty="0">
                <a:latin typeface="Comic Sans MS"/>
                <a:cs typeface="Comic Sans MS"/>
              </a:rPr>
              <a:t>4</a:t>
            </a:r>
            <a:r>
              <a:rPr sz="800" dirty="0">
                <a:latin typeface="Comic Sans MS"/>
                <a:cs typeface="Comic Sans MS"/>
              </a:rPr>
              <a:t>en)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]</a:t>
            </a:r>
            <a:r>
              <a:rPr sz="750" baseline="27777" dirty="0">
                <a:latin typeface="Comic Sans MS"/>
                <a:cs typeface="Comic Sans MS"/>
              </a:rPr>
              <a:t>+</a:t>
            </a:r>
            <a:r>
              <a:rPr sz="750" spc="142" baseline="27777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+</a:t>
            </a:r>
            <a:r>
              <a:rPr sz="800" spc="5" dirty="0">
                <a:latin typeface="Comic Sans MS"/>
                <a:cs typeface="Comic Sans MS"/>
              </a:rPr>
              <a:t> </a:t>
            </a:r>
            <a:r>
              <a:rPr sz="800" dirty="0">
                <a:latin typeface="Comic Sans MS"/>
                <a:cs typeface="Comic Sans MS"/>
              </a:rPr>
              <a:t>H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O	[CoCl(H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O)(Me</a:t>
            </a:r>
            <a:r>
              <a:rPr sz="750" baseline="-22222" dirty="0">
                <a:latin typeface="Comic Sans MS"/>
                <a:cs typeface="Comic Sans MS"/>
              </a:rPr>
              <a:t>4</a:t>
            </a:r>
            <a:r>
              <a:rPr sz="800" dirty="0">
                <a:latin typeface="Comic Sans MS"/>
                <a:cs typeface="Comic Sans MS"/>
              </a:rPr>
              <a:t>en)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]</a:t>
            </a:r>
            <a:r>
              <a:rPr sz="750" baseline="27777" dirty="0">
                <a:latin typeface="Comic Sans MS"/>
                <a:cs typeface="Comic Sans MS"/>
              </a:rPr>
              <a:t>+ </a:t>
            </a:r>
            <a:r>
              <a:rPr sz="800" spc="-5" dirty="0">
                <a:latin typeface="Comic Sans MS"/>
                <a:cs typeface="Comic Sans MS"/>
              </a:rPr>
              <a:t>+</a:t>
            </a:r>
            <a:r>
              <a:rPr sz="800" spc="-95" dirty="0">
                <a:latin typeface="Comic Sans MS"/>
                <a:cs typeface="Comic Sans MS"/>
              </a:rPr>
              <a:t> </a:t>
            </a:r>
            <a:r>
              <a:rPr sz="800" dirty="0">
                <a:latin typeface="Comic Sans MS"/>
                <a:cs typeface="Comic Sans MS"/>
              </a:rPr>
              <a:t>Cl</a:t>
            </a:r>
            <a:r>
              <a:rPr sz="750" baseline="27777" dirty="0">
                <a:latin typeface="Comic Sans MS"/>
                <a:cs typeface="Comic Sans MS"/>
              </a:rPr>
              <a:t>-</a:t>
            </a:r>
            <a:endParaRPr sz="750" baseline="27777">
              <a:latin typeface="Comic Sans MS"/>
              <a:cs typeface="Comic Sans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739263" y="1815845"/>
            <a:ext cx="1179195" cy="599440"/>
            <a:chOff x="2739263" y="1815845"/>
            <a:chExt cx="1179195" cy="599440"/>
          </a:xfrm>
        </p:grpSpPr>
        <p:sp>
          <p:nvSpPr>
            <p:cNvPr id="4" name="object 4"/>
            <p:cNvSpPr/>
            <p:nvPr/>
          </p:nvSpPr>
          <p:spPr>
            <a:xfrm>
              <a:off x="3124200" y="1815845"/>
              <a:ext cx="533400" cy="304800"/>
            </a:xfrm>
            <a:custGeom>
              <a:avLst/>
              <a:gdLst/>
              <a:ahLst/>
              <a:cxnLst/>
              <a:rect l="l" t="t" r="r" b="b"/>
              <a:pathLst>
                <a:path w="533400" h="304800">
                  <a:moveTo>
                    <a:pt x="381000" y="19050"/>
                  </a:moveTo>
                  <a:lnTo>
                    <a:pt x="376415" y="16764"/>
                  </a:lnTo>
                  <a:lnTo>
                    <a:pt x="342900" y="0"/>
                  </a:lnTo>
                  <a:lnTo>
                    <a:pt x="342900" y="16764"/>
                  </a:lnTo>
                  <a:lnTo>
                    <a:pt x="0" y="16764"/>
                  </a:lnTo>
                  <a:lnTo>
                    <a:pt x="0" y="22110"/>
                  </a:lnTo>
                  <a:lnTo>
                    <a:pt x="342900" y="22110"/>
                  </a:lnTo>
                  <a:lnTo>
                    <a:pt x="342900" y="38100"/>
                  </a:lnTo>
                  <a:lnTo>
                    <a:pt x="374891" y="22110"/>
                  </a:lnTo>
                  <a:lnTo>
                    <a:pt x="381000" y="19050"/>
                  </a:lnTo>
                  <a:close/>
                </a:path>
                <a:path w="533400" h="304800">
                  <a:moveTo>
                    <a:pt x="533400" y="285750"/>
                  </a:moveTo>
                  <a:lnTo>
                    <a:pt x="528815" y="283464"/>
                  </a:lnTo>
                  <a:lnTo>
                    <a:pt x="495300" y="266700"/>
                  </a:lnTo>
                  <a:lnTo>
                    <a:pt x="495300" y="283464"/>
                  </a:lnTo>
                  <a:lnTo>
                    <a:pt x="152400" y="283464"/>
                  </a:lnTo>
                  <a:lnTo>
                    <a:pt x="152400" y="288798"/>
                  </a:lnTo>
                  <a:lnTo>
                    <a:pt x="495300" y="288798"/>
                  </a:lnTo>
                  <a:lnTo>
                    <a:pt x="495300" y="304800"/>
                  </a:lnTo>
                  <a:lnTo>
                    <a:pt x="527304" y="288798"/>
                  </a:lnTo>
                  <a:lnTo>
                    <a:pt x="533400" y="2857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767774" y="2320289"/>
              <a:ext cx="28575" cy="48260"/>
            </a:xfrm>
            <a:custGeom>
              <a:avLst/>
              <a:gdLst/>
              <a:ahLst/>
              <a:cxnLst/>
              <a:rect l="l" t="t" r="r" b="b"/>
              <a:pathLst>
                <a:path w="28575" h="48260">
                  <a:moveTo>
                    <a:pt x="0" y="48005"/>
                  </a:moveTo>
                  <a:lnTo>
                    <a:pt x="28003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795778" y="2319527"/>
              <a:ext cx="151130" cy="1270"/>
            </a:xfrm>
            <a:custGeom>
              <a:avLst/>
              <a:gdLst/>
              <a:ahLst/>
              <a:cxnLst/>
              <a:rect l="l" t="t" r="r" b="b"/>
              <a:pathLst>
                <a:path w="151130" h="1269">
                  <a:moveTo>
                    <a:pt x="0" y="761"/>
                  </a:moveTo>
                  <a:lnTo>
                    <a:pt x="150876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946654" y="2319527"/>
              <a:ext cx="29209" cy="48895"/>
            </a:xfrm>
            <a:custGeom>
              <a:avLst/>
              <a:gdLst/>
              <a:ahLst/>
              <a:cxnLst/>
              <a:rect l="l" t="t" r="r" b="b"/>
              <a:pathLst>
                <a:path w="29210" h="48894">
                  <a:moveTo>
                    <a:pt x="0" y="0"/>
                  </a:moveTo>
                  <a:lnTo>
                    <a:pt x="28615" y="48767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42438" y="2368295"/>
              <a:ext cx="25400" cy="43815"/>
            </a:xfrm>
            <a:custGeom>
              <a:avLst/>
              <a:gdLst/>
              <a:ahLst/>
              <a:cxnLst/>
              <a:rect l="l" t="t" r="r" b="b"/>
              <a:pathLst>
                <a:path w="25400" h="43814">
                  <a:moveTo>
                    <a:pt x="0" y="43434"/>
                  </a:moveTo>
                  <a:lnTo>
                    <a:pt x="25336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98655" y="2321051"/>
              <a:ext cx="27305" cy="47625"/>
            </a:xfrm>
            <a:custGeom>
              <a:avLst/>
              <a:gdLst/>
              <a:ahLst/>
              <a:cxnLst/>
              <a:rect l="l" t="t" r="r" b="b"/>
              <a:pathLst>
                <a:path w="27304" h="47625">
                  <a:moveTo>
                    <a:pt x="0" y="47243"/>
                  </a:moveTo>
                  <a:lnTo>
                    <a:pt x="26940" y="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25596" y="2320289"/>
              <a:ext cx="151765" cy="1270"/>
            </a:xfrm>
            <a:custGeom>
              <a:avLst/>
              <a:gdLst/>
              <a:ahLst/>
              <a:cxnLst/>
              <a:rect l="l" t="t" r="r" b="b"/>
              <a:pathLst>
                <a:path w="151764" h="1269">
                  <a:moveTo>
                    <a:pt x="0" y="761"/>
                  </a:moveTo>
                  <a:lnTo>
                    <a:pt x="151638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777234" y="2320289"/>
              <a:ext cx="27940" cy="48260"/>
            </a:xfrm>
            <a:custGeom>
              <a:avLst/>
              <a:gdLst/>
              <a:ahLst/>
              <a:cxnLst/>
              <a:rect l="l" t="t" r="r" b="b"/>
              <a:pathLst>
                <a:path w="27939" h="48260">
                  <a:moveTo>
                    <a:pt x="0" y="0"/>
                  </a:moveTo>
                  <a:lnTo>
                    <a:pt x="27771" y="48005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498342" y="2189987"/>
              <a:ext cx="127635" cy="131445"/>
            </a:xfrm>
            <a:custGeom>
              <a:avLst/>
              <a:gdLst/>
              <a:ahLst/>
              <a:cxnLst/>
              <a:rect l="l" t="t" r="r" b="b"/>
              <a:pathLst>
                <a:path w="127635" h="131444">
                  <a:moveTo>
                    <a:pt x="127253" y="131064"/>
                  </a:moveTo>
                  <a:lnTo>
                    <a:pt x="0" y="56388"/>
                  </a:lnTo>
                </a:path>
                <a:path w="127635" h="131444">
                  <a:moveTo>
                    <a:pt x="127253" y="131064"/>
                  </a:moveTo>
                  <a:lnTo>
                    <a:pt x="127253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777234" y="2209037"/>
              <a:ext cx="138430" cy="111760"/>
            </a:xfrm>
            <a:custGeom>
              <a:avLst/>
              <a:gdLst/>
              <a:ahLst/>
              <a:cxnLst/>
              <a:rect l="l" t="t" r="r" b="b"/>
              <a:pathLst>
                <a:path w="138429" h="111760">
                  <a:moveTo>
                    <a:pt x="0" y="111251"/>
                  </a:moveTo>
                  <a:lnTo>
                    <a:pt x="0" y="0"/>
                  </a:lnTo>
                </a:path>
                <a:path w="138429" h="111760">
                  <a:moveTo>
                    <a:pt x="0" y="111251"/>
                  </a:moveTo>
                  <a:lnTo>
                    <a:pt x="137922" y="31241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590545" y="2396688"/>
            <a:ext cx="575310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  <a:tabLst>
                <a:tab pos="407034" algn="l"/>
              </a:tabLst>
            </a:pPr>
            <a:r>
              <a:rPr sz="500" spc="10" dirty="0">
                <a:latin typeface="Comic Sans MS"/>
                <a:cs typeface="Comic Sans MS"/>
              </a:rPr>
              <a:t>H</a:t>
            </a:r>
            <a:r>
              <a:rPr sz="525" spc="15" baseline="-23809" dirty="0">
                <a:latin typeface="Comic Sans MS"/>
                <a:cs typeface="Comic Sans MS"/>
              </a:rPr>
              <a:t>2</a:t>
            </a:r>
            <a:r>
              <a:rPr sz="500" spc="10" dirty="0">
                <a:latin typeface="Comic Sans MS"/>
                <a:cs typeface="Comic Sans MS"/>
              </a:rPr>
              <a:t>N	</a:t>
            </a:r>
            <a:r>
              <a:rPr sz="500" spc="5" dirty="0">
                <a:latin typeface="Comic Sans MS"/>
                <a:cs typeface="Comic Sans MS"/>
              </a:rPr>
              <a:t>NH</a:t>
            </a:r>
            <a:r>
              <a:rPr sz="525" spc="7" baseline="-23809" dirty="0">
                <a:latin typeface="Comic Sans MS"/>
                <a:cs typeface="Comic Sans MS"/>
              </a:rPr>
              <a:t>2</a:t>
            </a:r>
            <a:endParaRPr sz="525" baseline="-23809">
              <a:latin typeface="Comic Sans MS"/>
              <a:cs typeface="Comic Sans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75269" y="2368295"/>
            <a:ext cx="26034" cy="43815"/>
          </a:xfrm>
          <a:custGeom>
            <a:avLst/>
            <a:gdLst/>
            <a:ahLst/>
            <a:cxnLst/>
            <a:rect l="l" t="t" r="r" b="b"/>
            <a:pathLst>
              <a:path w="26035" h="43814">
                <a:moveTo>
                  <a:pt x="0" y="0"/>
                </a:moveTo>
                <a:lnTo>
                  <a:pt x="25486" y="43434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421126" y="2396688"/>
            <a:ext cx="195580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r>
              <a:rPr sz="500" spc="10" dirty="0">
                <a:latin typeface="Comic Sans MS"/>
                <a:cs typeface="Comic Sans MS"/>
              </a:rPr>
              <a:t>H</a:t>
            </a:r>
            <a:r>
              <a:rPr sz="525" spc="15" baseline="-23809" dirty="0">
                <a:latin typeface="Comic Sans MS"/>
                <a:cs typeface="Comic Sans MS"/>
              </a:rPr>
              <a:t>2</a:t>
            </a:r>
            <a:r>
              <a:rPr sz="500" spc="10" dirty="0">
                <a:latin typeface="Comic Sans MS"/>
                <a:cs typeface="Comic Sans MS"/>
              </a:rPr>
              <a:t>N</a:t>
            </a:r>
            <a:endParaRPr sz="500">
              <a:latin typeface="Comic Sans MS"/>
              <a:cs typeface="Comic Sans MS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586863" y="2365120"/>
            <a:ext cx="1247140" cy="987425"/>
            <a:chOff x="2586863" y="2365120"/>
            <a:chExt cx="1247140" cy="987425"/>
          </a:xfrm>
        </p:grpSpPr>
        <p:sp>
          <p:nvSpPr>
            <p:cNvPr id="18" name="object 18"/>
            <p:cNvSpPr/>
            <p:nvPr/>
          </p:nvSpPr>
          <p:spPr>
            <a:xfrm>
              <a:off x="3573018" y="2368295"/>
              <a:ext cx="26034" cy="45085"/>
            </a:xfrm>
            <a:custGeom>
              <a:avLst/>
              <a:gdLst/>
              <a:ahLst/>
              <a:cxnLst/>
              <a:rect l="l" t="t" r="r" b="b"/>
              <a:pathLst>
                <a:path w="26035" h="45085">
                  <a:moveTo>
                    <a:pt x="0" y="44958"/>
                  </a:moveTo>
                  <a:lnTo>
                    <a:pt x="25637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805006" y="2368295"/>
              <a:ext cx="26034" cy="44450"/>
            </a:xfrm>
            <a:custGeom>
              <a:avLst/>
              <a:gdLst/>
              <a:ahLst/>
              <a:cxnLst/>
              <a:rect l="l" t="t" r="r" b="b"/>
              <a:pathLst>
                <a:path w="26035" h="44450">
                  <a:moveTo>
                    <a:pt x="0" y="0"/>
                  </a:moveTo>
                  <a:lnTo>
                    <a:pt x="25568" y="44196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795778" y="3191255"/>
              <a:ext cx="179070" cy="0"/>
            </a:xfrm>
            <a:custGeom>
              <a:avLst/>
              <a:gdLst/>
              <a:ahLst/>
              <a:cxnLst/>
              <a:rect l="l" t="t" r="r" b="b"/>
              <a:pathLst>
                <a:path w="179069">
                  <a:moveTo>
                    <a:pt x="0" y="0"/>
                  </a:moveTo>
                  <a:lnTo>
                    <a:pt x="17907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704338" y="3191255"/>
              <a:ext cx="60325" cy="0"/>
            </a:xfrm>
            <a:custGeom>
              <a:avLst/>
              <a:gdLst/>
              <a:ahLst/>
              <a:cxnLst/>
              <a:rect l="l" t="t" r="r" b="b"/>
              <a:pathLst>
                <a:path w="60325">
                  <a:moveTo>
                    <a:pt x="0" y="0"/>
                  </a:moveTo>
                  <a:lnTo>
                    <a:pt x="60198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941320" y="3229355"/>
              <a:ext cx="46990" cy="80010"/>
            </a:xfrm>
            <a:custGeom>
              <a:avLst/>
              <a:gdLst/>
              <a:ahLst/>
              <a:cxnLst/>
              <a:rect l="l" t="t" r="r" b="b"/>
              <a:pathLst>
                <a:path w="46989" h="80010">
                  <a:moveTo>
                    <a:pt x="46481" y="0"/>
                  </a:moveTo>
                  <a:lnTo>
                    <a:pt x="0" y="8001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782062" y="3347466"/>
              <a:ext cx="102235" cy="0"/>
            </a:xfrm>
            <a:custGeom>
              <a:avLst/>
              <a:gdLst/>
              <a:ahLst/>
              <a:cxnLst/>
              <a:rect l="l" t="t" r="r" b="b"/>
              <a:pathLst>
                <a:path w="102235">
                  <a:moveTo>
                    <a:pt x="0" y="0"/>
                  </a:moveTo>
                  <a:lnTo>
                    <a:pt x="102107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590038" y="3228594"/>
              <a:ext cx="56515" cy="83820"/>
            </a:xfrm>
            <a:custGeom>
              <a:avLst/>
              <a:gdLst/>
              <a:ahLst/>
              <a:cxnLst/>
              <a:rect l="l" t="t" r="r" b="b"/>
              <a:pathLst>
                <a:path w="56514" h="83820">
                  <a:moveTo>
                    <a:pt x="56387" y="0"/>
                  </a:moveTo>
                  <a:lnTo>
                    <a:pt x="0" y="8382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599944" y="3348227"/>
              <a:ext cx="150495" cy="1270"/>
            </a:xfrm>
            <a:custGeom>
              <a:avLst/>
              <a:gdLst/>
              <a:ahLst/>
              <a:cxnLst/>
              <a:rect l="l" t="t" r="r" b="b"/>
              <a:pathLst>
                <a:path w="150494" h="1270">
                  <a:moveTo>
                    <a:pt x="0" y="761"/>
                  </a:moveTo>
                  <a:lnTo>
                    <a:pt x="150114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2760726" y="2984952"/>
            <a:ext cx="66675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500" spc="-15" dirty="0">
                <a:latin typeface="Comic Sans MS"/>
                <a:cs typeface="Comic Sans MS"/>
              </a:rPr>
              <a:t>Cl</a:t>
            </a:r>
            <a:endParaRPr sz="500">
              <a:latin typeface="Comic Sans MS"/>
              <a:cs typeface="Comic Sans MS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2486279" y="3057779"/>
            <a:ext cx="1556385" cy="390525"/>
            <a:chOff x="2486279" y="3057779"/>
            <a:chExt cx="1556385" cy="390525"/>
          </a:xfrm>
        </p:grpSpPr>
        <p:sp>
          <p:nvSpPr>
            <p:cNvPr id="28" name="object 28"/>
            <p:cNvSpPr/>
            <p:nvPr/>
          </p:nvSpPr>
          <p:spPr>
            <a:xfrm>
              <a:off x="2780538" y="3074670"/>
              <a:ext cx="0" cy="179070"/>
            </a:xfrm>
            <a:custGeom>
              <a:avLst/>
              <a:gdLst/>
              <a:ahLst/>
              <a:cxnLst/>
              <a:rect l="l" t="t" r="r" b="b"/>
              <a:pathLst>
                <a:path h="179070">
                  <a:moveTo>
                    <a:pt x="0" y="179070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766060" y="3300984"/>
              <a:ext cx="0" cy="144145"/>
            </a:xfrm>
            <a:custGeom>
              <a:avLst/>
              <a:gdLst/>
              <a:ahLst/>
              <a:cxnLst/>
              <a:rect l="l" t="t" r="r" b="b"/>
              <a:pathLst>
                <a:path h="144145">
                  <a:moveTo>
                    <a:pt x="0" y="0"/>
                  </a:moveTo>
                  <a:lnTo>
                    <a:pt x="0" y="144018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955036" y="3218688"/>
              <a:ext cx="121285" cy="121285"/>
            </a:xfrm>
            <a:custGeom>
              <a:avLst/>
              <a:gdLst/>
              <a:ahLst/>
              <a:cxnLst/>
              <a:rect l="l" t="t" r="r" b="b"/>
              <a:pathLst>
                <a:path w="121285" h="121285">
                  <a:moveTo>
                    <a:pt x="0" y="121157"/>
                  </a:moveTo>
                  <a:lnTo>
                    <a:pt x="78486" y="105917"/>
                  </a:lnTo>
                  <a:lnTo>
                    <a:pt x="121157" y="29717"/>
                  </a:lnTo>
                  <a:lnTo>
                    <a:pt x="86868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489454" y="3172206"/>
              <a:ext cx="147320" cy="143510"/>
            </a:xfrm>
            <a:custGeom>
              <a:avLst/>
              <a:gdLst/>
              <a:ahLst/>
              <a:cxnLst/>
              <a:rect l="l" t="t" r="r" b="b"/>
              <a:pathLst>
                <a:path w="147319" h="143510">
                  <a:moveTo>
                    <a:pt x="147066" y="19050"/>
                  </a:moveTo>
                  <a:lnTo>
                    <a:pt x="71628" y="0"/>
                  </a:lnTo>
                  <a:lnTo>
                    <a:pt x="0" y="95250"/>
                  </a:lnTo>
                  <a:lnTo>
                    <a:pt x="44958" y="143256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848100" y="3177540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5">
                  <a:moveTo>
                    <a:pt x="0" y="0"/>
                  </a:moveTo>
                  <a:lnTo>
                    <a:pt x="178308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755898" y="3177540"/>
              <a:ext cx="60325" cy="0"/>
            </a:xfrm>
            <a:custGeom>
              <a:avLst/>
              <a:gdLst/>
              <a:ahLst/>
              <a:cxnLst/>
              <a:rect l="l" t="t" r="r" b="b"/>
              <a:pathLst>
                <a:path w="60325">
                  <a:moveTo>
                    <a:pt x="0" y="0"/>
                  </a:moveTo>
                  <a:lnTo>
                    <a:pt x="60198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993642" y="3215640"/>
              <a:ext cx="45720" cy="80010"/>
            </a:xfrm>
            <a:custGeom>
              <a:avLst/>
              <a:gdLst/>
              <a:ahLst/>
              <a:cxnLst/>
              <a:rect l="l" t="t" r="r" b="b"/>
              <a:pathLst>
                <a:path w="45720" h="80010">
                  <a:moveTo>
                    <a:pt x="45720" y="0"/>
                  </a:moveTo>
                  <a:lnTo>
                    <a:pt x="0" y="8001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833622" y="3333750"/>
              <a:ext cx="102235" cy="0"/>
            </a:xfrm>
            <a:custGeom>
              <a:avLst/>
              <a:gdLst/>
              <a:ahLst/>
              <a:cxnLst/>
              <a:rect l="l" t="t" r="r" b="b"/>
              <a:pathLst>
                <a:path w="102235">
                  <a:moveTo>
                    <a:pt x="0" y="0"/>
                  </a:moveTo>
                  <a:lnTo>
                    <a:pt x="102107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641598" y="3214878"/>
              <a:ext cx="56515" cy="83820"/>
            </a:xfrm>
            <a:custGeom>
              <a:avLst/>
              <a:gdLst/>
              <a:ahLst/>
              <a:cxnLst/>
              <a:rect l="l" t="t" r="r" b="b"/>
              <a:pathLst>
                <a:path w="56514" h="83820">
                  <a:moveTo>
                    <a:pt x="56387" y="0"/>
                  </a:moveTo>
                  <a:lnTo>
                    <a:pt x="0" y="83820"/>
                  </a:lnTo>
                </a:path>
              </a:pathLst>
            </a:custGeom>
            <a:ln w="60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651504" y="3333750"/>
              <a:ext cx="150495" cy="1270"/>
            </a:xfrm>
            <a:custGeom>
              <a:avLst/>
              <a:gdLst/>
              <a:ahLst/>
              <a:cxnLst/>
              <a:rect l="l" t="t" r="r" b="b"/>
              <a:pathLst>
                <a:path w="150495" h="1270">
                  <a:moveTo>
                    <a:pt x="0" y="761"/>
                  </a:moveTo>
                  <a:lnTo>
                    <a:pt x="150114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832098" y="3060954"/>
              <a:ext cx="0" cy="178435"/>
            </a:xfrm>
            <a:custGeom>
              <a:avLst/>
              <a:gdLst/>
              <a:ahLst/>
              <a:cxnLst/>
              <a:rect l="l" t="t" r="r" b="b"/>
              <a:pathLst>
                <a:path h="178435">
                  <a:moveTo>
                    <a:pt x="0" y="178307"/>
                  </a:moveTo>
                  <a:lnTo>
                    <a:pt x="0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2514345" y="2971236"/>
            <a:ext cx="1613535" cy="550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252095" algn="r">
              <a:lnSpc>
                <a:spcPct val="100000"/>
              </a:lnSpc>
              <a:spcBef>
                <a:spcPts val="105"/>
              </a:spcBef>
            </a:pPr>
            <a:r>
              <a:rPr sz="500" spc="-10" dirty="0">
                <a:latin typeface="Comic Sans MS"/>
                <a:cs typeface="Comic Sans MS"/>
              </a:rPr>
              <a:t>Cl</a:t>
            </a:r>
            <a:endParaRPr sz="500">
              <a:latin typeface="Comic Sans MS"/>
              <a:cs typeface="Comic Sans MS"/>
            </a:endParaRPr>
          </a:p>
          <a:p>
            <a:pPr marL="129539">
              <a:lnSpc>
                <a:spcPct val="100000"/>
              </a:lnSpc>
              <a:spcBef>
                <a:spcPts val="600"/>
              </a:spcBef>
              <a:tabLst>
                <a:tab pos="469265" algn="l"/>
                <a:tab pos="1181735" algn="l"/>
                <a:tab pos="1520825" algn="l"/>
              </a:tabLst>
            </a:pPr>
            <a:r>
              <a:rPr sz="750" spc="37" baseline="-11111" dirty="0">
                <a:latin typeface="Comic Sans MS"/>
                <a:cs typeface="Comic Sans MS"/>
              </a:rPr>
              <a:t>N	N	</a:t>
            </a:r>
            <a:r>
              <a:rPr sz="500" spc="25" dirty="0">
                <a:latin typeface="Comic Sans MS"/>
                <a:cs typeface="Comic Sans MS"/>
              </a:rPr>
              <a:t>N	N</a:t>
            </a:r>
            <a:endParaRPr sz="500">
              <a:latin typeface="Comic Sans MS"/>
              <a:cs typeface="Comic Sans MS"/>
            </a:endParaRPr>
          </a:p>
          <a:p>
            <a:pPr marR="94615" algn="ctr">
              <a:lnSpc>
                <a:spcPct val="100000"/>
              </a:lnSpc>
              <a:spcBef>
                <a:spcPts val="635"/>
              </a:spcBef>
              <a:tabLst>
                <a:tab pos="353060" algn="l"/>
                <a:tab pos="1050925" algn="l"/>
                <a:tab pos="1405255" algn="l"/>
              </a:tabLst>
            </a:pPr>
            <a:r>
              <a:rPr sz="750" spc="37" baseline="-11111" dirty="0">
                <a:latin typeface="Comic Sans MS"/>
                <a:cs typeface="Comic Sans MS"/>
              </a:rPr>
              <a:t>N	N	</a:t>
            </a:r>
            <a:r>
              <a:rPr sz="500" spc="25" dirty="0">
                <a:latin typeface="Comic Sans MS"/>
                <a:cs typeface="Comic Sans MS"/>
              </a:rPr>
              <a:t>N	N</a:t>
            </a:r>
            <a:endParaRPr sz="500">
              <a:latin typeface="Comic Sans MS"/>
              <a:cs typeface="Comic Sans MS"/>
            </a:endParaRPr>
          </a:p>
          <a:p>
            <a:pPr marR="32384" algn="ctr">
              <a:lnSpc>
                <a:spcPct val="100000"/>
              </a:lnSpc>
              <a:spcBef>
                <a:spcPts val="490"/>
              </a:spcBef>
              <a:tabLst>
                <a:tab pos="1050925" algn="l"/>
              </a:tabLst>
            </a:pPr>
            <a:r>
              <a:rPr sz="750" baseline="-11111" dirty="0">
                <a:latin typeface="Comic Sans MS"/>
                <a:cs typeface="Comic Sans MS"/>
              </a:rPr>
              <a:t>Cl	</a:t>
            </a:r>
            <a:r>
              <a:rPr sz="500" dirty="0">
                <a:latin typeface="Comic Sans MS"/>
                <a:cs typeface="Comic Sans MS"/>
              </a:rPr>
              <a:t>Cl</a:t>
            </a:r>
            <a:endParaRPr sz="500">
              <a:latin typeface="Comic Sans MS"/>
              <a:cs typeface="Comic Sans MS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3448684" y="3064636"/>
            <a:ext cx="764540" cy="370205"/>
            <a:chOff x="3448684" y="3064636"/>
            <a:chExt cx="764540" cy="370205"/>
          </a:xfrm>
        </p:grpSpPr>
        <p:sp>
          <p:nvSpPr>
            <p:cNvPr id="41" name="object 41"/>
            <p:cNvSpPr/>
            <p:nvPr/>
          </p:nvSpPr>
          <p:spPr>
            <a:xfrm>
              <a:off x="3817619" y="3287267"/>
              <a:ext cx="0" cy="144145"/>
            </a:xfrm>
            <a:custGeom>
              <a:avLst/>
              <a:gdLst/>
              <a:ahLst/>
              <a:cxnLst/>
              <a:rect l="l" t="t" r="r" b="b"/>
              <a:pathLst>
                <a:path h="144145">
                  <a:moveTo>
                    <a:pt x="0" y="0"/>
                  </a:moveTo>
                  <a:lnTo>
                    <a:pt x="0" y="144018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007357" y="3204971"/>
              <a:ext cx="120650" cy="121285"/>
            </a:xfrm>
            <a:custGeom>
              <a:avLst/>
              <a:gdLst/>
              <a:ahLst/>
              <a:cxnLst/>
              <a:rect l="l" t="t" r="r" b="b"/>
              <a:pathLst>
                <a:path w="120650" h="121285">
                  <a:moveTo>
                    <a:pt x="0" y="121157"/>
                  </a:moveTo>
                  <a:lnTo>
                    <a:pt x="77724" y="105917"/>
                  </a:lnTo>
                  <a:lnTo>
                    <a:pt x="120396" y="29717"/>
                  </a:lnTo>
                  <a:lnTo>
                    <a:pt x="86106" y="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541775" y="3158489"/>
              <a:ext cx="146685" cy="142875"/>
            </a:xfrm>
            <a:custGeom>
              <a:avLst/>
              <a:gdLst/>
              <a:ahLst/>
              <a:cxnLst/>
              <a:rect l="l" t="t" r="r" b="b"/>
              <a:pathLst>
                <a:path w="146685" h="142875">
                  <a:moveTo>
                    <a:pt x="146303" y="19050"/>
                  </a:moveTo>
                  <a:lnTo>
                    <a:pt x="70865" y="0"/>
                  </a:lnTo>
                  <a:lnTo>
                    <a:pt x="0" y="95250"/>
                  </a:lnTo>
                  <a:lnTo>
                    <a:pt x="44195" y="142494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548633" y="3067811"/>
              <a:ext cx="89535" cy="90805"/>
            </a:xfrm>
            <a:custGeom>
              <a:avLst/>
              <a:gdLst/>
              <a:ahLst/>
              <a:cxnLst/>
              <a:rect l="l" t="t" r="r" b="b"/>
              <a:pathLst>
                <a:path w="89535" h="90805">
                  <a:moveTo>
                    <a:pt x="64008" y="90677"/>
                  </a:moveTo>
                  <a:lnTo>
                    <a:pt x="89154" y="0"/>
                  </a:lnTo>
                </a:path>
                <a:path w="89535" h="90805">
                  <a:moveTo>
                    <a:pt x="64008" y="90677"/>
                  </a:moveTo>
                  <a:lnTo>
                    <a:pt x="0" y="26669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451859" y="3192017"/>
              <a:ext cx="90170" cy="86360"/>
            </a:xfrm>
            <a:custGeom>
              <a:avLst/>
              <a:gdLst/>
              <a:ahLst/>
              <a:cxnLst/>
              <a:rect l="l" t="t" r="r" b="b"/>
              <a:pathLst>
                <a:path w="90170" h="86360">
                  <a:moveTo>
                    <a:pt x="89915" y="61722"/>
                  </a:moveTo>
                  <a:lnTo>
                    <a:pt x="27431" y="0"/>
                  </a:lnTo>
                </a:path>
                <a:path w="90170" h="86360">
                  <a:moveTo>
                    <a:pt x="89915" y="61722"/>
                  </a:moveTo>
                  <a:lnTo>
                    <a:pt x="0" y="86106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127753" y="3170681"/>
              <a:ext cx="82550" cy="86995"/>
            </a:xfrm>
            <a:custGeom>
              <a:avLst/>
              <a:gdLst/>
              <a:ahLst/>
              <a:cxnLst/>
              <a:rect l="l" t="t" r="r" b="b"/>
              <a:pathLst>
                <a:path w="82550" h="86995">
                  <a:moveTo>
                    <a:pt x="0" y="64007"/>
                  </a:moveTo>
                  <a:lnTo>
                    <a:pt x="64008" y="0"/>
                  </a:lnTo>
                </a:path>
                <a:path w="82550" h="86995">
                  <a:moveTo>
                    <a:pt x="0" y="64007"/>
                  </a:moveTo>
                  <a:lnTo>
                    <a:pt x="82296" y="86867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044695" y="3310889"/>
              <a:ext cx="99060" cy="69850"/>
            </a:xfrm>
            <a:custGeom>
              <a:avLst/>
              <a:gdLst/>
              <a:ahLst/>
              <a:cxnLst/>
              <a:rect l="l" t="t" r="r" b="b"/>
              <a:pathLst>
                <a:path w="99060" h="69850">
                  <a:moveTo>
                    <a:pt x="40386" y="0"/>
                  </a:moveTo>
                  <a:lnTo>
                    <a:pt x="0" y="69342"/>
                  </a:lnTo>
                </a:path>
                <a:path w="99060" h="69850">
                  <a:moveTo>
                    <a:pt x="40386" y="0"/>
                  </a:moveTo>
                  <a:lnTo>
                    <a:pt x="99060" y="58674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2809494" y="2517071"/>
            <a:ext cx="9461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mic Sans MS"/>
                <a:cs typeface="Comic Sans MS"/>
              </a:rPr>
              <a:t>en</a:t>
            </a:r>
            <a:endParaRPr sz="600">
              <a:latin typeface="Comic Sans MS"/>
              <a:cs typeface="Comic Sans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589535" y="2397450"/>
            <a:ext cx="407034" cy="250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7490">
              <a:lnSpc>
                <a:spcPct val="100000"/>
              </a:lnSpc>
              <a:spcBef>
                <a:spcPts val="105"/>
              </a:spcBef>
            </a:pPr>
            <a:r>
              <a:rPr sz="500" spc="5" dirty="0">
                <a:latin typeface="Comic Sans MS"/>
                <a:cs typeface="Comic Sans MS"/>
              </a:rPr>
              <a:t>NH</a:t>
            </a:r>
            <a:r>
              <a:rPr sz="525" spc="7" baseline="-23809" dirty="0">
                <a:latin typeface="Comic Sans MS"/>
                <a:cs typeface="Comic Sans MS"/>
              </a:rPr>
              <a:t>2</a:t>
            </a:r>
            <a:endParaRPr sz="525" baseline="-23809">
              <a:latin typeface="Comic Sans MS"/>
              <a:cs typeface="Comic Sans MS"/>
            </a:endParaRPr>
          </a:p>
          <a:p>
            <a:pPr marL="25400">
              <a:lnSpc>
                <a:spcPct val="100000"/>
              </a:lnSpc>
              <a:spcBef>
                <a:spcPts val="445"/>
              </a:spcBef>
            </a:pPr>
            <a:r>
              <a:rPr sz="600" spc="-5" dirty="0">
                <a:latin typeface="Comic Sans MS"/>
                <a:cs typeface="Comic Sans MS"/>
              </a:rPr>
              <a:t>Me</a:t>
            </a:r>
            <a:r>
              <a:rPr sz="675" spc="-7" baseline="-18518" dirty="0">
                <a:latin typeface="Comic Sans MS"/>
                <a:cs typeface="Comic Sans MS"/>
              </a:rPr>
              <a:t>4</a:t>
            </a:r>
            <a:r>
              <a:rPr sz="600" spc="-5" dirty="0">
                <a:latin typeface="Comic Sans MS"/>
                <a:cs typeface="Comic Sans MS"/>
              </a:rPr>
              <a:t>en</a:t>
            </a:r>
            <a:endParaRPr sz="600">
              <a:latin typeface="Comic Sans MS"/>
              <a:cs typeface="Comic Sans M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546596" y="2754819"/>
            <a:ext cx="153162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600" spc="5" dirty="0">
                <a:latin typeface="Comic Sans MS"/>
                <a:cs typeface="Comic Sans MS"/>
              </a:rPr>
              <a:t>We</a:t>
            </a:r>
            <a:r>
              <a:rPr sz="600" spc="-25" dirty="0">
                <a:latin typeface="Comic Sans MS"/>
                <a:cs typeface="Comic Sans MS"/>
              </a:rPr>
              <a:t> </a:t>
            </a:r>
            <a:r>
              <a:rPr sz="600" dirty="0">
                <a:latin typeface="Comic Sans MS"/>
                <a:cs typeface="Comic Sans MS"/>
              </a:rPr>
              <a:t>can</a:t>
            </a:r>
            <a:r>
              <a:rPr sz="600" spc="-20" dirty="0">
                <a:latin typeface="Comic Sans MS"/>
                <a:cs typeface="Comic Sans MS"/>
              </a:rPr>
              <a:t> </a:t>
            </a:r>
            <a:r>
              <a:rPr sz="600" spc="-5" dirty="0">
                <a:latin typeface="Comic Sans MS"/>
                <a:cs typeface="Comic Sans MS"/>
              </a:rPr>
              <a:t>compare</a:t>
            </a:r>
            <a:r>
              <a:rPr sz="600" spc="-20" dirty="0">
                <a:latin typeface="Comic Sans MS"/>
                <a:cs typeface="Comic Sans MS"/>
              </a:rPr>
              <a:t> </a:t>
            </a:r>
            <a:r>
              <a:rPr sz="600" spc="5" dirty="0">
                <a:latin typeface="Comic Sans MS"/>
                <a:cs typeface="Comic Sans MS"/>
              </a:rPr>
              <a:t>the</a:t>
            </a:r>
            <a:r>
              <a:rPr sz="600" spc="-25" dirty="0">
                <a:latin typeface="Comic Sans MS"/>
                <a:cs typeface="Comic Sans MS"/>
              </a:rPr>
              <a:t> </a:t>
            </a:r>
            <a:r>
              <a:rPr sz="600" dirty="0">
                <a:latin typeface="Comic Sans MS"/>
                <a:cs typeface="Comic Sans MS"/>
              </a:rPr>
              <a:t>rates</a:t>
            </a:r>
            <a:r>
              <a:rPr sz="600" spc="-20" dirty="0">
                <a:latin typeface="Comic Sans MS"/>
                <a:cs typeface="Comic Sans MS"/>
              </a:rPr>
              <a:t> </a:t>
            </a:r>
            <a:r>
              <a:rPr sz="600" spc="5" dirty="0">
                <a:latin typeface="Comic Sans MS"/>
                <a:cs typeface="Comic Sans MS"/>
              </a:rPr>
              <a:t>of</a:t>
            </a:r>
            <a:r>
              <a:rPr sz="600" spc="-20" dirty="0">
                <a:latin typeface="Comic Sans MS"/>
                <a:cs typeface="Comic Sans MS"/>
              </a:rPr>
              <a:t> </a:t>
            </a:r>
            <a:r>
              <a:rPr sz="600" dirty="0">
                <a:latin typeface="Comic Sans MS"/>
                <a:cs typeface="Comic Sans MS"/>
              </a:rPr>
              <a:t>reaction</a:t>
            </a:r>
            <a:r>
              <a:rPr sz="600" spc="-20" dirty="0">
                <a:latin typeface="Comic Sans MS"/>
                <a:cs typeface="Comic Sans MS"/>
              </a:rPr>
              <a:t> </a:t>
            </a:r>
            <a:r>
              <a:rPr sz="600" spc="-10" dirty="0">
                <a:latin typeface="Comic Sans MS"/>
                <a:cs typeface="Comic Sans MS"/>
              </a:rPr>
              <a:t>for:</a:t>
            </a:r>
            <a:endParaRPr sz="600">
              <a:latin typeface="Comic Sans MS"/>
              <a:cs typeface="Comic Sans MS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1600200" y="3407664"/>
            <a:ext cx="4572000" cy="1247140"/>
            <a:chOff x="1600200" y="3407664"/>
            <a:chExt cx="4572000" cy="1247140"/>
          </a:xfrm>
        </p:grpSpPr>
        <p:sp>
          <p:nvSpPr>
            <p:cNvPr id="52" name="object 52"/>
            <p:cNvSpPr/>
            <p:nvPr/>
          </p:nvSpPr>
          <p:spPr>
            <a:xfrm>
              <a:off x="3605022" y="3407664"/>
              <a:ext cx="56515" cy="55880"/>
            </a:xfrm>
            <a:custGeom>
              <a:avLst/>
              <a:gdLst/>
              <a:ahLst/>
              <a:cxnLst/>
              <a:rect l="l" t="t" r="r" b="b"/>
              <a:pathLst>
                <a:path w="56514" h="55879">
                  <a:moveTo>
                    <a:pt x="56387" y="0"/>
                  </a:moveTo>
                  <a:lnTo>
                    <a:pt x="0" y="33528"/>
                  </a:lnTo>
                  <a:lnTo>
                    <a:pt x="16763" y="38862"/>
                  </a:lnTo>
                  <a:lnTo>
                    <a:pt x="22859" y="55626"/>
                  </a:lnTo>
                  <a:lnTo>
                    <a:pt x="5638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556583" y="3447288"/>
              <a:ext cx="64135" cy="64135"/>
            </a:xfrm>
            <a:custGeom>
              <a:avLst/>
              <a:gdLst/>
              <a:ahLst/>
              <a:cxnLst/>
              <a:rect l="l" t="t" r="r" b="b"/>
              <a:pathLst>
                <a:path w="64135" h="64135">
                  <a:moveTo>
                    <a:pt x="63678" y="0"/>
                  </a:moveTo>
                  <a:lnTo>
                    <a:pt x="0" y="64007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3552444" y="3444240"/>
              <a:ext cx="71755" cy="67310"/>
            </a:xfrm>
            <a:custGeom>
              <a:avLst/>
              <a:gdLst/>
              <a:ahLst/>
              <a:cxnLst/>
              <a:rect l="l" t="t" r="r" b="b"/>
              <a:pathLst>
                <a:path w="71754" h="67310">
                  <a:moveTo>
                    <a:pt x="67056" y="0"/>
                  </a:moveTo>
                  <a:lnTo>
                    <a:pt x="0" y="67055"/>
                  </a:lnTo>
                  <a:lnTo>
                    <a:pt x="9461" y="67055"/>
                  </a:lnTo>
                  <a:lnTo>
                    <a:pt x="71628" y="4571"/>
                  </a:lnTo>
                  <a:lnTo>
                    <a:pt x="6705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600200" y="3510915"/>
              <a:ext cx="4572000" cy="1143635"/>
            </a:xfrm>
            <a:custGeom>
              <a:avLst/>
              <a:gdLst/>
              <a:ahLst/>
              <a:cxnLst/>
              <a:rect l="l" t="t" r="r" b="b"/>
              <a:pathLst>
                <a:path w="4572000" h="1143635">
                  <a:moveTo>
                    <a:pt x="4572000" y="0"/>
                  </a:moveTo>
                  <a:lnTo>
                    <a:pt x="0" y="0"/>
                  </a:lnTo>
                  <a:lnTo>
                    <a:pt x="0" y="1143380"/>
                  </a:lnTo>
                  <a:lnTo>
                    <a:pt x="4572000" y="1143380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828800" y="4306824"/>
              <a:ext cx="4114800" cy="10160"/>
            </a:xfrm>
            <a:custGeom>
              <a:avLst/>
              <a:gdLst/>
              <a:ahLst/>
              <a:cxnLst/>
              <a:rect l="l" t="t" r="r" b="b"/>
              <a:pathLst>
                <a:path w="4114800" h="10160">
                  <a:moveTo>
                    <a:pt x="4114800" y="0"/>
                  </a:moveTo>
                  <a:lnTo>
                    <a:pt x="0" y="0"/>
                  </a:lnTo>
                  <a:lnTo>
                    <a:pt x="0" y="9905"/>
                  </a:lnTo>
                  <a:lnTo>
                    <a:pt x="4114800" y="9905"/>
                  </a:lnTo>
                  <a:lnTo>
                    <a:pt x="41148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3385311" y="3699697"/>
            <a:ext cx="51054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mic Sans MS"/>
                <a:cs typeface="Comic Sans MS"/>
              </a:rPr>
              <a:t>[CoCl</a:t>
            </a:r>
            <a:r>
              <a:rPr sz="675" spc="-7" baseline="-18518" dirty="0">
                <a:latin typeface="Comic Sans MS"/>
                <a:cs typeface="Comic Sans MS"/>
              </a:rPr>
              <a:t>2</a:t>
            </a:r>
            <a:r>
              <a:rPr sz="600" spc="-5" dirty="0">
                <a:latin typeface="Comic Sans MS"/>
                <a:cs typeface="Comic Sans MS"/>
              </a:rPr>
              <a:t>(en)</a:t>
            </a:r>
            <a:r>
              <a:rPr sz="675" spc="-7" baseline="-18518" dirty="0">
                <a:latin typeface="Comic Sans MS"/>
                <a:cs typeface="Comic Sans MS"/>
              </a:rPr>
              <a:t>2</a:t>
            </a:r>
            <a:r>
              <a:rPr sz="600" spc="-5" dirty="0">
                <a:latin typeface="Comic Sans MS"/>
                <a:cs typeface="Comic Sans MS"/>
              </a:rPr>
              <a:t>]</a:t>
            </a:r>
            <a:r>
              <a:rPr sz="675" spc="-7" baseline="24691" dirty="0">
                <a:latin typeface="Comic Sans MS"/>
                <a:cs typeface="Comic Sans MS"/>
              </a:rPr>
              <a:t>+</a:t>
            </a:r>
            <a:endParaRPr sz="675" baseline="24691">
              <a:latin typeface="Comic Sans MS"/>
              <a:cs typeface="Comic Sans MS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3469386" y="3510660"/>
            <a:ext cx="92710" cy="88265"/>
            <a:chOff x="3469386" y="3510660"/>
            <a:chExt cx="92710" cy="88265"/>
          </a:xfrm>
        </p:grpSpPr>
        <p:sp>
          <p:nvSpPr>
            <p:cNvPr id="59" name="object 59"/>
            <p:cNvSpPr/>
            <p:nvPr/>
          </p:nvSpPr>
          <p:spPr>
            <a:xfrm>
              <a:off x="3473196" y="3511295"/>
              <a:ext cx="83820" cy="83820"/>
            </a:xfrm>
            <a:custGeom>
              <a:avLst/>
              <a:gdLst/>
              <a:ahLst/>
              <a:cxnLst/>
              <a:rect l="l" t="t" r="r" b="b"/>
              <a:pathLst>
                <a:path w="83820" h="83820">
                  <a:moveTo>
                    <a:pt x="83387" y="0"/>
                  </a:moveTo>
                  <a:lnTo>
                    <a:pt x="0" y="8381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3469386" y="3511295"/>
              <a:ext cx="92710" cy="87630"/>
            </a:xfrm>
            <a:custGeom>
              <a:avLst/>
              <a:gdLst/>
              <a:ahLst/>
              <a:cxnLst/>
              <a:rect l="l" t="t" r="r" b="b"/>
              <a:pathLst>
                <a:path w="92710" h="87629">
                  <a:moveTo>
                    <a:pt x="92518" y="0"/>
                  </a:moveTo>
                  <a:lnTo>
                    <a:pt x="83057" y="0"/>
                  </a:lnTo>
                  <a:lnTo>
                    <a:pt x="0" y="83058"/>
                  </a:lnTo>
                  <a:lnTo>
                    <a:pt x="5333" y="87629"/>
                  </a:lnTo>
                  <a:lnTo>
                    <a:pt x="9251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1795776" y="3603683"/>
            <a:ext cx="4333240" cy="615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14805">
              <a:lnSpc>
                <a:spcPct val="100000"/>
              </a:lnSpc>
              <a:spcBef>
                <a:spcPts val="100"/>
              </a:spcBef>
            </a:pPr>
            <a:r>
              <a:rPr sz="600" spc="-5" dirty="0">
                <a:latin typeface="Comic Sans MS"/>
                <a:cs typeface="Comic Sans MS"/>
              </a:rPr>
              <a:t>reaction </a:t>
            </a:r>
            <a:r>
              <a:rPr sz="600" spc="5" dirty="0">
                <a:latin typeface="Comic Sans MS"/>
                <a:cs typeface="Comic Sans MS"/>
              </a:rPr>
              <a:t>is </a:t>
            </a:r>
            <a:r>
              <a:rPr sz="600" dirty="0">
                <a:latin typeface="Comic Sans MS"/>
                <a:cs typeface="Comic Sans MS"/>
              </a:rPr>
              <a:t>1000 times faster than </a:t>
            </a:r>
            <a:r>
              <a:rPr sz="600" spc="-5" dirty="0">
                <a:latin typeface="Comic Sans MS"/>
                <a:cs typeface="Comic Sans MS"/>
              </a:rPr>
              <a:t>reaction</a:t>
            </a:r>
            <a:r>
              <a:rPr sz="600" spc="-130" dirty="0">
                <a:latin typeface="Comic Sans MS"/>
                <a:cs typeface="Comic Sans MS"/>
              </a:rPr>
              <a:t> </a:t>
            </a:r>
            <a:r>
              <a:rPr sz="600" dirty="0">
                <a:latin typeface="Comic Sans MS"/>
                <a:cs typeface="Comic Sans MS"/>
              </a:rPr>
              <a:t>with</a:t>
            </a:r>
            <a:endParaRPr sz="600">
              <a:latin typeface="Comic Sans MS"/>
              <a:cs typeface="Comic Sans MS"/>
            </a:endParaRPr>
          </a:p>
          <a:p>
            <a:pPr marL="25400" marR="30480">
              <a:lnSpc>
                <a:spcPct val="100000"/>
              </a:lnSpc>
              <a:spcBef>
                <a:spcPts val="685"/>
              </a:spcBef>
            </a:pPr>
            <a:r>
              <a:rPr sz="900" dirty="0">
                <a:latin typeface="Comic Sans MS"/>
                <a:cs typeface="Comic Sans MS"/>
              </a:rPr>
              <a:t>For </a:t>
            </a:r>
            <a:r>
              <a:rPr sz="900" spc="-5" dirty="0">
                <a:latin typeface="Comic Sans MS"/>
                <a:cs typeface="Comic Sans MS"/>
              </a:rPr>
              <a:t>this dissasociative reaction </a:t>
            </a:r>
            <a:r>
              <a:rPr sz="900" dirty="0">
                <a:latin typeface="Comic Sans MS"/>
                <a:cs typeface="Comic Sans MS"/>
              </a:rPr>
              <a:t>– steric </a:t>
            </a:r>
            <a:r>
              <a:rPr sz="900" spc="-5" dirty="0">
                <a:latin typeface="Comic Sans MS"/>
                <a:cs typeface="Comic Sans MS"/>
              </a:rPr>
              <a:t>crowding is reduced by the </a:t>
            </a:r>
            <a:r>
              <a:rPr sz="900" dirty="0">
                <a:latin typeface="Comic Sans MS"/>
                <a:cs typeface="Comic Sans MS"/>
              </a:rPr>
              <a:t>loss of </a:t>
            </a:r>
            <a:r>
              <a:rPr sz="900" spc="5" dirty="0">
                <a:latin typeface="Comic Sans MS"/>
                <a:cs typeface="Comic Sans MS"/>
              </a:rPr>
              <a:t>Cl</a:t>
            </a:r>
            <a:r>
              <a:rPr sz="900" spc="7" baseline="23148" dirty="0">
                <a:latin typeface="Comic Sans MS"/>
                <a:cs typeface="Comic Sans MS"/>
              </a:rPr>
              <a:t>-, </a:t>
            </a:r>
            <a:r>
              <a:rPr sz="900" spc="-5" dirty="0">
                <a:latin typeface="Comic Sans MS"/>
                <a:cs typeface="Comic Sans MS"/>
              </a:rPr>
              <a:t>if  </a:t>
            </a:r>
            <a:r>
              <a:rPr sz="900" dirty="0">
                <a:latin typeface="Comic Sans MS"/>
                <a:cs typeface="Comic Sans MS"/>
              </a:rPr>
              <a:t>it was associative we would go via a </a:t>
            </a:r>
            <a:r>
              <a:rPr sz="900" spc="-5" dirty="0">
                <a:latin typeface="Comic Sans MS"/>
                <a:cs typeface="Comic Sans MS"/>
              </a:rPr>
              <a:t>7-coordinate </a:t>
            </a:r>
            <a:r>
              <a:rPr sz="900" dirty="0">
                <a:latin typeface="Comic Sans MS"/>
                <a:cs typeface="Comic Sans MS"/>
              </a:rPr>
              <a:t>intermediate so we would  expect the </a:t>
            </a:r>
            <a:r>
              <a:rPr sz="900" spc="-5" dirty="0">
                <a:latin typeface="Comic Sans MS"/>
                <a:cs typeface="Comic Sans MS"/>
              </a:rPr>
              <a:t>reaction </a:t>
            </a:r>
            <a:r>
              <a:rPr sz="900" dirty="0">
                <a:latin typeface="Comic Sans MS"/>
                <a:cs typeface="Comic Sans MS"/>
              </a:rPr>
              <a:t>to be considerably slowed </a:t>
            </a:r>
            <a:r>
              <a:rPr sz="900" spc="-5" dirty="0">
                <a:latin typeface="Comic Sans MS"/>
                <a:cs typeface="Comic Sans MS"/>
              </a:rPr>
              <a:t>by </a:t>
            </a:r>
            <a:r>
              <a:rPr sz="900" dirty="0">
                <a:latin typeface="Comic Sans MS"/>
                <a:cs typeface="Comic Sans MS"/>
              </a:rPr>
              <a:t>steric strain. </a:t>
            </a:r>
            <a:r>
              <a:rPr sz="900" b="1" dirty="0">
                <a:solidFill>
                  <a:srgbClr val="9A6500"/>
                </a:solidFill>
                <a:latin typeface="Comic Sans MS"/>
                <a:cs typeface="Comic Sans MS"/>
              </a:rPr>
              <a:t>It is</a:t>
            </a:r>
            <a:r>
              <a:rPr sz="900" b="1" spc="-90" dirty="0">
                <a:solidFill>
                  <a:srgbClr val="9A6500"/>
                </a:solidFill>
                <a:latin typeface="Comic Sans MS"/>
                <a:cs typeface="Comic Sans MS"/>
              </a:rPr>
              <a:t> </a:t>
            </a:r>
            <a:r>
              <a:rPr sz="900" b="1" dirty="0">
                <a:solidFill>
                  <a:srgbClr val="9A6500"/>
                </a:solidFill>
                <a:latin typeface="Comic Sans MS"/>
                <a:cs typeface="Comic Sans MS"/>
              </a:rPr>
              <a:t>not!</a:t>
            </a:r>
            <a:endParaRPr sz="900">
              <a:latin typeface="Comic Sans MS"/>
              <a:cs typeface="Comic Sans MS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1606296" y="1231391"/>
            <a:ext cx="4559300" cy="3416300"/>
          </a:xfrm>
          <a:custGeom>
            <a:avLst/>
            <a:gdLst/>
            <a:ahLst/>
            <a:cxnLst/>
            <a:rect l="l" t="t" r="r" b="b"/>
            <a:pathLst>
              <a:path w="4559300" h="3416300">
                <a:moveTo>
                  <a:pt x="4559046" y="0"/>
                </a:moveTo>
                <a:lnTo>
                  <a:pt x="0" y="0"/>
                </a:lnTo>
                <a:lnTo>
                  <a:pt x="0" y="3416046"/>
                </a:lnTo>
                <a:lnTo>
                  <a:pt x="4559046" y="3416046"/>
                </a:lnTo>
                <a:lnTo>
                  <a:pt x="4559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786127" y="5511799"/>
            <a:ext cx="4119879" cy="310515"/>
          </a:xfrm>
          <a:custGeom>
            <a:avLst/>
            <a:gdLst/>
            <a:ahLst/>
            <a:cxnLst/>
            <a:rect l="l" t="t" r="r" b="b"/>
            <a:pathLst>
              <a:path w="4119879" h="310514">
                <a:moveTo>
                  <a:pt x="4119372" y="0"/>
                </a:moveTo>
                <a:lnTo>
                  <a:pt x="0" y="0"/>
                </a:lnTo>
                <a:lnTo>
                  <a:pt x="0" y="5080"/>
                </a:lnTo>
                <a:lnTo>
                  <a:pt x="9906" y="5080"/>
                </a:lnTo>
                <a:lnTo>
                  <a:pt x="0" y="5092"/>
                </a:lnTo>
                <a:lnTo>
                  <a:pt x="0" y="309892"/>
                </a:lnTo>
                <a:lnTo>
                  <a:pt x="9906" y="309892"/>
                </a:lnTo>
                <a:lnTo>
                  <a:pt x="9906" y="10414"/>
                </a:lnTo>
                <a:lnTo>
                  <a:pt x="4119372" y="10414"/>
                </a:lnTo>
                <a:lnTo>
                  <a:pt x="4119372" y="5080"/>
                </a:lnTo>
                <a:lnTo>
                  <a:pt x="4119372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1606296" y="5408676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267970">
              <a:lnSpc>
                <a:spcPct val="100000"/>
              </a:lnSpc>
              <a:spcBef>
                <a:spcPts val="800"/>
              </a:spcBef>
            </a:pPr>
            <a:r>
              <a:rPr sz="800" b="1" spc="-10" dirty="0">
                <a:solidFill>
                  <a:srgbClr val="006533"/>
                </a:solidFill>
                <a:latin typeface="Comic Sans MS"/>
                <a:cs typeface="Comic Sans MS"/>
              </a:rPr>
              <a:t>Study </a:t>
            </a:r>
            <a:r>
              <a:rPr sz="800" b="1" spc="-5" dirty="0">
                <a:solidFill>
                  <a:srgbClr val="006533"/>
                </a:solidFill>
                <a:latin typeface="Comic Sans MS"/>
                <a:cs typeface="Comic Sans MS"/>
              </a:rPr>
              <a:t>Aid: Past Exam </a:t>
            </a:r>
            <a:r>
              <a:rPr sz="800" b="1" spc="-10" dirty="0">
                <a:solidFill>
                  <a:srgbClr val="006533"/>
                </a:solidFill>
                <a:latin typeface="Comic Sans MS"/>
                <a:cs typeface="Comic Sans MS"/>
              </a:rPr>
              <a:t>Question </a:t>
            </a:r>
            <a:r>
              <a:rPr sz="800" b="1" spc="-5" dirty="0">
                <a:solidFill>
                  <a:srgbClr val="006533"/>
                </a:solidFill>
                <a:latin typeface="Comic Sans MS"/>
                <a:cs typeface="Comic Sans MS"/>
              </a:rPr>
              <a:t>(Mid Term</a:t>
            </a:r>
            <a:r>
              <a:rPr sz="800" b="1" spc="75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800" b="1" spc="-10" dirty="0">
                <a:solidFill>
                  <a:srgbClr val="006533"/>
                </a:solidFill>
                <a:latin typeface="Comic Sans MS"/>
                <a:cs typeface="Comic Sans MS"/>
              </a:rPr>
              <a:t>2007)</a:t>
            </a:r>
            <a:endParaRPr sz="800">
              <a:latin typeface="Comic Sans MS"/>
              <a:cs typeface="Comic Sans MS"/>
            </a:endParaRPr>
          </a:p>
          <a:p>
            <a:pPr marL="439420" marR="311785" indent="-171450">
              <a:lnSpc>
                <a:spcPct val="130000"/>
              </a:lnSpc>
              <a:spcBef>
                <a:spcPts val="195"/>
              </a:spcBef>
              <a:buAutoNum type="arabicPeriod"/>
              <a:tabLst>
                <a:tab pos="440055" algn="l"/>
              </a:tabLst>
            </a:pPr>
            <a:r>
              <a:rPr sz="800" spc="-5" dirty="0">
                <a:latin typeface="Comic Sans MS"/>
                <a:cs typeface="Comic Sans MS"/>
              </a:rPr>
              <a:t>(5 marks) Transition metal complexes </a:t>
            </a:r>
            <a:r>
              <a:rPr sz="800" spc="-10" dirty="0">
                <a:latin typeface="Comic Sans MS"/>
                <a:cs typeface="Comic Sans MS"/>
              </a:rPr>
              <a:t>undergo </a:t>
            </a:r>
            <a:r>
              <a:rPr sz="800" spc="-5" dirty="0">
                <a:latin typeface="Comic Sans MS"/>
                <a:cs typeface="Comic Sans MS"/>
              </a:rPr>
              <a:t>ligand substitution </a:t>
            </a:r>
            <a:r>
              <a:rPr sz="800" spc="-10" dirty="0">
                <a:latin typeface="Comic Sans MS"/>
                <a:cs typeface="Comic Sans MS"/>
              </a:rPr>
              <a:t>reactions </a:t>
            </a:r>
            <a:r>
              <a:rPr sz="800" spc="-5" dirty="0">
                <a:latin typeface="Comic Sans MS"/>
                <a:cs typeface="Comic Sans MS"/>
              </a:rPr>
              <a:t>by  either associative (A) or </a:t>
            </a:r>
            <a:r>
              <a:rPr sz="800" spc="-10" dirty="0">
                <a:latin typeface="Comic Sans MS"/>
                <a:cs typeface="Comic Sans MS"/>
              </a:rPr>
              <a:t>dissociative </a:t>
            </a:r>
            <a:r>
              <a:rPr sz="800" spc="-5" dirty="0">
                <a:latin typeface="Comic Sans MS"/>
                <a:cs typeface="Comic Sans MS"/>
              </a:rPr>
              <a:t>(D) mechanisms. Show that you understand  these terms by </a:t>
            </a:r>
            <a:r>
              <a:rPr sz="800" spc="-10" dirty="0">
                <a:latin typeface="Comic Sans MS"/>
                <a:cs typeface="Comic Sans MS"/>
              </a:rPr>
              <a:t>drawing diagrams </a:t>
            </a:r>
            <a:r>
              <a:rPr sz="800" spc="-5" dirty="0">
                <a:latin typeface="Comic Sans MS"/>
                <a:cs typeface="Comic Sans MS"/>
              </a:rPr>
              <a:t>or writing equations to show the reaction  mechanism for each of the following</a:t>
            </a:r>
            <a:r>
              <a:rPr sz="800" spc="15" dirty="0">
                <a:latin typeface="Comic Sans MS"/>
                <a:cs typeface="Comic Sans MS"/>
              </a:rPr>
              <a:t> </a:t>
            </a:r>
            <a:r>
              <a:rPr sz="800" spc="-10" dirty="0">
                <a:latin typeface="Comic Sans MS"/>
                <a:cs typeface="Comic Sans MS"/>
              </a:rPr>
              <a:t>reactions:</a:t>
            </a:r>
            <a:endParaRPr sz="800">
              <a:latin typeface="Comic Sans MS"/>
              <a:cs typeface="Comic Sans MS"/>
            </a:endParaRPr>
          </a:p>
          <a:p>
            <a:pPr marL="571500" lvl="1" indent="-132715">
              <a:lnSpc>
                <a:spcPct val="100000"/>
              </a:lnSpc>
              <a:spcBef>
                <a:spcPts val="480"/>
              </a:spcBef>
              <a:buAutoNum type="romanLcParenBoth"/>
              <a:tabLst>
                <a:tab pos="572135" algn="l"/>
                <a:tab pos="1861820" algn="l"/>
              </a:tabLst>
            </a:pPr>
            <a:r>
              <a:rPr sz="800" dirty="0">
                <a:latin typeface="Comic Sans MS"/>
                <a:cs typeface="Comic Sans MS"/>
              </a:rPr>
              <a:t>[PtCl</a:t>
            </a:r>
            <a:r>
              <a:rPr sz="750" baseline="-22222" dirty="0">
                <a:latin typeface="Comic Sans MS"/>
                <a:cs typeface="Comic Sans MS"/>
              </a:rPr>
              <a:t>4</a:t>
            </a:r>
            <a:r>
              <a:rPr sz="800" dirty="0">
                <a:latin typeface="Comic Sans MS"/>
                <a:cs typeface="Comic Sans MS"/>
              </a:rPr>
              <a:t>]</a:t>
            </a:r>
            <a:r>
              <a:rPr sz="750" baseline="27777" dirty="0">
                <a:latin typeface="Comic Sans MS"/>
                <a:cs typeface="Comic Sans MS"/>
              </a:rPr>
              <a:t>2-</a:t>
            </a:r>
            <a:r>
              <a:rPr sz="750" spc="172" baseline="27777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+</a:t>
            </a:r>
            <a:r>
              <a:rPr sz="800" spc="25" dirty="0">
                <a:latin typeface="Comic Sans MS"/>
                <a:cs typeface="Comic Sans MS"/>
              </a:rPr>
              <a:t> </a:t>
            </a:r>
            <a:r>
              <a:rPr sz="800" dirty="0">
                <a:latin typeface="Comic Sans MS"/>
                <a:cs typeface="Comic Sans MS"/>
              </a:rPr>
              <a:t>NH</a:t>
            </a:r>
            <a:r>
              <a:rPr sz="750" baseline="-22222" dirty="0">
                <a:latin typeface="Comic Sans MS"/>
                <a:cs typeface="Comic Sans MS"/>
              </a:rPr>
              <a:t>3	</a:t>
            </a:r>
            <a:r>
              <a:rPr sz="800" dirty="0">
                <a:latin typeface="Comic Sans MS"/>
                <a:cs typeface="Comic Sans MS"/>
              </a:rPr>
              <a:t>[PtCl</a:t>
            </a:r>
            <a:r>
              <a:rPr sz="750" baseline="-22222" dirty="0">
                <a:latin typeface="Comic Sans MS"/>
                <a:cs typeface="Comic Sans MS"/>
              </a:rPr>
              <a:t>3</a:t>
            </a:r>
            <a:r>
              <a:rPr sz="800" dirty="0">
                <a:latin typeface="Comic Sans MS"/>
                <a:cs typeface="Comic Sans MS"/>
              </a:rPr>
              <a:t>(NH</a:t>
            </a:r>
            <a:r>
              <a:rPr sz="750" baseline="-22222" dirty="0">
                <a:latin typeface="Comic Sans MS"/>
                <a:cs typeface="Comic Sans MS"/>
              </a:rPr>
              <a:t>3</a:t>
            </a:r>
            <a:r>
              <a:rPr sz="800" dirty="0">
                <a:latin typeface="Comic Sans MS"/>
                <a:cs typeface="Comic Sans MS"/>
              </a:rPr>
              <a:t>)]</a:t>
            </a:r>
            <a:r>
              <a:rPr sz="750" baseline="27777" dirty="0">
                <a:latin typeface="Comic Sans MS"/>
                <a:cs typeface="Comic Sans MS"/>
              </a:rPr>
              <a:t>- </a:t>
            </a:r>
            <a:r>
              <a:rPr sz="800" spc="-5" dirty="0">
                <a:latin typeface="Comic Sans MS"/>
                <a:cs typeface="Comic Sans MS"/>
              </a:rPr>
              <a:t>+ </a:t>
            </a:r>
            <a:r>
              <a:rPr sz="800" dirty="0">
                <a:latin typeface="Comic Sans MS"/>
                <a:cs typeface="Comic Sans MS"/>
              </a:rPr>
              <a:t>Cl</a:t>
            </a:r>
            <a:r>
              <a:rPr sz="750" baseline="27777" dirty="0">
                <a:latin typeface="Comic Sans MS"/>
                <a:cs typeface="Comic Sans MS"/>
              </a:rPr>
              <a:t>- </a:t>
            </a:r>
            <a:r>
              <a:rPr sz="800" spc="-5" dirty="0">
                <a:latin typeface="Comic Sans MS"/>
                <a:cs typeface="Comic Sans MS"/>
              </a:rPr>
              <a:t>(A</a:t>
            </a:r>
            <a:r>
              <a:rPr sz="800" spc="-45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mechanism)</a:t>
            </a:r>
            <a:endParaRPr sz="800">
              <a:latin typeface="Comic Sans MS"/>
              <a:cs typeface="Comic Sans MS"/>
            </a:endParaRPr>
          </a:p>
          <a:p>
            <a:pPr marL="600075" lvl="1" indent="-161290">
              <a:lnSpc>
                <a:spcPct val="100000"/>
              </a:lnSpc>
              <a:spcBef>
                <a:spcPts val="480"/>
              </a:spcBef>
              <a:buAutoNum type="romanLcParenBoth"/>
              <a:tabLst>
                <a:tab pos="600710" algn="l"/>
                <a:tab pos="1862455" algn="l"/>
              </a:tabLst>
            </a:pPr>
            <a:r>
              <a:rPr sz="800" dirty="0">
                <a:latin typeface="Comic Sans MS"/>
                <a:cs typeface="Comic Sans MS"/>
              </a:rPr>
              <a:t>[Co(NH</a:t>
            </a:r>
            <a:r>
              <a:rPr sz="750" baseline="-22222" dirty="0">
                <a:latin typeface="Comic Sans MS"/>
                <a:cs typeface="Comic Sans MS"/>
              </a:rPr>
              <a:t>3</a:t>
            </a:r>
            <a:r>
              <a:rPr sz="800" dirty="0">
                <a:latin typeface="Comic Sans MS"/>
                <a:cs typeface="Comic Sans MS"/>
              </a:rPr>
              <a:t>)</a:t>
            </a:r>
            <a:r>
              <a:rPr sz="750" baseline="-22222" dirty="0">
                <a:latin typeface="Comic Sans MS"/>
                <a:cs typeface="Comic Sans MS"/>
              </a:rPr>
              <a:t>5</a:t>
            </a:r>
            <a:r>
              <a:rPr sz="800" dirty="0">
                <a:latin typeface="Comic Sans MS"/>
                <a:cs typeface="Comic Sans MS"/>
              </a:rPr>
              <a:t>Cl]</a:t>
            </a:r>
            <a:r>
              <a:rPr sz="750" baseline="27777" dirty="0">
                <a:latin typeface="Comic Sans MS"/>
                <a:cs typeface="Comic Sans MS"/>
              </a:rPr>
              <a:t>2+</a:t>
            </a:r>
            <a:r>
              <a:rPr sz="750" spc="165" baseline="27777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+</a:t>
            </a:r>
            <a:r>
              <a:rPr sz="800" spc="20" dirty="0">
                <a:latin typeface="Comic Sans MS"/>
                <a:cs typeface="Comic Sans MS"/>
              </a:rPr>
              <a:t> </a:t>
            </a:r>
            <a:r>
              <a:rPr sz="800" dirty="0">
                <a:latin typeface="Comic Sans MS"/>
                <a:cs typeface="Comic Sans MS"/>
              </a:rPr>
              <a:t>H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0	[Co(NH</a:t>
            </a:r>
            <a:r>
              <a:rPr sz="750" baseline="-22222" dirty="0">
                <a:latin typeface="Comic Sans MS"/>
                <a:cs typeface="Comic Sans MS"/>
              </a:rPr>
              <a:t>3</a:t>
            </a:r>
            <a:r>
              <a:rPr sz="800" dirty="0">
                <a:latin typeface="Comic Sans MS"/>
                <a:cs typeface="Comic Sans MS"/>
              </a:rPr>
              <a:t>)</a:t>
            </a:r>
            <a:r>
              <a:rPr sz="750" baseline="-22222" dirty="0">
                <a:latin typeface="Comic Sans MS"/>
                <a:cs typeface="Comic Sans MS"/>
              </a:rPr>
              <a:t>5</a:t>
            </a:r>
            <a:r>
              <a:rPr sz="800" dirty="0">
                <a:latin typeface="Comic Sans MS"/>
                <a:cs typeface="Comic Sans MS"/>
              </a:rPr>
              <a:t>H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O]</a:t>
            </a:r>
            <a:r>
              <a:rPr sz="750" baseline="27777" dirty="0">
                <a:latin typeface="Comic Sans MS"/>
                <a:cs typeface="Comic Sans MS"/>
              </a:rPr>
              <a:t>3+ </a:t>
            </a:r>
            <a:r>
              <a:rPr sz="800" spc="-5" dirty="0">
                <a:latin typeface="Comic Sans MS"/>
                <a:cs typeface="Comic Sans MS"/>
              </a:rPr>
              <a:t>+ Cl- (D</a:t>
            </a:r>
            <a:r>
              <a:rPr sz="800" spc="-60" dirty="0">
                <a:latin typeface="Comic Sans MS"/>
                <a:cs typeface="Comic Sans MS"/>
              </a:rPr>
              <a:t> </a:t>
            </a:r>
            <a:r>
              <a:rPr sz="800" spc="-10" dirty="0">
                <a:latin typeface="Comic Sans MS"/>
                <a:cs typeface="Comic Sans MS"/>
              </a:rPr>
              <a:t>mechanism)</a:t>
            </a:r>
            <a:endParaRPr sz="800">
              <a:latin typeface="Comic Sans MS"/>
              <a:cs typeface="Comic Sans MS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048000" y="6564630"/>
            <a:ext cx="266700" cy="38100"/>
          </a:xfrm>
          <a:custGeom>
            <a:avLst/>
            <a:gdLst/>
            <a:ahLst/>
            <a:cxnLst/>
            <a:rect l="l" t="t" r="r" b="b"/>
            <a:pathLst>
              <a:path w="266700" h="38100">
                <a:moveTo>
                  <a:pt x="228600" y="0"/>
                </a:moveTo>
                <a:lnTo>
                  <a:pt x="228600" y="38100"/>
                </a:lnTo>
                <a:lnTo>
                  <a:pt x="259079" y="22860"/>
                </a:lnTo>
                <a:lnTo>
                  <a:pt x="235458" y="22860"/>
                </a:lnTo>
                <a:lnTo>
                  <a:pt x="235458" y="16002"/>
                </a:lnTo>
                <a:lnTo>
                  <a:pt x="260604" y="16002"/>
                </a:lnTo>
                <a:lnTo>
                  <a:pt x="228600" y="0"/>
                </a:lnTo>
                <a:close/>
              </a:path>
              <a:path w="266700" h="38100">
                <a:moveTo>
                  <a:pt x="228600" y="16002"/>
                </a:moveTo>
                <a:lnTo>
                  <a:pt x="0" y="16002"/>
                </a:lnTo>
                <a:lnTo>
                  <a:pt x="0" y="22860"/>
                </a:lnTo>
                <a:lnTo>
                  <a:pt x="228600" y="22860"/>
                </a:lnTo>
                <a:lnTo>
                  <a:pt x="228600" y="16002"/>
                </a:lnTo>
                <a:close/>
              </a:path>
              <a:path w="266700" h="38100">
                <a:moveTo>
                  <a:pt x="260604" y="16002"/>
                </a:moveTo>
                <a:lnTo>
                  <a:pt x="235458" y="16002"/>
                </a:lnTo>
                <a:lnTo>
                  <a:pt x="235458" y="22860"/>
                </a:lnTo>
                <a:lnTo>
                  <a:pt x="259079" y="22860"/>
                </a:lnTo>
                <a:lnTo>
                  <a:pt x="266700" y="19050"/>
                </a:lnTo>
                <a:lnTo>
                  <a:pt x="260604" y="160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200400" y="6755130"/>
            <a:ext cx="266700" cy="38100"/>
          </a:xfrm>
          <a:custGeom>
            <a:avLst/>
            <a:gdLst/>
            <a:ahLst/>
            <a:cxnLst/>
            <a:rect l="l" t="t" r="r" b="b"/>
            <a:pathLst>
              <a:path w="266700" h="38100">
                <a:moveTo>
                  <a:pt x="228600" y="0"/>
                </a:moveTo>
                <a:lnTo>
                  <a:pt x="228600" y="38100"/>
                </a:lnTo>
                <a:lnTo>
                  <a:pt x="259079" y="22860"/>
                </a:lnTo>
                <a:lnTo>
                  <a:pt x="235458" y="22860"/>
                </a:lnTo>
                <a:lnTo>
                  <a:pt x="235458" y="16002"/>
                </a:lnTo>
                <a:lnTo>
                  <a:pt x="260604" y="16002"/>
                </a:lnTo>
                <a:lnTo>
                  <a:pt x="228600" y="0"/>
                </a:lnTo>
                <a:close/>
              </a:path>
              <a:path w="266700" h="38100">
                <a:moveTo>
                  <a:pt x="228600" y="16002"/>
                </a:moveTo>
                <a:lnTo>
                  <a:pt x="0" y="16002"/>
                </a:lnTo>
                <a:lnTo>
                  <a:pt x="0" y="22860"/>
                </a:lnTo>
                <a:lnTo>
                  <a:pt x="228600" y="22860"/>
                </a:lnTo>
                <a:lnTo>
                  <a:pt x="228600" y="16002"/>
                </a:lnTo>
                <a:close/>
              </a:path>
              <a:path w="266700" h="38100">
                <a:moveTo>
                  <a:pt x="260604" y="16002"/>
                </a:moveTo>
                <a:lnTo>
                  <a:pt x="235458" y="16002"/>
                </a:lnTo>
                <a:lnTo>
                  <a:pt x="235458" y="22860"/>
                </a:lnTo>
                <a:lnTo>
                  <a:pt x="259079" y="22860"/>
                </a:lnTo>
                <a:lnTo>
                  <a:pt x="266700" y="19050"/>
                </a:lnTo>
                <a:lnTo>
                  <a:pt x="260604" y="160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828800" y="8484107"/>
            <a:ext cx="4114800" cy="10160"/>
          </a:xfrm>
          <a:custGeom>
            <a:avLst/>
            <a:gdLst/>
            <a:ahLst/>
            <a:cxnLst/>
            <a:rect l="l" t="t" r="r" b="b"/>
            <a:pathLst>
              <a:path w="4114800" h="10159">
                <a:moveTo>
                  <a:pt x="4114800" y="0"/>
                </a:moveTo>
                <a:lnTo>
                  <a:pt x="0" y="0"/>
                </a:lnTo>
                <a:lnTo>
                  <a:pt x="0" y="9906"/>
                </a:lnTo>
                <a:lnTo>
                  <a:pt x="4114800" y="9906"/>
                </a:lnTo>
                <a:lnTo>
                  <a:pt x="4114800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40"/>
              </a:lnSpc>
            </a:pPr>
            <a:fld id="{81D60167-4931-47E6-BA6A-407CBD079E47}" type="slidenum">
              <a:rPr dirty="0"/>
              <a:pPr marL="38100">
                <a:lnSpc>
                  <a:spcPts val="1540"/>
                </a:lnSpc>
              </a:pPr>
              <a:t>12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74520" y="1457198"/>
            <a:ext cx="3778885" cy="610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296545" algn="l"/>
              </a:tabLst>
            </a:pPr>
            <a:r>
              <a:rPr sz="1000" b="1" spc="-5" dirty="0">
                <a:solidFill>
                  <a:srgbClr val="006533"/>
                </a:solidFill>
                <a:latin typeface="Comic Sans MS"/>
                <a:cs typeface="Comic Sans MS"/>
              </a:rPr>
              <a:t>4.	</a:t>
            </a:r>
            <a:r>
              <a:rPr sz="1000" b="1" dirty="0">
                <a:solidFill>
                  <a:srgbClr val="006533"/>
                </a:solidFill>
                <a:latin typeface="Comic Sans MS"/>
                <a:cs typeface="Comic Sans MS"/>
              </a:rPr>
              <a:t>Factors </a:t>
            </a:r>
            <a:r>
              <a:rPr sz="1000" b="1" spc="-5" dirty="0">
                <a:solidFill>
                  <a:srgbClr val="006533"/>
                </a:solidFill>
                <a:latin typeface="Comic Sans MS"/>
                <a:cs typeface="Comic Sans MS"/>
              </a:rPr>
              <a:t>Affecting the Rate </a:t>
            </a:r>
            <a:r>
              <a:rPr sz="1000" b="1" dirty="0">
                <a:solidFill>
                  <a:srgbClr val="006533"/>
                </a:solidFill>
                <a:latin typeface="Comic Sans MS"/>
                <a:cs typeface="Comic Sans MS"/>
              </a:rPr>
              <a:t>of </a:t>
            </a:r>
            <a:r>
              <a:rPr sz="1000" b="1" spc="-5" dirty="0">
                <a:solidFill>
                  <a:srgbClr val="006533"/>
                </a:solidFill>
                <a:latin typeface="Comic Sans MS"/>
                <a:cs typeface="Comic Sans MS"/>
              </a:rPr>
              <a:t>Octahedral</a:t>
            </a:r>
            <a:r>
              <a:rPr sz="1000" b="1" spc="-114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1000" b="1" spc="-5" dirty="0">
                <a:solidFill>
                  <a:srgbClr val="006533"/>
                </a:solidFill>
                <a:latin typeface="Comic Sans MS"/>
                <a:cs typeface="Comic Sans MS"/>
              </a:rPr>
              <a:t>Substitution.</a:t>
            </a:r>
            <a:endParaRPr sz="1000">
              <a:latin typeface="Comic Sans MS"/>
              <a:cs typeface="Comic Sans MS"/>
            </a:endParaRPr>
          </a:p>
          <a:p>
            <a:pPr marL="285750" marR="104139" indent="-285750">
              <a:lnSpc>
                <a:spcPct val="120000"/>
              </a:lnSpc>
              <a:spcBef>
                <a:spcPts val="810"/>
              </a:spcBef>
              <a:tabLst>
                <a:tab pos="285115" algn="l"/>
              </a:tabLst>
            </a:pPr>
            <a:r>
              <a:rPr sz="900" b="1" dirty="0">
                <a:solidFill>
                  <a:srgbClr val="9A6500"/>
                </a:solidFill>
                <a:latin typeface="Comic Sans MS"/>
                <a:cs typeface="Comic Sans MS"/>
              </a:rPr>
              <a:t>1.	</a:t>
            </a:r>
            <a:r>
              <a:rPr sz="900" b="1" spc="-5" dirty="0">
                <a:solidFill>
                  <a:srgbClr val="9A6500"/>
                </a:solidFill>
                <a:latin typeface="Comic Sans MS"/>
                <a:cs typeface="Comic Sans MS"/>
              </a:rPr>
              <a:t>Size </a:t>
            </a:r>
            <a:r>
              <a:rPr sz="900" b="1" dirty="0">
                <a:solidFill>
                  <a:srgbClr val="9A6500"/>
                </a:solidFill>
                <a:latin typeface="Comic Sans MS"/>
                <a:cs typeface="Comic Sans MS"/>
              </a:rPr>
              <a:t>and Charge of Metal</a:t>
            </a:r>
            <a:r>
              <a:rPr sz="900" b="1" spc="-250" dirty="0">
                <a:solidFill>
                  <a:srgbClr val="9A6500"/>
                </a:solidFill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– the strongest </a:t>
            </a:r>
            <a:r>
              <a:rPr sz="900" spc="-5" dirty="0">
                <a:latin typeface="Comic Sans MS"/>
                <a:cs typeface="Comic Sans MS"/>
              </a:rPr>
              <a:t>bonds </a:t>
            </a:r>
            <a:r>
              <a:rPr sz="900" dirty="0">
                <a:latin typeface="Comic Sans MS"/>
                <a:cs typeface="Comic Sans MS"/>
              </a:rPr>
              <a:t>occur </a:t>
            </a:r>
            <a:r>
              <a:rPr sz="900" spc="-5" dirty="0">
                <a:latin typeface="Comic Sans MS"/>
                <a:cs typeface="Comic Sans MS"/>
              </a:rPr>
              <a:t>for the  </a:t>
            </a:r>
            <a:r>
              <a:rPr sz="900" dirty="0">
                <a:latin typeface="Comic Sans MS"/>
                <a:cs typeface="Comic Sans MS"/>
              </a:rPr>
              <a:t>smallest size and higher charge on the</a:t>
            </a:r>
            <a:r>
              <a:rPr sz="900" spc="-6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metal.</a:t>
            </a:r>
            <a:endParaRPr sz="9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37682" y="2292350"/>
            <a:ext cx="5969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latin typeface="Comic Sans MS"/>
                <a:cs typeface="Comic Sans MS"/>
              </a:rPr>
              <a:t>8</a:t>
            </a:r>
            <a:endParaRPr sz="600">
              <a:latin typeface="Comic Sans MS"/>
              <a:cs typeface="Comic Sans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600200" y="2367914"/>
            <a:ext cx="4572000" cy="1948814"/>
            <a:chOff x="1600200" y="2367914"/>
            <a:chExt cx="4572000" cy="1948814"/>
          </a:xfrm>
        </p:grpSpPr>
        <p:sp>
          <p:nvSpPr>
            <p:cNvPr id="5" name="object 5"/>
            <p:cNvSpPr/>
            <p:nvPr/>
          </p:nvSpPr>
          <p:spPr>
            <a:xfrm>
              <a:off x="1600200" y="2367914"/>
              <a:ext cx="4572000" cy="1144270"/>
            </a:xfrm>
            <a:custGeom>
              <a:avLst/>
              <a:gdLst/>
              <a:ahLst/>
              <a:cxnLst/>
              <a:rect l="l" t="t" r="r" b="b"/>
              <a:pathLst>
                <a:path w="4572000" h="1144270">
                  <a:moveTo>
                    <a:pt x="4572000" y="0"/>
                  </a:moveTo>
                  <a:lnTo>
                    <a:pt x="0" y="0"/>
                  </a:lnTo>
                  <a:lnTo>
                    <a:pt x="0" y="1143761"/>
                  </a:lnTo>
                  <a:lnTo>
                    <a:pt x="4572000" y="1143761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28800" y="4306823"/>
              <a:ext cx="4114800" cy="10160"/>
            </a:xfrm>
            <a:custGeom>
              <a:avLst/>
              <a:gdLst/>
              <a:ahLst/>
              <a:cxnLst/>
              <a:rect l="l" t="t" r="r" b="b"/>
              <a:pathLst>
                <a:path w="4114800" h="10160">
                  <a:moveTo>
                    <a:pt x="4114800" y="0"/>
                  </a:moveTo>
                  <a:lnTo>
                    <a:pt x="0" y="0"/>
                  </a:lnTo>
                  <a:lnTo>
                    <a:pt x="0" y="9905"/>
                  </a:lnTo>
                  <a:lnTo>
                    <a:pt x="4114800" y="9905"/>
                  </a:lnTo>
                  <a:lnTo>
                    <a:pt x="41148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849120" y="2261108"/>
            <a:ext cx="4027170" cy="16440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1150" marR="43180" indent="-285750">
              <a:lnSpc>
                <a:spcPct val="120000"/>
              </a:lnSpc>
              <a:spcBef>
                <a:spcPts val="100"/>
              </a:spcBef>
              <a:tabLst>
                <a:tab pos="310515" algn="l"/>
              </a:tabLst>
            </a:pPr>
            <a:r>
              <a:rPr sz="900" b="1" dirty="0">
                <a:solidFill>
                  <a:srgbClr val="9A6500"/>
                </a:solidFill>
                <a:latin typeface="Comic Sans MS"/>
                <a:cs typeface="Comic Sans MS"/>
              </a:rPr>
              <a:t>2.	Change in CFSE </a:t>
            </a:r>
            <a:r>
              <a:rPr sz="900" dirty="0">
                <a:latin typeface="Comic Sans MS"/>
                <a:cs typeface="Comic Sans MS"/>
              </a:rPr>
              <a:t>– complexes with </a:t>
            </a:r>
            <a:r>
              <a:rPr sz="900" spc="-5" dirty="0">
                <a:latin typeface="Comic Sans MS"/>
                <a:cs typeface="Comic Sans MS"/>
              </a:rPr>
              <a:t>d</a:t>
            </a:r>
            <a:r>
              <a:rPr sz="900" spc="-7" baseline="23148" dirty="0">
                <a:latin typeface="Comic Sans MS"/>
                <a:cs typeface="Comic Sans MS"/>
              </a:rPr>
              <a:t>3</a:t>
            </a:r>
            <a:r>
              <a:rPr sz="900" spc="-5" dirty="0">
                <a:latin typeface="Comic Sans MS"/>
                <a:cs typeface="Comic Sans MS"/>
              </a:rPr>
              <a:t>, </a:t>
            </a:r>
            <a:r>
              <a:rPr sz="900" dirty="0">
                <a:latin typeface="Comic Sans MS"/>
                <a:cs typeface="Comic Sans MS"/>
              </a:rPr>
              <a:t>low spin </a:t>
            </a:r>
            <a:r>
              <a:rPr sz="900" spc="-5" dirty="0">
                <a:latin typeface="Comic Sans MS"/>
                <a:cs typeface="Comic Sans MS"/>
              </a:rPr>
              <a:t>d</a:t>
            </a:r>
            <a:r>
              <a:rPr sz="900" spc="-7" baseline="23148" dirty="0">
                <a:latin typeface="Comic Sans MS"/>
                <a:cs typeface="Comic Sans MS"/>
              </a:rPr>
              <a:t>6 </a:t>
            </a:r>
            <a:r>
              <a:rPr sz="900" dirty="0">
                <a:latin typeface="Comic Sans MS"/>
                <a:cs typeface="Comic Sans MS"/>
              </a:rPr>
              <a:t>configurations and  exchange ligands slowly. This </a:t>
            </a:r>
            <a:r>
              <a:rPr sz="900" spc="-5" dirty="0">
                <a:latin typeface="Comic Sans MS"/>
                <a:cs typeface="Comic Sans MS"/>
              </a:rPr>
              <a:t>is because </a:t>
            </a:r>
            <a:r>
              <a:rPr sz="900" dirty="0">
                <a:latin typeface="Comic Sans MS"/>
                <a:cs typeface="Comic Sans MS"/>
              </a:rPr>
              <a:t>you loose a lot of crystal  </a:t>
            </a:r>
            <a:r>
              <a:rPr sz="900" spc="-5" dirty="0">
                <a:latin typeface="Comic Sans MS"/>
                <a:cs typeface="Comic Sans MS"/>
              </a:rPr>
              <a:t>field </a:t>
            </a:r>
            <a:r>
              <a:rPr sz="900" dirty="0">
                <a:latin typeface="Comic Sans MS"/>
                <a:cs typeface="Comic Sans MS"/>
              </a:rPr>
              <a:t>stabilization energy when going to 5 co-ordinate. (any</a:t>
            </a:r>
            <a:r>
              <a:rPr sz="900" spc="-150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geometry  is less than octahedral in terms of</a:t>
            </a:r>
            <a:r>
              <a:rPr sz="900" spc="-5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CFSE).</a:t>
            </a:r>
            <a:endParaRPr sz="900">
              <a:latin typeface="Comic Sans MS"/>
              <a:cs typeface="Comic Sans MS"/>
            </a:endParaRPr>
          </a:p>
          <a:p>
            <a:pPr marL="311150">
              <a:lnSpc>
                <a:spcPct val="100000"/>
              </a:lnSpc>
              <a:spcBef>
                <a:spcPts val="430"/>
              </a:spcBef>
            </a:pPr>
            <a:r>
              <a:rPr sz="900" b="1" dirty="0">
                <a:solidFill>
                  <a:srgbClr val="9A6500"/>
                </a:solidFill>
                <a:latin typeface="Comic Sans MS"/>
                <a:cs typeface="Comic Sans MS"/>
              </a:rPr>
              <a:t>Look at the</a:t>
            </a:r>
            <a:r>
              <a:rPr sz="900" b="1" spc="-35" dirty="0">
                <a:solidFill>
                  <a:srgbClr val="9A6500"/>
                </a:solidFill>
                <a:latin typeface="Comic Sans MS"/>
                <a:cs typeface="Comic Sans MS"/>
              </a:rPr>
              <a:t> </a:t>
            </a:r>
            <a:r>
              <a:rPr sz="900" b="1" dirty="0">
                <a:solidFill>
                  <a:srgbClr val="9A6500"/>
                </a:solidFill>
                <a:latin typeface="Comic Sans MS"/>
                <a:cs typeface="Comic Sans MS"/>
              </a:rPr>
              <a:t>handout</a:t>
            </a:r>
            <a:endParaRPr sz="900">
              <a:latin typeface="Comic Sans MS"/>
              <a:cs typeface="Comic Sans MS"/>
            </a:endParaRPr>
          </a:p>
          <a:p>
            <a:pPr marL="311150" marR="2030730">
              <a:lnSpc>
                <a:spcPct val="140000"/>
              </a:lnSpc>
            </a:pPr>
            <a:r>
              <a:rPr sz="900" spc="-5" dirty="0">
                <a:latin typeface="Comic Sans MS"/>
                <a:cs typeface="Comic Sans MS"/>
              </a:rPr>
              <a:t>If </a:t>
            </a:r>
            <a:r>
              <a:rPr sz="900" dirty="0">
                <a:latin typeface="Comic Sans MS"/>
                <a:cs typeface="Comic Sans MS"/>
              </a:rPr>
              <a:t>we compare </a:t>
            </a:r>
            <a:r>
              <a:rPr sz="900" spc="-5" dirty="0">
                <a:latin typeface="Comic Sans MS"/>
                <a:cs typeface="Comic Sans MS"/>
              </a:rPr>
              <a:t>Al</a:t>
            </a:r>
            <a:r>
              <a:rPr sz="900" spc="-7" baseline="23148" dirty="0">
                <a:latin typeface="Comic Sans MS"/>
                <a:cs typeface="Comic Sans MS"/>
              </a:rPr>
              <a:t>3+ </a:t>
            </a:r>
            <a:r>
              <a:rPr sz="900" dirty="0">
                <a:latin typeface="Comic Sans MS"/>
                <a:cs typeface="Comic Sans MS"/>
              </a:rPr>
              <a:t>and </a:t>
            </a:r>
            <a:r>
              <a:rPr sz="900" spc="-5" dirty="0">
                <a:latin typeface="Comic Sans MS"/>
                <a:cs typeface="Comic Sans MS"/>
              </a:rPr>
              <a:t>Cr</a:t>
            </a:r>
            <a:r>
              <a:rPr sz="900" spc="-7" baseline="23148" dirty="0">
                <a:latin typeface="Comic Sans MS"/>
                <a:cs typeface="Comic Sans MS"/>
              </a:rPr>
              <a:t>3+  </a:t>
            </a:r>
            <a:r>
              <a:rPr sz="900" dirty="0">
                <a:latin typeface="Comic Sans MS"/>
                <a:cs typeface="Comic Sans MS"/>
              </a:rPr>
              <a:t>Both metals have the same</a:t>
            </a:r>
            <a:r>
              <a:rPr sz="900" spc="-12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size</a:t>
            </a:r>
            <a:endParaRPr sz="900">
              <a:latin typeface="Comic Sans MS"/>
              <a:cs typeface="Comic Sans MS"/>
            </a:endParaRPr>
          </a:p>
          <a:p>
            <a:pPr marL="311150">
              <a:lnSpc>
                <a:spcPct val="100000"/>
              </a:lnSpc>
              <a:spcBef>
                <a:spcPts val="430"/>
              </a:spcBef>
            </a:pPr>
            <a:r>
              <a:rPr sz="900" spc="-5" dirty="0">
                <a:latin typeface="Comic Sans MS"/>
                <a:cs typeface="Comic Sans MS"/>
              </a:rPr>
              <a:t>Cr</a:t>
            </a:r>
            <a:r>
              <a:rPr sz="900" spc="-7" baseline="23148" dirty="0">
                <a:latin typeface="Comic Sans MS"/>
                <a:cs typeface="Comic Sans MS"/>
              </a:rPr>
              <a:t>3+ </a:t>
            </a:r>
            <a:r>
              <a:rPr sz="900" dirty="0">
                <a:latin typeface="Comic Sans MS"/>
                <a:cs typeface="Comic Sans MS"/>
              </a:rPr>
              <a:t>has 3 d electrons and </a:t>
            </a:r>
            <a:r>
              <a:rPr sz="900" spc="-5" dirty="0">
                <a:latin typeface="Comic Sans MS"/>
                <a:cs typeface="Comic Sans MS"/>
              </a:rPr>
              <a:t>Al</a:t>
            </a:r>
            <a:r>
              <a:rPr sz="900" spc="-7" baseline="23148" dirty="0">
                <a:latin typeface="Comic Sans MS"/>
                <a:cs typeface="Comic Sans MS"/>
              </a:rPr>
              <a:t>3+ </a:t>
            </a:r>
            <a:r>
              <a:rPr sz="900" dirty="0">
                <a:latin typeface="Comic Sans MS"/>
                <a:cs typeface="Comic Sans MS"/>
              </a:rPr>
              <a:t>has</a:t>
            </a:r>
            <a:r>
              <a:rPr sz="900" spc="-2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none</a:t>
            </a:r>
            <a:endParaRPr sz="900">
              <a:latin typeface="Comic Sans MS"/>
              <a:cs typeface="Comic Sans MS"/>
            </a:endParaRPr>
          </a:p>
          <a:p>
            <a:pPr marL="311150">
              <a:lnSpc>
                <a:spcPct val="100000"/>
              </a:lnSpc>
              <a:spcBef>
                <a:spcPts val="434"/>
              </a:spcBef>
            </a:pPr>
            <a:r>
              <a:rPr sz="900" spc="-5" dirty="0">
                <a:latin typeface="Comic Sans MS"/>
                <a:cs typeface="Comic Sans MS"/>
              </a:rPr>
              <a:t>Cr </a:t>
            </a:r>
            <a:r>
              <a:rPr sz="900" spc="-7" baseline="23148" dirty="0">
                <a:latin typeface="Comic Sans MS"/>
                <a:cs typeface="Comic Sans MS"/>
              </a:rPr>
              <a:t>3+ </a:t>
            </a:r>
            <a:r>
              <a:rPr sz="900" dirty="0">
                <a:latin typeface="Comic Sans MS"/>
                <a:cs typeface="Comic Sans MS"/>
              </a:rPr>
              <a:t>exhibits slow exchange </a:t>
            </a:r>
            <a:r>
              <a:rPr sz="900" spc="-5" dirty="0">
                <a:latin typeface="Comic Sans MS"/>
                <a:cs typeface="Comic Sans MS"/>
              </a:rPr>
              <a:t>whereas </a:t>
            </a:r>
            <a:r>
              <a:rPr sz="900" dirty="0">
                <a:latin typeface="Comic Sans MS"/>
                <a:cs typeface="Comic Sans MS"/>
              </a:rPr>
              <a:t>exchange </a:t>
            </a:r>
            <a:r>
              <a:rPr sz="900" spc="-5" dirty="0">
                <a:latin typeface="Comic Sans MS"/>
                <a:cs typeface="Comic Sans MS"/>
              </a:rPr>
              <a:t>is rapid for</a:t>
            </a:r>
            <a:r>
              <a:rPr sz="900" spc="-130" dirty="0">
                <a:latin typeface="Comic Sans MS"/>
                <a:cs typeface="Comic Sans MS"/>
              </a:rPr>
              <a:t> </a:t>
            </a:r>
            <a:r>
              <a:rPr sz="900" spc="-5" dirty="0">
                <a:latin typeface="Comic Sans MS"/>
                <a:cs typeface="Comic Sans MS"/>
              </a:rPr>
              <a:t>Al</a:t>
            </a:r>
            <a:r>
              <a:rPr sz="900" spc="-7" baseline="23148" dirty="0">
                <a:latin typeface="Comic Sans MS"/>
                <a:cs typeface="Comic Sans MS"/>
              </a:rPr>
              <a:t>3+</a:t>
            </a:r>
            <a:endParaRPr sz="900" baseline="23148">
              <a:latin typeface="Comic Sans MS"/>
              <a:cs typeface="Comic Sans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06296" y="1231391"/>
            <a:ext cx="4559300" cy="3416300"/>
          </a:xfrm>
          <a:custGeom>
            <a:avLst/>
            <a:gdLst/>
            <a:ahLst/>
            <a:cxnLst/>
            <a:rect l="l" t="t" r="r" b="b"/>
            <a:pathLst>
              <a:path w="4559300" h="3416300">
                <a:moveTo>
                  <a:pt x="4559046" y="0"/>
                </a:moveTo>
                <a:lnTo>
                  <a:pt x="0" y="0"/>
                </a:lnTo>
                <a:lnTo>
                  <a:pt x="0" y="3416046"/>
                </a:lnTo>
                <a:lnTo>
                  <a:pt x="4559046" y="3416046"/>
                </a:lnTo>
                <a:lnTo>
                  <a:pt x="4559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1786127" y="5511800"/>
            <a:ext cx="4119879" cy="1033780"/>
            <a:chOff x="1786127" y="5511800"/>
            <a:chExt cx="4119879" cy="1033780"/>
          </a:xfrm>
        </p:grpSpPr>
        <p:sp>
          <p:nvSpPr>
            <p:cNvPr id="10" name="object 10"/>
            <p:cNvSpPr/>
            <p:nvPr/>
          </p:nvSpPr>
          <p:spPr>
            <a:xfrm>
              <a:off x="1786128" y="5511799"/>
              <a:ext cx="4119879" cy="310515"/>
            </a:xfrm>
            <a:custGeom>
              <a:avLst/>
              <a:gdLst/>
              <a:ahLst/>
              <a:cxnLst/>
              <a:rect l="l" t="t" r="r" b="b"/>
              <a:pathLst>
                <a:path w="4119879" h="310514">
                  <a:moveTo>
                    <a:pt x="4119372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9906" y="5080"/>
                  </a:lnTo>
                  <a:lnTo>
                    <a:pt x="0" y="5092"/>
                  </a:lnTo>
                  <a:lnTo>
                    <a:pt x="0" y="309892"/>
                  </a:lnTo>
                  <a:lnTo>
                    <a:pt x="9906" y="309892"/>
                  </a:lnTo>
                  <a:lnTo>
                    <a:pt x="9906" y="10414"/>
                  </a:lnTo>
                  <a:lnTo>
                    <a:pt x="4119372" y="10414"/>
                  </a:lnTo>
                  <a:lnTo>
                    <a:pt x="4119372" y="5080"/>
                  </a:lnTo>
                  <a:lnTo>
                    <a:pt x="4119372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057400" y="5745479"/>
              <a:ext cx="3352800" cy="8000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28516" y="6469380"/>
              <a:ext cx="49530" cy="76200"/>
            </a:xfrm>
            <a:custGeom>
              <a:avLst/>
              <a:gdLst/>
              <a:ahLst/>
              <a:cxnLst/>
              <a:rect l="l" t="t" r="r" b="b"/>
              <a:pathLst>
                <a:path w="49529" h="76200">
                  <a:moveTo>
                    <a:pt x="24764" y="9380"/>
                  </a:moveTo>
                  <a:lnTo>
                    <a:pt x="22098" y="13978"/>
                  </a:lnTo>
                  <a:lnTo>
                    <a:pt x="22098" y="76200"/>
                  </a:lnTo>
                  <a:lnTo>
                    <a:pt x="27432" y="76200"/>
                  </a:lnTo>
                  <a:lnTo>
                    <a:pt x="27431" y="13978"/>
                  </a:lnTo>
                  <a:lnTo>
                    <a:pt x="24764" y="9380"/>
                  </a:lnTo>
                  <a:close/>
                </a:path>
                <a:path w="49529" h="76200">
                  <a:moveTo>
                    <a:pt x="24384" y="0"/>
                  </a:moveTo>
                  <a:lnTo>
                    <a:pt x="762" y="41910"/>
                  </a:lnTo>
                  <a:lnTo>
                    <a:pt x="0" y="44196"/>
                  </a:lnTo>
                  <a:lnTo>
                    <a:pt x="3048" y="45720"/>
                  </a:lnTo>
                  <a:lnTo>
                    <a:pt x="4572" y="44196"/>
                  </a:lnTo>
                  <a:lnTo>
                    <a:pt x="22098" y="13978"/>
                  </a:lnTo>
                  <a:lnTo>
                    <a:pt x="22098" y="5334"/>
                  </a:lnTo>
                  <a:lnTo>
                    <a:pt x="27487" y="5334"/>
                  </a:lnTo>
                  <a:lnTo>
                    <a:pt x="24384" y="0"/>
                  </a:lnTo>
                  <a:close/>
                </a:path>
                <a:path w="49529" h="76200">
                  <a:moveTo>
                    <a:pt x="27487" y="5334"/>
                  </a:moveTo>
                  <a:lnTo>
                    <a:pt x="27432" y="13978"/>
                  </a:lnTo>
                  <a:lnTo>
                    <a:pt x="44958" y="44196"/>
                  </a:lnTo>
                  <a:lnTo>
                    <a:pt x="46482" y="45720"/>
                  </a:lnTo>
                  <a:lnTo>
                    <a:pt x="49530" y="44196"/>
                  </a:lnTo>
                  <a:lnTo>
                    <a:pt x="48768" y="41910"/>
                  </a:lnTo>
                  <a:lnTo>
                    <a:pt x="27487" y="5334"/>
                  </a:lnTo>
                  <a:close/>
                </a:path>
                <a:path w="49529" h="76200">
                  <a:moveTo>
                    <a:pt x="27432" y="6096"/>
                  </a:moveTo>
                  <a:lnTo>
                    <a:pt x="26670" y="6096"/>
                  </a:lnTo>
                  <a:lnTo>
                    <a:pt x="24764" y="9380"/>
                  </a:lnTo>
                  <a:lnTo>
                    <a:pt x="27432" y="13978"/>
                  </a:lnTo>
                  <a:lnTo>
                    <a:pt x="27432" y="6096"/>
                  </a:lnTo>
                  <a:close/>
                </a:path>
                <a:path w="49529" h="76200">
                  <a:moveTo>
                    <a:pt x="27432" y="5334"/>
                  </a:moveTo>
                  <a:lnTo>
                    <a:pt x="22098" y="5334"/>
                  </a:lnTo>
                  <a:lnTo>
                    <a:pt x="22098" y="13978"/>
                  </a:lnTo>
                  <a:lnTo>
                    <a:pt x="24764" y="9380"/>
                  </a:lnTo>
                  <a:lnTo>
                    <a:pt x="22860" y="6096"/>
                  </a:lnTo>
                  <a:lnTo>
                    <a:pt x="27432" y="6096"/>
                  </a:lnTo>
                  <a:lnTo>
                    <a:pt x="27432" y="5334"/>
                  </a:lnTo>
                  <a:close/>
                </a:path>
                <a:path w="49529" h="76200">
                  <a:moveTo>
                    <a:pt x="26670" y="6096"/>
                  </a:moveTo>
                  <a:lnTo>
                    <a:pt x="22860" y="6096"/>
                  </a:lnTo>
                  <a:lnTo>
                    <a:pt x="24764" y="9380"/>
                  </a:lnTo>
                  <a:lnTo>
                    <a:pt x="26670" y="60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124200" y="6431661"/>
              <a:ext cx="1176655" cy="0"/>
            </a:xfrm>
            <a:custGeom>
              <a:avLst/>
              <a:gdLst/>
              <a:ahLst/>
              <a:cxnLst/>
              <a:rect l="l" t="t" r="r" b="b"/>
              <a:pathLst>
                <a:path w="1176654">
                  <a:moveTo>
                    <a:pt x="0" y="0"/>
                  </a:moveTo>
                  <a:lnTo>
                    <a:pt x="1176527" y="0"/>
                  </a:lnTo>
                </a:path>
              </a:pathLst>
            </a:custGeom>
            <a:ln w="5334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693920" y="5981953"/>
            <a:ext cx="39814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500" spc="-5" dirty="0">
                <a:latin typeface="Comic Sans MS"/>
                <a:cs typeface="Comic Sans MS"/>
              </a:rPr>
              <a:t>CFSE =</a:t>
            </a:r>
            <a:r>
              <a:rPr sz="500" spc="-55" dirty="0">
                <a:latin typeface="Comic Sans MS"/>
                <a:cs typeface="Comic Sans MS"/>
              </a:rPr>
              <a:t> </a:t>
            </a:r>
            <a:r>
              <a:rPr sz="500" spc="-5" dirty="0">
                <a:latin typeface="Comic Sans MS"/>
                <a:cs typeface="Comic Sans MS"/>
              </a:rPr>
              <a:t>1.0</a:t>
            </a:r>
            <a:r>
              <a:rPr sz="500" spc="-5" dirty="0">
                <a:latin typeface="Symbol"/>
                <a:cs typeface="Symbol"/>
              </a:rPr>
              <a:t></a:t>
            </a:r>
            <a:r>
              <a:rPr sz="500" spc="-5" dirty="0">
                <a:latin typeface="Comic Sans MS"/>
                <a:cs typeface="Comic Sans MS"/>
              </a:rPr>
              <a:t>o</a:t>
            </a:r>
            <a:endParaRPr sz="500">
              <a:latin typeface="Comic Sans MS"/>
              <a:cs typeface="Comic Sans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057400" y="6545580"/>
            <a:ext cx="3352800" cy="1143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344420" y="6665467"/>
            <a:ext cx="499745" cy="132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700" spc="-5" dirty="0">
                <a:latin typeface="Comic Sans MS"/>
                <a:cs typeface="Comic Sans MS"/>
              </a:rPr>
              <a:t>e.g. </a:t>
            </a:r>
            <a:r>
              <a:rPr sz="700" spc="5" dirty="0">
                <a:latin typeface="Comic Sans MS"/>
                <a:cs typeface="Comic Sans MS"/>
              </a:rPr>
              <a:t>d</a:t>
            </a:r>
            <a:r>
              <a:rPr sz="675" spc="7" baseline="24691" dirty="0">
                <a:latin typeface="Comic Sans MS"/>
                <a:cs typeface="Comic Sans MS"/>
              </a:rPr>
              <a:t>0</a:t>
            </a:r>
            <a:r>
              <a:rPr sz="675" spc="15" baseline="24691" dirty="0">
                <a:latin typeface="Comic Sans MS"/>
                <a:cs typeface="Comic Sans MS"/>
              </a:rPr>
              <a:t> </a:t>
            </a:r>
            <a:r>
              <a:rPr sz="700" spc="5" dirty="0">
                <a:latin typeface="Comic Sans MS"/>
                <a:cs typeface="Comic Sans MS"/>
              </a:rPr>
              <a:t>Al</a:t>
            </a:r>
            <a:r>
              <a:rPr sz="675" spc="7" baseline="24691" dirty="0">
                <a:latin typeface="Comic Sans MS"/>
                <a:cs typeface="Comic Sans MS"/>
              </a:rPr>
              <a:t>3+</a:t>
            </a:r>
            <a:endParaRPr sz="675" baseline="24691">
              <a:latin typeface="Comic Sans MS"/>
              <a:cs typeface="Comic Sans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35120" y="6704330"/>
            <a:ext cx="443865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latin typeface="Comic Sans MS"/>
                <a:cs typeface="Comic Sans MS"/>
              </a:rPr>
              <a:t>e.g. d</a:t>
            </a:r>
            <a:r>
              <a:rPr sz="600" baseline="27777" dirty="0">
                <a:latin typeface="Comic Sans MS"/>
                <a:cs typeface="Comic Sans MS"/>
              </a:rPr>
              <a:t>3</a:t>
            </a:r>
            <a:r>
              <a:rPr sz="600" spc="7" baseline="27777" dirty="0">
                <a:latin typeface="Comic Sans MS"/>
                <a:cs typeface="Comic Sans MS"/>
              </a:rPr>
              <a:t> </a:t>
            </a:r>
            <a:r>
              <a:rPr sz="600" spc="-5" dirty="0">
                <a:latin typeface="Comic Sans MS"/>
                <a:cs typeface="Comic Sans MS"/>
              </a:rPr>
              <a:t>Cr</a:t>
            </a:r>
            <a:r>
              <a:rPr sz="600" spc="-7" baseline="27777" dirty="0">
                <a:latin typeface="Comic Sans MS"/>
                <a:cs typeface="Comic Sans MS"/>
              </a:rPr>
              <a:t>3+</a:t>
            </a:r>
            <a:endParaRPr sz="600" baseline="27777">
              <a:latin typeface="Comic Sans MS"/>
              <a:cs typeface="Comic Sans M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128515" y="6545580"/>
            <a:ext cx="49530" cy="77470"/>
          </a:xfrm>
          <a:custGeom>
            <a:avLst/>
            <a:gdLst/>
            <a:ahLst/>
            <a:cxnLst/>
            <a:rect l="l" t="t" r="r" b="b"/>
            <a:pathLst>
              <a:path w="49529" h="77470">
                <a:moveTo>
                  <a:pt x="3048" y="31242"/>
                </a:moveTo>
                <a:lnTo>
                  <a:pt x="0" y="32766"/>
                </a:lnTo>
                <a:lnTo>
                  <a:pt x="762" y="35052"/>
                </a:lnTo>
                <a:lnTo>
                  <a:pt x="24384" y="76962"/>
                </a:lnTo>
                <a:lnTo>
                  <a:pt x="27487" y="71628"/>
                </a:lnTo>
                <a:lnTo>
                  <a:pt x="22098" y="71628"/>
                </a:lnTo>
                <a:lnTo>
                  <a:pt x="22098" y="62983"/>
                </a:lnTo>
                <a:lnTo>
                  <a:pt x="4572" y="32766"/>
                </a:lnTo>
                <a:lnTo>
                  <a:pt x="3048" y="31242"/>
                </a:lnTo>
                <a:close/>
              </a:path>
              <a:path w="49529" h="77470">
                <a:moveTo>
                  <a:pt x="22098" y="62983"/>
                </a:moveTo>
                <a:lnTo>
                  <a:pt x="22098" y="71628"/>
                </a:lnTo>
                <a:lnTo>
                  <a:pt x="27432" y="71628"/>
                </a:lnTo>
                <a:lnTo>
                  <a:pt x="27432" y="70866"/>
                </a:lnTo>
                <a:lnTo>
                  <a:pt x="22860" y="70866"/>
                </a:lnTo>
                <a:lnTo>
                  <a:pt x="24764" y="67581"/>
                </a:lnTo>
                <a:lnTo>
                  <a:pt x="22098" y="62983"/>
                </a:lnTo>
                <a:close/>
              </a:path>
              <a:path w="49529" h="77470">
                <a:moveTo>
                  <a:pt x="46482" y="31242"/>
                </a:moveTo>
                <a:lnTo>
                  <a:pt x="44958" y="32766"/>
                </a:lnTo>
                <a:lnTo>
                  <a:pt x="27432" y="62983"/>
                </a:lnTo>
                <a:lnTo>
                  <a:pt x="27432" y="71628"/>
                </a:lnTo>
                <a:lnTo>
                  <a:pt x="48768" y="35052"/>
                </a:lnTo>
                <a:lnTo>
                  <a:pt x="49530" y="32766"/>
                </a:lnTo>
                <a:lnTo>
                  <a:pt x="46482" y="31242"/>
                </a:lnTo>
                <a:close/>
              </a:path>
              <a:path w="49529" h="77470">
                <a:moveTo>
                  <a:pt x="24764" y="67581"/>
                </a:moveTo>
                <a:lnTo>
                  <a:pt x="22860" y="70866"/>
                </a:lnTo>
                <a:lnTo>
                  <a:pt x="26670" y="70866"/>
                </a:lnTo>
                <a:lnTo>
                  <a:pt x="24764" y="67581"/>
                </a:lnTo>
                <a:close/>
              </a:path>
              <a:path w="49529" h="77470">
                <a:moveTo>
                  <a:pt x="27432" y="62983"/>
                </a:moveTo>
                <a:lnTo>
                  <a:pt x="24764" y="67581"/>
                </a:lnTo>
                <a:lnTo>
                  <a:pt x="26670" y="70866"/>
                </a:lnTo>
                <a:lnTo>
                  <a:pt x="27432" y="70866"/>
                </a:lnTo>
                <a:lnTo>
                  <a:pt x="27432" y="62983"/>
                </a:lnTo>
                <a:close/>
              </a:path>
              <a:path w="49529" h="77470">
                <a:moveTo>
                  <a:pt x="27432" y="0"/>
                </a:moveTo>
                <a:lnTo>
                  <a:pt x="22098" y="0"/>
                </a:lnTo>
                <a:lnTo>
                  <a:pt x="22098" y="62983"/>
                </a:lnTo>
                <a:lnTo>
                  <a:pt x="24764" y="67581"/>
                </a:lnTo>
                <a:lnTo>
                  <a:pt x="27431" y="62983"/>
                </a:lnTo>
                <a:lnTo>
                  <a:pt x="274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741420" y="6515354"/>
            <a:ext cx="398145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500" spc="-5" dirty="0">
                <a:latin typeface="Comic Sans MS"/>
                <a:cs typeface="Comic Sans MS"/>
              </a:rPr>
              <a:t>CFSE =</a:t>
            </a:r>
            <a:r>
              <a:rPr sz="500" spc="-55" dirty="0">
                <a:latin typeface="Comic Sans MS"/>
                <a:cs typeface="Comic Sans MS"/>
              </a:rPr>
              <a:t> </a:t>
            </a:r>
            <a:r>
              <a:rPr sz="500" spc="-5" dirty="0">
                <a:latin typeface="Comic Sans MS"/>
                <a:cs typeface="Comic Sans MS"/>
              </a:rPr>
              <a:t>1.2</a:t>
            </a:r>
            <a:r>
              <a:rPr sz="500" spc="-5" dirty="0">
                <a:latin typeface="Symbol"/>
                <a:cs typeface="Symbol"/>
              </a:rPr>
              <a:t></a:t>
            </a:r>
            <a:r>
              <a:rPr sz="500" spc="-5" dirty="0">
                <a:latin typeface="Comic Sans MS"/>
                <a:cs typeface="Comic Sans MS"/>
              </a:rPr>
              <a:t>o</a:t>
            </a:r>
            <a:endParaRPr sz="500">
              <a:latin typeface="Comic Sans MS"/>
              <a:cs typeface="Comic Sans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057400" y="7688580"/>
            <a:ext cx="3352800" cy="5951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1599819" y="5402198"/>
            <a:ext cx="4572000" cy="3429000"/>
            <a:chOff x="1599819" y="5402198"/>
            <a:chExt cx="4572000" cy="3429000"/>
          </a:xfrm>
        </p:grpSpPr>
        <p:sp>
          <p:nvSpPr>
            <p:cNvPr id="22" name="object 22"/>
            <p:cNvSpPr/>
            <p:nvPr/>
          </p:nvSpPr>
          <p:spPr>
            <a:xfrm>
              <a:off x="1828800" y="8484107"/>
              <a:ext cx="4114800" cy="10160"/>
            </a:xfrm>
            <a:custGeom>
              <a:avLst/>
              <a:gdLst/>
              <a:ahLst/>
              <a:cxnLst/>
              <a:rect l="l" t="t" r="r" b="b"/>
              <a:pathLst>
                <a:path w="4114800" h="10159">
                  <a:moveTo>
                    <a:pt x="4114800" y="0"/>
                  </a:moveTo>
                  <a:lnTo>
                    <a:pt x="0" y="0"/>
                  </a:lnTo>
                  <a:lnTo>
                    <a:pt x="0" y="9906"/>
                  </a:lnTo>
                  <a:lnTo>
                    <a:pt x="4114800" y="9906"/>
                  </a:lnTo>
                  <a:lnTo>
                    <a:pt x="41148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606296" y="5408675"/>
              <a:ext cx="4559300" cy="3416300"/>
            </a:xfrm>
            <a:custGeom>
              <a:avLst/>
              <a:gdLst/>
              <a:ahLst/>
              <a:cxnLst/>
              <a:rect l="l" t="t" r="r" b="b"/>
              <a:pathLst>
                <a:path w="4559300" h="3416300">
                  <a:moveTo>
                    <a:pt x="4559046" y="0"/>
                  </a:moveTo>
                  <a:lnTo>
                    <a:pt x="0" y="0"/>
                  </a:lnTo>
                  <a:lnTo>
                    <a:pt x="0" y="3416046"/>
                  </a:lnTo>
                  <a:lnTo>
                    <a:pt x="4559046" y="3416046"/>
                  </a:lnTo>
                  <a:lnTo>
                    <a:pt x="4559046" y="0"/>
                  </a:lnTo>
                  <a:close/>
                </a:path>
              </a:pathLst>
            </a:custGeom>
            <a:ln w="129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40"/>
              </a:lnSpc>
            </a:pPr>
            <a:fld id="{81D60167-4931-47E6-BA6A-407CBD079E47}" type="slidenum">
              <a:rPr dirty="0"/>
              <a:pPr marL="38100">
                <a:lnSpc>
                  <a:spcPts val="1540"/>
                </a:lnSpc>
              </a:pPr>
              <a:t>13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00200" y="3510915"/>
            <a:ext cx="4572000" cy="1143635"/>
            <a:chOff x="1600200" y="3510915"/>
            <a:chExt cx="4572000" cy="1143635"/>
          </a:xfrm>
        </p:grpSpPr>
        <p:sp>
          <p:nvSpPr>
            <p:cNvPr id="3" name="object 3"/>
            <p:cNvSpPr/>
            <p:nvPr/>
          </p:nvSpPr>
          <p:spPr>
            <a:xfrm>
              <a:off x="1600200" y="3510915"/>
              <a:ext cx="4572000" cy="1143635"/>
            </a:xfrm>
            <a:custGeom>
              <a:avLst/>
              <a:gdLst/>
              <a:ahLst/>
              <a:cxnLst/>
              <a:rect l="l" t="t" r="r" b="b"/>
              <a:pathLst>
                <a:path w="4572000" h="1143635">
                  <a:moveTo>
                    <a:pt x="4572000" y="0"/>
                  </a:moveTo>
                  <a:lnTo>
                    <a:pt x="0" y="0"/>
                  </a:lnTo>
                  <a:lnTo>
                    <a:pt x="0" y="1143380"/>
                  </a:lnTo>
                  <a:lnTo>
                    <a:pt x="4572000" y="1143380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828800" y="4306824"/>
              <a:ext cx="4114800" cy="10160"/>
            </a:xfrm>
            <a:custGeom>
              <a:avLst/>
              <a:gdLst/>
              <a:ahLst/>
              <a:cxnLst/>
              <a:rect l="l" t="t" r="r" b="b"/>
              <a:pathLst>
                <a:path w="4114800" h="10160">
                  <a:moveTo>
                    <a:pt x="4114800" y="0"/>
                  </a:moveTo>
                  <a:lnTo>
                    <a:pt x="0" y="0"/>
                  </a:lnTo>
                  <a:lnTo>
                    <a:pt x="0" y="9905"/>
                  </a:lnTo>
                  <a:lnTo>
                    <a:pt x="4114800" y="9905"/>
                  </a:lnTo>
                  <a:lnTo>
                    <a:pt x="41148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606296" y="1231391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477520" marR="476250">
              <a:lnSpc>
                <a:spcPct val="200000"/>
              </a:lnSpc>
            </a:pPr>
            <a:r>
              <a:rPr sz="900" b="1" dirty="0">
                <a:solidFill>
                  <a:srgbClr val="7030A0"/>
                </a:solidFill>
                <a:latin typeface="Comic Sans MS"/>
                <a:cs typeface="Comic Sans MS"/>
              </a:rPr>
              <a:t>Classes 2 and 3 </a:t>
            </a:r>
            <a:r>
              <a:rPr sz="900" dirty="0">
                <a:solidFill>
                  <a:srgbClr val="7030A0"/>
                </a:solidFill>
                <a:latin typeface="Comic Sans MS"/>
                <a:cs typeface="Comic Sans MS"/>
              </a:rPr>
              <a:t>- </a:t>
            </a:r>
            <a:r>
              <a:rPr sz="900" spc="-5" dirty="0">
                <a:latin typeface="Comic Sans MS"/>
                <a:cs typeface="Comic Sans MS"/>
              </a:rPr>
              <a:t>Includes </a:t>
            </a:r>
            <a:r>
              <a:rPr sz="900" dirty="0">
                <a:latin typeface="Comic Sans MS"/>
                <a:cs typeface="Comic Sans MS"/>
              </a:rPr>
              <a:t>most of the first </a:t>
            </a:r>
            <a:r>
              <a:rPr sz="900" spc="-5" dirty="0">
                <a:latin typeface="Comic Sans MS"/>
                <a:cs typeface="Comic Sans MS"/>
              </a:rPr>
              <a:t>row </a:t>
            </a:r>
            <a:r>
              <a:rPr sz="900" dirty="0">
                <a:latin typeface="Comic Sans MS"/>
                <a:cs typeface="Comic Sans MS"/>
              </a:rPr>
              <a:t>TM ions and the  lanthanides plus </a:t>
            </a:r>
            <a:r>
              <a:rPr sz="900" spc="-5" dirty="0">
                <a:latin typeface="Arial"/>
                <a:cs typeface="Arial"/>
              </a:rPr>
              <a:t>Be</a:t>
            </a:r>
            <a:r>
              <a:rPr sz="900" spc="-7" baseline="23148" dirty="0">
                <a:latin typeface="Arial"/>
                <a:cs typeface="Arial"/>
              </a:rPr>
              <a:t>2+</a:t>
            </a:r>
            <a:r>
              <a:rPr sz="900" spc="-5" dirty="0">
                <a:latin typeface="Arial"/>
                <a:cs typeface="Arial"/>
              </a:rPr>
              <a:t>, Al</a:t>
            </a:r>
            <a:r>
              <a:rPr sz="900" spc="-7" baseline="23148" dirty="0">
                <a:latin typeface="Arial"/>
                <a:cs typeface="Arial"/>
              </a:rPr>
              <a:t>3+</a:t>
            </a:r>
            <a:r>
              <a:rPr sz="900" spc="-5" dirty="0">
                <a:latin typeface="Arial"/>
                <a:cs typeface="Arial"/>
              </a:rPr>
              <a:t>, V</a:t>
            </a:r>
            <a:r>
              <a:rPr sz="900" spc="-7" baseline="23148" dirty="0">
                <a:latin typeface="Arial"/>
                <a:cs typeface="Arial"/>
              </a:rPr>
              <a:t>2+</a:t>
            </a:r>
            <a:r>
              <a:rPr sz="900" spc="-5" dirty="0">
                <a:latin typeface="Comic Sans MS"/>
                <a:cs typeface="Comic Sans MS"/>
              </a:rPr>
              <a:t>. </a:t>
            </a:r>
            <a:r>
              <a:rPr sz="900" dirty="0">
                <a:latin typeface="Comic Sans MS"/>
                <a:cs typeface="Comic Sans MS"/>
              </a:rPr>
              <a:t>Rate constants 1 to 10</a:t>
            </a:r>
            <a:r>
              <a:rPr sz="900" baseline="23148" dirty="0">
                <a:latin typeface="Comic Sans MS"/>
                <a:cs typeface="Comic Sans MS"/>
              </a:rPr>
              <a:t>8</a:t>
            </a:r>
            <a:r>
              <a:rPr sz="900" spc="37" baseline="23148" dirty="0">
                <a:latin typeface="Comic Sans MS"/>
                <a:cs typeface="Comic Sans MS"/>
              </a:rPr>
              <a:t> </a:t>
            </a:r>
            <a:r>
              <a:rPr sz="900" spc="-5" dirty="0">
                <a:latin typeface="Comic Sans MS"/>
                <a:cs typeface="Comic Sans MS"/>
              </a:rPr>
              <a:t>sec</a:t>
            </a:r>
            <a:r>
              <a:rPr sz="900" spc="-7" baseline="23148" dirty="0">
                <a:latin typeface="Comic Sans MS"/>
                <a:cs typeface="Comic Sans MS"/>
              </a:rPr>
              <a:t>-1</a:t>
            </a:r>
            <a:r>
              <a:rPr sz="900" spc="-5" dirty="0">
                <a:latin typeface="Comic Sans MS"/>
                <a:cs typeface="Comic Sans MS"/>
              </a:rPr>
              <a:t>.</a:t>
            </a:r>
            <a:endParaRPr sz="900">
              <a:latin typeface="Comic Sans MS"/>
              <a:cs typeface="Comic Sans MS"/>
            </a:endParaRPr>
          </a:p>
          <a:p>
            <a:pPr marL="617220" marR="446405" indent="-139700">
              <a:lnSpc>
                <a:spcPct val="200000"/>
              </a:lnSpc>
              <a:spcBef>
                <a:spcPts val="235"/>
              </a:spcBef>
              <a:buClr>
                <a:srgbClr val="FFC000"/>
              </a:buClr>
              <a:buFont typeface="Wingdings"/>
              <a:buChar char=""/>
              <a:tabLst>
                <a:tab pos="617220" algn="l"/>
              </a:tabLst>
            </a:pPr>
            <a:r>
              <a:rPr sz="800" spc="-5" dirty="0">
                <a:latin typeface="Comic Sans MS"/>
                <a:cs typeface="Comic Sans MS"/>
              </a:rPr>
              <a:t>These elements who tend to undergo water exchange and ligand exchange  </a:t>
            </a:r>
            <a:r>
              <a:rPr sz="800" spc="-10" dirty="0">
                <a:latin typeface="Comic Sans MS"/>
                <a:cs typeface="Comic Sans MS"/>
              </a:rPr>
              <a:t>reactions.</a:t>
            </a:r>
            <a:endParaRPr sz="800">
              <a:latin typeface="Comic Sans MS"/>
              <a:cs typeface="Comic Sans MS"/>
            </a:endParaRPr>
          </a:p>
          <a:p>
            <a:pPr marL="668020" marR="45085" indent="-190500">
              <a:lnSpc>
                <a:spcPct val="200000"/>
              </a:lnSpc>
              <a:spcBef>
                <a:spcPts val="190"/>
              </a:spcBef>
              <a:buClr>
                <a:srgbClr val="FFC000"/>
              </a:buClr>
              <a:buFont typeface="Wingdings"/>
              <a:buChar char=""/>
              <a:tabLst>
                <a:tab pos="668020" algn="l"/>
                <a:tab pos="668655" algn="l"/>
              </a:tabLst>
            </a:pPr>
            <a:r>
              <a:rPr sz="800" spc="-5" dirty="0">
                <a:latin typeface="Comic Sans MS"/>
                <a:cs typeface="Comic Sans MS"/>
              </a:rPr>
              <a:t>For T.M. metal ions the correlation of rate with size is not obeyed, e.g. </a:t>
            </a:r>
            <a:r>
              <a:rPr sz="800" dirty="0">
                <a:latin typeface="Comic Sans MS"/>
                <a:cs typeface="Comic Sans MS"/>
              </a:rPr>
              <a:t>Cr</a:t>
            </a:r>
            <a:r>
              <a:rPr sz="750" baseline="27777" dirty="0">
                <a:latin typeface="Comic Sans MS"/>
                <a:cs typeface="Comic Sans MS"/>
              </a:rPr>
              <a:t>2+</a:t>
            </a:r>
            <a:r>
              <a:rPr sz="800" dirty="0">
                <a:latin typeface="Comic Sans MS"/>
                <a:cs typeface="Comic Sans MS"/>
              </a:rPr>
              <a:t>, Ni</a:t>
            </a:r>
            <a:r>
              <a:rPr sz="750" baseline="27777" dirty="0">
                <a:latin typeface="Comic Sans MS"/>
                <a:cs typeface="Comic Sans MS"/>
              </a:rPr>
              <a:t>2+</a:t>
            </a:r>
            <a:r>
              <a:rPr sz="800" dirty="0">
                <a:latin typeface="Comic Sans MS"/>
                <a:cs typeface="Comic Sans MS"/>
              </a:rPr>
              <a:t>,  </a:t>
            </a:r>
            <a:r>
              <a:rPr sz="800" spc="-5" dirty="0">
                <a:latin typeface="Comic Sans MS"/>
                <a:cs typeface="Comic Sans MS"/>
              </a:rPr>
              <a:t>and </a:t>
            </a:r>
            <a:r>
              <a:rPr sz="800" spc="5" dirty="0">
                <a:latin typeface="Comic Sans MS"/>
                <a:cs typeface="Comic Sans MS"/>
              </a:rPr>
              <a:t>Cu</a:t>
            </a:r>
            <a:r>
              <a:rPr sz="750" spc="7" baseline="27777" dirty="0">
                <a:latin typeface="Comic Sans MS"/>
                <a:cs typeface="Comic Sans MS"/>
              </a:rPr>
              <a:t>2+ </a:t>
            </a:r>
            <a:r>
              <a:rPr sz="800" spc="-5" dirty="0">
                <a:latin typeface="Comic Sans MS"/>
                <a:cs typeface="Comic Sans MS"/>
              </a:rPr>
              <a:t>have </a:t>
            </a:r>
            <a:r>
              <a:rPr sz="800" spc="-10" dirty="0">
                <a:latin typeface="Comic Sans MS"/>
                <a:cs typeface="Comic Sans MS"/>
              </a:rPr>
              <a:t>identical</a:t>
            </a:r>
            <a:r>
              <a:rPr sz="800" spc="-50" dirty="0">
                <a:latin typeface="Comic Sans MS"/>
                <a:cs typeface="Comic Sans MS"/>
              </a:rPr>
              <a:t> </a:t>
            </a:r>
            <a:r>
              <a:rPr sz="800" spc="-10" dirty="0">
                <a:latin typeface="Comic Sans MS"/>
                <a:cs typeface="Comic Sans MS"/>
              </a:rPr>
              <a:t>radii.</a:t>
            </a:r>
            <a:endParaRPr sz="800">
              <a:latin typeface="Comic Sans MS"/>
              <a:cs typeface="Comic Sans MS"/>
            </a:endParaRPr>
          </a:p>
          <a:p>
            <a:pPr marL="668020" marR="509270" indent="-190500">
              <a:lnSpc>
                <a:spcPct val="200000"/>
              </a:lnSpc>
              <a:spcBef>
                <a:spcPts val="195"/>
              </a:spcBef>
              <a:buClr>
                <a:srgbClr val="FFC000"/>
              </a:buClr>
              <a:buFont typeface="Wingdings"/>
              <a:buChar char=""/>
              <a:tabLst>
                <a:tab pos="668020" algn="l"/>
                <a:tab pos="668655" algn="l"/>
              </a:tabLst>
            </a:pPr>
            <a:r>
              <a:rPr sz="800" spc="5" dirty="0">
                <a:solidFill>
                  <a:srgbClr val="FF0000"/>
                </a:solidFill>
                <a:latin typeface="Comic Sans MS"/>
                <a:cs typeface="Comic Sans MS"/>
              </a:rPr>
              <a:t>Mn</a:t>
            </a:r>
            <a:r>
              <a:rPr sz="750" spc="7" baseline="27777" dirty="0">
                <a:solidFill>
                  <a:srgbClr val="FF0000"/>
                </a:solidFill>
                <a:latin typeface="Comic Sans MS"/>
                <a:cs typeface="Comic Sans MS"/>
              </a:rPr>
              <a:t>2+ </a:t>
            </a:r>
            <a:r>
              <a:rPr sz="800" spc="-5" dirty="0">
                <a:solidFill>
                  <a:srgbClr val="FF0000"/>
                </a:solidFill>
                <a:latin typeface="Comic Sans MS"/>
                <a:cs typeface="Comic Sans MS"/>
              </a:rPr>
              <a:t>&gt; </a:t>
            </a:r>
            <a:r>
              <a:rPr sz="800" spc="5" dirty="0">
                <a:solidFill>
                  <a:srgbClr val="FF0000"/>
                </a:solidFill>
                <a:latin typeface="Comic Sans MS"/>
                <a:cs typeface="Comic Sans MS"/>
              </a:rPr>
              <a:t>Fe</a:t>
            </a:r>
            <a:r>
              <a:rPr sz="750" spc="7" baseline="27777" dirty="0">
                <a:solidFill>
                  <a:srgbClr val="FF0000"/>
                </a:solidFill>
                <a:latin typeface="Comic Sans MS"/>
                <a:cs typeface="Comic Sans MS"/>
              </a:rPr>
              <a:t>2+ </a:t>
            </a:r>
            <a:r>
              <a:rPr sz="800" spc="-5" dirty="0">
                <a:solidFill>
                  <a:srgbClr val="FF0000"/>
                </a:solidFill>
                <a:latin typeface="Comic Sans MS"/>
                <a:cs typeface="Comic Sans MS"/>
              </a:rPr>
              <a:t>&gt; </a:t>
            </a:r>
            <a:r>
              <a:rPr sz="800" spc="5" dirty="0">
                <a:solidFill>
                  <a:srgbClr val="FF0000"/>
                </a:solidFill>
                <a:latin typeface="Comic Sans MS"/>
                <a:cs typeface="Comic Sans MS"/>
              </a:rPr>
              <a:t>Co</a:t>
            </a:r>
            <a:r>
              <a:rPr sz="750" spc="7" baseline="27777" dirty="0">
                <a:solidFill>
                  <a:srgbClr val="FF0000"/>
                </a:solidFill>
                <a:latin typeface="Comic Sans MS"/>
                <a:cs typeface="Comic Sans MS"/>
              </a:rPr>
              <a:t>2+ </a:t>
            </a:r>
            <a:r>
              <a:rPr sz="800" spc="-5" dirty="0">
                <a:latin typeface="Comic Sans MS"/>
                <a:cs typeface="Comic Sans MS"/>
              </a:rPr>
              <a:t>substitution rates </a:t>
            </a:r>
            <a:r>
              <a:rPr sz="800" spc="-10" dirty="0">
                <a:latin typeface="Comic Sans MS"/>
                <a:cs typeface="Comic Sans MS"/>
              </a:rPr>
              <a:t>decrease </a:t>
            </a:r>
            <a:r>
              <a:rPr sz="800" spc="-5" dirty="0">
                <a:latin typeface="Comic Sans MS"/>
                <a:cs typeface="Comic Sans MS"/>
              </a:rPr>
              <a:t>across the series. This is  due to the increase in </a:t>
            </a:r>
            <a:r>
              <a:rPr sz="800" spc="10" dirty="0">
                <a:latin typeface="Comic Sans MS"/>
                <a:cs typeface="Comic Sans MS"/>
              </a:rPr>
              <a:t>Z</a:t>
            </a:r>
            <a:r>
              <a:rPr sz="750" spc="15" baseline="-22222" dirty="0">
                <a:latin typeface="Comic Sans MS"/>
                <a:cs typeface="Comic Sans MS"/>
              </a:rPr>
              <a:t>eff </a:t>
            </a:r>
            <a:r>
              <a:rPr sz="800" spc="-5" dirty="0">
                <a:latin typeface="Comic Sans MS"/>
                <a:cs typeface="Comic Sans MS"/>
              </a:rPr>
              <a:t>across the series and </a:t>
            </a:r>
            <a:r>
              <a:rPr sz="800" spc="-10" dirty="0">
                <a:latin typeface="Comic Sans MS"/>
                <a:cs typeface="Comic Sans MS"/>
              </a:rPr>
              <a:t>increase </a:t>
            </a:r>
            <a:r>
              <a:rPr sz="800" spc="-5" dirty="0">
                <a:latin typeface="Comic Sans MS"/>
                <a:cs typeface="Comic Sans MS"/>
              </a:rPr>
              <a:t>in</a:t>
            </a:r>
            <a:r>
              <a:rPr sz="800" spc="40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E(M--L).</a:t>
            </a:r>
            <a:endParaRPr sz="800">
              <a:latin typeface="Comic Sans MS"/>
              <a:cs typeface="Comic Sans MS"/>
            </a:endParaRPr>
          </a:p>
          <a:p>
            <a:pPr marL="617220" marR="603250" indent="-139700">
              <a:lnSpc>
                <a:spcPct val="200000"/>
              </a:lnSpc>
              <a:spcBef>
                <a:spcPts val="190"/>
              </a:spcBef>
              <a:buClr>
                <a:srgbClr val="FFC000"/>
              </a:buClr>
              <a:buFont typeface="Wingdings"/>
              <a:buChar char=""/>
              <a:tabLst>
                <a:tab pos="617220" algn="l"/>
              </a:tabLst>
            </a:pPr>
            <a:r>
              <a:rPr sz="800" spc="-5" dirty="0">
                <a:latin typeface="Comic Sans MS"/>
                <a:cs typeface="Comic Sans MS"/>
              </a:rPr>
              <a:t>d- electron configurations are important because the </a:t>
            </a:r>
            <a:r>
              <a:rPr sz="800" spc="-5" dirty="0">
                <a:solidFill>
                  <a:srgbClr val="FF0000"/>
                </a:solidFill>
                <a:latin typeface="Comic Sans MS"/>
                <a:cs typeface="Comic Sans MS"/>
              </a:rPr>
              <a:t>CFSE </a:t>
            </a:r>
            <a:r>
              <a:rPr sz="800" spc="-5" dirty="0">
                <a:latin typeface="Comic Sans MS"/>
                <a:cs typeface="Comic Sans MS"/>
              </a:rPr>
              <a:t>will affect  the rates of exchange here.</a:t>
            </a:r>
            <a:endParaRPr sz="800">
              <a:latin typeface="Comic Sans MS"/>
              <a:cs typeface="Comic Sans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86127" y="5511799"/>
            <a:ext cx="4119879" cy="310515"/>
          </a:xfrm>
          <a:custGeom>
            <a:avLst/>
            <a:gdLst/>
            <a:ahLst/>
            <a:cxnLst/>
            <a:rect l="l" t="t" r="r" b="b"/>
            <a:pathLst>
              <a:path w="4119879" h="310514">
                <a:moveTo>
                  <a:pt x="4119372" y="0"/>
                </a:moveTo>
                <a:lnTo>
                  <a:pt x="0" y="0"/>
                </a:lnTo>
                <a:lnTo>
                  <a:pt x="0" y="5080"/>
                </a:lnTo>
                <a:lnTo>
                  <a:pt x="9906" y="5080"/>
                </a:lnTo>
                <a:lnTo>
                  <a:pt x="0" y="5092"/>
                </a:lnTo>
                <a:lnTo>
                  <a:pt x="0" y="309892"/>
                </a:lnTo>
                <a:lnTo>
                  <a:pt x="9906" y="309892"/>
                </a:lnTo>
                <a:lnTo>
                  <a:pt x="9906" y="10414"/>
                </a:lnTo>
                <a:lnTo>
                  <a:pt x="4119372" y="10414"/>
                </a:lnTo>
                <a:lnTo>
                  <a:pt x="4119372" y="5080"/>
                </a:lnTo>
                <a:lnTo>
                  <a:pt x="4119372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600200" y="6545198"/>
            <a:ext cx="4572000" cy="1638935"/>
            <a:chOff x="1600200" y="6545198"/>
            <a:chExt cx="4572000" cy="1638935"/>
          </a:xfrm>
        </p:grpSpPr>
        <p:sp>
          <p:nvSpPr>
            <p:cNvPr id="8" name="object 8"/>
            <p:cNvSpPr/>
            <p:nvPr/>
          </p:nvSpPr>
          <p:spPr>
            <a:xfrm>
              <a:off x="1600200" y="6545198"/>
              <a:ext cx="4572000" cy="1144270"/>
            </a:xfrm>
            <a:custGeom>
              <a:avLst/>
              <a:gdLst/>
              <a:ahLst/>
              <a:cxnLst/>
              <a:rect l="l" t="t" r="r" b="b"/>
              <a:pathLst>
                <a:path w="4572000" h="1144270">
                  <a:moveTo>
                    <a:pt x="4572000" y="0"/>
                  </a:moveTo>
                  <a:lnTo>
                    <a:pt x="0" y="0"/>
                  </a:lnTo>
                  <a:lnTo>
                    <a:pt x="0" y="1143762"/>
                  </a:lnTo>
                  <a:lnTo>
                    <a:pt x="4572000" y="1143762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305300" y="7345679"/>
              <a:ext cx="1627631" cy="8382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1828800" y="8484107"/>
            <a:ext cx="4114800" cy="10160"/>
          </a:xfrm>
          <a:custGeom>
            <a:avLst/>
            <a:gdLst/>
            <a:ahLst/>
            <a:cxnLst/>
            <a:rect l="l" t="t" r="r" b="b"/>
            <a:pathLst>
              <a:path w="4114800" h="10159">
                <a:moveTo>
                  <a:pt x="4114800" y="0"/>
                </a:moveTo>
                <a:lnTo>
                  <a:pt x="0" y="0"/>
                </a:lnTo>
                <a:lnTo>
                  <a:pt x="0" y="9906"/>
                </a:lnTo>
                <a:lnTo>
                  <a:pt x="4114800" y="9906"/>
                </a:lnTo>
                <a:lnTo>
                  <a:pt x="4114800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606296" y="5408676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85090" rIns="0" bIns="0" rtlCol="0">
            <a:spAutoFit/>
          </a:bodyPr>
          <a:lstStyle/>
          <a:p>
            <a:pPr marL="401320" marR="432434" indent="-38100">
              <a:lnSpc>
                <a:spcPct val="200000"/>
              </a:lnSpc>
              <a:spcBef>
                <a:spcPts val="670"/>
              </a:spcBef>
            </a:pPr>
            <a:r>
              <a:rPr sz="900" b="1" dirty="0">
                <a:solidFill>
                  <a:srgbClr val="ADFFD6"/>
                </a:solidFill>
                <a:latin typeface="Comic Sans MS"/>
                <a:cs typeface="Comic Sans MS"/>
              </a:rPr>
              <a:t>Class 4 - </a:t>
            </a:r>
            <a:r>
              <a:rPr sz="900" dirty="0">
                <a:latin typeface="Comic Sans MS"/>
                <a:cs typeface="Comic Sans MS"/>
              </a:rPr>
              <a:t>Rate constants are in the range </a:t>
            </a:r>
            <a:r>
              <a:rPr sz="900" spc="-5" dirty="0">
                <a:latin typeface="Comic Sans MS"/>
                <a:cs typeface="Comic Sans MS"/>
              </a:rPr>
              <a:t>10</a:t>
            </a:r>
            <a:r>
              <a:rPr sz="900" spc="-7" baseline="23148" dirty="0">
                <a:latin typeface="Comic Sans MS"/>
                <a:cs typeface="Comic Sans MS"/>
              </a:rPr>
              <a:t>-3</a:t>
            </a:r>
            <a:r>
              <a:rPr sz="900" spc="-5" dirty="0">
                <a:latin typeface="Comic Sans MS"/>
                <a:cs typeface="Comic Sans MS"/>
              </a:rPr>
              <a:t>-10</a:t>
            </a:r>
            <a:r>
              <a:rPr sz="900" spc="-7" baseline="23148" dirty="0">
                <a:latin typeface="Comic Sans MS"/>
                <a:cs typeface="Comic Sans MS"/>
              </a:rPr>
              <a:t>-6 </a:t>
            </a:r>
            <a:r>
              <a:rPr sz="900" spc="-5" dirty="0">
                <a:latin typeface="Comic Sans MS"/>
                <a:cs typeface="Comic Sans MS"/>
              </a:rPr>
              <a:t>sec</a:t>
            </a:r>
            <a:r>
              <a:rPr sz="900" spc="-7" baseline="23148" dirty="0">
                <a:latin typeface="Comic Sans MS"/>
                <a:cs typeface="Comic Sans MS"/>
              </a:rPr>
              <a:t>-1</a:t>
            </a:r>
            <a:r>
              <a:rPr sz="900" spc="-5" dirty="0">
                <a:latin typeface="Comic Sans MS"/>
                <a:cs typeface="Comic Sans MS"/>
              </a:rPr>
              <a:t>. </a:t>
            </a:r>
            <a:r>
              <a:rPr sz="900" dirty="0">
                <a:latin typeface="Comic Sans MS"/>
                <a:cs typeface="Comic Sans MS"/>
              </a:rPr>
              <a:t>This </a:t>
            </a:r>
            <a:r>
              <a:rPr sz="900" spc="-5" dirty="0">
                <a:latin typeface="Comic Sans MS"/>
                <a:cs typeface="Comic Sans MS"/>
              </a:rPr>
              <a:t>includes  Cr</a:t>
            </a:r>
            <a:r>
              <a:rPr sz="900" spc="-7" baseline="23148" dirty="0">
                <a:latin typeface="Comic Sans MS"/>
                <a:cs typeface="Comic Sans MS"/>
              </a:rPr>
              <a:t>3+</a:t>
            </a:r>
            <a:r>
              <a:rPr sz="900" spc="-5" dirty="0">
                <a:latin typeface="Comic Sans MS"/>
                <a:cs typeface="Comic Sans MS"/>
              </a:rPr>
              <a:t>, Co</a:t>
            </a:r>
            <a:r>
              <a:rPr sz="900" spc="-7" baseline="23148" dirty="0">
                <a:latin typeface="Comic Sans MS"/>
                <a:cs typeface="Comic Sans MS"/>
              </a:rPr>
              <a:t>3+</a:t>
            </a:r>
            <a:r>
              <a:rPr sz="900" spc="-5" dirty="0">
                <a:latin typeface="Comic Sans MS"/>
                <a:cs typeface="Comic Sans MS"/>
              </a:rPr>
              <a:t>, Rh</a:t>
            </a:r>
            <a:r>
              <a:rPr sz="900" spc="-7" baseline="23148" dirty="0">
                <a:latin typeface="Comic Sans MS"/>
                <a:cs typeface="Comic Sans MS"/>
              </a:rPr>
              <a:t>3+</a:t>
            </a:r>
            <a:r>
              <a:rPr sz="900" spc="-5" dirty="0">
                <a:latin typeface="Comic Sans MS"/>
                <a:cs typeface="Comic Sans MS"/>
              </a:rPr>
              <a:t>, Ir</a:t>
            </a:r>
            <a:r>
              <a:rPr sz="900" spc="-7" baseline="23148" dirty="0">
                <a:latin typeface="Comic Sans MS"/>
                <a:cs typeface="Comic Sans MS"/>
              </a:rPr>
              <a:t>3+</a:t>
            </a:r>
            <a:r>
              <a:rPr sz="900" spc="-5" dirty="0">
                <a:latin typeface="Comic Sans MS"/>
                <a:cs typeface="Comic Sans MS"/>
              </a:rPr>
              <a:t>,</a:t>
            </a:r>
            <a:r>
              <a:rPr sz="900" spc="5" dirty="0">
                <a:latin typeface="Comic Sans MS"/>
                <a:cs typeface="Comic Sans MS"/>
              </a:rPr>
              <a:t> </a:t>
            </a:r>
            <a:r>
              <a:rPr sz="900" spc="-5" dirty="0">
                <a:latin typeface="Comic Sans MS"/>
                <a:cs typeface="Comic Sans MS"/>
              </a:rPr>
              <a:t>Pt</a:t>
            </a:r>
            <a:r>
              <a:rPr sz="900" spc="-7" baseline="23148" dirty="0">
                <a:latin typeface="Comic Sans MS"/>
                <a:cs typeface="Comic Sans MS"/>
              </a:rPr>
              <a:t>2+</a:t>
            </a:r>
            <a:r>
              <a:rPr sz="900" spc="-5" dirty="0">
                <a:latin typeface="Comic Sans MS"/>
                <a:cs typeface="Comic Sans MS"/>
              </a:rPr>
              <a:t>.</a:t>
            </a:r>
            <a:endParaRPr sz="900">
              <a:latin typeface="Comic Sans MS"/>
              <a:cs typeface="Comic Sans MS"/>
            </a:endParaRPr>
          </a:p>
          <a:p>
            <a:pPr marL="401320" marR="365760" indent="-171450">
              <a:lnSpc>
                <a:spcPct val="200000"/>
              </a:lnSpc>
              <a:spcBef>
                <a:spcPts val="229"/>
              </a:spcBef>
              <a:buClr>
                <a:srgbClr val="CC9A00"/>
              </a:buClr>
              <a:buSzPct val="62500"/>
              <a:buFont typeface="Wingdings"/>
              <a:buChar char=""/>
              <a:tabLst>
                <a:tab pos="407034" algn="l"/>
                <a:tab pos="407670" algn="l"/>
              </a:tabLst>
            </a:pPr>
            <a:r>
              <a:rPr sz="800" spc="-5" dirty="0">
                <a:latin typeface="Comic Sans MS"/>
                <a:cs typeface="Comic Sans MS"/>
              </a:rPr>
              <a:t>For these metal ions the rate of exchange is partially related to the size of the  cations and partly to the</a:t>
            </a:r>
            <a:r>
              <a:rPr sz="800" spc="5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CFSE.</a:t>
            </a:r>
            <a:endParaRPr sz="800">
              <a:latin typeface="Comic Sans MS"/>
              <a:cs typeface="Comic Sans MS"/>
            </a:endParaRPr>
          </a:p>
          <a:p>
            <a:pPr marL="401320" marR="299085" indent="-172085">
              <a:lnSpc>
                <a:spcPct val="200000"/>
              </a:lnSpc>
              <a:spcBef>
                <a:spcPts val="195"/>
              </a:spcBef>
              <a:buClr>
                <a:srgbClr val="CC9A00"/>
              </a:buClr>
              <a:buSzPct val="62500"/>
              <a:buFont typeface="Wingdings"/>
              <a:buChar char=""/>
              <a:tabLst>
                <a:tab pos="401955" algn="l"/>
              </a:tabLst>
            </a:pPr>
            <a:r>
              <a:rPr sz="800" spc="-5" dirty="0">
                <a:latin typeface="Comic Sans MS"/>
                <a:cs typeface="Comic Sans MS"/>
              </a:rPr>
              <a:t>The basic assumption is that the significant contribution to the activation energy  in a substitution </a:t>
            </a:r>
            <a:r>
              <a:rPr sz="800" spc="-10" dirty="0">
                <a:latin typeface="Comic Sans MS"/>
                <a:cs typeface="Comic Sans MS"/>
              </a:rPr>
              <a:t>reaction </a:t>
            </a:r>
            <a:r>
              <a:rPr sz="800" spc="-5" dirty="0">
                <a:latin typeface="Comic Sans MS"/>
                <a:cs typeface="Comic Sans MS"/>
              </a:rPr>
              <a:t>is the change in d-orbital energy on going from the  ground state of the complex to the transition</a:t>
            </a:r>
            <a:r>
              <a:rPr sz="800" spc="20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state.</a:t>
            </a:r>
            <a:endParaRPr sz="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buClr>
                <a:srgbClr val="CC9A00"/>
              </a:buClr>
              <a:buFont typeface="Wingdings"/>
              <a:buChar char=""/>
            </a:pPr>
            <a:endParaRPr sz="11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buClr>
                <a:srgbClr val="CC9A00"/>
              </a:buClr>
              <a:buFont typeface="Wingdings"/>
              <a:buChar char=""/>
            </a:pPr>
            <a:endParaRPr sz="11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buClr>
                <a:srgbClr val="CC9A00"/>
              </a:buClr>
              <a:buFont typeface="Wingdings"/>
              <a:buChar char=""/>
            </a:pPr>
            <a:endParaRPr sz="11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buClr>
                <a:srgbClr val="CC9A00"/>
              </a:buClr>
              <a:buFont typeface="Wingdings"/>
              <a:buChar char=""/>
            </a:pPr>
            <a:endParaRPr sz="11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CC9A00"/>
              </a:buClr>
              <a:buFont typeface="Wingdings"/>
              <a:buChar char=""/>
            </a:pPr>
            <a:endParaRPr sz="950">
              <a:latin typeface="Comic Sans MS"/>
              <a:cs typeface="Comic Sans MS"/>
            </a:endParaRPr>
          </a:p>
          <a:p>
            <a:pPr marL="401320" indent="-172085">
              <a:lnSpc>
                <a:spcPct val="100000"/>
              </a:lnSpc>
              <a:buClr>
                <a:srgbClr val="CC9A00"/>
              </a:buClr>
              <a:buSzPct val="62500"/>
              <a:buFont typeface="Wingdings"/>
              <a:buChar char=""/>
              <a:tabLst>
                <a:tab pos="401955" algn="l"/>
              </a:tabLst>
            </a:pPr>
            <a:r>
              <a:rPr sz="800" spc="5" dirty="0">
                <a:latin typeface="Comic Sans MS"/>
                <a:cs typeface="Comic Sans MS"/>
              </a:rPr>
              <a:t>d</a:t>
            </a:r>
            <a:r>
              <a:rPr sz="750" spc="7" baseline="27777" dirty="0">
                <a:latin typeface="Comic Sans MS"/>
                <a:cs typeface="Comic Sans MS"/>
              </a:rPr>
              <a:t>3 </a:t>
            </a:r>
            <a:r>
              <a:rPr sz="800" spc="-5" dirty="0">
                <a:latin typeface="Comic Sans MS"/>
                <a:cs typeface="Comic Sans MS"/>
              </a:rPr>
              <a:t>and </a:t>
            </a:r>
            <a:r>
              <a:rPr sz="800" spc="5" dirty="0">
                <a:latin typeface="Comic Sans MS"/>
                <a:cs typeface="Comic Sans MS"/>
              </a:rPr>
              <a:t>d</a:t>
            </a:r>
            <a:r>
              <a:rPr sz="750" spc="7" baseline="27777" dirty="0">
                <a:latin typeface="Comic Sans MS"/>
                <a:cs typeface="Comic Sans MS"/>
              </a:rPr>
              <a:t>6 </a:t>
            </a:r>
            <a:r>
              <a:rPr sz="800" spc="-5" dirty="0">
                <a:latin typeface="Comic Sans MS"/>
                <a:cs typeface="Comic Sans MS"/>
              </a:rPr>
              <a:t>ions are predicted to be inert e.g. </a:t>
            </a:r>
            <a:r>
              <a:rPr sz="800" spc="5" dirty="0">
                <a:latin typeface="Comic Sans MS"/>
                <a:cs typeface="Comic Sans MS"/>
              </a:rPr>
              <a:t>Rh</a:t>
            </a:r>
            <a:r>
              <a:rPr sz="750" spc="7" baseline="27777" dirty="0">
                <a:latin typeface="Comic Sans MS"/>
                <a:cs typeface="Comic Sans MS"/>
              </a:rPr>
              <a:t>3+, </a:t>
            </a:r>
            <a:r>
              <a:rPr sz="800" spc="5" dirty="0">
                <a:latin typeface="Comic Sans MS"/>
                <a:cs typeface="Comic Sans MS"/>
              </a:rPr>
              <a:t>Cr</a:t>
            </a:r>
            <a:r>
              <a:rPr sz="750" spc="7" baseline="27777" dirty="0">
                <a:latin typeface="Comic Sans MS"/>
                <a:cs typeface="Comic Sans MS"/>
              </a:rPr>
              <a:t>3+ </a:t>
            </a:r>
            <a:r>
              <a:rPr sz="800" spc="-5" dirty="0">
                <a:latin typeface="Comic Sans MS"/>
                <a:cs typeface="Comic Sans MS"/>
              </a:rPr>
              <a:t>and</a:t>
            </a:r>
            <a:r>
              <a:rPr sz="800" spc="-30" dirty="0">
                <a:latin typeface="Comic Sans MS"/>
                <a:cs typeface="Comic Sans MS"/>
              </a:rPr>
              <a:t> </a:t>
            </a:r>
            <a:r>
              <a:rPr sz="800" spc="5" dirty="0">
                <a:latin typeface="Comic Sans MS"/>
                <a:cs typeface="Comic Sans MS"/>
              </a:rPr>
              <a:t>Co</a:t>
            </a:r>
            <a:r>
              <a:rPr sz="750" spc="7" baseline="27777" dirty="0">
                <a:latin typeface="Comic Sans MS"/>
                <a:cs typeface="Comic Sans MS"/>
              </a:rPr>
              <a:t>2+</a:t>
            </a:r>
            <a:endParaRPr sz="750" baseline="27777">
              <a:latin typeface="Comic Sans MS"/>
              <a:cs typeface="Comic Sans M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40"/>
              </a:lnSpc>
            </a:pPr>
            <a:fld id="{81D60167-4931-47E6-BA6A-407CBD079E47}" type="slidenum">
              <a:rPr dirty="0"/>
              <a:pPr marL="38100">
                <a:lnSpc>
                  <a:spcPts val="1540"/>
                </a:lnSpc>
              </a:pPr>
              <a:t>2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00200" y="2075688"/>
            <a:ext cx="4572000" cy="1436370"/>
            <a:chOff x="1600200" y="2075688"/>
            <a:chExt cx="4572000" cy="1436370"/>
          </a:xfrm>
        </p:grpSpPr>
        <p:sp>
          <p:nvSpPr>
            <p:cNvPr id="3" name="object 3"/>
            <p:cNvSpPr/>
            <p:nvPr/>
          </p:nvSpPr>
          <p:spPr>
            <a:xfrm>
              <a:off x="4393688" y="2075688"/>
              <a:ext cx="1608857" cy="29260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00200" y="2367915"/>
              <a:ext cx="4572000" cy="1144270"/>
            </a:xfrm>
            <a:custGeom>
              <a:avLst/>
              <a:gdLst/>
              <a:ahLst/>
              <a:cxnLst/>
              <a:rect l="l" t="t" r="r" b="b"/>
              <a:pathLst>
                <a:path w="4572000" h="1144270">
                  <a:moveTo>
                    <a:pt x="4572000" y="0"/>
                  </a:moveTo>
                  <a:lnTo>
                    <a:pt x="0" y="0"/>
                  </a:lnTo>
                  <a:lnTo>
                    <a:pt x="0" y="1143761"/>
                  </a:lnTo>
                  <a:lnTo>
                    <a:pt x="4572000" y="1143761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81500" y="2368296"/>
              <a:ext cx="1639328" cy="85877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1828800" y="4306823"/>
            <a:ext cx="4114800" cy="10160"/>
          </a:xfrm>
          <a:custGeom>
            <a:avLst/>
            <a:gdLst/>
            <a:ahLst/>
            <a:cxnLst/>
            <a:rect l="l" t="t" r="r" b="b"/>
            <a:pathLst>
              <a:path w="4114800" h="10160">
                <a:moveTo>
                  <a:pt x="4114800" y="0"/>
                </a:moveTo>
                <a:lnTo>
                  <a:pt x="0" y="0"/>
                </a:lnTo>
                <a:lnTo>
                  <a:pt x="0" y="9905"/>
                </a:lnTo>
                <a:lnTo>
                  <a:pt x="4114800" y="9905"/>
                </a:lnTo>
                <a:lnTo>
                  <a:pt x="4114800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606296" y="1231391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950">
              <a:latin typeface="Times New Roman"/>
              <a:cs typeface="Times New Roman"/>
            </a:endParaRPr>
          </a:p>
          <a:p>
            <a:pPr marL="515620" marR="220345" indent="-171450" algn="just">
              <a:lnSpc>
                <a:spcPct val="130000"/>
              </a:lnSpc>
              <a:buClr>
                <a:srgbClr val="CC9A00"/>
              </a:buClr>
              <a:buSzPct val="62500"/>
              <a:buFont typeface="Wingdings"/>
              <a:buChar char=""/>
              <a:tabLst>
                <a:tab pos="516255" algn="l"/>
              </a:tabLst>
            </a:pPr>
            <a:r>
              <a:rPr sz="800" spc="-5" dirty="0">
                <a:latin typeface="Comic Sans MS"/>
                <a:cs typeface="Comic Sans MS"/>
              </a:rPr>
              <a:t>For transition metal ions the electronic configurations are important </a:t>
            </a:r>
            <a:r>
              <a:rPr sz="800" dirty="0">
                <a:latin typeface="Comic Sans MS"/>
                <a:cs typeface="Comic Sans MS"/>
              </a:rPr>
              <a:t>because  </a:t>
            </a:r>
            <a:r>
              <a:rPr sz="800" spc="-5" dirty="0">
                <a:latin typeface="Comic Sans MS"/>
                <a:cs typeface="Comic Sans MS"/>
              </a:rPr>
              <a:t>the CFSE will affect the rates </a:t>
            </a:r>
            <a:r>
              <a:rPr sz="800" spc="-10" dirty="0">
                <a:latin typeface="Comic Sans MS"/>
                <a:cs typeface="Comic Sans MS"/>
              </a:rPr>
              <a:t>of </a:t>
            </a:r>
            <a:r>
              <a:rPr sz="800" spc="-5" dirty="0">
                <a:latin typeface="Comic Sans MS"/>
                <a:cs typeface="Comic Sans MS"/>
              </a:rPr>
              <a:t>exchange here. For these metal ions the </a:t>
            </a:r>
            <a:r>
              <a:rPr sz="800" b="1" spc="-5" dirty="0">
                <a:solidFill>
                  <a:srgbClr val="3B822F"/>
                </a:solidFill>
                <a:latin typeface="Comic Sans MS"/>
                <a:cs typeface="Comic Sans MS"/>
              </a:rPr>
              <a:t>rate  of </a:t>
            </a:r>
            <a:r>
              <a:rPr sz="800" b="1" dirty="0">
                <a:solidFill>
                  <a:srgbClr val="3B822F"/>
                </a:solidFill>
                <a:latin typeface="Comic Sans MS"/>
                <a:cs typeface="Comic Sans MS"/>
              </a:rPr>
              <a:t>exchange </a:t>
            </a:r>
            <a:r>
              <a:rPr sz="800" b="1" spc="-5" dirty="0">
                <a:solidFill>
                  <a:srgbClr val="3B822F"/>
                </a:solidFill>
                <a:latin typeface="Comic Sans MS"/>
                <a:cs typeface="Comic Sans MS"/>
              </a:rPr>
              <a:t>is partially related to the size </a:t>
            </a:r>
            <a:r>
              <a:rPr sz="800" b="1" dirty="0">
                <a:solidFill>
                  <a:srgbClr val="3B822F"/>
                </a:solidFill>
                <a:latin typeface="Comic Sans MS"/>
                <a:cs typeface="Comic Sans MS"/>
              </a:rPr>
              <a:t>of </a:t>
            </a:r>
            <a:r>
              <a:rPr sz="800" b="1" spc="-5" dirty="0">
                <a:solidFill>
                  <a:srgbClr val="3B822F"/>
                </a:solidFill>
                <a:latin typeface="Comic Sans MS"/>
                <a:cs typeface="Comic Sans MS"/>
              </a:rPr>
              <a:t>the cations </a:t>
            </a:r>
            <a:r>
              <a:rPr sz="800" b="1" dirty="0">
                <a:solidFill>
                  <a:srgbClr val="3B822F"/>
                </a:solidFill>
                <a:latin typeface="Comic Sans MS"/>
                <a:cs typeface="Comic Sans MS"/>
              </a:rPr>
              <a:t>and </a:t>
            </a:r>
            <a:r>
              <a:rPr sz="800" b="1" spc="-5" dirty="0">
                <a:solidFill>
                  <a:srgbClr val="3B822F"/>
                </a:solidFill>
                <a:latin typeface="Comic Sans MS"/>
                <a:cs typeface="Comic Sans MS"/>
              </a:rPr>
              <a:t>partly to </a:t>
            </a:r>
            <a:r>
              <a:rPr sz="800" b="1" dirty="0">
                <a:solidFill>
                  <a:srgbClr val="3B822F"/>
                </a:solidFill>
                <a:latin typeface="Comic Sans MS"/>
                <a:cs typeface="Comic Sans MS"/>
              </a:rPr>
              <a:t>the  </a:t>
            </a:r>
            <a:r>
              <a:rPr sz="800" b="1" spc="-10" dirty="0">
                <a:solidFill>
                  <a:srgbClr val="3B822F"/>
                </a:solidFill>
                <a:latin typeface="Comic Sans MS"/>
                <a:cs typeface="Comic Sans MS"/>
              </a:rPr>
              <a:t>CFSE</a:t>
            </a:r>
            <a:r>
              <a:rPr sz="800" spc="-10" dirty="0">
                <a:latin typeface="Comic Sans MS"/>
                <a:cs typeface="Comic Sans MS"/>
              </a:rPr>
              <a:t>. </a:t>
            </a:r>
            <a:r>
              <a:rPr sz="800" spc="-5" dirty="0">
                <a:latin typeface="Comic Sans MS"/>
                <a:cs typeface="Comic Sans MS"/>
              </a:rPr>
              <a:t>(see</a:t>
            </a:r>
            <a:r>
              <a:rPr sz="800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handout).</a:t>
            </a:r>
            <a:endParaRPr sz="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CC9A00"/>
              </a:buClr>
              <a:buFont typeface="Wingdings"/>
              <a:buChar char=""/>
            </a:pPr>
            <a:endParaRPr sz="1000">
              <a:latin typeface="Comic Sans MS"/>
              <a:cs typeface="Comic Sans MS"/>
            </a:endParaRPr>
          </a:p>
          <a:p>
            <a:pPr marL="515620" marR="2078989" indent="-171450">
              <a:lnSpc>
                <a:spcPct val="150000"/>
              </a:lnSpc>
              <a:buClr>
                <a:srgbClr val="CC9A00"/>
              </a:buClr>
              <a:buSzPct val="62500"/>
              <a:buFont typeface="Wingdings"/>
              <a:buChar char=""/>
              <a:tabLst>
                <a:tab pos="516255" algn="l"/>
              </a:tabLst>
            </a:pPr>
            <a:r>
              <a:rPr sz="800" spc="-5" dirty="0">
                <a:latin typeface="Comic Sans MS"/>
                <a:cs typeface="Comic Sans MS"/>
              </a:rPr>
              <a:t>Remember this plot from lecture 10. This  shows that the </a:t>
            </a:r>
            <a:r>
              <a:rPr sz="800" spc="-5" dirty="0">
                <a:solidFill>
                  <a:srgbClr val="FF0000"/>
                </a:solidFill>
                <a:latin typeface="Comic Sans MS"/>
                <a:cs typeface="Comic Sans MS"/>
              </a:rPr>
              <a:t>highest OSPE </a:t>
            </a:r>
            <a:r>
              <a:rPr sz="800" spc="-5" dirty="0">
                <a:latin typeface="Comic Sans MS"/>
                <a:cs typeface="Comic Sans MS"/>
              </a:rPr>
              <a:t>is for</a:t>
            </a:r>
            <a:r>
              <a:rPr sz="800" spc="15" dirty="0">
                <a:latin typeface="Comic Sans MS"/>
                <a:cs typeface="Comic Sans MS"/>
              </a:rPr>
              <a:t> </a:t>
            </a:r>
            <a:r>
              <a:rPr sz="800" spc="-10" dirty="0">
                <a:solidFill>
                  <a:srgbClr val="FF0000"/>
                </a:solidFill>
                <a:latin typeface="Comic Sans MS"/>
                <a:cs typeface="Comic Sans MS"/>
              </a:rPr>
              <a:t>low</a:t>
            </a:r>
            <a:endParaRPr sz="800">
              <a:latin typeface="Comic Sans MS"/>
              <a:cs typeface="Comic Sans MS"/>
            </a:endParaRPr>
          </a:p>
          <a:p>
            <a:pPr marL="515620" marR="1853564">
              <a:lnSpc>
                <a:spcPct val="150000"/>
              </a:lnSpc>
            </a:pPr>
            <a:r>
              <a:rPr sz="800" spc="-5" dirty="0">
                <a:solidFill>
                  <a:srgbClr val="FF0000"/>
                </a:solidFill>
                <a:latin typeface="Comic Sans MS"/>
                <a:cs typeface="Comic Sans MS"/>
              </a:rPr>
              <a:t>spin </a:t>
            </a:r>
            <a:r>
              <a:rPr sz="800" spc="5" dirty="0">
                <a:solidFill>
                  <a:srgbClr val="FF0000"/>
                </a:solidFill>
                <a:latin typeface="Comic Sans MS"/>
                <a:cs typeface="Comic Sans MS"/>
              </a:rPr>
              <a:t>d</a:t>
            </a:r>
            <a:r>
              <a:rPr sz="750" spc="7" baseline="27777" dirty="0">
                <a:solidFill>
                  <a:srgbClr val="FF0000"/>
                </a:solidFill>
                <a:latin typeface="Comic Sans MS"/>
                <a:cs typeface="Comic Sans MS"/>
              </a:rPr>
              <a:t>6 </a:t>
            </a:r>
            <a:r>
              <a:rPr sz="800" spc="-5" dirty="0">
                <a:solidFill>
                  <a:srgbClr val="FF0000"/>
                </a:solidFill>
                <a:latin typeface="Comic Sans MS"/>
                <a:cs typeface="Comic Sans MS"/>
              </a:rPr>
              <a:t>and </a:t>
            </a:r>
            <a:r>
              <a:rPr sz="800" spc="5" dirty="0">
                <a:solidFill>
                  <a:srgbClr val="FF0000"/>
                </a:solidFill>
                <a:latin typeface="Comic Sans MS"/>
                <a:cs typeface="Comic Sans MS"/>
              </a:rPr>
              <a:t>d</a:t>
            </a:r>
            <a:r>
              <a:rPr sz="750" spc="7" baseline="27777" dirty="0">
                <a:solidFill>
                  <a:srgbClr val="FF0000"/>
                </a:solidFill>
                <a:latin typeface="Comic Sans MS"/>
                <a:cs typeface="Comic Sans MS"/>
              </a:rPr>
              <a:t>3 </a:t>
            </a:r>
            <a:r>
              <a:rPr sz="800" spc="-5" dirty="0">
                <a:latin typeface="Comic Sans MS"/>
                <a:cs typeface="Comic Sans MS"/>
              </a:rPr>
              <a:t>octahedral complexes, </a:t>
            </a:r>
            <a:r>
              <a:rPr sz="800" dirty="0">
                <a:latin typeface="Comic Sans MS"/>
                <a:cs typeface="Comic Sans MS"/>
              </a:rPr>
              <a:t>d</a:t>
            </a:r>
            <a:r>
              <a:rPr sz="750" baseline="27777" dirty="0">
                <a:latin typeface="Comic Sans MS"/>
                <a:cs typeface="Comic Sans MS"/>
              </a:rPr>
              <a:t>4 </a:t>
            </a:r>
            <a:r>
              <a:rPr sz="800" spc="-5" dirty="0">
                <a:latin typeface="Comic Sans MS"/>
                <a:cs typeface="Comic Sans MS"/>
              </a:rPr>
              <a:t>and </a:t>
            </a:r>
            <a:r>
              <a:rPr sz="800" spc="5" dirty="0">
                <a:latin typeface="Comic Sans MS"/>
                <a:cs typeface="Comic Sans MS"/>
              </a:rPr>
              <a:t>d</a:t>
            </a:r>
            <a:r>
              <a:rPr sz="750" spc="7" baseline="27777" dirty="0">
                <a:latin typeface="Comic Sans MS"/>
                <a:cs typeface="Comic Sans MS"/>
              </a:rPr>
              <a:t>7  </a:t>
            </a:r>
            <a:r>
              <a:rPr sz="800" spc="-5" dirty="0">
                <a:latin typeface="Comic Sans MS"/>
                <a:cs typeface="Comic Sans MS"/>
              </a:rPr>
              <a:t>configs also have some </a:t>
            </a:r>
            <a:r>
              <a:rPr sz="800" spc="-10" dirty="0">
                <a:solidFill>
                  <a:srgbClr val="FF0000"/>
                </a:solidFill>
                <a:latin typeface="Comic Sans MS"/>
                <a:cs typeface="Comic Sans MS"/>
              </a:rPr>
              <a:t>OSPE. </a:t>
            </a:r>
            <a:r>
              <a:rPr sz="800" spc="5" dirty="0">
                <a:solidFill>
                  <a:srgbClr val="FF0000"/>
                </a:solidFill>
                <a:latin typeface="Comic Sans MS"/>
                <a:cs typeface="Comic Sans MS"/>
              </a:rPr>
              <a:t>d</a:t>
            </a:r>
            <a:r>
              <a:rPr sz="750" spc="7" baseline="27777" dirty="0">
                <a:solidFill>
                  <a:srgbClr val="FF0000"/>
                </a:solidFill>
                <a:latin typeface="Comic Sans MS"/>
                <a:cs typeface="Comic Sans MS"/>
              </a:rPr>
              <a:t>0 </a:t>
            </a:r>
            <a:r>
              <a:rPr sz="800" spc="-5" dirty="0">
                <a:solidFill>
                  <a:srgbClr val="FF0000"/>
                </a:solidFill>
                <a:latin typeface="Comic Sans MS"/>
                <a:cs typeface="Comic Sans MS"/>
              </a:rPr>
              <a:t>and </a:t>
            </a:r>
            <a:r>
              <a:rPr sz="800" spc="5" dirty="0">
                <a:solidFill>
                  <a:srgbClr val="FF0000"/>
                </a:solidFill>
                <a:latin typeface="Comic Sans MS"/>
                <a:cs typeface="Comic Sans MS"/>
              </a:rPr>
              <a:t>d</a:t>
            </a:r>
            <a:r>
              <a:rPr sz="750" spc="7" baseline="27777" dirty="0">
                <a:solidFill>
                  <a:srgbClr val="FF0000"/>
                </a:solidFill>
                <a:latin typeface="Comic Sans MS"/>
                <a:cs typeface="Comic Sans MS"/>
              </a:rPr>
              <a:t>10 </a:t>
            </a:r>
            <a:r>
              <a:rPr sz="800" spc="-5" dirty="0">
                <a:solidFill>
                  <a:srgbClr val="FF0000"/>
                </a:solidFill>
                <a:latin typeface="Comic Sans MS"/>
                <a:cs typeface="Comic Sans MS"/>
              </a:rPr>
              <a:t>have  none</a:t>
            </a:r>
            <a:r>
              <a:rPr sz="800" spc="-5" dirty="0">
                <a:latin typeface="Comic Sans MS"/>
                <a:cs typeface="Comic Sans MS"/>
              </a:rPr>
              <a:t>.</a:t>
            </a:r>
            <a:endParaRPr sz="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Comic Sans MS"/>
              <a:cs typeface="Comic Sans MS"/>
            </a:endParaRPr>
          </a:p>
          <a:p>
            <a:pPr marL="515620" marR="222885" indent="-171450" algn="just">
              <a:lnSpc>
                <a:spcPct val="130000"/>
              </a:lnSpc>
              <a:buClr>
                <a:srgbClr val="CC9A00"/>
              </a:buClr>
              <a:buSzPct val="62500"/>
              <a:buFont typeface="Wingdings"/>
              <a:buChar char=""/>
              <a:tabLst>
                <a:tab pos="516255" algn="l"/>
              </a:tabLst>
            </a:pPr>
            <a:r>
              <a:rPr sz="800" spc="-5" dirty="0">
                <a:latin typeface="Comic Sans MS"/>
                <a:cs typeface="Comic Sans MS"/>
              </a:rPr>
              <a:t>It is </a:t>
            </a:r>
            <a:r>
              <a:rPr sz="800" spc="-10" dirty="0">
                <a:latin typeface="Comic Sans MS"/>
                <a:cs typeface="Comic Sans MS"/>
              </a:rPr>
              <a:t>important </a:t>
            </a:r>
            <a:r>
              <a:rPr sz="800" spc="-5" dirty="0">
                <a:latin typeface="Comic Sans MS"/>
                <a:cs typeface="Comic Sans MS"/>
              </a:rPr>
              <a:t>to be able to rationalize what effect the CSFE has on increasing  the activation energy for the formation of a 5- or 7-coordinate</a:t>
            </a:r>
            <a:r>
              <a:rPr sz="800" spc="130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intermediate.</a:t>
            </a:r>
            <a:endParaRPr sz="800">
              <a:latin typeface="Comic Sans MS"/>
              <a:cs typeface="Comic Sans MS"/>
            </a:endParaRPr>
          </a:p>
          <a:p>
            <a:pPr marL="515620" marR="221615" indent="-171450" algn="just">
              <a:lnSpc>
                <a:spcPct val="130000"/>
              </a:lnSpc>
              <a:spcBef>
                <a:spcPts val="190"/>
              </a:spcBef>
              <a:buClr>
                <a:srgbClr val="CC9A00"/>
              </a:buClr>
              <a:buSzPct val="62500"/>
              <a:buFont typeface="Wingdings"/>
              <a:buChar char=""/>
              <a:tabLst>
                <a:tab pos="516255" algn="l"/>
              </a:tabLst>
            </a:pPr>
            <a:r>
              <a:rPr sz="800" spc="-5" dirty="0">
                <a:latin typeface="Comic Sans MS"/>
                <a:cs typeface="Comic Sans MS"/>
              </a:rPr>
              <a:t>You need to be able to rationalize </a:t>
            </a:r>
            <a:r>
              <a:rPr sz="800" dirty="0">
                <a:latin typeface="Comic Sans MS"/>
                <a:cs typeface="Comic Sans MS"/>
              </a:rPr>
              <a:t>why </a:t>
            </a:r>
            <a:r>
              <a:rPr sz="800" spc="-5" dirty="0">
                <a:latin typeface="Comic Sans MS"/>
                <a:cs typeface="Comic Sans MS"/>
              </a:rPr>
              <a:t>six coordinate hexaaquo complexes </a:t>
            </a:r>
            <a:r>
              <a:rPr sz="800" dirty="0">
                <a:latin typeface="Comic Sans MS"/>
                <a:cs typeface="Comic Sans MS"/>
              </a:rPr>
              <a:t>of  </a:t>
            </a:r>
            <a:r>
              <a:rPr sz="800" spc="-5" dirty="0">
                <a:latin typeface="Comic Sans MS"/>
                <a:cs typeface="Comic Sans MS"/>
              </a:rPr>
              <a:t>transition metal ions with </a:t>
            </a:r>
            <a:r>
              <a:rPr sz="800" spc="5" dirty="0">
                <a:latin typeface="Comic Sans MS"/>
                <a:cs typeface="Comic Sans MS"/>
              </a:rPr>
              <a:t>d</a:t>
            </a:r>
            <a:r>
              <a:rPr sz="750" spc="7" baseline="27777" dirty="0">
                <a:latin typeface="Comic Sans MS"/>
                <a:cs typeface="Comic Sans MS"/>
              </a:rPr>
              <a:t>3 </a:t>
            </a:r>
            <a:r>
              <a:rPr sz="800" spc="-5" dirty="0">
                <a:latin typeface="Comic Sans MS"/>
                <a:cs typeface="Comic Sans MS"/>
              </a:rPr>
              <a:t>or </a:t>
            </a:r>
            <a:r>
              <a:rPr sz="800" spc="5" dirty="0">
                <a:latin typeface="Comic Sans MS"/>
                <a:cs typeface="Comic Sans MS"/>
              </a:rPr>
              <a:t>d</a:t>
            </a:r>
            <a:r>
              <a:rPr sz="750" spc="7" baseline="27777" dirty="0">
                <a:latin typeface="Comic Sans MS"/>
                <a:cs typeface="Comic Sans MS"/>
              </a:rPr>
              <a:t>6 </a:t>
            </a:r>
            <a:r>
              <a:rPr sz="800" spc="-5" dirty="0">
                <a:latin typeface="Comic Sans MS"/>
                <a:cs typeface="Comic Sans MS"/>
              </a:rPr>
              <a:t>configuration are kinetically inert with  </a:t>
            </a:r>
            <a:r>
              <a:rPr sz="800" spc="-10" dirty="0">
                <a:latin typeface="Comic Sans MS"/>
                <a:cs typeface="Comic Sans MS"/>
              </a:rPr>
              <a:t>respect </a:t>
            </a:r>
            <a:r>
              <a:rPr sz="800" spc="-5" dirty="0">
                <a:latin typeface="Comic Sans MS"/>
                <a:cs typeface="Comic Sans MS"/>
              </a:rPr>
              <a:t>to substitution</a:t>
            </a:r>
            <a:r>
              <a:rPr sz="800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reactions.</a:t>
            </a:r>
            <a:endParaRPr sz="800">
              <a:latin typeface="Comic Sans MS"/>
              <a:cs typeface="Comic Sans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786127" y="5511800"/>
            <a:ext cx="4157979" cy="2982595"/>
            <a:chOff x="1786127" y="5511800"/>
            <a:chExt cx="4157979" cy="2982595"/>
          </a:xfrm>
        </p:grpSpPr>
        <p:sp>
          <p:nvSpPr>
            <p:cNvPr id="9" name="object 9"/>
            <p:cNvSpPr/>
            <p:nvPr/>
          </p:nvSpPr>
          <p:spPr>
            <a:xfrm>
              <a:off x="1786128" y="5511799"/>
              <a:ext cx="4119879" cy="310515"/>
            </a:xfrm>
            <a:custGeom>
              <a:avLst/>
              <a:gdLst/>
              <a:ahLst/>
              <a:cxnLst/>
              <a:rect l="l" t="t" r="r" b="b"/>
              <a:pathLst>
                <a:path w="4119879" h="310514">
                  <a:moveTo>
                    <a:pt x="4119372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9906" y="5080"/>
                  </a:lnTo>
                  <a:lnTo>
                    <a:pt x="0" y="5092"/>
                  </a:lnTo>
                  <a:lnTo>
                    <a:pt x="0" y="309892"/>
                  </a:lnTo>
                  <a:lnTo>
                    <a:pt x="9906" y="309892"/>
                  </a:lnTo>
                  <a:lnTo>
                    <a:pt x="9906" y="10414"/>
                  </a:lnTo>
                  <a:lnTo>
                    <a:pt x="4119372" y="10414"/>
                  </a:lnTo>
                  <a:lnTo>
                    <a:pt x="4119372" y="5080"/>
                  </a:lnTo>
                  <a:lnTo>
                    <a:pt x="4119372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781300" y="6640829"/>
              <a:ext cx="495300" cy="457200"/>
            </a:xfrm>
            <a:custGeom>
              <a:avLst/>
              <a:gdLst/>
              <a:ahLst/>
              <a:cxnLst/>
              <a:rect l="l" t="t" r="r" b="b"/>
              <a:pathLst>
                <a:path w="495300" h="457200">
                  <a:moveTo>
                    <a:pt x="381000" y="19050"/>
                  </a:moveTo>
                  <a:lnTo>
                    <a:pt x="376428" y="16764"/>
                  </a:lnTo>
                  <a:lnTo>
                    <a:pt x="342900" y="0"/>
                  </a:lnTo>
                  <a:lnTo>
                    <a:pt x="342900" y="16764"/>
                  </a:lnTo>
                  <a:lnTo>
                    <a:pt x="0" y="16764"/>
                  </a:lnTo>
                  <a:lnTo>
                    <a:pt x="0" y="22110"/>
                  </a:lnTo>
                  <a:lnTo>
                    <a:pt x="342900" y="22110"/>
                  </a:lnTo>
                  <a:lnTo>
                    <a:pt x="342900" y="38100"/>
                  </a:lnTo>
                  <a:lnTo>
                    <a:pt x="374891" y="22110"/>
                  </a:lnTo>
                  <a:lnTo>
                    <a:pt x="381000" y="19050"/>
                  </a:lnTo>
                  <a:close/>
                </a:path>
                <a:path w="495300" h="457200">
                  <a:moveTo>
                    <a:pt x="495300" y="438150"/>
                  </a:moveTo>
                  <a:lnTo>
                    <a:pt x="490728" y="435864"/>
                  </a:lnTo>
                  <a:lnTo>
                    <a:pt x="457200" y="419100"/>
                  </a:lnTo>
                  <a:lnTo>
                    <a:pt x="457200" y="435864"/>
                  </a:lnTo>
                  <a:lnTo>
                    <a:pt x="76200" y="435864"/>
                  </a:lnTo>
                  <a:lnTo>
                    <a:pt x="76200" y="441210"/>
                  </a:lnTo>
                  <a:lnTo>
                    <a:pt x="457200" y="441210"/>
                  </a:lnTo>
                  <a:lnTo>
                    <a:pt x="457200" y="457200"/>
                  </a:lnTo>
                  <a:lnTo>
                    <a:pt x="489191" y="441210"/>
                  </a:lnTo>
                  <a:lnTo>
                    <a:pt x="495300" y="438150"/>
                  </a:lnTo>
                  <a:close/>
                </a:path>
              </a:pathLst>
            </a:custGeom>
            <a:solidFill>
              <a:srgbClr val="0066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590800" y="7593329"/>
              <a:ext cx="457200" cy="38100"/>
            </a:xfrm>
            <a:custGeom>
              <a:avLst/>
              <a:gdLst/>
              <a:ahLst/>
              <a:cxnLst/>
              <a:rect l="l" t="t" r="r" b="b"/>
              <a:pathLst>
                <a:path w="457200" h="38100">
                  <a:moveTo>
                    <a:pt x="419100" y="0"/>
                  </a:moveTo>
                  <a:lnTo>
                    <a:pt x="419100" y="38100"/>
                  </a:lnTo>
                  <a:lnTo>
                    <a:pt x="451104" y="22098"/>
                  </a:lnTo>
                  <a:lnTo>
                    <a:pt x="425957" y="22098"/>
                  </a:lnTo>
                  <a:lnTo>
                    <a:pt x="425957" y="16764"/>
                  </a:lnTo>
                  <a:lnTo>
                    <a:pt x="452627" y="16764"/>
                  </a:lnTo>
                  <a:lnTo>
                    <a:pt x="419100" y="0"/>
                  </a:lnTo>
                  <a:close/>
                </a:path>
                <a:path w="457200" h="38100">
                  <a:moveTo>
                    <a:pt x="419100" y="16764"/>
                  </a:moveTo>
                  <a:lnTo>
                    <a:pt x="0" y="16764"/>
                  </a:lnTo>
                  <a:lnTo>
                    <a:pt x="0" y="22098"/>
                  </a:lnTo>
                  <a:lnTo>
                    <a:pt x="419100" y="22098"/>
                  </a:lnTo>
                  <a:lnTo>
                    <a:pt x="419100" y="16764"/>
                  </a:lnTo>
                  <a:close/>
                </a:path>
                <a:path w="457200" h="38100">
                  <a:moveTo>
                    <a:pt x="452627" y="16764"/>
                  </a:moveTo>
                  <a:lnTo>
                    <a:pt x="425957" y="16764"/>
                  </a:lnTo>
                  <a:lnTo>
                    <a:pt x="425957" y="22098"/>
                  </a:lnTo>
                  <a:lnTo>
                    <a:pt x="451104" y="22098"/>
                  </a:lnTo>
                  <a:lnTo>
                    <a:pt x="457200" y="19050"/>
                  </a:lnTo>
                  <a:lnTo>
                    <a:pt x="452627" y="1676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703575" y="7534655"/>
              <a:ext cx="193548" cy="15621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828799" y="8484107"/>
              <a:ext cx="4114800" cy="10160"/>
            </a:xfrm>
            <a:custGeom>
              <a:avLst/>
              <a:gdLst/>
              <a:ahLst/>
              <a:cxnLst/>
              <a:rect l="l" t="t" r="r" b="b"/>
              <a:pathLst>
                <a:path w="4114800" h="10159">
                  <a:moveTo>
                    <a:pt x="4114800" y="0"/>
                  </a:moveTo>
                  <a:lnTo>
                    <a:pt x="0" y="0"/>
                  </a:lnTo>
                  <a:lnTo>
                    <a:pt x="0" y="9906"/>
                  </a:lnTo>
                  <a:lnTo>
                    <a:pt x="4114800" y="9906"/>
                  </a:lnTo>
                  <a:lnTo>
                    <a:pt x="41148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798320" y="5635244"/>
            <a:ext cx="4018279" cy="2504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100"/>
              </a:spcBef>
              <a:tabLst>
                <a:tab pos="429259" algn="l"/>
              </a:tabLst>
            </a:pPr>
            <a:r>
              <a:rPr sz="900" b="1" spc="-5" dirty="0">
                <a:solidFill>
                  <a:srgbClr val="006533"/>
                </a:solidFill>
                <a:latin typeface="Comic Sans MS"/>
                <a:cs typeface="Comic Sans MS"/>
              </a:rPr>
              <a:t>2.	</a:t>
            </a:r>
            <a:r>
              <a:rPr sz="900" b="1" dirty="0">
                <a:solidFill>
                  <a:srgbClr val="006533"/>
                </a:solidFill>
                <a:latin typeface="Comic Sans MS"/>
                <a:cs typeface="Comic Sans MS"/>
              </a:rPr>
              <a:t>Reaction Mechanisms </a:t>
            </a:r>
            <a:r>
              <a:rPr sz="900" b="1" spc="-5" dirty="0">
                <a:solidFill>
                  <a:srgbClr val="006533"/>
                </a:solidFill>
                <a:latin typeface="Comic Sans MS"/>
                <a:cs typeface="Comic Sans MS"/>
              </a:rPr>
              <a:t>for Octahedral</a:t>
            </a:r>
            <a:r>
              <a:rPr sz="900" b="1" spc="-50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900" b="1" spc="-5" dirty="0">
                <a:solidFill>
                  <a:srgbClr val="006533"/>
                </a:solidFill>
                <a:latin typeface="Comic Sans MS"/>
                <a:cs typeface="Comic Sans MS"/>
              </a:rPr>
              <a:t>Substitution</a:t>
            </a:r>
            <a:endParaRPr sz="9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Comic Sans MS"/>
              <a:cs typeface="Comic Sans MS"/>
            </a:endParaRPr>
          </a:p>
          <a:p>
            <a:pPr marL="344170" indent="-268605">
              <a:lnSpc>
                <a:spcPct val="100000"/>
              </a:lnSpc>
              <a:buClr>
                <a:srgbClr val="CC9A00"/>
              </a:buClr>
              <a:buSzPct val="62500"/>
              <a:buFont typeface="Wingdings"/>
              <a:buChar char=""/>
              <a:tabLst>
                <a:tab pos="344170" algn="l"/>
                <a:tab pos="344805" algn="l"/>
              </a:tabLst>
            </a:pPr>
            <a:r>
              <a:rPr sz="800" spc="-5" dirty="0">
                <a:latin typeface="Comic Sans MS"/>
                <a:cs typeface="Comic Sans MS"/>
              </a:rPr>
              <a:t>There are only two kinds of substitution </a:t>
            </a:r>
            <a:r>
              <a:rPr sz="800" spc="-10" dirty="0">
                <a:latin typeface="Comic Sans MS"/>
                <a:cs typeface="Comic Sans MS"/>
              </a:rPr>
              <a:t>reactions </a:t>
            </a:r>
            <a:r>
              <a:rPr sz="800" spc="-5" dirty="0">
                <a:latin typeface="Comic Sans MS"/>
                <a:cs typeface="Comic Sans MS"/>
              </a:rPr>
              <a:t>that can be</a:t>
            </a:r>
            <a:r>
              <a:rPr sz="800" spc="114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studied:</a:t>
            </a:r>
            <a:endParaRPr sz="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Comic Sans MS"/>
              <a:cs typeface="Comic Sans MS"/>
            </a:endParaRPr>
          </a:p>
          <a:p>
            <a:pPr marL="344170" indent="-268605">
              <a:lnSpc>
                <a:spcPct val="100000"/>
              </a:lnSpc>
              <a:buClr>
                <a:srgbClr val="CC9A00"/>
              </a:buClr>
              <a:buSzPct val="81250"/>
              <a:buAutoNum type="romanLcPeriod"/>
              <a:tabLst>
                <a:tab pos="344170" algn="l"/>
                <a:tab pos="344805" algn="l"/>
              </a:tabLst>
            </a:pPr>
            <a:r>
              <a:rPr sz="800" b="1" spc="-10" dirty="0">
                <a:solidFill>
                  <a:srgbClr val="9A6500"/>
                </a:solidFill>
                <a:latin typeface="Comic Sans MS"/>
                <a:cs typeface="Comic Sans MS"/>
              </a:rPr>
              <a:t>Aquation </a:t>
            </a:r>
            <a:r>
              <a:rPr sz="800" spc="-5" dirty="0">
                <a:latin typeface="Comic Sans MS"/>
                <a:cs typeface="Comic Sans MS"/>
              </a:rPr>
              <a:t>– replacement of ligand </a:t>
            </a:r>
            <a:r>
              <a:rPr sz="800" spc="-5" dirty="0">
                <a:solidFill>
                  <a:srgbClr val="006533"/>
                </a:solidFill>
                <a:latin typeface="Comic Sans MS"/>
                <a:cs typeface="Comic Sans MS"/>
              </a:rPr>
              <a:t>X </a:t>
            </a:r>
            <a:r>
              <a:rPr sz="800" spc="-5" dirty="0">
                <a:latin typeface="Comic Sans MS"/>
                <a:cs typeface="Comic Sans MS"/>
              </a:rPr>
              <a:t>by 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H</a:t>
            </a:r>
            <a:r>
              <a:rPr sz="750" baseline="-22222" dirty="0">
                <a:solidFill>
                  <a:srgbClr val="006533"/>
                </a:solidFill>
                <a:latin typeface="Comic Sans MS"/>
                <a:cs typeface="Comic Sans MS"/>
              </a:rPr>
              <a:t>2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O, </a:t>
            </a:r>
            <a:r>
              <a:rPr sz="800" spc="-10" dirty="0">
                <a:solidFill>
                  <a:srgbClr val="006533"/>
                </a:solidFill>
                <a:latin typeface="Comic Sans MS"/>
                <a:cs typeface="Comic Sans MS"/>
              </a:rPr>
              <a:t>where </a:t>
            </a:r>
            <a:r>
              <a:rPr sz="800" spc="-5" dirty="0">
                <a:solidFill>
                  <a:srgbClr val="006533"/>
                </a:solidFill>
                <a:latin typeface="Comic Sans MS"/>
                <a:cs typeface="Comic Sans MS"/>
              </a:rPr>
              <a:t>X is the labile</a:t>
            </a:r>
            <a:r>
              <a:rPr sz="800" spc="-15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800" spc="-5" dirty="0">
                <a:solidFill>
                  <a:srgbClr val="006533"/>
                </a:solidFill>
                <a:latin typeface="Comic Sans MS"/>
                <a:cs typeface="Comic Sans MS"/>
              </a:rPr>
              <a:t>ligand.</a:t>
            </a:r>
            <a:endParaRPr sz="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CC9A00"/>
              </a:buClr>
              <a:buFont typeface="Comic Sans MS"/>
              <a:buAutoNum type="romanLcPeriod"/>
            </a:pPr>
            <a:endParaRPr sz="950">
              <a:latin typeface="Comic Sans MS"/>
              <a:cs typeface="Comic Sans MS"/>
            </a:endParaRPr>
          </a:p>
          <a:p>
            <a:pPr marL="344170">
              <a:lnSpc>
                <a:spcPct val="100000"/>
              </a:lnSpc>
              <a:tabLst>
                <a:tab pos="1427480" algn="l"/>
              </a:tabLst>
            </a:pP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ML</a:t>
            </a:r>
            <a:r>
              <a:rPr sz="750" baseline="-22222" dirty="0">
                <a:solidFill>
                  <a:srgbClr val="006533"/>
                </a:solidFill>
                <a:latin typeface="Comic Sans MS"/>
                <a:cs typeface="Comic Sans MS"/>
              </a:rPr>
              <a:t>5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X</a:t>
            </a:r>
            <a:r>
              <a:rPr sz="800" spc="5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800" spc="-5" dirty="0">
                <a:solidFill>
                  <a:srgbClr val="006533"/>
                </a:solidFill>
                <a:latin typeface="Comic Sans MS"/>
                <a:cs typeface="Comic Sans MS"/>
              </a:rPr>
              <a:t>+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 H</a:t>
            </a:r>
            <a:r>
              <a:rPr sz="750" baseline="-22222" dirty="0">
                <a:solidFill>
                  <a:srgbClr val="006533"/>
                </a:solidFill>
                <a:latin typeface="Comic Sans MS"/>
                <a:cs typeface="Comic Sans MS"/>
              </a:rPr>
              <a:t>2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O	ML</a:t>
            </a:r>
            <a:r>
              <a:rPr sz="750" baseline="-22222" dirty="0">
                <a:solidFill>
                  <a:srgbClr val="006533"/>
                </a:solidFill>
                <a:latin typeface="Comic Sans MS"/>
                <a:cs typeface="Comic Sans MS"/>
              </a:rPr>
              <a:t>5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H</a:t>
            </a:r>
            <a:r>
              <a:rPr sz="750" baseline="-22222" dirty="0">
                <a:solidFill>
                  <a:srgbClr val="006533"/>
                </a:solidFill>
                <a:latin typeface="Comic Sans MS"/>
                <a:cs typeface="Comic Sans MS"/>
              </a:rPr>
              <a:t>2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O </a:t>
            </a:r>
            <a:r>
              <a:rPr sz="800" spc="-5" dirty="0">
                <a:solidFill>
                  <a:srgbClr val="006533"/>
                </a:solidFill>
                <a:latin typeface="Comic Sans MS"/>
                <a:cs typeface="Comic Sans MS"/>
              </a:rPr>
              <a:t>+</a:t>
            </a:r>
            <a:r>
              <a:rPr sz="800" spc="5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800" spc="-5" dirty="0">
                <a:solidFill>
                  <a:srgbClr val="006533"/>
                </a:solidFill>
                <a:latin typeface="Comic Sans MS"/>
                <a:cs typeface="Comic Sans MS"/>
              </a:rPr>
              <a:t>X</a:t>
            </a:r>
            <a:endParaRPr sz="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800">
              <a:latin typeface="Comic Sans MS"/>
              <a:cs typeface="Comic Sans MS"/>
            </a:endParaRPr>
          </a:p>
          <a:p>
            <a:pPr marL="344170" marR="1331595" indent="-268605">
              <a:lnSpc>
                <a:spcPct val="120000"/>
              </a:lnSpc>
              <a:spcBef>
                <a:spcPts val="5"/>
              </a:spcBef>
              <a:buClr>
                <a:srgbClr val="CC9A00"/>
              </a:buClr>
              <a:buSzPct val="81250"/>
              <a:buAutoNum type="romanLcPeriod" startAt="2"/>
              <a:tabLst>
                <a:tab pos="344170" algn="l"/>
                <a:tab pos="344805" algn="l"/>
                <a:tab pos="1557655" algn="l"/>
              </a:tabLst>
            </a:pPr>
            <a:r>
              <a:rPr sz="800" b="1" spc="-5" dirty="0">
                <a:solidFill>
                  <a:srgbClr val="9A6500"/>
                </a:solidFill>
                <a:latin typeface="Comic Sans MS"/>
                <a:cs typeface="Comic Sans MS"/>
              </a:rPr>
              <a:t>Anation </a:t>
            </a:r>
            <a:r>
              <a:rPr sz="800" spc="-5" dirty="0">
                <a:latin typeface="Comic Sans MS"/>
                <a:cs typeface="Comic Sans MS"/>
              </a:rPr>
              <a:t>– replacement of 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H</a:t>
            </a:r>
            <a:r>
              <a:rPr sz="750" baseline="-22222" dirty="0">
                <a:solidFill>
                  <a:srgbClr val="006533"/>
                </a:solidFill>
                <a:latin typeface="Comic Sans MS"/>
                <a:cs typeface="Comic Sans MS"/>
              </a:rPr>
              <a:t>2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O </a:t>
            </a:r>
            <a:r>
              <a:rPr sz="800" spc="-5" dirty="0">
                <a:latin typeface="Comic Sans MS"/>
                <a:cs typeface="Comic Sans MS"/>
              </a:rPr>
              <a:t>by ligand 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X</a:t>
            </a:r>
            <a:r>
              <a:rPr sz="750" baseline="27777" dirty="0">
                <a:solidFill>
                  <a:srgbClr val="006533"/>
                </a:solidFill>
                <a:latin typeface="Comic Sans MS"/>
                <a:cs typeface="Comic Sans MS"/>
              </a:rPr>
              <a:t>- </a:t>
            </a:r>
            <a:r>
              <a:rPr sz="800" spc="-5" dirty="0">
                <a:latin typeface="Comic Sans MS"/>
                <a:cs typeface="Comic Sans MS"/>
              </a:rPr>
              <a:t>(anion) </a:t>
            </a:r>
            <a:r>
              <a:rPr sz="800" spc="-5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ML</a:t>
            </a:r>
            <a:r>
              <a:rPr sz="750" baseline="-22222" dirty="0">
                <a:solidFill>
                  <a:srgbClr val="006533"/>
                </a:solidFill>
                <a:latin typeface="Comic Sans MS"/>
                <a:cs typeface="Comic Sans MS"/>
              </a:rPr>
              <a:t>5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H</a:t>
            </a:r>
            <a:r>
              <a:rPr sz="750" baseline="-22222" dirty="0">
                <a:solidFill>
                  <a:srgbClr val="006533"/>
                </a:solidFill>
                <a:latin typeface="Comic Sans MS"/>
                <a:cs typeface="Comic Sans MS"/>
              </a:rPr>
              <a:t>2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O</a:t>
            </a:r>
            <a:r>
              <a:rPr sz="800" spc="20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800" spc="-5" dirty="0">
                <a:solidFill>
                  <a:srgbClr val="006533"/>
                </a:solidFill>
                <a:latin typeface="Comic Sans MS"/>
                <a:cs typeface="Comic Sans MS"/>
              </a:rPr>
              <a:t>+</a:t>
            </a:r>
            <a:r>
              <a:rPr sz="800" spc="20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X</a:t>
            </a:r>
            <a:r>
              <a:rPr sz="750" baseline="27777" dirty="0">
                <a:solidFill>
                  <a:srgbClr val="006533"/>
                </a:solidFill>
                <a:latin typeface="Comic Sans MS"/>
                <a:cs typeface="Comic Sans MS"/>
              </a:rPr>
              <a:t>-	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ML</a:t>
            </a:r>
            <a:r>
              <a:rPr sz="750" baseline="-22222" dirty="0">
                <a:solidFill>
                  <a:srgbClr val="006533"/>
                </a:solidFill>
                <a:latin typeface="Comic Sans MS"/>
                <a:cs typeface="Comic Sans MS"/>
              </a:rPr>
              <a:t>5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X </a:t>
            </a:r>
            <a:r>
              <a:rPr sz="800" spc="-5" dirty="0">
                <a:solidFill>
                  <a:srgbClr val="006533"/>
                </a:solidFill>
                <a:latin typeface="Comic Sans MS"/>
                <a:cs typeface="Comic Sans MS"/>
              </a:rPr>
              <a:t>+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 H</a:t>
            </a:r>
            <a:r>
              <a:rPr sz="750" baseline="-22222" dirty="0">
                <a:solidFill>
                  <a:srgbClr val="006533"/>
                </a:solidFill>
                <a:latin typeface="Comic Sans MS"/>
                <a:cs typeface="Comic Sans MS"/>
              </a:rPr>
              <a:t>2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O</a:t>
            </a:r>
            <a:endParaRPr sz="800">
              <a:latin typeface="Comic Sans MS"/>
              <a:cs typeface="Comic Sans MS"/>
            </a:endParaRPr>
          </a:p>
          <a:p>
            <a:pPr marL="344170">
              <a:lnSpc>
                <a:spcPct val="100000"/>
              </a:lnSpc>
              <a:spcBef>
                <a:spcPts val="960"/>
              </a:spcBef>
            </a:pPr>
            <a:r>
              <a:rPr sz="750" b="1" spc="22" baseline="27777" dirty="0">
                <a:latin typeface="Comic Sans MS"/>
                <a:cs typeface="Comic Sans MS"/>
              </a:rPr>
              <a:t>N.B. </a:t>
            </a:r>
            <a:r>
              <a:rPr sz="800" spc="-5" dirty="0">
                <a:latin typeface="Comic Sans MS"/>
                <a:cs typeface="Comic Sans MS"/>
              </a:rPr>
              <a:t>The </a:t>
            </a:r>
            <a:r>
              <a:rPr sz="800" spc="-10" dirty="0">
                <a:latin typeface="Comic Sans MS"/>
                <a:cs typeface="Comic Sans MS"/>
              </a:rPr>
              <a:t>direct replacement </a:t>
            </a:r>
            <a:r>
              <a:rPr sz="800" spc="-5" dirty="0">
                <a:latin typeface="Comic Sans MS"/>
                <a:cs typeface="Comic Sans MS"/>
              </a:rPr>
              <a:t>of X by Y cannot be</a:t>
            </a:r>
            <a:r>
              <a:rPr sz="800" spc="70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studied:</a:t>
            </a:r>
            <a:endParaRPr sz="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>
              <a:latin typeface="Comic Sans MS"/>
              <a:cs typeface="Comic Sans MS"/>
            </a:endParaRPr>
          </a:p>
          <a:p>
            <a:pPr marL="344170">
              <a:lnSpc>
                <a:spcPct val="100000"/>
              </a:lnSpc>
              <a:spcBef>
                <a:spcPts val="5"/>
              </a:spcBef>
              <a:tabLst>
                <a:tab pos="1261110" algn="l"/>
                <a:tab pos="1816100" algn="l"/>
              </a:tabLst>
            </a:pP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ML</a:t>
            </a:r>
            <a:r>
              <a:rPr sz="750" baseline="-22222" dirty="0">
                <a:solidFill>
                  <a:srgbClr val="006533"/>
                </a:solidFill>
                <a:latin typeface="Comic Sans MS"/>
                <a:cs typeface="Comic Sans MS"/>
              </a:rPr>
              <a:t>5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X</a:t>
            </a:r>
            <a:r>
              <a:rPr sz="800" spc="5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800" spc="-5" dirty="0">
                <a:solidFill>
                  <a:srgbClr val="006533"/>
                </a:solidFill>
                <a:latin typeface="Comic Sans MS"/>
                <a:cs typeface="Comic Sans MS"/>
              </a:rPr>
              <a:t>+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800" spc="-5" dirty="0">
                <a:solidFill>
                  <a:srgbClr val="006533"/>
                </a:solidFill>
                <a:latin typeface="Comic Sans MS"/>
                <a:cs typeface="Comic Sans MS"/>
              </a:rPr>
              <a:t>Y	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ML</a:t>
            </a:r>
            <a:r>
              <a:rPr sz="750" baseline="-22222" dirty="0">
                <a:solidFill>
                  <a:srgbClr val="006533"/>
                </a:solidFill>
                <a:latin typeface="Comic Sans MS"/>
                <a:cs typeface="Comic Sans MS"/>
              </a:rPr>
              <a:t>5</a:t>
            </a:r>
            <a:r>
              <a:rPr sz="800" dirty="0">
                <a:solidFill>
                  <a:srgbClr val="006533"/>
                </a:solidFill>
                <a:latin typeface="Comic Sans MS"/>
                <a:cs typeface="Comic Sans MS"/>
              </a:rPr>
              <a:t>Y</a:t>
            </a:r>
            <a:r>
              <a:rPr sz="800" spc="15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800" spc="-5" dirty="0">
                <a:solidFill>
                  <a:srgbClr val="006533"/>
                </a:solidFill>
                <a:latin typeface="Comic Sans MS"/>
                <a:cs typeface="Comic Sans MS"/>
              </a:rPr>
              <a:t>+X	</a:t>
            </a:r>
            <a:r>
              <a:rPr sz="800" b="1" spc="-5" dirty="0">
                <a:solidFill>
                  <a:srgbClr val="006533"/>
                </a:solidFill>
                <a:latin typeface="Comic Sans MS"/>
                <a:cs typeface="Comic Sans MS"/>
              </a:rPr>
              <a:t>is not</a:t>
            </a:r>
            <a:r>
              <a:rPr sz="800" b="1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800" b="1" spc="-5" dirty="0">
                <a:solidFill>
                  <a:srgbClr val="006533"/>
                </a:solidFill>
                <a:latin typeface="Comic Sans MS"/>
                <a:cs typeface="Comic Sans MS"/>
              </a:rPr>
              <a:t>known</a:t>
            </a:r>
            <a:r>
              <a:rPr sz="800" spc="-5" dirty="0">
                <a:solidFill>
                  <a:srgbClr val="006533"/>
                </a:solidFill>
                <a:latin typeface="Comic Sans MS"/>
                <a:cs typeface="Comic Sans MS"/>
              </a:rPr>
              <a:t>.</a:t>
            </a:r>
            <a:endParaRPr sz="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850">
              <a:latin typeface="Comic Sans MS"/>
              <a:cs typeface="Comic Sans MS"/>
            </a:endParaRPr>
          </a:p>
          <a:p>
            <a:pPr marL="344170" marR="30480">
              <a:lnSpc>
                <a:spcPct val="120000"/>
              </a:lnSpc>
              <a:spcBef>
                <a:spcPts val="5"/>
              </a:spcBef>
            </a:pPr>
            <a:r>
              <a:rPr sz="800" spc="-5" dirty="0">
                <a:latin typeface="Comic Sans MS"/>
                <a:cs typeface="Comic Sans MS"/>
              </a:rPr>
              <a:t>It always goes via the aquo complex, i.e. in two steps, the replacement of one  ligand with water, then water is replaced with another</a:t>
            </a:r>
            <a:r>
              <a:rPr sz="800" spc="75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ligand.</a:t>
            </a:r>
            <a:endParaRPr sz="800">
              <a:latin typeface="Comic Sans MS"/>
              <a:cs typeface="Comic Sans MS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599819" y="5402198"/>
            <a:ext cx="4572000" cy="3429000"/>
            <a:chOff x="1599819" y="5402198"/>
            <a:chExt cx="4572000" cy="3429000"/>
          </a:xfrm>
        </p:grpSpPr>
        <p:sp>
          <p:nvSpPr>
            <p:cNvPr id="16" name="object 16"/>
            <p:cNvSpPr/>
            <p:nvPr/>
          </p:nvSpPr>
          <p:spPr>
            <a:xfrm>
              <a:off x="2705239" y="7688579"/>
              <a:ext cx="153035" cy="2540"/>
            </a:xfrm>
            <a:custGeom>
              <a:avLst/>
              <a:gdLst/>
              <a:ahLst/>
              <a:cxnLst/>
              <a:rect l="l" t="t" r="r" b="b"/>
              <a:pathLst>
                <a:path w="153035" h="2540">
                  <a:moveTo>
                    <a:pt x="4241" y="0"/>
                  </a:moveTo>
                  <a:lnTo>
                    <a:pt x="0" y="0"/>
                  </a:lnTo>
                  <a:lnTo>
                    <a:pt x="1384" y="2286"/>
                  </a:lnTo>
                  <a:lnTo>
                    <a:pt x="4241" y="0"/>
                  </a:lnTo>
                  <a:close/>
                </a:path>
                <a:path w="153035" h="2540">
                  <a:moveTo>
                    <a:pt x="153009" y="12"/>
                  </a:moveTo>
                  <a:lnTo>
                    <a:pt x="148450" y="12"/>
                  </a:lnTo>
                  <a:lnTo>
                    <a:pt x="150736" y="2286"/>
                  </a:lnTo>
                  <a:lnTo>
                    <a:pt x="153009" y="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06296" y="5408675"/>
              <a:ext cx="4559300" cy="3416300"/>
            </a:xfrm>
            <a:custGeom>
              <a:avLst/>
              <a:gdLst/>
              <a:ahLst/>
              <a:cxnLst/>
              <a:rect l="l" t="t" r="r" b="b"/>
              <a:pathLst>
                <a:path w="4559300" h="3416300">
                  <a:moveTo>
                    <a:pt x="4559046" y="0"/>
                  </a:moveTo>
                  <a:lnTo>
                    <a:pt x="0" y="0"/>
                  </a:lnTo>
                  <a:lnTo>
                    <a:pt x="0" y="3416046"/>
                  </a:lnTo>
                  <a:lnTo>
                    <a:pt x="4559046" y="3416046"/>
                  </a:lnTo>
                  <a:lnTo>
                    <a:pt x="4559046" y="0"/>
                  </a:lnTo>
                  <a:close/>
                </a:path>
              </a:pathLst>
            </a:custGeom>
            <a:ln w="129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40"/>
              </a:lnSpc>
            </a:pPr>
            <a:fld id="{81D60167-4931-47E6-BA6A-407CBD079E47}" type="slidenum">
              <a:rPr dirty="0"/>
              <a:pPr marL="38100">
                <a:lnSpc>
                  <a:spcPts val="1540"/>
                </a:lnSpc>
              </a:pPr>
              <a:t>3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74520" y="1449577"/>
            <a:ext cx="3446145" cy="32766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04"/>
              </a:spcBef>
            </a:pPr>
            <a:r>
              <a:rPr sz="900" dirty="0">
                <a:solidFill>
                  <a:srgbClr val="006533"/>
                </a:solidFill>
                <a:latin typeface="Comic Sans MS"/>
                <a:cs typeface="Comic Sans MS"/>
              </a:rPr>
              <a:t>Possible Mechanisms</a:t>
            </a:r>
            <a:r>
              <a:rPr sz="900" spc="-30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900" spc="-5" dirty="0">
                <a:solidFill>
                  <a:srgbClr val="006533"/>
                </a:solidFill>
                <a:latin typeface="Comic Sans MS"/>
                <a:cs typeface="Comic Sans MS"/>
              </a:rPr>
              <a:t>for:</a:t>
            </a:r>
            <a:endParaRPr sz="900">
              <a:latin typeface="Comic Sans MS"/>
              <a:cs typeface="Comic Sans MS"/>
            </a:endParaRPr>
          </a:p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1071245" algn="l"/>
              </a:tabLst>
            </a:pPr>
            <a:r>
              <a:rPr sz="900" spc="-5" dirty="0">
                <a:solidFill>
                  <a:srgbClr val="006533"/>
                </a:solidFill>
                <a:latin typeface="Comic Sans MS"/>
                <a:cs typeface="Comic Sans MS"/>
              </a:rPr>
              <a:t>ML</a:t>
            </a:r>
            <a:r>
              <a:rPr sz="900" spc="-7" baseline="-18518" dirty="0">
                <a:solidFill>
                  <a:srgbClr val="006533"/>
                </a:solidFill>
                <a:latin typeface="Comic Sans MS"/>
                <a:cs typeface="Comic Sans MS"/>
              </a:rPr>
              <a:t>5</a:t>
            </a:r>
            <a:r>
              <a:rPr sz="900" spc="-5" dirty="0">
                <a:solidFill>
                  <a:srgbClr val="006533"/>
                </a:solidFill>
                <a:latin typeface="Comic Sans MS"/>
                <a:cs typeface="Comic Sans MS"/>
              </a:rPr>
              <a:t>X</a:t>
            </a:r>
            <a:r>
              <a:rPr sz="900" spc="-10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900" dirty="0">
                <a:solidFill>
                  <a:srgbClr val="006533"/>
                </a:solidFill>
                <a:latin typeface="Comic Sans MS"/>
                <a:cs typeface="Comic Sans MS"/>
              </a:rPr>
              <a:t>+ Y	</a:t>
            </a:r>
            <a:r>
              <a:rPr sz="900" spc="-5" dirty="0">
                <a:solidFill>
                  <a:srgbClr val="006533"/>
                </a:solidFill>
                <a:latin typeface="Comic Sans MS"/>
                <a:cs typeface="Comic Sans MS"/>
              </a:rPr>
              <a:t>ML</a:t>
            </a:r>
            <a:r>
              <a:rPr sz="900" spc="-7" baseline="-18518" dirty="0">
                <a:solidFill>
                  <a:srgbClr val="006533"/>
                </a:solidFill>
                <a:latin typeface="Comic Sans MS"/>
                <a:cs typeface="Comic Sans MS"/>
              </a:rPr>
              <a:t>5</a:t>
            </a:r>
            <a:r>
              <a:rPr sz="900" spc="-5" dirty="0">
                <a:solidFill>
                  <a:srgbClr val="006533"/>
                </a:solidFill>
                <a:latin typeface="Comic Sans MS"/>
                <a:cs typeface="Comic Sans MS"/>
              </a:rPr>
              <a:t>Y </a:t>
            </a:r>
            <a:r>
              <a:rPr sz="900" dirty="0">
                <a:solidFill>
                  <a:srgbClr val="006533"/>
                </a:solidFill>
                <a:latin typeface="Comic Sans MS"/>
                <a:cs typeface="Comic Sans MS"/>
              </a:rPr>
              <a:t>+ X (X = </a:t>
            </a:r>
            <a:r>
              <a:rPr sz="900" spc="-5" dirty="0">
                <a:solidFill>
                  <a:srgbClr val="006533"/>
                </a:solidFill>
                <a:latin typeface="Comic Sans MS"/>
                <a:cs typeface="Comic Sans MS"/>
              </a:rPr>
              <a:t>H</a:t>
            </a:r>
            <a:r>
              <a:rPr sz="900" spc="-7" baseline="-18518" dirty="0">
                <a:solidFill>
                  <a:srgbClr val="006533"/>
                </a:solidFill>
                <a:latin typeface="Comic Sans MS"/>
                <a:cs typeface="Comic Sans MS"/>
              </a:rPr>
              <a:t>2</a:t>
            </a:r>
            <a:r>
              <a:rPr sz="900" spc="-5" dirty="0">
                <a:solidFill>
                  <a:srgbClr val="006533"/>
                </a:solidFill>
                <a:latin typeface="Comic Sans MS"/>
                <a:cs typeface="Comic Sans MS"/>
              </a:rPr>
              <a:t>O, </a:t>
            </a:r>
            <a:r>
              <a:rPr sz="900" dirty="0">
                <a:solidFill>
                  <a:srgbClr val="006533"/>
                </a:solidFill>
                <a:latin typeface="Comic Sans MS"/>
                <a:cs typeface="Comic Sans MS"/>
              </a:rPr>
              <a:t>Y = anion or vice</a:t>
            </a:r>
            <a:r>
              <a:rPr sz="900" spc="-95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900" dirty="0">
                <a:solidFill>
                  <a:srgbClr val="006533"/>
                </a:solidFill>
                <a:latin typeface="Comic Sans MS"/>
                <a:cs typeface="Comic Sans MS"/>
              </a:rPr>
              <a:t>versa)</a:t>
            </a:r>
            <a:endParaRPr sz="9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74523" y="1915155"/>
            <a:ext cx="2891790" cy="487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247015" algn="l"/>
              </a:tabLst>
            </a:pPr>
            <a:r>
              <a:rPr sz="900" b="1" dirty="0">
                <a:solidFill>
                  <a:srgbClr val="CC9A00"/>
                </a:solidFill>
                <a:latin typeface="Comic Sans MS"/>
                <a:cs typeface="Comic Sans MS"/>
              </a:rPr>
              <a:t>1.	</a:t>
            </a:r>
            <a:r>
              <a:rPr sz="900" b="1" spc="-5" dirty="0">
                <a:solidFill>
                  <a:srgbClr val="CC9A00"/>
                </a:solidFill>
                <a:latin typeface="Comic Sans MS"/>
                <a:cs typeface="Comic Sans MS"/>
              </a:rPr>
              <a:t>Associative </a:t>
            </a:r>
            <a:r>
              <a:rPr sz="900" b="1" dirty="0">
                <a:solidFill>
                  <a:srgbClr val="CC9A00"/>
                </a:solidFill>
                <a:latin typeface="Comic Sans MS"/>
                <a:cs typeface="Comic Sans MS"/>
              </a:rPr>
              <a:t>(A)</a:t>
            </a:r>
            <a:r>
              <a:rPr sz="900" b="1" spc="-220" dirty="0">
                <a:solidFill>
                  <a:srgbClr val="CC9A00"/>
                </a:solidFill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– via a 7-coordinate intermediate</a:t>
            </a:r>
            <a:endParaRPr sz="9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Comic Sans MS"/>
              <a:cs typeface="Comic Sans MS"/>
            </a:endParaRPr>
          </a:p>
          <a:p>
            <a:pPr marL="452120">
              <a:lnSpc>
                <a:spcPct val="100000"/>
              </a:lnSpc>
            </a:pPr>
            <a:r>
              <a:rPr sz="600" spc="5" dirty="0">
                <a:latin typeface="Comic Sans MS"/>
                <a:cs typeface="Comic Sans MS"/>
              </a:rPr>
              <a:t>X</a:t>
            </a:r>
            <a:endParaRPr sz="6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47894" y="2289738"/>
            <a:ext cx="62230" cy="118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600" spc="5" dirty="0">
                <a:latin typeface="Comic Sans MS"/>
                <a:cs typeface="Comic Sans MS"/>
              </a:rPr>
              <a:t>Y</a:t>
            </a:r>
            <a:endParaRPr sz="600">
              <a:latin typeface="Comic Sans MS"/>
              <a:cs typeface="Comic Sans MS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600200" y="1701545"/>
            <a:ext cx="4572000" cy="1810385"/>
            <a:chOff x="1600200" y="1701545"/>
            <a:chExt cx="4572000" cy="1810385"/>
          </a:xfrm>
        </p:grpSpPr>
        <p:sp>
          <p:nvSpPr>
            <p:cNvPr id="6" name="object 6"/>
            <p:cNvSpPr/>
            <p:nvPr/>
          </p:nvSpPr>
          <p:spPr>
            <a:xfrm>
              <a:off x="2476500" y="1701545"/>
              <a:ext cx="381000" cy="38100"/>
            </a:xfrm>
            <a:custGeom>
              <a:avLst/>
              <a:gdLst/>
              <a:ahLst/>
              <a:cxnLst/>
              <a:rect l="l" t="t" r="r" b="b"/>
              <a:pathLst>
                <a:path w="381000" h="38100">
                  <a:moveTo>
                    <a:pt x="342900" y="0"/>
                  </a:moveTo>
                  <a:lnTo>
                    <a:pt x="342900" y="38100"/>
                  </a:lnTo>
                  <a:lnTo>
                    <a:pt x="374902" y="22098"/>
                  </a:lnTo>
                  <a:lnTo>
                    <a:pt x="349757" y="22098"/>
                  </a:lnTo>
                  <a:lnTo>
                    <a:pt x="349757" y="16763"/>
                  </a:lnTo>
                  <a:lnTo>
                    <a:pt x="376427" y="16763"/>
                  </a:lnTo>
                  <a:lnTo>
                    <a:pt x="342900" y="0"/>
                  </a:lnTo>
                  <a:close/>
                </a:path>
                <a:path w="381000" h="38100">
                  <a:moveTo>
                    <a:pt x="342900" y="16763"/>
                  </a:moveTo>
                  <a:lnTo>
                    <a:pt x="0" y="16763"/>
                  </a:lnTo>
                  <a:lnTo>
                    <a:pt x="0" y="22098"/>
                  </a:lnTo>
                  <a:lnTo>
                    <a:pt x="342900" y="22098"/>
                  </a:lnTo>
                  <a:lnTo>
                    <a:pt x="342900" y="16763"/>
                  </a:lnTo>
                  <a:close/>
                </a:path>
                <a:path w="381000" h="38100">
                  <a:moveTo>
                    <a:pt x="376427" y="16763"/>
                  </a:moveTo>
                  <a:lnTo>
                    <a:pt x="349757" y="16763"/>
                  </a:lnTo>
                  <a:lnTo>
                    <a:pt x="349757" y="22098"/>
                  </a:lnTo>
                  <a:lnTo>
                    <a:pt x="374902" y="22098"/>
                  </a:lnTo>
                  <a:lnTo>
                    <a:pt x="381000" y="19050"/>
                  </a:lnTo>
                  <a:lnTo>
                    <a:pt x="376427" y="16763"/>
                  </a:lnTo>
                  <a:close/>
                </a:path>
              </a:pathLst>
            </a:custGeom>
            <a:solidFill>
              <a:srgbClr val="0066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00200" y="2367914"/>
              <a:ext cx="4572000" cy="1144270"/>
            </a:xfrm>
            <a:custGeom>
              <a:avLst/>
              <a:gdLst/>
              <a:ahLst/>
              <a:cxnLst/>
              <a:rect l="l" t="t" r="r" b="b"/>
              <a:pathLst>
                <a:path w="4572000" h="1144270">
                  <a:moveTo>
                    <a:pt x="4572000" y="0"/>
                  </a:moveTo>
                  <a:lnTo>
                    <a:pt x="0" y="0"/>
                  </a:lnTo>
                  <a:lnTo>
                    <a:pt x="0" y="1143761"/>
                  </a:lnTo>
                  <a:lnTo>
                    <a:pt x="4572000" y="1143761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58390" y="2474213"/>
              <a:ext cx="245110" cy="1270"/>
            </a:xfrm>
            <a:custGeom>
              <a:avLst/>
              <a:gdLst/>
              <a:ahLst/>
              <a:cxnLst/>
              <a:rect l="l" t="t" r="r" b="b"/>
              <a:pathLst>
                <a:path w="245110" h="1269">
                  <a:moveTo>
                    <a:pt x="0" y="761"/>
                  </a:moveTo>
                  <a:lnTo>
                    <a:pt x="244602" y="0"/>
                  </a:lnTo>
                </a:path>
              </a:pathLst>
            </a:custGeom>
            <a:ln w="7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069591" y="2475737"/>
              <a:ext cx="250190" cy="222885"/>
            </a:xfrm>
            <a:custGeom>
              <a:avLst/>
              <a:gdLst/>
              <a:ahLst/>
              <a:cxnLst/>
              <a:rect l="l" t="t" r="r" b="b"/>
              <a:pathLst>
                <a:path w="250189" h="222885">
                  <a:moveTo>
                    <a:pt x="128016" y="0"/>
                  </a:moveTo>
                  <a:lnTo>
                    <a:pt x="249936" y="0"/>
                  </a:lnTo>
                </a:path>
                <a:path w="250189" h="222885">
                  <a:moveTo>
                    <a:pt x="128016" y="0"/>
                  </a:moveTo>
                  <a:lnTo>
                    <a:pt x="0" y="222504"/>
                  </a:lnTo>
                </a:path>
              </a:pathLst>
            </a:custGeom>
            <a:ln w="7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93263" y="2474213"/>
              <a:ext cx="109855" cy="224790"/>
            </a:xfrm>
            <a:custGeom>
              <a:avLst/>
              <a:gdLst/>
              <a:ahLst/>
              <a:cxnLst/>
              <a:rect l="l" t="t" r="r" b="b"/>
              <a:pathLst>
                <a:path w="109855" h="224789">
                  <a:moveTo>
                    <a:pt x="109727" y="0"/>
                  </a:moveTo>
                  <a:lnTo>
                    <a:pt x="0" y="224790"/>
                  </a:lnTo>
                </a:path>
              </a:pathLst>
            </a:custGeom>
            <a:ln w="7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46198" y="2698241"/>
              <a:ext cx="147955" cy="0"/>
            </a:xfrm>
            <a:custGeom>
              <a:avLst/>
              <a:gdLst/>
              <a:ahLst/>
              <a:cxnLst/>
              <a:rect l="l" t="t" r="r" b="b"/>
              <a:pathLst>
                <a:path w="147955">
                  <a:moveTo>
                    <a:pt x="0" y="0"/>
                  </a:moveTo>
                  <a:lnTo>
                    <a:pt x="147828" y="0"/>
                  </a:lnTo>
                </a:path>
              </a:pathLst>
            </a:custGeom>
            <a:ln w="7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069591" y="2698241"/>
              <a:ext cx="239395" cy="0"/>
            </a:xfrm>
            <a:custGeom>
              <a:avLst/>
              <a:gdLst/>
              <a:ahLst/>
              <a:cxnLst/>
              <a:rect l="l" t="t" r="r" b="b"/>
              <a:pathLst>
                <a:path w="239394">
                  <a:moveTo>
                    <a:pt x="0" y="0"/>
                  </a:moveTo>
                  <a:lnTo>
                    <a:pt x="239268" y="0"/>
                  </a:lnTo>
                </a:path>
              </a:pathLst>
            </a:custGeom>
            <a:ln w="7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2143505" y="2389560"/>
            <a:ext cx="532765" cy="118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476884" algn="l"/>
              </a:tabLst>
            </a:pPr>
            <a:r>
              <a:rPr sz="600" dirty="0">
                <a:latin typeface="Comic Sans MS"/>
                <a:cs typeface="Comic Sans MS"/>
              </a:rPr>
              <a:t>L	L</a:t>
            </a:r>
            <a:endParaRPr sz="600">
              <a:latin typeface="Comic Sans MS"/>
              <a:cs typeface="Comic Sans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05453" y="2677602"/>
            <a:ext cx="55244" cy="118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600" dirty="0">
                <a:latin typeface="Comic Sans MS"/>
                <a:cs typeface="Comic Sans MS"/>
              </a:rPr>
              <a:t>L</a:t>
            </a:r>
            <a:endParaRPr sz="600">
              <a:latin typeface="Comic Sans MS"/>
              <a:cs typeface="Comic Sans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35300" y="2660073"/>
            <a:ext cx="55244" cy="118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600" dirty="0">
                <a:latin typeface="Comic Sans MS"/>
                <a:cs typeface="Comic Sans MS"/>
              </a:rPr>
              <a:t>L</a:t>
            </a:r>
            <a:endParaRPr sz="600">
              <a:latin typeface="Comic Sans MS"/>
              <a:cs typeface="Comic Sans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27144" y="2741611"/>
            <a:ext cx="55244" cy="118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600" dirty="0">
                <a:latin typeface="Comic Sans MS"/>
                <a:cs typeface="Comic Sans MS"/>
              </a:rPr>
              <a:t>L</a:t>
            </a:r>
            <a:endParaRPr sz="600">
              <a:latin typeface="Comic Sans MS"/>
              <a:cs typeface="Comic Sans MS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323338" y="2395727"/>
            <a:ext cx="20320" cy="353695"/>
            <a:chOff x="2323338" y="2395727"/>
            <a:chExt cx="20320" cy="353695"/>
          </a:xfrm>
        </p:grpSpPr>
        <p:sp>
          <p:nvSpPr>
            <p:cNvPr id="18" name="object 18"/>
            <p:cNvSpPr/>
            <p:nvPr/>
          </p:nvSpPr>
          <p:spPr>
            <a:xfrm>
              <a:off x="2339340" y="2399537"/>
              <a:ext cx="0" cy="150495"/>
            </a:xfrm>
            <a:custGeom>
              <a:avLst/>
              <a:gdLst/>
              <a:ahLst/>
              <a:cxnLst/>
              <a:rect l="l" t="t" r="r" b="b"/>
              <a:pathLst>
                <a:path h="150494">
                  <a:moveTo>
                    <a:pt x="0" y="0"/>
                  </a:moveTo>
                  <a:lnTo>
                    <a:pt x="0" y="150114"/>
                  </a:lnTo>
                </a:path>
              </a:pathLst>
            </a:custGeom>
            <a:ln w="7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327148" y="2612136"/>
              <a:ext cx="0" cy="133350"/>
            </a:xfrm>
            <a:custGeom>
              <a:avLst/>
              <a:gdLst/>
              <a:ahLst/>
              <a:cxnLst/>
              <a:rect l="l" t="t" r="r" b="b"/>
              <a:pathLst>
                <a:path h="133350">
                  <a:moveTo>
                    <a:pt x="0" y="0"/>
                  </a:moveTo>
                  <a:lnTo>
                    <a:pt x="0" y="133350"/>
                  </a:lnTo>
                </a:path>
              </a:pathLst>
            </a:custGeom>
            <a:ln w="7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2724911" y="2536383"/>
            <a:ext cx="268605" cy="1358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  <a:tabLst>
                <a:tab pos="188595" algn="l"/>
              </a:tabLst>
            </a:pPr>
            <a:r>
              <a:rPr sz="700" spc="10" dirty="0">
                <a:latin typeface="Times New Roman"/>
                <a:cs typeface="Times New Roman"/>
              </a:rPr>
              <a:t>+	</a:t>
            </a:r>
            <a:r>
              <a:rPr sz="700" spc="15" dirty="0">
                <a:latin typeface="Times New Roman"/>
                <a:cs typeface="Times New Roman"/>
              </a:rPr>
              <a:t>Y</a:t>
            </a:r>
            <a:endParaRPr sz="700">
              <a:latin typeface="Times New Roman"/>
              <a:cs typeface="Times New Roman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3613403" y="2388870"/>
            <a:ext cx="542290" cy="355600"/>
            <a:chOff x="3613403" y="2388870"/>
            <a:chExt cx="542290" cy="355600"/>
          </a:xfrm>
        </p:grpSpPr>
        <p:sp>
          <p:nvSpPr>
            <p:cNvPr id="22" name="object 22"/>
            <p:cNvSpPr/>
            <p:nvPr/>
          </p:nvSpPr>
          <p:spPr>
            <a:xfrm>
              <a:off x="3992117" y="2468118"/>
              <a:ext cx="159385" cy="0"/>
            </a:xfrm>
            <a:custGeom>
              <a:avLst/>
              <a:gdLst/>
              <a:ahLst/>
              <a:cxnLst/>
              <a:rect l="l" t="t" r="r" b="b"/>
              <a:pathLst>
                <a:path w="159385">
                  <a:moveTo>
                    <a:pt x="0" y="0"/>
                  </a:moveTo>
                  <a:lnTo>
                    <a:pt x="159258" y="0"/>
                  </a:lnTo>
                </a:path>
              </a:pathLst>
            </a:custGeom>
            <a:ln w="7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906011" y="2469642"/>
              <a:ext cx="41910" cy="0"/>
            </a:xfrm>
            <a:custGeom>
              <a:avLst/>
              <a:gdLst/>
              <a:ahLst/>
              <a:cxnLst/>
              <a:rect l="l" t="t" r="r" b="b"/>
              <a:pathLst>
                <a:path w="41910">
                  <a:moveTo>
                    <a:pt x="0" y="0"/>
                  </a:moveTo>
                  <a:lnTo>
                    <a:pt x="41910" y="0"/>
                  </a:lnTo>
                </a:path>
              </a:pathLst>
            </a:custGeom>
            <a:ln w="7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617213" y="2469642"/>
              <a:ext cx="250190" cy="222885"/>
            </a:xfrm>
            <a:custGeom>
              <a:avLst/>
              <a:gdLst/>
              <a:ahLst/>
              <a:cxnLst/>
              <a:rect l="l" t="t" r="r" b="b"/>
              <a:pathLst>
                <a:path w="250189" h="222885">
                  <a:moveTo>
                    <a:pt x="128777" y="761"/>
                  </a:moveTo>
                  <a:lnTo>
                    <a:pt x="249935" y="0"/>
                  </a:lnTo>
                </a:path>
                <a:path w="250189" h="222885">
                  <a:moveTo>
                    <a:pt x="128777" y="761"/>
                  </a:moveTo>
                  <a:lnTo>
                    <a:pt x="0" y="222503"/>
                  </a:lnTo>
                </a:path>
              </a:pathLst>
            </a:custGeom>
            <a:ln w="7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40885" y="2468118"/>
              <a:ext cx="110489" cy="224790"/>
            </a:xfrm>
            <a:custGeom>
              <a:avLst/>
              <a:gdLst/>
              <a:ahLst/>
              <a:cxnLst/>
              <a:rect l="l" t="t" r="r" b="b"/>
              <a:pathLst>
                <a:path w="110489" h="224789">
                  <a:moveTo>
                    <a:pt x="110489" y="0"/>
                  </a:moveTo>
                  <a:lnTo>
                    <a:pt x="0" y="224790"/>
                  </a:lnTo>
                </a:path>
              </a:pathLst>
            </a:custGeom>
            <a:ln w="7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886961" y="2392680"/>
              <a:ext cx="0" cy="151130"/>
            </a:xfrm>
            <a:custGeom>
              <a:avLst/>
              <a:gdLst/>
              <a:ahLst/>
              <a:cxnLst/>
              <a:rect l="l" t="t" r="r" b="b"/>
              <a:pathLst>
                <a:path h="151130">
                  <a:moveTo>
                    <a:pt x="0" y="0"/>
                  </a:moveTo>
                  <a:lnTo>
                    <a:pt x="0" y="150876"/>
                  </a:lnTo>
                </a:path>
              </a:pathLst>
            </a:custGeom>
            <a:ln w="7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875531" y="2606040"/>
              <a:ext cx="0" cy="134620"/>
            </a:xfrm>
            <a:custGeom>
              <a:avLst/>
              <a:gdLst/>
              <a:ahLst/>
              <a:cxnLst/>
              <a:rect l="l" t="t" r="r" b="b"/>
              <a:pathLst>
                <a:path h="134619">
                  <a:moveTo>
                    <a:pt x="0" y="0"/>
                  </a:moveTo>
                  <a:lnTo>
                    <a:pt x="0" y="134112"/>
                  </a:lnTo>
                </a:path>
              </a:pathLst>
            </a:custGeom>
            <a:ln w="7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3591814" y="2277546"/>
            <a:ext cx="488950" cy="394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2575">
              <a:lnSpc>
                <a:spcPct val="100000"/>
              </a:lnSpc>
              <a:spcBef>
                <a:spcPts val="105"/>
              </a:spcBef>
            </a:pPr>
            <a:r>
              <a:rPr sz="600" spc="5" dirty="0">
                <a:latin typeface="Comic Sans MS"/>
                <a:cs typeface="Comic Sans MS"/>
              </a:rPr>
              <a:t>X</a:t>
            </a:r>
            <a:r>
              <a:rPr sz="600" spc="30" dirty="0">
                <a:latin typeface="Comic Sans MS"/>
                <a:cs typeface="Comic Sans MS"/>
              </a:rPr>
              <a:t> </a:t>
            </a:r>
            <a:r>
              <a:rPr sz="900" spc="7" baseline="-41666" dirty="0">
                <a:latin typeface="Comic Sans MS"/>
                <a:cs typeface="Comic Sans MS"/>
              </a:rPr>
              <a:t>Y</a:t>
            </a:r>
            <a:endParaRPr sz="900" baseline="-41666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Comic Sans MS"/>
              <a:cs typeface="Comic Sans MS"/>
            </a:endParaRPr>
          </a:p>
          <a:p>
            <a:pPr marL="25400">
              <a:lnSpc>
                <a:spcPct val="100000"/>
              </a:lnSpc>
              <a:tabLst>
                <a:tab pos="264160" algn="l"/>
              </a:tabLst>
            </a:pPr>
            <a:r>
              <a:rPr sz="7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700" spc="5" dirty="0">
                <a:latin typeface="Times New Roman"/>
                <a:cs typeface="Times New Roman"/>
              </a:rPr>
              <a:t> </a:t>
            </a:r>
            <a:r>
              <a:rPr sz="700" spc="-50" dirty="0">
                <a:latin typeface="Times New Roman"/>
                <a:cs typeface="Times New Roman"/>
              </a:rPr>
              <a:t> </a:t>
            </a:r>
            <a:r>
              <a:rPr sz="7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700" u="sng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3092195" y="2431542"/>
            <a:ext cx="1632585" cy="205104"/>
            <a:chOff x="3092195" y="2431542"/>
            <a:chExt cx="1632585" cy="205104"/>
          </a:xfrm>
        </p:grpSpPr>
        <p:sp>
          <p:nvSpPr>
            <p:cNvPr id="30" name="object 30"/>
            <p:cNvSpPr/>
            <p:nvPr/>
          </p:nvSpPr>
          <p:spPr>
            <a:xfrm>
              <a:off x="3931157" y="2435352"/>
              <a:ext cx="59055" cy="102235"/>
            </a:xfrm>
            <a:custGeom>
              <a:avLst/>
              <a:gdLst/>
              <a:ahLst/>
              <a:cxnLst/>
              <a:rect l="l" t="t" r="r" b="b"/>
              <a:pathLst>
                <a:path w="59054" h="102235">
                  <a:moveTo>
                    <a:pt x="0" y="102107"/>
                  </a:moveTo>
                  <a:lnTo>
                    <a:pt x="58674" y="0"/>
                  </a:lnTo>
                </a:path>
              </a:pathLst>
            </a:custGeom>
            <a:ln w="7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504437" y="2596896"/>
              <a:ext cx="76200" cy="40005"/>
            </a:xfrm>
            <a:custGeom>
              <a:avLst/>
              <a:gdLst/>
              <a:ahLst/>
              <a:cxnLst/>
              <a:rect l="l" t="t" r="r" b="b"/>
              <a:pathLst>
                <a:path w="76200" h="40005">
                  <a:moveTo>
                    <a:pt x="0" y="0"/>
                  </a:moveTo>
                  <a:lnTo>
                    <a:pt x="9143" y="20574"/>
                  </a:lnTo>
                  <a:lnTo>
                    <a:pt x="0" y="39624"/>
                  </a:lnTo>
                  <a:lnTo>
                    <a:pt x="76200" y="205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092957" y="2617470"/>
              <a:ext cx="418465" cy="0"/>
            </a:xfrm>
            <a:custGeom>
              <a:avLst/>
              <a:gdLst/>
              <a:ahLst/>
              <a:cxnLst/>
              <a:rect l="l" t="t" r="r" b="b"/>
              <a:pathLst>
                <a:path w="418464">
                  <a:moveTo>
                    <a:pt x="41833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092196" y="2574035"/>
              <a:ext cx="1632585" cy="47625"/>
            </a:xfrm>
            <a:custGeom>
              <a:avLst/>
              <a:gdLst/>
              <a:ahLst/>
              <a:cxnLst/>
              <a:rect l="l" t="t" r="r" b="b"/>
              <a:pathLst>
                <a:path w="1632585" h="47625">
                  <a:moveTo>
                    <a:pt x="421373" y="39636"/>
                  </a:moveTo>
                  <a:lnTo>
                    <a:pt x="0" y="39636"/>
                  </a:lnTo>
                  <a:lnTo>
                    <a:pt x="0" y="47244"/>
                  </a:lnTo>
                  <a:lnTo>
                    <a:pt x="421373" y="47244"/>
                  </a:lnTo>
                  <a:lnTo>
                    <a:pt x="421373" y="39636"/>
                  </a:lnTo>
                  <a:close/>
                </a:path>
                <a:path w="1632585" h="47625">
                  <a:moveTo>
                    <a:pt x="1632204" y="20574"/>
                  </a:moveTo>
                  <a:lnTo>
                    <a:pt x="1555242" y="0"/>
                  </a:lnTo>
                  <a:lnTo>
                    <a:pt x="1565148" y="20574"/>
                  </a:lnTo>
                  <a:lnTo>
                    <a:pt x="1555242" y="39624"/>
                  </a:lnTo>
                  <a:lnTo>
                    <a:pt x="1632204" y="2057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3224022" y="2450276"/>
            <a:ext cx="194945" cy="1358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sz="700" spc="10" dirty="0">
                <a:latin typeface="Comic Sans MS"/>
                <a:cs typeface="Comic Sans MS"/>
              </a:rPr>
              <a:t>sl</a:t>
            </a:r>
            <a:r>
              <a:rPr sz="700" spc="5" dirty="0">
                <a:latin typeface="Comic Sans MS"/>
                <a:cs typeface="Comic Sans MS"/>
              </a:rPr>
              <a:t>o</a:t>
            </a:r>
            <a:r>
              <a:rPr sz="700" spc="15" dirty="0">
                <a:latin typeface="Comic Sans MS"/>
                <a:cs typeface="Comic Sans MS"/>
              </a:rPr>
              <a:t>w</a:t>
            </a:r>
            <a:endParaRPr sz="700">
              <a:latin typeface="Comic Sans MS"/>
              <a:cs typeface="Comic Sans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275582" y="2439531"/>
            <a:ext cx="394970" cy="29083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300"/>
              </a:spcBef>
            </a:pPr>
            <a:r>
              <a:rPr sz="700" u="sng" spc="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   </a:t>
            </a:r>
            <a:r>
              <a:rPr sz="700" u="sng" spc="-10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700" u="sng" spc="1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fast</a:t>
            </a:r>
            <a:r>
              <a:rPr sz="700" u="sng" spc="-1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endParaRPr sz="700">
              <a:latin typeface="Comic Sans MS"/>
              <a:cs typeface="Comic Sans MS"/>
            </a:endParaRPr>
          </a:p>
          <a:p>
            <a:pPr marR="4445" algn="ctr">
              <a:lnSpc>
                <a:spcPct val="100000"/>
              </a:lnSpc>
              <a:spcBef>
                <a:spcPts val="200"/>
              </a:spcBef>
            </a:pPr>
            <a:r>
              <a:rPr sz="700" spc="5" dirty="0">
                <a:latin typeface="Comic Sans MS"/>
                <a:cs typeface="Comic Sans MS"/>
              </a:rPr>
              <a:t>-X</a:t>
            </a:r>
            <a:endParaRPr sz="700">
              <a:latin typeface="Comic Sans MS"/>
              <a:cs typeface="Comic Sans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985765" y="2594289"/>
            <a:ext cx="250825" cy="1358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  <a:tabLst>
                <a:tab pos="237490" algn="l"/>
              </a:tabLst>
            </a:pPr>
            <a:r>
              <a:rPr sz="700" u="sng" spc="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	</a:t>
            </a:r>
            <a:endParaRPr sz="700">
              <a:latin typeface="Comic Sans MS"/>
              <a:cs typeface="Comic Sans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646170" y="2790632"/>
            <a:ext cx="545465" cy="21272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R="5080">
              <a:lnSpc>
                <a:spcPts val="670"/>
              </a:lnSpc>
              <a:spcBef>
                <a:spcPts val="229"/>
              </a:spcBef>
            </a:pPr>
            <a:r>
              <a:rPr sz="650" spc="5" dirty="0">
                <a:latin typeface="Comic Sans MS"/>
                <a:cs typeface="Comic Sans MS"/>
              </a:rPr>
              <a:t>7</a:t>
            </a:r>
            <a:r>
              <a:rPr sz="650" spc="-75" dirty="0">
                <a:latin typeface="Comic Sans MS"/>
                <a:cs typeface="Comic Sans MS"/>
              </a:rPr>
              <a:t> </a:t>
            </a:r>
            <a:r>
              <a:rPr sz="650" spc="5" dirty="0">
                <a:latin typeface="Comic Sans MS"/>
                <a:cs typeface="Comic Sans MS"/>
              </a:rPr>
              <a:t>co-ordinate  intermediate</a:t>
            </a:r>
            <a:endParaRPr sz="650">
              <a:latin typeface="Comic Sans MS"/>
              <a:cs typeface="Comic Sans MS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4981955" y="2401061"/>
            <a:ext cx="541020" cy="353695"/>
            <a:chOff x="4981955" y="2401061"/>
            <a:chExt cx="541020" cy="353695"/>
          </a:xfrm>
        </p:grpSpPr>
        <p:sp>
          <p:nvSpPr>
            <p:cNvPr id="39" name="object 39"/>
            <p:cNvSpPr/>
            <p:nvPr/>
          </p:nvSpPr>
          <p:spPr>
            <a:xfrm>
              <a:off x="5274563" y="2479547"/>
              <a:ext cx="245110" cy="1270"/>
            </a:xfrm>
            <a:custGeom>
              <a:avLst/>
              <a:gdLst/>
              <a:ahLst/>
              <a:cxnLst/>
              <a:rect l="l" t="t" r="r" b="b"/>
              <a:pathLst>
                <a:path w="245110" h="1269">
                  <a:moveTo>
                    <a:pt x="0" y="761"/>
                  </a:moveTo>
                  <a:lnTo>
                    <a:pt x="244602" y="0"/>
                  </a:lnTo>
                </a:path>
              </a:pathLst>
            </a:custGeom>
            <a:ln w="7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985765" y="2481071"/>
              <a:ext cx="250190" cy="222885"/>
            </a:xfrm>
            <a:custGeom>
              <a:avLst/>
              <a:gdLst/>
              <a:ahLst/>
              <a:cxnLst/>
              <a:rect l="l" t="t" r="r" b="b"/>
              <a:pathLst>
                <a:path w="250189" h="222885">
                  <a:moveTo>
                    <a:pt x="128015" y="0"/>
                  </a:moveTo>
                  <a:lnTo>
                    <a:pt x="249935" y="0"/>
                  </a:lnTo>
                </a:path>
                <a:path w="250189" h="222885">
                  <a:moveTo>
                    <a:pt x="128015" y="0"/>
                  </a:moveTo>
                  <a:lnTo>
                    <a:pt x="0" y="222504"/>
                  </a:lnTo>
                </a:path>
              </a:pathLst>
            </a:custGeom>
            <a:ln w="7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409437" y="2479547"/>
              <a:ext cx="109855" cy="226060"/>
            </a:xfrm>
            <a:custGeom>
              <a:avLst/>
              <a:gdLst/>
              <a:ahLst/>
              <a:cxnLst/>
              <a:rect l="l" t="t" r="r" b="b"/>
              <a:pathLst>
                <a:path w="109854" h="226060">
                  <a:moveTo>
                    <a:pt x="109727" y="0"/>
                  </a:moveTo>
                  <a:lnTo>
                    <a:pt x="0" y="225552"/>
                  </a:lnTo>
                </a:path>
              </a:pathLst>
            </a:custGeom>
            <a:ln w="7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262371" y="2703575"/>
              <a:ext cx="147955" cy="0"/>
            </a:xfrm>
            <a:custGeom>
              <a:avLst/>
              <a:gdLst/>
              <a:ahLst/>
              <a:cxnLst/>
              <a:rect l="l" t="t" r="r" b="b"/>
              <a:pathLst>
                <a:path w="147954">
                  <a:moveTo>
                    <a:pt x="0" y="0"/>
                  </a:moveTo>
                  <a:lnTo>
                    <a:pt x="147828" y="0"/>
                  </a:lnTo>
                </a:path>
              </a:pathLst>
            </a:custGeom>
            <a:ln w="7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254751" y="2404871"/>
              <a:ext cx="0" cy="150495"/>
            </a:xfrm>
            <a:custGeom>
              <a:avLst/>
              <a:gdLst/>
              <a:ahLst/>
              <a:cxnLst/>
              <a:rect l="l" t="t" r="r" b="b"/>
              <a:pathLst>
                <a:path h="150494">
                  <a:moveTo>
                    <a:pt x="0" y="0"/>
                  </a:moveTo>
                  <a:lnTo>
                    <a:pt x="0" y="150114"/>
                  </a:lnTo>
                </a:path>
              </a:pathLst>
            </a:custGeom>
            <a:ln w="7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243321" y="2617469"/>
              <a:ext cx="0" cy="133350"/>
            </a:xfrm>
            <a:custGeom>
              <a:avLst/>
              <a:gdLst/>
              <a:ahLst/>
              <a:cxnLst/>
              <a:rect l="l" t="t" r="r" b="b"/>
              <a:pathLst>
                <a:path h="133350">
                  <a:moveTo>
                    <a:pt x="0" y="0"/>
                  </a:moveTo>
                  <a:lnTo>
                    <a:pt x="0" y="133350"/>
                  </a:lnTo>
                </a:path>
              </a:pathLst>
            </a:custGeom>
            <a:ln w="7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2093214" y="2955483"/>
            <a:ext cx="1522730" cy="2463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03600"/>
              </a:lnSpc>
              <a:spcBef>
                <a:spcPts val="95"/>
              </a:spcBef>
            </a:pPr>
            <a:r>
              <a:rPr sz="700" spc="5" dirty="0">
                <a:latin typeface="Comic Sans MS"/>
                <a:cs typeface="Comic Sans MS"/>
              </a:rPr>
              <a:t>the first </a:t>
            </a:r>
            <a:r>
              <a:rPr sz="700" spc="10" dirty="0">
                <a:latin typeface="Comic Sans MS"/>
                <a:cs typeface="Comic Sans MS"/>
              </a:rPr>
              <a:t>step </a:t>
            </a:r>
            <a:r>
              <a:rPr sz="700" spc="5" dirty="0">
                <a:latin typeface="Comic Sans MS"/>
                <a:cs typeface="Comic Sans MS"/>
              </a:rPr>
              <a:t>is slow </a:t>
            </a:r>
            <a:r>
              <a:rPr sz="700" spc="10" dirty="0">
                <a:latin typeface="Comic Sans MS"/>
                <a:cs typeface="Comic Sans MS"/>
              </a:rPr>
              <a:t>since </a:t>
            </a:r>
            <a:r>
              <a:rPr sz="700" spc="5" dirty="0">
                <a:latin typeface="Comic Sans MS"/>
                <a:cs typeface="Comic Sans MS"/>
              </a:rPr>
              <a:t>the  incomingY </a:t>
            </a:r>
            <a:r>
              <a:rPr sz="700" spc="10" dirty="0">
                <a:latin typeface="Comic Sans MS"/>
                <a:cs typeface="Comic Sans MS"/>
              </a:rPr>
              <a:t>causes </a:t>
            </a:r>
            <a:r>
              <a:rPr sz="700" spc="5" dirty="0">
                <a:latin typeface="Comic Sans MS"/>
                <a:cs typeface="Comic Sans MS"/>
              </a:rPr>
              <a:t>steric</a:t>
            </a:r>
            <a:r>
              <a:rPr sz="700" spc="-25" dirty="0">
                <a:latin typeface="Comic Sans MS"/>
                <a:cs typeface="Comic Sans MS"/>
              </a:rPr>
              <a:t> </a:t>
            </a:r>
            <a:r>
              <a:rPr sz="700" spc="10" dirty="0">
                <a:latin typeface="Comic Sans MS"/>
                <a:cs typeface="Comic Sans MS"/>
              </a:rPr>
              <a:t>hinderance</a:t>
            </a:r>
            <a:endParaRPr sz="700">
              <a:latin typeface="Comic Sans MS"/>
              <a:cs typeface="Comic Sans MS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3332988" y="3179064"/>
            <a:ext cx="1229360" cy="208279"/>
            <a:chOff x="3332988" y="3179064"/>
            <a:chExt cx="1229360" cy="208279"/>
          </a:xfrm>
        </p:grpSpPr>
        <p:sp>
          <p:nvSpPr>
            <p:cNvPr id="47" name="object 47"/>
            <p:cNvSpPr/>
            <p:nvPr/>
          </p:nvSpPr>
          <p:spPr>
            <a:xfrm>
              <a:off x="3897630" y="3297936"/>
              <a:ext cx="661035" cy="0"/>
            </a:xfrm>
            <a:custGeom>
              <a:avLst/>
              <a:gdLst/>
              <a:ahLst/>
              <a:cxnLst/>
              <a:rect l="l" t="t" r="r" b="b"/>
              <a:pathLst>
                <a:path w="661035">
                  <a:moveTo>
                    <a:pt x="0" y="0"/>
                  </a:moveTo>
                  <a:lnTo>
                    <a:pt x="660654" y="0"/>
                  </a:lnTo>
                </a:path>
              </a:pathLst>
            </a:custGeom>
            <a:ln w="72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336798" y="3297936"/>
              <a:ext cx="523240" cy="85725"/>
            </a:xfrm>
            <a:custGeom>
              <a:avLst/>
              <a:gdLst/>
              <a:ahLst/>
              <a:cxnLst/>
              <a:rect l="l" t="t" r="r" b="b"/>
              <a:pathLst>
                <a:path w="523239" h="85725">
                  <a:moveTo>
                    <a:pt x="0" y="0"/>
                  </a:moveTo>
                  <a:lnTo>
                    <a:pt x="522731" y="0"/>
                  </a:lnTo>
                </a:path>
                <a:path w="523239" h="85725">
                  <a:moveTo>
                    <a:pt x="0" y="0"/>
                  </a:moveTo>
                  <a:lnTo>
                    <a:pt x="0" y="85344"/>
                  </a:lnTo>
                </a:path>
              </a:pathLst>
            </a:custGeom>
            <a:ln w="72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58284" y="3297936"/>
              <a:ext cx="0" cy="69850"/>
            </a:xfrm>
            <a:custGeom>
              <a:avLst/>
              <a:gdLst/>
              <a:ahLst/>
              <a:cxnLst/>
              <a:rect l="l" t="t" r="r" b="b"/>
              <a:pathLst>
                <a:path h="69850">
                  <a:moveTo>
                    <a:pt x="0" y="0"/>
                  </a:moveTo>
                  <a:lnTo>
                    <a:pt x="0" y="69342"/>
                  </a:lnTo>
                </a:path>
              </a:pathLst>
            </a:custGeom>
            <a:ln w="72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878580" y="3182874"/>
              <a:ext cx="0" cy="109220"/>
            </a:xfrm>
            <a:custGeom>
              <a:avLst/>
              <a:gdLst/>
              <a:ahLst/>
              <a:cxnLst/>
              <a:rect l="l" t="t" r="r" b="b"/>
              <a:pathLst>
                <a:path h="109220">
                  <a:moveTo>
                    <a:pt x="0" y="108966"/>
                  </a:moveTo>
                  <a:lnTo>
                    <a:pt x="0" y="0"/>
                  </a:lnTo>
                </a:path>
              </a:pathLst>
            </a:custGeom>
            <a:ln w="72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3154679" y="3420672"/>
            <a:ext cx="279400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215265" algn="l"/>
              </a:tabLst>
            </a:pPr>
            <a:r>
              <a:rPr sz="600" dirty="0">
                <a:latin typeface="Arial"/>
                <a:cs typeface="Arial"/>
              </a:rPr>
              <a:t>X	Y</a:t>
            </a:r>
            <a:endParaRPr sz="6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546853" y="3431340"/>
            <a:ext cx="55244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latin typeface="Arial"/>
                <a:cs typeface="Arial"/>
              </a:rPr>
              <a:t>L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1600200" y="3510915"/>
            <a:ext cx="4572000" cy="1143635"/>
            <a:chOff x="1600200" y="3510915"/>
            <a:chExt cx="4572000" cy="1143635"/>
          </a:xfrm>
        </p:grpSpPr>
        <p:sp>
          <p:nvSpPr>
            <p:cNvPr id="54" name="object 54"/>
            <p:cNvSpPr/>
            <p:nvPr/>
          </p:nvSpPr>
          <p:spPr>
            <a:xfrm>
              <a:off x="1600200" y="3510915"/>
              <a:ext cx="4572000" cy="1143635"/>
            </a:xfrm>
            <a:custGeom>
              <a:avLst/>
              <a:gdLst/>
              <a:ahLst/>
              <a:cxnLst/>
              <a:rect l="l" t="t" r="r" b="b"/>
              <a:pathLst>
                <a:path w="4572000" h="1143635">
                  <a:moveTo>
                    <a:pt x="4572000" y="0"/>
                  </a:moveTo>
                  <a:lnTo>
                    <a:pt x="0" y="0"/>
                  </a:lnTo>
                  <a:lnTo>
                    <a:pt x="0" y="1143380"/>
                  </a:lnTo>
                  <a:lnTo>
                    <a:pt x="4572000" y="1143380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828800" y="4306824"/>
              <a:ext cx="4114800" cy="10160"/>
            </a:xfrm>
            <a:custGeom>
              <a:avLst/>
              <a:gdLst/>
              <a:ahLst/>
              <a:cxnLst/>
              <a:rect l="l" t="t" r="r" b="b"/>
              <a:pathLst>
                <a:path w="4114800" h="10160">
                  <a:moveTo>
                    <a:pt x="4114800" y="0"/>
                  </a:moveTo>
                  <a:lnTo>
                    <a:pt x="0" y="0"/>
                  </a:lnTo>
                  <a:lnTo>
                    <a:pt x="0" y="9905"/>
                  </a:lnTo>
                  <a:lnTo>
                    <a:pt x="4114800" y="9905"/>
                  </a:lnTo>
                  <a:lnTo>
                    <a:pt x="41148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3204210" y="3524250"/>
              <a:ext cx="58419" cy="98425"/>
            </a:xfrm>
            <a:custGeom>
              <a:avLst/>
              <a:gdLst/>
              <a:ahLst/>
              <a:cxnLst/>
              <a:rect l="l" t="t" r="r" b="b"/>
              <a:pathLst>
                <a:path w="58420" h="98425">
                  <a:moveTo>
                    <a:pt x="57912" y="98298"/>
                  </a:moveTo>
                  <a:lnTo>
                    <a:pt x="0" y="0"/>
                  </a:lnTo>
                </a:path>
              </a:pathLst>
            </a:custGeom>
            <a:ln w="72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3117341" y="3665220"/>
              <a:ext cx="128270" cy="0"/>
            </a:xfrm>
            <a:custGeom>
              <a:avLst/>
              <a:gdLst/>
              <a:ahLst/>
              <a:cxnLst/>
              <a:rect l="l" t="t" r="r" b="b"/>
              <a:pathLst>
                <a:path w="128269">
                  <a:moveTo>
                    <a:pt x="128016" y="0"/>
                  </a:moveTo>
                  <a:lnTo>
                    <a:pt x="0" y="0"/>
                  </a:lnTo>
                </a:path>
              </a:pathLst>
            </a:custGeom>
            <a:ln w="72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3286505" y="3710178"/>
              <a:ext cx="0" cy="135255"/>
            </a:xfrm>
            <a:custGeom>
              <a:avLst/>
              <a:gdLst/>
              <a:ahLst/>
              <a:cxnLst/>
              <a:rect l="l" t="t" r="r" b="b"/>
              <a:pathLst>
                <a:path h="135254">
                  <a:moveTo>
                    <a:pt x="0" y="0"/>
                  </a:moveTo>
                  <a:lnTo>
                    <a:pt x="0" y="134874"/>
                  </a:lnTo>
                </a:path>
              </a:pathLst>
            </a:custGeom>
            <a:ln w="72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3104388" y="3693414"/>
              <a:ext cx="135890" cy="77470"/>
            </a:xfrm>
            <a:custGeom>
              <a:avLst/>
              <a:gdLst/>
              <a:ahLst/>
              <a:cxnLst/>
              <a:rect l="l" t="t" r="r" b="b"/>
              <a:pathLst>
                <a:path w="135889" h="77470">
                  <a:moveTo>
                    <a:pt x="0" y="76962"/>
                  </a:moveTo>
                  <a:lnTo>
                    <a:pt x="135636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3091433" y="3688080"/>
              <a:ext cx="152400" cy="104139"/>
            </a:xfrm>
            <a:custGeom>
              <a:avLst/>
              <a:gdLst/>
              <a:ahLst/>
              <a:cxnLst/>
              <a:rect l="l" t="t" r="r" b="b"/>
              <a:pathLst>
                <a:path w="152400" h="104139">
                  <a:moveTo>
                    <a:pt x="147828" y="0"/>
                  </a:moveTo>
                  <a:lnTo>
                    <a:pt x="0" y="64008"/>
                  </a:lnTo>
                  <a:lnTo>
                    <a:pt x="22860" y="103632"/>
                  </a:lnTo>
                  <a:lnTo>
                    <a:pt x="152400" y="7620"/>
                  </a:lnTo>
                  <a:lnTo>
                    <a:pt x="14782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3464052" y="3491538"/>
            <a:ext cx="55244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latin typeface="Arial"/>
                <a:cs typeface="Arial"/>
              </a:rPr>
              <a:t>L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3307841" y="3512820"/>
            <a:ext cx="142875" cy="156210"/>
            <a:chOff x="3307841" y="3512820"/>
            <a:chExt cx="142875" cy="156210"/>
          </a:xfrm>
        </p:grpSpPr>
        <p:sp>
          <p:nvSpPr>
            <p:cNvPr id="63" name="object 63"/>
            <p:cNvSpPr/>
            <p:nvPr/>
          </p:nvSpPr>
          <p:spPr>
            <a:xfrm>
              <a:off x="3330701" y="3574542"/>
              <a:ext cx="116839" cy="66040"/>
            </a:xfrm>
            <a:custGeom>
              <a:avLst/>
              <a:gdLst/>
              <a:ahLst/>
              <a:cxnLst/>
              <a:rect l="l" t="t" r="r" b="b"/>
              <a:pathLst>
                <a:path w="116839" h="66039">
                  <a:moveTo>
                    <a:pt x="0" y="65532"/>
                  </a:moveTo>
                  <a:lnTo>
                    <a:pt x="116586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3317747" y="3569208"/>
              <a:ext cx="132715" cy="91440"/>
            </a:xfrm>
            <a:custGeom>
              <a:avLst/>
              <a:gdLst/>
              <a:ahLst/>
              <a:cxnLst/>
              <a:rect l="l" t="t" r="r" b="b"/>
              <a:pathLst>
                <a:path w="132714" h="91439">
                  <a:moveTo>
                    <a:pt x="128778" y="0"/>
                  </a:moveTo>
                  <a:lnTo>
                    <a:pt x="0" y="52577"/>
                  </a:lnTo>
                  <a:lnTo>
                    <a:pt x="22860" y="91439"/>
                  </a:lnTo>
                  <a:lnTo>
                    <a:pt x="132588" y="6857"/>
                  </a:lnTo>
                  <a:lnTo>
                    <a:pt x="1287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326891" y="3665220"/>
              <a:ext cx="105410" cy="0"/>
            </a:xfrm>
            <a:custGeom>
              <a:avLst/>
              <a:gdLst/>
              <a:ahLst/>
              <a:cxnLst/>
              <a:rect l="l" t="t" r="r" b="b"/>
              <a:pathLst>
                <a:path w="105410">
                  <a:moveTo>
                    <a:pt x="0" y="0"/>
                  </a:moveTo>
                  <a:lnTo>
                    <a:pt x="105155" y="0"/>
                  </a:lnTo>
                </a:path>
              </a:pathLst>
            </a:custGeom>
            <a:ln w="72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3311651" y="3516630"/>
              <a:ext cx="62230" cy="107950"/>
            </a:xfrm>
            <a:custGeom>
              <a:avLst/>
              <a:gdLst/>
              <a:ahLst/>
              <a:cxnLst/>
              <a:rect l="l" t="t" r="r" b="b"/>
              <a:pathLst>
                <a:path w="62229" h="107950">
                  <a:moveTo>
                    <a:pt x="0" y="107442"/>
                  </a:moveTo>
                  <a:lnTo>
                    <a:pt x="61722" y="0"/>
                  </a:lnTo>
                </a:path>
              </a:pathLst>
            </a:custGeom>
            <a:ln w="72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/>
          <p:cNvSpPr txBox="1"/>
          <p:nvPr/>
        </p:nvSpPr>
        <p:spPr>
          <a:xfrm>
            <a:off x="3874008" y="3529564"/>
            <a:ext cx="89535" cy="1346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700" spc="5" dirty="0">
                <a:latin typeface="Times New Roman"/>
                <a:cs typeface="Times New Roman"/>
              </a:rPr>
              <a:t>or</a:t>
            </a:r>
            <a:endParaRPr sz="700">
              <a:latin typeface="Times New Roman"/>
              <a:cs typeface="Times New Roman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4408170" y="3531108"/>
            <a:ext cx="165735" cy="322580"/>
            <a:chOff x="4408170" y="3531108"/>
            <a:chExt cx="165735" cy="322580"/>
          </a:xfrm>
        </p:grpSpPr>
        <p:sp>
          <p:nvSpPr>
            <p:cNvPr id="69" name="object 69"/>
            <p:cNvSpPr/>
            <p:nvPr/>
          </p:nvSpPr>
          <p:spPr>
            <a:xfrm>
              <a:off x="4569714" y="3534918"/>
              <a:ext cx="0" cy="108585"/>
            </a:xfrm>
            <a:custGeom>
              <a:avLst/>
              <a:gdLst/>
              <a:ahLst/>
              <a:cxnLst/>
              <a:rect l="l" t="t" r="r" b="b"/>
              <a:pathLst>
                <a:path h="108585">
                  <a:moveTo>
                    <a:pt x="0" y="108203"/>
                  </a:moveTo>
                  <a:lnTo>
                    <a:pt x="0" y="0"/>
                  </a:lnTo>
                </a:path>
              </a:pathLst>
            </a:custGeom>
            <a:ln w="72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4569714" y="3726180"/>
              <a:ext cx="0" cy="123825"/>
            </a:xfrm>
            <a:custGeom>
              <a:avLst/>
              <a:gdLst/>
              <a:ahLst/>
              <a:cxnLst/>
              <a:rect l="l" t="t" r="r" b="b"/>
              <a:pathLst>
                <a:path h="123825">
                  <a:moveTo>
                    <a:pt x="0" y="0"/>
                  </a:moveTo>
                  <a:lnTo>
                    <a:pt x="0" y="123444"/>
                  </a:lnTo>
                </a:path>
              </a:pathLst>
            </a:custGeom>
            <a:ln w="72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4411980" y="3682746"/>
              <a:ext cx="116839" cy="0"/>
            </a:xfrm>
            <a:custGeom>
              <a:avLst/>
              <a:gdLst/>
              <a:ahLst/>
              <a:cxnLst/>
              <a:rect l="l" t="t" r="r" b="b"/>
              <a:pathLst>
                <a:path w="116839">
                  <a:moveTo>
                    <a:pt x="116586" y="0"/>
                  </a:moveTo>
                  <a:lnTo>
                    <a:pt x="0" y="0"/>
                  </a:lnTo>
                </a:path>
              </a:pathLst>
            </a:custGeom>
            <a:ln w="72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4433316" y="3723132"/>
              <a:ext cx="97155" cy="95250"/>
            </a:xfrm>
            <a:custGeom>
              <a:avLst/>
              <a:gdLst/>
              <a:ahLst/>
              <a:cxnLst/>
              <a:rect l="l" t="t" r="r" b="b"/>
              <a:pathLst>
                <a:path w="97154" h="95250">
                  <a:moveTo>
                    <a:pt x="0" y="95250"/>
                  </a:moveTo>
                  <a:lnTo>
                    <a:pt x="9677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4416552" y="3718560"/>
              <a:ext cx="117475" cy="117475"/>
            </a:xfrm>
            <a:custGeom>
              <a:avLst/>
              <a:gdLst/>
              <a:ahLst/>
              <a:cxnLst/>
              <a:rect l="l" t="t" r="r" b="b"/>
              <a:pathLst>
                <a:path w="117475" h="117475">
                  <a:moveTo>
                    <a:pt x="112013" y="0"/>
                  </a:moveTo>
                  <a:lnTo>
                    <a:pt x="0" y="85344"/>
                  </a:lnTo>
                  <a:lnTo>
                    <a:pt x="31241" y="117348"/>
                  </a:lnTo>
                  <a:lnTo>
                    <a:pt x="117347" y="5334"/>
                  </a:lnTo>
                  <a:lnTo>
                    <a:pt x="11201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4" name="object 74"/>
          <p:cNvSpPr txBox="1"/>
          <p:nvPr/>
        </p:nvSpPr>
        <p:spPr>
          <a:xfrm>
            <a:off x="4749546" y="3740712"/>
            <a:ext cx="6413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latin typeface="Arial"/>
                <a:cs typeface="Arial"/>
              </a:rPr>
              <a:t>X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4612385" y="3705605"/>
            <a:ext cx="132715" cy="92710"/>
            <a:chOff x="4612385" y="3705605"/>
            <a:chExt cx="132715" cy="92710"/>
          </a:xfrm>
        </p:grpSpPr>
        <p:sp>
          <p:nvSpPr>
            <p:cNvPr id="76" name="object 76"/>
            <p:cNvSpPr/>
            <p:nvPr/>
          </p:nvSpPr>
          <p:spPr>
            <a:xfrm>
              <a:off x="4615433" y="3710177"/>
              <a:ext cx="116839" cy="66040"/>
            </a:xfrm>
            <a:custGeom>
              <a:avLst/>
              <a:gdLst/>
              <a:ahLst/>
              <a:cxnLst/>
              <a:rect l="l" t="t" r="r" b="b"/>
              <a:pathLst>
                <a:path w="116839" h="66039">
                  <a:moveTo>
                    <a:pt x="116586" y="65532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4612385" y="3705605"/>
              <a:ext cx="132715" cy="92710"/>
            </a:xfrm>
            <a:custGeom>
              <a:avLst/>
              <a:gdLst/>
              <a:ahLst/>
              <a:cxnLst/>
              <a:rect l="l" t="t" r="r" b="b"/>
              <a:pathLst>
                <a:path w="132714" h="92710">
                  <a:moveTo>
                    <a:pt x="3809" y="0"/>
                  </a:moveTo>
                  <a:lnTo>
                    <a:pt x="0" y="6095"/>
                  </a:lnTo>
                  <a:lnTo>
                    <a:pt x="109727" y="92201"/>
                  </a:lnTo>
                  <a:lnTo>
                    <a:pt x="132587" y="51815"/>
                  </a:lnTo>
                  <a:lnTo>
                    <a:pt x="380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8" name="object 78"/>
          <p:cNvSpPr txBox="1"/>
          <p:nvPr/>
        </p:nvSpPr>
        <p:spPr>
          <a:xfrm>
            <a:off x="4698491" y="3500682"/>
            <a:ext cx="64135" cy="117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latin typeface="Arial"/>
                <a:cs typeface="Arial"/>
              </a:rPr>
              <a:t>Y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79" name="object 79"/>
          <p:cNvGrpSpPr/>
          <p:nvPr/>
        </p:nvGrpSpPr>
        <p:grpSpPr>
          <a:xfrm>
            <a:off x="4594097" y="3579114"/>
            <a:ext cx="102870" cy="90170"/>
            <a:chOff x="4594097" y="3579114"/>
            <a:chExt cx="102870" cy="90170"/>
          </a:xfrm>
        </p:grpSpPr>
        <p:sp>
          <p:nvSpPr>
            <p:cNvPr id="80" name="object 80"/>
            <p:cNvSpPr/>
            <p:nvPr/>
          </p:nvSpPr>
          <p:spPr>
            <a:xfrm>
              <a:off x="4610861" y="3582924"/>
              <a:ext cx="83185" cy="67310"/>
            </a:xfrm>
            <a:custGeom>
              <a:avLst/>
              <a:gdLst/>
              <a:ahLst/>
              <a:cxnLst/>
              <a:rect l="l" t="t" r="r" b="b"/>
              <a:pathLst>
                <a:path w="83185" h="67310">
                  <a:moveTo>
                    <a:pt x="0" y="67055"/>
                  </a:moveTo>
                  <a:lnTo>
                    <a:pt x="83058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4594097" y="3579114"/>
              <a:ext cx="102870" cy="90170"/>
            </a:xfrm>
            <a:custGeom>
              <a:avLst/>
              <a:gdLst/>
              <a:ahLst/>
              <a:cxnLst/>
              <a:rect l="l" t="t" r="r" b="b"/>
              <a:pathLst>
                <a:path w="102870" h="90170">
                  <a:moveTo>
                    <a:pt x="98297" y="0"/>
                  </a:moveTo>
                  <a:lnTo>
                    <a:pt x="0" y="54863"/>
                  </a:lnTo>
                  <a:lnTo>
                    <a:pt x="28955" y="89915"/>
                  </a:lnTo>
                  <a:lnTo>
                    <a:pt x="102869" y="5333"/>
                  </a:lnTo>
                  <a:lnTo>
                    <a:pt x="9829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2" name="object 82"/>
          <p:cNvSpPr txBox="1"/>
          <p:nvPr/>
        </p:nvSpPr>
        <p:spPr>
          <a:xfrm>
            <a:off x="4357878" y="3479585"/>
            <a:ext cx="257810" cy="416559"/>
          </a:xfrm>
          <a:prstGeom prst="rect">
            <a:avLst/>
          </a:prstGeom>
        </p:spPr>
        <p:txBody>
          <a:bodyPr vert="horz" wrap="square" lIns="0" tIns="39369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309"/>
              </a:spcBef>
            </a:pPr>
            <a:r>
              <a:rPr sz="600" dirty="0">
                <a:latin typeface="Arial"/>
                <a:cs typeface="Arial"/>
              </a:rPr>
              <a:t>L</a:t>
            </a: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9"/>
              </a:spcBef>
              <a:tabLst>
                <a:tab pos="180975" algn="l"/>
              </a:tabLst>
            </a:pPr>
            <a:r>
              <a:rPr sz="600" dirty="0">
                <a:latin typeface="Arial"/>
                <a:cs typeface="Arial"/>
              </a:rPr>
              <a:t>L	M</a:t>
            </a:r>
            <a:endParaRPr sz="600">
              <a:latin typeface="Arial"/>
              <a:cs typeface="Arial"/>
            </a:endParaRPr>
          </a:p>
          <a:p>
            <a:pPr marL="33655">
              <a:lnSpc>
                <a:spcPct val="100000"/>
              </a:lnSpc>
              <a:spcBef>
                <a:spcPts val="495"/>
              </a:spcBef>
            </a:pPr>
            <a:r>
              <a:rPr sz="600" dirty="0">
                <a:latin typeface="Arial"/>
                <a:cs typeface="Arial"/>
              </a:rPr>
              <a:t>L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83" name="object 83"/>
          <p:cNvGrpSpPr/>
          <p:nvPr/>
        </p:nvGrpSpPr>
        <p:grpSpPr>
          <a:xfrm>
            <a:off x="4432553" y="3587496"/>
            <a:ext cx="107950" cy="85725"/>
            <a:chOff x="4432553" y="3587496"/>
            <a:chExt cx="107950" cy="85725"/>
          </a:xfrm>
        </p:grpSpPr>
        <p:sp>
          <p:nvSpPr>
            <p:cNvPr id="84" name="object 84"/>
            <p:cNvSpPr/>
            <p:nvPr/>
          </p:nvSpPr>
          <p:spPr>
            <a:xfrm>
              <a:off x="4436363" y="3592068"/>
              <a:ext cx="90170" cy="60960"/>
            </a:xfrm>
            <a:custGeom>
              <a:avLst/>
              <a:gdLst/>
              <a:ahLst/>
              <a:cxnLst/>
              <a:rect l="l" t="t" r="r" b="b"/>
              <a:pathLst>
                <a:path w="90170" h="60960">
                  <a:moveTo>
                    <a:pt x="89915" y="6096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4432553" y="3587496"/>
              <a:ext cx="107950" cy="85725"/>
            </a:xfrm>
            <a:custGeom>
              <a:avLst/>
              <a:gdLst/>
              <a:ahLst/>
              <a:cxnLst/>
              <a:rect l="l" t="t" r="r" b="b"/>
              <a:pathLst>
                <a:path w="107950" h="85725">
                  <a:moveTo>
                    <a:pt x="4571" y="0"/>
                  </a:moveTo>
                  <a:lnTo>
                    <a:pt x="0" y="6095"/>
                  </a:lnTo>
                  <a:lnTo>
                    <a:pt x="82295" y="85343"/>
                  </a:lnTo>
                  <a:lnTo>
                    <a:pt x="107441" y="48005"/>
                  </a:lnTo>
                  <a:lnTo>
                    <a:pt x="457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6" name="object 86"/>
          <p:cNvSpPr txBox="1"/>
          <p:nvPr/>
        </p:nvSpPr>
        <p:spPr>
          <a:xfrm>
            <a:off x="3037839" y="3599182"/>
            <a:ext cx="647700" cy="51625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60"/>
              </a:spcBef>
              <a:tabLst>
                <a:tab pos="217170" algn="l"/>
              </a:tabLst>
            </a:pPr>
            <a:r>
              <a:rPr sz="600" dirty="0">
                <a:latin typeface="Arial"/>
                <a:cs typeface="Arial"/>
              </a:rPr>
              <a:t>L	M</a:t>
            </a:r>
            <a:r>
              <a:rPr sz="600" spc="85" dirty="0">
                <a:latin typeface="Arial"/>
                <a:cs typeface="Arial"/>
              </a:rPr>
              <a:t> </a:t>
            </a:r>
            <a:r>
              <a:rPr sz="600" dirty="0">
                <a:latin typeface="Arial"/>
                <a:cs typeface="Arial"/>
              </a:rPr>
              <a:t>L</a:t>
            </a:r>
            <a:endParaRPr sz="600">
              <a:latin typeface="Arial"/>
              <a:cs typeface="Arial"/>
            </a:endParaRPr>
          </a:p>
          <a:p>
            <a:pPr marL="26670">
              <a:lnSpc>
                <a:spcPct val="100000"/>
              </a:lnSpc>
              <a:spcBef>
                <a:spcPts val="85"/>
              </a:spcBef>
              <a:tabLst>
                <a:tab pos="287655" algn="l"/>
              </a:tabLst>
            </a:pPr>
            <a:r>
              <a:rPr sz="600" dirty="0">
                <a:latin typeface="Arial"/>
                <a:cs typeface="Arial"/>
              </a:rPr>
              <a:t>L	</a:t>
            </a:r>
            <a:r>
              <a:rPr sz="1050" spc="7" baseline="-23809" dirty="0">
                <a:latin typeface="Times New Roman"/>
                <a:cs typeface="Times New Roman"/>
              </a:rPr>
              <a:t>L</a:t>
            </a:r>
            <a:endParaRPr sz="1050" baseline="-23809">
              <a:latin typeface="Times New Roman"/>
              <a:cs typeface="Times New Roman"/>
            </a:endParaRPr>
          </a:p>
          <a:p>
            <a:pPr marL="106045" marR="30480">
              <a:lnSpc>
                <a:spcPts val="730"/>
              </a:lnSpc>
              <a:spcBef>
                <a:spcPts val="695"/>
              </a:spcBef>
            </a:pPr>
            <a:r>
              <a:rPr sz="700" spc="5" dirty="0">
                <a:latin typeface="Times New Roman"/>
                <a:cs typeface="Times New Roman"/>
              </a:rPr>
              <a:t>"</a:t>
            </a:r>
            <a:r>
              <a:rPr sz="700" spc="-5" dirty="0">
                <a:latin typeface="Times New Roman"/>
                <a:cs typeface="Times New Roman"/>
              </a:rPr>
              <a:t>m</a:t>
            </a:r>
            <a:r>
              <a:rPr sz="700" spc="5" dirty="0">
                <a:latin typeface="Times New Roman"/>
                <a:cs typeface="Times New Roman"/>
              </a:rPr>
              <a:t>on</a:t>
            </a:r>
            <a:r>
              <a:rPr sz="700" dirty="0">
                <a:latin typeface="Times New Roman"/>
                <a:cs typeface="Times New Roman"/>
              </a:rPr>
              <a:t>o</a:t>
            </a:r>
            <a:r>
              <a:rPr sz="700" spc="10" dirty="0">
                <a:latin typeface="Times New Roman"/>
                <a:cs typeface="Times New Roman"/>
              </a:rPr>
              <a:t>ca</a:t>
            </a:r>
            <a:r>
              <a:rPr sz="700" spc="5" dirty="0">
                <a:latin typeface="Times New Roman"/>
                <a:cs typeface="Times New Roman"/>
              </a:rPr>
              <a:t>pped  octahedron"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380744" y="3829866"/>
            <a:ext cx="491490" cy="321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08585" algn="ctr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latin typeface="Arial"/>
                <a:cs typeface="Arial"/>
              </a:rPr>
              <a:t>L</a:t>
            </a:r>
            <a:endParaRPr sz="600">
              <a:latin typeface="Arial"/>
              <a:cs typeface="Arial"/>
            </a:endParaRPr>
          </a:p>
          <a:p>
            <a:pPr marR="5080">
              <a:lnSpc>
                <a:spcPts val="740"/>
              </a:lnSpc>
              <a:spcBef>
                <a:spcPts val="135"/>
              </a:spcBef>
            </a:pPr>
            <a:r>
              <a:rPr sz="700" spc="5" dirty="0">
                <a:latin typeface="Times New Roman"/>
                <a:cs typeface="Times New Roman"/>
              </a:rPr>
              <a:t>"pentagonal  bip</a:t>
            </a:r>
            <a:r>
              <a:rPr sz="700" dirty="0">
                <a:latin typeface="Times New Roman"/>
                <a:cs typeface="Times New Roman"/>
              </a:rPr>
              <a:t>y</a:t>
            </a:r>
            <a:r>
              <a:rPr sz="700" spc="5" dirty="0">
                <a:latin typeface="Times New Roman"/>
                <a:cs typeface="Times New Roman"/>
              </a:rPr>
              <a:t>r</a:t>
            </a:r>
            <a:r>
              <a:rPr sz="700" spc="10" dirty="0">
                <a:latin typeface="Times New Roman"/>
                <a:cs typeface="Times New Roman"/>
              </a:rPr>
              <a:t>a</a:t>
            </a:r>
            <a:r>
              <a:rPr sz="700" spc="5" dirty="0">
                <a:latin typeface="Times New Roman"/>
                <a:cs typeface="Times New Roman"/>
              </a:rPr>
              <a:t>mi</a:t>
            </a:r>
            <a:r>
              <a:rPr sz="700" dirty="0">
                <a:latin typeface="Times New Roman"/>
                <a:cs typeface="Times New Roman"/>
              </a:rPr>
              <a:t>d</a:t>
            </a:r>
            <a:r>
              <a:rPr sz="700" spc="5" dirty="0">
                <a:latin typeface="Times New Roman"/>
                <a:cs typeface="Times New Roman"/>
              </a:rPr>
              <a:t>al"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1606296" y="1231391"/>
            <a:ext cx="4559300" cy="3416300"/>
          </a:xfrm>
          <a:custGeom>
            <a:avLst/>
            <a:gdLst/>
            <a:ahLst/>
            <a:cxnLst/>
            <a:rect l="l" t="t" r="r" b="b"/>
            <a:pathLst>
              <a:path w="4559300" h="3416300">
                <a:moveTo>
                  <a:pt x="4559046" y="0"/>
                </a:moveTo>
                <a:lnTo>
                  <a:pt x="0" y="0"/>
                </a:lnTo>
                <a:lnTo>
                  <a:pt x="0" y="3416046"/>
                </a:lnTo>
                <a:lnTo>
                  <a:pt x="4559046" y="3416046"/>
                </a:lnTo>
                <a:lnTo>
                  <a:pt x="4559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786127" y="5511799"/>
            <a:ext cx="4119879" cy="310515"/>
          </a:xfrm>
          <a:custGeom>
            <a:avLst/>
            <a:gdLst/>
            <a:ahLst/>
            <a:cxnLst/>
            <a:rect l="l" t="t" r="r" b="b"/>
            <a:pathLst>
              <a:path w="4119879" h="310514">
                <a:moveTo>
                  <a:pt x="4119372" y="0"/>
                </a:moveTo>
                <a:lnTo>
                  <a:pt x="0" y="0"/>
                </a:lnTo>
                <a:lnTo>
                  <a:pt x="0" y="5080"/>
                </a:lnTo>
                <a:lnTo>
                  <a:pt x="9906" y="5080"/>
                </a:lnTo>
                <a:lnTo>
                  <a:pt x="0" y="5092"/>
                </a:lnTo>
                <a:lnTo>
                  <a:pt x="0" y="309892"/>
                </a:lnTo>
                <a:lnTo>
                  <a:pt x="9906" y="309892"/>
                </a:lnTo>
                <a:lnTo>
                  <a:pt x="9906" y="10414"/>
                </a:lnTo>
                <a:lnTo>
                  <a:pt x="4119372" y="10414"/>
                </a:lnTo>
                <a:lnTo>
                  <a:pt x="4119372" y="5080"/>
                </a:lnTo>
                <a:lnTo>
                  <a:pt x="4119372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1606296" y="5408676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Times New Roman"/>
              <a:cs typeface="Times New Roman"/>
            </a:endParaRPr>
          </a:p>
          <a:p>
            <a:pPr marL="439420" marR="405765" indent="-171450">
              <a:lnSpc>
                <a:spcPct val="150000"/>
              </a:lnSpc>
              <a:buClr>
                <a:srgbClr val="CC9A00"/>
              </a:buClr>
              <a:buSzPct val="61111"/>
              <a:buFont typeface="Wingdings"/>
              <a:buChar char=""/>
              <a:tabLst>
                <a:tab pos="440055" algn="l"/>
              </a:tabLst>
            </a:pPr>
            <a:r>
              <a:rPr sz="900" spc="-5" dirty="0">
                <a:latin typeface="Comic Sans MS"/>
                <a:cs typeface="Comic Sans MS"/>
              </a:rPr>
              <a:t>Rate determining </a:t>
            </a:r>
            <a:r>
              <a:rPr sz="900" dirty="0">
                <a:latin typeface="Comic Sans MS"/>
                <a:cs typeface="Comic Sans MS"/>
              </a:rPr>
              <a:t>step (slow step) is </a:t>
            </a:r>
            <a:r>
              <a:rPr sz="900" spc="-5" dirty="0">
                <a:latin typeface="Comic Sans MS"/>
                <a:cs typeface="Comic Sans MS"/>
              </a:rPr>
              <a:t>the </a:t>
            </a:r>
            <a:r>
              <a:rPr sz="900" dirty="0">
                <a:latin typeface="Comic Sans MS"/>
                <a:cs typeface="Comic Sans MS"/>
              </a:rPr>
              <a:t>collision </a:t>
            </a:r>
            <a:r>
              <a:rPr sz="900" spc="-5" dirty="0">
                <a:latin typeface="Comic Sans MS"/>
                <a:cs typeface="Comic Sans MS"/>
              </a:rPr>
              <a:t>between the </a:t>
            </a:r>
            <a:r>
              <a:rPr sz="900" dirty="0">
                <a:latin typeface="Comic Sans MS"/>
                <a:cs typeface="Comic Sans MS"/>
              </a:rPr>
              <a:t>original  complex </a:t>
            </a:r>
            <a:r>
              <a:rPr sz="900" spc="-5" dirty="0">
                <a:latin typeface="Comic Sans MS"/>
                <a:cs typeface="Comic Sans MS"/>
              </a:rPr>
              <a:t>ML</a:t>
            </a:r>
            <a:r>
              <a:rPr sz="900" spc="-7" baseline="-18518" dirty="0">
                <a:latin typeface="Comic Sans MS"/>
                <a:cs typeface="Comic Sans MS"/>
              </a:rPr>
              <a:t>5</a:t>
            </a:r>
            <a:r>
              <a:rPr sz="900" spc="-5" dirty="0">
                <a:latin typeface="Comic Sans MS"/>
                <a:cs typeface="Comic Sans MS"/>
              </a:rPr>
              <a:t>X </a:t>
            </a:r>
            <a:r>
              <a:rPr sz="900" dirty="0">
                <a:latin typeface="Comic Sans MS"/>
                <a:cs typeface="Comic Sans MS"/>
              </a:rPr>
              <a:t>and the incoming ligand Y to produce a </a:t>
            </a:r>
            <a:r>
              <a:rPr sz="900" b="1" dirty="0">
                <a:solidFill>
                  <a:srgbClr val="006533"/>
                </a:solidFill>
                <a:latin typeface="Comic Sans MS"/>
                <a:cs typeface="Comic Sans MS"/>
              </a:rPr>
              <a:t>7 coordinate  </a:t>
            </a:r>
            <a:r>
              <a:rPr sz="900" b="1" spc="-5" dirty="0">
                <a:solidFill>
                  <a:srgbClr val="006533"/>
                </a:solidFill>
                <a:latin typeface="Comic Sans MS"/>
                <a:cs typeface="Comic Sans MS"/>
              </a:rPr>
              <a:t>intermediate</a:t>
            </a:r>
            <a:r>
              <a:rPr sz="900" b="1" spc="-20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900" b="1" dirty="0">
                <a:solidFill>
                  <a:srgbClr val="006533"/>
                </a:solidFill>
                <a:latin typeface="Comic Sans MS"/>
                <a:cs typeface="Comic Sans MS"/>
              </a:rPr>
              <a:t>ML</a:t>
            </a:r>
            <a:r>
              <a:rPr sz="900" b="1" baseline="-18518" dirty="0">
                <a:solidFill>
                  <a:srgbClr val="006533"/>
                </a:solidFill>
                <a:latin typeface="Comic Sans MS"/>
                <a:cs typeface="Comic Sans MS"/>
              </a:rPr>
              <a:t>5</a:t>
            </a:r>
            <a:r>
              <a:rPr sz="900" b="1" dirty="0">
                <a:solidFill>
                  <a:srgbClr val="006533"/>
                </a:solidFill>
                <a:latin typeface="Comic Sans MS"/>
                <a:cs typeface="Comic Sans MS"/>
              </a:rPr>
              <a:t>XY</a:t>
            </a:r>
            <a:r>
              <a:rPr sz="900" dirty="0">
                <a:latin typeface="Comic Sans MS"/>
                <a:cs typeface="Comic Sans MS"/>
              </a:rPr>
              <a:t>.</a:t>
            </a:r>
            <a:endParaRPr sz="900">
              <a:latin typeface="Comic Sans MS"/>
              <a:cs typeface="Comic Sans MS"/>
            </a:endParaRPr>
          </a:p>
          <a:p>
            <a:pPr marL="439420" marR="387350" indent="-171450">
              <a:lnSpc>
                <a:spcPct val="150000"/>
              </a:lnSpc>
              <a:spcBef>
                <a:spcPts val="215"/>
              </a:spcBef>
              <a:buClr>
                <a:srgbClr val="CC9A00"/>
              </a:buClr>
              <a:buSzPct val="61111"/>
              <a:buFont typeface="Wingdings"/>
              <a:buChar char=""/>
              <a:tabLst>
                <a:tab pos="440055" algn="l"/>
              </a:tabLst>
            </a:pPr>
            <a:r>
              <a:rPr sz="900" dirty="0">
                <a:latin typeface="Comic Sans MS"/>
                <a:cs typeface="Comic Sans MS"/>
              </a:rPr>
              <a:t>The second </a:t>
            </a:r>
            <a:r>
              <a:rPr sz="900" spc="-5" dirty="0">
                <a:latin typeface="Comic Sans MS"/>
                <a:cs typeface="Comic Sans MS"/>
              </a:rPr>
              <a:t>faster </a:t>
            </a:r>
            <a:r>
              <a:rPr sz="900" dirty="0">
                <a:latin typeface="Comic Sans MS"/>
                <a:cs typeface="Comic Sans MS"/>
              </a:rPr>
              <a:t>step </a:t>
            </a:r>
            <a:r>
              <a:rPr sz="900" spc="-5" dirty="0">
                <a:latin typeface="Comic Sans MS"/>
                <a:cs typeface="Comic Sans MS"/>
              </a:rPr>
              <a:t>is dissociation </a:t>
            </a:r>
            <a:r>
              <a:rPr sz="900" dirty="0">
                <a:latin typeface="Comic Sans MS"/>
                <a:cs typeface="Comic Sans MS"/>
              </a:rPr>
              <a:t>of </a:t>
            </a:r>
            <a:r>
              <a:rPr sz="900" spc="-5" dirty="0">
                <a:latin typeface="Comic Sans MS"/>
                <a:cs typeface="Comic Sans MS"/>
              </a:rPr>
              <a:t>the </a:t>
            </a:r>
            <a:r>
              <a:rPr sz="900" dirty="0">
                <a:latin typeface="Comic Sans MS"/>
                <a:cs typeface="Comic Sans MS"/>
              </a:rPr>
              <a:t>X ligand </a:t>
            </a:r>
            <a:r>
              <a:rPr sz="900" spc="-5" dirty="0">
                <a:latin typeface="Comic Sans MS"/>
                <a:cs typeface="Comic Sans MS"/>
              </a:rPr>
              <a:t>to </a:t>
            </a:r>
            <a:r>
              <a:rPr sz="900" dirty="0">
                <a:latin typeface="Comic Sans MS"/>
                <a:cs typeface="Comic Sans MS"/>
              </a:rPr>
              <a:t>produce </a:t>
            </a:r>
            <a:r>
              <a:rPr sz="900" spc="-5" dirty="0">
                <a:latin typeface="Comic Sans MS"/>
                <a:cs typeface="Comic Sans MS"/>
              </a:rPr>
              <a:t>the  desired </a:t>
            </a:r>
            <a:r>
              <a:rPr sz="900" dirty="0">
                <a:latin typeface="Comic Sans MS"/>
                <a:cs typeface="Comic Sans MS"/>
              </a:rPr>
              <a:t>product. The associative mechanism predicts </a:t>
            </a:r>
            <a:r>
              <a:rPr sz="900" spc="-5" dirty="0">
                <a:latin typeface="Comic Sans MS"/>
                <a:cs typeface="Comic Sans MS"/>
              </a:rPr>
              <a:t>that the rate </a:t>
            </a:r>
            <a:r>
              <a:rPr sz="900" dirty="0">
                <a:latin typeface="Comic Sans MS"/>
                <a:cs typeface="Comic Sans MS"/>
              </a:rPr>
              <a:t>of  </a:t>
            </a:r>
            <a:r>
              <a:rPr sz="900" spc="-5" dirty="0">
                <a:latin typeface="Comic Sans MS"/>
                <a:cs typeface="Comic Sans MS"/>
              </a:rPr>
              <a:t>reaction depends </a:t>
            </a:r>
            <a:r>
              <a:rPr sz="900" dirty="0">
                <a:latin typeface="Comic Sans MS"/>
                <a:cs typeface="Comic Sans MS"/>
              </a:rPr>
              <a:t>on the concentration of ML</a:t>
            </a:r>
            <a:r>
              <a:rPr sz="900" baseline="-18518" dirty="0">
                <a:latin typeface="Comic Sans MS"/>
                <a:cs typeface="Comic Sans MS"/>
              </a:rPr>
              <a:t>5</a:t>
            </a:r>
            <a:r>
              <a:rPr sz="900" dirty="0">
                <a:latin typeface="Comic Sans MS"/>
                <a:cs typeface="Comic Sans MS"/>
              </a:rPr>
              <a:t>X and</a:t>
            </a:r>
            <a:r>
              <a:rPr sz="900" spc="-60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Y.</a:t>
            </a:r>
            <a:endParaRPr sz="9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50">
              <a:latin typeface="Comic Sans MS"/>
              <a:cs typeface="Comic Sans MS"/>
            </a:endParaRPr>
          </a:p>
          <a:p>
            <a:pPr marL="439420">
              <a:lnSpc>
                <a:spcPct val="100000"/>
              </a:lnSpc>
            </a:pPr>
            <a:r>
              <a:rPr sz="900" spc="-5" dirty="0">
                <a:latin typeface="Comic Sans MS"/>
                <a:cs typeface="Comic Sans MS"/>
              </a:rPr>
              <a:t>Rate </a:t>
            </a:r>
            <a:r>
              <a:rPr sz="900" dirty="0">
                <a:latin typeface="Comic Sans MS"/>
                <a:cs typeface="Comic Sans MS"/>
              </a:rPr>
              <a:t>=</a:t>
            </a:r>
            <a:r>
              <a:rPr sz="900" spc="-20" dirty="0">
                <a:latin typeface="Comic Sans MS"/>
                <a:cs typeface="Comic Sans MS"/>
              </a:rPr>
              <a:t> </a:t>
            </a:r>
            <a:r>
              <a:rPr sz="900" spc="-5" dirty="0">
                <a:latin typeface="Comic Sans MS"/>
                <a:cs typeface="Comic Sans MS"/>
              </a:rPr>
              <a:t>k</a:t>
            </a:r>
            <a:r>
              <a:rPr sz="900" spc="-7" baseline="-18518" dirty="0">
                <a:latin typeface="Comic Sans MS"/>
                <a:cs typeface="Comic Sans MS"/>
              </a:rPr>
              <a:t>1</a:t>
            </a:r>
            <a:r>
              <a:rPr sz="900" spc="-5" dirty="0">
                <a:latin typeface="Comic Sans MS"/>
                <a:cs typeface="Comic Sans MS"/>
              </a:rPr>
              <a:t>[ML</a:t>
            </a:r>
            <a:r>
              <a:rPr sz="900" spc="-7" baseline="-18518" dirty="0">
                <a:latin typeface="Comic Sans MS"/>
                <a:cs typeface="Comic Sans MS"/>
              </a:rPr>
              <a:t>5</a:t>
            </a:r>
            <a:r>
              <a:rPr sz="900" spc="-5" dirty="0">
                <a:latin typeface="Comic Sans MS"/>
                <a:cs typeface="Comic Sans MS"/>
              </a:rPr>
              <a:t>X][Y]</a:t>
            </a:r>
            <a:endParaRPr sz="9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500">
              <a:latin typeface="Comic Sans MS"/>
              <a:cs typeface="Comic Sans MS"/>
            </a:endParaRPr>
          </a:p>
          <a:p>
            <a:pPr marL="439420">
              <a:lnSpc>
                <a:spcPct val="100000"/>
              </a:lnSpc>
              <a:spcBef>
                <a:spcPts val="5"/>
              </a:spcBef>
            </a:pPr>
            <a:r>
              <a:rPr sz="900" b="1" dirty="0">
                <a:solidFill>
                  <a:srgbClr val="CC9A00"/>
                </a:solidFill>
                <a:latin typeface="Comic Sans MS"/>
                <a:cs typeface="Comic Sans MS"/>
              </a:rPr>
              <a:t>but note this is not strictly the case when Y is </a:t>
            </a:r>
            <a:r>
              <a:rPr sz="900" b="1" spc="-5" dirty="0">
                <a:solidFill>
                  <a:srgbClr val="CC9A00"/>
                </a:solidFill>
                <a:latin typeface="Comic Sans MS"/>
                <a:cs typeface="Comic Sans MS"/>
              </a:rPr>
              <a:t>H</a:t>
            </a:r>
            <a:r>
              <a:rPr sz="900" b="1" spc="-7" baseline="-18518" dirty="0">
                <a:solidFill>
                  <a:srgbClr val="CC9A00"/>
                </a:solidFill>
                <a:latin typeface="Comic Sans MS"/>
                <a:cs typeface="Comic Sans MS"/>
              </a:rPr>
              <a:t>2</a:t>
            </a:r>
            <a:r>
              <a:rPr sz="900" b="1" spc="-5" dirty="0">
                <a:solidFill>
                  <a:srgbClr val="CC9A00"/>
                </a:solidFill>
                <a:latin typeface="Comic Sans MS"/>
                <a:cs typeface="Comic Sans MS"/>
              </a:rPr>
              <a:t>O, </a:t>
            </a:r>
            <a:r>
              <a:rPr sz="900" b="1" dirty="0">
                <a:solidFill>
                  <a:srgbClr val="CC9A00"/>
                </a:solidFill>
                <a:latin typeface="Comic Sans MS"/>
                <a:cs typeface="Comic Sans MS"/>
              </a:rPr>
              <a:t>see</a:t>
            </a:r>
            <a:r>
              <a:rPr sz="900" b="1" spc="-140" dirty="0">
                <a:solidFill>
                  <a:srgbClr val="CC9A00"/>
                </a:solidFill>
                <a:latin typeface="Comic Sans MS"/>
                <a:cs typeface="Comic Sans MS"/>
              </a:rPr>
              <a:t> </a:t>
            </a:r>
            <a:r>
              <a:rPr sz="900" b="1" dirty="0">
                <a:solidFill>
                  <a:srgbClr val="CC9A00"/>
                </a:solidFill>
                <a:latin typeface="Comic Sans MS"/>
                <a:cs typeface="Comic Sans MS"/>
              </a:rPr>
              <a:t>later!</a:t>
            </a:r>
            <a:endParaRPr sz="900">
              <a:latin typeface="Comic Sans MS"/>
              <a:cs typeface="Comic Sans MS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1600200" y="7688198"/>
            <a:ext cx="4572000" cy="1143635"/>
          </a:xfrm>
          <a:custGeom>
            <a:avLst/>
            <a:gdLst/>
            <a:ahLst/>
            <a:cxnLst/>
            <a:rect l="l" t="t" r="r" b="b"/>
            <a:pathLst>
              <a:path w="4572000" h="1143634">
                <a:moveTo>
                  <a:pt x="4572000" y="0"/>
                </a:moveTo>
                <a:lnTo>
                  <a:pt x="0" y="0"/>
                </a:lnTo>
                <a:lnTo>
                  <a:pt x="0" y="1143381"/>
                </a:lnTo>
                <a:lnTo>
                  <a:pt x="4572000" y="1143381"/>
                </a:lnTo>
                <a:lnTo>
                  <a:pt x="457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828800" y="8484107"/>
            <a:ext cx="4114800" cy="10160"/>
          </a:xfrm>
          <a:custGeom>
            <a:avLst/>
            <a:gdLst/>
            <a:ahLst/>
            <a:cxnLst/>
            <a:rect l="l" t="t" r="r" b="b"/>
            <a:pathLst>
              <a:path w="4114800" h="10159">
                <a:moveTo>
                  <a:pt x="4114800" y="0"/>
                </a:moveTo>
                <a:lnTo>
                  <a:pt x="0" y="0"/>
                </a:lnTo>
                <a:lnTo>
                  <a:pt x="0" y="9906"/>
                </a:lnTo>
                <a:lnTo>
                  <a:pt x="4114800" y="9906"/>
                </a:lnTo>
                <a:lnTo>
                  <a:pt x="4114800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40"/>
              </a:lnSpc>
            </a:pPr>
            <a:fld id="{81D60167-4931-47E6-BA6A-407CBD079E47}" type="slidenum">
              <a:rPr dirty="0"/>
              <a:pPr marL="38100">
                <a:lnSpc>
                  <a:spcPts val="1540"/>
                </a:lnSpc>
              </a:pPr>
              <a:t>4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87220" y="1457959"/>
            <a:ext cx="3848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2415" marR="30480" indent="-247650">
              <a:lnSpc>
                <a:spcPct val="100000"/>
              </a:lnSpc>
              <a:spcBef>
                <a:spcPts val="100"/>
              </a:spcBef>
              <a:tabLst>
                <a:tab pos="272415" algn="l"/>
              </a:tabLst>
            </a:pPr>
            <a:r>
              <a:rPr sz="900" b="1" spc="-5" dirty="0">
                <a:solidFill>
                  <a:srgbClr val="CC9A00"/>
                </a:solidFill>
                <a:latin typeface="Comic Sans MS"/>
                <a:cs typeface="Comic Sans MS"/>
              </a:rPr>
              <a:t>2.	</a:t>
            </a:r>
            <a:r>
              <a:rPr sz="900" b="1" dirty="0">
                <a:solidFill>
                  <a:srgbClr val="CC9A00"/>
                </a:solidFill>
                <a:latin typeface="Comic Sans MS"/>
                <a:cs typeface="Comic Sans MS"/>
              </a:rPr>
              <a:t>Dissociative (D) </a:t>
            </a:r>
            <a:r>
              <a:rPr sz="900" dirty="0">
                <a:latin typeface="Comic Sans MS"/>
                <a:cs typeface="Comic Sans MS"/>
              </a:rPr>
              <a:t>– via a </a:t>
            </a:r>
            <a:r>
              <a:rPr sz="900" spc="-5" dirty="0">
                <a:latin typeface="Comic Sans MS"/>
                <a:cs typeface="Comic Sans MS"/>
              </a:rPr>
              <a:t>5-coordinate </a:t>
            </a:r>
            <a:r>
              <a:rPr sz="900" dirty="0">
                <a:latin typeface="Comic Sans MS"/>
                <a:cs typeface="Comic Sans MS"/>
              </a:rPr>
              <a:t>intermediate (corresponds</a:t>
            </a:r>
            <a:r>
              <a:rPr sz="900" spc="-190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to  organic</a:t>
            </a:r>
            <a:r>
              <a:rPr sz="900" spc="-25" dirty="0">
                <a:latin typeface="Comic Sans MS"/>
                <a:cs typeface="Comic Sans MS"/>
              </a:rPr>
              <a:t> </a:t>
            </a:r>
            <a:r>
              <a:rPr sz="900" spc="-5" dirty="0">
                <a:latin typeface="Comic Sans MS"/>
                <a:cs typeface="Comic Sans MS"/>
              </a:rPr>
              <a:t>SN</a:t>
            </a:r>
            <a:r>
              <a:rPr sz="900" spc="-7" baseline="-18518" dirty="0">
                <a:latin typeface="Comic Sans MS"/>
                <a:cs typeface="Comic Sans MS"/>
              </a:rPr>
              <a:t>1</a:t>
            </a:r>
            <a:r>
              <a:rPr sz="900" spc="-5" dirty="0">
                <a:latin typeface="Comic Sans MS"/>
                <a:cs typeface="Comic Sans MS"/>
              </a:rPr>
              <a:t>)</a:t>
            </a:r>
            <a:endParaRPr sz="900">
              <a:latin typeface="Comic Sans MS"/>
              <a:cs typeface="Comic Sans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297429" y="2145029"/>
            <a:ext cx="529590" cy="228600"/>
            <a:chOff x="2297429" y="2145029"/>
            <a:chExt cx="529590" cy="228600"/>
          </a:xfrm>
        </p:grpSpPr>
        <p:sp>
          <p:nvSpPr>
            <p:cNvPr id="4" name="object 4"/>
            <p:cNvSpPr/>
            <p:nvPr/>
          </p:nvSpPr>
          <p:spPr>
            <a:xfrm>
              <a:off x="2583941" y="2148839"/>
              <a:ext cx="239395" cy="1905"/>
            </a:xfrm>
            <a:custGeom>
              <a:avLst/>
              <a:gdLst/>
              <a:ahLst/>
              <a:cxnLst/>
              <a:rect l="l" t="t" r="r" b="b"/>
              <a:pathLst>
                <a:path w="239394" h="1905">
                  <a:moveTo>
                    <a:pt x="0" y="1524"/>
                  </a:moveTo>
                  <a:lnTo>
                    <a:pt x="239268" y="0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426207" y="2150363"/>
              <a:ext cx="120014" cy="1270"/>
            </a:xfrm>
            <a:custGeom>
              <a:avLst/>
              <a:gdLst/>
              <a:ahLst/>
              <a:cxnLst/>
              <a:rect l="l" t="t" r="r" b="b"/>
              <a:pathLst>
                <a:path w="120014" h="1269">
                  <a:moveTo>
                    <a:pt x="0" y="761"/>
                  </a:moveTo>
                  <a:lnTo>
                    <a:pt x="119634" y="0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301239" y="2151125"/>
              <a:ext cx="125095" cy="218440"/>
            </a:xfrm>
            <a:custGeom>
              <a:avLst/>
              <a:gdLst/>
              <a:ahLst/>
              <a:cxnLst/>
              <a:rect l="l" t="t" r="r" b="b"/>
              <a:pathLst>
                <a:path w="125094" h="218439">
                  <a:moveTo>
                    <a:pt x="124968" y="0"/>
                  </a:moveTo>
                  <a:lnTo>
                    <a:pt x="0" y="217932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16529" y="2148839"/>
              <a:ext cx="106680" cy="220979"/>
            </a:xfrm>
            <a:custGeom>
              <a:avLst/>
              <a:gdLst/>
              <a:ahLst/>
              <a:cxnLst/>
              <a:rect l="l" t="t" r="r" b="b"/>
              <a:pathLst>
                <a:path w="106680" h="220980">
                  <a:moveTo>
                    <a:pt x="106680" y="0"/>
                  </a:moveTo>
                  <a:lnTo>
                    <a:pt x="0" y="220979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571749" y="2366689"/>
              <a:ext cx="146050" cy="0"/>
            </a:xfrm>
            <a:custGeom>
              <a:avLst/>
              <a:gdLst/>
              <a:ahLst/>
              <a:cxnLst/>
              <a:rect l="l" t="t" r="r" b="b"/>
              <a:pathLst>
                <a:path w="146050">
                  <a:moveTo>
                    <a:pt x="0" y="0"/>
                  </a:moveTo>
                  <a:lnTo>
                    <a:pt x="145542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01239" y="2366689"/>
              <a:ext cx="234315" cy="0"/>
            </a:xfrm>
            <a:custGeom>
              <a:avLst/>
              <a:gdLst/>
              <a:ahLst/>
              <a:cxnLst/>
              <a:rect l="l" t="t" r="r" b="b"/>
              <a:pathLst>
                <a:path w="234314">
                  <a:moveTo>
                    <a:pt x="0" y="0"/>
                  </a:moveTo>
                  <a:lnTo>
                    <a:pt x="23393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548127" y="1973592"/>
            <a:ext cx="7112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600" spc="20" dirty="0">
                <a:latin typeface="Comic Sans MS"/>
                <a:cs typeface="Comic Sans MS"/>
              </a:rPr>
              <a:t>X</a:t>
            </a:r>
            <a:endParaRPr sz="600">
              <a:latin typeface="Comic Sans MS"/>
              <a:cs typeface="Comic Sans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549868" y="2072639"/>
            <a:ext cx="2768600" cy="342265"/>
            <a:chOff x="2549868" y="2072639"/>
            <a:chExt cx="2768600" cy="342265"/>
          </a:xfrm>
        </p:grpSpPr>
        <p:sp>
          <p:nvSpPr>
            <p:cNvPr id="12" name="object 12"/>
            <p:cNvSpPr/>
            <p:nvPr/>
          </p:nvSpPr>
          <p:spPr>
            <a:xfrm>
              <a:off x="2564892" y="2076449"/>
              <a:ext cx="0" cy="146685"/>
            </a:xfrm>
            <a:custGeom>
              <a:avLst/>
              <a:gdLst/>
              <a:ahLst/>
              <a:cxnLst/>
              <a:rect l="l" t="t" r="r" b="b"/>
              <a:pathLst>
                <a:path h="146685">
                  <a:moveTo>
                    <a:pt x="0" y="0"/>
                  </a:moveTo>
                  <a:lnTo>
                    <a:pt x="0" y="146304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549868" y="2284475"/>
              <a:ext cx="7620" cy="130810"/>
            </a:xfrm>
            <a:custGeom>
              <a:avLst/>
              <a:gdLst/>
              <a:ahLst/>
              <a:cxnLst/>
              <a:rect l="l" t="t" r="r" b="b"/>
              <a:pathLst>
                <a:path w="7619" h="130810">
                  <a:moveTo>
                    <a:pt x="0" y="130301"/>
                  </a:moveTo>
                  <a:lnTo>
                    <a:pt x="7188" y="130301"/>
                  </a:lnTo>
                  <a:lnTo>
                    <a:pt x="7188" y="0"/>
                  </a:lnTo>
                  <a:lnTo>
                    <a:pt x="0" y="0"/>
                  </a:lnTo>
                  <a:lnTo>
                    <a:pt x="0" y="13030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451098" y="2145791"/>
              <a:ext cx="125730" cy="217170"/>
            </a:xfrm>
            <a:custGeom>
              <a:avLst/>
              <a:gdLst/>
              <a:ahLst/>
              <a:cxnLst/>
              <a:rect l="l" t="t" r="r" b="b"/>
              <a:pathLst>
                <a:path w="125729" h="217169">
                  <a:moveTo>
                    <a:pt x="125729" y="0"/>
                  </a:moveTo>
                  <a:lnTo>
                    <a:pt x="0" y="217170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66388" y="2143505"/>
              <a:ext cx="107950" cy="220345"/>
            </a:xfrm>
            <a:custGeom>
              <a:avLst/>
              <a:gdLst/>
              <a:ahLst/>
              <a:cxnLst/>
              <a:rect l="l" t="t" r="r" b="b"/>
              <a:pathLst>
                <a:path w="107950" h="220344">
                  <a:moveTo>
                    <a:pt x="107441" y="0"/>
                  </a:moveTo>
                  <a:lnTo>
                    <a:pt x="0" y="220218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722370" y="2362961"/>
              <a:ext cx="144780" cy="0"/>
            </a:xfrm>
            <a:custGeom>
              <a:avLst/>
              <a:gdLst/>
              <a:ahLst/>
              <a:cxnLst/>
              <a:rect l="l" t="t" r="r" b="b"/>
              <a:pathLst>
                <a:path w="144779">
                  <a:moveTo>
                    <a:pt x="0" y="0"/>
                  </a:moveTo>
                  <a:lnTo>
                    <a:pt x="144780" y="0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51098" y="2362961"/>
              <a:ext cx="234950" cy="0"/>
            </a:xfrm>
            <a:custGeom>
              <a:avLst/>
              <a:gdLst/>
              <a:ahLst/>
              <a:cxnLst/>
              <a:rect l="l" t="t" r="r" b="b"/>
              <a:pathLst>
                <a:path w="234950">
                  <a:moveTo>
                    <a:pt x="0" y="0"/>
                  </a:moveTo>
                  <a:lnTo>
                    <a:pt x="234696" y="0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699725" y="2279141"/>
              <a:ext cx="7620" cy="130810"/>
            </a:xfrm>
            <a:custGeom>
              <a:avLst/>
              <a:gdLst/>
              <a:ahLst/>
              <a:cxnLst/>
              <a:rect l="l" t="t" r="r" b="b"/>
              <a:pathLst>
                <a:path w="7620" h="130810">
                  <a:moveTo>
                    <a:pt x="0" y="130301"/>
                  </a:moveTo>
                  <a:lnTo>
                    <a:pt x="7188" y="130301"/>
                  </a:lnTo>
                  <a:lnTo>
                    <a:pt x="7188" y="0"/>
                  </a:lnTo>
                  <a:lnTo>
                    <a:pt x="0" y="0"/>
                  </a:lnTo>
                  <a:lnTo>
                    <a:pt x="0" y="13030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339846" y="2269997"/>
              <a:ext cx="75565" cy="39370"/>
            </a:xfrm>
            <a:custGeom>
              <a:avLst/>
              <a:gdLst/>
              <a:ahLst/>
              <a:cxnLst/>
              <a:rect l="l" t="t" r="r" b="b"/>
              <a:pathLst>
                <a:path w="75564" h="39369">
                  <a:moveTo>
                    <a:pt x="0" y="0"/>
                  </a:moveTo>
                  <a:lnTo>
                    <a:pt x="9905" y="19811"/>
                  </a:lnTo>
                  <a:lnTo>
                    <a:pt x="0" y="38861"/>
                  </a:lnTo>
                  <a:lnTo>
                    <a:pt x="75437" y="198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936748" y="2289809"/>
              <a:ext cx="410845" cy="0"/>
            </a:xfrm>
            <a:custGeom>
              <a:avLst/>
              <a:gdLst/>
              <a:ahLst/>
              <a:cxnLst/>
              <a:rect l="l" t="t" r="r" b="b"/>
              <a:pathLst>
                <a:path w="410845">
                  <a:moveTo>
                    <a:pt x="41071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935986" y="2286000"/>
              <a:ext cx="414020" cy="7620"/>
            </a:xfrm>
            <a:custGeom>
              <a:avLst/>
              <a:gdLst/>
              <a:ahLst/>
              <a:cxnLst/>
              <a:rect l="l" t="t" r="r" b="b"/>
              <a:pathLst>
                <a:path w="414020" h="7619">
                  <a:moveTo>
                    <a:pt x="413765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13765" y="7619"/>
                  </a:lnTo>
                  <a:lnTo>
                    <a:pt x="41376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073396" y="2154173"/>
              <a:ext cx="241300" cy="1905"/>
            </a:xfrm>
            <a:custGeom>
              <a:avLst/>
              <a:gdLst/>
              <a:ahLst/>
              <a:cxnLst/>
              <a:rect l="l" t="t" r="r" b="b"/>
              <a:pathLst>
                <a:path w="241300" h="1905">
                  <a:moveTo>
                    <a:pt x="0" y="1524"/>
                  </a:moveTo>
                  <a:lnTo>
                    <a:pt x="240792" y="0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917186" y="2155697"/>
              <a:ext cx="120014" cy="1270"/>
            </a:xfrm>
            <a:custGeom>
              <a:avLst/>
              <a:gdLst/>
              <a:ahLst/>
              <a:cxnLst/>
              <a:rect l="l" t="t" r="r" b="b"/>
              <a:pathLst>
                <a:path w="120014" h="1269">
                  <a:moveTo>
                    <a:pt x="0" y="761"/>
                  </a:moveTo>
                  <a:lnTo>
                    <a:pt x="119634" y="0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794232" y="2156459"/>
              <a:ext cx="123189" cy="212090"/>
            </a:xfrm>
            <a:custGeom>
              <a:avLst/>
              <a:gdLst/>
              <a:ahLst/>
              <a:cxnLst/>
              <a:rect l="l" t="t" r="r" b="b"/>
              <a:pathLst>
                <a:path w="123189" h="212089">
                  <a:moveTo>
                    <a:pt x="122953" y="0"/>
                  </a:moveTo>
                  <a:lnTo>
                    <a:pt x="0" y="211836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209342" y="2154173"/>
              <a:ext cx="105410" cy="214629"/>
            </a:xfrm>
            <a:custGeom>
              <a:avLst/>
              <a:gdLst/>
              <a:ahLst/>
              <a:cxnLst/>
              <a:rect l="l" t="t" r="r" b="b"/>
              <a:pathLst>
                <a:path w="105410" h="214630">
                  <a:moveTo>
                    <a:pt x="104845" y="0"/>
                  </a:moveTo>
                  <a:lnTo>
                    <a:pt x="0" y="214122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459986" y="2247137"/>
              <a:ext cx="75565" cy="39370"/>
            </a:xfrm>
            <a:custGeom>
              <a:avLst/>
              <a:gdLst/>
              <a:ahLst/>
              <a:cxnLst/>
              <a:rect l="l" t="t" r="r" b="b"/>
              <a:pathLst>
                <a:path w="75564" h="39369">
                  <a:moveTo>
                    <a:pt x="0" y="0"/>
                  </a:moveTo>
                  <a:lnTo>
                    <a:pt x="9143" y="19811"/>
                  </a:lnTo>
                  <a:lnTo>
                    <a:pt x="0" y="38861"/>
                  </a:lnTo>
                  <a:lnTo>
                    <a:pt x="75437" y="198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5048250" y="1968258"/>
            <a:ext cx="6413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600" spc="15" dirty="0">
                <a:latin typeface="Comic Sans MS"/>
                <a:cs typeface="Comic Sans MS"/>
              </a:rPr>
              <a:t>Y</a:t>
            </a:r>
            <a:endParaRPr sz="600">
              <a:latin typeface="Comic Sans MS"/>
              <a:cs typeface="Comic Sans MS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1600200" y="2077973"/>
            <a:ext cx="4572000" cy="1433830"/>
            <a:chOff x="1600200" y="2077973"/>
            <a:chExt cx="4572000" cy="1433830"/>
          </a:xfrm>
        </p:grpSpPr>
        <p:sp>
          <p:nvSpPr>
            <p:cNvPr id="29" name="object 29"/>
            <p:cNvSpPr/>
            <p:nvPr/>
          </p:nvSpPr>
          <p:spPr>
            <a:xfrm>
              <a:off x="3576827" y="2143505"/>
              <a:ext cx="397510" cy="2540"/>
            </a:xfrm>
            <a:custGeom>
              <a:avLst/>
              <a:gdLst/>
              <a:ahLst/>
              <a:cxnLst/>
              <a:rect l="l" t="t" r="r" b="b"/>
              <a:pathLst>
                <a:path w="397510" h="2539">
                  <a:moveTo>
                    <a:pt x="0" y="2285"/>
                  </a:moveTo>
                  <a:lnTo>
                    <a:pt x="397002" y="0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055108" y="2081783"/>
              <a:ext cx="0" cy="146685"/>
            </a:xfrm>
            <a:custGeom>
              <a:avLst/>
              <a:gdLst/>
              <a:ahLst/>
              <a:cxnLst/>
              <a:rect l="l" t="t" r="r" b="b"/>
              <a:pathLst>
                <a:path h="146685">
                  <a:moveTo>
                    <a:pt x="0" y="0"/>
                  </a:moveTo>
                  <a:lnTo>
                    <a:pt x="0" y="146304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040083" y="2289810"/>
              <a:ext cx="7620" cy="130810"/>
            </a:xfrm>
            <a:custGeom>
              <a:avLst/>
              <a:gdLst/>
              <a:ahLst/>
              <a:cxnLst/>
              <a:rect l="l" t="t" r="r" b="b"/>
              <a:pathLst>
                <a:path w="7620" h="130810">
                  <a:moveTo>
                    <a:pt x="0" y="130301"/>
                  </a:moveTo>
                  <a:lnTo>
                    <a:pt x="7188" y="130301"/>
                  </a:lnTo>
                  <a:lnTo>
                    <a:pt x="7188" y="0"/>
                  </a:lnTo>
                  <a:lnTo>
                    <a:pt x="0" y="0"/>
                  </a:lnTo>
                  <a:lnTo>
                    <a:pt x="0" y="13030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600200" y="2367914"/>
              <a:ext cx="4572000" cy="1144270"/>
            </a:xfrm>
            <a:custGeom>
              <a:avLst/>
              <a:gdLst/>
              <a:ahLst/>
              <a:cxnLst/>
              <a:rect l="l" t="t" r="r" b="b"/>
              <a:pathLst>
                <a:path w="4572000" h="1144270">
                  <a:moveTo>
                    <a:pt x="4572000" y="0"/>
                  </a:moveTo>
                  <a:lnTo>
                    <a:pt x="0" y="0"/>
                  </a:lnTo>
                  <a:lnTo>
                    <a:pt x="0" y="1143761"/>
                  </a:lnTo>
                  <a:lnTo>
                    <a:pt x="4572000" y="1143761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301240" y="2368296"/>
              <a:ext cx="635" cy="1270"/>
            </a:xfrm>
            <a:custGeom>
              <a:avLst/>
              <a:gdLst/>
              <a:ahLst/>
              <a:cxnLst/>
              <a:rect l="l" t="t" r="r" b="b"/>
              <a:pathLst>
                <a:path w="635" h="1269">
                  <a:moveTo>
                    <a:pt x="436" y="0"/>
                  </a:moveTo>
                  <a:lnTo>
                    <a:pt x="0" y="761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716530" y="2368296"/>
              <a:ext cx="1270" cy="1905"/>
            </a:xfrm>
            <a:custGeom>
              <a:avLst/>
              <a:gdLst/>
              <a:ahLst/>
              <a:cxnLst/>
              <a:rect l="l" t="t" r="r" b="b"/>
              <a:pathLst>
                <a:path w="1269" h="1905">
                  <a:moveTo>
                    <a:pt x="735" y="0"/>
                  </a:moveTo>
                  <a:lnTo>
                    <a:pt x="0" y="1523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571750" y="2369057"/>
              <a:ext cx="146050" cy="0"/>
            </a:xfrm>
            <a:custGeom>
              <a:avLst/>
              <a:gdLst/>
              <a:ahLst/>
              <a:cxnLst/>
              <a:rect l="l" t="t" r="r" b="b"/>
              <a:pathLst>
                <a:path w="146050">
                  <a:moveTo>
                    <a:pt x="0" y="0"/>
                  </a:moveTo>
                  <a:lnTo>
                    <a:pt x="145542" y="0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301240" y="2369057"/>
              <a:ext cx="234315" cy="0"/>
            </a:xfrm>
            <a:custGeom>
              <a:avLst/>
              <a:gdLst/>
              <a:ahLst/>
              <a:cxnLst/>
              <a:rect l="l" t="t" r="r" b="b"/>
              <a:pathLst>
                <a:path w="234314">
                  <a:moveTo>
                    <a:pt x="0" y="0"/>
                  </a:moveTo>
                  <a:lnTo>
                    <a:pt x="233934" y="0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3040888" y="2097771"/>
            <a:ext cx="1466850" cy="56959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15"/>
              </a:spcBef>
              <a:tabLst>
                <a:tab pos="1055370" algn="l"/>
              </a:tabLst>
            </a:pPr>
            <a:r>
              <a:rPr sz="1050" spc="22" baseline="7936" dirty="0">
                <a:latin typeface="Comic Sans MS"/>
                <a:cs typeface="Comic Sans MS"/>
              </a:rPr>
              <a:t>-X	</a:t>
            </a:r>
            <a:r>
              <a:rPr sz="700" u="sng" spc="1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700" u="sng" spc="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fast</a:t>
            </a:r>
            <a:r>
              <a:rPr sz="700" u="sng" spc="-5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endParaRPr sz="700">
              <a:latin typeface="Comic Sans MS"/>
              <a:cs typeface="Comic Sans MS"/>
            </a:endParaRPr>
          </a:p>
          <a:p>
            <a:pPr marL="41275">
              <a:lnSpc>
                <a:spcPct val="100000"/>
              </a:lnSpc>
              <a:spcBef>
                <a:spcPts val="320"/>
              </a:spcBef>
              <a:tabLst>
                <a:tab pos="1188085" algn="l"/>
              </a:tabLst>
            </a:pPr>
            <a:r>
              <a:rPr sz="1050" spc="15" baseline="-11904" dirty="0">
                <a:latin typeface="Comic Sans MS"/>
                <a:cs typeface="Comic Sans MS"/>
              </a:rPr>
              <a:t>l</a:t>
            </a:r>
            <a:r>
              <a:rPr sz="1050" spc="232" baseline="-11904" dirty="0">
                <a:latin typeface="Comic Sans MS"/>
                <a:cs typeface="Comic Sans MS"/>
              </a:rPr>
              <a:t> </a:t>
            </a:r>
            <a:r>
              <a:rPr sz="1050" spc="44" baseline="-11904" dirty="0">
                <a:latin typeface="Comic Sans MS"/>
                <a:cs typeface="Comic Sans MS"/>
              </a:rPr>
              <a:t>w	</a:t>
            </a:r>
            <a:r>
              <a:rPr sz="700" spc="15" dirty="0">
                <a:latin typeface="Comic Sans MS"/>
                <a:cs typeface="Comic Sans MS"/>
              </a:rPr>
              <a:t>+Y</a:t>
            </a:r>
            <a:endParaRPr sz="700">
              <a:latin typeface="Comic Sans MS"/>
              <a:cs typeface="Comic Sans MS"/>
            </a:endParaRPr>
          </a:p>
          <a:p>
            <a:pPr marL="437515" marR="495300">
              <a:lnSpc>
                <a:spcPts val="660"/>
              </a:lnSpc>
              <a:spcBef>
                <a:spcPts val="650"/>
              </a:spcBef>
            </a:pPr>
            <a:r>
              <a:rPr sz="650" spc="20" dirty="0">
                <a:latin typeface="Comic Sans MS"/>
                <a:cs typeface="Comic Sans MS"/>
              </a:rPr>
              <a:t>5</a:t>
            </a:r>
            <a:r>
              <a:rPr sz="650" spc="-90" dirty="0">
                <a:latin typeface="Comic Sans MS"/>
                <a:cs typeface="Comic Sans MS"/>
              </a:rPr>
              <a:t> </a:t>
            </a:r>
            <a:r>
              <a:rPr sz="650" dirty="0">
                <a:latin typeface="Comic Sans MS"/>
                <a:cs typeface="Comic Sans MS"/>
              </a:rPr>
              <a:t>co-ordinate  intermediate</a:t>
            </a:r>
            <a:endParaRPr sz="650">
              <a:latin typeface="Comic Sans MS"/>
              <a:cs typeface="Comic Sans MS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2795016" y="2364486"/>
            <a:ext cx="2418715" cy="1125220"/>
            <a:chOff x="2795016" y="2364486"/>
            <a:chExt cx="2418715" cy="1125220"/>
          </a:xfrm>
        </p:grpSpPr>
        <p:sp>
          <p:nvSpPr>
            <p:cNvPr id="39" name="object 39"/>
            <p:cNvSpPr/>
            <p:nvPr/>
          </p:nvSpPr>
          <p:spPr>
            <a:xfrm>
              <a:off x="4790694" y="2368296"/>
              <a:ext cx="3810" cy="6350"/>
            </a:xfrm>
            <a:custGeom>
              <a:avLst/>
              <a:gdLst/>
              <a:ahLst/>
              <a:cxnLst/>
              <a:rect l="l" t="t" r="r" b="b"/>
              <a:pathLst>
                <a:path w="3810" h="6350">
                  <a:moveTo>
                    <a:pt x="3537" y="0"/>
                  </a:moveTo>
                  <a:lnTo>
                    <a:pt x="0" y="6095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205983" y="2368296"/>
              <a:ext cx="3810" cy="6985"/>
            </a:xfrm>
            <a:custGeom>
              <a:avLst/>
              <a:gdLst/>
              <a:ahLst/>
              <a:cxnLst/>
              <a:rect l="l" t="t" r="r" b="b"/>
              <a:pathLst>
                <a:path w="3810" h="6985">
                  <a:moveTo>
                    <a:pt x="3358" y="0"/>
                  </a:moveTo>
                  <a:lnTo>
                    <a:pt x="0" y="6857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062727" y="2374392"/>
              <a:ext cx="144145" cy="0"/>
            </a:xfrm>
            <a:custGeom>
              <a:avLst/>
              <a:gdLst/>
              <a:ahLst/>
              <a:cxnLst/>
              <a:rect l="l" t="t" r="r" b="b"/>
              <a:pathLst>
                <a:path w="144145">
                  <a:moveTo>
                    <a:pt x="0" y="0"/>
                  </a:moveTo>
                  <a:lnTo>
                    <a:pt x="144018" y="0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790694" y="2374392"/>
              <a:ext cx="234950" cy="0"/>
            </a:xfrm>
            <a:custGeom>
              <a:avLst/>
              <a:gdLst/>
              <a:ahLst/>
              <a:cxnLst/>
              <a:rect l="l" t="t" r="r" b="b"/>
              <a:pathLst>
                <a:path w="234950">
                  <a:moveTo>
                    <a:pt x="0" y="0"/>
                  </a:moveTo>
                  <a:lnTo>
                    <a:pt x="234696" y="0"/>
                  </a:lnTo>
                </a:path>
              </a:pathLst>
            </a:custGeom>
            <a:ln w="718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752850" y="2903220"/>
              <a:ext cx="784225" cy="0"/>
            </a:xfrm>
            <a:custGeom>
              <a:avLst/>
              <a:gdLst/>
              <a:ahLst/>
              <a:cxnLst/>
              <a:rect l="l" t="t" r="r" b="b"/>
              <a:pathLst>
                <a:path w="784225">
                  <a:moveTo>
                    <a:pt x="0" y="0"/>
                  </a:moveTo>
                  <a:lnTo>
                    <a:pt x="784098" y="0"/>
                  </a:lnTo>
                </a:path>
              </a:pathLst>
            </a:custGeom>
            <a:ln w="8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086100" y="2903220"/>
              <a:ext cx="621030" cy="101600"/>
            </a:xfrm>
            <a:custGeom>
              <a:avLst/>
              <a:gdLst/>
              <a:ahLst/>
              <a:cxnLst/>
              <a:rect l="l" t="t" r="r" b="b"/>
              <a:pathLst>
                <a:path w="621029" h="101600">
                  <a:moveTo>
                    <a:pt x="0" y="0"/>
                  </a:moveTo>
                  <a:lnTo>
                    <a:pt x="621030" y="0"/>
                  </a:lnTo>
                </a:path>
                <a:path w="621029" h="101600">
                  <a:moveTo>
                    <a:pt x="0" y="0"/>
                  </a:moveTo>
                  <a:lnTo>
                    <a:pt x="0" y="101346"/>
                  </a:lnTo>
                </a:path>
              </a:pathLst>
            </a:custGeom>
            <a:ln w="8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536948" y="2903220"/>
              <a:ext cx="0" cy="82550"/>
            </a:xfrm>
            <a:custGeom>
              <a:avLst/>
              <a:gdLst/>
              <a:ahLst/>
              <a:cxnLst/>
              <a:rect l="l" t="t" r="r" b="b"/>
              <a:pathLst>
                <a:path h="82550">
                  <a:moveTo>
                    <a:pt x="0" y="0"/>
                  </a:moveTo>
                  <a:lnTo>
                    <a:pt x="0" y="82296"/>
                  </a:lnTo>
                </a:path>
              </a:pathLst>
            </a:custGeom>
            <a:ln w="8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729990" y="2766060"/>
              <a:ext cx="0" cy="129539"/>
            </a:xfrm>
            <a:custGeom>
              <a:avLst/>
              <a:gdLst/>
              <a:ahLst/>
              <a:cxnLst/>
              <a:rect l="l" t="t" r="r" b="b"/>
              <a:pathLst>
                <a:path h="129539">
                  <a:moveTo>
                    <a:pt x="0" y="129540"/>
                  </a:moveTo>
                  <a:lnTo>
                    <a:pt x="0" y="0"/>
                  </a:lnTo>
                </a:path>
              </a:pathLst>
            </a:custGeom>
            <a:ln w="8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825496" y="3339084"/>
              <a:ext cx="152400" cy="0"/>
            </a:xfrm>
            <a:custGeom>
              <a:avLst/>
              <a:gdLst/>
              <a:ahLst/>
              <a:cxnLst/>
              <a:rect l="l" t="t" r="r" b="b"/>
              <a:pathLst>
                <a:path w="152400">
                  <a:moveTo>
                    <a:pt x="152400" y="0"/>
                  </a:moveTo>
                  <a:lnTo>
                    <a:pt x="0" y="0"/>
                  </a:lnTo>
                </a:path>
              </a:pathLst>
            </a:custGeom>
            <a:ln w="8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810256" y="3372612"/>
              <a:ext cx="161925" cy="90805"/>
            </a:xfrm>
            <a:custGeom>
              <a:avLst/>
              <a:gdLst/>
              <a:ahLst/>
              <a:cxnLst/>
              <a:rect l="l" t="t" r="r" b="b"/>
              <a:pathLst>
                <a:path w="161925" h="90804">
                  <a:moveTo>
                    <a:pt x="0" y="90677"/>
                  </a:moveTo>
                  <a:lnTo>
                    <a:pt x="161544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795016" y="3366516"/>
              <a:ext cx="180975" cy="123189"/>
            </a:xfrm>
            <a:custGeom>
              <a:avLst/>
              <a:gdLst/>
              <a:ahLst/>
              <a:cxnLst/>
              <a:rect l="l" t="t" r="r" b="b"/>
              <a:pathLst>
                <a:path w="180975" h="123189">
                  <a:moveTo>
                    <a:pt x="175259" y="0"/>
                  </a:moveTo>
                  <a:lnTo>
                    <a:pt x="0" y="75437"/>
                  </a:lnTo>
                  <a:lnTo>
                    <a:pt x="26669" y="122681"/>
                  </a:lnTo>
                  <a:lnTo>
                    <a:pt x="180593" y="8381"/>
                  </a:lnTo>
                  <a:lnTo>
                    <a:pt x="1752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067812" y="3285744"/>
              <a:ext cx="27940" cy="45085"/>
            </a:xfrm>
            <a:custGeom>
              <a:avLst/>
              <a:gdLst/>
              <a:ahLst/>
              <a:cxnLst/>
              <a:rect l="l" t="t" r="r" b="b"/>
              <a:pathLst>
                <a:path w="27939" h="45085">
                  <a:moveTo>
                    <a:pt x="27431" y="44957"/>
                  </a:moveTo>
                  <a:lnTo>
                    <a:pt x="0" y="0"/>
                  </a:lnTo>
                </a:path>
              </a:pathLst>
            </a:custGeom>
            <a:ln w="8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091434" y="3275838"/>
              <a:ext cx="24765" cy="40005"/>
            </a:xfrm>
            <a:custGeom>
              <a:avLst/>
              <a:gdLst/>
              <a:ahLst/>
              <a:cxnLst/>
              <a:rect l="l" t="t" r="r" b="b"/>
              <a:pathLst>
                <a:path w="24764" h="40004">
                  <a:moveTo>
                    <a:pt x="24383" y="39624"/>
                  </a:moveTo>
                  <a:lnTo>
                    <a:pt x="0" y="0"/>
                  </a:lnTo>
                </a:path>
              </a:pathLst>
            </a:custGeom>
            <a:ln w="8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116580" y="3265932"/>
              <a:ext cx="18415" cy="33655"/>
            </a:xfrm>
            <a:custGeom>
              <a:avLst/>
              <a:gdLst/>
              <a:ahLst/>
              <a:cxnLst/>
              <a:rect l="l" t="t" r="r" b="b"/>
              <a:pathLst>
                <a:path w="18414" h="33654">
                  <a:moveTo>
                    <a:pt x="18287" y="33527"/>
                  </a:moveTo>
                  <a:lnTo>
                    <a:pt x="0" y="0"/>
                  </a:lnTo>
                </a:path>
              </a:pathLst>
            </a:custGeom>
            <a:ln w="8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140202" y="3256026"/>
              <a:ext cx="15240" cy="27940"/>
            </a:xfrm>
            <a:custGeom>
              <a:avLst/>
              <a:gdLst/>
              <a:ahLst/>
              <a:cxnLst/>
              <a:rect l="l" t="t" r="r" b="b"/>
              <a:pathLst>
                <a:path w="15239" h="27939">
                  <a:moveTo>
                    <a:pt x="15239" y="27431"/>
                  </a:moveTo>
                  <a:lnTo>
                    <a:pt x="0" y="0"/>
                  </a:lnTo>
                </a:path>
              </a:pathLst>
            </a:custGeom>
            <a:ln w="8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3164586" y="3246882"/>
              <a:ext cx="11430" cy="21590"/>
            </a:xfrm>
            <a:custGeom>
              <a:avLst/>
              <a:gdLst/>
              <a:ahLst/>
              <a:cxnLst/>
              <a:rect l="l" t="t" r="r" b="b"/>
              <a:pathLst>
                <a:path w="11430" h="21589">
                  <a:moveTo>
                    <a:pt x="11430" y="21335"/>
                  </a:moveTo>
                  <a:lnTo>
                    <a:pt x="0" y="0"/>
                  </a:lnTo>
                </a:path>
              </a:pathLst>
            </a:custGeom>
            <a:ln w="8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3188208" y="3236976"/>
              <a:ext cx="8890" cy="15240"/>
            </a:xfrm>
            <a:custGeom>
              <a:avLst/>
              <a:gdLst/>
              <a:ahLst/>
              <a:cxnLst/>
              <a:rect l="l" t="t" r="r" b="b"/>
              <a:pathLst>
                <a:path w="8889" h="15239">
                  <a:moveTo>
                    <a:pt x="8381" y="15240"/>
                  </a:moveTo>
                  <a:lnTo>
                    <a:pt x="0" y="0"/>
                  </a:lnTo>
                </a:path>
              </a:pathLst>
            </a:custGeom>
            <a:ln w="8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3211830" y="3227070"/>
              <a:ext cx="5715" cy="8890"/>
            </a:xfrm>
            <a:custGeom>
              <a:avLst/>
              <a:gdLst/>
              <a:ahLst/>
              <a:cxnLst/>
              <a:rect l="l" t="t" r="r" b="b"/>
              <a:pathLst>
                <a:path w="5714" h="8889">
                  <a:moveTo>
                    <a:pt x="5333" y="8381"/>
                  </a:moveTo>
                  <a:lnTo>
                    <a:pt x="0" y="0"/>
                  </a:lnTo>
                </a:path>
              </a:pathLst>
            </a:custGeom>
            <a:ln w="8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2761487" y="3106773"/>
            <a:ext cx="539115" cy="435609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474980">
              <a:lnSpc>
                <a:spcPct val="100000"/>
              </a:lnSpc>
              <a:spcBef>
                <a:spcPts val="335"/>
              </a:spcBef>
            </a:pPr>
            <a:r>
              <a:rPr sz="700" spc="5" dirty="0">
                <a:latin typeface="Arial"/>
                <a:cs typeface="Arial"/>
              </a:rPr>
              <a:t>L</a:t>
            </a:r>
            <a:endParaRPr sz="700">
              <a:latin typeface="Arial"/>
              <a:cs typeface="Arial"/>
            </a:endParaRPr>
          </a:p>
          <a:p>
            <a:pPr marL="1270" marR="32384" indent="-1905">
              <a:lnSpc>
                <a:spcPct val="127099"/>
              </a:lnSpc>
              <a:spcBef>
                <a:spcPts val="15"/>
              </a:spcBef>
              <a:tabLst>
                <a:tab pos="227329" algn="l"/>
                <a:tab pos="448309" algn="l"/>
              </a:tabLst>
            </a:pPr>
            <a:r>
              <a:rPr sz="700" spc="5" dirty="0">
                <a:latin typeface="Arial"/>
                <a:cs typeface="Arial"/>
              </a:rPr>
              <a:t>L	</a:t>
            </a:r>
            <a:r>
              <a:rPr sz="700" spc="10" dirty="0">
                <a:latin typeface="Arial"/>
                <a:cs typeface="Arial"/>
              </a:rPr>
              <a:t>M	</a:t>
            </a:r>
            <a:r>
              <a:rPr sz="700" spc="5" dirty="0">
                <a:latin typeface="Arial"/>
                <a:cs typeface="Arial"/>
              </a:rPr>
              <a:t>L  L</a:t>
            </a:r>
            <a:endParaRPr sz="70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3074670" y="3339084"/>
            <a:ext cx="124460" cy="0"/>
          </a:xfrm>
          <a:custGeom>
            <a:avLst/>
            <a:gdLst/>
            <a:ahLst/>
            <a:cxnLst/>
            <a:rect l="l" t="t" r="r" b="b"/>
            <a:pathLst>
              <a:path w="124460">
                <a:moveTo>
                  <a:pt x="0" y="0"/>
                </a:moveTo>
                <a:lnTo>
                  <a:pt x="124205" y="0"/>
                </a:lnTo>
              </a:path>
            </a:pathLst>
          </a:custGeom>
          <a:ln w="86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3723894" y="3180345"/>
            <a:ext cx="102870" cy="154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850" dirty="0">
                <a:latin typeface="Times New Roman"/>
                <a:cs typeface="Times New Roman"/>
              </a:rPr>
              <a:t>or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523231" y="3063499"/>
            <a:ext cx="63500" cy="1346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700" spc="5" dirty="0">
                <a:latin typeface="Arial"/>
                <a:cs typeface="Arial"/>
              </a:rPr>
              <a:t>L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4545457" y="3179191"/>
            <a:ext cx="8890" cy="379095"/>
            <a:chOff x="4545457" y="3179191"/>
            <a:chExt cx="8890" cy="379095"/>
          </a:xfrm>
        </p:grpSpPr>
        <p:sp>
          <p:nvSpPr>
            <p:cNvPr id="62" name="object 62"/>
            <p:cNvSpPr/>
            <p:nvPr/>
          </p:nvSpPr>
          <p:spPr>
            <a:xfrm>
              <a:off x="4549902" y="3183636"/>
              <a:ext cx="0" cy="128905"/>
            </a:xfrm>
            <a:custGeom>
              <a:avLst/>
              <a:gdLst/>
              <a:ahLst/>
              <a:cxnLst/>
              <a:rect l="l" t="t" r="r" b="b"/>
              <a:pathLst>
                <a:path h="128904">
                  <a:moveTo>
                    <a:pt x="0" y="128777"/>
                  </a:moveTo>
                  <a:lnTo>
                    <a:pt x="0" y="0"/>
                  </a:lnTo>
                </a:path>
              </a:pathLst>
            </a:custGeom>
            <a:ln w="8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4545577" y="3411474"/>
              <a:ext cx="8890" cy="146685"/>
            </a:xfrm>
            <a:custGeom>
              <a:avLst/>
              <a:gdLst/>
              <a:ahLst/>
              <a:cxnLst/>
              <a:rect l="l" t="t" r="r" b="b"/>
              <a:pathLst>
                <a:path w="8889" h="146685">
                  <a:moveTo>
                    <a:pt x="0" y="146303"/>
                  </a:moveTo>
                  <a:lnTo>
                    <a:pt x="8648" y="146303"/>
                  </a:lnTo>
                  <a:lnTo>
                    <a:pt x="8648" y="0"/>
                  </a:lnTo>
                  <a:lnTo>
                    <a:pt x="0" y="0"/>
                  </a:lnTo>
                  <a:lnTo>
                    <a:pt x="0" y="14630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4299203" y="3292864"/>
            <a:ext cx="303530" cy="1346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  <a:tabLst>
                <a:tab pos="214629" algn="l"/>
              </a:tabLst>
            </a:pPr>
            <a:r>
              <a:rPr sz="700" spc="5" dirty="0">
                <a:latin typeface="Arial"/>
                <a:cs typeface="Arial"/>
              </a:rPr>
              <a:t>L	</a:t>
            </a:r>
            <a:r>
              <a:rPr sz="700" spc="10" dirty="0">
                <a:latin typeface="Arial"/>
                <a:cs typeface="Arial"/>
              </a:rPr>
              <a:t>M</a:t>
            </a:r>
            <a:endParaRPr sz="70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362450" y="3359658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4">
                <a:moveTo>
                  <a:pt x="138684" y="0"/>
                </a:moveTo>
                <a:lnTo>
                  <a:pt x="0" y="0"/>
                </a:lnTo>
              </a:path>
            </a:pathLst>
          </a:custGeom>
          <a:ln w="86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4764023" y="3430787"/>
            <a:ext cx="73660" cy="1346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700" spc="5" dirty="0">
                <a:latin typeface="Arial"/>
                <a:cs typeface="Arial"/>
              </a:rPr>
              <a:t>X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4600955" y="3387090"/>
            <a:ext cx="157480" cy="109220"/>
            <a:chOff x="4600955" y="3387090"/>
            <a:chExt cx="157480" cy="109220"/>
          </a:xfrm>
        </p:grpSpPr>
        <p:sp>
          <p:nvSpPr>
            <p:cNvPr id="68" name="object 68"/>
            <p:cNvSpPr/>
            <p:nvPr/>
          </p:nvSpPr>
          <p:spPr>
            <a:xfrm>
              <a:off x="4604003" y="3392424"/>
              <a:ext cx="139065" cy="78105"/>
            </a:xfrm>
            <a:custGeom>
              <a:avLst/>
              <a:gdLst/>
              <a:ahLst/>
              <a:cxnLst/>
              <a:rect l="l" t="t" r="r" b="b"/>
              <a:pathLst>
                <a:path w="139064" h="78104">
                  <a:moveTo>
                    <a:pt x="138684" y="77724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4600955" y="3387090"/>
              <a:ext cx="157480" cy="109220"/>
            </a:xfrm>
            <a:custGeom>
              <a:avLst/>
              <a:gdLst/>
              <a:ahLst/>
              <a:cxnLst/>
              <a:rect l="l" t="t" r="r" b="b"/>
              <a:pathLst>
                <a:path w="157479" h="109220">
                  <a:moveTo>
                    <a:pt x="4572" y="0"/>
                  </a:moveTo>
                  <a:lnTo>
                    <a:pt x="0" y="7619"/>
                  </a:lnTo>
                  <a:lnTo>
                    <a:pt x="130302" y="108965"/>
                  </a:lnTo>
                  <a:lnTo>
                    <a:pt x="156972" y="60959"/>
                  </a:lnTo>
                  <a:lnTo>
                    <a:pt x="45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4703064" y="3145799"/>
            <a:ext cx="73660" cy="1346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700" spc="5" dirty="0">
                <a:latin typeface="Arial"/>
                <a:cs typeface="Arial"/>
              </a:rPr>
              <a:t>Y</a:t>
            </a:r>
            <a:endParaRPr sz="700">
              <a:latin typeface="Arial"/>
              <a:cs typeface="Arial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4579105" y="3234937"/>
            <a:ext cx="123710" cy="109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2999994" y="3036833"/>
            <a:ext cx="63500" cy="1346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700" spc="5" dirty="0">
                <a:latin typeface="Arial"/>
                <a:cs typeface="Arial"/>
              </a:rPr>
              <a:t>L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73" name="object 73"/>
          <p:cNvGrpSpPr/>
          <p:nvPr/>
        </p:nvGrpSpPr>
        <p:grpSpPr>
          <a:xfrm>
            <a:off x="1600200" y="3153282"/>
            <a:ext cx="4572000" cy="1501140"/>
            <a:chOff x="1600200" y="3153282"/>
            <a:chExt cx="4572000" cy="1501140"/>
          </a:xfrm>
        </p:grpSpPr>
        <p:sp>
          <p:nvSpPr>
            <p:cNvPr id="74" name="object 74"/>
            <p:cNvSpPr/>
            <p:nvPr/>
          </p:nvSpPr>
          <p:spPr>
            <a:xfrm>
              <a:off x="3026663" y="3157727"/>
              <a:ext cx="0" cy="134620"/>
            </a:xfrm>
            <a:custGeom>
              <a:avLst/>
              <a:gdLst/>
              <a:ahLst/>
              <a:cxnLst/>
              <a:rect l="l" t="t" r="r" b="b"/>
              <a:pathLst>
                <a:path h="134620">
                  <a:moveTo>
                    <a:pt x="0" y="134111"/>
                  </a:moveTo>
                  <a:lnTo>
                    <a:pt x="0" y="0"/>
                  </a:lnTo>
                </a:path>
              </a:pathLst>
            </a:custGeom>
            <a:ln w="864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600200" y="3510914"/>
              <a:ext cx="4572000" cy="1143635"/>
            </a:xfrm>
            <a:custGeom>
              <a:avLst/>
              <a:gdLst/>
              <a:ahLst/>
              <a:cxnLst/>
              <a:rect l="l" t="t" r="r" b="b"/>
              <a:pathLst>
                <a:path w="4572000" h="1143635">
                  <a:moveTo>
                    <a:pt x="4572000" y="0"/>
                  </a:moveTo>
                  <a:lnTo>
                    <a:pt x="0" y="0"/>
                  </a:lnTo>
                  <a:lnTo>
                    <a:pt x="0" y="1143380"/>
                  </a:lnTo>
                  <a:lnTo>
                    <a:pt x="4572000" y="1143380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828800" y="4306823"/>
              <a:ext cx="4114800" cy="10160"/>
            </a:xfrm>
            <a:custGeom>
              <a:avLst/>
              <a:gdLst/>
              <a:ahLst/>
              <a:cxnLst/>
              <a:rect l="l" t="t" r="r" b="b"/>
              <a:pathLst>
                <a:path w="4114800" h="10160">
                  <a:moveTo>
                    <a:pt x="4114800" y="0"/>
                  </a:moveTo>
                  <a:lnTo>
                    <a:pt x="0" y="0"/>
                  </a:lnTo>
                  <a:lnTo>
                    <a:pt x="0" y="9905"/>
                  </a:lnTo>
                  <a:lnTo>
                    <a:pt x="4114800" y="9905"/>
                  </a:lnTo>
                  <a:lnTo>
                    <a:pt x="41148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7" name="object 77"/>
          <p:cNvSpPr txBox="1"/>
          <p:nvPr/>
        </p:nvSpPr>
        <p:spPr>
          <a:xfrm>
            <a:off x="2831338" y="3536704"/>
            <a:ext cx="2100580" cy="37719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350520" algn="r">
              <a:lnSpc>
                <a:spcPts val="685"/>
              </a:lnSpc>
              <a:spcBef>
                <a:spcPts val="110"/>
              </a:spcBef>
            </a:pPr>
            <a:r>
              <a:rPr sz="700" spc="5" dirty="0">
                <a:latin typeface="Arial"/>
                <a:cs typeface="Arial"/>
              </a:rPr>
              <a:t>L</a:t>
            </a:r>
            <a:endParaRPr sz="700">
              <a:latin typeface="Arial"/>
              <a:cs typeface="Arial"/>
            </a:endParaRPr>
          </a:p>
          <a:p>
            <a:pPr marL="25400">
              <a:lnSpc>
                <a:spcPts val="800"/>
              </a:lnSpc>
            </a:pPr>
            <a:r>
              <a:rPr sz="850" dirty="0">
                <a:latin typeface="Times New Roman"/>
                <a:cs typeface="Times New Roman"/>
              </a:rPr>
              <a:t>"square</a:t>
            </a:r>
            <a:endParaRPr sz="850">
              <a:latin typeface="Times New Roman"/>
              <a:cs typeface="Times New Roman"/>
            </a:endParaRPr>
          </a:p>
          <a:p>
            <a:pPr marL="25400">
              <a:lnSpc>
                <a:spcPts val="605"/>
              </a:lnSpc>
              <a:tabLst>
                <a:tab pos="1494790" algn="l"/>
              </a:tabLst>
            </a:pPr>
            <a:r>
              <a:rPr sz="850" spc="-5" dirty="0">
                <a:latin typeface="Times New Roman"/>
                <a:cs typeface="Times New Roman"/>
              </a:rPr>
              <a:t>pyramidal"	</a:t>
            </a:r>
            <a:r>
              <a:rPr sz="1275" baseline="35947" dirty="0">
                <a:latin typeface="Times New Roman"/>
                <a:cs typeface="Times New Roman"/>
              </a:rPr>
              <a:t>"trigonal</a:t>
            </a:r>
            <a:endParaRPr sz="1275" baseline="35947">
              <a:latin typeface="Times New Roman"/>
              <a:cs typeface="Times New Roman"/>
            </a:endParaRPr>
          </a:p>
          <a:p>
            <a:pPr marR="30480" algn="r">
              <a:lnSpc>
                <a:spcPts val="665"/>
              </a:lnSpc>
            </a:pPr>
            <a:r>
              <a:rPr sz="850" dirty="0">
                <a:latin typeface="Times New Roman"/>
                <a:cs typeface="Times New Roman"/>
              </a:rPr>
              <a:t>bi</a:t>
            </a:r>
            <a:r>
              <a:rPr sz="850" spc="5" dirty="0">
                <a:latin typeface="Times New Roman"/>
                <a:cs typeface="Times New Roman"/>
              </a:rPr>
              <a:t>p</a:t>
            </a:r>
            <a:r>
              <a:rPr sz="850" dirty="0">
                <a:latin typeface="Times New Roman"/>
                <a:cs typeface="Times New Roman"/>
              </a:rPr>
              <a:t>yr</a:t>
            </a:r>
            <a:r>
              <a:rPr sz="850" spc="5" dirty="0">
                <a:latin typeface="Times New Roman"/>
                <a:cs typeface="Times New Roman"/>
              </a:rPr>
              <a:t>a</a:t>
            </a:r>
            <a:r>
              <a:rPr sz="850" spc="-10" dirty="0">
                <a:latin typeface="Times New Roman"/>
                <a:cs typeface="Times New Roman"/>
              </a:rPr>
              <a:t>m</a:t>
            </a:r>
            <a:r>
              <a:rPr sz="850" dirty="0">
                <a:latin typeface="Times New Roman"/>
                <a:cs typeface="Times New Roman"/>
              </a:rPr>
              <a:t>id</a:t>
            </a:r>
            <a:r>
              <a:rPr sz="850" spc="-10" dirty="0">
                <a:latin typeface="Times New Roman"/>
                <a:cs typeface="Times New Roman"/>
              </a:rPr>
              <a:t>a</a:t>
            </a:r>
            <a:r>
              <a:rPr sz="850" dirty="0">
                <a:latin typeface="Times New Roman"/>
                <a:cs typeface="Times New Roman"/>
              </a:rPr>
              <a:t>l"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1606296" y="1231391"/>
            <a:ext cx="4559300" cy="3416300"/>
          </a:xfrm>
          <a:custGeom>
            <a:avLst/>
            <a:gdLst/>
            <a:ahLst/>
            <a:cxnLst/>
            <a:rect l="l" t="t" r="r" b="b"/>
            <a:pathLst>
              <a:path w="4559300" h="3416300">
                <a:moveTo>
                  <a:pt x="4559046" y="0"/>
                </a:moveTo>
                <a:lnTo>
                  <a:pt x="0" y="0"/>
                </a:lnTo>
                <a:lnTo>
                  <a:pt x="0" y="3416046"/>
                </a:lnTo>
                <a:lnTo>
                  <a:pt x="4559046" y="3416046"/>
                </a:lnTo>
                <a:lnTo>
                  <a:pt x="4559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9" name="object 79"/>
          <p:cNvGrpSpPr/>
          <p:nvPr/>
        </p:nvGrpSpPr>
        <p:grpSpPr>
          <a:xfrm>
            <a:off x="1786127" y="5511800"/>
            <a:ext cx="4119879" cy="612140"/>
            <a:chOff x="1786127" y="5511800"/>
            <a:chExt cx="4119879" cy="612140"/>
          </a:xfrm>
        </p:grpSpPr>
        <p:sp>
          <p:nvSpPr>
            <p:cNvPr id="80" name="object 80"/>
            <p:cNvSpPr/>
            <p:nvPr/>
          </p:nvSpPr>
          <p:spPr>
            <a:xfrm>
              <a:off x="1786128" y="5511799"/>
              <a:ext cx="4119879" cy="310515"/>
            </a:xfrm>
            <a:custGeom>
              <a:avLst/>
              <a:gdLst/>
              <a:ahLst/>
              <a:cxnLst/>
              <a:rect l="l" t="t" r="r" b="b"/>
              <a:pathLst>
                <a:path w="4119879" h="310514">
                  <a:moveTo>
                    <a:pt x="4119372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9906" y="5080"/>
                  </a:lnTo>
                  <a:lnTo>
                    <a:pt x="0" y="5092"/>
                  </a:lnTo>
                  <a:lnTo>
                    <a:pt x="0" y="309892"/>
                  </a:lnTo>
                  <a:lnTo>
                    <a:pt x="9906" y="309892"/>
                  </a:lnTo>
                  <a:lnTo>
                    <a:pt x="9906" y="10414"/>
                  </a:lnTo>
                  <a:lnTo>
                    <a:pt x="4119372" y="10414"/>
                  </a:lnTo>
                  <a:lnTo>
                    <a:pt x="4119372" y="5080"/>
                  </a:lnTo>
                  <a:lnTo>
                    <a:pt x="4119372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574797" y="5883402"/>
              <a:ext cx="257175" cy="1270"/>
            </a:xfrm>
            <a:custGeom>
              <a:avLst/>
              <a:gdLst/>
              <a:ahLst/>
              <a:cxnLst/>
              <a:rect l="l" t="t" r="r" b="b"/>
              <a:pathLst>
                <a:path w="257175" h="1270">
                  <a:moveTo>
                    <a:pt x="0" y="762"/>
                  </a:moveTo>
                  <a:lnTo>
                    <a:pt x="256794" y="0"/>
                  </a:lnTo>
                </a:path>
              </a:pathLst>
            </a:custGeom>
            <a:ln w="7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271522" y="5885688"/>
              <a:ext cx="262890" cy="233679"/>
            </a:xfrm>
            <a:custGeom>
              <a:avLst/>
              <a:gdLst/>
              <a:ahLst/>
              <a:cxnLst/>
              <a:rect l="l" t="t" r="r" b="b"/>
              <a:pathLst>
                <a:path w="262889" h="233679">
                  <a:moveTo>
                    <a:pt x="134112" y="0"/>
                  </a:moveTo>
                  <a:lnTo>
                    <a:pt x="262890" y="0"/>
                  </a:lnTo>
                </a:path>
                <a:path w="262889" h="233679">
                  <a:moveTo>
                    <a:pt x="134112" y="0"/>
                  </a:moveTo>
                  <a:lnTo>
                    <a:pt x="0" y="233172"/>
                  </a:lnTo>
                </a:path>
              </a:pathLst>
            </a:custGeom>
            <a:ln w="7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716530" y="5883402"/>
              <a:ext cx="115570" cy="236220"/>
            </a:xfrm>
            <a:custGeom>
              <a:avLst/>
              <a:gdLst/>
              <a:ahLst/>
              <a:cxnLst/>
              <a:rect l="l" t="t" r="r" b="b"/>
              <a:pathLst>
                <a:path w="115569" h="236220">
                  <a:moveTo>
                    <a:pt x="115062" y="0"/>
                  </a:moveTo>
                  <a:lnTo>
                    <a:pt x="0" y="236220"/>
                  </a:lnTo>
                </a:path>
              </a:pathLst>
            </a:custGeom>
            <a:ln w="7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562605" y="6118859"/>
              <a:ext cx="155575" cy="0"/>
            </a:xfrm>
            <a:custGeom>
              <a:avLst/>
              <a:gdLst/>
              <a:ahLst/>
              <a:cxnLst/>
              <a:rect l="l" t="t" r="r" b="b"/>
              <a:pathLst>
                <a:path w="155575">
                  <a:moveTo>
                    <a:pt x="0" y="0"/>
                  </a:moveTo>
                  <a:lnTo>
                    <a:pt x="155448" y="0"/>
                  </a:lnTo>
                </a:path>
              </a:pathLst>
            </a:custGeom>
            <a:ln w="7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271522" y="6118859"/>
              <a:ext cx="250190" cy="0"/>
            </a:xfrm>
            <a:custGeom>
              <a:avLst/>
              <a:gdLst/>
              <a:ahLst/>
              <a:cxnLst/>
              <a:rect l="l" t="t" r="r" b="b"/>
              <a:pathLst>
                <a:path w="250189">
                  <a:moveTo>
                    <a:pt x="0" y="0"/>
                  </a:moveTo>
                  <a:lnTo>
                    <a:pt x="249936" y="0"/>
                  </a:lnTo>
                </a:path>
              </a:pathLst>
            </a:custGeom>
            <a:ln w="7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6" name="object 86"/>
          <p:cNvSpPr txBox="1"/>
          <p:nvPr/>
        </p:nvSpPr>
        <p:spPr>
          <a:xfrm>
            <a:off x="2536698" y="5697492"/>
            <a:ext cx="71755" cy="12318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600" spc="25" dirty="0">
                <a:latin typeface="Comic Sans MS"/>
                <a:cs typeface="Comic Sans MS"/>
              </a:rPr>
              <a:t>X</a:t>
            </a:r>
            <a:endParaRPr sz="600">
              <a:latin typeface="Comic Sans MS"/>
              <a:cs typeface="Comic Sans MS"/>
            </a:endParaRPr>
          </a:p>
        </p:txBody>
      </p:sp>
      <p:grpSp>
        <p:nvGrpSpPr>
          <p:cNvPr id="87" name="object 87"/>
          <p:cNvGrpSpPr/>
          <p:nvPr/>
        </p:nvGrpSpPr>
        <p:grpSpPr>
          <a:xfrm>
            <a:off x="2537904" y="5801550"/>
            <a:ext cx="2127885" cy="370205"/>
            <a:chOff x="2537904" y="5801550"/>
            <a:chExt cx="2127885" cy="370205"/>
          </a:xfrm>
        </p:grpSpPr>
        <p:sp>
          <p:nvSpPr>
            <p:cNvPr id="88" name="object 88"/>
            <p:cNvSpPr/>
            <p:nvPr/>
          </p:nvSpPr>
          <p:spPr>
            <a:xfrm>
              <a:off x="2554224" y="5805678"/>
              <a:ext cx="0" cy="157480"/>
            </a:xfrm>
            <a:custGeom>
              <a:avLst/>
              <a:gdLst/>
              <a:ahLst/>
              <a:cxnLst/>
              <a:rect l="l" t="t" r="r" b="b"/>
              <a:pathLst>
                <a:path h="157479">
                  <a:moveTo>
                    <a:pt x="0" y="0"/>
                  </a:moveTo>
                  <a:lnTo>
                    <a:pt x="0" y="156972"/>
                  </a:lnTo>
                </a:path>
              </a:pathLst>
            </a:custGeom>
            <a:ln w="7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542032" y="6028182"/>
              <a:ext cx="0" cy="139700"/>
            </a:xfrm>
            <a:custGeom>
              <a:avLst/>
              <a:gdLst/>
              <a:ahLst/>
              <a:cxnLst/>
              <a:rect l="l" t="t" r="r" b="b"/>
              <a:pathLst>
                <a:path h="139700">
                  <a:moveTo>
                    <a:pt x="0" y="0"/>
                  </a:moveTo>
                  <a:lnTo>
                    <a:pt x="0" y="139446"/>
                  </a:lnTo>
                </a:path>
              </a:pathLst>
            </a:custGeom>
            <a:ln w="7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3504438" y="5879592"/>
              <a:ext cx="134620" cy="232410"/>
            </a:xfrm>
            <a:custGeom>
              <a:avLst/>
              <a:gdLst/>
              <a:ahLst/>
              <a:cxnLst/>
              <a:rect l="l" t="t" r="r" b="b"/>
              <a:pathLst>
                <a:path w="134620" h="232410">
                  <a:moveTo>
                    <a:pt x="134112" y="0"/>
                  </a:moveTo>
                  <a:lnTo>
                    <a:pt x="0" y="232410"/>
                  </a:lnTo>
                </a:path>
              </a:pathLst>
            </a:custGeom>
            <a:ln w="7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3949446" y="5878068"/>
              <a:ext cx="115570" cy="234950"/>
            </a:xfrm>
            <a:custGeom>
              <a:avLst/>
              <a:gdLst/>
              <a:ahLst/>
              <a:cxnLst/>
              <a:rect l="l" t="t" r="r" b="b"/>
              <a:pathLst>
                <a:path w="115570" h="234950">
                  <a:moveTo>
                    <a:pt x="115062" y="0"/>
                  </a:moveTo>
                  <a:lnTo>
                    <a:pt x="0" y="234696"/>
                  </a:lnTo>
                </a:path>
              </a:pathLst>
            </a:custGeom>
            <a:ln w="7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3794760" y="6112002"/>
              <a:ext cx="155575" cy="0"/>
            </a:xfrm>
            <a:custGeom>
              <a:avLst/>
              <a:gdLst/>
              <a:ahLst/>
              <a:cxnLst/>
              <a:rect l="l" t="t" r="r" b="b"/>
              <a:pathLst>
                <a:path w="155575">
                  <a:moveTo>
                    <a:pt x="0" y="0"/>
                  </a:moveTo>
                  <a:lnTo>
                    <a:pt x="155448" y="0"/>
                  </a:lnTo>
                </a:path>
              </a:pathLst>
            </a:custGeom>
            <a:ln w="7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3504438" y="6112002"/>
              <a:ext cx="251460" cy="0"/>
            </a:xfrm>
            <a:custGeom>
              <a:avLst/>
              <a:gdLst/>
              <a:ahLst/>
              <a:cxnLst/>
              <a:rect l="l" t="t" r="r" b="b"/>
              <a:pathLst>
                <a:path w="251460">
                  <a:moveTo>
                    <a:pt x="0" y="0"/>
                  </a:moveTo>
                  <a:lnTo>
                    <a:pt x="251460" y="0"/>
                  </a:lnTo>
                </a:path>
              </a:pathLst>
            </a:custGeom>
            <a:ln w="7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3774948" y="6022086"/>
              <a:ext cx="0" cy="140335"/>
            </a:xfrm>
            <a:custGeom>
              <a:avLst/>
              <a:gdLst/>
              <a:ahLst/>
              <a:cxnLst/>
              <a:rect l="l" t="t" r="r" b="b"/>
              <a:pathLst>
                <a:path h="140335">
                  <a:moveTo>
                    <a:pt x="0" y="0"/>
                  </a:moveTo>
                  <a:lnTo>
                    <a:pt x="0" y="140208"/>
                  </a:lnTo>
                </a:path>
              </a:pathLst>
            </a:custGeom>
            <a:ln w="7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3384804" y="6012942"/>
              <a:ext cx="80010" cy="41275"/>
            </a:xfrm>
            <a:custGeom>
              <a:avLst/>
              <a:gdLst/>
              <a:ahLst/>
              <a:cxnLst/>
              <a:rect l="l" t="t" r="r" b="b"/>
              <a:pathLst>
                <a:path w="80010" h="41275">
                  <a:moveTo>
                    <a:pt x="0" y="0"/>
                  </a:moveTo>
                  <a:lnTo>
                    <a:pt x="10668" y="21336"/>
                  </a:lnTo>
                  <a:lnTo>
                    <a:pt x="0" y="41148"/>
                  </a:lnTo>
                  <a:lnTo>
                    <a:pt x="80010" y="21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953512" y="6034278"/>
              <a:ext cx="440055" cy="0"/>
            </a:xfrm>
            <a:custGeom>
              <a:avLst/>
              <a:gdLst/>
              <a:ahLst/>
              <a:cxnLst/>
              <a:rect l="l" t="t" r="r" b="b"/>
              <a:pathLst>
                <a:path w="440054">
                  <a:moveTo>
                    <a:pt x="439674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2951988" y="5988557"/>
              <a:ext cx="1713864" cy="49530"/>
            </a:xfrm>
            <a:custGeom>
              <a:avLst/>
              <a:gdLst/>
              <a:ahLst/>
              <a:cxnLst/>
              <a:rect l="l" t="t" r="r" b="b"/>
              <a:pathLst>
                <a:path w="1713864" h="49529">
                  <a:moveTo>
                    <a:pt x="443484" y="41910"/>
                  </a:moveTo>
                  <a:lnTo>
                    <a:pt x="0" y="41910"/>
                  </a:lnTo>
                  <a:lnTo>
                    <a:pt x="0" y="49530"/>
                  </a:lnTo>
                  <a:lnTo>
                    <a:pt x="443484" y="49530"/>
                  </a:lnTo>
                  <a:lnTo>
                    <a:pt x="443484" y="41910"/>
                  </a:lnTo>
                  <a:close/>
                </a:path>
                <a:path w="1713864" h="49529">
                  <a:moveTo>
                    <a:pt x="1713738" y="21336"/>
                  </a:moveTo>
                  <a:lnTo>
                    <a:pt x="1633728" y="0"/>
                  </a:lnTo>
                  <a:lnTo>
                    <a:pt x="1643634" y="21336"/>
                  </a:lnTo>
                  <a:lnTo>
                    <a:pt x="1633728" y="41910"/>
                  </a:lnTo>
                  <a:lnTo>
                    <a:pt x="1713738" y="2133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8" name="object 98"/>
          <p:cNvSpPr txBox="1"/>
          <p:nvPr/>
        </p:nvSpPr>
        <p:spPr>
          <a:xfrm>
            <a:off x="4940046" y="6028009"/>
            <a:ext cx="264160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  <a:tabLst>
                <a:tab pos="250825" algn="l"/>
              </a:tabLst>
            </a:pPr>
            <a:r>
              <a:rPr sz="750" u="sng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	</a:t>
            </a:r>
            <a:endParaRPr sz="750">
              <a:latin typeface="Comic Sans MS"/>
              <a:cs typeface="Comic Sans MS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3534155" y="6216319"/>
            <a:ext cx="572770" cy="22161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R="5080">
              <a:lnSpc>
                <a:spcPts val="700"/>
              </a:lnSpc>
              <a:spcBef>
                <a:spcPts val="235"/>
              </a:spcBef>
            </a:pPr>
            <a:r>
              <a:rPr sz="700" spc="-5" dirty="0">
                <a:latin typeface="Comic Sans MS"/>
                <a:cs typeface="Comic Sans MS"/>
              </a:rPr>
              <a:t>5</a:t>
            </a:r>
            <a:r>
              <a:rPr sz="700" spc="-55" dirty="0">
                <a:latin typeface="Comic Sans MS"/>
                <a:cs typeface="Comic Sans MS"/>
              </a:rPr>
              <a:t> </a:t>
            </a:r>
            <a:r>
              <a:rPr sz="700" spc="-5" dirty="0">
                <a:latin typeface="Comic Sans MS"/>
                <a:cs typeface="Comic Sans MS"/>
              </a:rPr>
              <a:t>co-ordinate  intermediate</a:t>
            </a:r>
            <a:endParaRPr sz="700">
              <a:latin typeface="Comic Sans MS"/>
              <a:cs typeface="Comic Sans MS"/>
            </a:endParaRPr>
          </a:p>
        </p:txBody>
      </p:sp>
      <p:grpSp>
        <p:nvGrpSpPr>
          <p:cNvPr id="100" name="object 100"/>
          <p:cNvGrpSpPr/>
          <p:nvPr/>
        </p:nvGrpSpPr>
        <p:grpSpPr>
          <a:xfrm>
            <a:off x="4935918" y="5885370"/>
            <a:ext cx="569595" cy="244475"/>
            <a:chOff x="4935918" y="5885370"/>
            <a:chExt cx="569595" cy="244475"/>
          </a:xfrm>
        </p:grpSpPr>
        <p:sp>
          <p:nvSpPr>
            <p:cNvPr id="101" name="object 101"/>
            <p:cNvSpPr/>
            <p:nvPr/>
          </p:nvSpPr>
          <p:spPr>
            <a:xfrm>
              <a:off x="5243321" y="5889498"/>
              <a:ext cx="257810" cy="1270"/>
            </a:xfrm>
            <a:custGeom>
              <a:avLst/>
              <a:gdLst/>
              <a:ahLst/>
              <a:cxnLst/>
              <a:rect l="l" t="t" r="r" b="b"/>
              <a:pathLst>
                <a:path w="257810" h="1270">
                  <a:moveTo>
                    <a:pt x="0" y="762"/>
                  </a:moveTo>
                  <a:lnTo>
                    <a:pt x="257556" y="0"/>
                  </a:lnTo>
                </a:path>
              </a:pathLst>
            </a:custGeom>
            <a:ln w="7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4940045" y="5891022"/>
              <a:ext cx="264160" cy="234315"/>
            </a:xfrm>
            <a:custGeom>
              <a:avLst/>
              <a:gdLst/>
              <a:ahLst/>
              <a:cxnLst/>
              <a:rect l="l" t="t" r="r" b="b"/>
              <a:pathLst>
                <a:path w="264160" h="234314">
                  <a:moveTo>
                    <a:pt x="134874" y="0"/>
                  </a:moveTo>
                  <a:lnTo>
                    <a:pt x="263652" y="0"/>
                  </a:lnTo>
                </a:path>
                <a:path w="264160" h="234314">
                  <a:moveTo>
                    <a:pt x="134874" y="0"/>
                  </a:moveTo>
                  <a:lnTo>
                    <a:pt x="0" y="233934"/>
                  </a:lnTo>
                </a:path>
              </a:pathLst>
            </a:custGeom>
            <a:ln w="7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5385054" y="5889498"/>
              <a:ext cx="116205" cy="236220"/>
            </a:xfrm>
            <a:custGeom>
              <a:avLst/>
              <a:gdLst/>
              <a:ahLst/>
              <a:cxnLst/>
              <a:rect l="l" t="t" r="r" b="b"/>
              <a:pathLst>
                <a:path w="116204" h="236220">
                  <a:moveTo>
                    <a:pt x="115824" y="0"/>
                  </a:moveTo>
                  <a:lnTo>
                    <a:pt x="0" y="236220"/>
                  </a:lnTo>
                </a:path>
              </a:pathLst>
            </a:custGeom>
            <a:ln w="7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5231891" y="6124956"/>
              <a:ext cx="154305" cy="0"/>
            </a:xfrm>
            <a:custGeom>
              <a:avLst/>
              <a:gdLst/>
              <a:ahLst/>
              <a:cxnLst/>
              <a:rect l="l" t="t" r="r" b="b"/>
              <a:pathLst>
                <a:path w="154304">
                  <a:moveTo>
                    <a:pt x="0" y="0"/>
                  </a:moveTo>
                  <a:lnTo>
                    <a:pt x="153924" y="0"/>
                  </a:lnTo>
                </a:path>
              </a:pathLst>
            </a:custGeom>
            <a:ln w="7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5" name="object 105"/>
          <p:cNvSpPr txBox="1"/>
          <p:nvPr/>
        </p:nvSpPr>
        <p:spPr>
          <a:xfrm>
            <a:off x="5215890" y="5690634"/>
            <a:ext cx="64769" cy="12318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600" spc="20" dirty="0">
                <a:latin typeface="Comic Sans MS"/>
                <a:cs typeface="Comic Sans MS"/>
              </a:rPr>
              <a:t>Y</a:t>
            </a:r>
            <a:endParaRPr sz="600">
              <a:latin typeface="Comic Sans MS"/>
              <a:cs typeface="Comic Sans MS"/>
            </a:endParaRPr>
          </a:p>
        </p:txBody>
      </p:sp>
      <p:grpSp>
        <p:nvGrpSpPr>
          <p:cNvPr id="106" name="object 106"/>
          <p:cNvGrpSpPr/>
          <p:nvPr/>
        </p:nvGrpSpPr>
        <p:grpSpPr>
          <a:xfrm>
            <a:off x="3634422" y="5806884"/>
            <a:ext cx="1592580" cy="372110"/>
            <a:chOff x="3634422" y="5806884"/>
            <a:chExt cx="1592580" cy="372110"/>
          </a:xfrm>
        </p:grpSpPr>
        <p:sp>
          <p:nvSpPr>
            <p:cNvPr id="107" name="object 107"/>
            <p:cNvSpPr/>
            <p:nvPr/>
          </p:nvSpPr>
          <p:spPr>
            <a:xfrm>
              <a:off x="5222747" y="5811011"/>
              <a:ext cx="0" cy="158115"/>
            </a:xfrm>
            <a:custGeom>
              <a:avLst/>
              <a:gdLst/>
              <a:ahLst/>
              <a:cxnLst/>
              <a:rect l="l" t="t" r="r" b="b"/>
              <a:pathLst>
                <a:path h="158114">
                  <a:moveTo>
                    <a:pt x="0" y="0"/>
                  </a:moveTo>
                  <a:lnTo>
                    <a:pt x="0" y="157734"/>
                  </a:lnTo>
                </a:path>
              </a:pathLst>
            </a:custGeom>
            <a:ln w="7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5211317" y="6034277"/>
              <a:ext cx="0" cy="140335"/>
            </a:xfrm>
            <a:custGeom>
              <a:avLst/>
              <a:gdLst/>
              <a:ahLst/>
              <a:cxnLst/>
              <a:rect l="l" t="t" r="r" b="b"/>
              <a:pathLst>
                <a:path h="140335">
                  <a:moveTo>
                    <a:pt x="0" y="0"/>
                  </a:moveTo>
                  <a:lnTo>
                    <a:pt x="0" y="140208"/>
                  </a:lnTo>
                </a:path>
              </a:pathLst>
            </a:custGeom>
            <a:ln w="7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3638549" y="5878067"/>
              <a:ext cx="426084" cy="1905"/>
            </a:xfrm>
            <a:custGeom>
              <a:avLst/>
              <a:gdLst/>
              <a:ahLst/>
              <a:cxnLst/>
              <a:rect l="l" t="t" r="r" b="b"/>
              <a:pathLst>
                <a:path w="426085" h="1904">
                  <a:moveTo>
                    <a:pt x="0" y="1524"/>
                  </a:moveTo>
                  <a:lnTo>
                    <a:pt x="425958" y="0"/>
                  </a:lnTo>
                </a:path>
              </a:pathLst>
            </a:custGeom>
            <a:ln w="77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0" name="object 110"/>
          <p:cNvSpPr txBox="1"/>
          <p:nvPr/>
        </p:nvSpPr>
        <p:spPr>
          <a:xfrm>
            <a:off x="3010661" y="5859608"/>
            <a:ext cx="255270" cy="4572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80645">
              <a:lnSpc>
                <a:spcPct val="100000"/>
              </a:lnSpc>
              <a:spcBef>
                <a:spcPts val="110"/>
              </a:spcBef>
            </a:pPr>
            <a:r>
              <a:rPr sz="750" spc="10" dirty="0">
                <a:latin typeface="Comic Sans MS"/>
                <a:cs typeface="Comic Sans MS"/>
              </a:rPr>
              <a:t>-X</a:t>
            </a:r>
            <a:endParaRPr sz="750">
              <a:latin typeface="Comic Sans MS"/>
              <a:cs typeface="Comic Sans MS"/>
            </a:endParaRPr>
          </a:p>
          <a:p>
            <a:pPr marL="50800">
              <a:lnSpc>
                <a:spcPct val="100000"/>
              </a:lnSpc>
              <a:spcBef>
                <a:spcPts val="560"/>
              </a:spcBef>
            </a:pPr>
            <a:r>
              <a:rPr sz="750" dirty="0">
                <a:latin typeface="Comic Sans MS"/>
                <a:cs typeface="Comic Sans MS"/>
              </a:rPr>
              <a:t>s</a:t>
            </a:r>
            <a:r>
              <a:rPr sz="750" spc="-5" dirty="0">
                <a:latin typeface="Comic Sans MS"/>
                <a:cs typeface="Comic Sans MS"/>
              </a:rPr>
              <a:t>l</a:t>
            </a:r>
            <a:r>
              <a:rPr sz="750" spc="10" dirty="0">
                <a:latin typeface="Comic Sans MS"/>
                <a:cs typeface="Comic Sans MS"/>
              </a:rPr>
              <a:t>o</a:t>
            </a:r>
            <a:r>
              <a:rPr sz="750" spc="5" dirty="0">
                <a:latin typeface="Comic Sans MS"/>
                <a:cs typeface="Comic Sans MS"/>
              </a:rPr>
              <a:t>w</a:t>
            </a:r>
            <a:endParaRPr sz="7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750" dirty="0">
                <a:latin typeface="Times New Roman"/>
                <a:cs typeface="Times New Roman"/>
              </a:rPr>
              <a:t>step</a:t>
            </a:r>
            <a:r>
              <a:rPr sz="750" spc="-85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1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4195571" y="5829792"/>
            <a:ext cx="412750" cy="46863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434"/>
              </a:spcBef>
            </a:pPr>
            <a:r>
              <a:rPr sz="750" u="sng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  </a:t>
            </a:r>
            <a:r>
              <a:rPr sz="750" u="sng" spc="10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750" u="sng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fast</a:t>
            </a:r>
            <a:r>
              <a:rPr sz="750" u="sng" spc="-3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endParaRPr sz="750">
              <a:latin typeface="Comic Sans MS"/>
              <a:cs typeface="Comic Sans MS"/>
            </a:endParaRPr>
          </a:p>
          <a:p>
            <a:pPr marR="12065" algn="ctr">
              <a:lnSpc>
                <a:spcPct val="100000"/>
              </a:lnSpc>
              <a:spcBef>
                <a:spcPts val="335"/>
              </a:spcBef>
            </a:pPr>
            <a:r>
              <a:rPr sz="750" spc="5" dirty="0">
                <a:latin typeface="Comic Sans MS"/>
                <a:cs typeface="Comic Sans MS"/>
              </a:rPr>
              <a:t>+Y</a:t>
            </a:r>
            <a:endParaRPr sz="750">
              <a:latin typeface="Comic Sans MS"/>
              <a:cs typeface="Comic Sans MS"/>
            </a:endParaRPr>
          </a:p>
          <a:p>
            <a:pPr marL="154305">
              <a:lnSpc>
                <a:spcPct val="100000"/>
              </a:lnSpc>
              <a:spcBef>
                <a:spcPts val="115"/>
              </a:spcBef>
            </a:pPr>
            <a:r>
              <a:rPr sz="750" dirty="0">
                <a:latin typeface="Times New Roman"/>
                <a:cs typeface="Times New Roman"/>
              </a:rPr>
              <a:t>step</a:t>
            </a:r>
            <a:r>
              <a:rPr sz="750" spc="-40" dirty="0">
                <a:latin typeface="Times New Roman"/>
                <a:cs typeface="Times New Roman"/>
              </a:rPr>
              <a:t> </a:t>
            </a:r>
            <a:r>
              <a:rPr sz="750" dirty="0">
                <a:latin typeface="Times New Roman"/>
                <a:cs typeface="Times New Roman"/>
              </a:rPr>
              <a:t>2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1828800" y="8484107"/>
            <a:ext cx="4114800" cy="10160"/>
          </a:xfrm>
          <a:custGeom>
            <a:avLst/>
            <a:gdLst/>
            <a:ahLst/>
            <a:cxnLst/>
            <a:rect l="l" t="t" r="r" b="b"/>
            <a:pathLst>
              <a:path w="4114800" h="10159">
                <a:moveTo>
                  <a:pt x="4114800" y="0"/>
                </a:moveTo>
                <a:lnTo>
                  <a:pt x="0" y="0"/>
                </a:lnTo>
                <a:lnTo>
                  <a:pt x="0" y="9906"/>
                </a:lnTo>
                <a:lnTo>
                  <a:pt x="4114800" y="9906"/>
                </a:lnTo>
                <a:lnTo>
                  <a:pt x="4114800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 txBox="1"/>
          <p:nvPr/>
        </p:nvSpPr>
        <p:spPr>
          <a:xfrm>
            <a:off x="1925320" y="6587743"/>
            <a:ext cx="3960495" cy="1476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0" marR="186055" indent="-133350">
              <a:lnSpc>
                <a:spcPct val="100000"/>
              </a:lnSpc>
              <a:spcBef>
                <a:spcPts val="100"/>
              </a:spcBef>
              <a:buClr>
                <a:srgbClr val="CC9A00"/>
              </a:buClr>
              <a:buFont typeface="Wingdings"/>
              <a:buChar char=""/>
              <a:tabLst>
                <a:tab pos="158750" algn="l"/>
              </a:tabLst>
            </a:pPr>
            <a:r>
              <a:rPr sz="900" spc="-5" dirty="0">
                <a:latin typeface="Comic Sans MS"/>
                <a:cs typeface="Comic Sans MS"/>
              </a:rPr>
              <a:t>Rate determining </a:t>
            </a:r>
            <a:r>
              <a:rPr sz="900" dirty="0">
                <a:latin typeface="Comic Sans MS"/>
                <a:cs typeface="Comic Sans MS"/>
              </a:rPr>
              <a:t>step “bottleneck step” </a:t>
            </a:r>
            <a:r>
              <a:rPr sz="900" spc="-5" dirty="0">
                <a:latin typeface="Comic Sans MS"/>
                <a:cs typeface="Comic Sans MS"/>
              </a:rPr>
              <a:t>is </a:t>
            </a:r>
            <a:r>
              <a:rPr sz="900" dirty="0">
                <a:latin typeface="Comic Sans MS"/>
                <a:cs typeface="Comic Sans MS"/>
              </a:rPr>
              <a:t>the slowest </a:t>
            </a:r>
            <a:r>
              <a:rPr sz="900" spc="-5" dirty="0">
                <a:latin typeface="Comic Sans MS"/>
                <a:cs typeface="Comic Sans MS"/>
              </a:rPr>
              <a:t>reaction in </a:t>
            </a:r>
            <a:r>
              <a:rPr sz="900" dirty="0">
                <a:latin typeface="Comic Sans MS"/>
                <a:cs typeface="Comic Sans MS"/>
              </a:rPr>
              <a:t>a  mechanism. This </a:t>
            </a:r>
            <a:r>
              <a:rPr sz="900" spc="-5" dirty="0">
                <a:latin typeface="Comic Sans MS"/>
                <a:cs typeface="Comic Sans MS"/>
              </a:rPr>
              <a:t>rate determines </a:t>
            </a:r>
            <a:r>
              <a:rPr sz="900" dirty="0">
                <a:latin typeface="Comic Sans MS"/>
                <a:cs typeface="Comic Sans MS"/>
              </a:rPr>
              <a:t>the overall </a:t>
            </a:r>
            <a:r>
              <a:rPr sz="900" spc="-5" dirty="0">
                <a:latin typeface="Comic Sans MS"/>
                <a:cs typeface="Comic Sans MS"/>
              </a:rPr>
              <a:t>rate </a:t>
            </a:r>
            <a:r>
              <a:rPr sz="900" dirty="0">
                <a:latin typeface="Comic Sans MS"/>
                <a:cs typeface="Comic Sans MS"/>
              </a:rPr>
              <a:t>of</a:t>
            </a:r>
            <a:r>
              <a:rPr sz="900" spc="-6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reaction.</a:t>
            </a:r>
            <a:endParaRPr sz="900">
              <a:latin typeface="Comic Sans MS"/>
              <a:cs typeface="Comic Sans MS"/>
            </a:endParaRPr>
          </a:p>
          <a:p>
            <a:pPr marL="158115" marR="30480" indent="-133350">
              <a:lnSpc>
                <a:spcPct val="100000"/>
              </a:lnSpc>
              <a:spcBef>
                <a:spcPts val="1080"/>
              </a:spcBef>
              <a:buClr>
                <a:srgbClr val="CC9A00"/>
              </a:buClr>
              <a:buFont typeface="Wingdings"/>
              <a:buChar char=""/>
              <a:tabLst>
                <a:tab pos="158750" algn="l"/>
              </a:tabLst>
            </a:pPr>
            <a:r>
              <a:rPr sz="900" dirty="0">
                <a:latin typeface="Comic Sans MS"/>
                <a:cs typeface="Comic Sans MS"/>
              </a:rPr>
              <a:t>The </a:t>
            </a:r>
            <a:r>
              <a:rPr sz="900" spc="-5" dirty="0">
                <a:latin typeface="Comic Sans MS"/>
                <a:cs typeface="Comic Sans MS"/>
              </a:rPr>
              <a:t>dissociative </a:t>
            </a:r>
            <a:r>
              <a:rPr sz="900" dirty="0">
                <a:latin typeface="Comic Sans MS"/>
                <a:cs typeface="Comic Sans MS"/>
              </a:rPr>
              <a:t>mechanism – </a:t>
            </a:r>
            <a:r>
              <a:rPr sz="900" spc="-5" dirty="0">
                <a:latin typeface="Comic Sans MS"/>
                <a:cs typeface="Comic Sans MS"/>
              </a:rPr>
              <a:t>predicts </a:t>
            </a:r>
            <a:r>
              <a:rPr sz="900" dirty="0">
                <a:latin typeface="Comic Sans MS"/>
                <a:cs typeface="Comic Sans MS"/>
              </a:rPr>
              <a:t>that the </a:t>
            </a:r>
            <a:r>
              <a:rPr sz="900" spc="-5" dirty="0">
                <a:latin typeface="Comic Sans MS"/>
                <a:cs typeface="Comic Sans MS"/>
              </a:rPr>
              <a:t>rate </a:t>
            </a:r>
            <a:r>
              <a:rPr sz="900" dirty="0">
                <a:latin typeface="Comic Sans MS"/>
                <a:cs typeface="Comic Sans MS"/>
              </a:rPr>
              <a:t>of overall  substitution </a:t>
            </a:r>
            <a:r>
              <a:rPr sz="900" spc="-5" dirty="0">
                <a:latin typeface="Comic Sans MS"/>
                <a:cs typeface="Comic Sans MS"/>
              </a:rPr>
              <a:t>reaction </a:t>
            </a:r>
            <a:r>
              <a:rPr sz="900" spc="-5" dirty="0">
                <a:solidFill>
                  <a:srgbClr val="CC9A00"/>
                </a:solidFill>
                <a:latin typeface="Comic Sans MS"/>
                <a:cs typeface="Comic Sans MS"/>
              </a:rPr>
              <a:t>depends </a:t>
            </a:r>
            <a:r>
              <a:rPr sz="900" dirty="0">
                <a:solidFill>
                  <a:srgbClr val="CC9A00"/>
                </a:solidFill>
                <a:latin typeface="Comic Sans MS"/>
                <a:cs typeface="Comic Sans MS"/>
              </a:rPr>
              <a:t>on only the concentration of the</a:t>
            </a:r>
            <a:r>
              <a:rPr sz="900" spc="-135" dirty="0">
                <a:solidFill>
                  <a:srgbClr val="CC9A00"/>
                </a:solidFill>
                <a:latin typeface="Comic Sans MS"/>
                <a:cs typeface="Comic Sans MS"/>
              </a:rPr>
              <a:t> </a:t>
            </a:r>
            <a:r>
              <a:rPr sz="900" dirty="0">
                <a:solidFill>
                  <a:srgbClr val="CC9A00"/>
                </a:solidFill>
                <a:latin typeface="Comic Sans MS"/>
                <a:cs typeface="Comic Sans MS"/>
              </a:rPr>
              <a:t>original  complex </a:t>
            </a:r>
            <a:r>
              <a:rPr sz="900" spc="-5" dirty="0">
                <a:solidFill>
                  <a:srgbClr val="CC9A00"/>
                </a:solidFill>
                <a:latin typeface="Comic Sans MS"/>
                <a:cs typeface="Comic Sans MS"/>
              </a:rPr>
              <a:t>[ML</a:t>
            </a:r>
            <a:r>
              <a:rPr sz="900" spc="-7" baseline="-18518" dirty="0">
                <a:solidFill>
                  <a:srgbClr val="CC9A00"/>
                </a:solidFill>
                <a:latin typeface="Comic Sans MS"/>
                <a:cs typeface="Comic Sans MS"/>
              </a:rPr>
              <a:t>5</a:t>
            </a:r>
            <a:r>
              <a:rPr sz="900" spc="-5" dirty="0">
                <a:solidFill>
                  <a:srgbClr val="CC9A00"/>
                </a:solidFill>
                <a:latin typeface="Comic Sans MS"/>
                <a:cs typeface="Comic Sans MS"/>
              </a:rPr>
              <a:t>X], </a:t>
            </a:r>
            <a:r>
              <a:rPr sz="900" dirty="0">
                <a:latin typeface="Comic Sans MS"/>
                <a:cs typeface="Comic Sans MS"/>
              </a:rPr>
              <a:t>and is independent of the concentration of the  </a:t>
            </a:r>
            <a:r>
              <a:rPr sz="900" spc="-5" dirty="0">
                <a:latin typeface="Comic Sans MS"/>
                <a:cs typeface="Comic Sans MS"/>
              </a:rPr>
              <a:t>incoming </a:t>
            </a:r>
            <a:r>
              <a:rPr sz="900" dirty="0">
                <a:latin typeface="Comic Sans MS"/>
                <a:cs typeface="Comic Sans MS"/>
              </a:rPr>
              <a:t>ligand</a:t>
            </a:r>
            <a:r>
              <a:rPr sz="900" spc="-45" dirty="0">
                <a:latin typeface="Comic Sans MS"/>
                <a:cs typeface="Comic Sans MS"/>
              </a:rPr>
              <a:t> </a:t>
            </a:r>
            <a:r>
              <a:rPr sz="900" spc="-5" dirty="0">
                <a:latin typeface="Comic Sans MS"/>
                <a:cs typeface="Comic Sans MS"/>
              </a:rPr>
              <a:t>[Y].</a:t>
            </a:r>
            <a:endParaRPr sz="9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Comic Sans MS"/>
              <a:cs typeface="Comic Sans MS"/>
            </a:endParaRPr>
          </a:p>
          <a:p>
            <a:pPr marL="806450">
              <a:lnSpc>
                <a:spcPct val="100000"/>
              </a:lnSpc>
            </a:pPr>
            <a:r>
              <a:rPr sz="800" spc="-5" dirty="0">
                <a:latin typeface="Comic Sans MS"/>
                <a:cs typeface="Comic Sans MS"/>
              </a:rPr>
              <a:t>Overall rate = rate of rate determining step</a:t>
            </a:r>
            <a:r>
              <a:rPr sz="800" spc="35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(1)</a:t>
            </a:r>
            <a:endParaRPr sz="800">
              <a:latin typeface="Comic Sans MS"/>
              <a:cs typeface="Comic Sans MS"/>
            </a:endParaRPr>
          </a:p>
          <a:p>
            <a:pPr marL="806450">
              <a:lnSpc>
                <a:spcPct val="100000"/>
              </a:lnSpc>
              <a:spcBef>
                <a:spcPts val="195"/>
              </a:spcBef>
            </a:pPr>
            <a:r>
              <a:rPr sz="800" spc="-5" dirty="0">
                <a:latin typeface="Comic Sans MS"/>
                <a:cs typeface="Comic Sans MS"/>
              </a:rPr>
              <a:t>=</a:t>
            </a:r>
            <a:r>
              <a:rPr sz="800" spc="-20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k</a:t>
            </a:r>
            <a:r>
              <a:rPr sz="750" spc="-7" baseline="-22222" dirty="0">
                <a:latin typeface="Comic Sans MS"/>
                <a:cs typeface="Comic Sans MS"/>
              </a:rPr>
              <a:t>1</a:t>
            </a:r>
            <a:r>
              <a:rPr sz="800" spc="-5" dirty="0">
                <a:latin typeface="Comic Sans MS"/>
                <a:cs typeface="Comic Sans MS"/>
              </a:rPr>
              <a:t>[ML</a:t>
            </a:r>
            <a:r>
              <a:rPr sz="750" spc="-7" baseline="-22222" dirty="0">
                <a:latin typeface="Comic Sans MS"/>
                <a:cs typeface="Comic Sans MS"/>
              </a:rPr>
              <a:t>5</a:t>
            </a:r>
            <a:r>
              <a:rPr sz="800" spc="-5" dirty="0">
                <a:latin typeface="Comic Sans MS"/>
                <a:cs typeface="Comic Sans MS"/>
              </a:rPr>
              <a:t>X]</a:t>
            </a:r>
            <a:endParaRPr sz="800">
              <a:latin typeface="Comic Sans MS"/>
              <a:cs typeface="Comic Sans MS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1606296" y="5408676"/>
            <a:ext cx="4559300" cy="3416300"/>
          </a:xfrm>
          <a:custGeom>
            <a:avLst/>
            <a:gdLst/>
            <a:ahLst/>
            <a:cxnLst/>
            <a:rect l="l" t="t" r="r" b="b"/>
            <a:pathLst>
              <a:path w="4559300" h="3416300">
                <a:moveTo>
                  <a:pt x="4559046" y="0"/>
                </a:moveTo>
                <a:lnTo>
                  <a:pt x="0" y="0"/>
                </a:lnTo>
                <a:lnTo>
                  <a:pt x="0" y="3416046"/>
                </a:lnTo>
                <a:lnTo>
                  <a:pt x="4559046" y="3416046"/>
                </a:lnTo>
                <a:lnTo>
                  <a:pt x="4559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40"/>
              </a:lnSpc>
            </a:pPr>
            <a:fld id="{81D60167-4931-47E6-BA6A-407CBD079E47}" type="slidenum">
              <a:rPr dirty="0"/>
              <a:pPr marL="38100">
                <a:lnSpc>
                  <a:spcPts val="1540"/>
                </a:lnSpc>
              </a:pPr>
              <a:t>5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00200" y="3510915"/>
            <a:ext cx="4572000" cy="1143635"/>
            <a:chOff x="1600200" y="3510915"/>
            <a:chExt cx="4572000" cy="1143635"/>
          </a:xfrm>
        </p:grpSpPr>
        <p:sp>
          <p:nvSpPr>
            <p:cNvPr id="3" name="object 3"/>
            <p:cNvSpPr/>
            <p:nvPr/>
          </p:nvSpPr>
          <p:spPr>
            <a:xfrm>
              <a:off x="1600200" y="3510915"/>
              <a:ext cx="4572000" cy="1143635"/>
            </a:xfrm>
            <a:custGeom>
              <a:avLst/>
              <a:gdLst/>
              <a:ahLst/>
              <a:cxnLst/>
              <a:rect l="l" t="t" r="r" b="b"/>
              <a:pathLst>
                <a:path w="4572000" h="1143635">
                  <a:moveTo>
                    <a:pt x="4572000" y="0"/>
                  </a:moveTo>
                  <a:lnTo>
                    <a:pt x="0" y="0"/>
                  </a:lnTo>
                  <a:lnTo>
                    <a:pt x="0" y="1143380"/>
                  </a:lnTo>
                  <a:lnTo>
                    <a:pt x="4572000" y="1143380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828800" y="4306824"/>
              <a:ext cx="4114800" cy="10160"/>
            </a:xfrm>
            <a:custGeom>
              <a:avLst/>
              <a:gdLst/>
              <a:ahLst/>
              <a:cxnLst/>
              <a:rect l="l" t="t" r="r" b="b"/>
              <a:pathLst>
                <a:path w="4114800" h="10160">
                  <a:moveTo>
                    <a:pt x="4114800" y="0"/>
                  </a:moveTo>
                  <a:lnTo>
                    <a:pt x="0" y="0"/>
                  </a:lnTo>
                  <a:lnTo>
                    <a:pt x="0" y="9905"/>
                  </a:lnTo>
                  <a:lnTo>
                    <a:pt x="4114800" y="9905"/>
                  </a:lnTo>
                  <a:lnTo>
                    <a:pt x="41148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606296" y="1231391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477520" indent="-172085">
              <a:lnSpc>
                <a:spcPct val="100000"/>
              </a:lnSpc>
              <a:buClr>
                <a:srgbClr val="CC9A00"/>
              </a:buClr>
              <a:buSzPct val="61111"/>
              <a:buFont typeface="Wingdings"/>
              <a:buChar char=""/>
              <a:tabLst>
                <a:tab pos="478155" algn="l"/>
              </a:tabLst>
            </a:pPr>
            <a:r>
              <a:rPr sz="900" spc="-5" dirty="0">
                <a:latin typeface="Comic Sans MS"/>
                <a:cs typeface="Comic Sans MS"/>
              </a:rPr>
              <a:t>So </a:t>
            </a:r>
            <a:r>
              <a:rPr sz="900" dirty="0">
                <a:latin typeface="Comic Sans MS"/>
                <a:cs typeface="Comic Sans MS"/>
              </a:rPr>
              <a:t>life seems simple</a:t>
            </a:r>
            <a:r>
              <a:rPr sz="900" spc="-15" dirty="0">
                <a:latin typeface="Comic Sans MS"/>
                <a:cs typeface="Comic Sans MS"/>
              </a:rPr>
              <a:t> </a:t>
            </a:r>
            <a:r>
              <a:rPr sz="900" spc="-5" dirty="0">
                <a:latin typeface="Comic Sans MS"/>
                <a:cs typeface="Comic Sans MS"/>
              </a:rPr>
              <a:t>….</a:t>
            </a:r>
            <a:endParaRPr sz="9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CC9A00"/>
              </a:buClr>
              <a:buFont typeface="Wingdings"/>
              <a:buChar char=""/>
            </a:pPr>
            <a:endParaRPr sz="1150">
              <a:latin typeface="Comic Sans MS"/>
              <a:cs typeface="Comic Sans MS"/>
            </a:endParaRPr>
          </a:p>
          <a:p>
            <a:pPr marL="477520" marR="505459" indent="-171450">
              <a:lnSpc>
                <a:spcPct val="110000"/>
              </a:lnSpc>
              <a:buClr>
                <a:srgbClr val="CC9A00"/>
              </a:buClr>
              <a:buSzPct val="61111"/>
              <a:buFont typeface="Wingdings"/>
              <a:buChar char=""/>
              <a:tabLst>
                <a:tab pos="478155" algn="l"/>
              </a:tabLst>
            </a:pPr>
            <a:r>
              <a:rPr sz="900" spc="-5" dirty="0">
                <a:latin typeface="Comic Sans MS"/>
                <a:cs typeface="Comic Sans MS"/>
              </a:rPr>
              <a:t>If </a:t>
            </a:r>
            <a:r>
              <a:rPr sz="900" dirty="0">
                <a:latin typeface="Comic Sans MS"/>
                <a:cs typeface="Comic Sans MS"/>
              </a:rPr>
              <a:t>we </a:t>
            </a:r>
            <a:r>
              <a:rPr sz="900" spc="-5" dirty="0">
                <a:latin typeface="Comic Sans MS"/>
                <a:cs typeface="Comic Sans MS"/>
              </a:rPr>
              <a:t>determine </a:t>
            </a:r>
            <a:r>
              <a:rPr sz="900" dirty="0">
                <a:latin typeface="Comic Sans MS"/>
                <a:cs typeface="Comic Sans MS"/>
              </a:rPr>
              <a:t>the </a:t>
            </a:r>
            <a:r>
              <a:rPr sz="900" spc="-5" dirty="0">
                <a:latin typeface="Comic Sans MS"/>
                <a:cs typeface="Comic Sans MS"/>
              </a:rPr>
              <a:t>rate </a:t>
            </a:r>
            <a:r>
              <a:rPr sz="900" dirty="0">
                <a:latin typeface="Comic Sans MS"/>
                <a:cs typeface="Comic Sans MS"/>
              </a:rPr>
              <a:t>law </a:t>
            </a:r>
            <a:r>
              <a:rPr sz="900" spc="-5" dirty="0">
                <a:latin typeface="Comic Sans MS"/>
                <a:cs typeface="Comic Sans MS"/>
              </a:rPr>
              <a:t>for </a:t>
            </a:r>
            <a:r>
              <a:rPr sz="900" dirty="0">
                <a:latin typeface="Comic Sans MS"/>
                <a:cs typeface="Comic Sans MS"/>
              </a:rPr>
              <a:t>the </a:t>
            </a:r>
            <a:r>
              <a:rPr sz="900" spc="-5" dirty="0">
                <a:latin typeface="Comic Sans MS"/>
                <a:cs typeface="Comic Sans MS"/>
              </a:rPr>
              <a:t>reaction if it depends </a:t>
            </a:r>
            <a:r>
              <a:rPr sz="900" dirty="0">
                <a:latin typeface="Comic Sans MS"/>
                <a:cs typeface="Comic Sans MS"/>
              </a:rPr>
              <a:t>on only  </a:t>
            </a:r>
            <a:r>
              <a:rPr sz="900" spc="-5" dirty="0">
                <a:latin typeface="Comic Sans MS"/>
                <a:cs typeface="Comic Sans MS"/>
              </a:rPr>
              <a:t>[ML</a:t>
            </a:r>
            <a:r>
              <a:rPr sz="900" spc="-7" baseline="-18518" dirty="0">
                <a:latin typeface="Comic Sans MS"/>
                <a:cs typeface="Comic Sans MS"/>
              </a:rPr>
              <a:t>5</a:t>
            </a:r>
            <a:r>
              <a:rPr sz="900" spc="-5" dirty="0">
                <a:latin typeface="Comic Sans MS"/>
                <a:cs typeface="Comic Sans MS"/>
              </a:rPr>
              <a:t>X] </a:t>
            </a:r>
            <a:r>
              <a:rPr sz="900" dirty="0">
                <a:latin typeface="Comic Sans MS"/>
                <a:cs typeface="Comic Sans MS"/>
              </a:rPr>
              <a:t>then </a:t>
            </a:r>
            <a:r>
              <a:rPr sz="900" spc="-5" dirty="0">
                <a:latin typeface="Comic Sans MS"/>
                <a:cs typeface="Comic Sans MS"/>
              </a:rPr>
              <a:t>it is</a:t>
            </a:r>
            <a:r>
              <a:rPr sz="900" spc="-20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dissociative.</a:t>
            </a:r>
            <a:endParaRPr sz="9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CC9A00"/>
              </a:buClr>
              <a:buFont typeface="Wingdings"/>
              <a:buChar char=""/>
            </a:pPr>
            <a:endParaRPr sz="1200">
              <a:latin typeface="Comic Sans MS"/>
              <a:cs typeface="Comic Sans MS"/>
            </a:endParaRPr>
          </a:p>
          <a:p>
            <a:pPr marL="477520" indent="-172085">
              <a:lnSpc>
                <a:spcPct val="100000"/>
              </a:lnSpc>
              <a:buClr>
                <a:srgbClr val="CC9A00"/>
              </a:buClr>
              <a:buSzPct val="61111"/>
              <a:buFont typeface="Wingdings"/>
              <a:buChar char=""/>
              <a:tabLst>
                <a:tab pos="478155" algn="l"/>
              </a:tabLst>
            </a:pPr>
            <a:r>
              <a:rPr sz="900" dirty="0">
                <a:latin typeface="Comic Sans MS"/>
                <a:cs typeface="Comic Sans MS"/>
              </a:rPr>
              <a:t>If </a:t>
            </a:r>
            <a:r>
              <a:rPr sz="900" b="1" spc="-5" dirty="0">
                <a:solidFill>
                  <a:srgbClr val="9A6500"/>
                </a:solidFill>
                <a:latin typeface="Comic Sans MS"/>
                <a:cs typeface="Comic Sans MS"/>
              </a:rPr>
              <a:t>it </a:t>
            </a:r>
            <a:r>
              <a:rPr sz="900" spc="-5" dirty="0">
                <a:latin typeface="Comic Sans MS"/>
                <a:cs typeface="Comic Sans MS"/>
              </a:rPr>
              <a:t>depends </a:t>
            </a:r>
            <a:r>
              <a:rPr sz="900" dirty="0">
                <a:latin typeface="Comic Sans MS"/>
                <a:cs typeface="Comic Sans MS"/>
              </a:rPr>
              <a:t>on </a:t>
            </a:r>
            <a:r>
              <a:rPr sz="900" spc="-5" dirty="0">
                <a:latin typeface="Comic Sans MS"/>
                <a:cs typeface="Comic Sans MS"/>
              </a:rPr>
              <a:t>[ML</a:t>
            </a:r>
            <a:r>
              <a:rPr sz="900" spc="-7" baseline="-18518" dirty="0">
                <a:latin typeface="Comic Sans MS"/>
                <a:cs typeface="Comic Sans MS"/>
              </a:rPr>
              <a:t>5</a:t>
            </a:r>
            <a:r>
              <a:rPr sz="900" spc="-5" dirty="0">
                <a:latin typeface="Comic Sans MS"/>
                <a:cs typeface="Comic Sans MS"/>
              </a:rPr>
              <a:t>X]and [Y] then it is</a:t>
            </a:r>
            <a:r>
              <a:rPr sz="900" spc="-1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associative.</a:t>
            </a:r>
            <a:endParaRPr sz="9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CC9A00"/>
              </a:buClr>
              <a:buFont typeface="Wingdings"/>
              <a:buChar char=""/>
            </a:pPr>
            <a:endParaRPr sz="1150">
              <a:latin typeface="Comic Sans MS"/>
              <a:cs typeface="Comic Sans MS"/>
            </a:endParaRPr>
          </a:p>
          <a:p>
            <a:pPr marL="477520" marR="814069" indent="-171450">
              <a:lnSpc>
                <a:spcPct val="110000"/>
              </a:lnSpc>
              <a:spcBef>
                <a:spcPts val="5"/>
              </a:spcBef>
              <a:buClr>
                <a:srgbClr val="CC9A00"/>
              </a:buClr>
              <a:buSzPct val="61111"/>
              <a:buFont typeface="Wingdings"/>
              <a:buChar char=""/>
              <a:tabLst>
                <a:tab pos="478155" algn="l"/>
              </a:tabLst>
            </a:pPr>
            <a:r>
              <a:rPr sz="900" dirty="0">
                <a:solidFill>
                  <a:srgbClr val="9A6500"/>
                </a:solidFill>
                <a:latin typeface="Comic Sans MS"/>
                <a:cs typeface="Comic Sans MS"/>
              </a:rPr>
              <a:t>BUT </a:t>
            </a:r>
            <a:r>
              <a:rPr sz="900" dirty="0">
                <a:latin typeface="Comic Sans MS"/>
                <a:cs typeface="Comic Sans MS"/>
              </a:rPr>
              <a:t>- coordination chemistry kinetics are </a:t>
            </a:r>
            <a:r>
              <a:rPr sz="900" spc="-5" dirty="0">
                <a:latin typeface="Comic Sans MS"/>
                <a:cs typeface="Comic Sans MS"/>
              </a:rPr>
              <a:t>not </a:t>
            </a:r>
            <a:r>
              <a:rPr sz="900" dirty="0">
                <a:latin typeface="Comic Sans MS"/>
                <a:cs typeface="Comic Sans MS"/>
              </a:rPr>
              <a:t>quite so</a:t>
            </a:r>
            <a:r>
              <a:rPr sz="900" spc="-13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simple  (unfortunately </a:t>
            </a:r>
            <a:r>
              <a:rPr sz="900" spc="1175" dirty="0">
                <a:latin typeface="Wingdings"/>
                <a:cs typeface="Wingdings"/>
              </a:rPr>
              <a:t></a:t>
            </a:r>
            <a:r>
              <a:rPr sz="900" spc="20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Comic Sans MS"/>
                <a:cs typeface="Comic Sans MS"/>
              </a:rPr>
              <a:t>).</a:t>
            </a:r>
            <a:endParaRPr sz="9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CC9A00"/>
              </a:buClr>
              <a:buFont typeface="Wingdings"/>
              <a:buChar char=""/>
            </a:pPr>
            <a:endParaRPr sz="1200">
              <a:latin typeface="Comic Sans MS"/>
              <a:cs typeface="Comic Sans MS"/>
            </a:endParaRPr>
          </a:p>
          <a:p>
            <a:pPr marL="477520" indent="-172085">
              <a:lnSpc>
                <a:spcPct val="100000"/>
              </a:lnSpc>
              <a:buClr>
                <a:srgbClr val="CC9A00"/>
              </a:buClr>
              <a:buSzPct val="61111"/>
              <a:buFont typeface="Wingdings"/>
              <a:buChar char=""/>
              <a:tabLst>
                <a:tab pos="478155" algn="l"/>
              </a:tabLst>
            </a:pPr>
            <a:r>
              <a:rPr sz="900" b="1" spc="-5" dirty="0">
                <a:solidFill>
                  <a:srgbClr val="9A6500"/>
                </a:solidFill>
                <a:latin typeface="Comic Sans MS"/>
                <a:cs typeface="Comic Sans MS"/>
              </a:rPr>
              <a:t>Additional</a:t>
            </a:r>
            <a:r>
              <a:rPr sz="900" b="1" spc="-25" dirty="0">
                <a:solidFill>
                  <a:srgbClr val="9A6500"/>
                </a:solidFill>
                <a:latin typeface="Comic Sans MS"/>
                <a:cs typeface="Comic Sans MS"/>
              </a:rPr>
              <a:t> </a:t>
            </a:r>
            <a:r>
              <a:rPr sz="900" b="1" dirty="0">
                <a:solidFill>
                  <a:srgbClr val="9A6500"/>
                </a:solidFill>
                <a:latin typeface="Comic Sans MS"/>
                <a:cs typeface="Comic Sans MS"/>
              </a:rPr>
              <a:t>complications</a:t>
            </a:r>
            <a:endParaRPr sz="900">
              <a:latin typeface="Comic Sans MS"/>
              <a:cs typeface="Comic Sans MS"/>
            </a:endParaRPr>
          </a:p>
          <a:p>
            <a:pPr marL="641350" marR="768350" lvl="1" indent="-163195">
              <a:lnSpc>
                <a:spcPct val="110000"/>
              </a:lnSpc>
              <a:spcBef>
                <a:spcPts val="215"/>
              </a:spcBef>
              <a:buClr>
                <a:srgbClr val="3B822F"/>
              </a:buClr>
              <a:buSzPct val="61111"/>
              <a:buFont typeface="Wingdings"/>
              <a:buChar char=""/>
              <a:tabLst>
                <a:tab pos="641985" algn="l"/>
              </a:tabLst>
            </a:pPr>
            <a:r>
              <a:rPr sz="900" dirty="0">
                <a:latin typeface="Comic Sans MS"/>
                <a:cs typeface="Comic Sans MS"/>
              </a:rPr>
              <a:t>the actual mechanisms </a:t>
            </a:r>
            <a:r>
              <a:rPr sz="900" spc="-5" dirty="0">
                <a:latin typeface="Comic Sans MS"/>
                <a:cs typeface="Comic Sans MS"/>
              </a:rPr>
              <a:t>maybe </a:t>
            </a:r>
            <a:r>
              <a:rPr sz="900" dirty="0">
                <a:latin typeface="Comic Sans MS"/>
                <a:cs typeface="Comic Sans MS"/>
              </a:rPr>
              <a:t>more </a:t>
            </a:r>
            <a:r>
              <a:rPr sz="900" spc="-5" dirty="0">
                <a:latin typeface="Comic Sans MS"/>
                <a:cs typeface="Comic Sans MS"/>
              </a:rPr>
              <a:t>complicated </a:t>
            </a:r>
            <a:r>
              <a:rPr sz="900" dirty="0">
                <a:latin typeface="Comic Sans MS"/>
                <a:cs typeface="Comic Sans MS"/>
              </a:rPr>
              <a:t>than</a:t>
            </a:r>
            <a:r>
              <a:rPr sz="900" spc="-7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those  </a:t>
            </a:r>
            <a:r>
              <a:rPr sz="900" spc="-5" dirty="0">
                <a:latin typeface="Comic Sans MS"/>
                <a:cs typeface="Comic Sans MS"/>
              </a:rPr>
              <a:t>differentiated between </a:t>
            </a:r>
            <a:r>
              <a:rPr sz="900" dirty="0">
                <a:latin typeface="Comic Sans MS"/>
                <a:cs typeface="Comic Sans MS"/>
              </a:rPr>
              <a:t>A and</a:t>
            </a:r>
            <a:r>
              <a:rPr sz="900" spc="-30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D.</a:t>
            </a:r>
            <a:endParaRPr sz="900">
              <a:latin typeface="Comic Sans MS"/>
              <a:cs typeface="Comic Sans MS"/>
            </a:endParaRPr>
          </a:p>
          <a:p>
            <a:pPr marL="641350" marR="247015" lvl="1" indent="-163195">
              <a:lnSpc>
                <a:spcPct val="110000"/>
              </a:lnSpc>
              <a:spcBef>
                <a:spcPts val="215"/>
              </a:spcBef>
              <a:buClr>
                <a:srgbClr val="3B822F"/>
              </a:buClr>
              <a:buSzPct val="61111"/>
              <a:buFont typeface="Wingdings"/>
              <a:buChar char=""/>
              <a:tabLst>
                <a:tab pos="641985" algn="l"/>
              </a:tabLst>
            </a:pPr>
            <a:r>
              <a:rPr sz="900" dirty="0">
                <a:latin typeface="Comic Sans MS"/>
                <a:cs typeface="Comic Sans MS"/>
              </a:rPr>
              <a:t>Experimental conditions may </a:t>
            </a:r>
            <a:r>
              <a:rPr sz="900" dirty="0">
                <a:solidFill>
                  <a:srgbClr val="9A6500"/>
                </a:solidFill>
                <a:latin typeface="Comic Sans MS"/>
                <a:cs typeface="Comic Sans MS"/>
              </a:rPr>
              <a:t>“mask” </a:t>
            </a:r>
            <a:r>
              <a:rPr sz="900" dirty="0">
                <a:latin typeface="Comic Sans MS"/>
                <a:cs typeface="Comic Sans MS"/>
              </a:rPr>
              <a:t>the </a:t>
            </a:r>
            <a:r>
              <a:rPr sz="900" spc="-5" dirty="0">
                <a:latin typeface="Comic Sans MS"/>
                <a:cs typeface="Comic Sans MS"/>
              </a:rPr>
              <a:t>dependence </a:t>
            </a:r>
            <a:r>
              <a:rPr sz="900" dirty="0">
                <a:latin typeface="Comic Sans MS"/>
                <a:cs typeface="Comic Sans MS"/>
              </a:rPr>
              <a:t>of a </a:t>
            </a:r>
            <a:r>
              <a:rPr sz="900" spc="-5" dirty="0">
                <a:latin typeface="Comic Sans MS"/>
                <a:cs typeface="Comic Sans MS"/>
              </a:rPr>
              <a:t>rate </a:t>
            </a:r>
            <a:r>
              <a:rPr sz="900" dirty="0">
                <a:latin typeface="Comic Sans MS"/>
                <a:cs typeface="Comic Sans MS"/>
              </a:rPr>
              <a:t>on</a:t>
            </a:r>
            <a:r>
              <a:rPr sz="900" spc="-13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the  concentration of the incoming</a:t>
            </a:r>
            <a:r>
              <a:rPr sz="900" spc="-60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ligand.</a:t>
            </a:r>
            <a:endParaRPr sz="900">
              <a:latin typeface="Comic Sans MS"/>
              <a:cs typeface="Comic Sans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86127" y="5511799"/>
            <a:ext cx="4119879" cy="310515"/>
          </a:xfrm>
          <a:custGeom>
            <a:avLst/>
            <a:gdLst/>
            <a:ahLst/>
            <a:cxnLst/>
            <a:rect l="l" t="t" r="r" b="b"/>
            <a:pathLst>
              <a:path w="4119879" h="310514">
                <a:moveTo>
                  <a:pt x="4119372" y="0"/>
                </a:moveTo>
                <a:lnTo>
                  <a:pt x="0" y="0"/>
                </a:lnTo>
                <a:lnTo>
                  <a:pt x="0" y="5080"/>
                </a:lnTo>
                <a:lnTo>
                  <a:pt x="9906" y="5080"/>
                </a:lnTo>
                <a:lnTo>
                  <a:pt x="0" y="5092"/>
                </a:lnTo>
                <a:lnTo>
                  <a:pt x="0" y="309892"/>
                </a:lnTo>
                <a:lnTo>
                  <a:pt x="9906" y="309892"/>
                </a:lnTo>
                <a:lnTo>
                  <a:pt x="9906" y="10414"/>
                </a:lnTo>
                <a:lnTo>
                  <a:pt x="4119372" y="10414"/>
                </a:lnTo>
                <a:lnTo>
                  <a:pt x="4119372" y="5080"/>
                </a:lnTo>
                <a:lnTo>
                  <a:pt x="4119372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00200" y="6545198"/>
            <a:ext cx="4572000" cy="1144270"/>
          </a:xfrm>
          <a:custGeom>
            <a:avLst/>
            <a:gdLst/>
            <a:ahLst/>
            <a:cxnLst/>
            <a:rect l="l" t="t" r="r" b="b"/>
            <a:pathLst>
              <a:path w="4572000" h="1144270">
                <a:moveTo>
                  <a:pt x="4572000" y="0"/>
                </a:moveTo>
                <a:lnTo>
                  <a:pt x="0" y="0"/>
                </a:lnTo>
                <a:lnTo>
                  <a:pt x="0" y="1143762"/>
                </a:lnTo>
                <a:lnTo>
                  <a:pt x="4572000" y="1143762"/>
                </a:lnTo>
                <a:lnTo>
                  <a:pt x="457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424428" y="7633761"/>
            <a:ext cx="288290" cy="12446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0"/>
              </a:spcBef>
              <a:tabLst>
                <a:tab pos="248920" algn="l"/>
              </a:tabLst>
            </a:pPr>
            <a:r>
              <a:rPr sz="700" b="1" dirty="0">
                <a:solidFill>
                  <a:srgbClr val="9A6500"/>
                </a:solidFill>
                <a:latin typeface="Comic Sans MS"/>
                <a:cs typeface="Comic Sans MS"/>
              </a:rPr>
              <a:t>“	”</a:t>
            </a:r>
            <a:endParaRPr sz="700">
              <a:latin typeface="Comic Sans MS"/>
              <a:cs typeface="Comic Sans MS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600200" y="7688198"/>
            <a:ext cx="4572000" cy="1143635"/>
            <a:chOff x="1600200" y="7688198"/>
            <a:chExt cx="4572000" cy="1143635"/>
          </a:xfrm>
        </p:grpSpPr>
        <p:sp>
          <p:nvSpPr>
            <p:cNvPr id="10" name="object 10"/>
            <p:cNvSpPr/>
            <p:nvPr/>
          </p:nvSpPr>
          <p:spPr>
            <a:xfrm>
              <a:off x="1600200" y="7688198"/>
              <a:ext cx="4572000" cy="1143635"/>
            </a:xfrm>
            <a:custGeom>
              <a:avLst/>
              <a:gdLst/>
              <a:ahLst/>
              <a:cxnLst/>
              <a:rect l="l" t="t" r="r" b="b"/>
              <a:pathLst>
                <a:path w="4572000" h="1143634">
                  <a:moveTo>
                    <a:pt x="4572000" y="0"/>
                  </a:moveTo>
                  <a:lnTo>
                    <a:pt x="0" y="0"/>
                  </a:lnTo>
                  <a:lnTo>
                    <a:pt x="0" y="1143381"/>
                  </a:lnTo>
                  <a:lnTo>
                    <a:pt x="4572000" y="1143381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828800" y="8484107"/>
              <a:ext cx="4114800" cy="10160"/>
            </a:xfrm>
            <a:custGeom>
              <a:avLst/>
              <a:gdLst/>
              <a:ahLst/>
              <a:cxnLst/>
              <a:rect l="l" t="t" r="r" b="b"/>
              <a:pathLst>
                <a:path w="4114800" h="10159">
                  <a:moveTo>
                    <a:pt x="4114800" y="0"/>
                  </a:moveTo>
                  <a:lnTo>
                    <a:pt x="0" y="0"/>
                  </a:lnTo>
                  <a:lnTo>
                    <a:pt x="0" y="9906"/>
                  </a:lnTo>
                  <a:lnTo>
                    <a:pt x="4114800" y="9906"/>
                  </a:lnTo>
                  <a:lnTo>
                    <a:pt x="41148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606296" y="5408676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267970" algn="just">
              <a:lnSpc>
                <a:spcPct val="100000"/>
              </a:lnSpc>
            </a:pPr>
            <a:r>
              <a:rPr sz="700" b="1" dirty="0">
                <a:solidFill>
                  <a:srgbClr val="9A6500"/>
                </a:solidFill>
                <a:latin typeface="Comic Sans MS"/>
                <a:cs typeface="Comic Sans MS"/>
              </a:rPr>
              <a:t>For an </a:t>
            </a:r>
            <a:r>
              <a:rPr sz="700" b="1" spc="-5" dirty="0">
                <a:solidFill>
                  <a:srgbClr val="9A6500"/>
                </a:solidFill>
                <a:latin typeface="Comic Sans MS"/>
                <a:cs typeface="Comic Sans MS"/>
              </a:rPr>
              <a:t>Associative </a:t>
            </a:r>
            <a:r>
              <a:rPr sz="700" b="1" dirty="0">
                <a:solidFill>
                  <a:srgbClr val="9A6500"/>
                </a:solidFill>
                <a:latin typeface="Comic Sans MS"/>
                <a:cs typeface="Comic Sans MS"/>
              </a:rPr>
              <a:t>Mechanism – </a:t>
            </a:r>
            <a:r>
              <a:rPr sz="700" b="1" spc="-5" dirty="0">
                <a:solidFill>
                  <a:srgbClr val="9A6500"/>
                </a:solidFill>
                <a:latin typeface="Comic Sans MS"/>
                <a:cs typeface="Comic Sans MS"/>
              </a:rPr>
              <a:t>we have seen</a:t>
            </a:r>
            <a:r>
              <a:rPr sz="700" b="1" dirty="0">
                <a:solidFill>
                  <a:srgbClr val="9A6500"/>
                </a:solidFill>
                <a:latin typeface="Comic Sans MS"/>
                <a:cs typeface="Comic Sans MS"/>
              </a:rPr>
              <a:t> </a:t>
            </a:r>
            <a:r>
              <a:rPr sz="700" b="1" spc="-5" dirty="0">
                <a:solidFill>
                  <a:srgbClr val="9A6500"/>
                </a:solidFill>
                <a:latin typeface="Comic Sans MS"/>
                <a:cs typeface="Comic Sans MS"/>
              </a:rPr>
              <a:t>that:</a:t>
            </a:r>
            <a:endParaRPr sz="700">
              <a:latin typeface="Comic Sans MS"/>
              <a:cs typeface="Comic Sans MS"/>
            </a:endParaRPr>
          </a:p>
          <a:p>
            <a:pPr marL="439420" marR="274320" indent="-171450" algn="just">
              <a:lnSpc>
                <a:spcPct val="170000"/>
              </a:lnSpc>
              <a:spcBef>
                <a:spcPts val="170"/>
              </a:spcBef>
              <a:buClr>
                <a:srgbClr val="CC9A00"/>
              </a:buClr>
              <a:buSzPct val="64285"/>
              <a:buFont typeface="Wingdings"/>
              <a:buChar char=""/>
              <a:tabLst>
                <a:tab pos="440055" algn="l"/>
              </a:tabLst>
            </a:pPr>
            <a:r>
              <a:rPr sz="700" spc="-5" dirty="0">
                <a:latin typeface="Comic Sans MS"/>
                <a:cs typeface="Comic Sans MS"/>
              </a:rPr>
              <a:t>Rate determining </a:t>
            </a:r>
            <a:r>
              <a:rPr sz="700" dirty="0">
                <a:latin typeface="Comic Sans MS"/>
                <a:cs typeface="Comic Sans MS"/>
              </a:rPr>
              <a:t>step (slow step) </a:t>
            </a:r>
            <a:r>
              <a:rPr sz="700" spc="-5" dirty="0">
                <a:latin typeface="Comic Sans MS"/>
                <a:cs typeface="Comic Sans MS"/>
              </a:rPr>
              <a:t>is </a:t>
            </a:r>
            <a:r>
              <a:rPr sz="700" dirty="0">
                <a:latin typeface="Comic Sans MS"/>
                <a:cs typeface="Comic Sans MS"/>
              </a:rPr>
              <a:t>the collision </a:t>
            </a:r>
            <a:r>
              <a:rPr sz="700" spc="-5" dirty="0">
                <a:latin typeface="Comic Sans MS"/>
                <a:cs typeface="Comic Sans MS"/>
              </a:rPr>
              <a:t>between the </a:t>
            </a:r>
            <a:r>
              <a:rPr sz="700" dirty="0">
                <a:latin typeface="Comic Sans MS"/>
                <a:cs typeface="Comic Sans MS"/>
              </a:rPr>
              <a:t>original complex ML</a:t>
            </a:r>
            <a:r>
              <a:rPr sz="675" baseline="-18518" dirty="0">
                <a:latin typeface="Comic Sans MS"/>
                <a:cs typeface="Comic Sans MS"/>
              </a:rPr>
              <a:t>5</a:t>
            </a:r>
            <a:r>
              <a:rPr sz="700" dirty="0">
                <a:latin typeface="Comic Sans MS"/>
                <a:cs typeface="Comic Sans MS"/>
              </a:rPr>
              <a:t>X and the  </a:t>
            </a:r>
            <a:r>
              <a:rPr sz="700" spc="-5" dirty="0">
                <a:latin typeface="Comic Sans MS"/>
                <a:cs typeface="Comic Sans MS"/>
              </a:rPr>
              <a:t>incoming ligand </a:t>
            </a:r>
            <a:r>
              <a:rPr sz="700" dirty="0">
                <a:latin typeface="Comic Sans MS"/>
                <a:cs typeface="Comic Sans MS"/>
              </a:rPr>
              <a:t>Y </a:t>
            </a:r>
            <a:r>
              <a:rPr sz="700" spc="-5" dirty="0">
                <a:latin typeface="Comic Sans MS"/>
                <a:cs typeface="Comic Sans MS"/>
              </a:rPr>
              <a:t>to produce </a:t>
            </a:r>
            <a:r>
              <a:rPr sz="700" dirty="0">
                <a:latin typeface="Comic Sans MS"/>
                <a:cs typeface="Comic Sans MS"/>
              </a:rPr>
              <a:t>a </a:t>
            </a:r>
            <a:r>
              <a:rPr sz="700" b="1" dirty="0">
                <a:solidFill>
                  <a:srgbClr val="006533"/>
                </a:solidFill>
                <a:latin typeface="Comic Sans MS"/>
                <a:cs typeface="Comic Sans MS"/>
              </a:rPr>
              <a:t>7 </a:t>
            </a:r>
            <a:r>
              <a:rPr sz="700" b="1" spc="-5" dirty="0">
                <a:solidFill>
                  <a:srgbClr val="006533"/>
                </a:solidFill>
                <a:latin typeface="Comic Sans MS"/>
                <a:cs typeface="Comic Sans MS"/>
              </a:rPr>
              <a:t>coordinate intermediate</a:t>
            </a:r>
            <a:r>
              <a:rPr sz="700" b="1" spc="-145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700" b="1" dirty="0">
                <a:solidFill>
                  <a:srgbClr val="006533"/>
                </a:solidFill>
                <a:latin typeface="Comic Sans MS"/>
                <a:cs typeface="Comic Sans MS"/>
              </a:rPr>
              <a:t>ML</a:t>
            </a:r>
            <a:r>
              <a:rPr sz="675" b="1" baseline="-18518" dirty="0">
                <a:solidFill>
                  <a:srgbClr val="006533"/>
                </a:solidFill>
                <a:latin typeface="Comic Sans MS"/>
                <a:cs typeface="Comic Sans MS"/>
              </a:rPr>
              <a:t>5</a:t>
            </a:r>
            <a:r>
              <a:rPr sz="700" b="1" dirty="0">
                <a:solidFill>
                  <a:srgbClr val="006533"/>
                </a:solidFill>
                <a:latin typeface="Comic Sans MS"/>
                <a:cs typeface="Comic Sans MS"/>
              </a:rPr>
              <a:t>XY</a:t>
            </a:r>
            <a:r>
              <a:rPr sz="700" dirty="0">
                <a:latin typeface="Comic Sans MS"/>
                <a:cs typeface="Comic Sans MS"/>
              </a:rPr>
              <a:t>.</a:t>
            </a:r>
            <a:endParaRPr sz="700">
              <a:latin typeface="Comic Sans MS"/>
              <a:cs typeface="Comic Sans MS"/>
            </a:endParaRPr>
          </a:p>
          <a:p>
            <a:pPr marL="439420" marR="349250" indent="-171450" algn="just">
              <a:lnSpc>
                <a:spcPct val="170000"/>
              </a:lnSpc>
              <a:spcBef>
                <a:spcPts val="165"/>
              </a:spcBef>
              <a:buClr>
                <a:srgbClr val="CC9A00"/>
              </a:buClr>
              <a:buSzPct val="64285"/>
              <a:buFont typeface="Wingdings"/>
              <a:buChar char=""/>
              <a:tabLst>
                <a:tab pos="440055" algn="l"/>
              </a:tabLst>
            </a:pPr>
            <a:r>
              <a:rPr sz="700" dirty="0">
                <a:latin typeface="Comic Sans MS"/>
                <a:cs typeface="Comic Sans MS"/>
              </a:rPr>
              <a:t>The second </a:t>
            </a:r>
            <a:r>
              <a:rPr sz="700" spc="-5" dirty="0">
                <a:latin typeface="Comic Sans MS"/>
                <a:cs typeface="Comic Sans MS"/>
              </a:rPr>
              <a:t>faster </a:t>
            </a:r>
            <a:r>
              <a:rPr sz="700" dirty="0">
                <a:latin typeface="Comic Sans MS"/>
                <a:cs typeface="Comic Sans MS"/>
              </a:rPr>
              <a:t>step is dissociation of the X ligand to </a:t>
            </a:r>
            <a:r>
              <a:rPr sz="700" spc="-5" dirty="0">
                <a:latin typeface="Comic Sans MS"/>
                <a:cs typeface="Comic Sans MS"/>
              </a:rPr>
              <a:t>produce </a:t>
            </a:r>
            <a:r>
              <a:rPr sz="700" dirty="0">
                <a:latin typeface="Comic Sans MS"/>
                <a:cs typeface="Comic Sans MS"/>
              </a:rPr>
              <a:t>the desired product.</a:t>
            </a:r>
            <a:r>
              <a:rPr sz="700" spc="-140" dirty="0">
                <a:latin typeface="Comic Sans MS"/>
                <a:cs typeface="Comic Sans MS"/>
              </a:rPr>
              <a:t> </a:t>
            </a:r>
            <a:r>
              <a:rPr sz="700" dirty="0">
                <a:latin typeface="Comic Sans MS"/>
                <a:cs typeface="Comic Sans MS"/>
              </a:rPr>
              <a:t>The  associative mechanism predicts </a:t>
            </a:r>
            <a:r>
              <a:rPr sz="700" spc="-5" dirty="0">
                <a:latin typeface="Comic Sans MS"/>
                <a:cs typeface="Comic Sans MS"/>
              </a:rPr>
              <a:t>that the rate </a:t>
            </a:r>
            <a:r>
              <a:rPr sz="700" dirty="0">
                <a:latin typeface="Comic Sans MS"/>
                <a:cs typeface="Comic Sans MS"/>
              </a:rPr>
              <a:t>of </a:t>
            </a:r>
            <a:r>
              <a:rPr sz="700" spc="-5" dirty="0">
                <a:latin typeface="Comic Sans MS"/>
                <a:cs typeface="Comic Sans MS"/>
              </a:rPr>
              <a:t>reaction </a:t>
            </a:r>
            <a:r>
              <a:rPr sz="700" dirty="0">
                <a:latin typeface="Comic Sans MS"/>
                <a:cs typeface="Comic Sans MS"/>
              </a:rPr>
              <a:t>depends on </a:t>
            </a:r>
            <a:r>
              <a:rPr sz="700" spc="-5" dirty="0">
                <a:latin typeface="Comic Sans MS"/>
                <a:cs typeface="Comic Sans MS"/>
              </a:rPr>
              <a:t>the concentration </a:t>
            </a:r>
            <a:r>
              <a:rPr sz="700" dirty="0">
                <a:latin typeface="Comic Sans MS"/>
                <a:cs typeface="Comic Sans MS"/>
              </a:rPr>
              <a:t>of  ML</a:t>
            </a:r>
            <a:r>
              <a:rPr sz="675" baseline="-18518" dirty="0">
                <a:latin typeface="Comic Sans MS"/>
                <a:cs typeface="Comic Sans MS"/>
              </a:rPr>
              <a:t>5</a:t>
            </a:r>
            <a:r>
              <a:rPr sz="700" dirty="0">
                <a:latin typeface="Comic Sans MS"/>
                <a:cs typeface="Comic Sans MS"/>
              </a:rPr>
              <a:t>X and</a:t>
            </a:r>
            <a:r>
              <a:rPr sz="700" spc="-20" dirty="0">
                <a:latin typeface="Comic Sans MS"/>
                <a:cs typeface="Comic Sans MS"/>
              </a:rPr>
              <a:t> </a:t>
            </a:r>
            <a:r>
              <a:rPr sz="700" spc="-5" dirty="0">
                <a:latin typeface="Comic Sans MS"/>
                <a:cs typeface="Comic Sans MS"/>
              </a:rPr>
              <a:t>Y.</a:t>
            </a:r>
            <a:endParaRPr sz="700">
              <a:latin typeface="Comic Sans MS"/>
              <a:cs typeface="Comic Sans MS"/>
            </a:endParaRPr>
          </a:p>
          <a:p>
            <a:pPr marL="439420">
              <a:lnSpc>
                <a:spcPct val="100000"/>
              </a:lnSpc>
              <a:spcBef>
                <a:spcPts val="755"/>
              </a:spcBef>
            </a:pPr>
            <a:r>
              <a:rPr sz="700" spc="-5" dirty="0">
                <a:latin typeface="Comic Sans MS"/>
                <a:cs typeface="Comic Sans MS"/>
              </a:rPr>
              <a:t>Rate </a:t>
            </a:r>
            <a:r>
              <a:rPr sz="700" dirty="0">
                <a:latin typeface="Comic Sans MS"/>
                <a:cs typeface="Comic Sans MS"/>
              </a:rPr>
              <a:t>=</a:t>
            </a:r>
            <a:r>
              <a:rPr sz="700" spc="-30" dirty="0">
                <a:latin typeface="Comic Sans MS"/>
                <a:cs typeface="Comic Sans MS"/>
              </a:rPr>
              <a:t> </a:t>
            </a:r>
            <a:r>
              <a:rPr sz="700" dirty="0">
                <a:latin typeface="Comic Sans MS"/>
                <a:cs typeface="Comic Sans MS"/>
              </a:rPr>
              <a:t>k</a:t>
            </a:r>
            <a:r>
              <a:rPr sz="675" baseline="-18518" dirty="0">
                <a:latin typeface="Comic Sans MS"/>
                <a:cs typeface="Comic Sans MS"/>
              </a:rPr>
              <a:t>1</a:t>
            </a:r>
            <a:r>
              <a:rPr sz="700" dirty="0">
                <a:latin typeface="Comic Sans MS"/>
                <a:cs typeface="Comic Sans MS"/>
              </a:rPr>
              <a:t>[ML</a:t>
            </a:r>
            <a:r>
              <a:rPr sz="675" baseline="-18518" dirty="0">
                <a:latin typeface="Comic Sans MS"/>
                <a:cs typeface="Comic Sans MS"/>
              </a:rPr>
              <a:t>5</a:t>
            </a:r>
            <a:r>
              <a:rPr sz="700" dirty="0">
                <a:latin typeface="Comic Sans MS"/>
                <a:cs typeface="Comic Sans MS"/>
              </a:rPr>
              <a:t>X][Y]</a:t>
            </a:r>
            <a:endParaRPr sz="700">
              <a:latin typeface="Comic Sans MS"/>
              <a:cs typeface="Comic Sans MS"/>
            </a:endParaRPr>
          </a:p>
          <a:p>
            <a:pPr marL="439420" marR="320040">
              <a:lnSpc>
                <a:spcPct val="170000"/>
              </a:lnSpc>
              <a:spcBef>
                <a:spcPts val="170"/>
              </a:spcBef>
            </a:pPr>
            <a:r>
              <a:rPr sz="700" b="1" spc="-5" dirty="0">
                <a:solidFill>
                  <a:srgbClr val="CC9A00"/>
                </a:solidFill>
                <a:latin typeface="Comic Sans MS"/>
                <a:cs typeface="Comic Sans MS"/>
              </a:rPr>
              <a:t>but note this is not strictly the case when </a:t>
            </a:r>
            <a:r>
              <a:rPr sz="700" b="1" dirty="0">
                <a:solidFill>
                  <a:srgbClr val="CC9A00"/>
                </a:solidFill>
                <a:latin typeface="Comic Sans MS"/>
                <a:cs typeface="Comic Sans MS"/>
              </a:rPr>
              <a:t>Y is H</a:t>
            </a:r>
            <a:r>
              <a:rPr sz="675" b="1" baseline="-18518" dirty="0">
                <a:solidFill>
                  <a:srgbClr val="CC9A00"/>
                </a:solidFill>
                <a:latin typeface="Comic Sans MS"/>
                <a:cs typeface="Comic Sans MS"/>
              </a:rPr>
              <a:t>2</a:t>
            </a:r>
            <a:r>
              <a:rPr sz="700" b="1" dirty="0">
                <a:solidFill>
                  <a:srgbClr val="CC9A00"/>
                </a:solidFill>
                <a:latin typeface="Comic Sans MS"/>
                <a:cs typeface="Comic Sans MS"/>
              </a:rPr>
              <a:t>O. </a:t>
            </a:r>
            <a:r>
              <a:rPr sz="700" b="1" spc="-5" dirty="0">
                <a:solidFill>
                  <a:srgbClr val="CC9A00"/>
                </a:solidFill>
                <a:latin typeface="Comic Sans MS"/>
                <a:cs typeface="Comic Sans MS"/>
              </a:rPr>
              <a:t>The concentration </a:t>
            </a:r>
            <a:r>
              <a:rPr sz="700" b="1" dirty="0">
                <a:solidFill>
                  <a:srgbClr val="CC9A00"/>
                </a:solidFill>
                <a:latin typeface="Comic Sans MS"/>
                <a:cs typeface="Comic Sans MS"/>
              </a:rPr>
              <a:t>of </a:t>
            </a:r>
            <a:r>
              <a:rPr sz="700" b="1" spc="-5" dirty="0">
                <a:solidFill>
                  <a:srgbClr val="CC9A00"/>
                </a:solidFill>
                <a:latin typeface="Comic Sans MS"/>
                <a:cs typeface="Comic Sans MS"/>
              </a:rPr>
              <a:t>water </a:t>
            </a:r>
            <a:r>
              <a:rPr sz="700" b="1" dirty="0">
                <a:solidFill>
                  <a:srgbClr val="CC9A00"/>
                </a:solidFill>
                <a:latin typeface="Comic Sans MS"/>
                <a:cs typeface="Comic Sans MS"/>
              </a:rPr>
              <a:t>is </a:t>
            </a:r>
            <a:r>
              <a:rPr sz="700" b="1" spc="-5" dirty="0">
                <a:solidFill>
                  <a:srgbClr val="CC9A00"/>
                </a:solidFill>
                <a:latin typeface="Comic Sans MS"/>
                <a:cs typeface="Comic Sans MS"/>
              </a:rPr>
              <a:t>so  large that it is essentially </a:t>
            </a:r>
            <a:r>
              <a:rPr sz="700" b="1" dirty="0">
                <a:solidFill>
                  <a:srgbClr val="CC9A00"/>
                </a:solidFill>
                <a:latin typeface="Comic Sans MS"/>
                <a:cs typeface="Comic Sans MS"/>
              </a:rPr>
              <a:t>a </a:t>
            </a:r>
            <a:r>
              <a:rPr sz="700" b="1" spc="-5" dirty="0">
                <a:solidFill>
                  <a:srgbClr val="CC9A00"/>
                </a:solidFill>
                <a:latin typeface="Comic Sans MS"/>
                <a:cs typeface="Comic Sans MS"/>
              </a:rPr>
              <a:t>constant, we cannot dilute</a:t>
            </a:r>
            <a:r>
              <a:rPr sz="700" b="1" spc="50" dirty="0">
                <a:solidFill>
                  <a:srgbClr val="CC9A00"/>
                </a:solidFill>
                <a:latin typeface="Comic Sans MS"/>
                <a:cs typeface="Comic Sans MS"/>
              </a:rPr>
              <a:t> </a:t>
            </a:r>
            <a:r>
              <a:rPr sz="700" b="1" spc="-5" dirty="0">
                <a:solidFill>
                  <a:srgbClr val="CC9A00"/>
                </a:solidFill>
                <a:latin typeface="Comic Sans MS"/>
                <a:cs typeface="Comic Sans MS"/>
              </a:rPr>
              <a:t>water!</a:t>
            </a:r>
            <a:endParaRPr sz="700">
              <a:latin typeface="Comic Sans MS"/>
              <a:cs typeface="Comic Sans MS"/>
            </a:endParaRPr>
          </a:p>
          <a:p>
            <a:pPr marL="439420">
              <a:lnSpc>
                <a:spcPct val="100000"/>
              </a:lnSpc>
              <a:spcBef>
                <a:spcPts val="755"/>
              </a:spcBef>
            </a:pPr>
            <a:r>
              <a:rPr sz="700" b="1" spc="-5" dirty="0">
                <a:solidFill>
                  <a:srgbClr val="CC9A00"/>
                </a:solidFill>
                <a:latin typeface="Comic Sans MS"/>
                <a:cs typeface="Comic Sans MS"/>
              </a:rPr>
              <a:t>Hence </a:t>
            </a:r>
            <a:r>
              <a:rPr sz="700" spc="-5" dirty="0">
                <a:latin typeface="Comic Sans MS"/>
                <a:cs typeface="Comic Sans MS"/>
              </a:rPr>
              <a:t>Rate </a:t>
            </a:r>
            <a:r>
              <a:rPr sz="700" dirty="0">
                <a:latin typeface="Comic Sans MS"/>
                <a:cs typeface="Comic Sans MS"/>
              </a:rPr>
              <a:t>=</a:t>
            </a:r>
            <a:r>
              <a:rPr sz="700" spc="-15" dirty="0">
                <a:latin typeface="Comic Sans MS"/>
                <a:cs typeface="Comic Sans MS"/>
              </a:rPr>
              <a:t> </a:t>
            </a:r>
            <a:r>
              <a:rPr sz="700" dirty="0">
                <a:latin typeface="Comic Sans MS"/>
                <a:cs typeface="Comic Sans MS"/>
              </a:rPr>
              <a:t>k</a:t>
            </a:r>
            <a:r>
              <a:rPr sz="675" baseline="-18518" dirty="0">
                <a:latin typeface="Comic Sans MS"/>
                <a:cs typeface="Comic Sans MS"/>
              </a:rPr>
              <a:t>1</a:t>
            </a:r>
            <a:r>
              <a:rPr sz="700" dirty="0">
                <a:latin typeface="Comic Sans MS"/>
                <a:cs typeface="Comic Sans MS"/>
              </a:rPr>
              <a:t>[ML</a:t>
            </a:r>
            <a:r>
              <a:rPr sz="675" baseline="-18518" dirty="0">
                <a:latin typeface="Comic Sans MS"/>
                <a:cs typeface="Comic Sans MS"/>
              </a:rPr>
              <a:t>5</a:t>
            </a:r>
            <a:r>
              <a:rPr sz="700" dirty="0">
                <a:latin typeface="Comic Sans MS"/>
                <a:cs typeface="Comic Sans MS"/>
              </a:rPr>
              <a:t>X]</a:t>
            </a:r>
            <a:endParaRPr sz="700">
              <a:latin typeface="Comic Sans MS"/>
              <a:cs typeface="Comic Sans MS"/>
            </a:endParaRPr>
          </a:p>
          <a:p>
            <a:pPr marL="439420" marR="366395">
              <a:lnSpc>
                <a:spcPct val="170000"/>
              </a:lnSpc>
              <a:spcBef>
                <a:spcPts val="170"/>
              </a:spcBef>
            </a:pPr>
            <a:r>
              <a:rPr sz="700" dirty="0">
                <a:latin typeface="Comic Sans MS"/>
                <a:cs typeface="Comic Sans MS"/>
              </a:rPr>
              <a:t>and </a:t>
            </a:r>
            <a:r>
              <a:rPr sz="700" spc="-5" dirty="0">
                <a:latin typeface="Comic Sans MS"/>
                <a:cs typeface="Comic Sans MS"/>
              </a:rPr>
              <a:t>the experimental conditions </a:t>
            </a:r>
            <a:r>
              <a:rPr sz="700" b="1" dirty="0">
                <a:solidFill>
                  <a:srgbClr val="9A6500"/>
                </a:solidFill>
                <a:latin typeface="Comic Sans MS"/>
                <a:cs typeface="Comic Sans MS"/>
              </a:rPr>
              <a:t>mask </a:t>
            </a:r>
            <a:r>
              <a:rPr sz="700" spc="-5" dirty="0">
                <a:latin typeface="Comic Sans MS"/>
                <a:cs typeface="Comic Sans MS"/>
              </a:rPr>
              <a:t>the dependence </a:t>
            </a:r>
            <a:r>
              <a:rPr sz="700" dirty="0">
                <a:latin typeface="Comic Sans MS"/>
                <a:cs typeface="Comic Sans MS"/>
              </a:rPr>
              <a:t>of a </a:t>
            </a:r>
            <a:r>
              <a:rPr sz="700" spc="-5" dirty="0">
                <a:latin typeface="Comic Sans MS"/>
                <a:cs typeface="Comic Sans MS"/>
              </a:rPr>
              <a:t>rate </a:t>
            </a:r>
            <a:r>
              <a:rPr sz="700" dirty="0">
                <a:latin typeface="Comic Sans MS"/>
                <a:cs typeface="Comic Sans MS"/>
              </a:rPr>
              <a:t>on </a:t>
            </a:r>
            <a:r>
              <a:rPr sz="700" spc="-5" dirty="0">
                <a:latin typeface="Comic Sans MS"/>
                <a:cs typeface="Comic Sans MS"/>
              </a:rPr>
              <a:t>the </a:t>
            </a:r>
            <a:r>
              <a:rPr sz="700" dirty="0">
                <a:latin typeface="Comic Sans MS"/>
                <a:cs typeface="Comic Sans MS"/>
              </a:rPr>
              <a:t>concentration of  </a:t>
            </a:r>
            <a:r>
              <a:rPr sz="700" spc="-5" dirty="0">
                <a:latin typeface="Comic Sans MS"/>
                <a:cs typeface="Comic Sans MS"/>
              </a:rPr>
              <a:t>the incoming</a:t>
            </a:r>
            <a:r>
              <a:rPr sz="700" spc="-30" dirty="0">
                <a:latin typeface="Comic Sans MS"/>
                <a:cs typeface="Comic Sans MS"/>
              </a:rPr>
              <a:t> </a:t>
            </a:r>
            <a:r>
              <a:rPr sz="700" dirty="0">
                <a:latin typeface="Comic Sans MS"/>
                <a:cs typeface="Comic Sans MS"/>
              </a:rPr>
              <a:t>ligand.</a:t>
            </a:r>
            <a:endParaRPr sz="700">
              <a:latin typeface="Comic Sans MS"/>
              <a:cs typeface="Comic Sans MS"/>
            </a:endParaRPr>
          </a:p>
          <a:p>
            <a:pPr marL="439420" marR="352425" indent="-171450">
              <a:lnSpc>
                <a:spcPct val="170000"/>
              </a:lnSpc>
              <a:spcBef>
                <a:spcPts val="165"/>
              </a:spcBef>
              <a:buClr>
                <a:srgbClr val="CC9A00"/>
              </a:buClr>
              <a:buSzPct val="64285"/>
              <a:buFont typeface="Wingdings"/>
              <a:buChar char=""/>
              <a:tabLst>
                <a:tab pos="439420" algn="l"/>
                <a:tab pos="440055" algn="l"/>
              </a:tabLst>
            </a:pPr>
            <a:r>
              <a:rPr sz="700" dirty="0">
                <a:latin typeface="Comic Sans MS"/>
                <a:cs typeface="Comic Sans MS"/>
              </a:rPr>
              <a:t>Now </a:t>
            </a:r>
            <a:r>
              <a:rPr sz="700" spc="-5" dirty="0">
                <a:latin typeface="Comic Sans MS"/>
                <a:cs typeface="Comic Sans MS"/>
              </a:rPr>
              <a:t>we </a:t>
            </a:r>
            <a:r>
              <a:rPr sz="700" dirty="0">
                <a:latin typeface="Comic Sans MS"/>
                <a:cs typeface="Comic Sans MS"/>
              </a:rPr>
              <a:t>are </a:t>
            </a:r>
            <a:r>
              <a:rPr sz="700" spc="-5" dirty="0">
                <a:latin typeface="Comic Sans MS"/>
                <a:cs typeface="Comic Sans MS"/>
              </a:rPr>
              <a:t>unable to distinguish between </a:t>
            </a:r>
            <a:r>
              <a:rPr sz="700" dirty="0">
                <a:latin typeface="Comic Sans MS"/>
                <a:cs typeface="Comic Sans MS"/>
              </a:rPr>
              <a:t>the associative and </a:t>
            </a:r>
            <a:r>
              <a:rPr sz="700" spc="-5" dirty="0">
                <a:latin typeface="Comic Sans MS"/>
                <a:cs typeface="Comic Sans MS"/>
              </a:rPr>
              <a:t>dissociative </a:t>
            </a:r>
            <a:r>
              <a:rPr sz="700" dirty="0">
                <a:latin typeface="Comic Sans MS"/>
                <a:cs typeface="Comic Sans MS"/>
              </a:rPr>
              <a:t>mechanism </a:t>
            </a:r>
            <a:r>
              <a:rPr sz="700" spc="-5" dirty="0">
                <a:latin typeface="Comic Sans MS"/>
                <a:cs typeface="Comic Sans MS"/>
              </a:rPr>
              <a:t>from  the reaction</a:t>
            </a:r>
            <a:r>
              <a:rPr sz="700" spc="-30" dirty="0">
                <a:latin typeface="Comic Sans MS"/>
                <a:cs typeface="Comic Sans MS"/>
              </a:rPr>
              <a:t> </a:t>
            </a:r>
            <a:r>
              <a:rPr sz="700" spc="-5" dirty="0">
                <a:latin typeface="Comic Sans MS"/>
                <a:cs typeface="Comic Sans MS"/>
              </a:rPr>
              <a:t>kinetics.</a:t>
            </a:r>
            <a:endParaRPr sz="700">
              <a:latin typeface="Comic Sans MS"/>
              <a:cs typeface="Comic Sans MS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40"/>
              </a:lnSpc>
            </a:pPr>
            <a:fld id="{81D60167-4931-47E6-BA6A-407CBD079E47}" type="slidenum">
              <a:rPr dirty="0"/>
              <a:pPr marL="38100">
                <a:lnSpc>
                  <a:spcPts val="1540"/>
                </a:lnSpc>
              </a:pPr>
              <a:t>6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49120" y="1377191"/>
            <a:ext cx="3932554" cy="54991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34"/>
              </a:spcBef>
              <a:tabLst>
                <a:tab pos="310515" algn="l"/>
              </a:tabLst>
            </a:pPr>
            <a:r>
              <a:rPr sz="900" b="1" dirty="0">
                <a:solidFill>
                  <a:srgbClr val="CC9A00"/>
                </a:solidFill>
                <a:latin typeface="Comic Sans MS"/>
                <a:cs typeface="Comic Sans MS"/>
              </a:rPr>
              <a:t>3.	The Interchange Mechanism</a:t>
            </a:r>
            <a:r>
              <a:rPr sz="900" b="1" spc="-40" dirty="0">
                <a:solidFill>
                  <a:srgbClr val="CC9A00"/>
                </a:solidFill>
                <a:latin typeface="Comic Sans MS"/>
                <a:cs typeface="Comic Sans MS"/>
              </a:rPr>
              <a:t> </a:t>
            </a:r>
            <a:r>
              <a:rPr sz="900" b="1" dirty="0">
                <a:solidFill>
                  <a:srgbClr val="CC9A00"/>
                </a:solidFill>
                <a:latin typeface="Comic Sans MS"/>
                <a:cs typeface="Comic Sans MS"/>
              </a:rPr>
              <a:t>(I)</a:t>
            </a:r>
            <a:endParaRPr sz="900">
              <a:latin typeface="Comic Sans MS"/>
              <a:cs typeface="Comic Sans MS"/>
            </a:endParaRPr>
          </a:p>
          <a:p>
            <a:pPr marL="311150" marR="30480">
              <a:lnSpc>
                <a:spcPct val="120000"/>
              </a:lnSpc>
              <a:spcBef>
                <a:spcPts val="120"/>
              </a:spcBef>
            </a:pPr>
            <a:r>
              <a:rPr sz="900" dirty="0">
                <a:latin typeface="Comic Sans MS"/>
                <a:cs typeface="Comic Sans MS"/>
              </a:rPr>
              <a:t>As Y begins to bond X begins to leave. </a:t>
            </a:r>
            <a:r>
              <a:rPr sz="900" spc="-5" dirty="0">
                <a:latin typeface="Comic Sans MS"/>
                <a:cs typeface="Comic Sans MS"/>
              </a:rPr>
              <a:t>i.e. </a:t>
            </a:r>
            <a:r>
              <a:rPr sz="900" dirty="0">
                <a:latin typeface="Comic Sans MS"/>
                <a:cs typeface="Comic Sans MS"/>
              </a:rPr>
              <a:t>the bond making to Y</a:t>
            </a:r>
            <a:r>
              <a:rPr sz="900" spc="-17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and  bond breaking to X occur simultaneously (organic</a:t>
            </a:r>
            <a:r>
              <a:rPr sz="900" spc="-85" dirty="0">
                <a:latin typeface="Comic Sans MS"/>
                <a:cs typeface="Comic Sans MS"/>
              </a:rPr>
              <a:t> </a:t>
            </a:r>
            <a:r>
              <a:rPr sz="900" spc="-5" dirty="0">
                <a:latin typeface="Comic Sans MS"/>
                <a:cs typeface="Comic Sans MS"/>
              </a:rPr>
              <a:t>SN</a:t>
            </a:r>
            <a:r>
              <a:rPr sz="900" spc="-7" baseline="-18518" dirty="0">
                <a:latin typeface="Comic Sans MS"/>
                <a:cs typeface="Comic Sans MS"/>
              </a:rPr>
              <a:t>2</a:t>
            </a:r>
            <a:r>
              <a:rPr sz="900" spc="-5" dirty="0">
                <a:latin typeface="Comic Sans MS"/>
                <a:cs typeface="Comic Sans MS"/>
              </a:rPr>
              <a:t>)</a:t>
            </a:r>
            <a:endParaRPr sz="900">
              <a:latin typeface="Comic Sans MS"/>
              <a:cs typeface="Comic Sans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225413" y="2250186"/>
            <a:ext cx="3209290" cy="161925"/>
            <a:chOff x="2225413" y="2250186"/>
            <a:chExt cx="3209290" cy="161925"/>
          </a:xfrm>
        </p:grpSpPr>
        <p:sp>
          <p:nvSpPr>
            <p:cNvPr id="4" name="object 4"/>
            <p:cNvSpPr/>
            <p:nvPr/>
          </p:nvSpPr>
          <p:spPr>
            <a:xfrm>
              <a:off x="2423160" y="2330196"/>
              <a:ext cx="264795" cy="1270"/>
            </a:xfrm>
            <a:custGeom>
              <a:avLst/>
              <a:gdLst/>
              <a:ahLst/>
              <a:cxnLst/>
              <a:rect l="l" t="t" r="r" b="b"/>
              <a:pathLst>
                <a:path w="264794" h="1269">
                  <a:moveTo>
                    <a:pt x="0" y="761"/>
                  </a:moveTo>
                  <a:lnTo>
                    <a:pt x="264414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250186" y="2330958"/>
              <a:ext cx="132080" cy="1905"/>
            </a:xfrm>
            <a:custGeom>
              <a:avLst/>
              <a:gdLst/>
              <a:ahLst/>
              <a:cxnLst/>
              <a:rect l="l" t="t" r="r" b="b"/>
              <a:pathLst>
                <a:path w="132080" h="1905">
                  <a:moveTo>
                    <a:pt x="0" y="1524"/>
                  </a:moveTo>
                  <a:lnTo>
                    <a:pt x="131826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229541" y="2332482"/>
              <a:ext cx="20955" cy="36195"/>
            </a:xfrm>
            <a:custGeom>
              <a:avLst/>
              <a:gdLst/>
              <a:ahLst/>
              <a:cxnLst/>
              <a:rect l="l" t="t" r="r" b="b"/>
              <a:pathLst>
                <a:path w="20955" h="36194">
                  <a:moveTo>
                    <a:pt x="20644" y="0"/>
                  </a:moveTo>
                  <a:lnTo>
                    <a:pt x="0" y="35814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669003" y="2330196"/>
              <a:ext cx="19050" cy="38100"/>
            </a:xfrm>
            <a:custGeom>
              <a:avLst/>
              <a:gdLst/>
              <a:ahLst/>
              <a:cxnLst/>
              <a:rect l="l" t="t" r="r" b="b"/>
              <a:pathLst>
                <a:path w="19050" h="38100">
                  <a:moveTo>
                    <a:pt x="18570" y="0"/>
                  </a:moveTo>
                  <a:lnTo>
                    <a:pt x="0" y="3810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98623" y="2250186"/>
              <a:ext cx="8255" cy="161925"/>
            </a:xfrm>
            <a:custGeom>
              <a:avLst/>
              <a:gdLst/>
              <a:ahLst/>
              <a:cxnLst/>
              <a:rect l="l" t="t" r="r" b="b"/>
              <a:pathLst>
                <a:path w="8255" h="161925">
                  <a:moveTo>
                    <a:pt x="0" y="161544"/>
                  </a:moveTo>
                  <a:lnTo>
                    <a:pt x="7924" y="161544"/>
                  </a:lnTo>
                  <a:lnTo>
                    <a:pt x="7924" y="0"/>
                  </a:lnTo>
                  <a:lnTo>
                    <a:pt x="0" y="0"/>
                  </a:lnTo>
                  <a:lnTo>
                    <a:pt x="0" y="16154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480068" y="2326386"/>
              <a:ext cx="24765" cy="41910"/>
            </a:xfrm>
            <a:custGeom>
              <a:avLst/>
              <a:gdLst/>
              <a:ahLst/>
              <a:cxnLst/>
              <a:rect l="l" t="t" r="r" b="b"/>
              <a:pathLst>
                <a:path w="24764" h="41910">
                  <a:moveTo>
                    <a:pt x="24369" y="0"/>
                  </a:moveTo>
                  <a:lnTo>
                    <a:pt x="0" y="4191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932408" y="2324100"/>
              <a:ext cx="22225" cy="44450"/>
            </a:xfrm>
            <a:custGeom>
              <a:avLst/>
              <a:gdLst/>
              <a:ahLst/>
              <a:cxnLst/>
              <a:rect l="l" t="t" r="r" b="b"/>
              <a:pathLst>
                <a:path w="22225" h="44450">
                  <a:moveTo>
                    <a:pt x="21610" y="0"/>
                  </a:moveTo>
                  <a:lnTo>
                    <a:pt x="0" y="44196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165598" y="2336292"/>
              <a:ext cx="264795" cy="1270"/>
            </a:xfrm>
            <a:custGeom>
              <a:avLst/>
              <a:gdLst/>
              <a:ahLst/>
              <a:cxnLst/>
              <a:rect l="l" t="t" r="r" b="b"/>
              <a:pathLst>
                <a:path w="264795" h="1269">
                  <a:moveTo>
                    <a:pt x="0" y="761"/>
                  </a:moveTo>
                  <a:lnTo>
                    <a:pt x="264414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92624" y="2337054"/>
              <a:ext cx="132080" cy="1905"/>
            </a:xfrm>
            <a:custGeom>
              <a:avLst/>
              <a:gdLst/>
              <a:ahLst/>
              <a:cxnLst/>
              <a:rect l="l" t="t" r="r" b="b"/>
              <a:pathLst>
                <a:path w="132079" h="1905">
                  <a:moveTo>
                    <a:pt x="0" y="1524"/>
                  </a:moveTo>
                  <a:lnTo>
                    <a:pt x="131826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75399" y="2338578"/>
              <a:ext cx="17780" cy="29845"/>
            </a:xfrm>
            <a:custGeom>
              <a:avLst/>
              <a:gdLst/>
              <a:ahLst/>
              <a:cxnLst/>
              <a:rect l="l" t="t" r="r" b="b"/>
              <a:pathLst>
                <a:path w="17779" h="29844">
                  <a:moveTo>
                    <a:pt x="17224" y="0"/>
                  </a:moveTo>
                  <a:lnTo>
                    <a:pt x="0" y="2971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414312" y="2336292"/>
              <a:ext cx="15875" cy="32384"/>
            </a:xfrm>
            <a:custGeom>
              <a:avLst/>
              <a:gdLst/>
              <a:ahLst/>
              <a:cxnLst/>
              <a:rect l="l" t="t" r="r" b="b"/>
              <a:pathLst>
                <a:path w="15875" h="32385">
                  <a:moveTo>
                    <a:pt x="15699" y="0"/>
                  </a:moveTo>
                  <a:lnTo>
                    <a:pt x="0" y="32003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5136641" y="2133029"/>
            <a:ext cx="6858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650" spc="25" dirty="0">
                <a:latin typeface="Comic Sans MS"/>
                <a:cs typeface="Comic Sans MS"/>
              </a:rPr>
              <a:t>Y</a:t>
            </a:r>
            <a:endParaRPr sz="650">
              <a:latin typeface="Comic Sans MS"/>
              <a:cs typeface="Comic Sans MS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499992" y="2256282"/>
            <a:ext cx="1648460" cy="161290"/>
            <a:chOff x="3499992" y="2256282"/>
            <a:chExt cx="1648460" cy="161290"/>
          </a:xfrm>
        </p:grpSpPr>
        <p:sp>
          <p:nvSpPr>
            <p:cNvPr id="17" name="object 17"/>
            <p:cNvSpPr/>
            <p:nvPr/>
          </p:nvSpPr>
          <p:spPr>
            <a:xfrm>
              <a:off x="3504437" y="2325624"/>
              <a:ext cx="62230" cy="1270"/>
            </a:xfrm>
            <a:custGeom>
              <a:avLst/>
              <a:gdLst/>
              <a:ahLst/>
              <a:cxnLst/>
              <a:rect l="l" t="t" r="r" b="b"/>
              <a:pathLst>
                <a:path w="62229" h="1269">
                  <a:moveTo>
                    <a:pt x="-3962" y="380"/>
                  </a:moveTo>
                  <a:lnTo>
                    <a:pt x="65684" y="380"/>
                  </a:lnTo>
                </a:path>
              </a:pathLst>
            </a:custGeom>
            <a:ln w="86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614165" y="2325624"/>
              <a:ext cx="90805" cy="0"/>
            </a:xfrm>
            <a:custGeom>
              <a:avLst/>
              <a:gdLst/>
              <a:ahLst/>
              <a:cxnLst/>
              <a:rect l="l" t="t" r="r" b="b"/>
              <a:pathLst>
                <a:path w="90804">
                  <a:moveTo>
                    <a:pt x="0" y="0"/>
                  </a:moveTo>
                  <a:lnTo>
                    <a:pt x="90678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763517" y="2324100"/>
              <a:ext cx="190500" cy="0"/>
            </a:xfrm>
            <a:custGeom>
              <a:avLst/>
              <a:gdLst/>
              <a:ahLst/>
              <a:cxnLst/>
              <a:rect l="l" t="t" r="r" b="b"/>
              <a:pathLst>
                <a:path w="190500">
                  <a:moveTo>
                    <a:pt x="0" y="0"/>
                  </a:moveTo>
                  <a:lnTo>
                    <a:pt x="19050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140299" y="2256282"/>
              <a:ext cx="8255" cy="161290"/>
            </a:xfrm>
            <a:custGeom>
              <a:avLst/>
              <a:gdLst/>
              <a:ahLst/>
              <a:cxnLst/>
              <a:rect l="l" t="t" r="r" b="b"/>
              <a:pathLst>
                <a:path w="8254" h="161289">
                  <a:moveTo>
                    <a:pt x="0" y="160781"/>
                  </a:moveTo>
                  <a:lnTo>
                    <a:pt x="7924" y="160781"/>
                  </a:lnTo>
                  <a:lnTo>
                    <a:pt x="7924" y="0"/>
                  </a:lnTo>
                  <a:lnTo>
                    <a:pt x="0" y="0"/>
                  </a:lnTo>
                  <a:lnTo>
                    <a:pt x="0" y="16078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2384298" y="2123293"/>
            <a:ext cx="258445" cy="1441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650" spc="30" dirty="0">
                <a:latin typeface="Comic Sans MS"/>
                <a:cs typeface="Comic Sans MS"/>
              </a:rPr>
              <a:t>X</a:t>
            </a:r>
            <a:r>
              <a:rPr sz="650" spc="175" dirty="0">
                <a:latin typeface="Comic Sans MS"/>
                <a:cs typeface="Comic Sans MS"/>
              </a:rPr>
              <a:t> </a:t>
            </a:r>
            <a:r>
              <a:rPr sz="1125" spc="67" baseline="3703" dirty="0">
                <a:latin typeface="Comic Sans MS"/>
                <a:cs typeface="Comic Sans MS"/>
              </a:rPr>
              <a:t>Y</a:t>
            </a:r>
            <a:endParaRPr sz="1125" baseline="3703">
              <a:latin typeface="Comic Sans MS"/>
              <a:cs typeface="Comic Sans M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454373" y="2223516"/>
            <a:ext cx="88420" cy="144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492246" y="2142173"/>
            <a:ext cx="76835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650" spc="30" dirty="0">
                <a:latin typeface="Comic Sans MS"/>
                <a:cs typeface="Comic Sans MS"/>
              </a:rPr>
              <a:t>X</a:t>
            </a:r>
            <a:endParaRPr sz="650">
              <a:latin typeface="Comic Sans MS"/>
              <a:cs typeface="Comic Sans MS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3545268" y="2252154"/>
            <a:ext cx="74930" cy="121920"/>
            <a:chOff x="3545268" y="2252154"/>
            <a:chExt cx="74930" cy="121920"/>
          </a:xfrm>
        </p:grpSpPr>
        <p:sp>
          <p:nvSpPr>
            <p:cNvPr id="25" name="object 25"/>
            <p:cNvSpPr/>
            <p:nvPr/>
          </p:nvSpPr>
          <p:spPr>
            <a:xfrm>
              <a:off x="3549395" y="2256282"/>
              <a:ext cx="12700" cy="20955"/>
            </a:xfrm>
            <a:custGeom>
              <a:avLst/>
              <a:gdLst/>
              <a:ahLst/>
              <a:cxnLst/>
              <a:rect l="l" t="t" r="r" b="b"/>
              <a:pathLst>
                <a:path w="12700" h="20955">
                  <a:moveTo>
                    <a:pt x="12191" y="20574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576065" y="2302764"/>
              <a:ext cx="12700" cy="20955"/>
            </a:xfrm>
            <a:custGeom>
              <a:avLst/>
              <a:gdLst/>
              <a:ahLst/>
              <a:cxnLst/>
              <a:rect l="l" t="t" r="r" b="b"/>
              <a:pathLst>
                <a:path w="12700" h="20955">
                  <a:moveTo>
                    <a:pt x="12191" y="20574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604259" y="2350008"/>
              <a:ext cx="11430" cy="20320"/>
            </a:xfrm>
            <a:custGeom>
              <a:avLst/>
              <a:gdLst/>
              <a:ahLst/>
              <a:cxnLst/>
              <a:rect l="l" t="t" r="r" b="b"/>
              <a:pathLst>
                <a:path w="11429" h="20319">
                  <a:moveTo>
                    <a:pt x="11429" y="19811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3803903" y="2164271"/>
            <a:ext cx="68580" cy="125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650" spc="25" dirty="0">
                <a:latin typeface="Comic Sans MS"/>
                <a:cs typeface="Comic Sans MS"/>
              </a:rPr>
              <a:t>Y</a:t>
            </a:r>
            <a:endParaRPr sz="650">
              <a:latin typeface="Comic Sans MS"/>
              <a:cs typeface="Comic Sans MS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2108136" y="2258250"/>
            <a:ext cx="3310890" cy="374015"/>
            <a:chOff x="2108136" y="2258250"/>
            <a:chExt cx="3310890" cy="374015"/>
          </a:xfrm>
        </p:grpSpPr>
        <p:sp>
          <p:nvSpPr>
            <p:cNvPr id="30" name="object 30"/>
            <p:cNvSpPr/>
            <p:nvPr/>
          </p:nvSpPr>
          <p:spPr>
            <a:xfrm>
              <a:off x="2112263" y="2368296"/>
              <a:ext cx="117475" cy="203835"/>
            </a:xfrm>
            <a:custGeom>
              <a:avLst/>
              <a:gdLst/>
              <a:ahLst/>
              <a:cxnLst/>
              <a:rect l="l" t="t" r="r" b="b"/>
              <a:pathLst>
                <a:path w="117475" h="203835">
                  <a:moveTo>
                    <a:pt x="117277" y="0"/>
                  </a:moveTo>
                  <a:lnTo>
                    <a:pt x="0" y="203453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569463" y="2368296"/>
              <a:ext cx="99695" cy="204470"/>
            </a:xfrm>
            <a:custGeom>
              <a:avLst/>
              <a:gdLst/>
              <a:ahLst/>
              <a:cxnLst/>
              <a:rect l="l" t="t" r="r" b="b"/>
              <a:pathLst>
                <a:path w="99694" h="204469">
                  <a:moveTo>
                    <a:pt x="99539" y="0"/>
                  </a:moveTo>
                  <a:lnTo>
                    <a:pt x="0" y="204215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410205" y="2571750"/>
              <a:ext cx="160020" cy="0"/>
            </a:xfrm>
            <a:custGeom>
              <a:avLst/>
              <a:gdLst/>
              <a:ahLst/>
              <a:cxnLst/>
              <a:rect l="l" t="t" r="r" b="b"/>
              <a:pathLst>
                <a:path w="160019">
                  <a:moveTo>
                    <a:pt x="0" y="0"/>
                  </a:moveTo>
                  <a:lnTo>
                    <a:pt x="16002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112263" y="2571750"/>
              <a:ext cx="257810" cy="0"/>
            </a:xfrm>
            <a:custGeom>
              <a:avLst/>
              <a:gdLst/>
              <a:ahLst/>
              <a:cxnLst/>
              <a:rect l="l" t="t" r="r" b="b"/>
              <a:pathLst>
                <a:path w="257810">
                  <a:moveTo>
                    <a:pt x="0" y="0"/>
                  </a:moveTo>
                  <a:lnTo>
                    <a:pt x="257556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389631" y="2478786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h="143510">
                  <a:moveTo>
                    <a:pt x="0" y="0"/>
                  </a:moveTo>
                  <a:lnTo>
                    <a:pt x="0" y="143256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452877" y="2368295"/>
              <a:ext cx="5715" cy="5715"/>
            </a:xfrm>
            <a:custGeom>
              <a:avLst/>
              <a:gdLst/>
              <a:ahLst/>
              <a:cxnLst/>
              <a:rect l="l" t="t" r="r" b="b"/>
              <a:pathLst>
                <a:path w="5714" h="5714">
                  <a:moveTo>
                    <a:pt x="5199" y="0"/>
                  </a:moveTo>
                  <a:lnTo>
                    <a:pt x="1495" y="0"/>
                  </a:lnTo>
                  <a:lnTo>
                    <a:pt x="0" y="5334"/>
                  </a:lnTo>
                  <a:lnTo>
                    <a:pt x="519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781805" y="2262378"/>
              <a:ext cx="15240" cy="17145"/>
            </a:xfrm>
            <a:custGeom>
              <a:avLst/>
              <a:gdLst/>
              <a:ahLst/>
              <a:cxnLst/>
              <a:rect l="l" t="t" r="r" b="b"/>
              <a:pathLst>
                <a:path w="15239" h="17144">
                  <a:moveTo>
                    <a:pt x="0" y="16764"/>
                  </a:moveTo>
                  <a:lnTo>
                    <a:pt x="1524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746753" y="2296668"/>
              <a:ext cx="16510" cy="17145"/>
            </a:xfrm>
            <a:custGeom>
              <a:avLst/>
              <a:gdLst/>
              <a:ahLst/>
              <a:cxnLst/>
              <a:rect l="l" t="t" r="r" b="b"/>
              <a:pathLst>
                <a:path w="16510" h="17144">
                  <a:moveTo>
                    <a:pt x="0" y="16764"/>
                  </a:moveTo>
                  <a:lnTo>
                    <a:pt x="16002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711701" y="2330958"/>
              <a:ext cx="16510" cy="17780"/>
            </a:xfrm>
            <a:custGeom>
              <a:avLst/>
              <a:gdLst/>
              <a:ahLst/>
              <a:cxnLst/>
              <a:rect l="l" t="t" r="r" b="b"/>
              <a:pathLst>
                <a:path w="16510" h="17780">
                  <a:moveTo>
                    <a:pt x="0" y="17525"/>
                  </a:moveTo>
                  <a:lnTo>
                    <a:pt x="16002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691889" y="2366010"/>
              <a:ext cx="2540" cy="2540"/>
            </a:xfrm>
            <a:custGeom>
              <a:avLst/>
              <a:gdLst/>
              <a:ahLst/>
              <a:cxnLst/>
              <a:rect l="l" t="t" r="r" b="b"/>
              <a:pathLst>
                <a:path w="2539" h="2539">
                  <a:moveTo>
                    <a:pt x="0" y="2286"/>
                  </a:moveTo>
                  <a:lnTo>
                    <a:pt x="2286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365753" y="2368296"/>
              <a:ext cx="114935" cy="196850"/>
            </a:xfrm>
            <a:custGeom>
              <a:avLst/>
              <a:gdLst/>
              <a:ahLst/>
              <a:cxnLst/>
              <a:rect l="l" t="t" r="r" b="b"/>
              <a:pathLst>
                <a:path w="114935" h="196850">
                  <a:moveTo>
                    <a:pt x="114314" y="0"/>
                  </a:moveTo>
                  <a:lnTo>
                    <a:pt x="0" y="196595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835907" y="2368296"/>
              <a:ext cx="96520" cy="197485"/>
            </a:xfrm>
            <a:custGeom>
              <a:avLst/>
              <a:gdLst/>
              <a:ahLst/>
              <a:cxnLst/>
              <a:rect l="l" t="t" r="r" b="b"/>
              <a:pathLst>
                <a:path w="96520" h="197485">
                  <a:moveTo>
                    <a:pt x="96499" y="0"/>
                  </a:moveTo>
                  <a:lnTo>
                    <a:pt x="0" y="197357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677411" y="2564892"/>
              <a:ext cx="159385" cy="0"/>
            </a:xfrm>
            <a:custGeom>
              <a:avLst/>
              <a:gdLst/>
              <a:ahLst/>
              <a:cxnLst/>
              <a:rect l="l" t="t" r="r" b="b"/>
              <a:pathLst>
                <a:path w="159385">
                  <a:moveTo>
                    <a:pt x="0" y="0"/>
                  </a:moveTo>
                  <a:lnTo>
                    <a:pt x="159258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365753" y="2564892"/>
              <a:ext cx="271780" cy="0"/>
            </a:xfrm>
            <a:custGeom>
              <a:avLst/>
              <a:gdLst/>
              <a:ahLst/>
              <a:cxnLst/>
              <a:rect l="l" t="t" r="r" b="b"/>
              <a:pathLst>
                <a:path w="271779">
                  <a:moveTo>
                    <a:pt x="0" y="0"/>
                  </a:moveTo>
                  <a:lnTo>
                    <a:pt x="271272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656837" y="2472690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h="143510">
                  <a:moveTo>
                    <a:pt x="0" y="0"/>
                  </a:moveTo>
                  <a:lnTo>
                    <a:pt x="0" y="143256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256025" y="2462784"/>
              <a:ext cx="83185" cy="43180"/>
            </a:xfrm>
            <a:custGeom>
              <a:avLst/>
              <a:gdLst/>
              <a:ahLst/>
              <a:cxnLst/>
              <a:rect l="l" t="t" r="r" b="b"/>
              <a:pathLst>
                <a:path w="83185" h="43180">
                  <a:moveTo>
                    <a:pt x="0" y="0"/>
                  </a:moveTo>
                  <a:lnTo>
                    <a:pt x="10668" y="22098"/>
                  </a:lnTo>
                  <a:lnTo>
                    <a:pt x="0" y="42672"/>
                  </a:lnTo>
                  <a:lnTo>
                    <a:pt x="83058" y="220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812541" y="2484882"/>
              <a:ext cx="452120" cy="0"/>
            </a:xfrm>
            <a:custGeom>
              <a:avLst/>
              <a:gdLst/>
              <a:ahLst/>
              <a:cxnLst/>
              <a:rect l="l" t="t" r="r" b="b"/>
              <a:pathLst>
                <a:path w="452120">
                  <a:moveTo>
                    <a:pt x="451865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811017" y="2481072"/>
              <a:ext cx="455930" cy="7620"/>
            </a:xfrm>
            <a:custGeom>
              <a:avLst/>
              <a:gdLst/>
              <a:ahLst/>
              <a:cxnLst/>
              <a:rect l="l" t="t" r="r" b="b"/>
              <a:pathLst>
                <a:path w="455929" h="7619">
                  <a:moveTo>
                    <a:pt x="455676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55676" y="7619"/>
                  </a:lnTo>
                  <a:lnTo>
                    <a:pt x="45567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614811" y="2368296"/>
              <a:ext cx="1270" cy="1905"/>
            </a:xfrm>
            <a:custGeom>
              <a:avLst/>
              <a:gdLst/>
              <a:ahLst/>
              <a:cxnLst/>
              <a:rect l="l" t="t" r="r" b="b"/>
              <a:pathLst>
                <a:path w="1270" h="1905">
                  <a:moveTo>
                    <a:pt x="878" y="1523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630929" y="2396490"/>
              <a:ext cx="11430" cy="20955"/>
            </a:xfrm>
            <a:custGeom>
              <a:avLst/>
              <a:gdLst/>
              <a:ahLst/>
              <a:cxnLst/>
              <a:rect l="l" t="t" r="r" b="b"/>
              <a:pathLst>
                <a:path w="11429" h="20955">
                  <a:moveTo>
                    <a:pt x="11429" y="20574"/>
                  </a:move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677411" y="2366010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4">
                  <a:moveTo>
                    <a:pt x="0" y="16764"/>
                  </a:moveTo>
                  <a:lnTo>
                    <a:pt x="16764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642359" y="2400300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4">
                  <a:moveTo>
                    <a:pt x="0" y="16764"/>
                  </a:moveTo>
                  <a:lnTo>
                    <a:pt x="16764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489703" y="2438400"/>
              <a:ext cx="82550" cy="43180"/>
            </a:xfrm>
            <a:custGeom>
              <a:avLst/>
              <a:gdLst/>
              <a:ahLst/>
              <a:cxnLst/>
              <a:rect l="l" t="t" r="r" b="b"/>
              <a:pathLst>
                <a:path w="82550" h="43180">
                  <a:moveTo>
                    <a:pt x="0" y="0"/>
                  </a:moveTo>
                  <a:lnTo>
                    <a:pt x="9906" y="21335"/>
                  </a:lnTo>
                  <a:lnTo>
                    <a:pt x="0" y="42671"/>
                  </a:lnTo>
                  <a:lnTo>
                    <a:pt x="82296" y="213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089653" y="2459736"/>
              <a:ext cx="407670" cy="0"/>
            </a:xfrm>
            <a:custGeom>
              <a:avLst/>
              <a:gdLst/>
              <a:ahLst/>
              <a:cxnLst/>
              <a:rect l="l" t="t" r="r" b="b"/>
              <a:pathLst>
                <a:path w="407670">
                  <a:moveTo>
                    <a:pt x="40767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088891" y="2455926"/>
              <a:ext cx="410845" cy="7620"/>
            </a:xfrm>
            <a:custGeom>
              <a:avLst/>
              <a:gdLst/>
              <a:ahLst/>
              <a:cxnLst/>
              <a:rect l="l" t="t" r="r" b="b"/>
              <a:pathLst>
                <a:path w="410845" h="7619">
                  <a:moveTo>
                    <a:pt x="410717" y="0"/>
                  </a:moveTo>
                  <a:lnTo>
                    <a:pt x="0" y="0"/>
                  </a:lnTo>
                  <a:lnTo>
                    <a:pt x="0" y="7619"/>
                  </a:lnTo>
                  <a:lnTo>
                    <a:pt x="410717" y="7619"/>
                  </a:lnTo>
                  <a:lnTo>
                    <a:pt x="41071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853939" y="2368295"/>
              <a:ext cx="121920" cy="209550"/>
            </a:xfrm>
            <a:custGeom>
              <a:avLst/>
              <a:gdLst/>
              <a:ahLst/>
              <a:cxnLst/>
              <a:rect l="l" t="t" r="r" b="b"/>
              <a:pathLst>
                <a:path w="121920" h="209550">
                  <a:moveTo>
                    <a:pt x="121459" y="0"/>
                  </a:moveTo>
                  <a:lnTo>
                    <a:pt x="0" y="20955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311139" y="2368295"/>
              <a:ext cx="103505" cy="210820"/>
            </a:xfrm>
            <a:custGeom>
              <a:avLst/>
              <a:gdLst/>
              <a:ahLst/>
              <a:cxnLst/>
              <a:rect l="l" t="t" r="r" b="b"/>
              <a:pathLst>
                <a:path w="103504" h="210819">
                  <a:moveTo>
                    <a:pt x="103172" y="0"/>
                  </a:moveTo>
                  <a:lnTo>
                    <a:pt x="0" y="210312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5153405" y="2577846"/>
              <a:ext cx="158750" cy="0"/>
            </a:xfrm>
            <a:custGeom>
              <a:avLst/>
              <a:gdLst/>
              <a:ahLst/>
              <a:cxnLst/>
              <a:rect l="l" t="t" r="r" b="b"/>
              <a:pathLst>
                <a:path w="158750">
                  <a:moveTo>
                    <a:pt x="0" y="0"/>
                  </a:moveTo>
                  <a:lnTo>
                    <a:pt x="158496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4853939" y="2577846"/>
              <a:ext cx="257810" cy="0"/>
            </a:xfrm>
            <a:custGeom>
              <a:avLst/>
              <a:gdLst/>
              <a:ahLst/>
              <a:cxnLst/>
              <a:rect l="l" t="t" r="r" b="b"/>
              <a:pathLst>
                <a:path w="257810">
                  <a:moveTo>
                    <a:pt x="0" y="0"/>
                  </a:moveTo>
                  <a:lnTo>
                    <a:pt x="257556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132831" y="2484882"/>
              <a:ext cx="0" cy="143510"/>
            </a:xfrm>
            <a:custGeom>
              <a:avLst/>
              <a:gdLst/>
              <a:ahLst/>
              <a:cxnLst/>
              <a:rect l="l" t="t" r="r" b="b"/>
              <a:pathLst>
                <a:path h="143510">
                  <a:moveTo>
                    <a:pt x="0" y="0"/>
                  </a:moveTo>
                  <a:lnTo>
                    <a:pt x="0" y="143256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5489194" y="2367133"/>
            <a:ext cx="246379" cy="1441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0"/>
              </a:spcBef>
            </a:pPr>
            <a:r>
              <a:rPr sz="750" spc="35" dirty="0">
                <a:latin typeface="Comic Sans MS"/>
                <a:cs typeface="Comic Sans MS"/>
              </a:rPr>
              <a:t>+</a:t>
            </a:r>
            <a:r>
              <a:rPr sz="750" spc="-50" dirty="0">
                <a:latin typeface="Comic Sans MS"/>
                <a:cs typeface="Comic Sans MS"/>
              </a:rPr>
              <a:t> </a:t>
            </a:r>
            <a:r>
              <a:rPr sz="750" spc="20" dirty="0">
                <a:latin typeface="Comic Sans MS"/>
                <a:cs typeface="Comic Sans MS"/>
              </a:rPr>
              <a:t>X</a:t>
            </a:r>
            <a:r>
              <a:rPr sz="825" spc="30" baseline="25252" dirty="0">
                <a:latin typeface="Comic Sans MS"/>
                <a:cs typeface="Comic Sans MS"/>
              </a:rPr>
              <a:t>-</a:t>
            </a:r>
            <a:endParaRPr sz="825" baseline="25252">
              <a:latin typeface="Comic Sans MS"/>
              <a:cs typeface="Comic Sans MS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3259518" y="2369820"/>
            <a:ext cx="790575" cy="320675"/>
            <a:chOff x="3259518" y="2369820"/>
            <a:chExt cx="790575" cy="320675"/>
          </a:xfrm>
        </p:grpSpPr>
        <p:sp>
          <p:nvSpPr>
            <p:cNvPr id="62" name="object 62"/>
            <p:cNvSpPr/>
            <p:nvPr/>
          </p:nvSpPr>
          <p:spPr>
            <a:xfrm>
              <a:off x="3787139" y="2375916"/>
              <a:ext cx="67310" cy="40005"/>
            </a:xfrm>
            <a:custGeom>
              <a:avLst/>
              <a:gdLst/>
              <a:ahLst/>
              <a:cxnLst/>
              <a:rect l="l" t="t" r="r" b="b"/>
              <a:pathLst>
                <a:path w="67310" h="40005">
                  <a:moveTo>
                    <a:pt x="67056" y="0"/>
                  </a:moveTo>
                  <a:lnTo>
                    <a:pt x="0" y="12953"/>
                  </a:lnTo>
                  <a:lnTo>
                    <a:pt x="61722" y="39623"/>
                  </a:lnTo>
                  <a:lnTo>
                    <a:pt x="55626" y="19049"/>
                  </a:lnTo>
                  <a:lnTo>
                    <a:pt x="6705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3832859" y="2392680"/>
              <a:ext cx="212725" cy="261620"/>
            </a:xfrm>
            <a:custGeom>
              <a:avLst/>
              <a:gdLst/>
              <a:ahLst/>
              <a:cxnLst/>
              <a:rect l="l" t="t" r="r" b="b"/>
              <a:pathLst>
                <a:path w="212725" h="261619">
                  <a:moveTo>
                    <a:pt x="212598" y="259079"/>
                  </a:moveTo>
                  <a:lnTo>
                    <a:pt x="212598" y="261365"/>
                  </a:lnTo>
                  <a:lnTo>
                    <a:pt x="212598" y="260603"/>
                  </a:lnTo>
                  <a:lnTo>
                    <a:pt x="212598" y="256031"/>
                  </a:lnTo>
                  <a:lnTo>
                    <a:pt x="208526" y="210088"/>
                  </a:lnTo>
                  <a:lnTo>
                    <a:pt x="196738" y="166520"/>
                  </a:lnTo>
                  <a:lnTo>
                    <a:pt x="177879" y="126131"/>
                  </a:lnTo>
                  <a:lnTo>
                    <a:pt x="152590" y="89725"/>
                  </a:lnTo>
                  <a:lnTo>
                    <a:pt x="121515" y="58105"/>
                  </a:lnTo>
                  <a:lnTo>
                    <a:pt x="85296" y="32075"/>
                  </a:lnTo>
                  <a:lnTo>
                    <a:pt x="44577" y="12439"/>
                  </a:lnTo>
                  <a:lnTo>
                    <a:pt x="0" y="0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3497579" y="2369820"/>
              <a:ext cx="69850" cy="20320"/>
            </a:xfrm>
            <a:custGeom>
              <a:avLst/>
              <a:gdLst/>
              <a:ahLst/>
              <a:cxnLst/>
              <a:rect l="l" t="t" r="r" b="b"/>
              <a:pathLst>
                <a:path w="69850" h="20319">
                  <a:moveTo>
                    <a:pt x="0" y="0"/>
                  </a:moveTo>
                  <a:lnTo>
                    <a:pt x="13715" y="19812"/>
                  </a:lnTo>
                  <a:lnTo>
                    <a:pt x="69341" y="152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263645" y="2386584"/>
              <a:ext cx="258445" cy="299720"/>
            </a:xfrm>
            <a:custGeom>
              <a:avLst/>
              <a:gdLst/>
              <a:ahLst/>
              <a:cxnLst/>
              <a:rect l="l" t="t" r="r" b="b"/>
              <a:pathLst>
                <a:path w="258445" h="299719">
                  <a:moveTo>
                    <a:pt x="258317" y="0"/>
                  </a:moveTo>
                  <a:lnTo>
                    <a:pt x="210525" y="10186"/>
                  </a:lnTo>
                  <a:lnTo>
                    <a:pt x="166100" y="27584"/>
                  </a:lnTo>
                  <a:lnTo>
                    <a:pt x="125645" y="51505"/>
                  </a:lnTo>
                  <a:lnTo>
                    <a:pt x="89762" y="81259"/>
                  </a:lnTo>
                  <a:lnTo>
                    <a:pt x="59053" y="116155"/>
                  </a:lnTo>
                  <a:lnTo>
                    <a:pt x="34120" y="155504"/>
                  </a:lnTo>
                  <a:lnTo>
                    <a:pt x="15566" y="198616"/>
                  </a:lnTo>
                  <a:lnTo>
                    <a:pt x="3991" y="244801"/>
                  </a:lnTo>
                  <a:lnTo>
                    <a:pt x="0" y="293370"/>
                  </a:lnTo>
                  <a:lnTo>
                    <a:pt x="0" y="298704"/>
                  </a:lnTo>
                  <a:lnTo>
                    <a:pt x="0" y="299466"/>
                  </a:lnTo>
                  <a:lnTo>
                    <a:pt x="0" y="295656"/>
                  </a:lnTo>
                </a:path>
              </a:pathLst>
            </a:custGeom>
            <a:ln w="79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 txBox="1"/>
          <p:nvPr/>
        </p:nvSpPr>
        <p:spPr>
          <a:xfrm>
            <a:off x="4058411" y="2645264"/>
            <a:ext cx="590550" cy="1441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750" spc="20" dirty="0">
                <a:solidFill>
                  <a:srgbClr val="FF0000"/>
                </a:solidFill>
                <a:latin typeface="Comic Sans MS"/>
                <a:cs typeface="Comic Sans MS"/>
              </a:rPr>
              <a:t>Bond</a:t>
            </a:r>
            <a:r>
              <a:rPr sz="750" spc="-6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750" spc="10" dirty="0">
                <a:solidFill>
                  <a:srgbClr val="FF0000"/>
                </a:solidFill>
                <a:latin typeface="Comic Sans MS"/>
                <a:cs typeface="Comic Sans MS"/>
              </a:rPr>
              <a:t>Making</a:t>
            </a:r>
            <a:endParaRPr sz="750">
              <a:latin typeface="Comic Sans MS"/>
              <a:cs typeface="Comic Sans MS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663189" y="2639930"/>
            <a:ext cx="671195" cy="14414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sz="750" spc="20" dirty="0">
                <a:solidFill>
                  <a:srgbClr val="FF0000"/>
                </a:solidFill>
                <a:latin typeface="Comic Sans MS"/>
                <a:cs typeface="Comic Sans MS"/>
              </a:rPr>
              <a:t>Bond</a:t>
            </a:r>
            <a:r>
              <a:rPr sz="750" spc="-7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750" spc="15" dirty="0">
                <a:solidFill>
                  <a:srgbClr val="FF0000"/>
                </a:solidFill>
                <a:latin typeface="Comic Sans MS"/>
                <a:cs typeface="Comic Sans MS"/>
              </a:rPr>
              <a:t>Breaking</a:t>
            </a:r>
            <a:endParaRPr sz="750">
              <a:latin typeface="Comic Sans MS"/>
              <a:cs typeface="Comic Sans MS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1828800" y="4306823"/>
            <a:ext cx="4114800" cy="10160"/>
          </a:xfrm>
          <a:custGeom>
            <a:avLst/>
            <a:gdLst/>
            <a:ahLst/>
            <a:cxnLst/>
            <a:rect l="l" t="t" r="r" b="b"/>
            <a:pathLst>
              <a:path w="4114800" h="10160">
                <a:moveTo>
                  <a:pt x="4114800" y="0"/>
                </a:moveTo>
                <a:lnTo>
                  <a:pt x="0" y="0"/>
                </a:lnTo>
                <a:lnTo>
                  <a:pt x="0" y="9905"/>
                </a:lnTo>
                <a:lnTo>
                  <a:pt x="4114800" y="9905"/>
                </a:lnTo>
                <a:lnTo>
                  <a:pt x="4114800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1887220" y="3077210"/>
            <a:ext cx="4011295" cy="985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30480">
              <a:lnSpc>
                <a:spcPct val="140000"/>
              </a:lnSpc>
              <a:spcBef>
                <a:spcPts val="100"/>
              </a:spcBef>
            </a:pPr>
            <a:r>
              <a:rPr sz="900" spc="-5" dirty="0">
                <a:latin typeface="Comic Sans MS"/>
                <a:cs typeface="Comic Sans MS"/>
              </a:rPr>
              <a:t>Although </a:t>
            </a:r>
            <a:r>
              <a:rPr sz="900" dirty="0">
                <a:latin typeface="Comic Sans MS"/>
                <a:cs typeface="Comic Sans MS"/>
              </a:rPr>
              <a:t>we speak generally about </a:t>
            </a:r>
            <a:r>
              <a:rPr sz="900" spc="-5" dirty="0">
                <a:latin typeface="Comic Sans MS"/>
                <a:cs typeface="Comic Sans MS"/>
              </a:rPr>
              <a:t>associative </a:t>
            </a:r>
            <a:r>
              <a:rPr sz="900" dirty="0">
                <a:latin typeface="Comic Sans MS"/>
                <a:cs typeface="Comic Sans MS"/>
              </a:rPr>
              <a:t>and </a:t>
            </a:r>
            <a:r>
              <a:rPr sz="900" spc="-5" dirty="0">
                <a:latin typeface="Comic Sans MS"/>
                <a:cs typeface="Comic Sans MS"/>
              </a:rPr>
              <a:t>disassociative reaction  </a:t>
            </a:r>
            <a:r>
              <a:rPr sz="900" dirty="0">
                <a:latin typeface="Comic Sans MS"/>
                <a:cs typeface="Comic Sans MS"/>
              </a:rPr>
              <a:t>mechanisms, the terms A and D are </a:t>
            </a:r>
            <a:r>
              <a:rPr sz="900" spc="-5" dirty="0">
                <a:latin typeface="Comic Sans MS"/>
                <a:cs typeface="Comic Sans MS"/>
              </a:rPr>
              <a:t>reserved </a:t>
            </a:r>
            <a:r>
              <a:rPr sz="900" dirty="0">
                <a:latin typeface="Comic Sans MS"/>
                <a:cs typeface="Comic Sans MS"/>
              </a:rPr>
              <a:t>for situations where 7 and</a:t>
            </a:r>
            <a:r>
              <a:rPr sz="900" spc="-13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5  coordinate intermediates </a:t>
            </a:r>
            <a:r>
              <a:rPr sz="900" b="1" dirty="0">
                <a:solidFill>
                  <a:srgbClr val="9A6500"/>
                </a:solidFill>
                <a:latin typeface="Comic Sans MS"/>
                <a:cs typeface="Comic Sans MS"/>
              </a:rPr>
              <a:t>have actually </a:t>
            </a:r>
            <a:r>
              <a:rPr sz="900" b="1" spc="-5" dirty="0">
                <a:solidFill>
                  <a:srgbClr val="9A6500"/>
                </a:solidFill>
                <a:latin typeface="Comic Sans MS"/>
                <a:cs typeface="Comic Sans MS"/>
              </a:rPr>
              <a:t>been isolated and </a:t>
            </a:r>
            <a:r>
              <a:rPr sz="900" b="1" dirty="0">
                <a:solidFill>
                  <a:srgbClr val="9A6500"/>
                </a:solidFill>
                <a:latin typeface="Comic Sans MS"/>
                <a:cs typeface="Comic Sans MS"/>
              </a:rPr>
              <a:t>positively  identified</a:t>
            </a:r>
            <a:r>
              <a:rPr sz="900" dirty="0">
                <a:latin typeface="Comic Sans MS"/>
                <a:cs typeface="Comic Sans MS"/>
              </a:rPr>
              <a:t>. </a:t>
            </a:r>
            <a:r>
              <a:rPr sz="900" spc="-5" dirty="0">
                <a:latin typeface="Comic Sans MS"/>
                <a:cs typeface="Comic Sans MS"/>
              </a:rPr>
              <a:t>If no intermediates </a:t>
            </a:r>
            <a:r>
              <a:rPr sz="900" dirty="0">
                <a:latin typeface="Comic Sans MS"/>
                <a:cs typeface="Comic Sans MS"/>
              </a:rPr>
              <a:t>have </a:t>
            </a:r>
            <a:r>
              <a:rPr sz="900" spc="-5" dirty="0">
                <a:latin typeface="Comic Sans MS"/>
                <a:cs typeface="Comic Sans MS"/>
              </a:rPr>
              <a:t>been isolated </a:t>
            </a:r>
            <a:r>
              <a:rPr sz="900" dirty="0">
                <a:latin typeface="Comic Sans MS"/>
                <a:cs typeface="Comic Sans MS"/>
              </a:rPr>
              <a:t>or </a:t>
            </a:r>
            <a:r>
              <a:rPr sz="900" spc="-5" dirty="0">
                <a:latin typeface="Comic Sans MS"/>
                <a:cs typeface="Comic Sans MS"/>
              </a:rPr>
              <a:t>identified the  </a:t>
            </a:r>
            <a:r>
              <a:rPr sz="900" dirty="0">
                <a:latin typeface="Comic Sans MS"/>
                <a:cs typeface="Comic Sans MS"/>
              </a:rPr>
              <a:t>designations I</a:t>
            </a:r>
            <a:r>
              <a:rPr sz="900" baseline="-18518" dirty="0">
                <a:latin typeface="Comic Sans MS"/>
                <a:cs typeface="Comic Sans MS"/>
              </a:rPr>
              <a:t>d </a:t>
            </a:r>
            <a:r>
              <a:rPr sz="900" dirty="0">
                <a:latin typeface="Comic Sans MS"/>
                <a:cs typeface="Comic Sans MS"/>
              </a:rPr>
              <a:t>and </a:t>
            </a:r>
            <a:r>
              <a:rPr sz="900" spc="-5" dirty="0">
                <a:latin typeface="Comic Sans MS"/>
                <a:cs typeface="Comic Sans MS"/>
              </a:rPr>
              <a:t>I</a:t>
            </a:r>
            <a:r>
              <a:rPr sz="900" spc="-7" baseline="-18518" dirty="0">
                <a:latin typeface="Comic Sans MS"/>
                <a:cs typeface="Comic Sans MS"/>
              </a:rPr>
              <a:t>a </a:t>
            </a:r>
            <a:r>
              <a:rPr sz="900" dirty="0">
                <a:latin typeface="Comic Sans MS"/>
                <a:cs typeface="Comic Sans MS"/>
              </a:rPr>
              <a:t>are more</a:t>
            </a:r>
            <a:r>
              <a:rPr sz="900" spc="140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appropriate.</a:t>
            </a:r>
            <a:endParaRPr sz="900">
              <a:latin typeface="Comic Sans MS"/>
              <a:cs typeface="Comic Sans MS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1606296" y="1231391"/>
            <a:ext cx="4559300" cy="3416300"/>
          </a:xfrm>
          <a:custGeom>
            <a:avLst/>
            <a:gdLst/>
            <a:ahLst/>
            <a:cxnLst/>
            <a:rect l="l" t="t" r="r" b="b"/>
            <a:pathLst>
              <a:path w="4559300" h="3416300">
                <a:moveTo>
                  <a:pt x="4559046" y="0"/>
                </a:moveTo>
                <a:lnTo>
                  <a:pt x="0" y="0"/>
                </a:lnTo>
                <a:lnTo>
                  <a:pt x="0" y="3416046"/>
                </a:lnTo>
                <a:lnTo>
                  <a:pt x="4559046" y="3416046"/>
                </a:lnTo>
                <a:lnTo>
                  <a:pt x="4559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786127" y="5511799"/>
            <a:ext cx="4119879" cy="310515"/>
          </a:xfrm>
          <a:custGeom>
            <a:avLst/>
            <a:gdLst/>
            <a:ahLst/>
            <a:cxnLst/>
            <a:rect l="l" t="t" r="r" b="b"/>
            <a:pathLst>
              <a:path w="4119879" h="310514">
                <a:moveTo>
                  <a:pt x="4119372" y="0"/>
                </a:moveTo>
                <a:lnTo>
                  <a:pt x="0" y="0"/>
                </a:lnTo>
                <a:lnTo>
                  <a:pt x="0" y="5080"/>
                </a:lnTo>
                <a:lnTo>
                  <a:pt x="9906" y="5080"/>
                </a:lnTo>
                <a:lnTo>
                  <a:pt x="0" y="5092"/>
                </a:lnTo>
                <a:lnTo>
                  <a:pt x="0" y="309892"/>
                </a:lnTo>
                <a:lnTo>
                  <a:pt x="9906" y="309892"/>
                </a:lnTo>
                <a:lnTo>
                  <a:pt x="9906" y="10414"/>
                </a:lnTo>
                <a:lnTo>
                  <a:pt x="4119372" y="10414"/>
                </a:lnTo>
                <a:lnTo>
                  <a:pt x="4119372" y="5080"/>
                </a:lnTo>
                <a:lnTo>
                  <a:pt x="4119372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1912620" y="5607811"/>
            <a:ext cx="3878579" cy="105600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15"/>
              </a:spcBef>
            </a:pPr>
            <a:r>
              <a:rPr sz="900" b="1" spc="-5" dirty="0">
                <a:solidFill>
                  <a:srgbClr val="CC9A00"/>
                </a:solidFill>
                <a:latin typeface="Comic Sans MS"/>
                <a:cs typeface="Comic Sans MS"/>
              </a:rPr>
              <a:t>Experimental</a:t>
            </a:r>
            <a:r>
              <a:rPr sz="900" b="1" spc="-25" dirty="0">
                <a:solidFill>
                  <a:srgbClr val="CC9A00"/>
                </a:solidFill>
                <a:latin typeface="Comic Sans MS"/>
                <a:cs typeface="Comic Sans MS"/>
              </a:rPr>
              <a:t> </a:t>
            </a:r>
            <a:r>
              <a:rPr sz="900" b="1" dirty="0">
                <a:solidFill>
                  <a:srgbClr val="CC9A00"/>
                </a:solidFill>
                <a:latin typeface="Comic Sans MS"/>
                <a:cs typeface="Comic Sans MS"/>
              </a:rPr>
              <a:t>Conditions</a:t>
            </a:r>
            <a:endParaRPr sz="9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r>
              <a:rPr sz="900" dirty="0">
                <a:latin typeface="Comic Sans MS"/>
                <a:cs typeface="Comic Sans MS"/>
              </a:rPr>
              <a:t>There is masking of concentration </a:t>
            </a:r>
            <a:r>
              <a:rPr sz="900" spc="-5" dirty="0">
                <a:latin typeface="Comic Sans MS"/>
                <a:cs typeface="Comic Sans MS"/>
              </a:rPr>
              <a:t>dependence </a:t>
            </a:r>
            <a:r>
              <a:rPr sz="900" dirty="0">
                <a:latin typeface="Comic Sans MS"/>
                <a:cs typeface="Comic Sans MS"/>
              </a:rPr>
              <a:t>in aqueous</a:t>
            </a:r>
            <a:r>
              <a:rPr sz="900" spc="-8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solution.</a:t>
            </a:r>
            <a:endParaRPr sz="900">
              <a:latin typeface="Comic Sans MS"/>
              <a:cs typeface="Comic Sans MS"/>
            </a:endParaRPr>
          </a:p>
          <a:p>
            <a:pPr marL="171450" marR="72390" indent="-171450">
              <a:lnSpc>
                <a:spcPct val="120000"/>
              </a:lnSpc>
              <a:spcBef>
                <a:spcPts val="120"/>
              </a:spcBef>
              <a:buClr>
                <a:srgbClr val="CC9A00"/>
              </a:buClr>
              <a:buSzPct val="61111"/>
              <a:buFont typeface="Wingdings"/>
              <a:buChar char=""/>
              <a:tabLst>
                <a:tab pos="171450" algn="l"/>
              </a:tabLst>
            </a:pPr>
            <a:r>
              <a:rPr sz="900" spc="-5" dirty="0">
                <a:latin typeface="Comic Sans MS"/>
                <a:cs typeface="Comic Sans MS"/>
              </a:rPr>
              <a:t>An dissociative </a:t>
            </a:r>
            <a:r>
              <a:rPr sz="900" dirty="0">
                <a:latin typeface="Comic Sans MS"/>
                <a:cs typeface="Comic Sans MS"/>
              </a:rPr>
              <a:t>mechanism is first order in the concentration of</a:t>
            </a:r>
            <a:r>
              <a:rPr sz="900" spc="-150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the  complex</a:t>
            </a:r>
            <a:r>
              <a:rPr sz="900" spc="-1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reactant.</a:t>
            </a:r>
            <a:endParaRPr sz="900">
              <a:latin typeface="Comic Sans MS"/>
              <a:cs typeface="Comic Sans MS"/>
            </a:endParaRPr>
          </a:p>
          <a:p>
            <a:pPr marL="171450" marR="5080" indent="-171450">
              <a:lnSpc>
                <a:spcPct val="120000"/>
              </a:lnSpc>
              <a:spcBef>
                <a:spcPts val="215"/>
              </a:spcBef>
              <a:buClr>
                <a:srgbClr val="CC9A00"/>
              </a:buClr>
              <a:buSzPct val="61111"/>
              <a:buFont typeface="Wingdings"/>
              <a:buChar char=""/>
              <a:tabLst>
                <a:tab pos="171450" algn="l"/>
              </a:tabLst>
            </a:pPr>
            <a:r>
              <a:rPr sz="900" spc="-5" dirty="0">
                <a:latin typeface="Comic Sans MS"/>
                <a:cs typeface="Comic Sans MS"/>
              </a:rPr>
              <a:t>An </a:t>
            </a:r>
            <a:r>
              <a:rPr sz="900" dirty="0">
                <a:latin typeface="Comic Sans MS"/>
                <a:cs typeface="Comic Sans MS"/>
              </a:rPr>
              <a:t>associative mechanism is first </a:t>
            </a:r>
            <a:r>
              <a:rPr sz="900" spc="-5" dirty="0">
                <a:latin typeface="Comic Sans MS"/>
                <a:cs typeface="Comic Sans MS"/>
              </a:rPr>
              <a:t>order </a:t>
            </a:r>
            <a:r>
              <a:rPr sz="900" dirty="0">
                <a:latin typeface="Comic Sans MS"/>
                <a:cs typeface="Comic Sans MS"/>
              </a:rPr>
              <a:t>in both complex </a:t>
            </a:r>
            <a:r>
              <a:rPr sz="900" spc="-5" dirty="0">
                <a:latin typeface="Comic Sans MS"/>
                <a:cs typeface="Comic Sans MS"/>
              </a:rPr>
              <a:t>reactant</a:t>
            </a:r>
            <a:r>
              <a:rPr sz="900" spc="-13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and  the </a:t>
            </a:r>
            <a:r>
              <a:rPr sz="900" spc="-5" dirty="0">
                <a:latin typeface="Comic Sans MS"/>
                <a:cs typeface="Comic Sans MS"/>
              </a:rPr>
              <a:t>incoming </a:t>
            </a:r>
            <a:r>
              <a:rPr sz="900" dirty="0">
                <a:latin typeface="Comic Sans MS"/>
                <a:cs typeface="Comic Sans MS"/>
              </a:rPr>
              <a:t>water</a:t>
            </a:r>
            <a:r>
              <a:rPr sz="900" spc="-30" dirty="0">
                <a:latin typeface="Comic Sans MS"/>
                <a:cs typeface="Comic Sans MS"/>
              </a:rPr>
              <a:t> </a:t>
            </a:r>
            <a:r>
              <a:rPr sz="900" spc="-5" dirty="0">
                <a:latin typeface="Comic Sans MS"/>
                <a:cs typeface="Comic Sans MS"/>
              </a:rPr>
              <a:t>ligand.</a:t>
            </a:r>
            <a:endParaRPr sz="900">
              <a:latin typeface="Comic Sans MS"/>
              <a:cs typeface="Comic Sans MS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045966" y="6866635"/>
            <a:ext cx="284162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2354580" algn="l"/>
              </a:tabLst>
            </a:pPr>
            <a:r>
              <a:rPr sz="900" spc="-5" dirty="0">
                <a:latin typeface="Comic Sans MS"/>
                <a:cs typeface="Comic Sans MS"/>
              </a:rPr>
              <a:t>For </a:t>
            </a:r>
            <a:r>
              <a:rPr sz="900" dirty="0">
                <a:latin typeface="Comic Sans MS"/>
                <a:cs typeface="Comic Sans MS"/>
              </a:rPr>
              <a:t>example </a:t>
            </a:r>
            <a:r>
              <a:rPr sz="900" spc="-5" dirty="0">
                <a:latin typeface="Comic Sans MS"/>
                <a:cs typeface="Comic Sans MS"/>
              </a:rPr>
              <a:t>ML</a:t>
            </a:r>
            <a:r>
              <a:rPr sz="900" spc="-7" baseline="-18518" dirty="0">
                <a:latin typeface="Comic Sans MS"/>
                <a:cs typeface="Comic Sans MS"/>
              </a:rPr>
              <a:t>5</a:t>
            </a:r>
            <a:r>
              <a:rPr sz="900" spc="-5" dirty="0">
                <a:latin typeface="Comic Sans MS"/>
                <a:cs typeface="Comic Sans MS"/>
              </a:rPr>
              <a:t>X</a:t>
            </a:r>
            <a:r>
              <a:rPr sz="900" spc="-10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+</a:t>
            </a:r>
            <a:r>
              <a:rPr sz="900" spc="5" dirty="0">
                <a:latin typeface="Comic Sans MS"/>
                <a:cs typeface="Comic Sans MS"/>
              </a:rPr>
              <a:t> </a:t>
            </a:r>
            <a:r>
              <a:rPr sz="900" spc="-5" dirty="0">
                <a:latin typeface="Comic Sans MS"/>
                <a:cs typeface="Comic Sans MS"/>
              </a:rPr>
              <a:t>H</a:t>
            </a:r>
            <a:r>
              <a:rPr sz="900" spc="-7" baseline="-18518" dirty="0">
                <a:latin typeface="Comic Sans MS"/>
                <a:cs typeface="Comic Sans MS"/>
              </a:rPr>
              <a:t>2</a:t>
            </a:r>
            <a:r>
              <a:rPr sz="900" spc="-5" dirty="0">
                <a:latin typeface="Comic Sans MS"/>
                <a:cs typeface="Comic Sans MS"/>
              </a:rPr>
              <a:t>O	ML</a:t>
            </a:r>
            <a:r>
              <a:rPr sz="900" spc="-7" baseline="-18518" dirty="0">
                <a:latin typeface="Comic Sans MS"/>
                <a:cs typeface="Comic Sans MS"/>
              </a:rPr>
              <a:t>5</a:t>
            </a:r>
            <a:r>
              <a:rPr sz="900" spc="-5" dirty="0">
                <a:latin typeface="Comic Sans MS"/>
                <a:cs typeface="Comic Sans MS"/>
              </a:rPr>
              <a:t>H</a:t>
            </a:r>
            <a:r>
              <a:rPr sz="900" spc="-7" baseline="-18518" dirty="0">
                <a:latin typeface="Comic Sans MS"/>
                <a:cs typeface="Comic Sans MS"/>
              </a:rPr>
              <a:t>2</a:t>
            </a:r>
            <a:r>
              <a:rPr sz="900" spc="-5" dirty="0">
                <a:latin typeface="Comic Sans MS"/>
                <a:cs typeface="Comic Sans MS"/>
              </a:rPr>
              <a:t>O</a:t>
            </a:r>
            <a:endParaRPr sz="900">
              <a:latin typeface="Comic Sans MS"/>
              <a:cs typeface="Comic Sans MS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581400" y="6945630"/>
            <a:ext cx="647700" cy="38100"/>
          </a:xfrm>
          <a:custGeom>
            <a:avLst/>
            <a:gdLst/>
            <a:ahLst/>
            <a:cxnLst/>
            <a:rect l="l" t="t" r="r" b="b"/>
            <a:pathLst>
              <a:path w="647700" h="38100">
                <a:moveTo>
                  <a:pt x="609600" y="0"/>
                </a:moveTo>
                <a:lnTo>
                  <a:pt x="609600" y="38100"/>
                </a:lnTo>
                <a:lnTo>
                  <a:pt x="641603" y="22098"/>
                </a:lnTo>
                <a:lnTo>
                  <a:pt x="616458" y="22098"/>
                </a:lnTo>
                <a:lnTo>
                  <a:pt x="616458" y="16764"/>
                </a:lnTo>
                <a:lnTo>
                  <a:pt x="643127" y="16764"/>
                </a:lnTo>
                <a:lnTo>
                  <a:pt x="609600" y="0"/>
                </a:lnTo>
                <a:close/>
              </a:path>
              <a:path w="647700" h="38100">
                <a:moveTo>
                  <a:pt x="609600" y="16764"/>
                </a:moveTo>
                <a:lnTo>
                  <a:pt x="0" y="16764"/>
                </a:lnTo>
                <a:lnTo>
                  <a:pt x="0" y="22098"/>
                </a:lnTo>
                <a:lnTo>
                  <a:pt x="609600" y="22098"/>
                </a:lnTo>
                <a:lnTo>
                  <a:pt x="609600" y="16764"/>
                </a:lnTo>
                <a:close/>
              </a:path>
              <a:path w="647700" h="38100">
                <a:moveTo>
                  <a:pt x="643127" y="16764"/>
                </a:moveTo>
                <a:lnTo>
                  <a:pt x="616458" y="16764"/>
                </a:lnTo>
                <a:lnTo>
                  <a:pt x="616458" y="22098"/>
                </a:lnTo>
                <a:lnTo>
                  <a:pt x="641603" y="22098"/>
                </a:lnTo>
                <a:lnTo>
                  <a:pt x="647700" y="19050"/>
                </a:lnTo>
                <a:lnTo>
                  <a:pt x="643127" y="167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3627120" y="6818630"/>
            <a:ext cx="461009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latin typeface="Arial"/>
                <a:cs typeface="Arial"/>
              </a:rPr>
              <a:t>A</a:t>
            </a:r>
            <a:r>
              <a:rPr sz="600" spc="-75" dirty="0">
                <a:latin typeface="Arial"/>
                <a:cs typeface="Arial"/>
              </a:rPr>
              <a:t> </a:t>
            </a:r>
            <a:r>
              <a:rPr sz="600" spc="-5" dirty="0">
                <a:latin typeface="Comic Sans MS"/>
                <a:cs typeface="Comic Sans MS"/>
              </a:rPr>
              <a:t>mechanism</a:t>
            </a:r>
            <a:endParaRPr sz="600">
              <a:latin typeface="Comic Sans MS"/>
              <a:cs typeface="Comic Sans MS"/>
            </a:endParaRPr>
          </a:p>
        </p:txBody>
      </p:sp>
      <p:grpSp>
        <p:nvGrpSpPr>
          <p:cNvPr id="76" name="object 76"/>
          <p:cNvGrpSpPr/>
          <p:nvPr/>
        </p:nvGrpSpPr>
        <p:grpSpPr>
          <a:xfrm>
            <a:off x="1600200" y="7688198"/>
            <a:ext cx="4572000" cy="1143635"/>
            <a:chOff x="1600200" y="7688198"/>
            <a:chExt cx="4572000" cy="1143635"/>
          </a:xfrm>
        </p:grpSpPr>
        <p:sp>
          <p:nvSpPr>
            <p:cNvPr id="77" name="object 77"/>
            <p:cNvSpPr/>
            <p:nvPr/>
          </p:nvSpPr>
          <p:spPr>
            <a:xfrm>
              <a:off x="1600200" y="7688198"/>
              <a:ext cx="4572000" cy="1143635"/>
            </a:xfrm>
            <a:custGeom>
              <a:avLst/>
              <a:gdLst/>
              <a:ahLst/>
              <a:cxnLst/>
              <a:rect l="l" t="t" r="r" b="b"/>
              <a:pathLst>
                <a:path w="4572000" h="1143634">
                  <a:moveTo>
                    <a:pt x="4572000" y="0"/>
                  </a:moveTo>
                  <a:lnTo>
                    <a:pt x="0" y="0"/>
                  </a:lnTo>
                  <a:lnTo>
                    <a:pt x="0" y="1143381"/>
                  </a:lnTo>
                  <a:lnTo>
                    <a:pt x="4572000" y="1143381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828800" y="8484107"/>
              <a:ext cx="4114800" cy="10160"/>
            </a:xfrm>
            <a:custGeom>
              <a:avLst/>
              <a:gdLst/>
              <a:ahLst/>
              <a:cxnLst/>
              <a:rect l="l" t="t" r="r" b="b"/>
              <a:pathLst>
                <a:path w="4114800" h="10159">
                  <a:moveTo>
                    <a:pt x="4114800" y="0"/>
                  </a:moveTo>
                  <a:lnTo>
                    <a:pt x="0" y="0"/>
                  </a:lnTo>
                  <a:lnTo>
                    <a:pt x="0" y="9906"/>
                  </a:lnTo>
                  <a:lnTo>
                    <a:pt x="4114800" y="9906"/>
                  </a:lnTo>
                  <a:lnTo>
                    <a:pt x="41148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1887220" y="7180580"/>
            <a:ext cx="4081779" cy="1150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0" marR="30480" indent="-171450">
              <a:lnSpc>
                <a:spcPct val="130000"/>
              </a:lnSpc>
              <a:spcBef>
                <a:spcPts val="100"/>
              </a:spcBef>
              <a:buClr>
                <a:srgbClr val="CC9A00"/>
              </a:buClr>
              <a:buSzPct val="61111"/>
              <a:buFont typeface="Wingdings"/>
              <a:buChar char=""/>
              <a:tabLst>
                <a:tab pos="196850" algn="l"/>
              </a:tabLst>
            </a:pPr>
            <a:r>
              <a:rPr sz="900" dirty="0">
                <a:latin typeface="Comic Sans MS"/>
                <a:cs typeface="Comic Sans MS"/>
              </a:rPr>
              <a:t>The concentration of </a:t>
            </a:r>
            <a:r>
              <a:rPr sz="900" spc="-10" dirty="0">
                <a:latin typeface="Comic Sans MS"/>
                <a:cs typeface="Comic Sans MS"/>
              </a:rPr>
              <a:t>H</a:t>
            </a:r>
            <a:r>
              <a:rPr sz="900" spc="-15" baseline="-18518" dirty="0">
                <a:latin typeface="Comic Sans MS"/>
                <a:cs typeface="Comic Sans MS"/>
              </a:rPr>
              <a:t>2</a:t>
            </a:r>
            <a:r>
              <a:rPr sz="900" spc="-10" dirty="0">
                <a:latin typeface="Comic Sans MS"/>
                <a:cs typeface="Comic Sans MS"/>
              </a:rPr>
              <a:t>O </a:t>
            </a:r>
            <a:r>
              <a:rPr sz="900" dirty="0">
                <a:latin typeface="Comic Sans MS"/>
                <a:cs typeface="Comic Sans MS"/>
              </a:rPr>
              <a:t>(55M) </a:t>
            </a:r>
            <a:r>
              <a:rPr sz="900" spc="-5" dirty="0">
                <a:latin typeface="Comic Sans MS"/>
                <a:cs typeface="Comic Sans MS"/>
              </a:rPr>
              <a:t>in </a:t>
            </a:r>
            <a:r>
              <a:rPr sz="900" dirty="0">
                <a:latin typeface="Comic Sans MS"/>
                <a:cs typeface="Comic Sans MS"/>
              </a:rPr>
              <a:t>aqueous solution </a:t>
            </a:r>
            <a:r>
              <a:rPr sz="900" spc="-5" dirty="0">
                <a:latin typeface="Comic Sans MS"/>
                <a:cs typeface="Comic Sans MS"/>
              </a:rPr>
              <a:t>is </a:t>
            </a:r>
            <a:r>
              <a:rPr sz="900" dirty="0">
                <a:latin typeface="Comic Sans MS"/>
                <a:cs typeface="Comic Sans MS"/>
              </a:rPr>
              <a:t>so large </a:t>
            </a:r>
            <a:r>
              <a:rPr sz="900" spc="-5" dirty="0">
                <a:latin typeface="Comic Sans MS"/>
                <a:cs typeface="Comic Sans MS"/>
              </a:rPr>
              <a:t>it is very  </a:t>
            </a:r>
            <a:r>
              <a:rPr sz="900" dirty="0">
                <a:latin typeface="Comic Sans MS"/>
                <a:cs typeface="Comic Sans MS"/>
              </a:rPr>
              <a:t>nearly</a:t>
            </a:r>
            <a:r>
              <a:rPr sz="900" spc="-20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constant.</a:t>
            </a:r>
            <a:endParaRPr sz="900">
              <a:latin typeface="Comic Sans MS"/>
              <a:cs typeface="Comic Sans MS"/>
            </a:endParaRPr>
          </a:p>
          <a:p>
            <a:pPr marL="196850" marR="261620" indent="-171450">
              <a:lnSpc>
                <a:spcPct val="130000"/>
              </a:lnSpc>
              <a:spcBef>
                <a:spcPts val="215"/>
              </a:spcBef>
              <a:buClr>
                <a:srgbClr val="CC9A00"/>
              </a:buClr>
              <a:buSzPct val="61111"/>
              <a:buFont typeface="Wingdings"/>
              <a:buChar char=""/>
              <a:tabLst>
                <a:tab pos="196850" algn="l"/>
              </a:tabLst>
            </a:pPr>
            <a:r>
              <a:rPr sz="900" dirty="0">
                <a:latin typeface="Comic Sans MS"/>
                <a:cs typeface="Comic Sans MS"/>
              </a:rPr>
              <a:t>So it is combined with </a:t>
            </a:r>
            <a:r>
              <a:rPr sz="900" spc="-5" dirty="0">
                <a:latin typeface="Comic Sans MS"/>
                <a:cs typeface="Comic Sans MS"/>
              </a:rPr>
              <a:t>k</a:t>
            </a:r>
            <a:r>
              <a:rPr sz="900" spc="-7" baseline="-18518" dirty="0">
                <a:latin typeface="Comic Sans MS"/>
                <a:cs typeface="Comic Sans MS"/>
              </a:rPr>
              <a:t>1 </a:t>
            </a:r>
            <a:r>
              <a:rPr sz="900" dirty="0">
                <a:latin typeface="Comic Sans MS"/>
                <a:cs typeface="Comic Sans MS"/>
              </a:rPr>
              <a:t>and the </a:t>
            </a:r>
            <a:r>
              <a:rPr sz="900" spc="-5" dirty="0">
                <a:latin typeface="Comic Sans MS"/>
                <a:cs typeface="Comic Sans MS"/>
              </a:rPr>
              <a:t>resulting rate </a:t>
            </a:r>
            <a:r>
              <a:rPr sz="900" dirty="0">
                <a:latin typeface="Comic Sans MS"/>
                <a:cs typeface="Comic Sans MS"/>
              </a:rPr>
              <a:t>law is </a:t>
            </a:r>
            <a:r>
              <a:rPr sz="900" b="1" spc="-5" dirty="0">
                <a:solidFill>
                  <a:srgbClr val="9A6500"/>
                </a:solidFill>
                <a:latin typeface="Comic Sans MS"/>
                <a:cs typeface="Comic Sans MS"/>
              </a:rPr>
              <a:t>“pseudo’ first  </a:t>
            </a:r>
            <a:r>
              <a:rPr sz="900" b="1" dirty="0">
                <a:solidFill>
                  <a:srgbClr val="9A6500"/>
                </a:solidFill>
                <a:latin typeface="Comic Sans MS"/>
                <a:cs typeface="Comic Sans MS"/>
              </a:rPr>
              <a:t>order.</a:t>
            </a:r>
            <a:endParaRPr sz="900">
              <a:latin typeface="Comic Sans MS"/>
              <a:cs typeface="Comic Sans MS"/>
            </a:endParaRPr>
          </a:p>
          <a:p>
            <a:pPr marL="196850" marR="129539" indent="-171450">
              <a:lnSpc>
                <a:spcPct val="130000"/>
              </a:lnSpc>
              <a:spcBef>
                <a:spcPts val="215"/>
              </a:spcBef>
              <a:buClr>
                <a:srgbClr val="CC9A00"/>
              </a:buClr>
              <a:buSzPct val="61111"/>
              <a:buFont typeface="Wingdings"/>
              <a:buChar char=""/>
              <a:tabLst>
                <a:tab pos="196850" algn="l"/>
              </a:tabLst>
            </a:pPr>
            <a:r>
              <a:rPr sz="900" dirty="0">
                <a:latin typeface="Comic Sans MS"/>
                <a:cs typeface="Comic Sans MS"/>
              </a:rPr>
              <a:t>The </a:t>
            </a:r>
            <a:r>
              <a:rPr sz="900" spc="-5" dirty="0">
                <a:latin typeface="Comic Sans MS"/>
                <a:cs typeface="Comic Sans MS"/>
              </a:rPr>
              <a:t>dependence </a:t>
            </a:r>
            <a:r>
              <a:rPr sz="900" dirty="0">
                <a:latin typeface="Comic Sans MS"/>
                <a:cs typeface="Comic Sans MS"/>
              </a:rPr>
              <a:t>of </a:t>
            </a:r>
            <a:r>
              <a:rPr sz="900" spc="-5" dirty="0">
                <a:latin typeface="Comic Sans MS"/>
                <a:cs typeface="Comic Sans MS"/>
              </a:rPr>
              <a:t>the </a:t>
            </a:r>
            <a:r>
              <a:rPr sz="900" dirty="0">
                <a:latin typeface="Comic Sans MS"/>
                <a:cs typeface="Comic Sans MS"/>
              </a:rPr>
              <a:t>associative mechanism on the concentration</a:t>
            </a:r>
            <a:r>
              <a:rPr sz="900" spc="-12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of  the incoming ligand has been</a:t>
            </a:r>
            <a:r>
              <a:rPr sz="900" spc="-70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masked.</a:t>
            </a:r>
            <a:endParaRPr sz="900">
              <a:latin typeface="Comic Sans MS"/>
              <a:cs typeface="Comic Sans MS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1606296" y="5408676"/>
            <a:ext cx="4559300" cy="3416300"/>
          </a:xfrm>
          <a:custGeom>
            <a:avLst/>
            <a:gdLst/>
            <a:ahLst/>
            <a:cxnLst/>
            <a:rect l="l" t="t" r="r" b="b"/>
            <a:pathLst>
              <a:path w="4559300" h="3416300">
                <a:moveTo>
                  <a:pt x="4559046" y="0"/>
                </a:moveTo>
                <a:lnTo>
                  <a:pt x="0" y="0"/>
                </a:lnTo>
                <a:lnTo>
                  <a:pt x="0" y="3416046"/>
                </a:lnTo>
                <a:lnTo>
                  <a:pt x="4559046" y="3416046"/>
                </a:lnTo>
                <a:lnTo>
                  <a:pt x="4559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40"/>
              </a:lnSpc>
            </a:pPr>
            <a:fld id="{81D60167-4931-47E6-BA6A-407CBD079E47}" type="slidenum">
              <a:rPr dirty="0"/>
              <a:pPr marL="38100">
                <a:lnSpc>
                  <a:spcPts val="1540"/>
                </a:lnSpc>
              </a:pPr>
              <a:t>7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49120" y="1445767"/>
            <a:ext cx="3925570" cy="519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1150" marR="30480" indent="-285750">
              <a:lnSpc>
                <a:spcPct val="120000"/>
              </a:lnSpc>
              <a:spcBef>
                <a:spcPts val="100"/>
              </a:spcBef>
              <a:buClr>
                <a:srgbClr val="CC9A00"/>
              </a:buClr>
              <a:buSzPct val="61111"/>
              <a:buFont typeface="Wingdings"/>
              <a:buChar char=""/>
              <a:tabLst>
                <a:tab pos="310515" algn="l"/>
                <a:tab pos="311150" algn="l"/>
              </a:tabLst>
            </a:pPr>
            <a:r>
              <a:rPr sz="900" dirty="0">
                <a:latin typeface="Comic Sans MS"/>
                <a:cs typeface="Comic Sans MS"/>
              </a:rPr>
              <a:t>For this </a:t>
            </a:r>
            <a:r>
              <a:rPr sz="900" spc="-5" dirty="0">
                <a:latin typeface="Comic Sans MS"/>
                <a:cs typeface="Comic Sans MS"/>
              </a:rPr>
              <a:t>reaction </a:t>
            </a:r>
            <a:r>
              <a:rPr sz="900" dirty="0">
                <a:latin typeface="Comic Sans MS"/>
                <a:cs typeface="Comic Sans MS"/>
              </a:rPr>
              <a:t>we cannot </a:t>
            </a:r>
            <a:r>
              <a:rPr sz="900" spc="-5" dirty="0">
                <a:latin typeface="Comic Sans MS"/>
                <a:cs typeface="Comic Sans MS"/>
              </a:rPr>
              <a:t>determine </a:t>
            </a:r>
            <a:r>
              <a:rPr sz="900" dirty="0">
                <a:latin typeface="Comic Sans MS"/>
                <a:cs typeface="Comic Sans MS"/>
              </a:rPr>
              <a:t>the Y </a:t>
            </a:r>
            <a:r>
              <a:rPr sz="900" spc="-5" dirty="0">
                <a:latin typeface="Comic Sans MS"/>
                <a:cs typeface="Comic Sans MS"/>
              </a:rPr>
              <a:t>dependence because  H</a:t>
            </a:r>
            <a:r>
              <a:rPr sz="900" spc="-7" baseline="-18518" dirty="0">
                <a:latin typeface="Comic Sans MS"/>
                <a:cs typeface="Comic Sans MS"/>
              </a:rPr>
              <a:t>2</a:t>
            </a:r>
            <a:r>
              <a:rPr sz="900" spc="-5" dirty="0">
                <a:latin typeface="Comic Sans MS"/>
                <a:cs typeface="Comic Sans MS"/>
              </a:rPr>
              <a:t>O </a:t>
            </a:r>
            <a:r>
              <a:rPr sz="900" dirty="0">
                <a:latin typeface="Comic Sans MS"/>
                <a:cs typeface="Comic Sans MS"/>
              </a:rPr>
              <a:t>exchange is more likely to occur. We cannot do anything</a:t>
            </a:r>
            <a:r>
              <a:rPr sz="900" spc="-13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about  this because we cannot vary the concentration of</a:t>
            </a:r>
            <a:r>
              <a:rPr sz="900" spc="-65" dirty="0">
                <a:latin typeface="Comic Sans MS"/>
                <a:cs typeface="Comic Sans MS"/>
              </a:rPr>
              <a:t> </a:t>
            </a:r>
            <a:r>
              <a:rPr sz="900" spc="-10" dirty="0">
                <a:latin typeface="Comic Sans MS"/>
                <a:cs typeface="Comic Sans MS"/>
              </a:rPr>
              <a:t>H</a:t>
            </a:r>
            <a:r>
              <a:rPr sz="900" spc="-15" baseline="-18518" dirty="0">
                <a:latin typeface="Comic Sans MS"/>
                <a:cs typeface="Comic Sans MS"/>
              </a:rPr>
              <a:t>2</a:t>
            </a:r>
            <a:r>
              <a:rPr sz="900" spc="-10" dirty="0">
                <a:latin typeface="Comic Sans MS"/>
                <a:cs typeface="Comic Sans MS"/>
              </a:rPr>
              <a:t>O.</a:t>
            </a:r>
            <a:endParaRPr sz="900">
              <a:latin typeface="Comic Sans MS"/>
              <a:cs typeface="Comic Sans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187575" y="2064892"/>
            <a:ext cx="2882900" cy="302260"/>
            <a:chOff x="2187575" y="2064892"/>
            <a:chExt cx="2882900" cy="302260"/>
          </a:xfrm>
        </p:grpSpPr>
        <p:sp>
          <p:nvSpPr>
            <p:cNvPr id="4" name="object 4"/>
            <p:cNvSpPr/>
            <p:nvPr/>
          </p:nvSpPr>
          <p:spPr>
            <a:xfrm>
              <a:off x="2439161" y="2132075"/>
              <a:ext cx="210820" cy="1270"/>
            </a:xfrm>
            <a:custGeom>
              <a:avLst/>
              <a:gdLst/>
              <a:ahLst/>
              <a:cxnLst/>
              <a:rect l="l" t="t" r="r" b="b"/>
              <a:pathLst>
                <a:path w="210819" h="1269">
                  <a:moveTo>
                    <a:pt x="0" y="761"/>
                  </a:moveTo>
                  <a:lnTo>
                    <a:pt x="210311" y="0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90750" y="2132837"/>
              <a:ext cx="215900" cy="190500"/>
            </a:xfrm>
            <a:custGeom>
              <a:avLst/>
              <a:gdLst/>
              <a:ahLst/>
              <a:cxnLst/>
              <a:rect l="l" t="t" r="r" b="b"/>
              <a:pathLst>
                <a:path w="215900" h="190500">
                  <a:moveTo>
                    <a:pt x="110489" y="761"/>
                  </a:moveTo>
                  <a:lnTo>
                    <a:pt x="215645" y="0"/>
                  </a:lnTo>
                </a:path>
                <a:path w="215900" h="190500">
                  <a:moveTo>
                    <a:pt x="110489" y="761"/>
                  </a:moveTo>
                  <a:lnTo>
                    <a:pt x="0" y="190499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555747" y="2132075"/>
              <a:ext cx="93980" cy="192405"/>
            </a:xfrm>
            <a:custGeom>
              <a:avLst/>
              <a:gdLst/>
              <a:ahLst/>
              <a:cxnLst/>
              <a:rect l="l" t="t" r="r" b="b"/>
              <a:pathLst>
                <a:path w="93980" h="192405">
                  <a:moveTo>
                    <a:pt x="93725" y="0"/>
                  </a:moveTo>
                  <a:lnTo>
                    <a:pt x="0" y="192024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29256" y="2323337"/>
              <a:ext cx="127635" cy="0"/>
            </a:xfrm>
            <a:custGeom>
              <a:avLst/>
              <a:gdLst/>
              <a:ahLst/>
              <a:cxnLst/>
              <a:rect l="l" t="t" r="r" b="b"/>
              <a:pathLst>
                <a:path w="127635">
                  <a:moveTo>
                    <a:pt x="0" y="0"/>
                  </a:moveTo>
                  <a:lnTo>
                    <a:pt x="127254" y="0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190750" y="2323337"/>
              <a:ext cx="205104" cy="0"/>
            </a:xfrm>
            <a:custGeom>
              <a:avLst/>
              <a:gdLst/>
              <a:ahLst/>
              <a:cxnLst/>
              <a:rect l="l" t="t" r="r" b="b"/>
              <a:pathLst>
                <a:path w="205105">
                  <a:moveTo>
                    <a:pt x="0" y="0"/>
                  </a:moveTo>
                  <a:lnTo>
                    <a:pt x="204978" y="0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422397" y="2068067"/>
              <a:ext cx="0" cy="128905"/>
            </a:xfrm>
            <a:custGeom>
              <a:avLst/>
              <a:gdLst/>
              <a:ahLst/>
              <a:cxnLst/>
              <a:rect l="l" t="t" r="r" b="b"/>
              <a:pathLst>
                <a:path h="128905">
                  <a:moveTo>
                    <a:pt x="0" y="0"/>
                  </a:moveTo>
                  <a:lnTo>
                    <a:pt x="0" y="128778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12491" y="2250185"/>
              <a:ext cx="0" cy="113664"/>
            </a:xfrm>
            <a:custGeom>
              <a:avLst/>
              <a:gdLst/>
              <a:ahLst/>
              <a:cxnLst/>
              <a:rect l="l" t="t" r="r" b="b"/>
              <a:pathLst>
                <a:path h="113664">
                  <a:moveTo>
                    <a:pt x="0" y="0"/>
                  </a:moveTo>
                  <a:lnTo>
                    <a:pt x="0" y="113538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601974" y="2128265"/>
              <a:ext cx="109855" cy="190500"/>
            </a:xfrm>
            <a:custGeom>
              <a:avLst/>
              <a:gdLst/>
              <a:ahLst/>
              <a:cxnLst/>
              <a:rect l="l" t="t" r="r" b="b"/>
              <a:pathLst>
                <a:path w="109854" h="190500">
                  <a:moveTo>
                    <a:pt x="109727" y="0"/>
                  </a:moveTo>
                  <a:lnTo>
                    <a:pt x="0" y="190500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965448" y="2126741"/>
              <a:ext cx="95250" cy="193040"/>
            </a:xfrm>
            <a:custGeom>
              <a:avLst/>
              <a:gdLst/>
              <a:ahLst/>
              <a:cxnLst/>
              <a:rect l="l" t="t" r="r" b="b"/>
              <a:pathLst>
                <a:path w="95250" h="193039">
                  <a:moveTo>
                    <a:pt x="95250" y="0"/>
                  </a:moveTo>
                  <a:lnTo>
                    <a:pt x="0" y="192786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39717" y="2318765"/>
              <a:ext cx="127000" cy="0"/>
            </a:xfrm>
            <a:custGeom>
              <a:avLst/>
              <a:gdLst/>
              <a:ahLst/>
              <a:cxnLst/>
              <a:rect l="l" t="t" r="r" b="b"/>
              <a:pathLst>
                <a:path w="127000">
                  <a:moveTo>
                    <a:pt x="0" y="0"/>
                  </a:moveTo>
                  <a:lnTo>
                    <a:pt x="126492" y="0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601974" y="2318765"/>
              <a:ext cx="205104" cy="0"/>
            </a:xfrm>
            <a:custGeom>
              <a:avLst/>
              <a:gdLst/>
              <a:ahLst/>
              <a:cxnLst/>
              <a:rect l="l" t="t" r="r" b="b"/>
              <a:pathLst>
                <a:path w="205104">
                  <a:moveTo>
                    <a:pt x="0" y="0"/>
                  </a:moveTo>
                  <a:lnTo>
                    <a:pt x="204978" y="0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23716" y="2244851"/>
              <a:ext cx="0" cy="113664"/>
            </a:xfrm>
            <a:custGeom>
              <a:avLst/>
              <a:gdLst/>
              <a:ahLst/>
              <a:cxnLst/>
              <a:rect l="l" t="t" r="r" b="b"/>
              <a:pathLst>
                <a:path h="113664">
                  <a:moveTo>
                    <a:pt x="0" y="0"/>
                  </a:moveTo>
                  <a:lnTo>
                    <a:pt x="0" y="113538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419094" y="2216657"/>
              <a:ext cx="66675" cy="33655"/>
            </a:xfrm>
            <a:custGeom>
              <a:avLst/>
              <a:gdLst/>
              <a:ahLst/>
              <a:cxnLst/>
              <a:rect l="l" t="t" r="r" b="b"/>
              <a:pathLst>
                <a:path w="66675" h="33655">
                  <a:moveTo>
                    <a:pt x="0" y="0"/>
                  </a:moveTo>
                  <a:lnTo>
                    <a:pt x="8382" y="16764"/>
                  </a:lnTo>
                  <a:lnTo>
                    <a:pt x="0" y="33528"/>
                  </a:lnTo>
                  <a:lnTo>
                    <a:pt x="66294" y="167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066288" y="2233421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359663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065526" y="2210561"/>
              <a:ext cx="1480820" cy="34290"/>
            </a:xfrm>
            <a:custGeom>
              <a:avLst/>
              <a:gdLst/>
              <a:ahLst/>
              <a:cxnLst/>
              <a:rect l="l" t="t" r="r" b="b"/>
              <a:pathLst>
                <a:path w="1480820" h="34289">
                  <a:moveTo>
                    <a:pt x="361950" y="19824"/>
                  </a:moveTo>
                  <a:lnTo>
                    <a:pt x="0" y="19824"/>
                  </a:lnTo>
                  <a:lnTo>
                    <a:pt x="0" y="25908"/>
                  </a:lnTo>
                  <a:lnTo>
                    <a:pt x="361950" y="25908"/>
                  </a:lnTo>
                  <a:lnTo>
                    <a:pt x="361950" y="19824"/>
                  </a:lnTo>
                  <a:close/>
                </a:path>
                <a:path w="1480820" h="34289">
                  <a:moveTo>
                    <a:pt x="1480566" y="17526"/>
                  </a:moveTo>
                  <a:lnTo>
                    <a:pt x="1415034" y="0"/>
                  </a:lnTo>
                  <a:lnTo>
                    <a:pt x="1422654" y="17526"/>
                  </a:lnTo>
                  <a:lnTo>
                    <a:pt x="1415034" y="34290"/>
                  </a:lnTo>
                  <a:lnTo>
                    <a:pt x="1480566" y="1752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162044" y="2227325"/>
              <a:ext cx="325120" cy="0"/>
            </a:xfrm>
            <a:custGeom>
              <a:avLst/>
              <a:gdLst/>
              <a:ahLst/>
              <a:cxnLst/>
              <a:rect l="l" t="t" r="r" b="b"/>
              <a:pathLst>
                <a:path w="325120">
                  <a:moveTo>
                    <a:pt x="324612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161282" y="2225039"/>
              <a:ext cx="327025" cy="6350"/>
            </a:xfrm>
            <a:custGeom>
              <a:avLst/>
              <a:gdLst/>
              <a:ahLst/>
              <a:cxnLst/>
              <a:rect l="l" t="t" r="r" b="b"/>
              <a:pathLst>
                <a:path w="327025" h="6350">
                  <a:moveTo>
                    <a:pt x="326898" y="0"/>
                  </a:moveTo>
                  <a:lnTo>
                    <a:pt x="0" y="0"/>
                  </a:lnTo>
                  <a:lnTo>
                    <a:pt x="0" y="6096"/>
                  </a:lnTo>
                  <a:lnTo>
                    <a:pt x="326898" y="6096"/>
                  </a:lnTo>
                  <a:lnTo>
                    <a:pt x="32689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856226" y="2136647"/>
              <a:ext cx="211454" cy="1270"/>
            </a:xfrm>
            <a:custGeom>
              <a:avLst/>
              <a:gdLst/>
              <a:ahLst/>
              <a:cxnLst/>
              <a:rect l="l" t="t" r="r" b="b"/>
              <a:pathLst>
                <a:path w="211454" h="1269">
                  <a:moveTo>
                    <a:pt x="0" y="761"/>
                  </a:moveTo>
                  <a:lnTo>
                    <a:pt x="211074" y="0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608576" y="2137409"/>
              <a:ext cx="215900" cy="191770"/>
            </a:xfrm>
            <a:custGeom>
              <a:avLst/>
              <a:gdLst/>
              <a:ahLst/>
              <a:cxnLst/>
              <a:rect l="l" t="t" r="r" b="b"/>
              <a:pathLst>
                <a:path w="215900" h="191769">
                  <a:moveTo>
                    <a:pt x="110489" y="1524"/>
                  </a:moveTo>
                  <a:lnTo>
                    <a:pt x="215645" y="0"/>
                  </a:lnTo>
                </a:path>
                <a:path w="215900" h="191769">
                  <a:moveTo>
                    <a:pt x="110489" y="1524"/>
                  </a:moveTo>
                  <a:lnTo>
                    <a:pt x="0" y="191262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972811" y="2136647"/>
              <a:ext cx="94615" cy="193040"/>
            </a:xfrm>
            <a:custGeom>
              <a:avLst/>
              <a:gdLst/>
              <a:ahLst/>
              <a:cxnLst/>
              <a:rect l="l" t="t" r="r" b="b"/>
              <a:pathLst>
                <a:path w="94614" h="193039">
                  <a:moveTo>
                    <a:pt x="94487" y="0"/>
                  </a:moveTo>
                  <a:lnTo>
                    <a:pt x="0" y="192786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847082" y="2328671"/>
              <a:ext cx="127000" cy="0"/>
            </a:xfrm>
            <a:custGeom>
              <a:avLst/>
              <a:gdLst/>
              <a:ahLst/>
              <a:cxnLst/>
              <a:rect l="l" t="t" r="r" b="b"/>
              <a:pathLst>
                <a:path w="127000">
                  <a:moveTo>
                    <a:pt x="0" y="0"/>
                  </a:moveTo>
                  <a:lnTo>
                    <a:pt x="126492" y="0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608576" y="2328671"/>
              <a:ext cx="205104" cy="0"/>
            </a:xfrm>
            <a:custGeom>
              <a:avLst/>
              <a:gdLst/>
              <a:ahLst/>
              <a:cxnLst/>
              <a:rect l="l" t="t" r="r" b="b"/>
              <a:pathLst>
                <a:path w="205104">
                  <a:moveTo>
                    <a:pt x="0" y="0"/>
                  </a:moveTo>
                  <a:lnTo>
                    <a:pt x="204978" y="0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2407920" y="1977950"/>
            <a:ext cx="2480945" cy="1047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  <a:tabLst>
                <a:tab pos="2425700" algn="l"/>
              </a:tabLst>
            </a:pPr>
            <a:r>
              <a:rPr sz="500" spc="10" dirty="0">
                <a:latin typeface="Comic Sans MS"/>
                <a:cs typeface="Comic Sans MS"/>
              </a:rPr>
              <a:t>X	</a:t>
            </a:r>
            <a:r>
              <a:rPr sz="750" spc="15" baseline="5555" dirty="0">
                <a:latin typeface="Comic Sans MS"/>
                <a:cs typeface="Comic Sans MS"/>
              </a:rPr>
              <a:t>Y</a:t>
            </a:r>
            <a:endParaRPr sz="750" baseline="5555">
              <a:latin typeface="Comic Sans MS"/>
              <a:cs typeface="Comic Sans MS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3708527" y="2070226"/>
            <a:ext cx="1135380" cy="302260"/>
            <a:chOff x="3708527" y="2070226"/>
            <a:chExt cx="1135380" cy="302260"/>
          </a:xfrm>
        </p:grpSpPr>
        <p:sp>
          <p:nvSpPr>
            <p:cNvPr id="28" name="object 28"/>
            <p:cNvSpPr/>
            <p:nvPr/>
          </p:nvSpPr>
          <p:spPr>
            <a:xfrm>
              <a:off x="3842004" y="2126741"/>
              <a:ext cx="219075" cy="1270"/>
            </a:xfrm>
            <a:custGeom>
              <a:avLst/>
              <a:gdLst/>
              <a:ahLst/>
              <a:cxnLst/>
              <a:rect l="l" t="t" r="r" b="b"/>
              <a:pathLst>
                <a:path w="219075" h="1269">
                  <a:moveTo>
                    <a:pt x="0" y="761"/>
                  </a:moveTo>
                  <a:lnTo>
                    <a:pt x="218694" y="0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711702" y="2128265"/>
              <a:ext cx="97790" cy="0"/>
            </a:xfrm>
            <a:custGeom>
              <a:avLst/>
              <a:gdLst/>
              <a:ahLst/>
              <a:cxnLst/>
              <a:rect l="l" t="t" r="r" b="b"/>
              <a:pathLst>
                <a:path w="97789">
                  <a:moveTo>
                    <a:pt x="0" y="0"/>
                  </a:moveTo>
                  <a:lnTo>
                    <a:pt x="97536" y="0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840224" y="2073401"/>
              <a:ext cx="0" cy="128270"/>
            </a:xfrm>
            <a:custGeom>
              <a:avLst/>
              <a:gdLst/>
              <a:ahLst/>
              <a:cxnLst/>
              <a:rect l="l" t="t" r="r" b="b"/>
              <a:pathLst>
                <a:path h="128269">
                  <a:moveTo>
                    <a:pt x="0" y="0"/>
                  </a:moveTo>
                  <a:lnTo>
                    <a:pt x="0" y="128016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830318" y="2254758"/>
              <a:ext cx="0" cy="114300"/>
            </a:xfrm>
            <a:custGeom>
              <a:avLst/>
              <a:gdLst/>
              <a:ahLst/>
              <a:cxnLst/>
              <a:rect l="l" t="t" r="r" b="b"/>
              <a:pathLst>
                <a:path h="114300">
                  <a:moveTo>
                    <a:pt x="0" y="0"/>
                  </a:moveTo>
                  <a:lnTo>
                    <a:pt x="0" y="114300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3774694" y="2019097"/>
            <a:ext cx="197485" cy="1047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20"/>
              </a:spcBef>
            </a:pPr>
            <a:r>
              <a:rPr sz="500" spc="15" dirty="0">
                <a:latin typeface="Comic Sans MS"/>
                <a:cs typeface="Comic Sans MS"/>
              </a:rPr>
              <a:t>H</a:t>
            </a:r>
            <a:r>
              <a:rPr sz="525" spc="22" baseline="-23809" dirty="0">
                <a:latin typeface="Comic Sans MS"/>
                <a:cs typeface="Comic Sans MS"/>
              </a:rPr>
              <a:t>2</a:t>
            </a:r>
            <a:r>
              <a:rPr sz="500" spc="15" dirty="0">
                <a:latin typeface="Comic Sans MS"/>
                <a:cs typeface="Comic Sans MS"/>
              </a:rPr>
              <a:t>O</a:t>
            </a:r>
            <a:endParaRPr sz="500">
              <a:latin typeface="Comic Sans MS"/>
              <a:cs typeface="Comic Sans MS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1600200" y="2125091"/>
            <a:ext cx="4572000" cy="2529205"/>
            <a:chOff x="1600200" y="2125091"/>
            <a:chExt cx="4572000" cy="2529205"/>
          </a:xfrm>
        </p:grpSpPr>
        <p:sp>
          <p:nvSpPr>
            <p:cNvPr id="34" name="object 34"/>
            <p:cNvSpPr/>
            <p:nvPr/>
          </p:nvSpPr>
          <p:spPr>
            <a:xfrm>
              <a:off x="3826001" y="2128266"/>
              <a:ext cx="0" cy="71755"/>
            </a:xfrm>
            <a:custGeom>
              <a:avLst/>
              <a:gdLst/>
              <a:ahLst/>
              <a:cxnLst/>
              <a:rect l="l" t="t" r="r" b="b"/>
              <a:pathLst>
                <a:path h="71755">
                  <a:moveTo>
                    <a:pt x="0" y="71627"/>
                  </a:moveTo>
                  <a:lnTo>
                    <a:pt x="0" y="0"/>
                  </a:lnTo>
                </a:path>
              </a:pathLst>
            </a:custGeom>
            <a:ln w="628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779776" y="2331732"/>
              <a:ext cx="34290" cy="66040"/>
            </a:xfrm>
            <a:custGeom>
              <a:avLst/>
              <a:gdLst/>
              <a:ahLst/>
              <a:cxnLst/>
              <a:rect l="l" t="t" r="r" b="b"/>
              <a:pathLst>
                <a:path w="34289" h="66039">
                  <a:moveTo>
                    <a:pt x="34290" y="65519"/>
                  </a:moveTo>
                  <a:lnTo>
                    <a:pt x="32143" y="57137"/>
                  </a:lnTo>
                  <a:lnTo>
                    <a:pt x="26873" y="36576"/>
                  </a:lnTo>
                  <a:lnTo>
                    <a:pt x="17513" y="0"/>
                  </a:lnTo>
                  <a:lnTo>
                    <a:pt x="7734" y="36576"/>
                  </a:lnTo>
                  <a:lnTo>
                    <a:pt x="0" y="65519"/>
                  </a:lnTo>
                  <a:lnTo>
                    <a:pt x="17526" y="57137"/>
                  </a:lnTo>
                  <a:lnTo>
                    <a:pt x="34290" y="655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797302" y="2389632"/>
              <a:ext cx="0" cy="116839"/>
            </a:xfrm>
            <a:custGeom>
              <a:avLst/>
              <a:gdLst/>
              <a:ahLst/>
              <a:cxnLst/>
              <a:rect l="l" t="t" r="r" b="b"/>
              <a:pathLst>
                <a:path h="116839">
                  <a:moveTo>
                    <a:pt x="0" y="0"/>
                  </a:moveTo>
                  <a:lnTo>
                    <a:pt x="0" y="116586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794253" y="2388870"/>
              <a:ext cx="6350" cy="119380"/>
            </a:xfrm>
            <a:custGeom>
              <a:avLst/>
              <a:gdLst/>
              <a:ahLst/>
              <a:cxnLst/>
              <a:rect l="l" t="t" r="r" b="b"/>
              <a:pathLst>
                <a:path w="6350" h="119380">
                  <a:moveTo>
                    <a:pt x="6095" y="0"/>
                  </a:moveTo>
                  <a:lnTo>
                    <a:pt x="0" y="0"/>
                  </a:lnTo>
                  <a:lnTo>
                    <a:pt x="0" y="118872"/>
                  </a:lnTo>
                  <a:lnTo>
                    <a:pt x="6095" y="118872"/>
                  </a:lnTo>
                  <a:lnTo>
                    <a:pt x="60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600200" y="3510915"/>
              <a:ext cx="4572000" cy="1143635"/>
            </a:xfrm>
            <a:custGeom>
              <a:avLst/>
              <a:gdLst/>
              <a:ahLst/>
              <a:cxnLst/>
              <a:rect l="l" t="t" r="r" b="b"/>
              <a:pathLst>
                <a:path w="4572000" h="1143635">
                  <a:moveTo>
                    <a:pt x="4572000" y="0"/>
                  </a:moveTo>
                  <a:lnTo>
                    <a:pt x="0" y="0"/>
                  </a:lnTo>
                  <a:lnTo>
                    <a:pt x="0" y="1143380"/>
                  </a:lnTo>
                  <a:lnTo>
                    <a:pt x="4572000" y="1143380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828800" y="4306823"/>
              <a:ext cx="4114800" cy="10160"/>
            </a:xfrm>
            <a:custGeom>
              <a:avLst/>
              <a:gdLst/>
              <a:ahLst/>
              <a:cxnLst/>
              <a:rect l="l" t="t" r="r" b="b"/>
              <a:pathLst>
                <a:path w="4114800" h="10160">
                  <a:moveTo>
                    <a:pt x="4114800" y="0"/>
                  </a:moveTo>
                  <a:lnTo>
                    <a:pt x="0" y="0"/>
                  </a:lnTo>
                  <a:lnTo>
                    <a:pt x="0" y="9905"/>
                  </a:lnTo>
                  <a:lnTo>
                    <a:pt x="4114800" y="9905"/>
                  </a:lnTo>
                  <a:lnTo>
                    <a:pt x="41148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1887220" y="2064219"/>
            <a:ext cx="3977640" cy="196088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937894" algn="ctr">
              <a:lnSpc>
                <a:spcPct val="100000"/>
              </a:lnSpc>
              <a:spcBef>
                <a:spcPts val="280"/>
              </a:spcBef>
            </a:pPr>
            <a:r>
              <a:rPr sz="600" spc="5" dirty="0">
                <a:latin typeface="Comic Sans MS"/>
                <a:cs typeface="Comic Sans MS"/>
              </a:rPr>
              <a:t>+Y</a:t>
            </a:r>
            <a:endParaRPr sz="600">
              <a:latin typeface="Comic Sans MS"/>
              <a:cs typeface="Comic Sans MS"/>
            </a:endParaRPr>
          </a:p>
          <a:p>
            <a:pPr marR="2124710" algn="ctr">
              <a:lnSpc>
                <a:spcPct val="100000"/>
              </a:lnSpc>
              <a:spcBef>
                <a:spcPts val="185"/>
              </a:spcBef>
            </a:pPr>
            <a:r>
              <a:rPr sz="600" spc="5" dirty="0">
                <a:latin typeface="Comic Sans MS"/>
                <a:cs typeface="Comic Sans MS"/>
              </a:rPr>
              <a:t>+</a:t>
            </a:r>
            <a:r>
              <a:rPr sz="600" dirty="0">
                <a:latin typeface="Comic Sans MS"/>
                <a:cs typeface="Comic Sans MS"/>
              </a:rPr>
              <a:t> </a:t>
            </a:r>
            <a:r>
              <a:rPr sz="600" spc="10" dirty="0">
                <a:latin typeface="Comic Sans MS"/>
                <a:cs typeface="Comic Sans MS"/>
              </a:rPr>
              <a:t>H</a:t>
            </a:r>
            <a:r>
              <a:rPr sz="675" spc="15" baseline="-24691" dirty="0">
                <a:latin typeface="Comic Sans MS"/>
                <a:cs typeface="Comic Sans MS"/>
              </a:rPr>
              <a:t>2</a:t>
            </a:r>
            <a:r>
              <a:rPr sz="600" spc="10" dirty="0">
                <a:latin typeface="Comic Sans MS"/>
                <a:cs typeface="Comic Sans MS"/>
              </a:rPr>
              <a:t>O</a:t>
            </a:r>
            <a:endParaRPr sz="6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900">
              <a:latin typeface="Comic Sans MS"/>
              <a:cs typeface="Comic Sans MS"/>
            </a:endParaRPr>
          </a:p>
          <a:p>
            <a:pPr marL="966469">
              <a:lnSpc>
                <a:spcPct val="100000"/>
              </a:lnSpc>
              <a:spcBef>
                <a:spcPts val="5"/>
              </a:spcBef>
            </a:pPr>
            <a:r>
              <a:rPr sz="600" spc="10" dirty="0">
                <a:latin typeface="Comic Sans MS"/>
                <a:cs typeface="Comic Sans MS"/>
              </a:rPr>
              <a:t>Water </a:t>
            </a:r>
            <a:r>
              <a:rPr sz="600" spc="5" dirty="0">
                <a:latin typeface="Comic Sans MS"/>
                <a:cs typeface="Comic Sans MS"/>
              </a:rPr>
              <a:t>is in great </a:t>
            </a:r>
            <a:r>
              <a:rPr sz="600" spc="10" dirty="0">
                <a:latin typeface="Comic Sans MS"/>
                <a:cs typeface="Comic Sans MS"/>
              </a:rPr>
              <a:t>excess over</a:t>
            </a:r>
            <a:r>
              <a:rPr sz="600" spc="-5" dirty="0">
                <a:latin typeface="Comic Sans MS"/>
                <a:cs typeface="Comic Sans MS"/>
              </a:rPr>
              <a:t> </a:t>
            </a:r>
            <a:r>
              <a:rPr sz="600" spc="10" dirty="0">
                <a:latin typeface="Comic Sans MS"/>
                <a:cs typeface="Comic Sans MS"/>
              </a:rPr>
              <a:t>Y</a:t>
            </a:r>
            <a:endParaRPr sz="600">
              <a:latin typeface="Comic Sans MS"/>
              <a:cs typeface="Comic Sans MS"/>
            </a:endParaRPr>
          </a:p>
          <a:p>
            <a:pPr marL="273050">
              <a:lnSpc>
                <a:spcPct val="100000"/>
              </a:lnSpc>
              <a:spcBef>
                <a:spcPts val="135"/>
              </a:spcBef>
            </a:pPr>
            <a:r>
              <a:rPr sz="900" spc="-5" dirty="0">
                <a:latin typeface="Comic Sans MS"/>
                <a:cs typeface="Comic Sans MS"/>
              </a:rPr>
              <a:t>H</a:t>
            </a:r>
            <a:r>
              <a:rPr sz="900" spc="-7" baseline="-18518" dirty="0">
                <a:latin typeface="Comic Sans MS"/>
                <a:cs typeface="Comic Sans MS"/>
              </a:rPr>
              <a:t>2</a:t>
            </a:r>
            <a:r>
              <a:rPr sz="900" spc="-5" dirty="0">
                <a:latin typeface="Comic Sans MS"/>
                <a:cs typeface="Comic Sans MS"/>
              </a:rPr>
              <a:t>0 replacement </a:t>
            </a:r>
            <a:r>
              <a:rPr sz="900" dirty="0">
                <a:latin typeface="Comic Sans MS"/>
                <a:cs typeface="Comic Sans MS"/>
              </a:rPr>
              <a:t>of X proceeds more </a:t>
            </a:r>
            <a:r>
              <a:rPr sz="900" spc="-5" dirty="0">
                <a:latin typeface="Comic Sans MS"/>
                <a:cs typeface="Comic Sans MS"/>
              </a:rPr>
              <a:t>rapidly </a:t>
            </a:r>
            <a:r>
              <a:rPr sz="900" dirty="0">
                <a:latin typeface="Comic Sans MS"/>
                <a:cs typeface="Comic Sans MS"/>
              </a:rPr>
              <a:t>than </a:t>
            </a:r>
            <a:r>
              <a:rPr sz="900" spc="-5" dirty="0">
                <a:latin typeface="Comic Sans MS"/>
                <a:cs typeface="Comic Sans MS"/>
              </a:rPr>
              <a:t>replacement</a:t>
            </a:r>
            <a:r>
              <a:rPr sz="900" spc="-70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of</a:t>
            </a:r>
            <a:endParaRPr sz="900">
              <a:latin typeface="Comic Sans MS"/>
              <a:cs typeface="Comic Sans MS"/>
            </a:endParaRPr>
          </a:p>
          <a:p>
            <a:pPr marL="273050">
              <a:lnSpc>
                <a:spcPct val="100000"/>
              </a:lnSpc>
              <a:spcBef>
                <a:spcPts val="215"/>
              </a:spcBef>
            </a:pPr>
            <a:r>
              <a:rPr sz="900" spc="-5" dirty="0">
                <a:latin typeface="Comic Sans MS"/>
                <a:cs typeface="Comic Sans MS"/>
              </a:rPr>
              <a:t>H</a:t>
            </a:r>
            <a:r>
              <a:rPr sz="900" spc="-7" baseline="-18518" dirty="0">
                <a:latin typeface="Comic Sans MS"/>
                <a:cs typeface="Comic Sans MS"/>
              </a:rPr>
              <a:t>2</a:t>
            </a:r>
            <a:r>
              <a:rPr sz="900" spc="-5" dirty="0">
                <a:latin typeface="Comic Sans MS"/>
                <a:cs typeface="Comic Sans MS"/>
              </a:rPr>
              <a:t>O by</a:t>
            </a:r>
            <a:r>
              <a:rPr sz="900" spc="-10" dirty="0">
                <a:latin typeface="Comic Sans MS"/>
                <a:cs typeface="Comic Sans MS"/>
              </a:rPr>
              <a:t> </a:t>
            </a:r>
            <a:r>
              <a:rPr sz="900" spc="-5" dirty="0">
                <a:latin typeface="Comic Sans MS"/>
                <a:cs typeface="Comic Sans MS"/>
              </a:rPr>
              <a:t>Y.</a:t>
            </a:r>
            <a:endParaRPr sz="900">
              <a:latin typeface="Comic Sans MS"/>
              <a:cs typeface="Comic Sans MS"/>
            </a:endParaRPr>
          </a:p>
          <a:p>
            <a:pPr marL="25400">
              <a:lnSpc>
                <a:spcPct val="100000"/>
              </a:lnSpc>
              <a:spcBef>
                <a:spcPts val="1060"/>
              </a:spcBef>
            </a:pPr>
            <a:r>
              <a:rPr sz="900" b="1" dirty="0">
                <a:solidFill>
                  <a:srgbClr val="006533"/>
                </a:solidFill>
                <a:latin typeface="Comic Sans MS"/>
                <a:cs typeface="Comic Sans MS"/>
              </a:rPr>
              <a:t>Conclusions</a:t>
            </a:r>
            <a:endParaRPr sz="900">
              <a:latin typeface="Comic Sans MS"/>
              <a:cs typeface="Comic Sans MS"/>
            </a:endParaRPr>
          </a:p>
          <a:p>
            <a:pPr marL="196850" indent="-171450">
              <a:lnSpc>
                <a:spcPct val="100000"/>
              </a:lnSpc>
              <a:spcBef>
                <a:spcPts val="254"/>
              </a:spcBef>
              <a:buClr>
                <a:srgbClr val="CC9A00"/>
              </a:buClr>
              <a:buSzPct val="61111"/>
              <a:buFont typeface="Wingdings"/>
              <a:buChar char=""/>
              <a:tabLst>
                <a:tab pos="196850" algn="l"/>
              </a:tabLst>
            </a:pPr>
            <a:r>
              <a:rPr sz="900" dirty="0">
                <a:latin typeface="Comic Sans MS"/>
                <a:cs typeface="Comic Sans MS"/>
              </a:rPr>
              <a:t>The </a:t>
            </a:r>
            <a:r>
              <a:rPr sz="900" spc="-5" dirty="0">
                <a:latin typeface="Comic Sans MS"/>
                <a:cs typeface="Comic Sans MS"/>
              </a:rPr>
              <a:t>rate </a:t>
            </a:r>
            <a:r>
              <a:rPr sz="900" dirty="0">
                <a:latin typeface="Comic Sans MS"/>
                <a:cs typeface="Comic Sans MS"/>
              </a:rPr>
              <a:t>law </a:t>
            </a:r>
            <a:r>
              <a:rPr sz="900" spc="-5" dirty="0">
                <a:latin typeface="Comic Sans MS"/>
                <a:cs typeface="Comic Sans MS"/>
              </a:rPr>
              <a:t>for </a:t>
            </a:r>
            <a:r>
              <a:rPr sz="900" dirty="0">
                <a:latin typeface="Comic Sans MS"/>
                <a:cs typeface="Comic Sans MS"/>
              </a:rPr>
              <a:t>all of these mechanisms </a:t>
            </a:r>
            <a:r>
              <a:rPr sz="900" spc="-5" dirty="0">
                <a:latin typeface="Comic Sans MS"/>
                <a:cs typeface="Comic Sans MS"/>
              </a:rPr>
              <a:t>is</a:t>
            </a:r>
            <a:r>
              <a:rPr sz="900" spc="-5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identical:</a:t>
            </a:r>
            <a:endParaRPr sz="900">
              <a:latin typeface="Comic Sans MS"/>
              <a:cs typeface="Comic Sans MS"/>
            </a:endParaRPr>
          </a:p>
          <a:p>
            <a:pPr marL="196850" indent="-171450">
              <a:lnSpc>
                <a:spcPct val="100000"/>
              </a:lnSpc>
              <a:spcBef>
                <a:spcPts val="325"/>
              </a:spcBef>
              <a:buClr>
                <a:srgbClr val="CC9A00"/>
              </a:buClr>
              <a:buSzPct val="61111"/>
              <a:buFont typeface="Wingdings"/>
              <a:buChar char=""/>
              <a:tabLst>
                <a:tab pos="196850" algn="l"/>
              </a:tabLst>
            </a:pPr>
            <a:r>
              <a:rPr sz="900" spc="-5" dirty="0">
                <a:latin typeface="Comic Sans MS"/>
                <a:cs typeface="Comic Sans MS"/>
              </a:rPr>
              <a:t>Rate </a:t>
            </a:r>
            <a:r>
              <a:rPr sz="900" dirty="0">
                <a:latin typeface="Comic Sans MS"/>
                <a:cs typeface="Comic Sans MS"/>
              </a:rPr>
              <a:t>=</a:t>
            </a:r>
            <a:r>
              <a:rPr sz="900" spc="-20" dirty="0">
                <a:latin typeface="Comic Sans MS"/>
                <a:cs typeface="Comic Sans MS"/>
              </a:rPr>
              <a:t> </a:t>
            </a:r>
            <a:r>
              <a:rPr sz="900" spc="-5" dirty="0">
                <a:latin typeface="Comic Sans MS"/>
                <a:cs typeface="Comic Sans MS"/>
              </a:rPr>
              <a:t>k</a:t>
            </a:r>
            <a:r>
              <a:rPr sz="900" spc="-7" baseline="-18518" dirty="0">
                <a:latin typeface="Comic Sans MS"/>
                <a:cs typeface="Comic Sans MS"/>
              </a:rPr>
              <a:t>1</a:t>
            </a:r>
            <a:r>
              <a:rPr sz="900" spc="-5" dirty="0">
                <a:latin typeface="Comic Sans MS"/>
                <a:cs typeface="Comic Sans MS"/>
              </a:rPr>
              <a:t>[ML</a:t>
            </a:r>
            <a:r>
              <a:rPr sz="900" spc="-7" baseline="-18518" dirty="0">
                <a:latin typeface="Comic Sans MS"/>
                <a:cs typeface="Comic Sans MS"/>
              </a:rPr>
              <a:t>5</a:t>
            </a:r>
            <a:r>
              <a:rPr sz="900" spc="-5" dirty="0">
                <a:latin typeface="Comic Sans MS"/>
                <a:cs typeface="Comic Sans MS"/>
              </a:rPr>
              <a:t>X]</a:t>
            </a:r>
            <a:endParaRPr sz="900">
              <a:latin typeface="Comic Sans MS"/>
              <a:cs typeface="Comic Sans MS"/>
            </a:endParaRPr>
          </a:p>
          <a:p>
            <a:pPr marL="196850" indent="-171450">
              <a:lnSpc>
                <a:spcPct val="100000"/>
              </a:lnSpc>
              <a:spcBef>
                <a:spcPts val="325"/>
              </a:spcBef>
              <a:buClr>
                <a:srgbClr val="CC9A00"/>
              </a:buClr>
              <a:buSzPct val="61111"/>
              <a:buFont typeface="Wingdings"/>
              <a:buChar char=""/>
              <a:tabLst>
                <a:tab pos="196850" algn="l"/>
              </a:tabLst>
            </a:pPr>
            <a:r>
              <a:rPr sz="900" dirty="0">
                <a:latin typeface="Comic Sans MS"/>
                <a:cs typeface="Comic Sans MS"/>
              </a:rPr>
              <a:t>So we cannot use the </a:t>
            </a:r>
            <a:r>
              <a:rPr sz="900" spc="-5" dirty="0">
                <a:latin typeface="Comic Sans MS"/>
                <a:cs typeface="Comic Sans MS"/>
              </a:rPr>
              <a:t>rate </a:t>
            </a:r>
            <a:r>
              <a:rPr sz="900" dirty="0">
                <a:latin typeface="Comic Sans MS"/>
                <a:cs typeface="Comic Sans MS"/>
              </a:rPr>
              <a:t>law to </a:t>
            </a:r>
            <a:r>
              <a:rPr sz="900" spc="-5" dirty="0">
                <a:latin typeface="Comic Sans MS"/>
                <a:cs typeface="Comic Sans MS"/>
              </a:rPr>
              <a:t>decide </a:t>
            </a:r>
            <a:r>
              <a:rPr sz="900" dirty="0">
                <a:latin typeface="Comic Sans MS"/>
                <a:cs typeface="Comic Sans MS"/>
              </a:rPr>
              <a:t>between the two</a:t>
            </a:r>
            <a:r>
              <a:rPr sz="900" spc="-9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mechanisms.</a:t>
            </a:r>
            <a:endParaRPr sz="900">
              <a:latin typeface="Comic Sans MS"/>
              <a:cs typeface="Comic Sans MS"/>
            </a:endParaRPr>
          </a:p>
          <a:p>
            <a:pPr marL="196850" marR="449580" indent="-171450">
              <a:lnSpc>
                <a:spcPct val="110000"/>
              </a:lnSpc>
              <a:spcBef>
                <a:spcPts val="215"/>
              </a:spcBef>
              <a:buClr>
                <a:srgbClr val="CC9A00"/>
              </a:buClr>
              <a:buSzPct val="61111"/>
              <a:buFont typeface="Wingdings"/>
              <a:buChar char=""/>
              <a:tabLst>
                <a:tab pos="196850" algn="l"/>
              </a:tabLst>
            </a:pPr>
            <a:r>
              <a:rPr sz="900" dirty="0">
                <a:latin typeface="Comic Sans MS"/>
                <a:cs typeface="Comic Sans MS"/>
              </a:rPr>
              <a:t>BUT we now know that </a:t>
            </a:r>
            <a:r>
              <a:rPr sz="900" b="1" spc="-5" dirty="0">
                <a:solidFill>
                  <a:srgbClr val="9A6500"/>
                </a:solidFill>
                <a:latin typeface="Comic Sans MS"/>
                <a:cs typeface="Comic Sans MS"/>
              </a:rPr>
              <a:t>dissociative </a:t>
            </a:r>
            <a:r>
              <a:rPr sz="900" b="1" dirty="0">
                <a:solidFill>
                  <a:srgbClr val="9A6500"/>
                </a:solidFill>
                <a:latin typeface="Comic Sans MS"/>
                <a:cs typeface="Comic Sans MS"/>
              </a:rPr>
              <a:t>mechanisms are</a:t>
            </a:r>
            <a:r>
              <a:rPr sz="900" b="1" spc="-125" dirty="0">
                <a:solidFill>
                  <a:srgbClr val="9A6500"/>
                </a:solidFill>
                <a:latin typeface="Comic Sans MS"/>
                <a:cs typeface="Comic Sans MS"/>
              </a:rPr>
              <a:t> </a:t>
            </a:r>
            <a:r>
              <a:rPr sz="900" b="1" dirty="0">
                <a:solidFill>
                  <a:srgbClr val="9A6500"/>
                </a:solidFill>
                <a:latin typeface="Comic Sans MS"/>
                <a:cs typeface="Comic Sans MS"/>
              </a:rPr>
              <a:t>generally  preferred! – </a:t>
            </a:r>
            <a:r>
              <a:rPr sz="900" b="1" spc="-5" dirty="0">
                <a:solidFill>
                  <a:srgbClr val="9A6500"/>
                </a:solidFill>
                <a:latin typeface="Comic Sans MS"/>
                <a:cs typeface="Comic Sans MS"/>
              </a:rPr>
              <a:t>How </a:t>
            </a:r>
            <a:r>
              <a:rPr sz="900" b="1" dirty="0">
                <a:solidFill>
                  <a:srgbClr val="9A6500"/>
                </a:solidFill>
                <a:latin typeface="Comic Sans MS"/>
                <a:cs typeface="Comic Sans MS"/>
              </a:rPr>
              <a:t>can we </a:t>
            </a:r>
            <a:r>
              <a:rPr sz="900" b="1" spc="-5" dirty="0">
                <a:solidFill>
                  <a:srgbClr val="9A6500"/>
                </a:solidFill>
                <a:latin typeface="Comic Sans MS"/>
                <a:cs typeface="Comic Sans MS"/>
              </a:rPr>
              <a:t>deduce</a:t>
            </a:r>
            <a:r>
              <a:rPr sz="900" b="1" spc="-15" dirty="0">
                <a:solidFill>
                  <a:srgbClr val="9A6500"/>
                </a:solidFill>
                <a:latin typeface="Comic Sans MS"/>
                <a:cs typeface="Comic Sans MS"/>
              </a:rPr>
              <a:t> </a:t>
            </a:r>
            <a:r>
              <a:rPr sz="900" b="1" dirty="0">
                <a:solidFill>
                  <a:srgbClr val="9A6500"/>
                </a:solidFill>
                <a:latin typeface="Comic Sans MS"/>
                <a:cs typeface="Comic Sans MS"/>
              </a:rPr>
              <a:t>this?</a:t>
            </a:r>
            <a:endParaRPr sz="900">
              <a:latin typeface="Comic Sans MS"/>
              <a:cs typeface="Comic Sans MS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606296" y="1231391"/>
            <a:ext cx="4559300" cy="3416300"/>
          </a:xfrm>
          <a:custGeom>
            <a:avLst/>
            <a:gdLst/>
            <a:ahLst/>
            <a:cxnLst/>
            <a:rect l="l" t="t" r="r" b="b"/>
            <a:pathLst>
              <a:path w="4559300" h="3416300">
                <a:moveTo>
                  <a:pt x="4559046" y="0"/>
                </a:moveTo>
                <a:lnTo>
                  <a:pt x="0" y="0"/>
                </a:lnTo>
                <a:lnTo>
                  <a:pt x="0" y="3416046"/>
                </a:lnTo>
                <a:lnTo>
                  <a:pt x="4559046" y="3416046"/>
                </a:lnTo>
                <a:lnTo>
                  <a:pt x="4559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2" name="object 42"/>
          <p:cNvGrpSpPr/>
          <p:nvPr/>
        </p:nvGrpSpPr>
        <p:grpSpPr>
          <a:xfrm>
            <a:off x="1786127" y="5511800"/>
            <a:ext cx="4157979" cy="2982595"/>
            <a:chOff x="1786127" y="5511800"/>
            <a:chExt cx="4157979" cy="2982595"/>
          </a:xfrm>
        </p:grpSpPr>
        <p:sp>
          <p:nvSpPr>
            <p:cNvPr id="43" name="object 43"/>
            <p:cNvSpPr/>
            <p:nvPr/>
          </p:nvSpPr>
          <p:spPr>
            <a:xfrm>
              <a:off x="1786128" y="5511799"/>
              <a:ext cx="4119879" cy="310515"/>
            </a:xfrm>
            <a:custGeom>
              <a:avLst/>
              <a:gdLst/>
              <a:ahLst/>
              <a:cxnLst/>
              <a:rect l="l" t="t" r="r" b="b"/>
              <a:pathLst>
                <a:path w="4119879" h="310514">
                  <a:moveTo>
                    <a:pt x="4119372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9906" y="5080"/>
                  </a:lnTo>
                  <a:lnTo>
                    <a:pt x="0" y="5092"/>
                  </a:lnTo>
                  <a:lnTo>
                    <a:pt x="0" y="309892"/>
                  </a:lnTo>
                  <a:lnTo>
                    <a:pt x="9906" y="309892"/>
                  </a:lnTo>
                  <a:lnTo>
                    <a:pt x="9906" y="10414"/>
                  </a:lnTo>
                  <a:lnTo>
                    <a:pt x="4119372" y="10414"/>
                  </a:lnTo>
                  <a:lnTo>
                    <a:pt x="4119372" y="5080"/>
                  </a:lnTo>
                  <a:lnTo>
                    <a:pt x="4119372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705100" y="7250429"/>
              <a:ext cx="419100" cy="38100"/>
            </a:xfrm>
            <a:custGeom>
              <a:avLst/>
              <a:gdLst/>
              <a:ahLst/>
              <a:cxnLst/>
              <a:rect l="l" t="t" r="r" b="b"/>
              <a:pathLst>
                <a:path w="419100" h="38100">
                  <a:moveTo>
                    <a:pt x="381000" y="0"/>
                  </a:moveTo>
                  <a:lnTo>
                    <a:pt x="381000" y="38100"/>
                  </a:lnTo>
                  <a:lnTo>
                    <a:pt x="413004" y="22098"/>
                  </a:lnTo>
                  <a:lnTo>
                    <a:pt x="387857" y="22098"/>
                  </a:lnTo>
                  <a:lnTo>
                    <a:pt x="387857" y="16764"/>
                  </a:lnTo>
                  <a:lnTo>
                    <a:pt x="414527" y="16764"/>
                  </a:lnTo>
                  <a:lnTo>
                    <a:pt x="381000" y="0"/>
                  </a:lnTo>
                  <a:close/>
                </a:path>
                <a:path w="419100" h="38100">
                  <a:moveTo>
                    <a:pt x="381000" y="16764"/>
                  </a:moveTo>
                  <a:lnTo>
                    <a:pt x="0" y="16764"/>
                  </a:lnTo>
                  <a:lnTo>
                    <a:pt x="0" y="22098"/>
                  </a:lnTo>
                  <a:lnTo>
                    <a:pt x="381000" y="22098"/>
                  </a:lnTo>
                  <a:lnTo>
                    <a:pt x="381000" y="16764"/>
                  </a:lnTo>
                  <a:close/>
                </a:path>
                <a:path w="419100" h="38100">
                  <a:moveTo>
                    <a:pt x="414527" y="16764"/>
                  </a:moveTo>
                  <a:lnTo>
                    <a:pt x="387857" y="16764"/>
                  </a:lnTo>
                  <a:lnTo>
                    <a:pt x="387857" y="22098"/>
                  </a:lnTo>
                  <a:lnTo>
                    <a:pt x="413004" y="22098"/>
                  </a:lnTo>
                  <a:lnTo>
                    <a:pt x="419100" y="19050"/>
                  </a:lnTo>
                  <a:lnTo>
                    <a:pt x="414527" y="1676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828799" y="8484107"/>
              <a:ext cx="4114800" cy="10160"/>
            </a:xfrm>
            <a:custGeom>
              <a:avLst/>
              <a:gdLst/>
              <a:ahLst/>
              <a:cxnLst/>
              <a:rect l="l" t="t" r="r" b="b"/>
              <a:pathLst>
                <a:path w="4114800" h="10159">
                  <a:moveTo>
                    <a:pt x="4114800" y="0"/>
                  </a:moveTo>
                  <a:lnTo>
                    <a:pt x="0" y="0"/>
                  </a:lnTo>
                  <a:lnTo>
                    <a:pt x="0" y="9906"/>
                  </a:lnTo>
                  <a:lnTo>
                    <a:pt x="4114800" y="9906"/>
                  </a:lnTo>
                  <a:lnTo>
                    <a:pt x="41148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1836420" y="5546852"/>
            <a:ext cx="4161154" cy="2562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1620" marR="404495" indent="-186055">
              <a:lnSpc>
                <a:spcPct val="120000"/>
              </a:lnSpc>
              <a:spcBef>
                <a:spcPts val="100"/>
              </a:spcBef>
            </a:pPr>
            <a:r>
              <a:rPr sz="900" dirty="0">
                <a:solidFill>
                  <a:srgbClr val="006533"/>
                </a:solidFill>
                <a:latin typeface="Comic Sans MS"/>
                <a:cs typeface="Comic Sans MS"/>
              </a:rPr>
              <a:t>3. </a:t>
            </a:r>
            <a:r>
              <a:rPr sz="900" b="1" spc="-5" dirty="0">
                <a:solidFill>
                  <a:srgbClr val="006533"/>
                </a:solidFill>
                <a:latin typeface="Comic Sans MS"/>
                <a:cs typeface="Comic Sans MS"/>
              </a:rPr>
              <a:t>Additional </a:t>
            </a:r>
            <a:r>
              <a:rPr sz="900" b="1" dirty="0">
                <a:solidFill>
                  <a:srgbClr val="006533"/>
                </a:solidFill>
                <a:latin typeface="Comic Sans MS"/>
                <a:cs typeface="Comic Sans MS"/>
              </a:rPr>
              <a:t>Evidence </a:t>
            </a:r>
            <a:r>
              <a:rPr sz="900" b="1" spc="-5" dirty="0">
                <a:solidFill>
                  <a:srgbClr val="006533"/>
                </a:solidFill>
                <a:latin typeface="Comic Sans MS"/>
                <a:cs typeface="Comic Sans MS"/>
              </a:rPr>
              <a:t>for </a:t>
            </a:r>
            <a:r>
              <a:rPr sz="900" b="1" dirty="0">
                <a:solidFill>
                  <a:srgbClr val="006533"/>
                </a:solidFill>
                <a:latin typeface="Comic Sans MS"/>
                <a:cs typeface="Comic Sans MS"/>
              </a:rPr>
              <a:t>a Dissociative Pathway </a:t>
            </a:r>
            <a:r>
              <a:rPr sz="900" b="1" spc="-5" dirty="0">
                <a:solidFill>
                  <a:srgbClr val="006533"/>
                </a:solidFill>
                <a:latin typeface="Comic Sans MS"/>
                <a:cs typeface="Comic Sans MS"/>
              </a:rPr>
              <a:t>for Octahedral  </a:t>
            </a:r>
            <a:r>
              <a:rPr sz="900" b="1" dirty="0">
                <a:solidFill>
                  <a:srgbClr val="006533"/>
                </a:solidFill>
                <a:latin typeface="Comic Sans MS"/>
                <a:cs typeface="Comic Sans MS"/>
              </a:rPr>
              <a:t>Substitution</a:t>
            </a:r>
            <a:r>
              <a:rPr sz="900" b="1" spc="-25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900" b="1" dirty="0">
                <a:solidFill>
                  <a:srgbClr val="006533"/>
                </a:solidFill>
                <a:latin typeface="Comic Sans MS"/>
                <a:cs typeface="Comic Sans MS"/>
              </a:rPr>
              <a:t>Reactions</a:t>
            </a:r>
            <a:endParaRPr sz="9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50">
              <a:latin typeface="Comic Sans MS"/>
              <a:cs typeface="Comic Sans MS"/>
            </a:endParaRPr>
          </a:p>
          <a:p>
            <a:pPr marL="76200">
              <a:lnSpc>
                <a:spcPct val="100000"/>
              </a:lnSpc>
            </a:pPr>
            <a:r>
              <a:rPr sz="800" spc="-5" dirty="0">
                <a:latin typeface="Comic Sans MS"/>
                <a:cs typeface="Comic Sans MS"/>
              </a:rPr>
              <a:t>What other data can we use? - 3</a:t>
            </a:r>
            <a:r>
              <a:rPr sz="800" spc="30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types:</a:t>
            </a:r>
            <a:endParaRPr sz="800">
              <a:latin typeface="Comic Sans MS"/>
              <a:cs typeface="Comic Sans MS"/>
            </a:endParaRPr>
          </a:p>
          <a:p>
            <a:pPr marL="291465" indent="-215900">
              <a:lnSpc>
                <a:spcPct val="100000"/>
              </a:lnSpc>
              <a:spcBef>
                <a:spcPts val="190"/>
              </a:spcBef>
              <a:buAutoNum type="romanLcPeriod"/>
              <a:tabLst>
                <a:tab pos="291465" algn="l"/>
                <a:tab pos="292100" algn="l"/>
              </a:tabLst>
            </a:pPr>
            <a:r>
              <a:rPr sz="800" spc="-5" dirty="0">
                <a:latin typeface="Comic Sans MS"/>
                <a:cs typeface="Comic Sans MS"/>
              </a:rPr>
              <a:t>Entering</a:t>
            </a:r>
            <a:r>
              <a:rPr sz="800" spc="-10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Group</a:t>
            </a:r>
            <a:endParaRPr sz="800">
              <a:latin typeface="Comic Sans MS"/>
              <a:cs typeface="Comic Sans MS"/>
            </a:endParaRPr>
          </a:p>
          <a:p>
            <a:pPr marL="291465" indent="-215900">
              <a:lnSpc>
                <a:spcPct val="100000"/>
              </a:lnSpc>
              <a:spcBef>
                <a:spcPts val="195"/>
              </a:spcBef>
              <a:buAutoNum type="romanLcPeriod"/>
              <a:tabLst>
                <a:tab pos="291465" algn="l"/>
                <a:tab pos="292100" algn="l"/>
              </a:tabLst>
            </a:pPr>
            <a:r>
              <a:rPr sz="800" spc="-10" dirty="0">
                <a:latin typeface="Comic Sans MS"/>
                <a:cs typeface="Comic Sans MS"/>
              </a:rPr>
              <a:t>Leaving</a:t>
            </a:r>
            <a:r>
              <a:rPr sz="800" spc="-5" dirty="0">
                <a:latin typeface="Comic Sans MS"/>
                <a:cs typeface="Comic Sans MS"/>
              </a:rPr>
              <a:t> </a:t>
            </a:r>
            <a:r>
              <a:rPr sz="800" spc="-10" dirty="0">
                <a:latin typeface="Comic Sans MS"/>
                <a:cs typeface="Comic Sans MS"/>
              </a:rPr>
              <a:t>Group</a:t>
            </a:r>
            <a:endParaRPr sz="800">
              <a:latin typeface="Comic Sans MS"/>
              <a:cs typeface="Comic Sans MS"/>
            </a:endParaRPr>
          </a:p>
          <a:p>
            <a:pPr marL="291465" indent="-215900">
              <a:lnSpc>
                <a:spcPct val="100000"/>
              </a:lnSpc>
              <a:spcBef>
                <a:spcPts val="190"/>
              </a:spcBef>
              <a:buAutoNum type="romanLcPeriod"/>
              <a:tabLst>
                <a:tab pos="292100" algn="l"/>
              </a:tabLst>
            </a:pPr>
            <a:r>
              <a:rPr sz="800" spc="-5" dirty="0">
                <a:latin typeface="Comic Sans MS"/>
                <a:cs typeface="Comic Sans MS"/>
              </a:rPr>
              <a:t>Steric</a:t>
            </a:r>
            <a:r>
              <a:rPr sz="800" dirty="0">
                <a:latin typeface="Comic Sans MS"/>
                <a:cs typeface="Comic Sans MS"/>
              </a:rPr>
              <a:t> </a:t>
            </a:r>
            <a:r>
              <a:rPr sz="800" spc="-10" dirty="0">
                <a:latin typeface="Comic Sans MS"/>
                <a:cs typeface="Comic Sans MS"/>
              </a:rPr>
              <a:t>Hindrance</a:t>
            </a:r>
            <a:endParaRPr sz="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Comic Sans MS"/>
              <a:cs typeface="Comic Sans MS"/>
            </a:endParaRPr>
          </a:p>
          <a:p>
            <a:pPr marL="38100">
              <a:lnSpc>
                <a:spcPct val="100000"/>
              </a:lnSpc>
            </a:pPr>
            <a:r>
              <a:rPr sz="800" b="1" spc="-5" dirty="0">
                <a:solidFill>
                  <a:srgbClr val="006533"/>
                </a:solidFill>
                <a:latin typeface="Comic Sans MS"/>
                <a:cs typeface="Comic Sans MS"/>
              </a:rPr>
              <a:t>i. Entering Group</a:t>
            </a:r>
            <a:r>
              <a:rPr sz="800" b="1" spc="25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800" b="1" spc="-5" dirty="0">
                <a:solidFill>
                  <a:srgbClr val="006533"/>
                </a:solidFill>
                <a:latin typeface="Comic Sans MS"/>
                <a:cs typeface="Comic Sans MS"/>
              </a:rPr>
              <a:t>Effect</a:t>
            </a:r>
            <a:endParaRPr sz="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Comic Sans MS"/>
              <a:cs typeface="Comic Sans MS"/>
            </a:endParaRPr>
          </a:p>
          <a:p>
            <a:pPr marL="94615">
              <a:lnSpc>
                <a:spcPct val="100000"/>
              </a:lnSpc>
              <a:tabLst>
                <a:tab pos="1318260" algn="l"/>
              </a:tabLst>
            </a:pPr>
            <a:r>
              <a:rPr sz="800" dirty="0">
                <a:latin typeface="Comic Sans MS"/>
                <a:cs typeface="Comic Sans MS"/>
              </a:rPr>
              <a:t>[Ni(H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O)</a:t>
            </a:r>
            <a:r>
              <a:rPr sz="750" baseline="-22222" dirty="0">
                <a:latin typeface="Comic Sans MS"/>
                <a:cs typeface="Comic Sans MS"/>
              </a:rPr>
              <a:t>6</a:t>
            </a:r>
            <a:r>
              <a:rPr sz="800" dirty="0">
                <a:latin typeface="Comic Sans MS"/>
                <a:cs typeface="Comic Sans MS"/>
              </a:rPr>
              <a:t>]</a:t>
            </a:r>
            <a:r>
              <a:rPr sz="750" baseline="27777" dirty="0">
                <a:latin typeface="Comic Sans MS"/>
                <a:cs typeface="Comic Sans MS"/>
              </a:rPr>
              <a:t>2+</a:t>
            </a:r>
            <a:r>
              <a:rPr sz="750" spc="142" baseline="27777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+</a:t>
            </a:r>
            <a:r>
              <a:rPr sz="800" spc="5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L	</a:t>
            </a:r>
            <a:r>
              <a:rPr sz="800" dirty="0">
                <a:latin typeface="Comic Sans MS"/>
                <a:cs typeface="Comic Sans MS"/>
              </a:rPr>
              <a:t>[Ni(H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O)</a:t>
            </a:r>
            <a:r>
              <a:rPr sz="750" baseline="-22222" dirty="0">
                <a:latin typeface="Comic Sans MS"/>
                <a:cs typeface="Comic Sans MS"/>
              </a:rPr>
              <a:t>5</a:t>
            </a:r>
            <a:r>
              <a:rPr sz="800" dirty="0">
                <a:latin typeface="Comic Sans MS"/>
                <a:cs typeface="Comic Sans MS"/>
              </a:rPr>
              <a:t>L]</a:t>
            </a:r>
            <a:r>
              <a:rPr sz="750" baseline="27777" dirty="0">
                <a:latin typeface="Comic Sans MS"/>
                <a:cs typeface="Comic Sans MS"/>
              </a:rPr>
              <a:t>2+ </a:t>
            </a:r>
            <a:r>
              <a:rPr sz="800" spc="-5" dirty="0">
                <a:latin typeface="Comic Sans MS"/>
                <a:cs typeface="Comic Sans MS"/>
              </a:rPr>
              <a:t>+</a:t>
            </a:r>
            <a:r>
              <a:rPr sz="800" spc="45" dirty="0">
                <a:latin typeface="Comic Sans MS"/>
                <a:cs typeface="Comic Sans MS"/>
              </a:rPr>
              <a:t> </a:t>
            </a:r>
            <a:r>
              <a:rPr sz="800" dirty="0">
                <a:latin typeface="Comic Sans MS"/>
                <a:cs typeface="Comic Sans MS"/>
              </a:rPr>
              <a:t>H</a:t>
            </a:r>
            <a:r>
              <a:rPr sz="750" baseline="-22222" dirty="0">
                <a:latin typeface="Comic Sans MS"/>
                <a:cs typeface="Comic Sans MS"/>
              </a:rPr>
              <a:t>2</a:t>
            </a:r>
            <a:r>
              <a:rPr sz="800" dirty="0">
                <a:latin typeface="Comic Sans MS"/>
                <a:cs typeface="Comic Sans MS"/>
              </a:rPr>
              <a:t>O</a:t>
            </a:r>
            <a:endParaRPr sz="800">
              <a:latin typeface="Comic Sans MS"/>
              <a:cs typeface="Comic Sans MS"/>
            </a:endParaRPr>
          </a:p>
          <a:p>
            <a:pPr marL="95250">
              <a:lnSpc>
                <a:spcPct val="100000"/>
              </a:lnSpc>
              <a:spcBef>
                <a:spcPts val="600"/>
              </a:spcBef>
            </a:pPr>
            <a:r>
              <a:rPr sz="800" spc="-5" dirty="0">
                <a:latin typeface="Comic Sans MS"/>
                <a:cs typeface="Comic Sans MS"/>
              </a:rPr>
              <a:t>We can vary L (</a:t>
            </a:r>
            <a:r>
              <a:rPr sz="800" spc="-5" dirty="0">
                <a:solidFill>
                  <a:srgbClr val="006533"/>
                </a:solidFill>
                <a:latin typeface="Comic Sans MS"/>
                <a:cs typeface="Comic Sans MS"/>
              </a:rPr>
              <a:t>refer to Table 5.1 in</a:t>
            </a:r>
            <a:r>
              <a:rPr sz="800" spc="50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800" spc="-5" dirty="0">
                <a:solidFill>
                  <a:srgbClr val="006533"/>
                </a:solidFill>
                <a:latin typeface="Comic Sans MS"/>
                <a:cs typeface="Comic Sans MS"/>
              </a:rPr>
              <a:t>text</a:t>
            </a:r>
            <a:r>
              <a:rPr sz="800" spc="-5" dirty="0">
                <a:latin typeface="Comic Sans MS"/>
                <a:cs typeface="Comic Sans MS"/>
              </a:rPr>
              <a:t>)</a:t>
            </a:r>
            <a:endParaRPr sz="800">
              <a:latin typeface="Comic Sans MS"/>
              <a:cs typeface="Comic Sans MS"/>
            </a:endParaRPr>
          </a:p>
          <a:p>
            <a:pPr marL="95250" marR="43180">
              <a:lnSpc>
                <a:spcPct val="110000"/>
              </a:lnSpc>
              <a:spcBef>
                <a:spcPts val="195"/>
              </a:spcBef>
            </a:pPr>
            <a:r>
              <a:rPr sz="800" spc="-5" dirty="0">
                <a:latin typeface="Comic Sans MS"/>
                <a:cs typeface="Comic Sans MS"/>
              </a:rPr>
              <a:t>If we compare the rate constants for the substitution </a:t>
            </a:r>
            <a:r>
              <a:rPr sz="800" spc="-10" dirty="0">
                <a:latin typeface="Comic Sans MS"/>
                <a:cs typeface="Comic Sans MS"/>
              </a:rPr>
              <a:t>reactions, </a:t>
            </a:r>
            <a:r>
              <a:rPr sz="800" spc="-5" dirty="0">
                <a:latin typeface="Comic Sans MS"/>
                <a:cs typeface="Comic Sans MS"/>
              </a:rPr>
              <a:t>look at their values  then we can see that the largest </a:t>
            </a:r>
            <a:r>
              <a:rPr sz="800" spc="-10" dirty="0">
                <a:latin typeface="Comic Sans MS"/>
                <a:cs typeface="Comic Sans MS"/>
              </a:rPr>
              <a:t>difference </a:t>
            </a:r>
            <a:r>
              <a:rPr sz="800" spc="-5" dirty="0">
                <a:latin typeface="Comic Sans MS"/>
                <a:cs typeface="Comic Sans MS"/>
              </a:rPr>
              <a:t>is for anionic compared to </a:t>
            </a:r>
            <a:r>
              <a:rPr sz="800" spc="-10" dirty="0">
                <a:latin typeface="Comic Sans MS"/>
                <a:cs typeface="Comic Sans MS"/>
              </a:rPr>
              <a:t>neutral  </a:t>
            </a:r>
            <a:r>
              <a:rPr sz="800" spc="-5" dirty="0">
                <a:latin typeface="Comic Sans MS"/>
                <a:cs typeface="Comic Sans MS"/>
              </a:rPr>
              <a:t>ligands:</a:t>
            </a:r>
            <a:endParaRPr sz="800">
              <a:latin typeface="Comic Sans MS"/>
              <a:cs typeface="Comic Sans MS"/>
            </a:endParaRPr>
          </a:p>
          <a:p>
            <a:pPr marL="95250">
              <a:lnSpc>
                <a:spcPct val="100000"/>
              </a:lnSpc>
              <a:spcBef>
                <a:spcPts val="359"/>
              </a:spcBef>
            </a:pPr>
            <a:r>
              <a:rPr sz="800" spc="-5" dirty="0">
                <a:latin typeface="Comic Sans MS"/>
                <a:cs typeface="Comic Sans MS"/>
              </a:rPr>
              <a:t>For example: </a:t>
            </a:r>
            <a:r>
              <a:rPr sz="800" dirty="0">
                <a:latin typeface="Comic Sans MS"/>
                <a:cs typeface="Comic Sans MS"/>
              </a:rPr>
              <a:t>NH</a:t>
            </a:r>
            <a:r>
              <a:rPr sz="750" baseline="-22222" dirty="0">
                <a:latin typeface="Comic Sans MS"/>
                <a:cs typeface="Comic Sans MS"/>
              </a:rPr>
              <a:t>3 </a:t>
            </a:r>
            <a:r>
              <a:rPr sz="800" spc="-5" dirty="0">
                <a:latin typeface="Comic Sans MS"/>
                <a:cs typeface="Comic Sans MS"/>
              </a:rPr>
              <a:t>= </a:t>
            </a:r>
            <a:r>
              <a:rPr sz="800" dirty="0">
                <a:latin typeface="Comic Sans MS"/>
                <a:cs typeface="Comic Sans MS"/>
              </a:rPr>
              <a:t>3x10</a:t>
            </a:r>
            <a:r>
              <a:rPr sz="750" baseline="27777" dirty="0">
                <a:latin typeface="Comic Sans MS"/>
                <a:cs typeface="Comic Sans MS"/>
              </a:rPr>
              <a:t>3</a:t>
            </a:r>
            <a:r>
              <a:rPr sz="800" dirty="0">
                <a:latin typeface="Comic Sans MS"/>
                <a:cs typeface="Comic Sans MS"/>
              </a:rPr>
              <a:t>, CH</a:t>
            </a:r>
            <a:r>
              <a:rPr sz="750" baseline="-22222" dirty="0">
                <a:latin typeface="Comic Sans MS"/>
                <a:cs typeface="Comic Sans MS"/>
              </a:rPr>
              <a:t>3</a:t>
            </a:r>
            <a:r>
              <a:rPr sz="800" dirty="0">
                <a:latin typeface="Comic Sans MS"/>
                <a:cs typeface="Comic Sans MS"/>
              </a:rPr>
              <a:t>COO</a:t>
            </a:r>
            <a:r>
              <a:rPr sz="750" baseline="27777" dirty="0">
                <a:latin typeface="Comic Sans MS"/>
                <a:cs typeface="Comic Sans MS"/>
              </a:rPr>
              <a:t>- </a:t>
            </a:r>
            <a:r>
              <a:rPr sz="800" spc="-5" dirty="0">
                <a:latin typeface="Comic Sans MS"/>
                <a:cs typeface="Comic Sans MS"/>
              </a:rPr>
              <a:t>= 30 x </a:t>
            </a:r>
            <a:r>
              <a:rPr sz="800" spc="5" dirty="0">
                <a:latin typeface="Comic Sans MS"/>
                <a:cs typeface="Comic Sans MS"/>
              </a:rPr>
              <a:t>10</a:t>
            </a:r>
            <a:r>
              <a:rPr sz="750" spc="7" baseline="27777" dirty="0">
                <a:latin typeface="Comic Sans MS"/>
                <a:cs typeface="Comic Sans MS"/>
              </a:rPr>
              <a:t>3 </a:t>
            </a:r>
            <a:r>
              <a:rPr sz="800" spc="-5" dirty="0">
                <a:latin typeface="Comic Sans MS"/>
                <a:cs typeface="Comic Sans MS"/>
              </a:rPr>
              <a:t>so a factor of 10</a:t>
            </a:r>
            <a:r>
              <a:rPr sz="800" spc="-40" dirty="0">
                <a:latin typeface="Comic Sans MS"/>
                <a:cs typeface="Comic Sans MS"/>
              </a:rPr>
              <a:t> </a:t>
            </a:r>
            <a:r>
              <a:rPr sz="800" spc="-10" dirty="0">
                <a:latin typeface="Comic Sans MS"/>
                <a:cs typeface="Comic Sans MS"/>
              </a:rPr>
              <a:t>difference.</a:t>
            </a:r>
            <a:endParaRPr sz="800">
              <a:latin typeface="Comic Sans MS"/>
              <a:cs typeface="Comic Sans MS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606296" y="5408676"/>
            <a:ext cx="4559300" cy="3416300"/>
          </a:xfrm>
          <a:custGeom>
            <a:avLst/>
            <a:gdLst/>
            <a:ahLst/>
            <a:cxnLst/>
            <a:rect l="l" t="t" r="r" b="b"/>
            <a:pathLst>
              <a:path w="4559300" h="3416300">
                <a:moveTo>
                  <a:pt x="4559046" y="0"/>
                </a:moveTo>
                <a:lnTo>
                  <a:pt x="0" y="0"/>
                </a:lnTo>
                <a:lnTo>
                  <a:pt x="0" y="3416046"/>
                </a:lnTo>
                <a:lnTo>
                  <a:pt x="4559046" y="3416046"/>
                </a:lnTo>
                <a:lnTo>
                  <a:pt x="4559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40"/>
              </a:lnSpc>
            </a:pPr>
            <a:fld id="{81D60167-4931-47E6-BA6A-407CBD079E47}" type="slidenum">
              <a:rPr dirty="0"/>
              <a:pPr marL="38100">
                <a:lnSpc>
                  <a:spcPts val="1540"/>
                </a:lnSpc>
              </a:pPr>
              <a:t>8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76500" y="1453896"/>
            <a:ext cx="2479116" cy="20452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800" y="4306823"/>
            <a:ext cx="4114800" cy="10160"/>
          </a:xfrm>
          <a:custGeom>
            <a:avLst/>
            <a:gdLst/>
            <a:ahLst/>
            <a:cxnLst/>
            <a:rect l="l" t="t" r="r" b="b"/>
            <a:pathLst>
              <a:path w="4114800" h="10160">
                <a:moveTo>
                  <a:pt x="4114800" y="0"/>
                </a:moveTo>
                <a:lnTo>
                  <a:pt x="0" y="0"/>
                </a:lnTo>
                <a:lnTo>
                  <a:pt x="0" y="9905"/>
                </a:lnTo>
                <a:lnTo>
                  <a:pt x="4114800" y="9905"/>
                </a:lnTo>
                <a:lnTo>
                  <a:pt x="4114800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06296" y="1231391"/>
            <a:ext cx="4559300" cy="3416300"/>
          </a:xfrm>
          <a:prstGeom prst="rect">
            <a:avLst/>
          </a:prstGeom>
          <a:ln w="12953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229870" marR="319405">
              <a:lnSpc>
                <a:spcPct val="120000"/>
              </a:lnSpc>
              <a:spcBef>
                <a:spcPts val="894"/>
              </a:spcBef>
            </a:pPr>
            <a:r>
              <a:rPr sz="800" spc="-5" dirty="0">
                <a:latin typeface="Comic Sans MS"/>
                <a:cs typeface="Comic Sans MS"/>
              </a:rPr>
              <a:t>So the conclusion is that the rate doesn’t depend on the incoming ligand significantly  which is consistent with the loss of water being rate determining and a </a:t>
            </a:r>
            <a:r>
              <a:rPr sz="800" b="1" spc="-10" dirty="0">
                <a:solidFill>
                  <a:srgbClr val="9A6500"/>
                </a:solidFill>
                <a:latin typeface="Comic Sans MS"/>
                <a:cs typeface="Comic Sans MS"/>
              </a:rPr>
              <a:t>dissociative  </a:t>
            </a:r>
            <a:r>
              <a:rPr sz="800" b="1" spc="-5" dirty="0">
                <a:solidFill>
                  <a:srgbClr val="9A6500"/>
                </a:solidFill>
                <a:latin typeface="Comic Sans MS"/>
                <a:cs typeface="Comic Sans MS"/>
              </a:rPr>
              <a:t>rate </a:t>
            </a:r>
            <a:r>
              <a:rPr sz="800" b="1" spc="-10" dirty="0">
                <a:solidFill>
                  <a:srgbClr val="9A6500"/>
                </a:solidFill>
                <a:latin typeface="Comic Sans MS"/>
                <a:cs typeface="Comic Sans MS"/>
              </a:rPr>
              <a:t>determining </a:t>
            </a:r>
            <a:r>
              <a:rPr sz="800" b="1" spc="-5" dirty="0">
                <a:solidFill>
                  <a:srgbClr val="9A6500"/>
                </a:solidFill>
                <a:latin typeface="Comic Sans MS"/>
                <a:cs typeface="Comic Sans MS"/>
              </a:rPr>
              <a:t>step </a:t>
            </a:r>
            <a:r>
              <a:rPr sz="800" spc="-5" dirty="0">
                <a:latin typeface="Comic Sans MS"/>
                <a:cs typeface="Comic Sans MS"/>
              </a:rPr>
              <a:t>which a water molecule </a:t>
            </a:r>
            <a:r>
              <a:rPr sz="800" spc="-10" dirty="0">
                <a:latin typeface="Comic Sans MS"/>
                <a:cs typeface="Comic Sans MS"/>
              </a:rPr>
              <a:t>breaks </a:t>
            </a:r>
            <a:r>
              <a:rPr sz="800" spc="-5" dirty="0">
                <a:latin typeface="Comic Sans MS"/>
                <a:cs typeface="Comic Sans MS"/>
              </a:rPr>
              <a:t>away from the Ni(II) and in a  succeeding fast step is replaced by</a:t>
            </a:r>
            <a:r>
              <a:rPr sz="800" spc="10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L.</a:t>
            </a:r>
            <a:endParaRPr sz="800">
              <a:latin typeface="Comic Sans MS"/>
              <a:cs typeface="Comic Sans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86127" y="5511799"/>
            <a:ext cx="4119879" cy="310515"/>
          </a:xfrm>
          <a:custGeom>
            <a:avLst/>
            <a:gdLst/>
            <a:ahLst/>
            <a:cxnLst/>
            <a:rect l="l" t="t" r="r" b="b"/>
            <a:pathLst>
              <a:path w="4119879" h="310514">
                <a:moveTo>
                  <a:pt x="4119372" y="0"/>
                </a:moveTo>
                <a:lnTo>
                  <a:pt x="0" y="0"/>
                </a:lnTo>
                <a:lnTo>
                  <a:pt x="0" y="5080"/>
                </a:lnTo>
                <a:lnTo>
                  <a:pt x="9906" y="5080"/>
                </a:lnTo>
                <a:lnTo>
                  <a:pt x="0" y="5092"/>
                </a:lnTo>
                <a:lnTo>
                  <a:pt x="0" y="309892"/>
                </a:lnTo>
                <a:lnTo>
                  <a:pt x="9906" y="309892"/>
                </a:lnTo>
                <a:lnTo>
                  <a:pt x="9906" y="10414"/>
                </a:lnTo>
                <a:lnTo>
                  <a:pt x="4119372" y="10414"/>
                </a:lnTo>
                <a:lnTo>
                  <a:pt x="4119372" y="5080"/>
                </a:lnTo>
                <a:lnTo>
                  <a:pt x="4119372" y="0"/>
                </a:lnTo>
                <a:close/>
              </a:path>
            </a:pathLst>
          </a:custGeom>
          <a:solidFill>
            <a:srgbClr val="CC99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343911" y="6661330"/>
            <a:ext cx="2188210" cy="1301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  <a:tabLst>
                <a:tab pos="538480" algn="l"/>
                <a:tab pos="1833880" algn="l"/>
                <a:tab pos="2118995" algn="l"/>
              </a:tabLst>
            </a:pPr>
            <a:r>
              <a:rPr sz="650" spc="45" dirty="0">
                <a:latin typeface="Comic Sans MS"/>
                <a:cs typeface="Comic Sans MS"/>
              </a:rPr>
              <a:t>3 </a:t>
            </a:r>
            <a:r>
              <a:rPr sz="650" spc="-65" dirty="0">
                <a:latin typeface="Comic Sans MS"/>
                <a:cs typeface="Comic Sans MS"/>
              </a:rPr>
              <a:t> </a:t>
            </a:r>
            <a:r>
              <a:rPr sz="650" spc="45" dirty="0">
                <a:latin typeface="Comic Sans MS"/>
                <a:cs typeface="Comic Sans MS"/>
              </a:rPr>
              <a:t>5</a:t>
            </a:r>
            <a:r>
              <a:rPr sz="650" dirty="0">
                <a:latin typeface="Comic Sans MS"/>
                <a:cs typeface="Comic Sans MS"/>
              </a:rPr>
              <a:t>	</a:t>
            </a:r>
            <a:r>
              <a:rPr sz="650" spc="45" dirty="0">
                <a:latin typeface="Comic Sans MS"/>
                <a:cs typeface="Comic Sans MS"/>
              </a:rPr>
              <a:t>2</a:t>
            </a:r>
            <a:r>
              <a:rPr sz="650" dirty="0">
                <a:latin typeface="Comic Sans MS"/>
                <a:cs typeface="Comic Sans MS"/>
              </a:rPr>
              <a:t>	</a:t>
            </a:r>
            <a:r>
              <a:rPr sz="650" spc="45" dirty="0">
                <a:latin typeface="Comic Sans MS"/>
                <a:cs typeface="Comic Sans MS"/>
              </a:rPr>
              <a:t>3</a:t>
            </a:r>
            <a:r>
              <a:rPr sz="650" dirty="0">
                <a:latin typeface="Comic Sans MS"/>
                <a:cs typeface="Comic Sans MS"/>
              </a:rPr>
              <a:t> </a:t>
            </a:r>
            <a:r>
              <a:rPr sz="650" spc="-60" dirty="0">
                <a:latin typeface="Comic Sans MS"/>
                <a:cs typeface="Comic Sans MS"/>
              </a:rPr>
              <a:t> </a:t>
            </a:r>
            <a:r>
              <a:rPr sz="650" spc="45" dirty="0">
                <a:latin typeface="Comic Sans MS"/>
                <a:cs typeface="Comic Sans MS"/>
              </a:rPr>
              <a:t>5</a:t>
            </a:r>
            <a:r>
              <a:rPr sz="650" dirty="0">
                <a:latin typeface="Comic Sans MS"/>
                <a:cs typeface="Comic Sans MS"/>
              </a:rPr>
              <a:t>	</a:t>
            </a:r>
            <a:r>
              <a:rPr sz="650" spc="45" dirty="0">
                <a:latin typeface="Comic Sans MS"/>
                <a:cs typeface="Comic Sans MS"/>
              </a:rPr>
              <a:t>2</a:t>
            </a:r>
            <a:endParaRPr sz="65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01189" y="6595643"/>
            <a:ext cx="3176270" cy="1670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  <a:tabLst>
                <a:tab pos="1872614" algn="l"/>
              </a:tabLst>
            </a:pPr>
            <a:r>
              <a:rPr sz="900" spc="15" dirty="0">
                <a:latin typeface="Comic Sans MS"/>
                <a:cs typeface="Comic Sans MS"/>
              </a:rPr>
              <a:t>[Co(NH </a:t>
            </a:r>
            <a:r>
              <a:rPr sz="900" spc="30" dirty="0">
                <a:latin typeface="Comic Sans MS"/>
                <a:cs typeface="Comic Sans MS"/>
              </a:rPr>
              <a:t>) </a:t>
            </a:r>
            <a:r>
              <a:rPr sz="900" spc="20" dirty="0">
                <a:latin typeface="Comic Sans MS"/>
                <a:cs typeface="Comic Sans MS"/>
              </a:rPr>
              <a:t>L]</a:t>
            </a:r>
            <a:r>
              <a:rPr sz="975" spc="30" baseline="29914" dirty="0">
                <a:latin typeface="Comic Sans MS"/>
                <a:cs typeface="Comic Sans MS"/>
              </a:rPr>
              <a:t>2+ </a:t>
            </a:r>
            <a:r>
              <a:rPr sz="975" spc="104" baseline="29914" dirty="0">
                <a:latin typeface="Comic Sans MS"/>
                <a:cs typeface="Comic Sans MS"/>
              </a:rPr>
              <a:t> </a:t>
            </a:r>
            <a:r>
              <a:rPr sz="900" spc="30" dirty="0">
                <a:latin typeface="Comic Sans MS"/>
                <a:cs typeface="Comic Sans MS"/>
              </a:rPr>
              <a:t>+H</a:t>
            </a:r>
            <a:r>
              <a:rPr sz="900" spc="120" dirty="0">
                <a:latin typeface="Comic Sans MS"/>
                <a:cs typeface="Comic Sans MS"/>
              </a:rPr>
              <a:t> </a:t>
            </a:r>
            <a:r>
              <a:rPr sz="900" spc="65" dirty="0">
                <a:latin typeface="Comic Sans MS"/>
                <a:cs typeface="Comic Sans MS"/>
              </a:rPr>
              <a:t>O	</a:t>
            </a:r>
            <a:r>
              <a:rPr sz="900" spc="20" dirty="0">
                <a:latin typeface="Comic Sans MS"/>
                <a:cs typeface="Comic Sans MS"/>
              </a:rPr>
              <a:t>[Co(NH </a:t>
            </a:r>
            <a:r>
              <a:rPr sz="900" spc="30" dirty="0">
                <a:latin typeface="Comic Sans MS"/>
                <a:cs typeface="Comic Sans MS"/>
              </a:rPr>
              <a:t>) (H </a:t>
            </a:r>
            <a:r>
              <a:rPr sz="900" spc="15" dirty="0">
                <a:latin typeface="Comic Sans MS"/>
                <a:cs typeface="Comic Sans MS"/>
              </a:rPr>
              <a:t>O)]</a:t>
            </a:r>
            <a:r>
              <a:rPr sz="975" spc="22" baseline="29914" dirty="0">
                <a:latin typeface="Comic Sans MS"/>
                <a:cs typeface="Comic Sans MS"/>
              </a:rPr>
              <a:t>3+ </a:t>
            </a:r>
            <a:r>
              <a:rPr sz="900" spc="35" dirty="0">
                <a:latin typeface="Comic Sans MS"/>
                <a:cs typeface="Comic Sans MS"/>
              </a:rPr>
              <a:t>+</a:t>
            </a:r>
            <a:r>
              <a:rPr sz="900" spc="-30" dirty="0">
                <a:latin typeface="Comic Sans MS"/>
                <a:cs typeface="Comic Sans MS"/>
              </a:rPr>
              <a:t> </a:t>
            </a:r>
            <a:r>
              <a:rPr sz="900" spc="20" dirty="0">
                <a:latin typeface="Comic Sans MS"/>
                <a:cs typeface="Comic Sans MS"/>
              </a:rPr>
              <a:t>L</a:t>
            </a:r>
            <a:r>
              <a:rPr sz="975" spc="30" baseline="29914" dirty="0">
                <a:latin typeface="Comic Sans MS"/>
                <a:cs typeface="Comic Sans MS"/>
              </a:rPr>
              <a:t>-</a:t>
            </a:r>
            <a:endParaRPr sz="975" baseline="29914">
              <a:latin typeface="Comic Sans MS"/>
              <a:cs typeface="Comic Sans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102864" y="6652259"/>
            <a:ext cx="435609" cy="51435"/>
            <a:chOff x="3102864" y="6652259"/>
            <a:chExt cx="435609" cy="51435"/>
          </a:xfrm>
        </p:grpSpPr>
        <p:sp>
          <p:nvSpPr>
            <p:cNvPr id="9" name="object 9"/>
            <p:cNvSpPr/>
            <p:nvPr/>
          </p:nvSpPr>
          <p:spPr>
            <a:xfrm>
              <a:off x="3439668" y="6652259"/>
              <a:ext cx="98425" cy="51435"/>
            </a:xfrm>
            <a:custGeom>
              <a:avLst/>
              <a:gdLst/>
              <a:ahLst/>
              <a:cxnLst/>
              <a:rect l="l" t="t" r="r" b="b"/>
              <a:pathLst>
                <a:path w="98425" h="51434">
                  <a:moveTo>
                    <a:pt x="0" y="0"/>
                  </a:moveTo>
                  <a:lnTo>
                    <a:pt x="12192" y="25908"/>
                  </a:lnTo>
                  <a:lnTo>
                    <a:pt x="0" y="51054"/>
                  </a:lnTo>
                  <a:lnTo>
                    <a:pt x="98298" y="259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103626" y="6677405"/>
              <a:ext cx="346075" cy="0"/>
            </a:xfrm>
            <a:custGeom>
              <a:avLst/>
              <a:gdLst/>
              <a:ahLst/>
              <a:cxnLst/>
              <a:rect l="l" t="t" r="r" b="b"/>
              <a:pathLst>
                <a:path w="346075">
                  <a:moveTo>
                    <a:pt x="345948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102864" y="6673595"/>
              <a:ext cx="349250" cy="9525"/>
            </a:xfrm>
            <a:custGeom>
              <a:avLst/>
              <a:gdLst/>
              <a:ahLst/>
              <a:cxnLst/>
              <a:rect l="l" t="t" r="r" b="b"/>
              <a:pathLst>
                <a:path w="349250" h="9525">
                  <a:moveTo>
                    <a:pt x="348996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348996" y="9143"/>
                  </a:lnTo>
                  <a:lnTo>
                    <a:pt x="34899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836420" y="5577793"/>
            <a:ext cx="4204335" cy="108585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50"/>
              </a:spcBef>
            </a:pPr>
            <a:r>
              <a:rPr sz="900" spc="-5" dirty="0">
                <a:solidFill>
                  <a:srgbClr val="006533"/>
                </a:solidFill>
                <a:latin typeface="Comic Sans MS"/>
                <a:cs typeface="Comic Sans MS"/>
              </a:rPr>
              <a:t>ii. </a:t>
            </a:r>
            <a:r>
              <a:rPr sz="800" b="1" spc="-5" dirty="0">
                <a:solidFill>
                  <a:srgbClr val="006533"/>
                </a:solidFill>
                <a:latin typeface="Comic Sans MS"/>
                <a:cs typeface="Comic Sans MS"/>
              </a:rPr>
              <a:t>Effects of Leaving</a:t>
            </a:r>
            <a:r>
              <a:rPr sz="800" b="1" spc="15" dirty="0">
                <a:solidFill>
                  <a:srgbClr val="006533"/>
                </a:solidFill>
                <a:latin typeface="Comic Sans MS"/>
                <a:cs typeface="Comic Sans MS"/>
              </a:rPr>
              <a:t> </a:t>
            </a:r>
            <a:r>
              <a:rPr sz="800" b="1" spc="-5" dirty="0">
                <a:solidFill>
                  <a:srgbClr val="006533"/>
                </a:solidFill>
                <a:latin typeface="Comic Sans MS"/>
                <a:cs typeface="Comic Sans MS"/>
              </a:rPr>
              <a:t>Group</a:t>
            </a:r>
            <a:endParaRPr sz="800">
              <a:latin typeface="Comic Sans MS"/>
              <a:cs typeface="Comic Sans MS"/>
            </a:endParaRPr>
          </a:p>
          <a:p>
            <a:pPr marL="75565" marR="43180">
              <a:lnSpc>
                <a:spcPct val="120000"/>
              </a:lnSpc>
              <a:spcBef>
                <a:spcPts val="340"/>
              </a:spcBef>
            </a:pPr>
            <a:r>
              <a:rPr sz="800" spc="-5" dirty="0">
                <a:latin typeface="Comic Sans MS"/>
                <a:cs typeface="Comic Sans MS"/>
              </a:rPr>
              <a:t>Table 5.2 shows how the rate of the </a:t>
            </a:r>
            <a:r>
              <a:rPr sz="800" spc="-10" dirty="0">
                <a:latin typeface="Comic Sans MS"/>
                <a:cs typeface="Comic Sans MS"/>
              </a:rPr>
              <a:t>reaction </a:t>
            </a:r>
            <a:r>
              <a:rPr sz="800" spc="-5" dirty="0">
                <a:latin typeface="Comic Sans MS"/>
                <a:cs typeface="Comic Sans MS"/>
              </a:rPr>
              <a:t>measured by (k, </a:t>
            </a:r>
            <a:r>
              <a:rPr sz="800" spc="5" dirty="0">
                <a:latin typeface="Comic Sans MS"/>
                <a:cs typeface="Comic Sans MS"/>
              </a:rPr>
              <a:t>s</a:t>
            </a:r>
            <a:r>
              <a:rPr sz="750" spc="7" baseline="27777" dirty="0">
                <a:latin typeface="Comic Sans MS"/>
                <a:cs typeface="Comic Sans MS"/>
              </a:rPr>
              <a:t>-1</a:t>
            </a:r>
            <a:r>
              <a:rPr sz="800" spc="5" dirty="0">
                <a:latin typeface="Comic Sans MS"/>
                <a:cs typeface="Comic Sans MS"/>
              </a:rPr>
              <a:t>) </a:t>
            </a:r>
            <a:r>
              <a:rPr sz="800" spc="-5" dirty="0">
                <a:latin typeface="Comic Sans MS"/>
                <a:cs typeface="Comic Sans MS"/>
              </a:rPr>
              <a:t>now depends on the  strength of the metal-ligand</a:t>
            </a:r>
            <a:r>
              <a:rPr sz="800" dirty="0">
                <a:latin typeface="Comic Sans MS"/>
                <a:cs typeface="Comic Sans MS"/>
              </a:rPr>
              <a:t> </a:t>
            </a:r>
            <a:r>
              <a:rPr sz="800" spc="-5" dirty="0">
                <a:latin typeface="Comic Sans MS"/>
                <a:cs typeface="Comic Sans MS"/>
              </a:rPr>
              <a:t>bond.</a:t>
            </a:r>
            <a:endParaRPr sz="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Comic Sans MS"/>
              <a:cs typeface="Comic Sans MS"/>
            </a:endParaRPr>
          </a:p>
          <a:p>
            <a:pPr marL="102235">
              <a:lnSpc>
                <a:spcPct val="100000"/>
              </a:lnSpc>
            </a:pPr>
            <a:r>
              <a:rPr sz="900" spc="25" dirty="0">
                <a:latin typeface="Comic Sans MS"/>
                <a:cs typeface="Comic Sans MS"/>
              </a:rPr>
              <a:t>The</a:t>
            </a:r>
            <a:r>
              <a:rPr sz="900" spc="-30" dirty="0">
                <a:latin typeface="Comic Sans MS"/>
                <a:cs typeface="Comic Sans MS"/>
              </a:rPr>
              <a:t> </a:t>
            </a:r>
            <a:r>
              <a:rPr sz="900" spc="20" dirty="0">
                <a:latin typeface="Comic Sans MS"/>
                <a:cs typeface="Comic Sans MS"/>
              </a:rPr>
              <a:t>rate</a:t>
            </a:r>
            <a:r>
              <a:rPr sz="900" spc="-15" dirty="0">
                <a:latin typeface="Comic Sans MS"/>
                <a:cs typeface="Comic Sans MS"/>
              </a:rPr>
              <a:t> </a:t>
            </a:r>
            <a:r>
              <a:rPr sz="900" spc="10" dirty="0">
                <a:latin typeface="Comic Sans MS"/>
                <a:cs typeface="Comic Sans MS"/>
              </a:rPr>
              <a:t>constants</a:t>
            </a:r>
            <a:r>
              <a:rPr sz="900" spc="-20" dirty="0">
                <a:latin typeface="Comic Sans MS"/>
                <a:cs typeface="Comic Sans MS"/>
              </a:rPr>
              <a:t> </a:t>
            </a:r>
            <a:r>
              <a:rPr sz="900" spc="40" dirty="0">
                <a:latin typeface="Comic Sans MS"/>
                <a:cs typeface="Comic Sans MS"/>
              </a:rPr>
              <a:t>k</a:t>
            </a:r>
            <a:r>
              <a:rPr sz="900" spc="-20" dirty="0">
                <a:latin typeface="Comic Sans MS"/>
                <a:cs typeface="Comic Sans MS"/>
              </a:rPr>
              <a:t> </a:t>
            </a:r>
            <a:r>
              <a:rPr sz="900" spc="15" dirty="0">
                <a:latin typeface="Comic Sans MS"/>
                <a:cs typeface="Comic Sans MS"/>
              </a:rPr>
              <a:t>refer</a:t>
            </a:r>
            <a:r>
              <a:rPr sz="900" spc="-15" dirty="0">
                <a:latin typeface="Comic Sans MS"/>
                <a:cs typeface="Comic Sans MS"/>
              </a:rPr>
              <a:t> </a:t>
            </a:r>
            <a:r>
              <a:rPr sz="900" spc="20" dirty="0">
                <a:latin typeface="Comic Sans MS"/>
                <a:cs typeface="Comic Sans MS"/>
              </a:rPr>
              <a:t>to</a:t>
            </a:r>
            <a:r>
              <a:rPr sz="900" spc="-20" dirty="0">
                <a:latin typeface="Comic Sans MS"/>
                <a:cs typeface="Comic Sans MS"/>
              </a:rPr>
              <a:t> </a:t>
            </a:r>
            <a:r>
              <a:rPr sz="900" spc="25" dirty="0">
                <a:latin typeface="Comic Sans MS"/>
                <a:cs typeface="Comic Sans MS"/>
              </a:rPr>
              <a:t>the</a:t>
            </a:r>
            <a:r>
              <a:rPr sz="900" spc="-25" dirty="0">
                <a:latin typeface="Comic Sans MS"/>
                <a:cs typeface="Comic Sans MS"/>
              </a:rPr>
              <a:t> </a:t>
            </a:r>
            <a:r>
              <a:rPr sz="900" spc="10" dirty="0">
                <a:latin typeface="Comic Sans MS"/>
                <a:cs typeface="Comic Sans MS"/>
              </a:rPr>
              <a:t>following</a:t>
            </a:r>
            <a:r>
              <a:rPr sz="900" spc="-20" dirty="0">
                <a:latin typeface="Comic Sans MS"/>
                <a:cs typeface="Comic Sans MS"/>
              </a:rPr>
              <a:t> </a:t>
            </a:r>
            <a:r>
              <a:rPr sz="900" spc="5" dirty="0">
                <a:latin typeface="Comic Sans MS"/>
                <a:cs typeface="Comic Sans MS"/>
              </a:rPr>
              <a:t>reactions:</a:t>
            </a:r>
            <a:endParaRPr sz="900">
              <a:latin typeface="Comic Sans MS"/>
              <a:cs typeface="Comic Sans MS"/>
            </a:endParaRPr>
          </a:p>
          <a:p>
            <a:pPr marR="1320165" algn="ctr">
              <a:lnSpc>
                <a:spcPct val="100000"/>
              </a:lnSpc>
              <a:spcBef>
                <a:spcPts val="495"/>
              </a:spcBef>
            </a:pPr>
            <a:r>
              <a:rPr sz="900" spc="40" dirty="0">
                <a:latin typeface="Times New Roman"/>
                <a:cs typeface="Times New Roman"/>
              </a:rPr>
              <a:t>k</a:t>
            </a:r>
            <a:endParaRPr sz="900">
              <a:latin typeface="Times New Roman"/>
              <a:cs typeface="Times New Roman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600200" y="7241285"/>
            <a:ext cx="4572000" cy="1590675"/>
            <a:chOff x="1600200" y="7241285"/>
            <a:chExt cx="4572000" cy="1590675"/>
          </a:xfrm>
        </p:grpSpPr>
        <p:sp>
          <p:nvSpPr>
            <p:cNvPr id="14" name="object 14"/>
            <p:cNvSpPr/>
            <p:nvPr/>
          </p:nvSpPr>
          <p:spPr>
            <a:xfrm>
              <a:off x="3272028" y="7241285"/>
              <a:ext cx="553720" cy="94615"/>
            </a:xfrm>
            <a:custGeom>
              <a:avLst/>
              <a:gdLst/>
              <a:ahLst/>
              <a:cxnLst/>
              <a:rect l="l" t="t" r="r" b="b"/>
              <a:pathLst>
                <a:path w="553720" h="94615">
                  <a:moveTo>
                    <a:pt x="147828" y="94488"/>
                  </a:moveTo>
                  <a:lnTo>
                    <a:pt x="128778" y="57912"/>
                  </a:lnTo>
                  <a:lnTo>
                    <a:pt x="0" y="57912"/>
                  </a:lnTo>
                  <a:lnTo>
                    <a:pt x="147828" y="94488"/>
                  </a:lnTo>
                  <a:close/>
                </a:path>
                <a:path w="553720" h="94615">
                  <a:moveTo>
                    <a:pt x="553212" y="38100"/>
                  </a:moveTo>
                  <a:lnTo>
                    <a:pt x="406146" y="0"/>
                  </a:lnTo>
                  <a:lnTo>
                    <a:pt x="423672" y="38100"/>
                  </a:lnTo>
                  <a:lnTo>
                    <a:pt x="553212" y="3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273551" y="7273289"/>
              <a:ext cx="420370" cy="0"/>
            </a:xfrm>
            <a:custGeom>
              <a:avLst/>
              <a:gdLst/>
              <a:ahLst/>
              <a:cxnLst/>
              <a:rect l="l" t="t" r="r" b="b"/>
              <a:pathLst>
                <a:path w="420370">
                  <a:moveTo>
                    <a:pt x="419862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272027" y="7270241"/>
              <a:ext cx="424180" cy="9525"/>
            </a:xfrm>
            <a:custGeom>
              <a:avLst/>
              <a:gdLst/>
              <a:ahLst/>
              <a:cxnLst/>
              <a:rect l="l" t="t" r="r" b="b"/>
              <a:pathLst>
                <a:path w="424179" h="9525">
                  <a:moveTo>
                    <a:pt x="423672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423672" y="9143"/>
                  </a:lnTo>
                  <a:lnTo>
                    <a:pt x="42367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02329" y="7303007"/>
              <a:ext cx="421005" cy="0"/>
            </a:xfrm>
            <a:custGeom>
              <a:avLst/>
              <a:gdLst/>
              <a:ahLst/>
              <a:cxnLst/>
              <a:rect l="l" t="t" r="r" b="b"/>
              <a:pathLst>
                <a:path w="421004">
                  <a:moveTo>
                    <a:pt x="0" y="0"/>
                  </a:moveTo>
                  <a:lnTo>
                    <a:pt x="420623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400805" y="7299197"/>
              <a:ext cx="424815" cy="10160"/>
            </a:xfrm>
            <a:custGeom>
              <a:avLst/>
              <a:gdLst/>
              <a:ahLst/>
              <a:cxnLst/>
              <a:rect l="l" t="t" r="r" b="b"/>
              <a:pathLst>
                <a:path w="424814" h="10159">
                  <a:moveTo>
                    <a:pt x="424434" y="0"/>
                  </a:moveTo>
                  <a:lnTo>
                    <a:pt x="0" y="0"/>
                  </a:lnTo>
                  <a:lnTo>
                    <a:pt x="0" y="9906"/>
                  </a:lnTo>
                  <a:lnTo>
                    <a:pt x="424434" y="9906"/>
                  </a:lnTo>
                  <a:lnTo>
                    <a:pt x="42443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600200" y="7688198"/>
              <a:ext cx="4572000" cy="1143635"/>
            </a:xfrm>
            <a:custGeom>
              <a:avLst/>
              <a:gdLst/>
              <a:ahLst/>
              <a:cxnLst/>
              <a:rect l="l" t="t" r="r" b="b"/>
              <a:pathLst>
                <a:path w="4572000" h="1143634">
                  <a:moveTo>
                    <a:pt x="4572000" y="0"/>
                  </a:moveTo>
                  <a:lnTo>
                    <a:pt x="0" y="0"/>
                  </a:lnTo>
                  <a:lnTo>
                    <a:pt x="0" y="1143381"/>
                  </a:lnTo>
                  <a:lnTo>
                    <a:pt x="4572000" y="1143381"/>
                  </a:lnTo>
                  <a:lnTo>
                    <a:pt x="457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828800" y="8484107"/>
              <a:ext cx="4114800" cy="10160"/>
            </a:xfrm>
            <a:custGeom>
              <a:avLst/>
              <a:gdLst/>
              <a:ahLst/>
              <a:cxnLst/>
              <a:rect l="l" t="t" r="r" b="b"/>
              <a:pathLst>
                <a:path w="4114800" h="10159">
                  <a:moveTo>
                    <a:pt x="4114800" y="0"/>
                  </a:moveTo>
                  <a:lnTo>
                    <a:pt x="0" y="0"/>
                  </a:lnTo>
                  <a:lnTo>
                    <a:pt x="0" y="9906"/>
                  </a:lnTo>
                  <a:lnTo>
                    <a:pt x="4114800" y="9906"/>
                  </a:lnTo>
                  <a:lnTo>
                    <a:pt x="4114800" y="0"/>
                  </a:lnTo>
                  <a:close/>
                </a:path>
              </a:pathLst>
            </a:custGeom>
            <a:solidFill>
              <a:srgbClr val="CC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887220" y="6894347"/>
            <a:ext cx="3905250" cy="94297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435">
              <a:lnSpc>
                <a:spcPct val="100000"/>
              </a:lnSpc>
              <a:spcBef>
                <a:spcPts val="125"/>
              </a:spcBef>
            </a:pPr>
            <a:r>
              <a:rPr sz="900" spc="25" dirty="0">
                <a:latin typeface="Comic Sans MS"/>
                <a:cs typeface="Comic Sans MS"/>
              </a:rPr>
              <a:t>The</a:t>
            </a:r>
            <a:r>
              <a:rPr sz="900" spc="-25" dirty="0">
                <a:latin typeface="Comic Sans MS"/>
                <a:cs typeface="Comic Sans MS"/>
              </a:rPr>
              <a:t> </a:t>
            </a:r>
            <a:r>
              <a:rPr sz="900" spc="10" dirty="0">
                <a:latin typeface="Comic Sans MS"/>
                <a:cs typeface="Comic Sans MS"/>
              </a:rPr>
              <a:t>equilibrium</a:t>
            </a:r>
            <a:r>
              <a:rPr sz="900" spc="-30" dirty="0">
                <a:latin typeface="Comic Sans MS"/>
                <a:cs typeface="Comic Sans MS"/>
              </a:rPr>
              <a:t> </a:t>
            </a:r>
            <a:r>
              <a:rPr sz="900" spc="15" dirty="0">
                <a:latin typeface="Comic Sans MS"/>
                <a:cs typeface="Comic Sans MS"/>
              </a:rPr>
              <a:t>constants</a:t>
            </a:r>
            <a:r>
              <a:rPr sz="900" spc="-20" dirty="0">
                <a:latin typeface="Comic Sans MS"/>
                <a:cs typeface="Comic Sans MS"/>
              </a:rPr>
              <a:t> </a:t>
            </a:r>
            <a:r>
              <a:rPr sz="900" spc="25" dirty="0">
                <a:latin typeface="Comic Sans MS"/>
                <a:cs typeface="Comic Sans MS"/>
              </a:rPr>
              <a:t>K</a:t>
            </a:r>
            <a:r>
              <a:rPr sz="975" spc="37" baseline="-21367" dirty="0">
                <a:latin typeface="Comic Sans MS"/>
                <a:cs typeface="Comic Sans MS"/>
              </a:rPr>
              <a:t>a</a:t>
            </a:r>
            <a:r>
              <a:rPr sz="975" spc="89" baseline="-21367" dirty="0">
                <a:latin typeface="Comic Sans MS"/>
                <a:cs typeface="Comic Sans MS"/>
              </a:rPr>
              <a:t> </a:t>
            </a:r>
            <a:r>
              <a:rPr sz="900" spc="15" dirty="0">
                <a:latin typeface="Comic Sans MS"/>
                <a:cs typeface="Comic Sans MS"/>
              </a:rPr>
              <a:t>refer</a:t>
            </a:r>
            <a:r>
              <a:rPr sz="900" spc="-15" dirty="0">
                <a:latin typeface="Comic Sans MS"/>
                <a:cs typeface="Comic Sans MS"/>
              </a:rPr>
              <a:t> </a:t>
            </a:r>
            <a:r>
              <a:rPr sz="900" spc="25" dirty="0">
                <a:latin typeface="Comic Sans MS"/>
                <a:cs typeface="Comic Sans MS"/>
              </a:rPr>
              <a:t>to</a:t>
            </a:r>
            <a:r>
              <a:rPr sz="900" spc="-25" dirty="0">
                <a:latin typeface="Comic Sans MS"/>
                <a:cs typeface="Comic Sans MS"/>
              </a:rPr>
              <a:t> </a:t>
            </a:r>
            <a:r>
              <a:rPr sz="900" spc="25" dirty="0">
                <a:latin typeface="Comic Sans MS"/>
                <a:cs typeface="Comic Sans MS"/>
              </a:rPr>
              <a:t>the</a:t>
            </a:r>
            <a:r>
              <a:rPr sz="900" spc="-15" dirty="0">
                <a:latin typeface="Comic Sans MS"/>
                <a:cs typeface="Comic Sans MS"/>
              </a:rPr>
              <a:t> </a:t>
            </a:r>
            <a:r>
              <a:rPr sz="900" spc="10" dirty="0">
                <a:latin typeface="Comic Sans MS"/>
                <a:cs typeface="Comic Sans MS"/>
              </a:rPr>
              <a:t>following</a:t>
            </a:r>
            <a:r>
              <a:rPr sz="900" spc="-15" dirty="0">
                <a:latin typeface="Comic Sans MS"/>
                <a:cs typeface="Comic Sans MS"/>
              </a:rPr>
              <a:t> </a:t>
            </a:r>
            <a:r>
              <a:rPr sz="900" spc="15" dirty="0">
                <a:latin typeface="Comic Sans MS"/>
                <a:cs typeface="Comic Sans MS"/>
              </a:rPr>
              <a:t>anation</a:t>
            </a:r>
            <a:r>
              <a:rPr sz="900" spc="-20" dirty="0">
                <a:latin typeface="Comic Sans MS"/>
                <a:cs typeface="Comic Sans MS"/>
              </a:rPr>
              <a:t> </a:t>
            </a:r>
            <a:r>
              <a:rPr sz="900" spc="10" dirty="0">
                <a:latin typeface="Comic Sans MS"/>
                <a:cs typeface="Comic Sans MS"/>
              </a:rPr>
              <a:t>reactions:</a:t>
            </a:r>
            <a:endParaRPr sz="900">
              <a:latin typeface="Comic Sans MS"/>
              <a:cs typeface="Comic Sans MS"/>
            </a:endParaRPr>
          </a:p>
          <a:p>
            <a:pPr marL="52069">
              <a:lnSpc>
                <a:spcPts val="795"/>
              </a:lnSpc>
              <a:spcBef>
                <a:spcPts val="1275"/>
              </a:spcBef>
              <a:tabLst>
                <a:tab pos="1546860" algn="l"/>
                <a:tab pos="2222500" algn="l"/>
              </a:tabLst>
            </a:pPr>
            <a:r>
              <a:rPr sz="900" spc="15" dirty="0">
                <a:latin typeface="Comic Sans MS"/>
                <a:cs typeface="Comic Sans MS"/>
              </a:rPr>
              <a:t>[Co(NH </a:t>
            </a:r>
            <a:r>
              <a:rPr sz="900" spc="30" dirty="0">
                <a:latin typeface="Comic Sans MS"/>
                <a:cs typeface="Comic Sans MS"/>
              </a:rPr>
              <a:t>) </a:t>
            </a:r>
            <a:r>
              <a:rPr sz="900" spc="35" dirty="0">
                <a:latin typeface="Comic Sans MS"/>
                <a:cs typeface="Comic Sans MS"/>
              </a:rPr>
              <a:t>(H </a:t>
            </a:r>
            <a:r>
              <a:rPr sz="900" spc="65" dirty="0">
                <a:latin typeface="Comic Sans MS"/>
                <a:cs typeface="Comic Sans MS"/>
              </a:rPr>
              <a:t> </a:t>
            </a:r>
            <a:r>
              <a:rPr sz="900" spc="20" dirty="0">
                <a:latin typeface="Comic Sans MS"/>
                <a:cs typeface="Comic Sans MS"/>
              </a:rPr>
              <a:t>O)]</a:t>
            </a:r>
            <a:r>
              <a:rPr sz="975" spc="30" baseline="25641" dirty="0">
                <a:latin typeface="Comic Sans MS"/>
                <a:cs typeface="Comic Sans MS"/>
              </a:rPr>
              <a:t>3+ </a:t>
            </a:r>
            <a:r>
              <a:rPr sz="900" spc="35" dirty="0">
                <a:latin typeface="Comic Sans MS"/>
                <a:cs typeface="Comic Sans MS"/>
              </a:rPr>
              <a:t>+</a:t>
            </a:r>
            <a:r>
              <a:rPr sz="900" spc="-10" dirty="0">
                <a:latin typeface="Comic Sans MS"/>
                <a:cs typeface="Comic Sans MS"/>
              </a:rPr>
              <a:t> </a:t>
            </a:r>
            <a:r>
              <a:rPr sz="900" spc="20" dirty="0">
                <a:latin typeface="Comic Sans MS"/>
                <a:cs typeface="Comic Sans MS"/>
              </a:rPr>
              <a:t>L</a:t>
            </a:r>
            <a:r>
              <a:rPr sz="975" spc="30" baseline="25641" dirty="0">
                <a:latin typeface="Comic Sans MS"/>
                <a:cs typeface="Comic Sans MS"/>
              </a:rPr>
              <a:t>-	</a:t>
            </a:r>
            <a:r>
              <a:rPr sz="1350" spc="37" baseline="55555" dirty="0">
                <a:latin typeface="Times New Roman"/>
                <a:cs typeface="Times New Roman"/>
              </a:rPr>
              <a:t>K</a:t>
            </a:r>
            <a:r>
              <a:rPr sz="975" spc="37" baseline="59829" dirty="0">
                <a:latin typeface="Times New Roman"/>
                <a:cs typeface="Times New Roman"/>
              </a:rPr>
              <a:t>a	</a:t>
            </a:r>
            <a:r>
              <a:rPr sz="900" spc="20" dirty="0">
                <a:latin typeface="Comic Sans MS"/>
                <a:cs typeface="Comic Sans MS"/>
              </a:rPr>
              <a:t>[Co(NH </a:t>
            </a:r>
            <a:r>
              <a:rPr sz="900" spc="30" dirty="0">
                <a:latin typeface="Comic Sans MS"/>
                <a:cs typeface="Comic Sans MS"/>
              </a:rPr>
              <a:t>) </a:t>
            </a:r>
            <a:r>
              <a:rPr sz="900" spc="20" dirty="0">
                <a:latin typeface="Comic Sans MS"/>
                <a:cs typeface="Comic Sans MS"/>
              </a:rPr>
              <a:t>L]</a:t>
            </a:r>
            <a:r>
              <a:rPr sz="975" spc="30" baseline="25641" dirty="0">
                <a:latin typeface="Comic Sans MS"/>
                <a:cs typeface="Comic Sans MS"/>
              </a:rPr>
              <a:t>2+ </a:t>
            </a:r>
            <a:r>
              <a:rPr sz="900" spc="35" dirty="0">
                <a:latin typeface="Comic Sans MS"/>
                <a:cs typeface="Comic Sans MS"/>
              </a:rPr>
              <a:t>+ </a:t>
            </a:r>
            <a:r>
              <a:rPr sz="900" spc="60" dirty="0">
                <a:latin typeface="Comic Sans MS"/>
                <a:cs typeface="Comic Sans MS"/>
              </a:rPr>
              <a:t>H</a:t>
            </a:r>
            <a:r>
              <a:rPr sz="900" spc="260" dirty="0">
                <a:latin typeface="Comic Sans MS"/>
                <a:cs typeface="Comic Sans MS"/>
              </a:rPr>
              <a:t> </a:t>
            </a:r>
            <a:r>
              <a:rPr sz="900" spc="65" dirty="0">
                <a:latin typeface="Comic Sans MS"/>
                <a:cs typeface="Comic Sans MS"/>
              </a:rPr>
              <a:t>O</a:t>
            </a:r>
            <a:endParaRPr sz="900">
              <a:latin typeface="Comic Sans MS"/>
              <a:cs typeface="Comic Sans MS"/>
            </a:endParaRPr>
          </a:p>
          <a:p>
            <a:pPr marR="183515" algn="ctr">
              <a:lnSpc>
                <a:spcPts val="495"/>
              </a:lnSpc>
              <a:tabLst>
                <a:tab pos="284480" algn="l"/>
                <a:tab pos="2169795" algn="l"/>
                <a:tab pos="2743835" algn="l"/>
              </a:tabLst>
            </a:pPr>
            <a:r>
              <a:rPr sz="650" spc="45" dirty="0">
                <a:latin typeface="Comic Sans MS"/>
                <a:cs typeface="Comic Sans MS"/>
              </a:rPr>
              <a:t>3</a:t>
            </a:r>
            <a:r>
              <a:rPr sz="650" spc="130" dirty="0">
                <a:latin typeface="Comic Sans MS"/>
                <a:cs typeface="Comic Sans MS"/>
              </a:rPr>
              <a:t> </a:t>
            </a:r>
            <a:r>
              <a:rPr sz="650" spc="45" dirty="0">
                <a:latin typeface="Comic Sans MS"/>
                <a:cs typeface="Comic Sans MS"/>
              </a:rPr>
              <a:t>5	2	3</a:t>
            </a:r>
            <a:r>
              <a:rPr sz="650" spc="120" dirty="0">
                <a:latin typeface="Comic Sans MS"/>
                <a:cs typeface="Comic Sans MS"/>
              </a:rPr>
              <a:t> </a:t>
            </a:r>
            <a:r>
              <a:rPr sz="650" spc="45" dirty="0">
                <a:latin typeface="Comic Sans MS"/>
                <a:cs typeface="Comic Sans MS"/>
              </a:rPr>
              <a:t>3	2</a:t>
            </a:r>
            <a:endParaRPr sz="65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950">
              <a:latin typeface="Comic Sans MS"/>
              <a:cs typeface="Comic Sans MS"/>
            </a:endParaRPr>
          </a:p>
          <a:p>
            <a:pPr marL="25400" marR="130810">
              <a:lnSpc>
                <a:spcPct val="100000"/>
              </a:lnSpc>
            </a:pPr>
            <a:r>
              <a:rPr sz="900" dirty="0">
                <a:latin typeface="Comic Sans MS"/>
                <a:cs typeface="Comic Sans MS"/>
              </a:rPr>
              <a:t>The stronger </a:t>
            </a:r>
            <a:r>
              <a:rPr sz="900" spc="-5" dirty="0">
                <a:latin typeface="Comic Sans MS"/>
                <a:cs typeface="Comic Sans MS"/>
              </a:rPr>
              <a:t>the </a:t>
            </a:r>
            <a:r>
              <a:rPr sz="900" dirty="0">
                <a:latin typeface="Comic Sans MS"/>
                <a:cs typeface="Comic Sans MS"/>
              </a:rPr>
              <a:t>M-L </a:t>
            </a:r>
            <a:r>
              <a:rPr sz="900" spc="-5" dirty="0">
                <a:latin typeface="Comic Sans MS"/>
                <a:cs typeface="Comic Sans MS"/>
              </a:rPr>
              <a:t>bond the </a:t>
            </a:r>
            <a:r>
              <a:rPr sz="900" dirty="0">
                <a:latin typeface="Comic Sans MS"/>
                <a:cs typeface="Comic Sans MS"/>
              </a:rPr>
              <a:t>larger </a:t>
            </a:r>
            <a:r>
              <a:rPr sz="900" spc="-5" dirty="0">
                <a:latin typeface="Comic Sans MS"/>
                <a:cs typeface="Comic Sans MS"/>
              </a:rPr>
              <a:t>the </a:t>
            </a:r>
            <a:r>
              <a:rPr sz="900" dirty="0">
                <a:latin typeface="Comic Sans MS"/>
                <a:cs typeface="Comic Sans MS"/>
              </a:rPr>
              <a:t>equilibrium constant </a:t>
            </a:r>
            <a:r>
              <a:rPr sz="900" spc="-5" dirty="0">
                <a:latin typeface="Comic Sans MS"/>
                <a:cs typeface="Comic Sans MS"/>
              </a:rPr>
              <a:t>K</a:t>
            </a:r>
            <a:r>
              <a:rPr sz="900" spc="-7" baseline="-18518" dirty="0">
                <a:latin typeface="Comic Sans MS"/>
                <a:cs typeface="Comic Sans MS"/>
              </a:rPr>
              <a:t>a</a:t>
            </a:r>
            <a:r>
              <a:rPr sz="900" spc="-5" dirty="0">
                <a:latin typeface="Comic Sans MS"/>
                <a:cs typeface="Comic Sans MS"/>
              </a:rPr>
              <a:t>,</a:t>
            </a:r>
            <a:r>
              <a:rPr sz="900" spc="-14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the  slower </a:t>
            </a:r>
            <a:r>
              <a:rPr sz="900" spc="-5" dirty="0">
                <a:latin typeface="Comic Sans MS"/>
                <a:cs typeface="Comic Sans MS"/>
              </a:rPr>
              <a:t>the reaction (k,</a:t>
            </a:r>
            <a:r>
              <a:rPr sz="900" spc="-15" dirty="0">
                <a:latin typeface="Comic Sans MS"/>
                <a:cs typeface="Comic Sans MS"/>
              </a:rPr>
              <a:t> </a:t>
            </a:r>
            <a:r>
              <a:rPr sz="900" dirty="0">
                <a:latin typeface="Comic Sans MS"/>
                <a:cs typeface="Comic Sans MS"/>
              </a:rPr>
              <a:t>s</a:t>
            </a:r>
            <a:r>
              <a:rPr sz="900" baseline="23148" dirty="0">
                <a:latin typeface="Comic Sans MS"/>
                <a:cs typeface="Comic Sans MS"/>
              </a:rPr>
              <a:t>-1</a:t>
            </a:r>
            <a:r>
              <a:rPr sz="900" dirty="0">
                <a:latin typeface="Comic Sans MS"/>
                <a:cs typeface="Comic Sans MS"/>
              </a:rPr>
              <a:t>).</a:t>
            </a:r>
            <a:endParaRPr sz="900">
              <a:latin typeface="Comic Sans MS"/>
              <a:cs typeface="Comic Sans MS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606296" y="5408676"/>
            <a:ext cx="4559300" cy="3416300"/>
          </a:xfrm>
          <a:custGeom>
            <a:avLst/>
            <a:gdLst/>
            <a:ahLst/>
            <a:cxnLst/>
            <a:rect l="l" t="t" r="r" b="b"/>
            <a:pathLst>
              <a:path w="4559300" h="3416300">
                <a:moveTo>
                  <a:pt x="4559046" y="0"/>
                </a:moveTo>
                <a:lnTo>
                  <a:pt x="0" y="0"/>
                </a:lnTo>
                <a:lnTo>
                  <a:pt x="0" y="3416046"/>
                </a:lnTo>
                <a:lnTo>
                  <a:pt x="4559046" y="3416046"/>
                </a:lnTo>
                <a:lnTo>
                  <a:pt x="4559046" y="0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40"/>
              </a:lnSpc>
            </a:pPr>
            <a:fld id="{81D60167-4931-47E6-BA6A-407CBD079E47}" type="slidenum">
              <a:rPr dirty="0"/>
              <a:pPr marL="38100">
                <a:lnSpc>
                  <a:spcPts val="1540"/>
                </a:lnSpc>
              </a:pPr>
              <a:t>9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1936</Words>
  <Application>Microsoft Office PowerPoint</Application>
  <PresentationFormat>Custom</PresentationFormat>
  <Paragraphs>324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Lecture 12.ppt [Compatibility Mode]</dc:title>
  <dc:creator>Melanie</dc:creator>
  <cp:lastModifiedBy>ASHFAQ</cp:lastModifiedBy>
  <cp:revision>1</cp:revision>
  <dcterms:created xsi:type="dcterms:W3CDTF">2020-01-30T14:47:51Z</dcterms:created>
  <dcterms:modified xsi:type="dcterms:W3CDTF">2020-01-30T14:49:01Z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2013-01-31T00:00:00Z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2020-01-30T00:00:00Z</vt:filetime>
  </property>
</Properties>
</file>