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9"/>
  </p:notesMasterIdLst>
  <p:sldIdLst>
    <p:sldId id="319" r:id="rId2"/>
    <p:sldId id="261" r:id="rId3"/>
    <p:sldId id="259" r:id="rId4"/>
    <p:sldId id="263" r:id="rId5"/>
    <p:sldId id="264" r:id="rId6"/>
    <p:sldId id="265" r:id="rId7"/>
    <p:sldId id="262" r:id="rId8"/>
    <p:sldId id="320" r:id="rId9"/>
    <p:sldId id="266" r:id="rId10"/>
    <p:sldId id="268" r:id="rId11"/>
    <p:sldId id="269" r:id="rId12"/>
    <p:sldId id="270" r:id="rId13"/>
    <p:sldId id="273" r:id="rId14"/>
    <p:sldId id="274" r:id="rId15"/>
    <p:sldId id="366" r:id="rId16"/>
    <p:sldId id="275" r:id="rId17"/>
    <p:sldId id="276" r:id="rId18"/>
    <p:sldId id="277" r:id="rId19"/>
    <p:sldId id="340" r:id="rId20"/>
    <p:sldId id="341" r:id="rId21"/>
    <p:sldId id="342" r:id="rId22"/>
    <p:sldId id="343" r:id="rId23"/>
    <p:sldId id="347" r:id="rId24"/>
    <p:sldId id="348" r:id="rId25"/>
    <p:sldId id="349" r:id="rId26"/>
    <p:sldId id="350" r:id="rId27"/>
    <p:sldId id="351" r:id="rId28"/>
    <p:sldId id="353" r:id="rId29"/>
    <p:sldId id="352" r:id="rId30"/>
    <p:sldId id="354" r:id="rId31"/>
    <p:sldId id="355" r:id="rId32"/>
    <p:sldId id="356" r:id="rId33"/>
    <p:sldId id="357" r:id="rId34"/>
    <p:sldId id="358" r:id="rId35"/>
    <p:sldId id="279" r:id="rId36"/>
    <p:sldId id="280" r:id="rId37"/>
    <p:sldId id="359" r:id="rId38"/>
    <p:sldId id="360" r:id="rId39"/>
    <p:sldId id="361" r:id="rId40"/>
    <p:sldId id="362" r:id="rId41"/>
    <p:sldId id="363" r:id="rId42"/>
    <p:sldId id="281" r:id="rId43"/>
    <p:sldId id="282" r:id="rId44"/>
    <p:sldId id="283" r:id="rId45"/>
    <p:sldId id="284" r:id="rId46"/>
    <p:sldId id="285" r:id="rId47"/>
    <p:sldId id="328" r:id="rId48"/>
    <p:sldId id="293" r:id="rId49"/>
    <p:sldId id="294" r:id="rId50"/>
    <p:sldId id="295" r:id="rId51"/>
    <p:sldId id="297" r:id="rId52"/>
    <p:sldId id="298" r:id="rId53"/>
    <p:sldId id="300" r:id="rId54"/>
    <p:sldId id="301" r:id="rId55"/>
    <p:sldId id="303" r:id="rId56"/>
    <p:sldId id="305" r:id="rId57"/>
    <p:sldId id="306" r:id="rId58"/>
    <p:sldId id="308" r:id="rId59"/>
    <p:sldId id="309" r:id="rId60"/>
    <p:sldId id="312" r:id="rId61"/>
    <p:sldId id="313" r:id="rId62"/>
    <p:sldId id="314" r:id="rId63"/>
    <p:sldId id="315" r:id="rId64"/>
    <p:sldId id="316" r:id="rId65"/>
    <p:sldId id="317" r:id="rId66"/>
    <p:sldId id="318" r:id="rId67"/>
    <p:sldId id="365"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C9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333" autoAdjust="0"/>
  </p:normalViewPr>
  <p:slideViewPr>
    <p:cSldViewPr>
      <p:cViewPr varScale="1">
        <p:scale>
          <a:sx n="54" d="100"/>
          <a:sy n="54" d="100"/>
        </p:scale>
        <p:origin x="97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72BF8-E67E-420D-8EC8-0109DD7004A3}" type="datetimeFigureOut">
              <a:rPr lang="tr-TR" smtClean="0"/>
              <a:pPr/>
              <a:t>10.01.2020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53A95-0EA5-4808-B858-A7D7E610F9CB}" type="slidenum">
              <a:rPr lang="tr-TR" smtClean="0"/>
              <a:pPr/>
              <a:t>‹#›</a:t>
            </a:fld>
            <a:endParaRPr lang="tr-TR"/>
          </a:p>
        </p:txBody>
      </p:sp>
    </p:spTree>
    <p:extLst>
      <p:ext uri="{BB962C8B-B14F-4D97-AF65-F5344CB8AC3E}">
        <p14:creationId xmlns:p14="http://schemas.microsoft.com/office/powerpoint/2010/main" val="377203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Kn+1</a:t>
            </a:r>
            <a:r>
              <a:rPr lang="en-US" baseline="0" dirty="0" smtClean="0"/>
              <a:t> = multiple of 4</a:t>
            </a:r>
          </a:p>
          <a:p>
            <a:r>
              <a:rPr lang="en-US" baseline="0" dirty="0" smtClean="0"/>
              <a:t>Like k=3, 7, 11, 15 etc</a:t>
            </a:r>
            <a:endParaRPr lang="tr-TR" dirty="0"/>
          </a:p>
        </p:txBody>
      </p:sp>
      <p:sp>
        <p:nvSpPr>
          <p:cNvPr id="4" name="Slide Number Placeholder 3"/>
          <p:cNvSpPr>
            <a:spLocks noGrp="1"/>
          </p:cNvSpPr>
          <p:nvPr>
            <p:ph type="sldNum" sz="quarter" idx="10"/>
          </p:nvPr>
        </p:nvSpPr>
        <p:spPr/>
        <p:txBody>
          <a:bodyPr/>
          <a:lstStyle/>
          <a:p>
            <a:fld id="{CA653A95-0EA5-4808-B858-A7D7E610F9CB}" type="slidenum">
              <a:rPr lang="tr-TR" smtClean="0"/>
              <a:pPr/>
              <a:t>29</a:t>
            </a:fld>
            <a:endParaRPr lang="tr-TR"/>
          </a:p>
        </p:txBody>
      </p:sp>
    </p:spTree>
    <p:extLst>
      <p:ext uri="{BB962C8B-B14F-4D97-AF65-F5344CB8AC3E}">
        <p14:creationId xmlns:p14="http://schemas.microsoft.com/office/powerpoint/2010/main" val="59132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Correlation analysis is performed on log </a:t>
            </a:r>
            <a:r>
              <a:rPr lang="en-US" dirty="0" err="1" smtClean="0"/>
              <a:t>normalised</a:t>
            </a:r>
            <a:r>
              <a:rPr lang="en-US" dirty="0" smtClean="0"/>
              <a:t> spot expression levels. Spots can then be clustered according to how closely correlated they are. Spots with a high correlation value (i.e. close to 1) show similar expression profiles while spots which a high negative correlation value (i.e. close to -1) show opposing expression profiles. </a:t>
            </a:r>
          </a:p>
          <a:p>
            <a:endParaRPr lang="en-US" smtClean="0"/>
          </a:p>
          <a:p>
            <a:r>
              <a:rPr lang="en-US" smtClean="0"/>
              <a:t>The </a:t>
            </a:r>
            <a:r>
              <a:rPr lang="en-US" dirty="0" smtClean="0"/>
              <a:t>distance measure between two clusters is calculated as follows: </a:t>
            </a:r>
          </a:p>
          <a:p>
            <a:r>
              <a:rPr lang="en-US" dirty="0" smtClean="0"/>
              <a:t>D=1-C</a:t>
            </a:r>
          </a:p>
          <a:p>
            <a:r>
              <a:rPr lang="en-US" dirty="0" smtClean="0"/>
              <a:t>where D = Distance and C = correlation between spot clusters.</a:t>
            </a:r>
          </a:p>
          <a:p>
            <a:endParaRPr lang="en-US" dirty="0" smtClean="0"/>
          </a:p>
          <a:p>
            <a:endParaRPr lang="tr-TR" dirty="0"/>
          </a:p>
        </p:txBody>
      </p:sp>
      <p:sp>
        <p:nvSpPr>
          <p:cNvPr id="4" name="Slide Number Placeholder 3"/>
          <p:cNvSpPr>
            <a:spLocks noGrp="1"/>
          </p:cNvSpPr>
          <p:nvPr>
            <p:ph type="sldNum" sz="quarter" idx="10"/>
          </p:nvPr>
        </p:nvSpPr>
        <p:spPr/>
        <p:txBody>
          <a:bodyPr/>
          <a:lstStyle/>
          <a:p>
            <a:fld id="{CA653A95-0EA5-4808-B858-A7D7E610F9CB}" type="slidenum">
              <a:rPr lang="tr-TR" smtClean="0"/>
              <a:pPr/>
              <a:t>46</a:t>
            </a:fld>
            <a:endParaRPr lang="tr-TR"/>
          </a:p>
        </p:txBody>
      </p:sp>
    </p:spTree>
    <p:extLst>
      <p:ext uri="{BB962C8B-B14F-4D97-AF65-F5344CB8AC3E}">
        <p14:creationId xmlns:p14="http://schemas.microsoft.com/office/powerpoint/2010/main" val="172521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1708-0920-410B-B3F9-DE8825E28990}" type="datetimeFigureOut">
              <a:rPr lang="tr-TR" smtClean="0"/>
              <a:pPr/>
              <a:t>10.01.2020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A603E2-0417-49D4-9F07-EA7CD9BFDCB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51708-0920-410B-B3F9-DE8825E28990}" type="datetimeFigureOut">
              <a:rPr lang="tr-TR" smtClean="0"/>
              <a:pPr/>
              <a:t>10.01.2020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603E2-0417-49D4-9F07-EA7CD9BFDCB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spectroscopynow.com/"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chemweb.com/"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www.spectroscopynow.com/"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p:cNvSpPr>
          <p:nvPr/>
        </p:nvSpPr>
        <p:spPr bwMode="auto">
          <a:xfrm>
            <a:off x="611188" y="1773238"/>
            <a:ext cx="7848600" cy="1439862"/>
          </a:xfrm>
          <a:prstGeom prst="rect">
            <a:avLst/>
          </a:prstGeom>
          <a:solidFill>
            <a:srgbClr val="FFFFFF"/>
          </a:solidFill>
          <a:ln w="9525">
            <a:noFill/>
            <a:miter lim="800000"/>
            <a:headEnd/>
            <a:tailEnd/>
          </a:ln>
        </p:spPr>
        <p:txBody>
          <a:bodyPr anchor="ctr"/>
          <a:lstStyle/>
          <a:p>
            <a:pPr algn="ctr"/>
            <a:r>
              <a:rPr lang="nb-NO" sz="4400" b="1" dirty="0" smtClean="0">
                <a:solidFill>
                  <a:srgbClr val="002060"/>
                </a:solidFill>
                <a:latin typeface="Arial" charset="0"/>
              </a:rPr>
              <a:t>Applications of Chemometrics</a:t>
            </a:r>
            <a:endParaRPr lang="en-GB" sz="4400" b="1" dirty="0">
              <a:solidFill>
                <a:srgbClr val="002060"/>
              </a:solidFill>
              <a:latin typeface="Arial" charset="0"/>
            </a:endParaRPr>
          </a:p>
        </p:txBody>
      </p:sp>
      <p:pic>
        <p:nvPicPr>
          <p:cNvPr id="3075" name="Picture 2"/>
          <p:cNvPicPr>
            <a:picLocks noChangeAspect="1" noChangeArrowheads="1"/>
          </p:cNvPicPr>
          <p:nvPr/>
        </p:nvPicPr>
        <p:blipFill>
          <a:blip r:embed="rId2" cstate="print"/>
          <a:srcRect/>
          <a:stretch>
            <a:fillRect/>
          </a:stretch>
        </p:blipFill>
        <p:spPr bwMode="auto">
          <a:xfrm>
            <a:off x="3059113" y="333375"/>
            <a:ext cx="2952750" cy="1249363"/>
          </a:xfrm>
          <a:prstGeom prst="rect">
            <a:avLst/>
          </a:prstGeom>
          <a:noFill/>
          <a:ln w="9525">
            <a:noFill/>
            <a:miter lim="800000"/>
            <a:headEnd/>
            <a:tailEnd/>
          </a:ln>
        </p:spPr>
      </p:pic>
      <p:sp>
        <p:nvSpPr>
          <p:cNvPr id="3076" name="Title 3"/>
          <p:cNvSpPr>
            <a:spLocks/>
          </p:cNvSpPr>
          <p:nvPr/>
        </p:nvSpPr>
        <p:spPr bwMode="auto">
          <a:xfrm>
            <a:off x="2460024" y="3886200"/>
            <a:ext cx="5715000" cy="815975"/>
          </a:xfrm>
          <a:prstGeom prst="rect">
            <a:avLst/>
          </a:prstGeom>
          <a:noFill/>
          <a:ln w="9525">
            <a:noFill/>
            <a:miter lim="800000"/>
            <a:headEnd/>
            <a:tailEnd/>
          </a:ln>
        </p:spPr>
        <p:txBody>
          <a:bodyPr/>
          <a:lstStyle/>
          <a:p>
            <a:pPr>
              <a:spcBef>
                <a:spcPct val="30000"/>
              </a:spcBef>
            </a:pPr>
            <a:r>
              <a:rPr lang="en-GB" sz="2800" b="1" dirty="0" smtClean="0">
                <a:solidFill>
                  <a:srgbClr val="C00000"/>
                </a:solidFill>
                <a:latin typeface="Arial" charset="0"/>
              </a:rPr>
              <a:t>Dr. Hassan </a:t>
            </a:r>
            <a:r>
              <a:rPr lang="en-GB" sz="2800" b="1" dirty="0" err="1" smtClean="0">
                <a:solidFill>
                  <a:srgbClr val="C00000"/>
                </a:solidFill>
                <a:latin typeface="Arial" charset="0"/>
              </a:rPr>
              <a:t>Imran</a:t>
            </a:r>
            <a:r>
              <a:rPr lang="en-GB" sz="2800" b="1" dirty="0" smtClean="0">
                <a:solidFill>
                  <a:srgbClr val="C00000"/>
                </a:solidFill>
                <a:latin typeface="Arial" charset="0"/>
              </a:rPr>
              <a:t> </a:t>
            </a:r>
            <a:r>
              <a:rPr lang="en-GB" sz="2800" b="1" dirty="0" err="1" smtClean="0">
                <a:solidFill>
                  <a:srgbClr val="C00000"/>
                </a:solidFill>
                <a:latin typeface="Arial" charset="0"/>
              </a:rPr>
              <a:t>Afridi</a:t>
            </a:r>
            <a:endParaRPr lang="en-GB" sz="2800" b="1" dirty="0" smtClean="0">
              <a:solidFill>
                <a:srgbClr val="C00000"/>
              </a:solidFill>
              <a:latin typeface="Arial" charset="0"/>
            </a:endParaRPr>
          </a:p>
          <a:p>
            <a:pPr>
              <a:spcBef>
                <a:spcPct val="30000"/>
              </a:spcBef>
            </a:pPr>
            <a:endParaRPr lang="en-GB" sz="2000" dirty="0" smtClean="0">
              <a:solidFill>
                <a:schemeClr val="tx2"/>
              </a:solidFill>
              <a:latin typeface="Arial" charset="0"/>
            </a:endParaRPr>
          </a:p>
          <a:p>
            <a:pPr>
              <a:spcBef>
                <a:spcPct val="30000"/>
              </a:spcBef>
            </a:pPr>
            <a:endParaRPr lang="en-GB" dirty="0" smtClean="0">
              <a:solidFill>
                <a:schemeClr val="tx2"/>
              </a:solidFill>
              <a:latin typeface="Arial" charset="0"/>
            </a:endParaRPr>
          </a:p>
          <a:p>
            <a:pPr>
              <a:spcBef>
                <a:spcPct val="30000"/>
              </a:spcBef>
            </a:pPr>
            <a:endParaRPr lang="en-GB" dirty="0">
              <a:solidFill>
                <a:schemeClr val="tx2"/>
              </a:solidFill>
              <a:latin typeface="Arial" charset="0"/>
            </a:endParaRPr>
          </a:p>
        </p:txBody>
      </p:sp>
      <p:sp>
        <p:nvSpPr>
          <p:cNvPr id="5" name="Rectangle 4"/>
          <p:cNvSpPr txBox="1">
            <a:spLocks noChangeArrowheads="1"/>
          </p:cNvSpPr>
          <p:nvPr/>
        </p:nvSpPr>
        <p:spPr>
          <a:xfrm>
            <a:off x="304800" y="5638800"/>
            <a:ext cx="8382000" cy="762000"/>
          </a:xfrm>
          <a:prstGeom prst="rect">
            <a:avLst/>
          </a:prstGeom>
        </p:spPr>
        <p:txBody>
          <a:bodyPr/>
          <a:lstStyle/>
          <a:p>
            <a:pPr marL="273050" indent="-273050" algn="ctr">
              <a:spcBef>
                <a:spcPts val="600"/>
              </a:spcBef>
              <a:buClr>
                <a:schemeClr val="tx2"/>
              </a:buClr>
              <a:buSzPct val="73000"/>
              <a:buFont typeface="Wingdings 2" pitchFamily="18" charset="2"/>
              <a:buChar char=""/>
              <a:defRPr/>
            </a:pPr>
            <a:r>
              <a:rPr lang="en-US" b="1" dirty="0">
                <a:solidFill>
                  <a:srgbClr val="006600"/>
                </a:solidFill>
                <a:latin typeface="Times New Roman" pitchFamily="18" charset="0"/>
                <a:cs typeface="Times New Roman" pitchFamily="18" charset="0"/>
              </a:rPr>
              <a:t>National Center of Excellence in Analytical Chemistry, University of Sindh Jamshoro</a:t>
            </a:r>
          </a:p>
        </p:txBody>
      </p:sp>
      <p:pic>
        <p:nvPicPr>
          <p:cNvPr id="7" name="Picture 4" descr="Su-logo"/>
          <p:cNvPicPr>
            <a:picLocks noChangeAspect="1" noChangeArrowheads="1"/>
          </p:cNvPicPr>
          <p:nvPr/>
        </p:nvPicPr>
        <p:blipFill>
          <a:blip r:embed="rId3" cstate="print">
            <a:lum contrast="50000"/>
          </a:blip>
          <a:srcRect/>
          <a:stretch>
            <a:fillRect/>
          </a:stretch>
        </p:blipFill>
        <p:spPr bwMode="auto">
          <a:xfrm>
            <a:off x="7621128" y="68240"/>
            <a:ext cx="990600" cy="1066800"/>
          </a:xfrm>
          <a:prstGeom prst="rect">
            <a:avLst/>
          </a:prstGeom>
          <a:noFill/>
          <a:ln w="9525">
            <a:noFill/>
            <a:miter lim="800000"/>
            <a:headEnd/>
            <a:tailEnd/>
          </a:ln>
        </p:spPr>
      </p:pic>
      <p:pic>
        <p:nvPicPr>
          <p:cNvPr id="8" name="Picture 5" descr="NCEAC"/>
          <p:cNvPicPr>
            <a:picLocks noChangeAspect="1" noChangeArrowheads="1"/>
          </p:cNvPicPr>
          <p:nvPr/>
        </p:nvPicPr>
        <p:blipFill>
          <a:blip r:embed="rId4" cstate="print">
            <a:lum bright="-14000" contrast="44000"/>
          </a:blip>
          <a:srcRect/>
          <a:stretch>
            <a:fillRect/>
          </a:stretch>
        </p:blipFill>
        <p:spPr bwMode="auto">
          <a:xfrm>
            <a:off x="793856" y="177424"/>
            <a:ext cx="990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533400"/>
            <a:ext cx="7620000" cy="3816429"/>
          </a:xfrm>
          <a:prstGeom prst="rect">
            <a:avLst/>
          </a:prstGeom>
          <a:noFill/>
          <a:ln w="9525">
            <a:noFill/>
            <a:miter lim="800000"/>
            <a:headEnd/>
            <a:tailEnd/>
          </a:ln>
        </p:spPr>
        <p:txBody>
          <a:bodyPr>
            <a:spAutoFit/>
          </a:bodyPr>
          <a:lstStyle/>
          <a:p>
            <a:pPr>
              <a:spcBef>
                <a:spcPct val="50000"/>
              </a:spcBef>
            </a:pPr>
            <a:r>
              <a:rPr lang="en-GB" sz="4400" b="1" dirty="0">
                <a:solidFill>
                  <a:srgbClr val="FF0000"/>
                </a:solidFill>
              </a:rPr>
              <a:t>METHODS</a:t>
            </a:r>
            <a:endParaRPr lang="en-GB" sz="4400" dirty="0"/>
          </a:p>
          <a:p>
            <a:pPr>
              <a:spcBef>
                <a:spcPct val="50000"/>
              </a:spcBef>
              <a:buFontTx/>
              <a:buChar char="•"/>
            </a:pPr>
            <a:r>
              <a:rPr lang="en-GB" sz="4400" b="1" dirty="0"/>
              <a:t>Experimental design</a:t>
            </a:r>
          </a:p>
          <a:p>
            <a:pPr>
              <a:spcBef>
                <a:spcPct val="50000"/>
              </a:spcBef>
              <a:buFontTx/>
              <a:buChar char="•"/>
            </a:pPr>
            <a:r>
              <a:rPr lang="en-GB" sz="4400" b="1" dirty="0"/>
              <a:t>Pattern recognition</a:t>
            </a:r>
          </a:p>
          <a:p>
            <a:pPr>
              <a:spcBef>
                <a:spcPct val="50000"/>
              </a:spcBef>
              <a:buFontTx/>
              <a:buChar char="•"/>
            </a:pPr>
            <a:r>
              <a:rPr lang="en-GB" sz="4400" b="1" dirty="0"/>
              <a:t>Calibration</a:t>
            </a:r>
            <a:endParaRPr lang="en-GB"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0" y="914400"/>
            <a:ext cx="6096000" cy="4401205"/>
          </a:xfrm>
          <a:prstGeom prst="rect">
            <a:avLst/>
          </a:prstGeom>
          <a:noFill/>
          <a:ln w="9525">
            <a:noFill/>
            <a:miter lim="800000"/>
            <a:headEnd/>
            <a:tailEnd/>
          </a:ln>
        </p:spPr>
        <p:txBody>
          <a:bodyPr>
            <a:spAutoFit/>
          </a:bodyPr>
          <a:lstStyle/>
          <a:p>
            <a:pPr>
              <a:spcBef>
                <a:spcPct val="50000"/>
              </a:spcBef>
            </a:pPr>
            <a:r>
              <a:rPr lang="en-GB" sz="2800" b="1" dirty="0">
                <a:solidFill>
                  <a:srgbClr val="FF0000"/>
                </a:solidFill>
              </a:rPr>
              <a:t>MOTIVATIONS FOR DESIGN</a:t>
            </a:r>
          </a:p>
          <a:p>
            <a:pPr>
              <a:spcBef>
                <a:spcPct val="50000"/>
              </a:spcBef>
            </a:pPr>
            <a:endParaRPr lang="en-GB" sz="2800" b="1" dirty="0"/>
          </a:p>
          <a:p>
            <a:pPr>
              <a:spcBef>
                <a:spcPct val="50000"/>
              </a:spcBef>
              <a:buFontTx/>
              <a:buChar char="•"/>
            </a:pPr>
            <a:r>
              <a:rPr lang="en-GB" sz="2800" b="1" dirty="0"/>
              <a:t> Screening</a:t>
            </a:r>
          </a:p>
          <a:p>
            <a:pPr>
              <a:spcBef>
                <a:spcPct val="50000"/>
              </a:spcBef>
              <a:buFontTx/>
              <a:buChar char="•"/>
            </a:pPr>
            <a:r>
              <a:rPr lang="en-GB" sz="2800" b="1" dirty="0"/>
              <a:t>Saving time</a:t>
            </a:r>
          </a:p>
          <a:p>
            <a:pPr>
              <a:spcBef>
                <a:spcPct val="50000"/>
              </a:spcBef>
              <a:buFontTx/>
              <a:buChar char="•"/>
            </a:pPr>
            <a:r>
              <a:rPr lang="en-GB" sz="2800" b="1" dirty="0"/>
              <a:t>Quantitative modelling</a:t>
            </a:r>
          </a:p>
          <a:p>
            <a:pPr>
              <a:spcBef>
                <a:spcPct val="50000"/>
              </a:spcBef>
              <a:buFontTx/>
              <a:buChar char="•"/>
            </a:pPr>
            <a:r>
              <a:rPr lang="en-GB" sz="2800" b="1" dirty="0"/>
              <a:t>Optimisation</a:t>
            </a:r>
          </a:p>
          <a:p>
            <a:pPr>
              <a:spcBef>
                <a:spcPct val="50000"/>
              </a:spcBef>
            </a:pPr>
            <a:endParaRPr lang="en-GB"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66800" y="533400"/>
            <a:ext cx="7239000" cy="5262979"/>
          </a:xfrm>
          <a:prstGeom prst="rect">
            <a:avLst/>
          </a:prstGeom>
          <a:noFill/>
          <a:ln w="9525">
            <a:noFill/>
            <a:miter lim="800000"/>
            <a:headEnd/>
            <a:tailEnd/>
          </a:ln>
        </p:spPr>
        <p:txBody>
          <a:bodyPr>
            <a:spAutoFit/>
          </a:bodyPr>
          <a:lstStyle/>
          <a:p>
            <a:pPr algn="ctr">
              <a:spcBef>
                <a:spcPct val="50000"/>
              </a:spcBef>
            </a:pPr>
            <a:r>
              <a:rPr lang="en-GB" sz="2800" b="1" dirty="0">
                <a:solidFill>
                  <a:srgbClr val="002060"/>
                </a:solidFill>
              </a:rPr>
              <a:t>WHY DESIGN EXPERIMENTS?</a:t>
            </a:r>
          </a:p>
          <a:p>
            <a:pPr>
              <a:spcBef>
                <a:spcPct val="50000"/>
              </a:spcBef>
            </a:pPr>
            <a:endParaRPr lang="en-GB" sz="2800" b="1" dirty="0">
              <a:solidFill>
                <a:schemeClr val="accent2"/>
              </a:solidFill>
            </a:endParaRPr>
          </a:p>
          <a:p>
            <a:pPr>
              <a:spcBef>
                <a:spcPct val="50000"/>
              </a:spcBef>
            </a:pPr>
            <a:r>
              <a:rPr lang="en-GB" sz="2800" b="1" dirty="0">
                <a:solidFill>
                  <a:srgbClr val="FF0000"/>
                </a:solidFill>
              </a:rPr>
              <a:t>Example : Optimisation of a reaction with pH and temperature.</a:t>
            </a:r>
          </a:p>
          <a:p>
            <a:pPr>
              <a:spcBef>
                <a:spcPct val="50000"/>
              </a:spcBef>
            </a:pPr>
            <a:endParaRPr lang="en-GB" sz="2800" b="1" dirty="0">
              <a:solidFill>
                <a:srgbClr val="FF0000"/>
              </a:solidFill>
            </a:endParaRPr>
          </a:p>
          <a:p>
            <a:pPr>
              <a:spcBef>
                <a:spcPct val="50000"/>
              </a:spcBef>
            </a:pPr>
            <a:r>
              <a:rPr lang="en-GB" sz="2800" b="1" dirty="0">
                <a:solidFill>
                  <a:srgbClr val="FF0000"/>
                </a:solidFill>
              </a:rPr>
              <a:t>Can we find the combination of pH and temperature that produces the best yield?</a:t>
            </a:r>
          </a:p>
          <a:p>
            <a:pPr>
              <a:spcBef>
                <a:spcPct val="50000"/>
              </a:spcBef>
            </a:pPr>
            <a:endParaRPr lang="en-GB" sz="2800" b="1" dirty="0">
              <a:solidFill>
                <a:srgbClr val="FF0000"/>
              </a:solidFill>
            </a:endParaRPr>
          </a:p>
          <a:p>
            <a:pPr>
              <a:spcBef>
                <a:spcPct val="50000"/>
              </a:spcBef>
            </a:pPr>
            <a:endParaRPr lang="en-GB" sz="28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533400" y="838200"/>
            <a:ext cx="7620000" cy="523220"/>
          </a:xfrm>
          <a:prstGeom prst="rect">
            <a:avLst/>
          </a:prstGeom>
          <a:noFill/>
          <a:ln w="9525">
            <a:noFill/>
            <a:miter lim="800000"/>
            <a:headEnd/>
            <a:tailEnd/>
          </a:ln>
        </p:spPr>
        <p:txBody>
          <a:bodyPr wrap="square">
            <a:spAutoFit/>
          </a:bodyPr>
          <a:lstStyle/>
          <a:p>
            <a:pPr>
              <a:spcBef>
                <a:spcPct val="50000"/>
              </a:spcBef>
            </a:pPr>
            <a:r>
              <a:rPr lang="en-GB" sz="2800" b="1" dirty="0">
                <a:solidFill>
                  <a:srgbClr val="FF0000"/>
                </a:solidFill>
              </a:rPr>
              <a:t>One factor at a time strategy : may miss optima</a:t>
            </a:r>
          </a:p>
        </p:txBody>
      </p:sp>
      <p:graphicFrame>
        <p:nvGraphicFramePr>
          <p:cNvPr id="2050" name="Object 3"/>
          <p:cNvGraphicFramePr>
            <a:graphicFrameLocks noChangeAspect="1"/>
          </p:cNvGraphicFramePr>
          <p:nvPr/>
        </p:nvGraphicFramePr>
        <p:xfrm>
          <a:off x="533400" y="1803400"/>
          <a:ext cx="8153400" cy="4064000"/>
        </p:xfrm>
        <a:graphic>
          <a:graphicData uri="http://schemas.openxmlformats.org/presentationml/2006/ole">
            <mc:AlternateContent xmlns:mc="http://schemas.openxmlformats.org/markup-compatibility/2006">
              <mc:Choice xmlns:v="urn:schemas-microsoft-com:vml" Requires="v">
                <p:oleObj spid="_x0000_s2051" name="Photo Editor Photo" r:id="rId3" imgW="6744285" imgH="2712381" progId="">
                  <p:embed/>
                </p:oleObj>
              </mc:Choice>
              <mc:Fallback>
                <p:oleObj name="Photo Editor Photo" r:id="rId3" imgW="6744285" imgH="2712381"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03400"/>
                        <a:ext cx="81534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19200" y="685800"/>
            <a:ext cx="6248400" cy="4524315"/>
          </a:xfrm>
          <a:prstGeom prst="rect">
            <a:avLst/>
          </a:prstGeom>
          <a:noFill/>
          <a:ln w="9525">
            <a:noFill/>
            <a:miter lim="800000"/>
            <a:headEnd/>
            <a:tailEnd/>
          </a:ln>
        </p:spPr>
        <p:txBody>
          <a:bodyPr>
            <a:spAutoFit/>
          </a:bodyPr>
          <a:lstStyle/>
          <a:p>
            <a:pPr>
              <a:spcBef>
                <a:spcPct val="50000"/>
              </a:spcBef>
            </a:pPr>
            <a:r>
              <a:rPr lang="en-GB" sz="2400" b="1" dirty="0">
                <a:solidFill>
                  <a:srgbClr val="FF0000"/>
                </a:solidFill>
              </a:rPr>
              <a:t>DIFFICULTY</a:t>
            </a:r>
          </a:p>
          <a:p>
            <a:pPr>
              <a:spcBef>
                <a:spcPct val="50000"/>
              </a:spcBef>
            </a:pPr>
            <a:endParaRPr lang="en-GB" sz="2400" b="1" dirty="0">
              <a:solidFill>
                <a:srgbClr val="FF0000"/>
              </a:solidFill>
            </a:endParaRPr>
          </a:p>
          <a:p>
            <a:pPr>
              <a:spcBef>
                <a:spcPct val="50000"/>
              </a:spcBef>
            </a:pPr>
            <a:r>
              <a:rPr lang="en-GB" sz="2400" b="1" dirty="0"/>
              <a:t>Interactions – the response for each factor is not independent.</a:t>
            </a:r>
          </a:p>
          <a:p>
            <a:pPr>
              <a:spcBef>
                <a:spcPct val="50000"/>
              </a:spcBef>
            </a:pPr>
            <a:endParaRPr lang="en-GB" sz="2400" b="1" dirty="0"/>
          </a:p>
          <a:p>
            <a:pPr>
              <a:spcBef>
                <a:spcPct val="50000"/>
              </a:spcBef>
            </a:pPr>
            <a:r>
              <a:rPr lang="en-GB" sz="2400" b="1" dirty="0"/>
              <a:t>The optimum temperature at pH 5 differs from that at pH 6.</a:t>
            </a:r>
          </a:p>
          <a:p>
            <a:pPr>
              <a:spcBef>
                <a:spcPct val="50000"/>
              </a:spcBef>
            </a:pPr>
            <a:endParaRPr lang="en-GB" sz="2400" b="1" dirty="0"/>
          </a:p>
          <a:p>
            <a:pPr>
              <a:spcBef>
                <a:spcPct val="50000"/>
              </a:spcBef>
            </a:pPr>
            <a:endParaRPr lang="en-GB"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371600" y="1295400"/>
          <a:ext cx="6096000" cy="4191000"/>
        </p:xfrm>
        <a:graphic>
          <a:graphicData uri="http://schemas.openxmlformats.org/presentationml/2006/ole">
            <mc:AlternateContent xmlns:mc="http://schemas.openxmlformats.org/markup-compatibility/2006">
              <mc:Choice xmlns:v="urn:schemas-microsoft-com:vml" Requires="v">
                <p:oleObj spid="_x0000_s28675" name="Photo Editor Photo" r:id="rId3" imgW="3299746" imgH="2400508" progId="">
                  <p:embed/>
                </p:oleObj>
              </mc:Choice>
              <mc:Fallback>
                <p:oleObj name="Photo Editor Photo" r:id="rId3" imgW="3299746" imgH="240050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6096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p:cNvSpPr txBox="1">
            <a:spLocks noChangeArrowheads="1"/>
          </p:cNvSpPr>
          <p:nvPr/>
        </p:nvSpPr>
        <p:spPr bwMode="auto">
          <a:xfrm>
            <a:off x="838200" y="609600"/>
            <a:ext cx="7391400" cy="4739759"/>
          </a:xfrm>
          <a:prstGeom prst="rect">
            <a:avLst/>
          </a:prstGeom>
          <a:noFill/>
          <a:ln w="9525">
            <a:noFill/>
            <a:miter lim="800000"/>
            <a:headEnd/>
            <a:tailEnd/>
          </a:ln>
        </p:spPr>
        <p:txBody>
          <a:bodyPr>
            <a:spAutoFit/>
          </a:bodyPr>
          <a:lstStyle/>
          <a:p>
            <a:pPr>
              <a:spcBef>
                <a:spcPct val="50000"/>
              </a:spcBef>
            </a:pPr>
            <a:r>
              <a:rPr lang="en-GB" sz="3600" b="1" dirty="0">
                <a:solidFill>
                  <a:srgbClr val="FF0000"/>
                </a:solidFill>
              </a:rPr>
              <a:t>How to be on the safe side?</a:t>
            </a:r>
          </a:p>
          <a:p>
            <a:pPr>
              <a:spcBef>
                <a:spcPct val="50000"/>
              </a:spcBef>
            </a:pPr>
            <a:endParaRPr lang="en-GB" sz="2800" b="1" dirty="0">
              <a:solidFill>
                <a:srgbClr val="FF0000"/>
              </a:solidFill>
            </a:endParaRPr>
          </a:p>
          <a:p>
            <a:pPr>
              <a:spcBef>
                <a:spcPct val="50000"/>
              </a:spcBef>
              <a:buFontTx/>
              <a:buChar char="•"/>
            </a:pPr>
            <a:r>
              <a:rPr lang="en-GB" sz="3200" b="1" dirty="0"/>
              <a:t> Grid search. 10 pHs, 10 temperatures, 100 experiments.</a:t>
            </a:r>
          </a:p>
          <a:p>
            <a:pPr>
              <a:spcBef>
                <a:spcPct val="50000"/>
              </a:spcBef>
              <a:buFontTx/>
              <a:buChar char="•"/>
            </a:pPr>
            <a:endParaRPr lang="en-GB" sz="3200" b="1" dirty="0"/>
          </a:p>
          <a:p>
            <a:pPr>
              <a:spcBef>
                <a:spcPct val="50000"/>
              </a:spcBef>
              <a:buFontTx/>
              <a:buChar char="•"/>
            </a:pPr>
            <a:r>
              <a:rPr lang="en-GB" sz="3200" b="1" dirty="0"/>
              <a:t>Big grid. Then smaller grid.</a:t>
            </a:r>
          </a:p>
          <a:p>
            <a:pPr>
              <a:spcBef>
                <a:spcPct val="50000"/>
              </a:spcBef>
            </a:pPr>
            <a:endParaRPr lang="en-GB"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381000"/>
            <a:ext cx="7391400" cy="6832640"/>
          </a:xfrm>
          <a:prstGeom prst="rect">
            <a:avLst/>
          </a:prstGeom>
          <a:noFill/>
          <a:ln w="9525">
            <a:noFill/>
            <a:miter lim="800000"/>
            <a:headEnd/>
            <a:tailEnd/>
          </a:ln>
        </p:spPr>
        <p:txBody>
          <a:bodyPr>
            <a:spAutoFit/>
          </a:bodyPr>
          <a:lstStyle/>
          <a:p>
            <a:pPr algn="ctr">
              <a:spcBef>
                <a:spcPct val="50000"/>
              </a:spcBef>
            </a:pPr>
            <a:r>
              <a:rPr lang="en-GB" sz="6000" b="1" dirty="0" smtClean="0">
                <a:solidFill>
                  <a:srgbClr val="FF0000"/>
                </a:solidFill>
              </a:rPr>
              <a:t>PROBLEMS</a:t>
            </a:r>
            <a:endParaRPr lang="en-GB" sz="2800" b="1" dirty="0">
              <a:solidFill>
                <a:srgbClr val="FF0000"/>
              </a:solidFill>
            </a:endParaRPr>
          </a:p>
          <a:p>
            <a:pPr>
              <a:spcBef>
                <a:spcPct val="50000"/>
              </a:spcBef>
              <a:buFontTx/>
              <a:buChar char="•"/>
            </a:pPr>
            <a:r>
              <a:rPr lang="en-GB" sz="3600" b="1" dirty="0"/>
              <a:t>Time consuming and expensive.</a:t>
            </a:r>
          </a:p>
          <a:p>
            <a:pPr>
              <a:spcBef>
                <a:spcPct val="50000"/>
              </a:spcBef>
              <a:buFontTx/>
              <a:buChar char="•"/>
            </a:pPr>
            <a:r>
              <a:rPr lang="en-GB" sz="3600" b="1" dirty="0"/>
              <a:t>Many experiments we are almost certain are not near at optimum so are obviously a waste of time</a:t>
            </a:r>
          </a:p>
          <a:p>
            <a:pPr>
              <a:spcBef>
                <a:spcPct val="50000"/>
              </a:spcBef>
              <a:buFontTx/>
              <a:buChar char="•"/>
            </a:pPr>
            <a:r>
              <a:rPr lang="en-GB" sz="3600" b="1" dirty="0"/>
              <a:t>Reproducibility and experimental error</a:t>
            </a:r>
          </a:p>
          <a:p>
            <a:pPr>
              <a:spcBef>
                <a:spcPct val="50000"/>
              </a:spcBef>
            </a:pPr>
            <a:endParaRPr lang="en-GB" sz="3600" b="1" dirty="0"/>
          </a:p>
          <a:p>
            <a:pPr>
              <a:spcBef>
                <a:spcPct val="50000"/>
              </a:spcBef>
            </a:pPr>
            <a:endParaRPr lang="en-GB" b="1" dirty="0">
              <a:solidFill>
                <a:srgbClr val="FF0000"/>
              </a:solidFill>
            </a:endParaRPr>
          </a:p>
          <a:p>
            <a:pPr>
              <a:spcBef>
                <a:spcPct val="50000"/>
              </a:spcBef>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0" y="990600"/>
            <a:ext cx="5638800" cy="5493812"/>
          </a:xfrm>
          <a:prstGeom prst="rect">
            <a:avLst/>
          </a:prstGeom>
          <a:noFill/>
          <a:ln w="9525">
            <a:noFill/>
            <a:miter lim="800000"/>
            <a:headEnd/>
            <a:tailEnd/>
          </a:ln>
        </p:spPr>
        <p:txBody>
          <a:bodyPr>
            <a:spAutoFit/>
          </a:bodyPr>
          <a:lstStyle/>
          <a:p>
            <a:pPr algn="ctr">
              <a:spcBef>
                <a:spcPct val="50000"/>
              </a:spcBef>
            </a:pPr>
            <a:r>
              <a:rPr lang="en-GB" sz="4800" b="1" dirty="0">
                <a:solidFill>
                  <a:srgbClr val="FF0000"/>
                </a:solidFill>
              </a:rPr>
              <a:t>WHAT DO WE DO?</a:t>
            </a:r>
          </a:p>
          <a:p>
            <a:pPr algn="ctr">
              <a:spcBef>
                <a:spcPct val="50000"/>
              </a:spcBef>
            </a:pPr>
            <a:endParaRPr lang="en-GB" sz="2800" b="1" dirty="0">
              <a:solidFill>
                <a:srgbClr val="FF0000"/>
              </a:solidFill>
            </a:endParaRPr>
          </a:p>
          <a:p>
            <a:pPr algn="ctr">
              <a:spcBef>
                <a:spcPct val="50000"/>
              </a:spcBef>
            </a:pPr>
            <a:r>
              <a:rPr lang="en-GB" sz="3200" b="1" dirty="0">
                <a:solidFill>
                  <a:srgbClr val="002060"/>
                </a:solidFill>
              </a:rPr>
              <a:t>We need rules!</a:t>
            </a:r>
          </a:p>
          <a:p>
            <a:pPr algn="ctr">
              <a:spcBef>
                <a:spcPct val="50000"/>
              </a:spcBef>
            </a:pPr>
            <a:endParaRPr lang="en-GB" sz="3200" b="1" dirty="0">
              <a:solidFill>
                <a:srgbClr val="002060"/>
              </a:solidFill>
            </a:endParaRPr>
          </a:p>
          <a:p>
            <a:pPr algn="ctr">
              <a:spcBef>
                <a:spcPct val="50000"/>
              </a:spcBef>
            </a:pPr>
            <a:r>
              <a:rPr lang="en-GB" sz="3200" b="1" dirty="0">
                <a:solidFill>
                  <a:srgbClr val="002060"/>
                </a:solidFill>
              </a:rPr>
              <a:t>Formal experimental design</a:t>
            </a:r>
          </a:p>
          <a:p>
            <a:pPr algn="ctr">
              <a:spcBef>
                <a:spcPct val="50000"/>
              </a:spcBef>
            </a:pPr>
            <a:endParaRPr lang="en-GB" sz="3200" b="1" dirty="0">
              <a:solidFill>
                <a:srgbClr val="002060"/>
              </a:solidFill>
            </a:endParaRPr>
          </a:p>
          <a:p>
            <a:pPr>
              <a:spcBef>
                <a:spcPct val="50000"/>
              </a:spcBef>
            </a:pPr>
            <a:endParaRPr lang="en-GB" sz="2800" b="1" dirty="0">
              <a:solidFill>
                <a:srgbClr val="FF0000"/>
              </a:solidFill>
            </a:endParaRPr>
          </a:p>
          <a:p>
            <a:pPr>
              <a:spcBef>
                <a:spcPct val="50000"/>
              </a:spcBef>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26"/>
          <p:cNvSpPr txBox="1">
            <a:spLocks noChangeArrowheads="1"/>
          </p:cNvSpPr>
          <p:nvPr/>
        </p:nvSpPr>
        <p:spPr bwMode="auto">
          <a:xfrm>
            <a:off x="990600" y="914400"/>
            <a:ext cx="7162800" cy="5509200"/>
          </a:xfrm>
          <a:prstGeom prst="rect">
            <a:avLst/>
          </a:prstGeom>
          <a:noFill/>
          <a:ln w="9525">
            <a:noFill/>
            <a:miter lim="800000"/>
            <a:headEnd/>
            <a:tailEnd/>
          </a:ln>
        </p:spPr>
        <p:txBody>
          <a:bodyPr>
            <a:spAutoFit/>
          </a:bodyPr>
          <a:lstStyle/>
          <a:p>
            <a:pPr>
              <a:spcBef>
                <a:spcPct val="50000"/>
              </a:spcBef>
            </a:pPr>
            <a:r>
              <a:rPr lang="en-GB" sz="3200" b="1" dirty="0">
                <a:solidFill>
                  <a:srgbClr val="FF0000"/>
                </a:solidFill>
              </a:rPr>
              <a:t>Screening</a:t>
            </a:r>
          </a:p>
          <a:p>
            <a:pPr lvl="1">
              <a:spcBef>
                <a:spcPct val="50000"/>
              </a:spcBef>
              <a:buFontTx/>
              <a:buChar char="•"/>
            </a:pPr>
            <a:r>
              <a:rPr lang="en-GB" sz="3200" b="1" dirty="0"/>
              <a:t> Factorial designs</a:t>
            </a:r>
          </a:p>
          <a:p>
            <a:pPr lvl="1">
              <a:spcBef>
                <a:spcPct val="50000"/>
              </a:spcBef>
              <a:buFontTx/>
              <a:buChar char="•"/>
            </a:pPr>
            <a:r>
              <a:rPr lang="en-GB" sz="3200" b="1" dirty="0"/>
              <a:t> Partial factorials and </a:t>
            </a:r>
            <a:r>
              <a:rPr lang="en-GB" sz="3200" b="1" dirty="0" err="1"/>
              <a:t>Plackett-Burman</a:t>
            </a:r>
            <a:r>
              <a:rPr lang="en-GB" sz="3200" b="1" dirty="0"/>
              <a:t> </a:t>
            </a:r>
            <a:r>
              <a:rPr lang="en-GB" sz="3200" b="1" dirty="0" smtClean="0"/>
              <a:t>designs</a:t>
            </a:r>
            <a:endParaRPr lang="en-GB" sz="3200" b="1" dirty="0"/>
          </a:p>
          <a:p>
            <a:pPr>
              <a:spcBef>
                <a:spcPct val="50000"/>
              </a:spcBef>
            </a:pPr>
            <a:r>
              <a:rPr lang="en-GB" sz="3200" b="1" dirty="0">
                <a:solidFill>
                  <a:srgbClr val="FF0000"/>
                </a:solidFill>
              </a:rPr>
              <a:t>Modelling and optimisation</a:t>
            </a:r>
          </a:p>
          <a:p>
            <a:pPr lvl="1">
              <a:spcBef>
                <a:spcPct val="50000"/>
              </a:spcBef>
              <a:buFontTx/>
              <a:buChar char="•"/>
            </a:pPr>
            <a:r>
              <a:rPr lang="en-GB" sz="3200" b="1" dirty="0"/>
              <a:t> Response surface designs</a:t>
            </a:r>
          </a:p>
          <a:p>
            <a:pPr lvl="1">
              <a:spcBef>
                <a:spcPct val="50000"/>
              </a:spcBef>
              <a:buFontTx/>
              <a:buChar char="•"/>
            </a:pPr>
            <a:r>
              <a:rPr lang="en-GB" sz="3200" b="1" dirty="0"/>
              <a:t> Mixture designs</a:t>
            </a:r>
          </a:p>
          <a:p>
            <a:pPr>
              <a:spcBef>
                <a:spcPct val="50000"/>
              </a:spcBef>
              <a:buFontTx/>
              <a:buChar char="•"/>
            </a:pPr>
            <a:endParaRPr lang="en-GB"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381000"/>
            <a:ext cx="8458200" cy="6755696"/>
          </a:xfrm>
          <a:prstGeom prst="rect">
            <a:avLst/>
          </a:prstGeom>
          <a:noFill/>
          <a:ln w="9525">
            <a:noFill/>
            <a:miter lim="800000"/>
            <a:headEnd/>
            <a:tailEnd/>
          </a:ln>
        </p:spPr>
        <p:txBody>
          <a:bodyPr>
            <a:spAutoFit/>
          </a:bodyPr>
          <a:lstStyle/>
          <a:p>
            <a:pPr algn="ctr">
              <a:spcBef>
                <a:spcPct val="50000"/>
              </a:spcBef>
            </a:pPr>
            <a:r>
              <a:rPr lang="en-GB" sz="2800" b="1" dirty="0" smtClean="0">
                <a:solidFill>
                  <a:srgbClr val="FF0000"/>
                </a:solidFill>
                <a:latin typeface="Arial" charset="0"/>
              </a:rPr>
              <a:t>HISTORICAL background of </a:t>
            </a:r>
            <a:r>
              <a:rPr lang="en-GB" sz="2800" b="1" dirty="0" err="1" smtClean="0">
                <a:solidFill>
                  <a:srgbClr val="FF0000"/>
                </a:solidFill>
                <a:latin typeface="Arial" charset="0"/>
              </a:rPr>
              <a:t>chemometrics</a:t>
            </a:r>
            <a:endParaRPr lang="en-GB" sz="2800" b="1" dirty="0">
              <a:solidFill>
                <a:srgbClr val="FF0000"/>
              </a:solidFill>
              <a:latin typeface="Arial" charset="0"/>
            </a:endParaRPr>
          </a:p>
          <a:p>
            <a:pPr>
              <a:spcBef>
                <a:spcPct val="50000"/>
              </a:spcBef>
            </a:pPr>
            <a:r>
              <a:rPr lang="en-GB" b="1" dirty="0"/>
              <a:t> </a:t>
            </a:r>
            <a:endParaRPr lang="en-GB" dirty="0"/>
          </a:p>
          <a:p>
            <a:pPr>
              <a:spcBef>
                <a:spcPct val="50000"/>
              </a:spcBef>
              <a:buFontTx/>
              <a:buChar char="•"/>
            </a:pPr>
            <a:r>
              <a:rPr lang="en-GB" sz="2800" b="1" dirty="0">
                <a:solidFill>
                  <a:srgbClr val="0000FF"/>
                </a:solidFill>
                <a:latin typeface="Arial" pitchFamily="34" charset="0"/>
                <a:cs typeface="Arial" pitchFamily="34" charset="0"/>
              </a:rPr>
              <a:t>Name</a:t>
            </a:r>
            <a:r>
              <a:rPr lang="en-GB" sz="2800" b="1" dirty="0">
                <a:latin typeface="Arial" pitchFamily="34" charset="0"/>
                <a:cs typeface="Arial" pitchFamily="34" charset="0"/>
              </a:rPr>
              <a:t> first proposed in early 1970s by Swedish organic chemist </a:t>
            </a:r>
            <a:r>
              <a:rPr lang="en-GB" sz="2800" b="1" dirty="0" err="1">
                <a:latin typeface="Arial" pitchFamily="34" charset="0"/>
                <a:cs typeface="Arial" pitchFamily="34" charset="0"/>
              </a:rPr>
              <a:t>S.Wold</a:t>
            </a:r>
            <a:r>
              <a:rPr lang="en-GB" sz="2800" b="1" dirty="0">
                <a:latin typeface="Arial" pitchFamily="34" charset="0"/>
                <a:cs typeface="Arial" pitchFamily="34" charset="0"/>
              </a:rPr>
              <a:t>.</a:t>
            </a:r>
            <a:endParaRPr lang="en-GB" sz="2800" dirty="0">
              <a:latin typeface="Arial" pitchFamily="34" charset="0"/>
              <a:cs typeface="Arial" pitchFamily="34" charset="0"/>
            </a:endParaRPr>
          </a:p>
          <a:p>
            <a:pPr>
              <a:spcBef>
                <a:spcPct val="50000"/>
              </a:spcBef>
              <a:buFontTx/>
              <a:buChar char="•"/>
            </a:pPr>
            <a:r>
              <a:rPr lang="en-GB" sz="2800" b="1" dirty="0">
                <a:solidFill>
                  <a:srgbClr val="0000FF"/>
                </a:solidFill>
                <a:latin typeface="Arial" pitchFamily="34" charset="0"/>
                <a:cs typeface="Arial" pitchFamily="34" charset="0"/>
              </a:rPr>
              <a:t>International </a:t>
            </a:r>
            <a:r>
              <a:rPr lang="en-GB" sz="2800" b="1" dirty="0" err="1">
                <a:solidFill>
                  <a:srgbClr val="0000FF"/>
                </a:solidFill>
                <a:latin typeface="Arial" pitchFamily="34" charset="0"/>
                <a:cs typeface="Arial" pitchFamily="34" charset="0"/>
              </a:rPr>
              <a:t>Chemometrics</a:t>
            </a:r>
            <a:r>
              <a:rPr lang="en-GB" sz="2800" b="1" dirty="0">
                <a:solidFill>
                  <a:srgbClr val="0000FF"/>
                </a:solidFill>
                <a:latin typeface="Arial" pitchFamily="34" charset="0"/>
                <a:cs typeface="Arial" pitchFamily="34" charset="0"/>
              </a:rPr>
              <a:t> Society</a:t>
            </a:r>
            <a:r>
              <a:rPr lang="en-GB" sz="2800" b="1" dirty="0">
                <a:latin typeface="Arial" pitchFamily="34" charset="0"/>
                <a:cs typeface="Arial" pitchFamily="34" charset="0"/>
              </a:rPr>
              <a:t> - 1970s.</a:t>
            </a:r>
            <a:endParaRPr lang="en-GB" sz="2800" dirty="0">
              <a:latin typeface="Arial" pitchFamily="34" charset="0"/>
              <a:cs typeface="Arial" pitchFamily="34" charset="0"/>
            </a:endParaRPr>
          </a:p>
          <a:p>
            <a:pPr>
              <a:spcBef>
                <a:spcPct val="50000"/>
              </a:spcBef>
              <a:buFontTx/>
              <a:buChar char="•"/>
            </a:pPr>
            <a:r>
              <a:rPr lang="en-GB" sz="2800" b="1" dirty="0">
                <a:latin typeface="Arial" pitchFamily="34" charset="0"/>
                <a:cs typeface="Arial" pitchFamily="34" charset="0"/>
              </a:rPr>
              <a:t>International meeting - </a:t>
            </a:r>
            <a:r>
              <a:rPr lang="en-GB" sz="2800" b="1" dirty="0">
                <a:solidFill>
                  <a:srgbClr val="0000FF"/>
                </a:solidFill>
                <a:latin typeface="Arial" pitchFamily="34" charset="0"/>
                <a:cs typeface="Arial" pitchFamily="34" charset="0"/>
              </a:rPr>
              <a:t>Cosenza </a:t>
            </a:r>
            <a:r>
              <a:rPr lang="en-GB" sz="2800" b="1" dirty="0">
                <a:latin typeface="Arial" pitchFamily="34" charset="0"/>
                <a:cs typeface="Arial" pitchFamily="34" charset="0"/>
              </a:rPr>
              <a:t>1983</a:t>
            </a:r>
            <a:endParaRPr lang="en-GB" sz="2800" dirty="0">
              <a:latin typeface="Arial" pitchFamily="34" charset="0"/>
              <a:cs typeface="Arial" pitchFamily="34" charset="0"/>
            </a:endParaRPr>
          </a:p>
          <a:p>
            <a:pPr>
              <a:spcBef>
                <a:spcPct val="50000"/>
              </a:spcBef>
              <a:buFontTx/>
              <a:buChar char="•"/>
            </a:pPr>
            <a:r>
              <a:rPr lang="en-GB" sz="2800" b="1" dirty="0">
                <a:solidFill>
                  <a:srgbClr val="0000FF"/>
                </a:solidFill>
                <a:latin typeface="Arial" pitchFamily="34" charset="0"/>
                <a:cs typeface="Arial" pitchFamily="34" charset="0"/>
              </a:rPr>
              <a:t>Journals</a:t>
            </a:r>
            <a:r>
              <a:rPr lang="en-GB" sz="2800" b="1" dirty="0">
                <a:latin typeface="Arial" pitchFamily="34" charset="0"/>
                <a:cs typeface="Arial" pitchFamily="34" charset="0"/>
              </a:rPr>
              <a:t> : 1986 (</a:t>
            </a:r>
            <a:r>
              <a:rPr lang="en-GB" sz="2800" b="1" dirty="0" err="1">
                <a:latin typeface="Arial" pitchFamily="34" charset="0"/>
                <a:cs typeface="Arial" pitchFamily="34" charset="0"/>
              </a:rPr>
              <a:t>Chemometrics</a:t>
            </a:r>
            <a:r>
              <a:rPr lang="en-GB" sz="2800" b="1" dirty="0">
                <a:latin typeface="Arial" pitchFamily="34" charset="0"/>
                <a:cs typeface="Arial" pitchFamily="34" charset="0"/>
              </a:rPr>
              <a:t> and Intelligent Laboratory Systems) and 1987 (J </a:t>
            </a:r>
            <a:r>
              <a:rPr lang="en-GB" sz="2800" b="1" dirty="0" err="1">
                <a:latin typeface="Arial" pitchFamily="34" charset="0"/>
                <a:cs typeface="Arial" pitchFamily="34" charset="0"/>
              </a:rPr>
              <a:t>Chemometrics</a:t>
            </a:r>
            <a:r>
              <a:rPr lang="en-GB" sz="2800" b="1" dirty="0">
                <a:latin typeface="Arial" pitchFamily="34" charset="0"/>
                <a:cs typeface="Arial" pitchFamily="34" charset="0"/>
              </a:rPr>
              <a:t>)</a:t>
            </a:r>
            <a:endParaRPr lang="en-GB" sz="2800" dirty="0">
              <a:latin typeface="Arial" pitchFamily="34" charset="0"/>
              <a:cs typeface="Arial" pitchFamily="34" charset="0"/>
            </a:endParaRPr>
          </a:p>
          <a:p>
            <a:pPr>
              <a:spcBef>
                <a:spcPct val="50000"/>
              </a:spcBef>
              <a:buFontTx/>
              <a:buChar char="•"/>
            </a:pPr>
            <a:r>
              <a:rPr lang="en-GB" sz="2800" b="1" dirty="0">
                <a:solidFill>
                  <a:srgbClr val="0000FF"/>
                </a:solidFill>
                <a:latin typeface="Arial" pitchFamily="34" charset="0"/>
                <a:cs typeface="Arial" pitchFamily="34" charset="0"/>
              </a:rPr>
              <a:t>Books</a:t>
            </a:r>
            <a:r>
              <a:rPr lang="en-GB" sz="2800" b="1" dirty="0">
                <a:latin typeface="Arial" pitchFamily="34" charset="0"/>
                <a:cs typeface="Arial" pitchFamily="34" charset="0"/>
              </a:rPr>
              <a:t> : mid 1980s</a:t>
            </a:r>
            <a:endParaRPr lang="en-GB" sz="2800" dirty="0">
              <a:latin typeface="Arial" pitchFamily="34" charset="0"/>
              <a:cs typeface="Arial" pitchFamily="34" charset="0"/>
            </a:endParaRPr>
          </a:p>
          <a:p>
            <a:pPr>
              <a:spcBef>
                <a:spcPct val="50000"/>
              </a:spcBef>
              <a:buFontTx/>
              <a:buChar char="•"/>
            </a:pPr>
            <a:r>
              <a:rPr lang="en-GB" sz="2800" b="1" dirty="0">
                <a:solidFill>
                  <a:srgbClr val="0000FF"/>
                </a:solidFill>
                <a:latin typeface="Arial" pitchFamily="34" charset="0"/>
                <a:cs typeface="Arial" pitchFamily="34" charset="0"/>
              </a:rPr>
              <a:t>Courses</a:t>
            </a:r>
            <a:r>
              <a:rPr lang="en-GB" sz="2800" b="1" dirty="0">
                <a:latin typeface="Arial" pitchFamily="34" charset="0"/>
                <a:cs typeface="Arial" pitchFamily="34" charset="0"/>
              </a:rPr>
              <a:t> : mainly at continuing professional development level in late 1980s.</a:t>
            </a:r>
            <a:endParaRPr lang="en-GB" sz="2800" dirty="0">
              <a:latin typeface="Arial" pitchFamily="34" charset="0"/>
              <a:cs typeface="Arial" pitchFamily="34" charset="0"/>
            </a:endParaRPr>
          </a:p>
          <a:p>
            <a:pPr>
              <a:spcBef>
                <a:spcPct val="50000"/>
              </a:spcBef>
            </a:pP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1000" y="304800"/>
            <a:ext cx="8477250"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85788" y="519113"/>
            <a:ext cx="7972425" cy="581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38150" y="576263"/>
            <a:ext cx="82677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52425" y="514350"/>
            <a:ext cx="843915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71475" y="581025"/>
            <a:ext cx="8401050"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528638" y="619125"/>
            <a:ext cx="8086725"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90525" y="547688"/>
            <a:ext cx="8362950"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61975" y="585788"/>
            <a:ext cx="8020050"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duotone>
              <a:prstClr val="black"/>
              <a:srgbClr val="D9C3A5">
                <a:tint val="50000"/>
                <a:satMod val="180000"/>
              </a:srgbClr>
            </a:duotone>
            <a:lum bright="-10000" contrast="-10000"/>
          </a:blip>
          <a:srcRect/>
          <a:stretch>
            <a:fillRect/>
          </a:stretch>
        </p:blipFill>
        <p:spPr bwMode="auto">
          <a:xfrm>
            <a:off x="457200" y="990600"/>
            <a:ext cx="8029575"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lum contrast="-20000"/>
          </a:blip>
          <a:srcRect/>
          <a:stretch>
            <a:fillRect/>
          </a:stretch>
        </p:blipFill>
        <p:spPr bwMode="auto">
          <a:xfrm>
            <a:off x="838200" y="609600"/>
            <a:ext cx="737788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p:cNvSpPr>
          <p:nvPr/>
        </p:nvSpPr>
        <p:spPr bwMode="auto">
          <a:xfrm>
            <a:off x="611188" y="90488"/>
            <a:ext cx="7848600" cy="892175"/>
          </a:xfrm>
          <a:prstGeom prst="rect">
            <a:avLst/>
          </a:prstGeom>
          <a:solidFill>
            <a:srgbClr val="FFFFFF"/>
          </a:solidFill>
          <a:ln w="9525">
            <a:noFill/>
            <a:miter lim="800000"/>
            <a:headEnd/>
            <a:tailEnd/>
          </a:ln>
        </p:spPr>
        <p:txBody>
          <a:bodyPr anchor="ctr"/>
          <a:lstStyle/>
          <a:p>
            <a:pPr algn="ctr"/>
            <a:r>
              <a:rPr lang="nb-NO" sz="4400" b="1" dirty="0">
                <a:solidFill>
                  <a:schemeClr val="tx2"/>
                </a:solidFill>
                <a:latin typeface="Arial" charset="0"/>
              </a:rPr>
              <a:t>What is chemometrics?</a:t>
            </a:r>
            <a:endParaRPr lang="en-GB" sz="4400" b="1" dirty="0">
              <a:solidFill>
                <a:schemeClr val="tx2"/>
              </a:solidFill>
              <a:latin typeface="Arial" charset="0"/>
            </a:endParaRPr>
          </a:p>
        </p:txBody>
      </p:sp>
      <p:sp>
        <p:nvSpPr>
          <p:cNvPr id="15363" name="Rectangle 3"/>
          <p:cNvSpPr>
            <a:spLocks noChangeArrowheads="1"/>
          </p:cNvSpPr>
          <p:nvPr/>
        </p:nvSpPr>
        <p:spPr bwMode="auto">
          <a:xfrm>
            <a:off x="454025" y="1104900"/>
            <a:ext cx="8202613" cy="2867025"/>
          </a:xfrm>
          <a:prstGeom prst="rect">
            <a:avLst/>
          </a:prstGeom>
          <a:noFill/>
          <a:ln w="9525">
            <a:noFill/>
            <a:miter lim="800000"/>
            <a:headEnd/>
            <a:tailEnd/>
          </a:ln>
          <a:effectLst/>
        </p:spPr>
        <p:txBody>
          <a:bodyPr>
            <a:spAutoFit/>
          </a:bodyPr>
          <a:lstStyle/>
          <a:p>
            <a:pPr>
              <a:spcBef>
                <a:spcPct val="25000"/>
              </a:spcBef>
            </a:pPr>
            <a:r>
              <a:rPr lang="en-US" sz="2800" dirty="0">
                <a:latin typeface="Arial" charset="0"/>
              </a:rPr>
              <a:t>“</a:t>
            </a:r>
            <a:r>
              <a:rPr lang="en-US" sz="2800" dirty="0" err="1">
                <a:latin typeface="Arial" charset="0"/>
              </a:rPr>
              <a:t>Chemometrics</a:t>
            </a:r>
            <a:r>
              <a:rPr lang="en-US" sz="2800" dirty="0">
                <a:latin typeface="Arial" charset="0"/>
              </a:rPr>
              <a:t> is the science of extracting information from chemical systems by data-driven means” (Wikipedia)</a:t>
            </a:r>
          </a:p>
          <a:p>
            <a:pPr>
              <a:spcBef>
                <a:spcPct val="25000"/>
              </a:spcBef>
            </a:pPr>
            <a:r>
              <a:rPr lang="en-US" sz="2800" dirty="0">
                <a:latin typeface="Arial" charset="0"/>
              </a:rPr>
              <a:t>In our world: </a:t>
            </a:r>
          </a:p>
          <a:p>
            <a:pPr>
              <a:spcBef>
                <a:spcPct val="25000"/>
              </a:spcBef>
            </a:pPr>
            <a:r>
              <a:rPr lang="en-US" sz="2800" dirty="0">
                <a:latin typeface="Arial" charset="0"/>
              </a:rPr>
              <a:t>- Handling data and situations where there are </a:t>
            </a:r>
            <a:r>
              <a:rPr lang="en-US" sz="2800" dirty="0">
                <a:solidFill>
                  <a:srgbClr val="FF0000"/>
                </a:solidFill>
                <a:latin typeface="Arial" charset="0"/>
              </a:rPr>
              <a:t>correlation</a:t>
            </a:r>
            <a:r>
              <a:rPr lang="en-US" sz="2800" dirty="0">
                <a:latin typeface="Arial" charset="0"/>
              </a:rPr>
              <a:t> or interaction between variables</a:t>
            </a:r>
            <a:endParaRPr lang="nb-NO" sz="2800" dirty="0">
              <a:latin typeface="Arial" charset="0"/>
            </a:endParaRPr>
          </a:p>
        </p:txBody>
      </p:sp>
      <p:sp>
        <p:nvSpPr>
          <p:cNvPr id="15365" name="Rectangle 5"/>
          <p:cNvSpPr>
            <a:spLocks noChangeArrowheads="1"/>
          </p:cNvSpPr>
          <p:nvPr/>
        </p:nvSpPr>
        <p:spPr bwMode="auto">
          <a:xfrm>
            <a:off x="469900" y="4451350"/>
            <a:ext cx="8202613" cy="946150"/>
          </a:xfrm>
          <a:prstGeom prst="rect">
            <a:avLst/>
          </a:prstGeom>
          <a:noFill/>
          <a:ln w="9525">
            <a:noFill/>
            <a:miter lim="800000"/>
            <a:headEnd/>
            <a:tailEnd/>
          </a:ln>
          <a:effectLst/>
        </p:spPr>
        <p:txBody>
          <a:bodyPr>
            <a:spAutoFit/>
          </a:bodyPr>
          <a:lstStyle/>
          <a:p>
            <a:pPr>
              <a:spcBef>
                <a:spcPct val="25000"/>
              </a:spcBef>
            </a:pPr>
            <a:r>
              <a:rPr lang="en-US" sz="2800" b="1">
                <a:latin typeface="Arial" charset="0"/>
              </a:rPr>
              <a:t>Correlation can be our enemy – but it can also be our friend!</a:t>
            </a:r>
            <a:endParaRPr lang="nb-NO" sz="2800" b="1">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lum contrast="-20000"/>
          </a:blip>
          <a:srcRect/>
          <a:stretch>
            <a:fillRect/>
          </a:stretch>
        </p:blipFill>
        <p:spPr bwMode="auto">
          <a:xfrm>
            <a:off x="0" y="609600"/>
            <a:ext cx="9144000"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lum bright="-20000" contrast="-20000"/>
          </a:blip>
          <a:srcRect/>
          <a:stretch>
            <a:fillRect/>
          </a:stretch>
        </p:blipFill>
        <p:spPr bwMode="auto">
          <a:xfrm>
            <a:off x="1143000" y="494698"/>
            <a:ext cx="6477000" cy="55425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lum contrast="-20000"/>
          </a:blip>
          <a:srcRect/>
          <a:stretch>
            <a:fillRect/>
          </a:stretch>
        </p:blipFill>
        <p:spPr bwMode="auto">
          <a:xfrm>
            <a:off x="1219200" y="152400"/>
            <a:ext cx="6243638" cy="64880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0" y="304800"/>
            <a:ext cx="5895975" cy="6324599"/>
            <a:chOff x="2133600" y="304800"/>
            <a:chExt cx="4905375" cy="5957225"/>
          </a:xfrm>
        </p:grpSpPr>
        <p:pic>
          <p:nvPicPr>
            <p:cNvPr id="72706" name="Picture 2"/>
            <p:cNvPicPr>
              <a:picLocks noChangeAspect="1" noChangeArrowheads="1"/>
            </p:cNvPicPr>
            <p:nvPr/>
          </p:nvPicPr>
          <p:blipFill>
            <a:blip r:embed="rId2" cstate="print">
              <a:lum contrast="-20000"/>
            </a:blip>
            <a:srcRect/>
            <a:stretch>
              <a:fillRect/>
            </a:stretch>
          </p:blipFill>
          <p:spPr bwMode="auto">
            <a:xfrm>
              <a:off x="2438400" y="990600"/>
              <a:ext cx="4519613" cy="5271425"/>
            </a:xfrm>
            <a:prstGeom prst="rect">
              <a:avLst/>
            </a:prstGeom>
            <a:ln>
              <a:noFill/>
            </a:ln>
            <a:effectLst>
              <a:outerShdw blurRad="292100" dist="139700" dir="2700000" algn="tl" rotWithShape="0">
                <a:srgbClr val="333333">
                  <a:alpha val="65000"/>
                </a:srgbClr>
              </a:outerShdw>
            </a:effectLst>
          </p:spPr>
        </p:pic>
        <p:pic>
          <p:nvPicPr>
            <p:cNvPr id="72707" name="Picture 3"/>
            <p:cNvPicPr>
              <a:picLocks noChangeAspect="1" noChangeArrowheads="1"/>
            </p:cNvPicPr>
            <p:nvPr/>
          </p:nvPicPr>
          <p:blipFill>
            <a:blip r:embed="rId3" cstate="print">
              <a:lum contrast="-20000"/>
            </a:blip>
            <a:srcRect/>
            <a:stretch>
              <a:fillRect/>
            </a:stretch>
          </p:blipFill>
          <p:spPr bwMode="auto">
            <a:xfrm>
              <a:off x="2133600" y="304800"/>
              <a:ext cx="4905375" cy="59055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lum contrast="-20000"/>
          </a:blip>
          <a:srcRect/>
          <a:stretch>
            <a:fillRect/>
          </a:stretch>
        </p:blipFill>
        <p:spPr bwMode="auto">
          <a:xfrm>
            <a:off x="914400" y="1709738"/>
            <a:ext cx="6143625" cy="42487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457200"/>
            <a:ext cx="7772400" cy="5632311"/>
          </a:xfrm>
          <a:prstGeom prst="rect">
            <a:avLst/>
          </a:prstGeom>
          <a:noFill/>
          <a:ln w="9525">
            <a:noFill/>
            <a:miter lim="800000"/>
            <a:headEnd/>
            <a:tailEnd/>
          </a:ln>
        </p:spPr>
        <p:txBody>
          <a:bodyPr>
            <a:spAutoFit/>
          </a:bodyPr>
          <a:lstStyle/>
          <a:p>
            <a:pPr>
              <a:spcBef>
                <a:spcPct val="50000"/>
              </a:spcBef>
            </a:pPr>
            <a:r>
              <a:rPr lang="en-GB" sz="2400" b="1" dirty="0">
                <a:solidFill>
                  <a:srgbClr val="0000FF"/>
                </a:solidFill>
              </a:rPr>
              <a:t>PATTERN RECOGNITION</a:t>
            </a:r>
            <a:endParaRPr lang="en-GB" sz="2400" dirty="0"/>
          </a:p>
          <a:p>
            <a:pPr algn="just">
              <a:spcBef>
                <a:spcPct val="50000"/>
              </a:spcBef>
            </a:pPr>
            <a:r>
              <a:rPr lang="en-GB" sz="2400" b="1" dirty="0"/>
              <a:t>Grouping of objects e.g. how similar is the behaviour of compounds, how similar are products. Also PCA used a great deal to visualise changes e.g. in a reaction or product.</a:t>
            </a:r>
          </a:p>
          <a:p>
            <a:pPr algn="just">
              <a:spcBef>
                <a:spcPct val="50000"/>
              </a:spcBef>
            </a:pPr>
            <a:r>
              <a:rPr lang="en-GB" sz="2400" b="1" dirty="0"/>
              <a:t>“PCA”</a:t>
            </a:r>
          </a:p>
          <a:p>
            <a:pPr algn="just">
              <a:spcBef>
                <a:spcPct val="50000"/>
              </a:spcBef>
            </a:pPr>
            <a:r>
              <a:rPr lang="en-GB" sz="2400" b="1" dirty="0"/>
              <a:t>Can we classify products into acceptable or unacceptable?</a:t>
            </a:r>
          </a:p>
          <a:p>
            <a:pPr algn="just">
              <a:spcBef>
                <a:spcPct val="50000"/>
              </a:spcBef>
            </a:pPr>
            <a:r>
              <a:rPr lang="en-GB" sz="2400" b="1" dirty="0"/>
              <a:t>“</a:t>
            </a:r>
            <a:r>
              <a:rPr lang="en-GB" sz="2400" b="1" dirty="0" err="1"/>
              <a:t>Discriminant</a:t>
            </a:r>
            <a:r>
              <a:rPr lang="en-GB" sz="2400" b="1" dirty="0"/>
              <a:t> analysis” and “Cluster analysis”</a:t>
            </a:r>
          </a:p>
          <a:p>
            <a:pPr algn="just">
              <a:spcBef>
                <a:spcPct val="50000"/>
              </a:spcBef>
              <a:buFontTx/>
              <a:buChar char="•"/>
            </a:pPr>
            <a:r>
              <a:rPr lang="en-GB" sz="2400" b="1" dirty="0">
                <a:solidFill>
                  <a:srgbClr val="FF0000"/>
                </a:solidFill>
              </a:rPr>
              <a:t>Exploratory Data Analysis</a:t>
            </a:r>
          </a:p>
          <a:p>
            <a:pPr algn="just">
              <a:spcBef>
                <a:spcPct val="50000"/>
              </a:spcBef>
              <a:buFontTx/>
              <a:buChar char="•"/>
            </a:pPr>
            <a:r>
              <a:rPr lang="en-GB" sz="2400" b="1" dirty="0">
                <a:solidFill>
                  <a:srgbClr val="FF0000"/>
                </a:solidFill>
              </a:rPr>
              <a:t>Unsupervised Pattern Recognition</a:t>
            </a:r>
          </a:p>
          <a:p>
            <a:pPr algn="just">
              <a:spcBef>
                <a:spcPct val="50000"/>
              </a:spcBef>
              <a:buFontTx/>
              <a:buChar char="•"/>
            </a:pPr>
            <a:r>
              <a:rPr lang="en-GB" sz="2400" b="1" dirty="0">
                <a:solidFill>
                  <a:srgbClr val="FF0000"/>
                </a:solidFill>
              </a:rPr>
              <a:t>Supervised Pattern Recognition</a:t>
            </a:r>
          </a:p>
          <a:p>
            <a:pPr>
              <a:spcBef>
                <a:spcPct val="50000"/>
              </a:spcBef>
            </a:pPr>
            <a:endParaRPr lang="en-GB" sz="24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04800" y="228600"/>
            <a:ext cx="7772400" cy="6647974"/>
          </a:xfrm>
          <a:prstGeom prst="rect">
            <a:avLst/>
          </a:prstGeom>
          <a:noFill/>
          <a:ln w="9525">
            <a:noFill/>
            <a:miter lim="800000"/>
            <a:headEnd/>
            <a:tailEnd/>
          </a:ln>
        </p:spPr>
        <p:txBody>
          <a:bodyPr>
            <a:spAutoFit/>
          </a:bodyPr>
          <a:lstStyle/>
          <a:p>
            <a:pPr>
              <a:spcBef>
                <a:spcPct val="50000"/>
              </a:spcBef>
            </a:pPr>
            <a:endParaRPr lang="en-GB" b="1" dirty="0">
              <a:solidFill>
                <a:srgbClr val="FF0000"/>
              </a:solidFill>
            </a:endParaRPr>
          </a:p>
          <a:p>
            <a:pPr>
              <a:spcBef>
                <a:spcPct val="50000"/>
              </a:spcBef>
            </a:pPr>
            <a:r>
              <a:rPr lang="en-GB" sz="2400" b="1" dirty="0">
                <a:solidFill>
                  <a:srgbClr val="C00000"/>
                </a:solidFill>
              </a:rPr>
              <a:t>Exploratory data analysis</a:t>
            </a:r>
          </a:p>
          <a:p>
            <a:pPr lvl="1">
              <a:spcBef>
                <a:spcPct val="50000"/>
              </a:spcBef>
            </a:pPr>
            <a:r>
              <a:rPr lang="en-GB" sz="2400" b="1" dirty="0"/>
              <a:t>e.g. PCA – Principal Components and Factor Analysis</a:t>
            </a:r>
          </a:p>
          <a:p>
            <a:pPr>
              <a:spcBef>
                <a:spcPct val="50000"/>
              </a:spcBef>
            </a:pPr>
            <a:r>
              <a:rPr lang="en-GB" sz="2400" b="1" dirty="0">
                <a:solidFill>
                  <a:schemeClr val="hlink"/>
                </a:solidFill>
              </a:rPr>
              <a:t>Looking at relationships</a:t>
            </a:r>
          </a:p>
          <a:p>
            <a:pPr lvl="1">
              <a:spcBef>
                <a:spcPct val="50000"/>
              </a:spcBef>
            </a:pPr>
            <a:r>
              <a:rPr lang="en-GB" sz="2400" b="1" dirty="0">
                <a:solidFill>
                  <a:srgbClr val="C00000"/>
                </a:solidFill>
              </a:rPr>
              <a:t>between samples</a:t>
            </a:r>
          </a:p>
          <a:p>
            <a:pPr lvl="1">
              <a:spcBef>
                <a:spcPct val="50000"/>
              </a:spcBef>
            </a:pPr>
            <a:r>
              <a:rPr lang="en-GB" sz="2400" b="1" dirty="0"/>
              <a:t>patients, food samples, organisms, chromatographic columns, wood, spectra, people</a:t>
            </a:r>
          </a:p>
          <a:p>
            <a:pPr lvl="1">
              <a:spcBef>
                <a:spcPct val="50000"/>
              </a:spcBef>
            </a:pPr>
            <a:r>
              <a:rPr lang="en-GB" sz="2400" b="1" dirty="0">
                <a:solidFill>
                  <a:srgbClr val="C00000"/>
                </a:solidFill>
              </a:rPr>
              <a:t>between variables</a:t>
            </a:r>
          </a:p>
          <a:p>
            <a:pPr lvl="1">
              <a:spcBef>
                <a:spcPct val="50000"/>
              </a:spcBef>
            </a:pPr>
            <a:r>
              <a:rPr lang="en-GB" sz="2400" b="1" dirty="0"/>
              <a:t>compound concentrations, spectral peaks, expenditure, chromatographic tests,  elemental compositions</a:t>
            </a:r>
          </a:p>
          <a:p>
            <a:pPr>
              <a:spcBef>
                <a:spcPct val="50000"/>
              </a:spcBef>
              <a:buFontTx/>
              <a:buChar char="•"/>
            </a:pPr>
            <a:endParaRPr lang="en-GB" sz="2400" b="1" dirty="0"/>
          </a:p>
          <a:p>
            <a:pPr lvl="1">
              <a:spcBef>
                <a:spcPct val="50000"/>
              </a:spcBef>
            </a:pPr>
            <a:endParaRPr lang="en-GB" sz="2400" b="1" dirty="0"/>
          </a:p>
          <a:p>
            <a:pPr>
              <a:spcBef>
                <a:spcPct val="50000"/>
              </a:spcBef>
            </a:pP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4"/>
            <a:ext cx="7924800" cy="5447645"/>
          </a:xfrm>
          <a:prstGeom prst="rect">
            <a:avLst/>
          </a:prstGeom>
        </p:spPr>
        <p:txBody>
          <a:bodyPr wrap="square">
            <a:spAutoFit/>
          </a:bodyPr>
          <a:lstStyle/>
          <a:p>
            <a:r>
              <a:rPr lang="en-US" sz="2800" b="1" dirty="0" smtClean="0">
                <a:solidFill>
                  <a:srgbClr val="C00000"/>
                </a:solidFill>
              </a:rPr>
              <a:t>Why Use Principal Components Analysis?</a:t>
            </a:r>
          </a:p>
          <a:p>
            <a:endParaRPr lang="en-US" sz="2400" b="1" dirty="0" smtClean="0">
              <a:solidFill>
                <a:srgbClr val="C00000"/>
              </a:solidFill>
            </a:endParaRPr>
          </a:p>
          <a:p>
            <a:r>
              <a:rPr lang="en-US" sz="2400" dirty="0" smtClean="0"/>
              <a:t>The major goal of principal components analysis is to reveal hidden structure in a data set. In so doing, we may be able to:</a:t>
            </a:r>
          </a:p>
          <a:p>
            <a:endParaRPr lang="en-US" sz="2400" dirty="0" smtClean="0"/>
          </a:p>
          <a:p>
            <a:r>
              <a:rPr lang="en-US" sz="2800" dirty="0" smtClean="0"/>
              <a:t>•identify how different variables work together to create the dynamics of the system</a:t>
            </a:r>
          </a:p>
          <a:p>
            <a:pPr>
              <a:lnSpc>
                <a:spcPct val="150000"/>
              </a:lnSpc>
            </a:pPr>
            <a:r>
              <a:rPr lang="en-US" sz="2800" dirty="0" smtClean="0"/>
              <a:t>•reduce the dimensionality of the data</a:t>
            </a:r>
          </a:p>
          <a:p>
            <a:pPr>
              <a:lnSpc>
                <a:spcPct val="150000"/>
              </a:lnSpc>
            </a:pPr>
            <a:r>
              <a:rPr lang="en-US" sz="2800" dirty="0" smtClean="0"/>
              <a:t>• decrease redundancy in the data</a:t>
            </a:r>
          </a:p>
          <a:p>
            <a:pPr>
              <a:lnSpc>
                <a:spcPct val="150000"/>
              </a:lnSpc>
            </a:pPr>
            <a:r>
              <a:rPr lang="en-US" sz="2800" dirty="0" smtClean="0"/>
              <a:t>•filter some of the noise in the data</a:t>
            </a:r>
          </a:p>
          <a:p>
            <a:pPr>
              <a:lnSpc>
                <a:spcPct val="150000"/>
              </a:lnSpc>
            </a:pPr>
            <a:r>
              <a:rPr lang="en-US" sz="2800" dirty="0" smtClean="0"/>
              <a:t>•compress the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066800" y="1066800"/>
            <a:ext cx="6991350" cy="4800600"/>
          </a:xfrm>
          <a:prstGeom prst="rect">
            <a:avLst/>
          </a:prstGeom>
          <a:solidFill>
            <a:srgbClr val="FFFFFF"/>
          </a:solidFill>
          <a:ln w="38100">
            <a:solidFill>
              <a:srgbClr val="0066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ourier New" pitchFamily="49" charset="0"/>
              </a:rPr>
              <a:t>Population  School  Employment  Services  House Value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ourier New" pitchFamily="49" charset="0"/>
              </a:rPr>
              <a:t>  </a:t>
            </a:r>
            <a:endParaRPr kumimoji="0" lang="en-US" sz="1600" b="1" i="0" u="none" strike="noStrike" cap="none" normalizeH="0" baseline="0" dirty="0" smtClean="0">
              <a:ln>
                <a:noFill/>
              </a:ln>
              <a:solidFill>
                <a:srgbClr val="C00000"/>
              </a:solidFill>
              <a:effectLst/>
              <a:latin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latin typeface="Courier New" pitchFamily="49" charset="0"/>
              </a:rPr>
              <a:t>   </a:t>
            </a:r>
            <a:r>
              <a:rPr kumimoji="0" lang="tr-TR" sz="1600" b="1" i="0" u="none" strike="noStrike" cap="none" normalizeH="0" baseline="0" dirty="0" smtClean="0">
                <a:ln>
                  <a:noFill/>
                </a:ln>
                <a:solidFill>
                  <a:schemeClr val="tx1"/>
                </a:solidFill>
                <a:effectLst/>
                <a:latin typeface="Courier New" pitchFamily="49" charset="0"/>
              </a:rPr>
              <a:t>5700     12.8      2500      270       25000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1000     10.9      600       10        10000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3400     8.8       1000      10        9000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3800     13.6      1700      140       25000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4000     12.8      1600      140       25000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8200     8.3       2600      60        12000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1200     11.4      400       10        16000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9100     11.5      3300      60        14000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9900     12.5      3400      180       18000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9600     13.7      3600      390       25000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9600     9.6       3300      80        12000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ourier New" pitchFamily="49" charset="0"/>
              </a:rPr>
              <a:t>   9400     11.4      4000      100       13000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1143000" y="228600"/>
            <a:ext cx="4038600" cy="707886"/>
          </a:xfrm>
          <a:prstGeom prst="rect">
            <a:avLst/>
          </a:prstGeom>
          <a:noFill/>
        </p:spPr>
        <p:txBody>
          <a:bodyPr wrap="square" rtlCol="0">
            <a:spAutoFit/>
          </a:bodyPr>
          <a:lstStyle/>
          <a:p>
            <a:r>
              <a:rPr lang="en-US" sz="4000" b="1" dirty="0" smtClean="0">
                <a:solidFill>
                  <a:srgbClr val="C00000"/>
                </a:solidFill>
              </a:rPr>
              <a:t>Example:</a:t>
            </a:r>
            <a:endParaRPr lang="tr-TR" sz="40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282315"/>
          <a:ext cx="6096000" cy="293370"/>
        </p:xfrm>
        <a:graphic>
          <a:graphicData uri="http://schemas.openxmlformats.org/drawingml/2006/table">
            <a:tbl>
              <a:tblPr/>
              <a:tblGrid>
                <a:gridCol w="6096000"/>
              </a:tblGrid>
              <a:tr h="0">
                <a:tc>
                  <a:txBody>
                    <a:bodyPr/>
                    <a:lstStyle/>
                    <a:p>
                      <a:pPr algn="ctr"/>
                      <a:r>
                        <a:rPr lang="tr-TR" b="1" i="1"/>
                        <a:t>The FACTOR Procedure</a:t>
                      </a:r>
                      <a:endParaRPr lang="tr-TR"/>
                    </a:p>
                  </a:txBody>
                  <a:tcPr marL="9525" marR="9525" marT="9525" marB="9525" anchor="ctr">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533400" y="304800"/>
          <a:ext cx="7467600" cy="3200403"/>
        </p:xfrm>
        <a:graphic>
          <a:graphicData uri="http://schemas.openxmlformats.org/drawingml/2006/table">
            <a:tbl>
              <a:tblPr/>
              <a:tblGrid>
                <a:gridCol w="2489200"/>
                <a:gridCol w="2489200"/>
                <a:gridCol w="2489200"/>
              </a:tblGrid>
              <a:tr h="697773">
                <a:tc gridSpan="3">
                  <a:txBody>
                    <a:bodyPr/>
                    <a:lstStyle/>
                    <a:p>
                      <a:pPr algn="ctr"/>
                      <a:r>
                        <a:rPr lang="en-US" b="1" dirty="0"/>
                        <a:t>Means and Standard Deviations from</a:t>
                      </a:r>
                      <a:br>
                        <a:rPr lang="en-US" b="1" dirty="0"/>
                      </a:br>
                      <a:r>
                        <a:rPr lang="en-US" b="1" dirty="0"/>
                        <a:t>12 Observations</a:t>
                      </a:r>
                      <a:endParaRPr lang="en-US" dirty="0"/>
                    </a:p>
                  </a:txBody>
                  <a:tcPr marL="66675" marR="66675" marT="66675" marB="66675" anchor="b">
                    <a:lnL>
                      <a:noFill/>
                    </a:lnL>
                    <a:lnR>
                      <a:noFill/>
                    </a:lnR>
                    <a:lnT>
                      <a:noFill/>
                    </a:lnT>
                    <a:lnB>
                      <a:noFill/>
                    </a:lnB>
                    <a:solidFill>
                      <a:srgbClr val="AAAAAA"/>
                    </a:solidFill>
                  </a:tcPr>
                </a:tc>
                <a:tc hMerge="1">
                  <a:txBody>
                    <a:bodyPr/>
                    <a:lstStyle/>
                    <a:p>
                      <a:endParaRPr lang="tr-TR"/>
                    </a:p>
                  </a:txBody>
                  <a:tcPr/>
                </a:tc>
                <a:tc hMerge="1">
                  <a:txBody>
                    <a:bodyPr/>
                    <a:lstStyle/>
                    <a:p>
                      <a:endParaRPr lang="tr-TR"/>
                    </a:p>
                  </a:txBody>
                  <a:tcPr/>
                </a:tc>
              </a:tr>
              <a:tr h="417105">
                <a:tc>
                  <a:txBody>
                    <a:bodyPr/>
                    <a:lstStyle/>
                    <a:p>
                      <a:pPr algn="l"/>
                      <a:r>
                        <a:rPr lang="tr-TR" b="1"/>
                        <a:t>Variable</a:t>
                      </a:r>
                      <a:endParaRPr lang="tr-TR"/>
                    </a:p>
                  </a:txBody>
                  <a:tcPr marL="66675" marR="66675" marT="66675" marB="66675" anchor="b">
                    <a:lnL>
                      <a:noFill/>
                    </a:lnL>
                    <a:lnR>
                      <a:noFill/>
                    </a:lnR>
                    <a:lnT>
                      <a:noFill/>
                    </a:lnT>
                    <a:lnB>
                      <a:noFill/>
                    </a:lnB>
                    <a:solidFill>
                      <a:srgbClr val="AAAAAA"/>
                    </a:solidFill>
                  </a:tcPr>
                </a:tc>
                <a:tc>
                  <a:txBody>
                    <a:bodyPr/>
                    <a:lstStyle/>
                    <a:p>
                      <a:pPr algn="r"/>
                      <a:r>
                        <a:rPr lang="tr-TR" b="1"/>
                        <a:t>Mean</a:t>
                      </a:r>
                      <a:endParaRPr lang="tr-TR"/>
                    </a:p>
                  </a:txBody>
                  <a:tcPr marL="66675" marR="66675" marT="66675" marB="66675" anchor="b">
                    <a:lnL>
                      <a:noFill/>
                    </a:lnL>
                    <a:lnR>
                      <a:noFill/>
                    </a:lnR>
                    <a:lnT>
                      <a:noFill/>
                    </a:lnT>
                    <a:lnB>
                      <a:noFill/>
                    </a:lnB>
                    <a:solidFill>
                      <a:srgbClr val="AAAAAA"/>
                    </a:solidFill>
                  </a:tcPr>
                </a:tc>
                <a:tc>
                  <a:txBody>
                    <a:bodyPr/>
                    <a:lstStyle/>
                    <a:p>
                      <a:pPr algn="r"/>
                      <a:r>
                        <a:rPr lang="tr-TR" b="1"/>
                        <a:t>Std Dev</a:t>
                      </a:r>
                      <a:endParaRPr lang="tr-TR"/>
                    </a:p>
                  </a:txBody>
                  <a:tcPr marL="66675" marR="66675" marT="66675" marB="66675" anchor="b">
                    <a:lnL>
                      <a:noFill/>
                    </a:lnL>
                    <a:lnR>
                      <a:noFill/>
                    </a:lnR>
                    <a:lnT>
                      <a:noFill/>
                    </a:lnT>
                    <a:lnB>
                      <a:noFill/>
                    </a:lnB>
                    <a:solidFill>
                      <a:srgbClr val="AAAAAA"/>
                    </a:solidFill>
                  </a:tcPr>
                </a:tc>
              </a:tr>
              <a:tr h="417105">
                <a:tc>
                  <a:txBody>
                    <a:bodyPr/>
                    <a:lstStyle/>
                    <a:p>
                      <a:pPr algn="l"/>
                      <a:r>
                        <a:rPr lang="tr-TR" b="1"/>
                        <a:t>Population</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6241.667</a:t>
                      </a:r>
                    </a:p>
                  </a:txBody>
                  <a:tcPr marL="66675" marR="66675" marT="66675" marB="66675" anchor="ctr">
                    <a:lnL>
                      <a:noFill/>
                    </a:lnL>
                    <a:lnR>
                      <a:noFill/>
                    </a:lnR>
                    <a:lnT>
                      <a:noFill/>
                    </a:lnT>
                    <a:lnB>
                      <a:noFill/>
                    </a:lnB>
                    <a:solidFill>
                      <a:srgbClr val="CCCCCC"/>
                    </a:solidFill>
                  </a:tcPr>
                </a:tc>
                <a:tc>
                  <a:txBody>
                    <a:bodyPr/>
                    <a:lstStyle/>
                    <a:p>
                      <a:pPr algn="r"/>
                      <a:r>
                        <a:rPr lang="tr-TR" dirty="0"/>
                        <a:t>3439.9943</a:t>
                      </a:r>
                    </a:p>
                  </a:txBody>
                  <a:tcPr marL="66675" marR="66675" marT="66675" marB="66675" anchor="ctr">
                    <a:lnL>
                      <a:noFill/>
                    </a:lnL>
                    <a:lnR>
                      <a:noFill/>
                    </a:lnR>
                    <a:lnT>
                      <a:noFill/>
                    </a:lnT>
                    <a:lnB>
                      <a:noFill/>
                    </a:lnB>
                    <a:solidFill>
                      <a:srgbClr val="CCCCCC"/>
                    </a:solidFill>
                  </a:tcPr>
                </a:tc>
              </a:tr>
              <a:tr h="417105">
                <a:tc>
                  <a:txBody>
                    <a:bodyPr/>
                    <a:lstStyle/>
                    <a:p>
                      <a:pPr algn="l"/>
                      <a:r>
                        <a:rPr lang="tr-TR" b="1"/>
                        <a:t>School</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11.442</a:t>
                      </a:r>
                    </a:p>
                  </a:txBody>
                  <a:tcPr marL="66675" marR="66675" marT="66675" marB="66675" anchor="ctr">
                    <a:lnL>
                      <a:noFill/>
                    </a:lnL>
                    <a:lnR>
                      <a:noFill/>
                    </a:lnR>
                    <a:lnT>
                      <a:noFill/>
                    </a:lnT>
                    <a:lnB>
                      <a:noFill/>
                    </a:lnB>
                    <a:solidFill>
                      <a:srgbClr val="CCCCCC"/>
                    </a:solidFill>
                  </a:tcPr>
                </a:tc>
                <a:tc>
                  <a:txBody>
                    <a:bodyPr/>
                    <a:lstStyle/>
                    <a:p>
                      <a:pPr algn="r"/>
                      <a:r>
                        <a:rPr lang="tr-TR"/>
                        <a:t>1.7865</a:t>
                      </a:r>
                    </a:p>
                  </a:txBody>
                  <a:tcPr marL="66675" marR="66675" marT="66675" marB="66675" anchor="ctr">
                    <a:lnL>
                      <a:noFill/>
                    </a:lnL>
                    <a:lnR>
                      <a:noFill/>
                    </a:lnR>
                    <a:lnT>
                      <a:noFill/>
                    </a:lnT>
                    <a:lnB>
                      <a:noFill/>
                    </a:lnB>
                    <a:solidFill>
                      <a:srgbClr val="CCCCCC"/>
                    </a:solidFill>
                  </a:tcPr>
                </a:tc>
              </a:tr>
              <a:tr h="417105">
                <a:tc>
                  <a:txBody>
                    <a:bodyPr/>
                    <a:lstStyle/>
                    <a:p>
                      <a:pPr algn="l"/>
                      <a:r>
                        <a:rPr lang="tr-TR" b="1"/>
                        <a:t>Employment</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2333.333</a:t>
                      </a:r>
                    </a:p>
                  </a:txBody>
                  <a:tcPr marL="66675" marR="66675" marT="66675" marB="66675" anchor="ctr">
                    <a:lnL>
                      <a:noFill/>
                    </a:lnL>
                    <a:lnR>
                      <a:noFill/>
                    </a:lnR>
                    <a:lnT>
                      <a:noFill/>
                    </a:lnT>
                    <a:lnB>
                      <a:noFill/>
                    </a:lnB>
                    <a:solidFill>
                      <a:srgbClr val="CCCCCC"/>
                    </a:solidFill>
                  </a:tcPr>
                </a:tc>
                <a:tc>
                  <a:txBody>
                    <a:bodyPr/>
                    <a:lstStyle/>
                    <a:p>
                      <a:pPr algn="r"/>
                      <a:r>
                        <a:rPr lang="tr-TR"/>
                        <a:t>1241.2115</a:t>
                      </a:r>
                    </a:p>
                  </a:txBody>
                  <a:tcPr marL="66675" marR="66675" marT="66675" marB="66675" anchor="ctr">
                    <a:lnL>
                      <a:noFill/>
                    </a:lnL>
                    <a:lnR>
                      <a:noFill/>
                    </a:lnR>
                    <a:lnT>
                      <a:noFill/>
                    </a:lnT>
                    <a:lnB>
                      <a:noFill/>
                    </a:lnB>
                    <a:solidFill>
                      <a:srgbClr val="CCCCCC"/>
                    </a:solidFill>
                  </a:tcPr>
                </a:tc>
              </a:tr>
              <a:tr h="417105">
                <a:tc>
                  <a:txBody>
                    <a:bodyPr/>
                    <a:lstStyle/>
                    <a:p>
                      <a:pPr algn="l"/>
                      <a:r>
                        <a:rPr lang="tr-TR" b="1"/>
                        <a:t>Services</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120.833</a:t>
                      </a:r>
                    </a:p>
                  </a:txBody>
                  <a:tcPr marL="66675" marR="66675" marT="66675" marB="66675" anchor="ctr">
                    <a:lnL>
                      <a:noFill/>
                    </a:lnL>
                    <a:lnR>
                      <a:noFill/>
                    </a:lnR>
                    <a:lnT>
                      <a:noFill/>
                    </a:lnT>
                    <a:lnB>
                      <a:noFill/>
                    </a:lnB>
                    <a:solidFill>
                      <a:srgbClr val="CCCCCC"/>
                    </a:solidFill>
                  </a:tcPr>
                </a:tc>
                <a:tc>
                  <a:txBody>
                    <a:bodyPr/>
                    <a:lstStyle/>
                    <a:p>
                      <a:pPr algn="r"/>
                      <a:r>
                        <a:rPr lang="tr-TR"/>
                        <a:t>114.9275</a:t>
                      </a:r>
                    </a:p>
                  </a:txBody>
                  <a:tcPr marL="66675" marR="66675" marT="66675" marB="66675" anchor="ctr">
                    <a:lnL>
                      <a:noFill/>
                    </a:lnL>
                    <a:lnR>
                      <a:noFill/>
                    </a:lnR>
                    <a:lnT>
                      <a:noFill/>
                    </a:lnT>
                    <a:lnB>
                      <a:noFill/>
                    </a:lnB>
                    <a:solidFill>
                      <a:srgbClr val="CCCCCC"/>
                    </a:solidFill>
                  </a:tcPr>
                </a:tc>
              </a:tr>
              <a:tr h="417105">
                <a:tc>
                  <a:txBody>
                    <a:bodyPr/>
                    <a:lstStyle/>
                    <a:p>
                      <a:pPr algn="l"/>
                      <a:r>
                        <a:rPr lang="tr-TR" b="1"/>
                        <a:t>HouseValue</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17000.000</a:t>
                      </a:r>
                    </a:p>
                  </a:txBody>
                  <a:tcPr marL="66675" marR="66675" marT="66675" marB="66675" anchor="ctr">
                    <a:lnL>
                      <a:noFill/>
                    </a:lnL>
                    <a:lnR>
                      <a:noFill/>
                    </a:lnR>
                    <a:lnT>
                      <a:noFill/>
                    </a:lnT>
                    <a:lnB>
                      <a:noFill/>
                    </a:lnB>
                    <a:solidFill>
                      <a:srgbClr val="CCCCCC"/>
                    </a:solidFill>
                  </a:tcPr>
                </a:tc>
                <a:tc>
                  <a:txBody>
                    <a:bodyPr/>
                    <a:lstStyle/>
                    <a:p>
                      <a:pPr algn="r"/>
                      <a:r>
                        <a:rPr lang="tr-TR" dirty="0"/>
                        <a:t>6367.5313</a:t>
                      </a:r>
                    </a:p>
                  </a:txBody>
                  <a:tcPr marL="66675" marR="66675" marT="66675" marB="66675" anchor="ctr">
                    <a:lnL>
                      <a:noFill/>
                    </a:lnL>
                    <a:lnR>
                      <a:noFill/>
                    </a:lnR>
                    <a:lnT>
                      <a:noFill/>
                    </a:lnT>
                    <a:lnB>
                      <a:noFill/>
                    </a:lnB>
                    <a:solidFill>
                      <a:srgbClr val="CCCCCC"/>
                    </a:solidFill>
                  </a:tcPr>
                </a:tc>
              </a:tr>
            </a:tbl>
          </a:graphicData>
        </a:graphic>
      </p:graphicFrame>
      <p:graphicFrame>
        <p:nvGraphicFramePr>
          <p:cNvPr id="4" name="Table 3"/>
          <p:cNvGraphicFramePr>
            <a:graphicFrameLocks noGrp="1"/>
          </p:cNvGraphicFramePr>
          <p:nvPr/>
        </p:nvGraphicFramePr>
        <p:xfrm>
          <a:off x="457200" y="3505200"/>
          <a:ext cx="7620000" cy="3094783"/>
        </p:xfrm>
        <a:graphic>
          <a:graphicData uri="http://schemas.openxmlformats.org/drawingml/2006/table">
            <a:tbl>
              <a:tblPr/>
              <a:tblGrid>
                <a:gridCol w="1405631"/>
                <a:gridCol w="1134369"/>
                <a:gridCol w="1270000"/>
                <a:gridCol w="1270000"/>
                <a:gridCol w="1270000"/>
                <a:gridCol w="1270000"/>
              </a:tblGrid>
              <a:tr h="387808">
                <a:tc gridSpan="6">
                  <a:txBody>
                    <a:bodyPr/>
                    <a:lstStyle/>
                    <a:p>
                      <a:pPr algn="ctr"/>
                      <a:r>
                        <a:rPr lang="tr-TR" b="1" dirty="0"/>
                        <a:t>Correlations</a:t>
                      </a:r>
                      <a:endParaRPr lang="tr-TR" dirty="0"/>
                    </a:p>
                  </a:txBody>
                  <a:tcPr marL="66675" marR="66675" marT="66675" marB="66675" anchor="b">
                    <a:lnL>
                      <a:noFill/>
                    </a:lnL>
                    <a:lnR>
                      <a:noFill/>
                    </a:lnR>
                    <a:lnT>
                      <a:noFill/>
                    </a:lnT>
                    <a:lnB>
                      <a:noFill/>
                    </a:lnB>
                    <a:solidFill>
                      <a:srgbClr val="AAAAA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48763">
                <a:tc>
                  <a:txBody>
                    <a:bodyPr/>
                    <a:lstStyle/>
                    <a:p>
                      <a:pPr algn="ctr"/>
                      <a:r>
                        <a:rPr lang="tr-TR" b="1"/>
                        <a:t> </a:t>
                      </a:r>
                      <a:endParaRPr lang="tr-TR"/>
                    </a:p>
                  </a:txBody>
                  <a:tcPr marL="66675" marR="66675" marT="66675" marB="66675" anchor="ctr">
                    <a:lnL>
                      <a:noFill/>
                    </a:lnL>
                    <a:lnR>
                      <a:noFill/>
                    </a:lnR>
                    <a:lnT>
                      <a:noFill/>
                    </a:lnT>
                    <a:lnB>
                      <a:noFill/>
                    </a:lnB>
                    <a:solidFill>
                      <a:srgbClr val="AAAAAA"/>
                    </a:solidFill>
                  </a:tcPr>
                </a:tc>
                <a:tc>
                  <a:txBody>
                    <a:bodyPr/>
                    <a:lstStyle/>
                    <a:p>
                      <a:pPr algn="r"/>
                      <a:r>
                        <a:rPr lang="tr-TR" sz="1600" b="1" dirty="0"/>
                        <a:t>Population</a:t>
                      </a:r>
                      <a:endParaRPr lang="tr-TR" sz="1600" dirty="0"/>
                    </a:p>
                  </a:txBody>
                  <a:tcPr marL="66675" marR="66675" marT="66675" marB="66675" anchor="b">
                    <a:lnL>
                      <a:noFill/>
                    </a:lnL>
                    <a:lnR>
                      <a:noFill/>
                    </a:lnR>
                    <a:lnT>
                      <a:noFill/>
                    </a:lnT>
                    <a:lnB>
                      <a:noFill/>
                    </a:lnB>
                    <a:solidFill>
                      <a:srgbClr val="AAAAAA"/>
                    </a:solidFill>
                  </a:tcPr>
                </a:tc>
                <a:tc>
                  <a:txBody>
                    <a:bodyPr/>
                    <a:lstStyle/>
                    <a:p>
                      <a:pPr algn="r"/>
                      <a:r>
                        <a:rPr lang="tr-TR" sz="1600" b="1" dirty="0"/>
                        <a:t>School</a:t>
                      </a:r>
                      <a:endParaRPr lang="tr-TR" sz="1600" dirty="0"/>
                    </a:p>
                  </a:txBody>
                  <a:tcPr marL="66675" marR="66675" marT="66675" marB="66675" anchor="b">
                    <a:lnL>
                      <a:noFill/>
                    </a:lnL>
                    <a:lnR>
                      <a:noFill/>
                    </a:lnR>
                    <a:lnT>
                      <a:noFill/>
                    </a:lnT>
                    <a:lnB>
                      <a:noFill/>
                    </a:lnB>
                    <a:solidFill>
                      <a:srgbClr val="AAAAAA"/>
                    </a:solidFill>
                  </a:tcPr>
                </a:tc>
                <a:tc>
                  <a:txBody>
                    <a:bodyPr/>
                    <a:lstStyle/>
                    <a:p>
                      <a:pPr algn="r"/>
                      <a:r>
                        <a:rPr lang="tr-TR" sz="1600" b="1" dirty="0"/>
                        <a:t>Employment</a:t>
                      </a:r>
                      <a:endParaRPr lang="tr-TR" sz="1600" dirty="0"/>
                    </a:p>
                  </a:txBody>
                  <a:tcPr marL="66675" marR="66675" marT="66675" marB="66675" anchor="b">
                    <a:lnL>
                      <a:noFill/>
                    </a:lnL>
                    <a:lnR>
                      <a:noFill/>
                    </a:lnR>
                    <a:lnT>
                      <a:noFill/>
                    </a:lnT>
                    <a:lnB>
                      <a:noFill/>
                    </a:lnB>
                    <a:solidFill>
                      <a:srgbClr val="AAAAAA"/>
                    </a:solidFill>
                  </a:tcPr>
                </a:tc>
                <a:tc>
                  <a:txBody>
                    <a:bodyPr/>
                    <a:lstStyle/>
                    <a:p>
                      <a:pPr algn="r"/>
                      <a:r>
                        <a:rPr lang="tr-TR" sz="1600" b="1" dirty="0"/>
                        <a:t>Services</a:t>
                      </a:r>
                      <a:endParaRPr lang="tr-TR" sz="1600" dirty="0"/>
                    </a:p>
                  </a:txBody>
                  <a:tcPr marL="66675" marR="66675" marT="66675" marB="66675" anchor="b">
                    <a:lnL>
                      <a:noFill/>
                    </a:lnL>
                    <a:lnR>
                      <a:noFill/>
                    </a:lnR>
                    <a:lnT>
                      <a:noFill/>
                    </a:lnT>
                    <a:lnB>
                      <a:noFill/>
                    </a:lnB>
                    <a:solidFill>
                      <a:srgbClr val="AAAAAA"/>
                    </a:solidFill>
                  </a:tcPr>
                </a:tc>
                <a:tc>
                  <a:txBody>
                    <a:bodyPr/>
                    <a:lstStyle/>
                    <a:p>
                      <a:pPr algn="r"/>
                      <a:r>
                        <a:rPr lang="tr-TR" sz="1600" b="1" dirty="0"/>
                        <a:t>HouseValue</a:t>
                      </a:r>
                      <a:endParaRPr lang="tr-TR" sz="1600" dirty="0"/>
                    </a:p>
                  </a:txBody>
                  <a:tcPr marL="66675" marR="66675" marT="66675" marB="66675" anchor="b">
                    <a:lnL>
                      <a:noFill/>
                    </a:lnL>
                    <a:lnR>
                      <a:noFill/>
                    </a:lnR>
                    <a:lnT>
                      <a:noFill/>
                    </a:lnT>
                    <a:lnB>
                      <a:noFill/>
                    </a:lnB>
                    <a:solidFill>
                      <a:srgbClr val="AAAAAA"/>
                    </a:solidFill>
                  </a:tcPr>
                </a:tc>
              </a:tr>
              <a:tr h="387808">
                <a:tc>
                  <a:txBody>
                    <a:bodyPr/>
                    <a:lstStyle/>
                    <a:p>
                      <a:pPr algn="l"/>
                      <a:r>
                        <a:rPr lang="tr-TR" b="1"/>
                        <a:t>Population</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1.00000</a:t>
                      </a:r>
                    </a:p>
                  </a:txBody>
                  <a:tcPr marL="66675" marR="66675" marT="66675" marB="66675" anchor="ctr">
                    <a:lnL>
                      <a:noFill/>
                    </a:lnL>
                    <a:lnR>
                      <a:noFill/>
                    </a:lnR>
                    <a:lnT>
                      <a:noFill/>
                    </a:lnT>
                    <a:lnB>
                      <a:noFill/>
                    </a:lnB>
                    <a:solidFill>
                      <a:srgbClr val="CCCCCC"/>
                    </a:solidFill>
                  </a:tcPr>
                </a:tc>
                <a:tc>
                  <a:txBody>
                    <a:bodyPr/>
                    <a:lstStyle/>
                    <a:p>
                      <a:pPr algn="r"/>
                      <a:r>
                        <a:rPr lang="tr-TR"/>
                        <a:t>0.00975</a:t>
                      </a:r>
                    </a:p>
                  </a:txBody>
                  <a:tcPr marL="66675" marR="66675" marT="66675" marB="66675" anchor="ctr">
                    <a:lnL>
                      <a:noFill/>
                    </a:lnL>
                    <a:lnR>
                      <a:noFill/>
                    </a:lnR>
                    <a:lnT>
                      <a:noFill/>
                    </a:lnT>
                    <a:lnB>
                      <a:noFill/>
                    </a:lnB>
                    <a:solidFill>
                      <a:srgbClr val="CCCCCC"/>
                    </a:solidFill>
                  </a:tcPr>
                </a:tc>
                <a:tc>
                  <a:txBody>
                    <a:bodyPr/>
                    <a:lstStyle/>
                    <a:p>
                      <a:pPr algn="r"/>
                      <a:r>
                        <a:rPr lang="tr-TR"/>
                        <a:t>0.97245</a:t>
                      </a:r>
                    </a:p>
                  </a:txBody>
                  <a:tcPr marL="66675" marR="66675" marT="66675" marB="66675" anchor="ctr">
                    <a:lnL>
                      <a:noFill/>
                    </a:lnL>
                    <a:lnR>
                      <a:noFill/>
                    </a:lnR>
                    <a:lnT>
                      <a:noFill/>
                    </a:lnT>
                    <a:lnB>
                      <a:noFill/>
                    </a:lnB>
                    <a:solidFill>
                      <a:srgbClr val="CCCCCC"/>
                    </a:solidFill>
                  </a:tcPr>
                </a:tc>
                <a:tc>
                  <a:txBody>
                    <a:bodyPr/>
                    <a:lstStyle/>
                    <a:p>
                      <a:pPr algn="r"/>
                      <a:r>
                        <a:rPr lang="tr-TR"/>
                        <a:t>0.43887</a:t>
                      </a:r>
                    </a:p>
                  </a:txBody>
                  <a:tcPr marL="66675" marR="66675" marT="66675" marB="66675" anchor="ctr">
                    <a:lnL>
                      <a:noFill/>
                    </a:lnL>
                    <a:lnR>
                      <a:noFill/>
                    </a:lnR>
                    <a:lnT>
                      <a:noFill/>
                    </a:lnT>
                    <a:lnB>
                      <a:noFill/>
                    </a:lnB>
                    <a:solidFill>
                      <a:srgbClr val="CCCCCC"/>
                    </a:solidFill>
                  </a:tcPr>
                </a:tc>
                <a:tc>
                  <a:txBody>
                    <a:bodyPr/>
                    <a:lstStyle/>
                    <a:p>
                      <a:pPr algn="r"/>
                      <a:r>
                        <a:rPr lang="tr-TR" dirty="0"/>
                        <a:t>0.02241</a:t>
                      </a:r>
                    </a:p>
                  </a:txBody>
                  <a:tcPr marL="66675" marR="66675" marT="66675" marB="66675" anchor="ctr">
                    <a:lnL>
                      <a:noFill/>
                    </a:lnL>
                    <a:lnR>
                      <a:noFill/>
                    </a:lnR>
                    <a:lnT>
                      <a:noFill/>
                    </a:lnT>
                    <a:lnB>
                      <a:noFill/>
                    </a:lnB>
                    <a:solidFill>
                      <a:srgbClr val="CCCCCC"/>
                    </a:solidFill>
                  </a:tcPr>
                </a:tc>
              </a:tr>
              <a:tr h="387808">
                <a:tc>
                  <a:txBody>
                    <a:bodyPr/>
                    <a:lstStyle/>
                    <a:p>
                      <a:pPr algn="l"/>
                      <a:r>
                        <a:rPr lang="tr-TR" b="1"/>
                        <a:t>School</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0.00975</a:t>
                      </a:r>
                    </a:p>
                  </a:txBody>
                  <a:tcPr marL="66675" marR="66675" marT="66675" marB="66675" anchor="ctr">
                    <a:lnL>
                      <a:noFill/>
                    </a:lnL>
                    <a:lnR>
                      <a:noFill/>
                    </a:lnR>
                    <a:lnT>
                      <a:noFill/>
                    </a:lnT>
                    <a:lnB>
                      <a:noFill/>
                    </a:lnB>
                    <a:solidFill>
                      <a:srgbClr val="CCCCCC"/>
                    </a:solidFill>
                  </a:tcPr>
                </a:tc>
                <a:tc>
                  <a:txBody>
                    <a:bodyPr/>
                    <a:lstStyle/>
                    <a:p>
                      <a:pPr algn="r"/>
                      <a:r>
                        <a:rPr lang="tr-TR"/>
                        <a:t>1.00000</a:t>
                      </a:r>
                    </a:p>
                  </a:txBody>
                  <a:tcPr marL="66675" marR="66675" marT="66675" marB="66675" anchor="ctr">
                    <a:lnL>
                      <a:noFill/>
                    </a:lnL>
                    <a:lnR>
                      <a:noFill/>
                    </a:lnR>
                    <a:lnT>
                      <a:noFill/>
                    </a:lnT>
                    <a:lnB>
                      <a:noFill/>
                    </a:lnB>
                    <a:solidFill>
                      <a:srgbClr val="CCCCCC"/>
                    </a:solidFill>
                  </a:tcPr>
                </a:tc>
                <a:tc>
                  <a:txBody>
                    <a:bodyPr/>
                    <a:lstStyle/>
                    <a:p>
                      <a:pPr algn="r"/>
                      <a:r>
                        <a:rPr lang="tr-TR"/>
                        <a:t>0.15428</a:t>
                      </a:r>
                    </a:p>
                  </a:txBody>
                  <a:tcPr marL="66675" marR="66675" marT="66675" marB="66675" anchor="ctr">
                    <a:lnL>
                      <a:noFill/>
                    </a:lnL>
                    <a:lnR>
                      <a:noFill/>
                    </a:lnR>
                    <a:lnT>
                      <a:noFill/>
                    </a:lnT>
                    <a:lnB>
                      <a:noFill/>
                    </a:lnB>
                    <a:solidFill>
                      <a:srgbClr val="CCCCCC"/>
                    </a:solidFill>
                  </a:tcPr>
                </a:tc>
                <a:tc>
                  <a:txBody>
                    <a:bodyPr/>
                    <a:lstStyle/>
                    <a:p>
                      <a:pPr algn="r"/>
                      <a:r>
                        <a:rPr lang="tr-TR"/>
                        <a:t>0.69141</a:t>
                      </a:r>
                    </a:p>
                  </a:txBody>
                  <a:tcPr marL="66675" marR="66675" marT="66675" marB="66675" anchor="ctr">
                    <a:lnL>
                      <a:noFill/>
                    </a:lnL>
                    <a:lnR>
                      <a:noFill/>
                    </a:lnR>
                    <a:lnT>
                      <a:noFill/>
                    </a:lnT>
                    <a:lnB>
                      <a:noFill/>
                    </a:lnB>
                    <a:solidFill>
                      <a:srgbClr val="CCCCCC"/>
                    </a:solidFill>
                  </a:tcPr>
                </a:tc>
                <a:tc>
                  <a:txBody>
                    <a:bodyPr/>
                    <a:lstStyle/>
                    <a:p>
                      <a:pPr algn="r"/>
                      <a:r>
                        <a:rPr lang="tr-TR"/>
                        <a:t>0.86307</a:t>
                      </a:r>
                    </a:p>
                  </a:txBody>
                  <a:tcPr marL="66675" marR="66675" marT="66675" marB="66675" anchor="ctr">
                    <a:lnL>
                      <a:noFill/>
                    </a:lnL>
                    <a:lnR>
                      <a:noFill/>
                    </a:lnR>
                    <a:lnT>
                      <a:noFill/>
                    </a:lnT>
                    <a:lnB>
                      <a:noFill/>
                    </a:lnB>
                    <a:solidFill>
                      <a:srgbClr val="CCCCCC"/>
                    </a:solidFill>
                  </a:tcPr>
                </a:tc>
              </a:tr>
              <a:tr h="387808">
                <a:tc>
                  <a:txBody>
                    <a:bodyPr/>
                    <a:lstStyle/>
                    <a:p>
                      <a:pPr algn="l"/>
                      <a:r>
                        <a:rPr lang="tr-TR" b="1"/>
                        <a:t>Employment</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0.97245</a:t>
                      </a:r>
                    </a:p>
                  </a:txBody>
                  <a:tcPr marL="66675" marR="66675" marT="66675" marB="66675" anchor="ctr">
                    <a:lnL>
                      <a:noFill/>
                    </a:lnL>
                    <a:lnR>
                      <a:noFill/>
                    </a:lnR>
                    <a:lnT>
                      <a:noFill/>
                    </a:lnT>
                    <a:lnB>
                      <a:noFill/>
                    </a:lnB>
                    <a:solidFill>
                      <a:srgbClr val="CCCCCC"/>
                    </a:solidFill>
                  </a:tcPr>
                </a:tc>
                <a:tc>
                  <a:txBody>
                    <a:bodyPr/>
                    <a:lstStyle/>
                    <a:p>
                      <a:pPr algn="r"/>
                      <a:r>
                        <a:rPr lang="tr-TR"/>
                        <a:t>0.15428</a:t>
                      </a:r>
                    </a:p>
                  </a:txBody>
                  <a:tcPr marL="66675" marR="66675" marT="66675" marB="66675" anchor="ctr">
                    <a:lnL>
                      <a:noFill/>
                    </a:lnL>
                    <a:lnR>
                      <a:noFill/>
                    </a:lnR>
                    <a:lnT>
                      <a:noFill/>
                    </a:lnT>
                    <a:lnB>
                      <a:noFill/>
                    </a:lnB>
                    <a:solidFill>
                      <a:srgbClr val="CCCCCC"/>
                    </a:solidFill>
                  </a:tcPr>
                </a:tc>
                <a:tc>
                  <a:txBody>
                    <a:bodyPr/>
                    <a:lstStyle/>
                    <a:p>
                      <a:pPr algn="r"/>
                      <a:r>
                        <a:rPr lang="tr-TR"/>
                        <a:t>1.00000</a:t>
                      </a:r>
                    </a:p>
                  </a:txBody>
                  <a:tcPr marL="66675" marR="66675" marT="66675" marB="66675" anchor="ctr">
                    <a:lnL>
                      <a:noFill/>
                    </a:lnL>
                    <a:lnR>
                      <a:noFill/>
                    </a:lnR>
                    <a:lnT>
                      <a:noFill/>
                    </a:lnT>
                    <a:lnB>
                      <a:noFill/>
                    </a:lnB>
                    <a:solidFill>
                      <a:srgbClr val="CCCCCC"/>
                    </a:solidFill>
                  </a:tcPr>
                </a:tc>
                <a:tc>
                  <a:txBody>
                    <a:bodyPr/>
                    <a:lstStyle/>
                    <a:p>
                      <a:pPr algn="r"/>
                      <a:r>
                        <a:rPr lang="tr-TR"/>
                        <a:t>0.51472</a:t>
                      </a:r>
                    </a:p>
                  </a:txBody>
                  <a:tcPr marL="66675" marR="66675" marT="66675" marB="66675" anchor="ctr">
                    <a:lnL>
                      <a:noFill/>
                    </a:lnL>
                    <a:lnR>
                      <a:noFill/>
                    </a:lnR>
                    <a:lnT>
                      <a:noFill/>
                    </a:lnT>
                    <a:lnB>
                      <a:noFill/>
                    </a:lnB>
                    <a:solidFill>
                      <a:srgbClr val="CCCCCC"/>
                    </a:solidFill>
                  </a:tcPr>
                </a:tc>
                <a:tc>
                  <a:txBody>
                    <a:bodyPr/>
                    <a:lstStyle/>
                    <a:p>
                      <a:pPr algn="r"/>
                      <a:r>
                        <a:rPr lang="tr-TR"/>
                        <a:t>0.12193</a:t>
                      </a:r>
                    </a:p>
                  </a:txBody>
                  <a:tcPr marL="66675" marR="66675" marT="66675" marB="66675" anchor="ctr">
                    <a:lnL>
                      <a:noFill/>
                    </a:lnL>
                    <a:lnR>
                      <a:noFill/>
                    </a:lnR>
                    <a:lnT>
                      <a:noFill/>
                    </a:lnT>
                    <a:lnB>
                      <a:noFill/>
                    </a:lnB>
                    <a:solidFill>
                      <a:srgbClr val="CCCCCC"/>
                    </a:solidFill>
                  </a:tcPr>
                </a:tc>
              </a:tr>
              <a:tr h="387808">
                <a:tc>
                  <a:txBody>
                    <a:bodyPr/>
                    <a:lstStyle/>
                    <a:p>
                      <a:pPr algn="l"/>
                      <a:r>
                        <a:rPr lang="tr-TR" b="1"/>
                        <a:t>Services</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0.43887</a:t>
                      </a:r>
                    </a:p>
                  </a:txBody>
                  <a:tcPr marL="66675" marR="66675" marT="66675" marB="66675" anchor="ctr">
                    <a:lnL>
                      <a:noFill/>
                    </a:lnL>
                    <a:lnR>
                      <a:noFill/>
                    </a:lnR>
                    <a:lnT>
                      <a:noFill/>
                    </a:lnT>
                    <a:lnB>
                      <a:noFill/>
                    </a:lnB>
                    <a:solidFill>
                      <a:srgbClr val="CCCCCC"/>
                    </a:solidFill>
                  </a:tcPr>
                </a:tc>
                <a:tc>
                  <a:txBody>
                    <a:bodyPr/>
                    <a:lstStyle/>
                    <a:p>
                      <a:pPr algn="r"/>
                      <a:r>
                        <a:rPr lang="tr-TR"/>
                        <a:t>0.69141</a:t>
                      </a:r>
                    </a:p>
                  </a:txBody>
                  <a:tcPr marL="66675" marR="66675" marT="66675" marB="66675" anchor="ctr">
                    <a:lnL>
                      <a:noFill/>
                    </a:lnL>
                    <a:lnR>
                      <a:noFill/>
                    </a:lnR>
                    <a:lnT>
                      <a:noFill/>
                    </a:lnT>
                    <a:lnB>
                      <a:noFill/>
                    </a:lnB>
                    <a:solidFill>
                      <a:srgbClr val="CCCCCC"/>
                    </a:solidFill>
                  </a:tcPr>
                </a:tc>
                <a:tc>
                  <a:txBody>
                    <a:bodyPr/>
                    <a:lstStyle/>
                    <a:p>
                      <a:pPr algn="r"/>
                      <a:r>
                        <a:rPr lang="tr-TR"/>
                        <a:t>0.51472</a:t>
                      </a:r>
                    </a:p>
                  </a:txBody>
                  <a:tcPr marL="66675" marR="66675" marT="66675" marB="66675" anchor="ctr">
                    <a:lnL>
                      <a:noFill/>
                    </a:lnL>
                    <a:lnR>
                      <a:noFill/>
                    </a:lnR>
                    <a:lnT>
                      <a:noFill/>
                    </a:lnT>
                    <a:lnB>
                      <a:noFill/>
                    </a:lnB>
                    <a:solidFill>
                      <a:srgbClr val="CCCCCC"/>
                    </a:solidFill>
                  </a:tcPr>
                </a:tc>
                <a:tc>
                  <a:txBody>
                    <a:bodyPr/>
                    <a:lstStyle/>
                    <a:p>
                      <a:pPr algn="r"/>
                      <a:r>
                        <a:rPr lang="tr-TR"/>
                        <a:t>1.00000</a:t>
                      </a:r>
                    </a:p>
                  </a:txBody>
                  <a:tcPr marL="66675" marR="66675" marT="66675" marB="66675" anchor="ctr">
                    <a:lnL>
                      <a:noFill/>
                    </a:lnL>
                    <a:lnR>
                      <a:noFill/>
                    </a:lnR>
                    <a:lnT>
                      <a:noFill/>
                    </a:lnT>
                    <a:lnB>
                      <a:noFill/>
                    </a:lnB>
                    <a:solidFill>
                      <a:srgbClr val="CCCCCC"/>
                    </a:solidFill>
                  </a:tcPr>
                </a:tc>
                <a:tc>
                  <a:txBody>
                    <a:bodyPr/>
                    <a:lstStyle/>
                    <a:p>
                      <a:pPr algn="r"/>
                      <a:r>
                        <a:rPr lang="tr-TR"/>
                        <a:t>0.77765</a:t>
                      </a:r>
                    </a:p>
                  </a:txBody>
                  <a:tcPr marL="66675" marR="66675" marT="66675" marB="66675" anchor="ctr">
                    <a:lnL>
                      <a:noFill/>
                    </a:lnL>
                    <a:lnR>
                      <a:noFill/>
                    </a:lnR>
                    <a:lnT>
                      <a:noFill/>
                    </a:lnT>
                    <a:lnB>
                      <a:noFill/>
                    </a:lnB>
                    <a:solidFill>
                      <a:srgbClr val="CCCCCC"/>
                    </a:solidFill>
                  </a:tcPr>
                </a:tc>
              </a:tr>
              <a:tr h="387808">
                <a:tc>
                  <a:txBody>
                    <a:bodyPr/>
                    <a:lstStyle/>
                    <a:p>
                      <a:pPr algn="l"/>
                      <a:r>
                        <a:rPr lang="tr-TR" b="1"/>
                        <a:t>HouseValue</a:t>
                      </a:r>
                      <a:endParaRPr lang="tr-TR"/>
                    </a:p>
                  </a:txBody>
                  <a:tcPr marL="66675" marR="66675" marT="66675" marB="66675" anchor="ctr">
                    <a:lnL>
                      <a:noFill/>
                    </a:lnL>
                    <a:lnR>
                      <a:noFill/>
                    </a:lnR>
                    <a:lnT>
                      <a:noFill/>
                    </a:lnT>
                    <a:lnB>
                      <a:noFill/>
                    </a:lnB>
                    <a:solidFill>
                      <a:srgbClr val="AAAAAA"/>
                    </a:solidFill>
                  </a:tcPr>
                </a:tc>
                <a:tc>
                  <a:txBody>
                    <a:bodyPr/>
                    <a:lstStyle/>
                    <a:p>
                      <a:pPr algn="r"/>
                      <a:r>
                        <a:rPr lang="tr-TR"/>
                        <a:t>0.02241</a:t>
                      </a:r>
                    </a:p>
                  </a:txBody>
                  <a:tcPr marL="66675" marR="66675" marT="66675" marB="66675" anchor="ctr">
                    <a:lnL>
                      <a:noFill/>
                    </a:lnL>
                    <a:lnR>
                      <a:noFill/>
                    </a:lnR>
                    <a:lnT>
                      <a:noFill/>
                    </a:lnT>
                    <a:lnB>
                      <a:noFill/>
                    </a:lnB>
                    <a:solidFill>
                      <a:srgbClr val="CCCCCC"/>
                    </a:solidFill>
                  </a:tcPr>
                </a:tc>
                <a:tc>
                  <a:txBody>
                    <a:bodyPr/>
                    <a:lstStyle/>
                    <a:p>
                      <a:pPr algn="r"/>
                      <a:r>
                        <a:rPr lang="tr-TR"/>
                        <a:t>0.86307</a:t>
                      </a:r>
                    </a:p>
                  </a:txBody>
                  <a:tcPr marL="66675" marR="66675" marT="66675" marB="66675" anchor="ctr">
                    <a:lnL>
                      <a:noFill/>
                    </a:lnL>
                    <a:lnR>
                      <a:noFill/>
                    </a:lnR>
                    <a:lnT>
                      <a:noFill/>
                    </a:lnT>
                    <a:lnB>
                      <a:noFill/>
                    </a:lnB>
                    <a:solidFill>
                      <a:srgbClr val="CCCCCC"/>
                    </a:solidFill>
                  </a:tcPr>
                </a:tc>
                <a:tc>
                  <a:txBody>
                    <a:bodyPr/>
                    <a:lstStyle/>
                    <a:p>
                      <a:pPr algn="r"/>
                      <a:r>
                        <a:rPr lang="tr-TR"/>
                        <a:t>0.12193</a:t>
                      </a:r>
                    </a:p>
                  </a:txBody>
                  <a:tcPr marL="66675" marR="66675" marT="66675" marB="66675" anchor="ctr">
                    <a:lnL>
                      <a:noFill/>
                    </a:lnL>
                    <a:lnR>
                      <a:noFill/>
                    </a:lnR>
                    <a:lnT>
                      <a:noFill/>
                    </a:lnT>
                    <a:lnB>
                      <a:noFill/>
                    </a:lnB>
                    <a:solidFill>
                      <a:srgbClr val="CCCCCC"/>
                    </a:solidFill>
                  </a:tcPr>
                </a:tc>
                <a:tc>
                  <a:txBody>
                    <a:bodyPr/>
                    <a:lstStyle/>
                    <a:p>
                      <a:pPr algn="r"/>
                      <a:r>
                        <a:rPr lang="tr-TR"/>
                        <a:t>0.77765</a:t>
                      </a:r>
                    </a:p>
                  </a:txBody>
                  <a:tcPr marL="66675" marR="66675" marT="66675" marB="66675" anchor="ctr">
                    <a:lnL>
                      <a:noFill/>
                    </a:lnL>
                    <a:lnR>
                      <a:noFill/>
                    </a:lnR>
                    <a:lnT>
                      <a:noFill/>
                    </a:lnT>
                    <a:lnB>
                      <a:noFill/>
                    </a:lnB>
                    <a:solidFill>
                      <a:srgbClr val="CCCCCC"/>
                    </a:solidFill>
                  </a:tcPr>
                </a:tc>
                <a:tc>
                  <a:txBody>
                    <a:bodyPr/>
                    <a:lstStyle/>
                    <a:p>
                      <a:pPr algn="r"/>
                      <a:r>
                        <a:rPr lang="tr-TR" dirty="0"/>
                        <a:t>1.00000</a:t>
                      </a:r>
                    </a:p>
                  </a:txBody>
                  <a:tcPr marL="66675" marR="66675" marT="66675" marB="66675" anchor="ctr">
                    <a:lnL>
                      <a:noFill/>
                    </a:lnL>
                    <a:lnR>
                      <a:noFill/>
                    </a:lnR>
                    <a:lnT>
                      <a:noFill/>
                    </a:lnT>
                    <a:lnB>
                      <a:noFill/>
                    </a:lnB>
                    <a:solidFill>
                      <a:srgbClr val="CCCCCC"/>
                    </a:solidFill>
                  </a:tcPr>
                </a:tc>
              </a:tr>
            </a:tbl>
          </a:graphicData>
        </a:graphic>
      </p:graphicFrame>
      <p:sp>
        <p:nvSpPr>
          <p:cNvPr id="788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09"/>
          <p:cNvSpPr>
            <a:spLocks noChangeArrowheads="1"/>
          </p:cNvSpPr>
          <p:nvPr/>
        </p:nvSpPr>
        <p:spPr bwMode="auto">
          <a:xfrm>
            <a:off x="1854200" y="838200"/>
            <a:ext cx="76200" cy="176213"/>
          </a:xfrm>
          <a:prstGeom prst="rect">
            <a:avLst/>
          </a:prstGeom>
          <a:noFill/>
          <a:ln w="9525">
            <a:noFill/>
            <a:miter lim="800000"/>
            <a:headEnd/>
            <a:tailEnd/>
          </a:ln>
        </p:spPr>
        <p:txBody>
          <a:bodyPr/>
          <a:lstStyle/>
          <a:p>
            <a:endParaRPr lang="tr-TR"/>
          </a:p>
        </p:txBody>
      </p:sp>
      <p:sp>
        <p:nvSpPr>
          <p:cNvPr id="17411" name="Oval 1110"/>
          <p:cNvSpPr>
            <a:spLocks noChangeArrowheads="1"/>
          </p:cNvSpPr>
          <p:nvPr/>
        </p:nvSpPr>
        <p:spPr bwMode="auto">
          <a:xfrm>
            <a:off x="3003550" y="2471738"/>
            <a:ext cx="1350963" cy="1560512"/>
          </a:xfrm>
          <a:prstGeom prst="ellipse">
            <a:avLst/>
          </a:prstGeom>
          <a:solidFill>
            <a:srgbClr val="FF3300"/>
          </a:solidFill>
          <a:ln w="9525">
            <a:noFill/>
            <a:round/>
            <a:headEnd/>
            <a:tailEnd/>
          </a:ln>
        </p:spPr>
        <p:txBody>
          <a:bodyPr/>
          <a:lstStyle/>
          <a:p>
            <a:endParaRPr lang="tr-TR"/>
          </a:p>
        </p:txBody>
      </p:sp>
      <p:sp>
        <p:nvSpPr>
          <p:cNvPr id="17412" name="Freeform 1111"/>
          <p:cNvSpPr>
            <a:spLocks/>
          </p:cNvSpPr>
          <p:nvPr/>
        </p:nvSpPr>
        <p:spPr bwMode="auto">
          <a:xfrm>
            <a:off x="4338638" y="3051175"/>
            <a:ext cx="552450" cy="319088"/>
          </a:xfrm>
          <a:custGeom>
            <a:avLst/>
            <a:gdLst>
              <a:gd name="T0" fmla="*/ 261 w 348"/>
              <a:gd name="T1" fmla="*/ 0 h 201"/>
              <a:gd name="T2" fmla="*/ 261 w 348"/>
              <a:gd name="T3" fmla="*/ 50 h 201"/>
              <a:gd name="T4" fmla="*/ 0 w 348"/>
              <a:gd name="T5" fmla="*/ 50 h 201"/>
              <a:gd name="T6" fmla="*/ 0 w 348"/>
              <a:gd name="T7" fmla="*/ 150 h 201"/>
              <a:gd name="T8" fmla="*/ 261 w 348"/>
              <a:gd name="T9" fmla="*/ 150 h 201"/>
              <a:gd name="T10" fmla="*/ 261 w 348"/>
              <a:gd name="T11" fmla="*/ 201 h 201"/>
              <a:gd name="T12" fmla="*/ 348 w 348"/>
              <a:gd name="T13" fmla="*/ 100 h 201"/>
              <a:gd name="T14" fmla="*/ 261 w 348"/>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201"/>
              <a:gd name="T26" fmla="*/ 348 w 348"/>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201">
                <a:moveTo>
                  <a:pt x="261" y="0"/>
                </a:moveTo>
                <a:lnTo>
                  <a:pt x="261" y="50"/>
                </a:lnTo>
                <a:lnTo>
                  <a:pt x="0" y="50"/>
                </a:lnTo>
                <a:lnTo>
                  <a:pt x="0" y="150"/>
                </a:lnTo>
                <a:lnTo>
                  <a:pt x="261" y="150"/>
                </a:lnTo>
                <a:lnTo>
                  <a:pt x="261" y="201"/>
                </a:lnTo>
                <a:lnTo>
                  <a:pt x="348" y="100"/>
                </a:lnTo>
                <a:lnTo>
                  <a:pt x="261" y="0"/>
                </a:lnTo>
                <a:close/>
              </a:path>
            </a:pathLst>
          </a:custGeom>
          <a:solidFill>
            <a:srgbClr val="FF3300"/>
          </a:solidFill>
          <a:ln w="9525">
            <a:noFill/>
            <a:round/>
            <a:headEnd/>
            <a:tailEnd/>
          </a:ln>
        </p:spPr>
        <p:txBody>
          <a:bodyPr/>
          <a:lstStyle/>
          <a:p>
            <a:endParaRPr lang="tr-TR"/>
          </a:p>
        </p:txBody>
      </p:sp>
      <p:sp>
        <p:nvSpPr>
          <p:cNvPr id="17413" name="Freeform 1112"/>
          <p:cNvSpPr>
            <a:spLocks/>
          </p:cNvSpPr>
          <p:nvPr/>
        </p:nvSpPr>
        <p:spPr bwMode="auto">
          <a:xfrm>
            <a:off x="5688013" y="3086100"/>
            <a:ext cx="552450" cy="319088"/>
          </a:xfrm>
          <a:custGeom>
            <a:avLst/>
            <a:gdLst>
              <a:gd name="T0" fmla="*/ 261 w 348"/>
              <a:gd name="T1" fmla="*/ 0 h 201"/>
              <a:gd name="T2" fmla="*/ 261 w 348"/>
              <a:gd name="T3" fmla="*/ 50 h 201"/>
              <a:gd name="T4" fmla="*/ 0 w 348"/>
              <a:gd name="T5" fmla="*/ 50 h 201"/>
              <a:gd name="T6" fmla="*/ 0 w 348"/>
              <a:gd name="T7" fmla="*/ 150 h 201"/>
              <a:gd name="T8" fmla="*/ 261 w 348"/>
              <a:gd name="T9" fmla="*/ 150 h 201"/>
              <a:gd name="T10" fmla="*/ 261 w 348"/>
              <a:gd name="T11" fmla="*/ 201 h 201"/>
              <a:gd name="T12" fmla="*/ 348 w 348"/>
              <a:gd name="T13" fmla="*/ 100 h 201"/>
              <a:gd name="T14" fmla="*/ 261 w 348"/>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201"/>
              <a:gd name="T26" fmla="*/ 348 w 348"/>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201">
                <a:moveTo>
                  <a:pt x="261" y="0"/>
                </a:moveTo>
                <a:lnTo>
                  <a:pt x="261" y="50"/>
                </a:lnTo>
                <a:lnTo>
                  <a:pt x="0" y="50"/>
                </a:lnTo>
                <a:lnTo>
                  <a:pt x="0" y="150"/>
                </a:lnTo>
                <a:lnTo>
                  <a:pt x="261" y="150"/>
                </a:lnTo>
                <a:lnTo>
                  <a:pt x="261" y="201"/>
                </a:lnTo>
                <a:lnTo>
                  <a:pt x="348" y="100"/>
                </a:lnTo>
                <a:lnTo>
                  <a:pt x="261" y="0"/>
                </a:lnTo>
                <a:close/>
              </a:path>
            </a:pathLst>
          </a:custGeom>
          <a:solidFill>
            <a:srgbClr val="FF3300"/>
          </a:solidFill>
          <a:ln w="9525">
            <a:noFill/>
            <a:round/>
            <a:headEnd/>
            <a:tailEnd/>
          </a:ln>
        </p:spPr>
        <p:txBody>
          <a:bodyPr/>
          <a:lstStyle/>
          <a:p>
            <a:endParaRPr lang="tr-TR"/>
          </a:p>
        </p:txBody>
      </p:sp>
      <p:sp>
        <p:nvSpPr>
          <p:cNvPr id="17414" name="Freeform 1113"/>
          <p:cNvSpPr>
            <a:spLocks/>
          </p:cNvSpPr>
          <p:nvPr/>
        </p:nvSpPr>
        <p:spPr bwMode="auto">
          <a:xfrm>
            <a:off x="3973513" y="2286000"/>
            <a:ext cx="509587" cy="441325"/>
          </a:xfrm>
          <a:custGeom>
            <a:avLst/>
            <a:gdLst>
              <a:gd name="T0" fmla="*/ 199 w 321"/>
              <a:gd name="T1" fmla="*/ 0 h 278"/>
              <a:gd name="T2" fmla="*/ 222 w 321"/>
              <a:gd name="T3" fmla="*/ 43 h 278"/>
              <a:gd name="T4" fmla="*/ 0 w 321"/>
              <a:gd name="T5" fmla="*/ 192 h 278"/>
              <a:gd name="T6" fmla="*/ 47 w 321"/>
              <a:gd name="T7" fmla="*/ 278 h 278"/>
              <a:gd name="T8" fmla="*/ 270 w 321"/>
              <a:gd name="T9" fmla="*/ 128 h 278"/>
              <a:gd name="T10" fmla="*/ 294 w 321"/>
              <a:gd name="T11" fmla="*/ 172 h 278"/>
              <a:gd name="T12" fmla="*/ 321 w 321"/>
              <a:gd name="T13" fmla="*/ 36 h 278"/>
              <a:gd name="T14" fmla="*/ 199 w 321"/>
              <a:gd name="T15" fmla="*/ 0 h 278"/>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8"/>
              <a:gd name="T26" fmla="*/ 321 w 321"/>
              <a:gd name="T27" fmla="*/ 278 h 2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8">
                <a:moveTo>
                  <a:pt x="199" y="0"/>
                </a:moveTo>
                <a:lnTo>
                  <a:pt x="222" y="43"/>
                </a:lnTo>
                <a:lnTo>
                  <a:pt x="0" y="192"/>
                </a:lnTo>
                <a:lnTo>
                  <a:pt x="47" y="278"/>
                </a:lnTo>
                <a:lnTo>
                  <a:pt x="270" y="128"/>
                </a:lnTo>
                <a:lnTo>
                  <a:pt x="294" y="172"/>
                </a:lnTo>
                <a:lnTo>
                  <a:pt x="321" y="36"/>
                </a:lnTo>
                <a:lnTo>
                  <a:pt x="199" y="0"/>
                </a:lnTo>
                <a:close/>
              </a:path>
            </a:pathLst>
          </a:custGeom>
          <a:solidFill>
            <a:srgbClr val="FF3300"/>
          </a:solidFill>
          <a:ln w="9525">
            <a:noFill/>
            <a:round/>
            <a:headEnd/>
            <a:tailEnd/>
          </a:ln>
        </p:spPr>
        <p:txBody>
          <a:bodyPr/>
          <a:lstStyle/>
          <a:p>
            <a:endParaRPr lang="tr-TR"/>
          </a:p>
        </p:txBody>
      </p:sp>
      <p:sp>
        <p:nvSpPr>
          <p:cNvPr id="17415" name="Freeform 1114"/>
          <p:cNvSpPr>
            <a:spLocks/>
          </p:cNvSpPr>
          <p:nvPr/>
        </p:nvSpPr>
        <p:spPr bwMode="auto">
          <a:xfrm>
            <a:off x="4106863" y="3644900"/>
            <a:ext cx="509587" cy="439738"/>
          </a:xfrm>
          <a:custGeom>
            <a:avLst/>
            <a:gdLst>
              <a:gd name="T0" fmla="*/ 199 w 321"/>
              <a:gd name="T1" fmla="*/ 277 h 277"/>
              <a:gd name="T2" fmla="*/ 222 w 321"/>
              <a:gd name="T3" fmla="*/ 234 h 277"/>
              <a:gd name="T4" fmla="*/ 0 w 321"/>
              <a:gd name="T5" fmla="*/ 86 h 277"/>
              <a:gd name="T6" fmla="*/ 47 w 321"/>
              <a:gd name="T7" fmla="*/ 0 h 277"/>
              <a:gd name="T8" fmla="*/ 270 w 321"/>
              <a:gd name="T9" fmla="*/ 148 h 277"/>
              <a:gd name="T10" fmla="*/ 293 w 321"/>
              <a:gd name="T11" fmla="*/ 105 h 277"/>
              <a:gd name="T12" fmla="*/ 321 w 321"/>
              <a:gd name="T13" fmla="*/ 241 h 277"/>
              <a:gd name="T14" fmla="*/ 199 w 321"/>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7"/>
              <a:gd name="T26" fmla="*/ 321 w 321"/>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7">
                <a:moveTo>
                  <a:pt x="199" y="277"/>
                </a:moveTo>
                <a:lnTo>
                  <a:pt x="222" y="234"/>
                </a:lnTo>
                <a:lnTo>
                  <a:pt x="0" y="86"/>
                </a:lnTo>
                <a:lnTo>
                  <a:pt x="47" y="0"/>
                </a:lnTo>
                <a:lnTo>
                  <a:pt x="270" y="148"/>
                </a:lnTo>
                <a:lnTo>
                  <a:pt x="293" y="105"/>
                </a:lnTo>
                <a:lnTo>
                  <a:pt x="321" y="241"/>
                </a:lnTo>
                <a:lnTo>
                  <a:pt x="199" y="277"/>
                </a:lnTo>
                <a:close/>
              </a:path>
            </a:pathLst>
          </a:custGeom>
          <a:solidFill>
            <a:srgbClr val="FF3300"/>
          </a:solidFill>
          <a:ln w="9525">
            <a:noFill/>
            <a:round/>
            <a:headEnd/>
            <a:tailEnd/>
          </a:ln>
        </p:spPr>
        <p:txBody>
          <a:bodyPr/>
          <a:lstStyle/>
          <a:p>
            <a:endParaRPr lang="tr-TR"/>
          </a:p>
        </p:txBody>
      </p:sp>
      <p:sp>
        <p:nvSpPr>
          <p:cNvPr id="17416" name="Freeform 1115"/>
          <p:cNvSpPr>
            <a:spLocks/>
          </p:cNvSpPr>
          <p:nvPr/>
        </p:nvSpPr>
        <p:spPr bwMode="auto">
          <a:xfrm>
            <a:off x="2555875" y="3086100"/>
            <a:ext cx="550863" cy="319088"/>
          </a:xfrm>
          <a:custGeom>
            <a:avLst/>
            <a:gdLst>
              <a:gd name="T0" fmla="*/ 87 w 347"/>
              <a:gd name="T1" fmla="*/ 0 h 201"/>
              <a:gd name="T2" fmla="*/ 87 w 347"/>
              <a:gd name="T3" fmla="*/ 50 h 201"/>
              <a:gd name="T4" fmla="*/ 347 w 347"/>
              <a:gd name="T5" fmla="*/ 50 h 201"/>
              <a:gd name="T6" fmla="*/ 347 w 347"/>
              <a:gd name="T7" fmla="*/ 150 h 201"/>
              <a:gd name="T8" fmla="*/ 87 w 347"/>
              <a:gd name="T9" fmla="*/ 150 h 201"/>
              <a:gd name="T10" fmla="*/ 87 w 347"/>
              <a:gd name="T11" fmla="*/ 201 h 201"/>
              <a:gd name="T12" fmla="*/ 0 w 347"/>
              <a:gd name="T13" fmla="*/ 100 h 201"/>
              <a:gd name="T14" fmla="*/ 87 w 347"/>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7"/>
              <a:gd name="T25" fmla="*/ 0 h 201"/>
              <a:gd name="T26" fmla="*/ 347 w 347"/>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7" h="201">
                <a:moveTo>
                  <a:pt x="87" y="0"/>
                </a:moveTo>
                <a:lnTo>
                  <a:pt x="87" y="50"/>
                </a:lnTo>
                <a:lnTo>
                  <a:pt x="347" y="50"/>
                </a:lnTo>
                <a:lnTo>
                  <a:pt x="347" y="150"/>
                </a:lnTo>
                <a:lnTo>
                  <a:pt x="87" y="150"/>
                </a:lnTo>
                <a:lnTo>
                  <a:pt x="87" y="201"/>
                </a:lnTo>
                <a:lnTo>
                  <a:pt x="0" y="100"/>
                </a:lnTo>
                <a:lnTo>
                  <a:pt x="87" y="0"/>
                </a:lnTo>
                <a:close/>
              </a:path>
            </a:pathLst>
          </a:custGeom>
          <a:solidFill>
            <a:srgbClr val="FF3300"/>
          </a:solidFill>
          <a:ln w="9525">
            <a:noFill/>
            <a:round/>
            <a:headEnd/>
            <a:tailEnd/>
          </a:ln>
        </p:spPr>
        <p:txBody>
          <a:bodyPr/>
          <a:lstStyle/>
          <a:p>
            <a:endParaRPr lang="tr-TR"/>
          </a:p>
        </p:txBody>
      </p:sp>
      <p:sp>
        <p:nvSpPr>
          <p:cNvPr id="17417" name="Freeform 1116"/>
          <p:cNvSpPr>
            <a:spLocks/>
          </p:cNvSpPr>
          <p:nvPr/>
        </p:nvSpPr>
        <p:spPr bwMode="auto">
          <a:xfrm>
            <a:off x="2813050" y="3676650"/>
            <a:ext cx="509588" cy="439738"/>
          </a:xfrm>
          <a:custGeom>
            <a:avLst/>
            <a:gdLst>
              <a:gd name="T0" fmla="*/ 121 w 321"/>
              <a:gd name="T1" fmla="*/ 277 h 277"/>
              <a:gd name="T2" fmla="*/ 97 w 321"/>
              <a:gd name="T3" fmla="*/ 234 h 277"/>
              <a:gd name="T4" fmla="*/ 321 w 321"/>
              <a:gd name="T5" fmla="*/ 85 h 277"/>
              <a:gd name="T6" fmla="*/ 273 w 321"/>
              <a:gd name="T7" fmla="*/ 0 h 277"/>
              <a:gd name="T8" fmla="*/ 51 w 321"/>
              <a:gd name="T9" fmla="*/ 148 h 277"/>
              <a:gd name="T10" fmla="*/ 27 w 321"/>
              <a:gd name="T11" fmla="*/ 106 h 277"/>
              <a:gd name="T12" fmla="*/ 0 w 321"/>
              <a:gd name="T13" fmla="*/ 241 h 277"/>
              <a:gd name="T14" fmla="*/ 121 w 321"/>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7"/>
              <a:gd name="T26" fmla="*/ 321 w 321"/>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7">
                <a:moveTo>
                  <a:pt x="121" y="277"/>
                </a:moveTo>
                <a:lnTo>
                  <a:pt x="97" y="234"/>
                </a:lnTo>
                <a:lnTo>
                  <a:pt x="321" y="85"/>
                </a:lnTo>
                <a:lnTo>
                  <a:pt x="273" y="0"/>
                </a:lnTo>
                <a:lnTo>
                  <a:pt x="51" y="148"/>
                </a:lnTo>
                <a:lnTo>
                  <a:pt x="27" y="106"/>
                </a:lnTo>
                <a:lnTo>
                  <a:pt x="0" y="241"/>
                </a:lnTo>
                <a:lnTo>
                  <a:pt x="121" y="277"/>
                </a:lnTo>
                <a:close/>
              </a:path>
            </a:pathLst>
          </a:custGeom>
          <a:solidFill>
            <a:srgbClr val="FF3300"/>
          </a:solidFill>
          <a:ln w="9525">
            <a:noFill/>
            <a:round/>
            <a:headEnd/>
            <a:tailEnd/>
          </a:ln>
        </p:spPr>
        <p:txBody>
          <a:bodyPr/>
          <a:lstStyle/>
          <a:p>
            <a:endParaRPr lang="tr-TR"/>
          </a:p>
        </p:txBody>
      </p:sp>
      <p:sp>
        <p:nvSpPr>
          <p:cNvPr id="17418" name="Rectangle 1117"/>
          <p:cNvSpPr>
            <a:spLocks noChangeArrowheads="1"/>
          </p:cNvSpPr>
          <p:nvPr/>
        </p:nvSpPr>
        <p:spPr bwMode="auto">
          <a:xfrm>
            <a:off x="4903788" y="2979738"/>
            <a:ext cx="904875" cy="676275"/>
          </a:xfrm>
          <a:prstGeom prst="rect">
            <a:avLst/>
          </a:prstGeom>
          <a:noFill/>
          <a:ln w="9525">
            <a:noFill/>
            <a:miter lim="800000"/>
            <a:headEnd/>
            <a:tailEnd/>
          </a:ln>
        </p:spPr>
        <p:txBody>
          <a:bodyPr/>
          <a:lstStyle/>
          <a:p>
            <a:endParaRPr lang="tr-TR"/>
          </a:p>
        </p:txBody>
      </p:sp>
      <p:sp>
        <p:nvSpPr>
          <p:cNvPr id="17419" name="Rectangle 1118"/>
          <p:cNvSpPr>
            <a:spLocks noChangeArrowheads="1"/>
          </p:cNvSpPr>
          <p:nvPr/>
        </p:nvSpPr>
        <p:spPr bwMode="auto">
          <a:xfrm>
            <a:off x="4972050" y="3017838"/>
            <a:ext cx="668338" cy="204787"/>
          </a:xfrm>
          <a:prstGeom prst="rect">
            <a:avLst/>
          </a:prstGeom>
          <a:noFill/>
          <a:ln w="9525">
            <a:noFill/>
            <a:miter lim="800000"/>
            <a:headEnd/>
            <a:tailEnd/>
          </a:ln>
        </p:spPr>
        <p:txBody>
          <a:bodyPr/>
          <a:lstStyle/>
          <a:p>
            <a:endParaRPr lang="tr-TR"/>
          </a:p>
        </p:txBody>
      </p:sp>
      <p:sp>
        <p:nvSpPr>
          <p:cNvPr id="17420" name="Rectangle 1119"/>
          <p:cNvSpPr>
            <a:spLocks noChangeArrowheads="1"/>
          </p:cNvSpPr>
          <p:nvPr/>
        </p:nvSpPr>
        <p:spPr bwMode="auto">
          <a:xfrm>
            <a:off x="4972050" y="3024188"/>
            <a:ext cx="738857"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Analytical</a:t>
            </a:r>
            <a:endParaRPr lang="en-GB" sz="1400" dirty="0"/>
          </a:p>
        </p:txBody>
      </p:sp>
      <p:sp>
        <p:nvSpPr>
          <p:cNvPr id="17421" name="Rectangle 1120"/>
          <p:cNvSpPr>
            <a:spLocks noChangeArrowheads="1"/>
          </p:cNvSpPr>
          <p:nvPr/>
        </p:nvSpPr>
        <p:spPr bwMode="auto">
          <a:xfrm>
            <a:off x="5561013" y="3017838"/>
            <a:ext cx="95250" cy="204787"/>
          </a:xfrm>
          <a:prstGeom prst="rect">
            <a:avLst/>
          </a:prstGeom>
          <a:noFill/>
          <a:ln w="9525">
            <a:noFill/>
            <a:miter lim="800000"/>
            <a:headEnd/>
            <a:tailEnd/>
          </a:ln>
        </p:spPr>
        <p:txBody>
          <a:bodyPr/>
          <a:lstStyle/>
          <a:p>
            <a:endParaRPr lang="tr-TR"/>
          </a:p>
        </p:txBody>
      </p:sp>
      <p:sp>
        <p:nvSpPr>
          <p:cNvPr id="17422" name="Rectangle 1121"/>
          <p:cNvSpPr>
            <a:spLocks noChangeArrowheads="1"/>
          </p:cNvSpPr>
          <p:nvPr/>
        </p:nvSpPr>
        <p:spPr bwMode="auto">
          <a:xfrm>
            <a:off x="4972050" y="3190875"/>
            <a:ext cx="682625" cy="204788"/>
          </a:xfrm>
          <a:prstGeom prst="rect">
            <a:avLst/>
          </a:prstGeom>
          <a:noFill/>
          <a:ln w="9525">
            <a:noFill/>
            <a:miter lim="800000"/>
            <a:headEnd/>
            <a:tailEnd/>
          </a:ln>
        </p:spPr>
        <p:txBody>
          <a:bodyPr/>
          <a:lstStyle/>
          <a:p>
            <a:endParaRPr lang="tr-TR"/>
          </a:p>
        </p:txBody>
      </p:sp>
      <p:sp>
        <p:nvSpPr>
          <p:cNvPr id="17423" name="Rectangle 1122"/>
          <p:cNvSpPr>
            <a:spLocks noChangeArrowheads="1"/>
          </p:cNvSpPr>
          <p:nvPr/>
        </p:nvSpPr>
        <p:spPr bwMode="auto">
          <a:xfrm>
            <a:off x="4972050" y="3197225"/>
            <a:ext cx="753796"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Chemistry</a:t>
            </a:r>
            <a:endParaRPr lang="en-GB" sz="1400" b="1" dirty="0"/>
          </a:p>
        </p:txBody>
      </p:sp>
      <p:sp>
        <p:nvSpPr>
          <p:cNvPr id="17424" name="Rectangle 1123"/>
          <p:cNvSpPr>
            <a:spLocks noChangeArrowheads="1"/>
          </p:cNvSpPr>
          <p:nvPr/>
        </p:nvSpPr>
        <p:spPr bwMode="auto">
          <a:xfrm>
            <a:off x="5572125" y="3190875"/>
            <a:ext cx="95250" cy="204788"/>
          </a:xfrm>
          <a:prstGeom prst="rect">
            <a:avLst/>
          </a:prstGeom>
          <a:noFill/>
          <a:ln w="9525">
            <a:noFill/>
            <a:miter lim="800000"/>
            <a:headEnd/>
            <a:tailEnd/>
          </a:ln>
        </p:spPr>
        <p:txBody>
          <a:bodyPr/>
          <a:lstStyle/>
          <a:p>
            <a:endParaRPr lang="tr-TR"/>
          </a:p>
        </p:txBody>
      </p:sp>
      <p:sp>
        <p:nvSpPr>
          <p:cNvPr id="17425" name="Rectangle 1124"/>
          <p:cNvSpPr>
            <a:spLocks noChangeArrowheads="1"/>
          </p:cNvSpPr>
          <p:nvPr/>
        </p:nvSpPr>
        <p:spPr bwMode="auto">
          <a:xfrm rot="-2100000">
            <a:off x="4463070" y="1911579"/>
            <a:ext cx="570284"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Organic</a:t>
            </a:r>
            <a:endParaRPr lang="en-GB" sz="1400" dirty="0"/>
          </a:p>
        </p:txBody>
      </p:sp>
      <p:sp>
        <p:nvSpPr>
          <p:cNvPr id="17426" name="Rectangle 1125"/>
          <p:cNvSpPr>
            <a:spLocks noChangeArrowheads="1"/>
          </p:cNvSpPr>
          <p:nvPr/>
        </p:nvSpPr>
        <p:spPr bwMode="auto">
          <a:xfrm rot="-2100000">
            <a:off x="4530725" y="2001838"/>
            <a:ext cx="749300" cy="206375"/>
          </a:xfrm>
          <a:prstGeom prst="rect">
            <a:avLst/>
          </a:prstGeom>
          <a:noFill/>
          <a:ln w="9525">
            <a:noFill/>
            <a:miter lim="800000"/>
            <a:headEnd/>
            <a:tailEnd/>
          </a:ln>
        </p:spPr>
        <p:txBody>
          <a:bodyPr wrap="none" lIns="0" tIns="0" rIns="0" bIns="0">
            <a:spAutoFit/>
          </a:bodyPr>
          <a:lstStyle/>
          <a:p>
            <a:r>
              <a:rPr lang="en-GB" sz="1200" b="1">
                <a:solidFill>
                  <a:srgbClr val="000000"/>
                </a:solidFill>
              </a:rPr>
              <a:t>Chemistry</a:t>
            </a:r>
            <a:endParaRPr lang="en-GB"/>
          </a:p>
        </p:txBody>
      </p:sp>
      <p:sp>
        <p:nvSpPr>
          <p:cNvPr id="17427" name="Rectangle 1126"/>
          <p:cNvSpPr>
            <a:spLocks noChangeArrowheads="1"/>
          </p:cNvSpPr>
          <p:nvPr/>
        </p:nvSpPr>
        <p:spPr bwMode="auto">
          <a:xfrm rot="2100000">
            <a:off x="4489450" y="4378325"/>
            <a:ext cx="749300" cy="206375"/>
          </a:xfrm>
          <a:prstGeom prst="rect">
            <a:avLst/>
          </a:prstGeom>
          <a:noFill/>
          <a:ln w="9525">
            <a:noFill/>
            <a:miter lim="800000"/>
            <a:headEnd/>
            <a:tailEnd/>
          </a:ln>
        </p:spPr>
        <p:txBody>
          <a:bodyPr wrap="none" lIns="0" tIns="0" rIns="0" bIns="0">
            <a:spAutoFit/>
          </a:bodyPr>
          <a:lstStyle/>
          <a:p>
            <a:r>
              <a:rPr lang="en-GB" sz="1200" b="1">
                <a:solidFill>
                  <a:srgbClr val="000000"/>
                </a:solidFill>
              </a:rPr>
              <a:t>Chemistry</a:t>
            </a:r>
            <a:endParaRPr lang="en-GB"/>
          </a:p>
        </p:txBody>
      </p:sp>
      <p:sp>
        <p:nvSpPr>
          <p:cNvPr id="17428" name="Rectangle 1127"/>
          <p:cNvSpPr>
            <a:spLocks noChangeArrowheads="1"/>
          </p:cNvSpPr>
          <p:nvPr/>
        </p:nvSpPr>
        <p:spPr bwMode="auto">
          <a:xfrm rot="2100000">
            <a:off x="4546600" y="4254500"/>
            <a:ext cx="890588"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and Physical</a:t>
            </a:r>
            <a:endParaRPr lang="en-GB"/>
          </a:p>
        </p:txBody>
      </p:sp>
      <p:sp>
        <p:nvSpPr>
          <p:cNvPr id="17429" name="Freeform 1128"/>
          <p:cNvSpPr>
            <a:spLocks/>
          </p:cNvSpPr>
          <p:nvPr/>
        </p:nvSpPr>
        <p:spPr bwMode="auto">
          <a:xfrm>
            <a:off x="2816225" y="2286000"/>
            <a:ext cx="504825" cy="446088"/>
          </a:xfrm>
          <a:custGeom>
            <a:avLst/>
            <a:gdLst>
              <a:gd name="T0" fmla="*/ 122 w 318"/>
              <a:gd name="T1" fmla="*/ 0 h 281"/>
              <a:gd name="T2" fmla="*/ 98 w 318"/>
              <a:gd name="T3" fmla="*/ 41 h 281"/>
              <a:gd name="T4" fmla="*/ 318 w 318"/>
              <a:gd name="T5" fmla="*/ 196 h 281"/>
              <a:gd name="T6" fmla="*/ 268 w 318"/>
              <a:gd name="T7" fmla="*/ 281 h 281"/>
              <a:gd name="T8" fmla="*/ 49 w 318"/>
              <a:gd name="T9" fmla="*/ 126 h 281"/>
              <a:gd name="T10" fmla="*/ 25 w 318"/>
              <a:gd name="T11" fmla="*/ 169 h 281"/>
              <a:gd name="T12" fmla="*/ 0 w 318"/>
              <a:gd name="T13" fmla="*/ 33 h 281"/>
              <a:gd name="T14" fmla="*/ 122 w 31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281"/>
              <a:gd name="T26" fmla="*/ 318 w 31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281">
                <a:moveTo>
                  <a:pt x="122" y="0"/>
                </a:moveTo>
                <a:lnTo>
                  <a:pt x="98" y="41"/>
                </a:lnTo>
                <a:lnTo>
                  <a:pt x="318" y="196"/>
                </a:lnTo>
                <a:lnTo>
                  <a:pt x="268" y="281"/>
                </a:lnTo>
                <a:lnTo>
                  <a:pt x="49" y="126"/>
                </a:lnTo>
                <a:lnTo>
                  <a:pt x="25" y="169"/>
                </a:lnTo>
                <a:lnTo>
                  <a:pt x="0" y="33"/>
                </a:lnTo>
                <a:lnTo>
                  <a:pt x="122" y="0"/>
                </a:lnTo>
                <a:close/>
              </a:path>
            </a:pathLst>
          </a:custGeom>
          <a:solidFill>
            <a:srgbClr val="FF3300"/>
          </a:solidFill>
          <a:ln w="9525">
            <a:noFill/>
            <a:round/>
            <a:headEnd/>
            <a:tailEnd/>
          </a:ln>
        </p:spPr>
        <p:txBody>
          <a:bodyPr/>
          <a:lstStyle/>
          <a:p>
            <a:endParaRPr lang="tr-TR"/>
          </a:p>
        </p:txBody>
      </p:sp>
      <p:sp>
        <p:nvSpPr>
          <p:cNvPr id="17430" name="Rectangle 1129"/>
          <p:cNvSpPr>
            <a:spLocks noChangeArrowheads="1"/>
          </p:cNvSpPr>
          <p:nvPr/>
        </p:nvSpPr>
        <p:spPr bwMode="auto">
          <a:xfrm rot="2100000">
            <a:off x="2235060" y="1978585"/>
            <a:ext cx="744819" cy="215444"/>
          </a:xfrm>
          <a:prstGeom prst="rect">
            <a:avLst/>
          </a:prstGeom>
          <a:noFill/>
          <a:ln w="9525">
            <a:noFill/>
            <a:miter lim="800000"/>
            <a:headEnd/>
            <a:tailEnd/>
          </a:ln>
        </p:spPr>
        <p:txBody>
          <a:bodyPr wrap="none" lIns="0" tIns="0" rIns="0" bIns="0">
            <a:spAutoFit/>
          </a:bodyPr>
          <a:lstStyle/>
          <a:p>
            <a:r>
              <a:rPr lang="en-GB" sz="1400" b="1">
                <a:solidFill>
                  <a:srgbClr val="000000"/>
                </a:solidFill>
              </a:rPr>
              <a:t>Statistics  </a:t>
            </a:r>
            <a:endParaRPr lang="en-GB" sz="1400"/>
          </a:p>
        </p:txBody>
      </p:sp>
      <p:sp>
        <p:nvSpPr>
          <p:cNvPr id="17431" name="Freeform 1130"/>
          <p:cNvSpPr>
            <a:spLocks/>
          </p:cNvSpPr>
          <p:nvPr/>
        </p:nvSpPr>
        <p:spPr bwMode="auto">
          <a:xfrm>
            <a:off x="1717675" y="1430338"/>
            <a:ext cx="504825" cy="446087"/>
          </a:xfrm>
          <a:custGeom>
            <a:avLst/>
            <a:gdLst>
              <a:gd name="T0" fmla="*/ 122 w 318"/>
              <a:gd name="T1" fmla="*/ 0 h 281"/>
              <a:gd name="T2" fmla="*/ 98 w 318"/>
              <a:gd name="T3" fmla="*/ 43 h 281"/>
              <a:gd name="T4" fmla="*/ 318 w 318"/>
              <a:gd name="T5" fmla="*/ 197 h 281"/>
              <a:gd name="T6" fmla="*/ 268 w 318"/>
              <a:gd name="T7" fmla="*/ 281 h 281"/>
              <a:gd name="T8" fmla="*/ 48 w 318"/>
              <a:gd name="T9" fmla="*/ 127 h 281"/>
              <a:gd name="T10" fmla="*/ 24 w 318"/>
              <a:gd name="T11" fmla="*/ 169 h 281"/>
              <a:gd name="T12" fmla="*/ 0 w 318"/>
              <a:gd name="T13" fmla="*/ 33 h 281"/>
              <a:gd name="T14" fmla="*/ 122 w 31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281"/>
              <a:gd name="T26" fmla="*/ 318 w 31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281">
                <a:moveTo>
                  <a:pt x="122" y="0"/>
                </a:moveTo>
                <a:lnTo>
                  <a:pt x="98" y="43"/>
                </a:lnTo>
                <a:lnTo>
                  <a:pt x="318" y="197"/>
                </a:lnTo>
                <a:lnTo>
                  <a:pt x="268" y="281"/>
                </a:lnTo>
                <a:lnTo>
                  <a:pt x="48" y="127"/>
                </a:lnTo>
                <a:lnTo>
                  <a:pt x="24" y="169"/>
                </a:lnTo>
                <a:lnTo>
                  <a:pt x="0" y="33"/>
                </a:lnTo>
                <a:lnTo>
                  <a:pt x="122" y="0"/>
                </a:lnTo>
                <a:close/>
              </a:path>
            </a:pathLst>
          </a:custGeom>
          <a:solidFill>
            <a:srgbClr val="FF3300"/>
          </a:solidFill>
          <a:ln w="9525">
            <a:noFill/>
            <a:round/>
            <a:headEnd/>
            <a:tailEnd/>
          </a:ln>
        </p:spPr>
        <p:txBody>
          <a:bodyPr/>
          <a:lstStyle/>
          <a:p>
            <a:endParaRPr lang="tr-TR"/>
          </a:p>
        </p:txBody>
      </p:sp>
      <p:sp>
        <p:nvSpPr>
          <p:cNvPr id="17432" name="Rectangle 1131"/>
          <p:cNvSpPr>
            <a:spLocks noChangeArrowheads="1"/>
          </p:cNvSpPr>
          <p:nvPr/>
        </p:nvSpPr>
        <p:spPr bwMode="auto">
          <a:xfrm rot="2100000">
            <a:off x="761612" y="1025527"/>
            <a:ext cx="1014573"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Mathematics</a:t>
            </a:r>
            <a:r>
              <a:rPr lang="en-GB" sz="1200" b="1" dirty="0">
                <a:solidFill>
                  <a:srgbClr val="000000"/>
                </a:solidFill>
              </a:rPr>
              <a:t> </a:t>
            </a:r>
            <a:endParaRPr lang="en-GB" dirty="0"/>
          </a:p>
        </p:txBody>
      </p:sp>
      <p:sp>
        <p:nvSpPr>
          <p:cNvPr id="17433" name="Rectangle 1132"/>
          <p:cNvSpPr>
            <a:spLocks noChangeArrowheads="1"/>
          </p:cNvSpPr>
          <p:nvPr/>
        </p:nvSpPr>
        <p:spPr bwMode="auto">
          <a:xfrm>
            <a:off x="1843088" y="3122613"/>
            <a:ext cx="692150" cy="206375"/>
          </a:xfrm>
          <a:prstGeom prst="rect">
            <a:avLst/>
          </a:prstGeom>
          <a:noFill/>
          <a:ln w="9525">
            <a:noFill/>
            <a:miter lim="800000"/>
            <a:headEnd/>
            <a:tailEnd/>
          </a:ln>
        </p:spPr>
        <p:txBody>
          <a:bodyPr/>
          <a:lstStyle/>
          <a:p>
            <a:endParaRPr lang="tr-TR"/>
          </a:p>
        </p:txBody>
      </p:sp>
      <p:sp>
        <p:nvSpPr>
          <p:cNvPr id="17434" name="Rectangle 1133"/>
          <p:cNvSpPr>
            <a:spLocks noChangeArrowheads="1"/>
          </p:cNvSpPr>
          <p:nvPr/>
        </p:nvSpPr>
        <p:spPr bwMode="auto">
          <a:xfrm>
            <a:off x="1720256" y="3128963"/>
            <a:ext cx="804707" cy="215444"/>
          </a:xfrm>
          <a:prstGeom prst="rect">
            <a:avLst/>
          </a:prstGeom>
          <a:noFill/>
          <a:ln w="9525">
            <a:noFill/>
            <a:miter lim="800000"/>
            <a:headEnd/>
            <a:tailEnd/>
          </a:ln>
        </p:spPr>
        <p:txBody>
          <a:bodyPr wrap="none" lIns="0" tIns="0" rIns="0" bIns="0">
            <a:spAutoFit/>
          </a:bodyPr>
          <a:lstStyle/>
          <a:p>
            <a:r>
              <a:rPr lang="en-GB" sz="1200" b="1" dirty="0">
                <a:solidFill>
                  <a:srgbClr val="000000"/>
                </a:solidFill>
              </a:rPr>
              <a:t>C</a:t>
            </a:r>
            <a:r>
              <a:rPr lang="en-GB" sz="1400" b="1" dirty="0">
                <a:solidFill>
                  <a:srgbClr val="000000"/>
                </a:solidFill>
              </a:rPr>
              <a:t>omputing</a:t>
            </a:r>
            <a:endParaRPr lang="en-GB" sz="1400" b="1" dirty="0"/>
          </a:p>
        </p:txBody>
      </p:sp>
      <p:sp>
        <p:nvSpPr>
          <p:cNvPr id="17435" name="Rectangle 1134"/>
          <p:cNvSpPr>
            <a:spLocks noChangeArrowheads="1"/>
          </p:cNvSpPr>
          <p:nvPr/>
        </p:nvSpPr>
        <p:spPr bwMode="auto">
          <a:xfrm rot="-2100000">
            <a:off x="2098675" y="4211638"/>
            <a:ext cx="862013" cy="206375"/>
          </a:xfrm>
          <a:prstGeom prst="rect">
            <a:avLst/>
          </a:prstGeom>
          <a:noFill/>
          <a:ln w="9525">
            <a:noFill/>
            <a:miter lim="800000"/>
            <a:headEnd/>
            <a:tailEnd/>
          </a:ln>
        </p:spPr>
        <p:txBody>
          <a:bodyPr wrap="none" lIns="0" tIns="0" rIns="0" bIns="0">
            <a:spAutoFit/>
          </a:bodyPr>
          <a:lstStyle/>
          <a:p>
            <a:r>
              <a:rPr lang="en-GB" sz="1200" b="1">
                <a:solidFill>
                  <a:srgbClr val="000000"/>
                </a:solidFill>
              </a:rPr>
              <a:t>Engineering</a:t>
            </a:r>
            <a:endParaRPr lang="en-GB"/>
          </a:p>
        </p:txBody>
      </p:sp>
      <p:sp>
        <p:nvSpPr>
          <p:cNvPr id="17436" name="Rectangle 1135"/>
          <p:cNvSpPr>
            <a:spLocks noChangeArrowheads="1"/>
          </p:cNvSpPr>
          <p:nvPr/>
        </p:nvSpPr>
        <p:spPr bwMode="auto">
          <a:xfrm>
            <a:off x="6240463" y="3086100"/>
            <a:ext cx="1023937" cy="517525"/>
          </a:xfrm>
          <a:prstGeom prst="rect">
            <a:avLst/>
          </a:prstGeom>
          <a:noFill/>
          <a:ln w="9525">
            <a:noFill/>
            <a:miter lim="800000"/>
            <a:headEnd/>
            <a:tailEnd/>
          </a:ln>
        </p:spPr>
        <p:txBody>
          <a:bodyPr/>
          <a:lstStyle/>
          <a:p>
            <a:endParaRPr lang="tr-TR"/>
          </a:p>
        </p:txBody>
      </p:sp>
      <p:sp>
        <p:nvSpPr>
          <p:cNvPr id="17437" name="Rectangle 1136"/>
          <p:cNvSpPr>
            <a:spLocks noChangeArrowheads="1"/>
          </p:cNvSpPr>
          <p:nvPr/>
        </p:nvSpPr>
        <p:spPr bwMode="auto">
          <a:xfrm>
            <a:off x="6308725" y="3127375"/>
            <a:ext cx="650875" cy="204788"/>
          </a:xfrm>
          <a:prstGeom prst="rect">
            <a:avLst/>
          </a:prstGeom>
          <a:noFill/>
          <a:ln w="9525">
            <a:noFill/>
            <a:miter lim="800000"/>
            <a:headEnd/>
            <a:tailEnd/>
          </a:ln>
        </p:spPr>
        <p:txBody>
          <a:bodyPr/>
          <a:lstStyle/>
          <a:p>
            <a:endParaRPr lang="tr-TR"/>
          </a:p>
        </p:txBody>
      </p:sp>
      <p:sp>
        <p:nvSpPr>
          <p:cNvPr id="17438" name="Rectangle 1137"/>
          <p:cNvSpPr>
            <a:spLocks noChangeArrowheads="1"/>
          </p:cNvSpPr>
          <p:nvPr/>
        </p:nvSpPr>
        <p:spPr bwMode="auto">
          <a:xfrm>
            <a:off x="6308725" y="3133725"/>
            <a:ext cx="711349"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Industrial</a:t>
            </a:r>
            <a:endParaRPr lang="en-GB" sz="1400" b="1" dirty="0"/>
          </a:p>
        </p:txBody>
      </p:sp>
      <p:sp>
        <p:nvSpPr>
          <p:cNvPr id="17439" name="Rectangle 1138"/>
          <p:cNvSpPr>
            <a:spLocks noChangeArrowheads="1"/>
          </p:cNvSpPr>
          <p:nvPr/>
        </p:nvSpPr>
        <p:spPr bwMode="auto">
          <a:xfrm>
            <a:off x="6881813" y="3127375"/>
            <a:ext cx="95250" cy="204788"/>
          </a:xfrm>
          <a:prstGeom prst="rect">
            <a:avLst/>
          </a:prstGeom>
          <a:noFill/>
          <a:ln w="9525">
            <a:noFill/>
            <a:miter lim="800000"/>
            <a:headEnd/>
            <a:tailEnd/>
          </a:ln>
        </p:spPr>
        <p:txBody>
          <a:bodyPr/>
          <a:lstStyle/>
          <a:p>
            <a:endParaRPr lang="tr-TR"/>
          </a:p>
        </p:txBody>
      </p:sp>
      <p:sp>
        <p:nvSpPr>
          <p:cNvPr id="17440" name="Rectangle 1139"/>
          <p:cNvSpPr>
            <a:spLocks noChangeArrowheads="1"/>
          </p:cNvSpPr>
          <p:nvPr/>
        </p:nvSpPr>
        <p:spPr bwMode="auto">
          <a:xfrm rot="-2100000">
            <a:off x="6163175" y="2316391"/>
            <a:ext cx="553037" cy="215444"/>
          </a:xfrm>
          <a:prstGeom prst="rect">
            <a:avLst/>
          </a:prstGeom>
          <a:noFill/>
          <a:ln w="9525">
            <a:noFill/>
            <a:miter lim="800000"/>
            <a:headEnd/>
            <a:tailEnd/>
          </a:ln>
        </p:spPr>
        <p:txBody>
          <a:bodyPr wrap="none" lIns="0" tIns="0" rIns="0" bIns="0">
            <a:spAutoFit/>
          </a:bodyPr>
          <a:lstStyle/>
          <a:p>
            <a:r>
              <a:rPr lang="en-GB" sz="1400" b="1">
                <a:solidFill>
                  <a:srgbClr val="000000"/>
                </a:solidFill>
              </a:rPr>
              <a:t>Biology</a:t>
            </a:r>
            <a:endParaRPr lang="en-GB" sz="1400"/>
          </a:p>
        </p:txBody>
      </p:sp>
      <p:sp>
        <p:nvSpPr>
          <p:cNvPr id="17441" name="Freeform 1140"/>
          <p:cNvSpPr>
            <a:spLocks/>
          </p:cNvSpPr>
          <p:nvPr/>
        </p:nvSpPr>
        <p:spPr bwMode="auto">
          <a:xfrm>
            <a:off x="5634038" y="2605088"/>
            <a:ext cx="508000" cy="441325"/>
          </a:xfrm>
          <a:custGeom>
            <a:avLst/>
            <a:gdLst>
              <a:gd name="T0" fmla="*/ 199 w 320"/>
              <a:gd name="T1" fmla="*/ 0 h 278"/>
              <a:gd name="T2" fmla="*/ 222 w 320"/>
              <a:gd name="T3" fmla="*/ 43 h 278"/>
              <a:gd name="T4" fmla="*/ 0 w 320"/>
              <a:gd name="T5" fmla="*/ 191 h 278"/>
              <a:gd name="T6" fmla="*/ 46 w 320"/>
              <a:gd name="T7" fmla="*/ 278 h 278"/>
              <a:gd name="T8" fmla="*/ 270 w 320"/>
              <a:gd name="T9" fmla="*/ 128 h 278"/>
              <a:gd name="T10" fmla="*/ 294 w 320"/>
              <a:gd name="T11" fmla="*/ 171 h 278"/>
              <a:gd name="T12" fmla="*/ 320 w 320"/>
              <a:gd name="T13" fmla="*/ 36 h 278"/>
              <a:gd name="T14" fmla="*/ 199 w 320"/>
              <a:gd name="T15" fmla="*/ 0 h 27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78"/>
              <a:gd name="T26" fmla="*/ 320 w 320"/>
              <a:gd name="T27" fmla="*/ 278 h 2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78">
                <a:moveTo>
                  <a:pt x="199" y="0"/>
                </a:moveTo>
                <a:lnTo>
                  <a:pt x="222" y="43"/>
                </a:lnTo>
                <a:lnTo>
                  <a:pt x="0" y="191"/>
                </a:lnTo>
                <a:lnTo>
                  <a:pt x="46" y="278"/>
                </a:lnTo>
                <a:lnTo>
                  <a:pt x="270" y="128"/>
                </a:lnTo>
                <a:lnTo>
                  <a:pt x="294" y="171"/>
                </a:lnTo>
                <a:lnTo>
                  <a:pt x="320" y="36"/>
                </a:lnTo>
                <a:lnTo>
                  <a:pt x="199" y="0"/>
                </a:lnTo>
                <a:close/>
              </a:path>
            </a:pathLst>
          </a:custGeom>
          <a:solidFill>
            <a:srgbClr val="FF3300"/>
          </a:solidFill>
          <a:ln w="9525">
            <a:noFill/>
            <a:round/>
            <a:headEnd/>
            <a:tailEnd/>
          </a:ln>
        </p:spPr>
        <p:txBody>
          <a:bodyPr/>
          <a:lstStyle/>
          <a:p>
            <a:endParaRPr lang="tr-TR"/>
          </a:p>
        </p:txBody>
      </p:sp>
      <p:sp>
        <p:nvSpPr>
          <p:cNvPr id="17442" name="Freeform 1141"/>
          <p:cNvSpPr>
            <a:spLocks/>
          </p:cNvSpPr>
          <p:nvPr/>
        </p:nvSpPr>
        <p:spPr bwMode="auto">
          <a:xfrm>
            <a:off x="5611813" y="3440113"/>
            <a:ext cx="508000" cy="439737"/>
          </a:xfrm>
          <a:custGeom>
            <a:avLst/>
            <a:gdLst>
              <a:gd name="T0" fmla="*/ 199 w 320"/>
              <a:gd name="T1" fmla="*/ 277 h 277"/>
              <a:gd name="T2" fmla="*/ 222 w 320"/>
              <a:gd name="T3" fmla="*/ 234 h 277"/>
              <a:gd name="T4" fmla="*/ 0 w 320"/>
              <a:gd name="T5" fmla="*/ 85 h 277"/>
              <a:gd name="T6" fmla="*/ 47 w 320"/>
              <a:gd name="T7" fmla="*/ 0 h 277"/>
              <a:gd name="T8" fmla="*/ 270 w 320"/>
              <a:gd name="T9" fmla="*/ 148 h 277"/>
              <a:gd name="T10" fmla="*/ 293 w 320"/>
              <a:gd name="T11" fmla="*/ 105 h 277"/>
              <a:gd name="T12" fmla="*/ 320 w 320"/>
              <a:gd name="T13" fmla="*/ 241 h 277"/>
              <a:gd name="T14" fmla="*/ 199 w 320"/>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77"/>
              <a:gd name="T26" fmla="*/ 320 w 320"/>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77">
                <a:moveTo>
                  <a:pt x="199" y="277"/>
                </a:moveTo>
                <a:lnTo>
                  <a:pt x="222" y="234"/>
                </a:lnTo>
                <a:lnTo>
                  <a:pt x="0" y="85"/>
                </a:lnTo>
                <a:lnTo>
                  <a:pt x="47" y="0"/>
                </a:lnTo>
                <a:lnTo>
                  <a:pt x="270" y="148"/>
                </a:lnTo>
                <a:lnTo>
                  <a:pt x="293" y="105"/>
                </a:lnTo>
                <a:lnTo>
                  <a:pt x="320" y="241"/>
                </a:lnTo>
                <a:lnTo>
                  <a:pt x="199" y="277"/>
                </a:lnTo>
                <a:close/>
              </a:path>
            </a:pathLst>
          </a:custGeom>
          <a:solidFill>
            <a:srgbClr val="FF3300"/>
          </a:solidFill>
          <a:ln w="9525">
            <a:noFill/>
            <a:round/>
            <a:headEnd/>
            <a:tailEnd/>
          </a:ln>
        </p:spPr>
        <p:txBody>
          <a:bodyPr/>
          <a:lstStyle/>
          <a:p>
            <a:endParaRPr lang="tr-TR"/>
          </a:p>
        </p:txBody>
      </p:sp>
      <p:sp>
        <p:nvSpPr>
          <p:cNvPr id="17443" name="Rectangle 1142"/>
          <p:cNvSpPr>
            <a:spLocks noChangeArrowheads="1"/>
          </p:cNvSpPr>
          <p:nvPr/>
        </p:nvSpPr>
        <p:spPr bwMode="auto">
          <a:xfrm rot="2100000">
            <a:off x="6042951" y="4149160"/>
            <a:ext cx="1226874" cy="215444"/>
          </a:xfrm>
          <a:prstGeom prst="rect">
            <a:avLst/>
          </a:prstGeom>
          <a:noFill/>
          <a:ln w="9525">
            <a:noFill/>
            <a:miter lim="800000"/>
            <a:headEnd/>
            <a:tailEnd/>
          </a:ln>
        </p:spPr>
        <p:txBody>
          <a:bodyPr wrap="none" lIns="0" tIns="0" rIns="0" bIns="0">
            <a:spAutoFit/>
          </a:bodyPr>
          <a:lstStyle/>
          <a:p>
            <a:r>
              <a:rPr lang="en-GB" sz="1400" b="1" dirty="0">
                <a:solidFill>
                  <a:srgbClr val="000000"/>
                </a:solidFill>
              </a:rPr>
              <a:t>Pharmaceuticals</a:t>
            </a:r>
            <a:endParaRPr lang="en-GB" sz="1400" dirty="0"/>
          </a:p>
        </p:txBody>
      </p:sp>
      <p:sp>
        <p:nvSpPr>
          <p:cNvPr id="17444" name="Freeform 1143"/>
          <p:cNvSpPr>
            <a:spLocks/>
          </p:cNvSpPr>
          <p:nvPr/>
        </p:nvSpPr>
        <p:spPr bwMode="auto">
          <a:xfrm>
            <a:off x="7140575" y="2341563"/>
            <a:ext cx="214313" cy="1801812"/>
          </a:xfrm>
          <a:custGeom>
            <a:avLst/>
            <a:gdLst>
              <a:gd name="T0" fmla="*/ 0 w 135"/>
              <a:gd name="T1" fmla="*/ 0 h 1135"/>
              <a:gd name="T2" fmla="*/ 7 w 135"/>
              <a:gd name="T3" fmla="*/ 1 h 1135"/>
              <a:gd name="T4" fmla="*/ 13 w 135"/>
              <a:gd name="T5" fmla="*/ 2 h 1135"/>
              <a:gd name="T6" fmla="*/ 20 w 135"/>
              <a:gd name="T7" fmla="*/ 4 h 1135"/>
              <a:gd name="T8" fmla="*/ 26 w 135"/>
              <a:gd name="T9" fmla="*/ 7 h 1135"/>
              <a:gd name="T10" fmla="*/ 32 w 135"/>
              <a:gd name="T11" fmla="*/ 11 h 1135"/>
              <a:gd name="T12" fmla="*/ 38 w 135"/>
              <a:gd name="T13" fmla="*/ 16 h 1135"/>
              <a:gd name="T14" fmla="*/ 48 w 135"/>
              <a:gd name="T15" fmla="*/ 28 h 1135"/>
              <a:gd name="T16" fmla="*/ 56 w 135"/>
              <a:gd name="T17" fmla="*/ 41 h 1135"/>
              <a:gd name="T18" fmla="*/ 62 w 135"/>
              <a:gd name="T19" fmla="*/ 58 h 1135"/>
              <a:gd name="T20" fmla="*/ 66 w 135"/>
              <a:gd name="T21" fmla="*/ 75 h 1135"/>
              <a:gd name="T22" fmla="*/ 67 w 135"/>
              <a:gd name="T23" fmla="*/ 94 h 1135"/>
              <a:gd name="T24" fmla="*/ 67 w 135"/>
              <a:gd name="T25" fmla="*/ 473 h 1135"/>
              <a:gd name="T26" fmla="*/ 69 w 135"/>
              <a:gd name="T27" fmla="*/ 492 h 1135"/>
              <a:gd name="T28" fmla="*/ 72 w 135"/>
              <a:gd name="T29" fmla="*/ 509 h 1135"/>
              <a:gd name="T30" fmla="*/ 79 w 135"/>
              <a:gd name="T31" fmla="*/ 526 h 1135"/>
              <a:gd name="T32" fmla="*/ 87 w 135"/>
              <a:gd name="T33" fmla="*/ 539 h 1135"/>
              <a:gd name="T34" fmla="*/ 97 w 135"/>
              <a:gd name="T35" fmla="*/ 551 h 1135"/>
              <a:gd name="T36" fmla="*/ 103 w 135"/>
              <a:gd name="T37" fmla="*/ 556 h 1135"/>
              <a:gd name="T38" fmla="*/ 108 w 135"/>
              <a:gd name="T39" fmla="*/ 560 h 1135"/>
              <a:gd name="T40" fmla="*/ 115 w 135"/>
              <a:gd name="T41" fmla="*/ 563 h 1135"/>
              <a:gd name="T42" fmla="*/ 121 w 135"/>
              <a:gd name="T43" fmla="*/ 565 h 1135"/>
              <a:gd name="T44" fmla="*/ 128 w 135"/>
              <a:gd name="T45" fmla="*/ 566 h 1135"/>
              <a:gd name="T46" fmla="*/ 135 w 135"/>
              <a:gd name="T47" fmla="*/ 567 h 1135"/>
              <a:gd name="T48" fmla="*/ 128 w 135"/>
              <a:gd name="T49" fmla="*/ 568 h 1135"/>
              <a:gd name="T50" fmla="*/ 121 w 135"/>
              <a:gd name="T51" fmla="*/ 569 h 1135"/>
              <a:gd name="T52" fmla="*/ 115 w 135"/>
              <a:gd name="T53" fmla="*/ 571 h 1135"/>
              <a:gd name="T54" fmla="*/ 108 w 135"/>
              <a:gd name="T55" fmla="*/ 575 h 1135"/>
              <a:gd name="T56" fmla="*/ 103 w 135"/>
              <a:gd name="T57" fmla="*/ 579 h 1135"/>
              <a:gd name="T58" fmla="*/ 97 w 135"/>
              <a:gd name="T59" fmla="*/ 584 h 1135"/>
              <a:gd name="T60" fmla="*/ 87 w 135"/>
              <a:gd name="T61" fmla="*/ 595 h 1135"/>
              <a:gd name="T62" fmla="*/ 79 w 135"/>
              <a:gd name="T63" fmla="*/ 609 h 1135"/>
              <a:gd name="T64" fmla="*/ 72 w 135"/>
              <a:gd name="T65" fmla="*/ 625 h 1135"/>
              <a:gd name="T66" fmla="*/ 69 w 135"/>
              <a:gd name="T67" fmla="*/ 643 h 1135"/>
              <a:gd name="T68" fmla="*/ 67 w 135"/>
              <a:gd name="T69" fmla="*/ 662 h 1135"/>
              <a:gd name="T70" fmla="*/ 67 w 135"/>
              <a:gd name="T71" fmla="*/ 1041 h 1135"/>
              <a:gd name="T72" fmla="*/ 66 w 135"/>
              <a:gd name="T73" fmla="*/ 1060 h 1135"/>
              <a:gd name="T74" fmla="*/ 62 w 135"/>
              <a:gd name="T75" fmla="*/ 1077 h 1135"/>
              <a:gd name="T76" fmla="*/ 56 w 135"/>
              <a:gd name="T77" fmla="*/ 1094 h 1135"/>
              <a:gd name="T78" fmla="*/ 48 w 135"/>
              <a:gd name="T79" fmla="*/ 1107 h 1135"/>
              <a:gd name="T80" fmla="*/ 38 w 135"/>
              <a:gd name="T81" fmla="*/ 1119 h 1135"/>
              <a:gd name="T82" fmla="*/ 32 w 135"/>
              <a:gd name="T83" fmla="*/ 1124 h 1135"/>
              <a:gd name="T84" fmla="*/ 26 w 135"/>
              <a:gd name="T85" fmla="*/ 1128 h 1135"/>
              <a:gd name="T86" fmla="*/ 20 w 135"/>
              <a:gd name="T87" fmla="*/ 1131 h 1135"/>
              <a:gd name="T88" fmla="*/ 13 w 135"/>
              <a:gd name="T89" fmla="*/ 1133 h 1135"/>
              <a:gd name="T90" fmla="*/ 7 w 135"/>
              <a:gd name="T91" fmla="*/ 1134 h 1135"/>
              <a:gd name="T92" fmla="*/ 0 w 135"/>
              <a:gd name="T93" fmla="*/ 1135 h 11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
              <a:gd name="T142" fmla="*/ 0 h 1135"/>
              <a:gd name="T143" fmla="*/ 135 w 135"/>
              <a:gd name="T144" fmla="*/ 1135 h 11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 h="1135">
                <a:moveTo>
                  <a:pt x="0" y="0"/>
                </a:moveTo>
                <a:lnTo>
                  <a:pt x="7" y="1"/>
                </a:lnTo>
                <a:lnTo>
                  <a:pt x="13" y="2"/>
                </a:lnTo>
                <a:lnTo>
                  <a:pt x="20" y="4"/>
                </a:lnTo>
                <a:lnTo>
                  <a:pt x="26" y="7"/>
                </a:lnTo>
                <a:lnTo>
                  <a:pt x="32" y="11"/>
                </a:lnTo>
                <a:lnTo>
                  <a:pt x="38" y="16"/>
                </a:lnTo>
                <a:lnTo>
                  <a:pt x="48" y="28"/>
                </a:lnTo>
                <a:lnTo>
                  <a:pt x="56" y="41"/>
                </a:lnTo>
                <a:lnTo>
                  <a:pt x="62" y="58"/>
                </a:lnTo>
                <a:lnTo>
                  <a:pt x="66" y="75"/>
                </a:lnTo>
                <a:lnTo>
                  <a:pt x="67" y="94"/>
                </a:lnTo>
                <a:lnTo>
                  <a:pt x="67" y="473"/>
                </a:lnTo>
                <a:lnTo>
                  <a:pt x="69" y="492"/>
                </a:lnTo>
                <a:lnTo>
                  <a:pt x="72" y="509"/>
                </a:lnTo>
                <a:lnTo>
                  <a:pt x="79" y="526"/>
                </a:lnTo>
                <a:lnTo>
                  <a:pt x="87" y="539"/>
                </a:lnTo>
                <a:lnTo>
                  <a:pt x="97" y="551"/>
                </a:lnTo>
                <a:lnTo>
                  <a:pt x="103" y="556"/>
                </a:lnTo>
                <a:lnTo>
                  <a:pt x="108" y="560"/>
                </a:lnTo>
                <a:lnTo>
                  <a:pt x="115" y="563"/>
                </a:lnTo>
                <a:lnTo>
                  <a:pt x="121" y="565"/>
                </a:lnTo>
                <a:lnTo>
                  <a:pt x="128" y="566"/>
                </a:lnTo>
                <a:lnTo>
                  <a:pt x="135" y="567"/>
                </a:lnTo>
                <a:lnTo>
                  <a:pt x="128" y="568"/>
                </a:lnTo>
                <a:lnTo>
                  <a:pt x="121" y="569"/>
                </a:lnTo>
                <a:lnTo>
                  <a:pt x="115" y="571"/>
                </a:lnTo>
                <a:lnTo>
                  <a:pt x="108" y="575"/>
                </a:lnTo>
                <a:lnTo>
                  <a:pt x="103" y="579"/>
                </a:lnTo>
                <a:lnTo>
                  <a:pt x="97" y="584"/>
                </a:lnTo>
                <a:lnTo>
                  <a:pt x="87" y="595"/>
                </a:lnTo>
                <a:lnTo>
                  <a:pt x="79" y="609"/>
                </a:lnTo>
                <a:lnTo>
                  <a:pt x="72" y="625"/>
                </a:lnTo>
                <a:lnTo>
                  <a:pt x="69" y="643"/>
                </a:lnTo>
                <a:lnTo>
                  <a:pt x="67" y="662"/>
                </a:lnTo>
                <a:lnTo>
                  <a:pt x="67" y="1041"/>
                </a:lnTo>
                <a:lnTo>
                  <a:pt x="66" y="1060"/>
                </a:lnTo>
                <a:lnTo>
                  <a:pt x="62" y="1077"/>
                </a:lnTo>
                <a:lnTo>
                  <a:pt x="56" y="1094"/>
                </a:lnTo>
                <a:lnTo>
                  <a:pt x="48" y="1107"/>
                </a:lnTo>
                <a:lnTo>
                  <a:pt x="38" y="1119"/>
                </a:lnTo>
                <a:lnTo>
                  <a:pt x="32" y="1124"/>
                </a:lnTo>
                <a:lnTo>
                  <a:pt x="26" y="1128"/>
                </a:lnTo>
                <a:lnTo>
                  <a:pt x="20" y="1131"/>
                </a:lnTo>
                <a:lnTo>
                  <a:pt x="13" y="1133"/>
                </a:lnTo>
                <a:lnTo>
                  <a:pt x="7" y="1134"/>
                </a:lnTo>
                <a:lnTo>
                  <a:pt x="0" y="1135"/>
                </a:lnTo>
              </a:path>
            </a:pathLst>
          </a:custGeom>
          <a:noFill/>
          <a:ln w="6350">
            <a:solidFill>
              <a:srgbClr val="000000"/>
            </a:solidFill>
            <a:prstDash val="solid"/>
            <a:round/>
            <a:headEnd/>
            <a:tailEnd/>
          </a:ln>
        </p:spPr>
        <p:txBody>
          <a:bodyPr/>
          <a:lstStyle/>
          <a:p>
            <a:endParaRPr lang="tr-TR"/>
          </a:p>
        </p:txBody>
      </p:sp>
      <p:sp>
        <p:nvSpPr>
          <p:cNvPr id="17445" name="Rectangle 1144"/>
          <p:cNvSpPr>
            <a:spLocks noChangeArrowheads="1"/>
          </p:cNvSpPr>
          <p:nvPr/>
        </p:nvSpPr>
        <p:spPr bwMode="auto">
          <a:xfrm>
            <a:off x="7354888" y="3086100"/>
            <a:ext cx="1025525" cy="517525"/>
          </a:xfrm>
          <a:prstGeom prst="rect">
            <a:avLst/>
          </a:prstGeom>
          <a:noFill/>
          <a:ln w="9525">
            <a:noFill/>
            <a:miter lim="800000"/>
            <a:headEnd/>
            <a:tailEnd/>
          </a:ln>
        </p:spPr>
        <p:txBody>
          <a:bodyPr/>
          <a:lstStyle/>
          <a:p>
            <a:endParaRPr lang="tr-TR"/>
          </a:p>
        </p:txBody>
      </p:sp>
      <p:sp>
        <p:nvSpPr>
          <p:cNvPr id="17446" name="Rectangle 1145"/>
          <p:cNvSpPr>
            <a:spLocks noChangeArrowheads="1"/>
          </p:cNvSpPr>
          <p:nvPr/>
        </p:nvSpPr>
        <p:spPr bwMode="auto">
          <a:xfrm>
            <a:off x="7423150" y="3124200"/>
            <a:ext cx="804863" cy="204788"/>
          </a:xfrm>
          <a:prstGeom prst="rect">
            <a:avLst/>
          </a:prstGeom>
          <a:noFill/>
          <a:ln w="9525">
            <a:noFill/>
            <a:miter lim="800000"/>
            <a:headEnd/>
            <a:tailEnd/>
          </a:ln>
        </p:spPr>
        <p:txBody>
          <a:bodyPr/>
          <a:lstStyle/>
          <a:p>
            <a:endParaRPr lang="tr-TR"/>
          </a:p>
        </p:txBody>
      </p:sp>
      <p:sp>
        <p:nvSpPr>
          <p:cNvPr id="17447" name="Rectangle 1146"/>
          <p:cNvSpPr>
            <a:spLocks noChangeArrowheads="1"/>
          </p:cNvSpPr>
          <p:nvPr/>
        </p:nvSpPr>
        <p:spPr bwMode="auto">
          <a:xfrm>
            <a:off x="7423150" y="3130550"/>
            <a:ext cx="885825"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Applications</a:t>
            </a:r>
            <a:endParaRPr lang="en-GB"/>
          </a:p>
        </p:txBody>
      </p:sp>
      <p:sp>
        <p:nvSpPr>
          <p:cNvPr id="17448" name="Rectangle 1147"/>
          <p:cNvSpPr>
            <a:spLocks noChangeArrowheads="1"/>
          </p:cNvSpPr>
          <p:nvPr/>
        </p:nvSpPr>
        <p:spPr bwMode="auto">
          <a:xfrm>
            <a:off x="8143875" y="3124200"/>
            <a:ext cx="95250" cy="204788"/>
          </a:xfrm>
          <a:prstGeom prst="rect">
            <a:avLst/>
          </a:prstGeom>
          <a:noFill/>
          <a:ln w="9525">
            <a:noFill/>
            <a:miter lim="800000"/>
            <a:headEnd/>
            <a:tailEnd/>
          </a:ln>
        </p:spPr>
        <p:txBody>
          <a:bodyPr/>
          <a:lstStyle/>
          <a:p>
            <a:endParaRPr lang="tr-TR"/>
          </a:p>
        </p:txBody>
      </p:sp>
      <p:sp>
        <p:nvSpPr>
          <p:cNvPr id="17449" name="Rectangle 1148"/>
          <p:cNvSpPr>
            <a:spLocks noChangeArrowheads="1"/>
          </p:cNvSpPr>
          <p:nvPr/>
        </p:nvSpPr>
        <p:spPr bwMode="auto">
          <a:xfrm>
            <a:off x="7423150" y="3376613"/>
            <a:ext cx="863600" cy="204787"/>
          </a:xfrm>
          <a:prstGeom prst="rect">
            <a:avLst/>
          </a:prstGeom>
          <a:noFill/>
          <a:ln w="9525">
            <a:noFill/>
            <a:miter lim="800000"/>
            <a:headEnd/>
            <a:tailEnd/>
          </a:ln>
        </p:spPr>
        <p:txBody>
          <a:bodyPr/>
          <a:lstStyle/>
          <a:p>
            <a:endParaRPr lang="tr-TR"/>
          </a:p>
        </p:txBody>
      </p:sp>
      <p:sp>
        <p:nvSpPr>
          <p:cNvPr id="17450" name="Rectangle 1149"/>
          <p:cNvSpPr>
            <a:spLocks noChangeArrowheads="1"/>
          </p:cNvSpPr>
          <p:nvPr/>
        </p:nvSpPr>
        <p:spPr bwMode="auto">
          <a:xfrm>
            <a:off x="7423150" y="3382963"/>
            <a:ext cx="947738"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among others</a:t>
            </a:r>
            <a:endParaRPr lang="en-GB"/>
          </a:p>
        </p:txBody>
      </p:sp>
      <p:sp>
        <p:nvSpPr>
          <p:cNvPr id="17451" name="Rectangle 1150"/>
          <p:cNvSpPr>
            <a:spLocks noChangeArrowheads="1"/>
          </p:cNvSpPr>
          <p:nvPr/>
        </p:nvSpPr>
        <p:spPr bwMode="auto">
          <a:xfrm>
            <a:off x="8197850" y="3376613"/>
            <a:ext cx="95250" cy="204787"/>
          </a:xfrm>
          <a:prstGeom prst="rect">
            <a:avLst/>
          </a:prstGeom>
          <a:noFill/>
          <a:ln w="9525">
            <a:noFill/>
            <a:miter lim="800000"/>
            <a:headEnd/>
            <a:tailEnd/>
          </a:ln>
        </p:spPr>
        <p:txBody>
          <a:bodyPr/>
          <a:lstStyle/>
          <a:p>
            <a:endParaRPr lang="tr-TR"/>
          </a:p>
        </p:txBody>
      </p:sp>
      <p:sp>
        <p:nvSpPr>
          <p:cNvPr id="17452" name="Rectangle 1151"/>
          <p:cNvSpPr>
            <a:spLocks noChangeArrowheads="1"/>
          </p:cNvSpPr>
          <p:nvPr/>
        </p:nvSpPr>
        <p:spPr bwMode="auto">
          <a:xfrm rot="2100000">
            <a:off x="4681538" y="4122738"/>
            <a:ext cx="812800" cy="206375"/>
          </a:xfrm>
          <a:prstGeom prst="rect">
            <a:avLst/>
          </a:prstGeom>
          <a:noFill/>
          <a:ln w="9525">
            <a:noFill/>
            <a:miter lim="800000"/>
            <a:headEnd/>
            <a:tailEnd/>
          </a:ln>
        </p:spPr>
        <p:txBody>
          <a:bodyPr wrap="none" lIns="0" tIns="0" rIns="0" bIns="0">
            <a:spAutoFit/>
          </a:bodyPr>
          <a:lstStyle/>
          <a:p>
            <a:r>
              <a:rPr lang="en-GB" sz="1200" b="1">
                <a:solidFill>
                  <a:srgbClr val="000000"/>
                </a:solidFill>
              </a:rPr>
              <a:t>Theoretical</a:t>
            </a:r>
            <a:endParaRPr lang="en-GB"/>
          </a:p>
        </p:txBody>
      </p:sp>
      <p:sp>
        <p:nvSpPr>
          <p:cNvPr id="17453" name="Rectangle 1152"/>
          <p:cNvSpPr>
            <a:spLocks noChangeArrowheads="1"/>
          </p:cNvSpPr>
          <p:nvPr/>
        </p:nvSpPr>
        <p:spPr bwMode="auto">
          <a:xfrm>
            <a:off x="3008313" y="3101975"/>
            <a:ext cx="1384300" cy="428625"/>
          </a:xfrm>
          <a:prstGeom prst="rect">
            <a:avLst/>
          </a:prstGeom>
          <a:noFill/>
          <a:ln w="9525">
            <a:noFill/>
            <a:miter lim="800000"/>
            <a:headEnd/>
            <a:tailEnd/>
          </a:ln>
        </p:spPr>
        <p:txBody>
          <a:bodyPr/>
          <a:lstStyle/>
          <a:p>
            <a:endParaRPr lang="tr-TR"/>
          </a:p>
        </p:txBody>
      </p:sp>
      <p:sp>
        <p:nvSpPr>
          <p:cNvPr id="17454" name="Rectangle 1153"/>
          <p:cNvSpPr>
            <a:spLocks noChangeArrowheads="1"/>
          </p:cNvSpPr>
          <p:nvPr/>
        </p:nvSpPr>
        <p:spPr bwMode="auto">
          <a:xfrm>
            <a:off x="3078163" y="3144838"/>
            <a:ext cx="1239837" cy="204787"/>
          </a:xfrm>
          <a:prstGeom prst="rect">
            <a:avLst/>
          </a:prstGeom>
          <a:noFill/>
          <a:ln w="9525">
            <a:noFill/>
            <a:miter lim="800000"/>
            <a:headEnd/>
            <a:tailEnd/>
          </a:ln>
        </p:spPr>
        <p:txBody>
          <a:bodyPr/>
          <a:lstStyle/>
          <a:p>
            <a:endParaRPr lang="tr-TR"/>
          </a:p>
        </p:txBody>
      </p:sp>
      <p:sp>
        <p:nvSpPr>
          <p:cNvPr id="17455" name="Rectangle 1154"/>
          <p:cNvSpPr>
            <a:spLocks noChangeArrowheads="1"/>
          </p:cNvSpPr>
          <p:nvPr/>
        </p:nvSpPr>
        <p:spPr bwMode="auto">
          <a:xfrm>
            <a:off x="3078163" y="3151188"/>
            <a:ext cx="1368425" cy="206375"/>
          </a:xfrm>
          <a:prstGeom prst="rect">
            <a:avLst/>
          </a:prstGeom>
          <a:noFill/>
          <a:ln w="9525">
            <a:noFill/>
            <a:miter lim="800000"/>
            <a:headEnd/>
            <a:tailEnd/>
          </a:ln>
        </p:spPr>
        <p:txBody>
          <a:bodyPr wrap="none" lIns="0" tIns="0" rIns="0" bIns="0">
            <a:spAutoFit/>
          </a:bodyPr>
          <a:lstStyle/>
          <a:p>
            <a:r>
              <a:rPr lang="en-GB" sz="1200" b="1">
                <a:solidFill>
                  <a:srgbClr val="000000"/>
                </a:solidFill>
              </a:rPr>
              <a:t>CHEMOMETRICS</a:t>
            </a:r>
            <a:endParaRPr lang="en-GB"/>
          </a:p>
        </p:txBody>
      </p:sp>
      <p:sp>
        <p:nvSpPr>
          <p:cNvPr id="17456" name="Rectangle 1155"/>
          <p:cNvSpPr>
            <a:spLocks noChangeArrowheads="1"/>
          </p:cNvSpPr>
          <p:nvPr/>
        </p:nvSpPr>
        <p:spPr bwMode="auto">
          <a:xfrm>
            <a:off x="4216400" y="3144838"/>
            <a:ext cx="95250" cy="204787"/>
          </a:xfrm>
          <a:prstGeom prst="rect">
            <a:avLst/>
          </a:prstGeom>
          <a:noFill/>
          <a:ln w="9525">
            <a:noFill/>
            <a:miter lim="800000"/>
            <a:headEnd/>
            <a:tailEnd/>
          </a:ln>
        </p:spPr>
        <p:txBody>
          <a:bodyPr/>
          <a:lstStyle/>
          <a:p>
            <a:endParaRPr lang="tr-TR"/>
          </a:p>
        </p:txBody>
      </p:sp>
      <p:sp>
        <p:nvSpPr>
          <p:cNvPr id="17457" name="Rectangle 1156"/>
          <p:cNvSpPr>
            <a:spLocks noChangeArrowheads="1"/>
          </p:cNvSpPr>
          <p:nvPr/>
        </p:nvSpPr>
        <p:spPr bwMode="auto">
          <a:xfrm>
            <a:off x="1854200" y="838200"/>
            <a:ext cx="76200" cy="176213"/>
          </a:xfrm>
          <a:prstGeom prst="rect">
            <a:avLst/>
          </a:prstGeom>
          <a:noFill/>
          <a:ln w="9525">
            <a:noFill/>
            <a:miter lim="800000"/>
            <a:headEnd/>
            <a:tailEnd/>
          </a:ln>
        </p:spPr>
        <p:txBody>
          <a:bodyPr/>
          <a:lstStyle/>
          <a:p>
            <a:endParaRPr lang="tr-TR"/>
          </a:p>
        </p:txBody>
      </p:sp>
      <p:sp>
        <p:nvSpPr>
          <p:cNvPr id="17458" name="Oval 1157"/>
          <p:cNvSpPr>
            <a:spLocks noChangeArrowheads="1"/>
          </p:cNvSpPr>
          <p:nvPr/>
        </p:nvSpPr>
        <p:spPr bwMode="auto">
          <a:xfrm>
            <a:off x="3003550" y="2471738"/>
            <a:ext cx="1492250" cy="1719262"/>
          </a:xfrm>
          <a:prstGeom prst="ellipse">
            <a:avLst/>
          </a:prstGeom>
          <a:solidFill>
            <a:srgbClr val="FF3300"/>
          </a:solidFill>
          <a:ln w="9525">
            <a:noFill/>
            <a:round/>
            <a:headEnd/>
            <a:tailEnd/>
          </a:ln>
        </p:spPr>
        <p:txBody>
          <a:bodyPr/>
          <a:lstStyle/>
          <a:p>
            <a:endParaRPr lang="tr-TR"/>
          </a:p>
        </p:txBody>
      </p:sp>
      <p:sp>
        <p:nvSpPr>
          <p:cNvPr id="17459" name="Freeform 1158"/>
          <p:cNvSpPr>
            <a:spLocks/>
          </p:cNvSpPr>
          <p:nvPr/>
        </p:nvSpPr>
        <p:spPr bwMode="auto">
          <a:xfrm>
            <a:off x="4338638" y="3051175"/>
            <a:ext cx="552450" cy="319088"/>
          </a:xfrm>
          <a:custGeom>
            <a:avLst/>
            <a:gdLst>
              <a:gd name="T0" fmla="*/ 261 w 348"/>
              <a:gd name="T1" fmla="*/ 0 h 201"/>
              <a:gd name="T2" fmla="*/ 261 w 348"/>
              <a:gd name="T3" fmla="*/ 50 h 201"/>
              <a:gd name="T4" fmla="*/ 0 w 348"/>
              <a:gd name="T5" fmla="*/ 50 h 201"/>
              <a:gd name="T6" fmla="*/ 0 w 348"/>
              <a:gd name="T7" fmla="*/ 150 h 201"/>
              <a:gd name="T8" fmla="*/ 261 w 348"/>
              <a:gd name="T9" fmla="*/ 150 h 201"/>
              <a:gd name="T10" fmla="*/ 261 w 348"/>
              <a:gd name="T11" fmla="*/ 201 h 201"/>
              <a:gd name="T12" fmla="*/ 348 w 348"/>
              <a:gd name="T13" fmla="*/ 100 h 201"/>
              <a:gd name="T14" fmla="*/ 261 w 348"/>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201"/>
              <a:gd name="T26" fmla="*/ 348 w 348"/>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201">
                <a:moveTo>
                  <a:pt x="261" y="0"/>
                </a:moveTo>
                <a:lnTo>
                  <a:pt x="261" y="50"/>
                </a:lnTo>
                <a:lnTo>
                  <a:pt x="0" y="50"/>
                </a:lnTo>
                <a:lnTo>
                  <a:pt x="0" y="150"/>
                </a:lnTo>
                <a:lnTo>
                  <a:pt x="261" y="150"/>
                </a:lnTo>
                <a:lnTo>
                  <a:pt x="261" y="201"/>
                </a:lnTo>
                <a:lnTo>
                  <a:pt x="348" y="100"/>
                </a:lnTo>
                <a:lnTo>
                  <a:pt x="261" y="0"/>
                </a:lnTo>
                <a:close/>
              </a:path>
            </a:pathLst>
          </a:custGeom>
          <a:solidFill>
            <a:srgbClr val="FF3300"/>
          </a:solidFill>
          <a:ln w="9525">
            <a:noFill/>
            <a:round/>
            <a:headEnd/>
            <a:tailEnd/>
          </a:ln>
        </p:spPr>
        <p:txBody>
          <a:bodyPr/>
          <a:lstStyle/>
          <a:p>
            <a:endParaRPr lang="tr-TR"/>
          </a:p>
        </p:txBody>
      </p:sp>
      <p:sp>
        <p:nvSpPr>
          <p:cNvPr id="17460" name="Freeform 1159"/>
          <p:cNvSpPr>
            <a:spLocks/>
          </p:cNvSpPr>
          <p:nvPr/>
        </p:nvSpPr>
        <p:spPr bwMode="auto">
          <a:xfrm>
            <a:off x="5688013" y="3086100"/>
            <a:ext cx="552450" cy="319088"/>
          </a:xfrm>
          <a:custGeom>
            <a:avLst/>
            <a:gdLst>
              <a:gd name="T0" fmla="*/ 261 w 348"/>
              <a:gd name="T1" fmla="*/ 0 h 201"/>
              <a:gd name="T2" fmla="*/ 261 w 348"/>
              <a:gd name="T3" fmla="*/ 50 h 201"/>
              <a:gd name="T4" fmla="*/ 0 w 348"/>
              <a:gd name="T5" fmla="*/ 50 h 201"/>
              <a:gd name="T6" fmla="*/ 0 w 348"/>
              <a:gd name="T7" fmla="*/ 150 h 201"/>
              <a:gd name="T8" fmla="*/ 261 w 348"/>
              <a:gd name="T9" fmla="*/ 150 h 201"/>
              <a:gd name="T10" fmla="*/ 261 w 348"/>
              <a:gd name="T11" fmla="*/ 201 h 201"/>
              <a:gd name="T12" fmla="*/ 348 w 348"/>
              <a:gd name="T13" fmla="*/ 100 h 201"/>
              <a:gd name="T14" fmla="*/ 261 w 348"/>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201"/>
              <a:gd name="T26" fmla="*/ 348 w 348"/>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201">
                <a:moveTo>
                  <a:pt x="261" y="0"/>
                </a:moveTo>
                <a:lnTo>
                  <a:pt x="261" y="50"/>
                </a:lnTo>
                <a:lnTo>
                  <a:pt x="0" y="50"/>
                </a:lnTo>
                <a:lnTo>
                  <a:pt x="0" y="150"/>
                </a:lnTo>
                <a:lnTo>
                  <a:pt x="261" y="150"/>
                </a:lnTo>
                <a:lnTo>
                  <a:pt x="261" y="201"/>
                </a:lnTo>
                <a:lnTo>
                  <a:pt x="348" y="100"/>
                </a:lnTo>
                <a:lnTo>
                  <a:pt x="261" y="0"/>
                </a:lnTo>
                <a:close/>
              </a:path>
            </a:pathLst>
          </a:custGeom>
          <a:solidFill>
            <a:srgbClr val="FF3300"/>
          </a:solidFill>
          <a:ln w="9525">
            <a:noFill/>
            <a:round/>
            <a:headEnd/>
            <a:tailEnd/>
          </a:ln>
        </p:spPr>
        <p:txBody>
          <a:bodyPr/>
          <a:lstStyle/>
          <a:p>
            <a:endParaRPr lang="tr-TR"/>
          </a:p>
        </p:txBody>
      </p:sp>
      <p:sp>
        <p:nvSpPr>
          <p:cNvPr id="17461" name="Freeform 1160"/>
          <p:cNvSpPr>
            <a:spLocks/>
          </p:cNvSpPr>
          <p:nvPr/>
        </p:nvSpPr>
        <p:spPr bwMode="auto">
          <a:xfrm>
            <a:off x="3973513" y="2286000"/>
            <a:ext cx="509587" cy="441325"/>
          </a:xfrm>
          <a:custGeom>
            <a:avLst/>
            <a:gdLst>
              <a:gd name="T0" fmla="*/ 199 w 321"/>
              <a:gd name="T1" fmla="*/ 0 h 278"/>
              <a:gd name="T2" fmla="*/ 222 w 321"/>
              <a:gd name="T3" fmla="*/ 43 h 278"/>
              <a:gd name="T4" fmla="*/ 0 w 321"/>
              <a:gd name="T5" fmla="*/ 192 h 278"/>
              <a:gd name="T6" fmla="*/ 47 w 321"/>
              <a:gd name="T7" fmla="*/ 278 h 278"/>
              <a:gd name="T8" fmla="*/ 270 w 321"/>
              <a:gd name="T9" fmla="*/ 128 h 278"/>
              <a:gd name="T10" fmla="*/ 294 w 321"/>
              <a:gd name="T11" fmla="*/ 172 h 278"/>
              <a:gd name="T12" fmla="*/ 321 w 321"/>
              <a:gd name="T13" fmla="*/ 36 h 278"/>
              <a:gd name="T14" fmla="*/ 199 w 321"/>
              <a:gd name="T15" fmla="*/ 0 h 278"/>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8"/>
              <a:gd name="T26" fmla="*/ 321 w 321"/>
              <a:gd name="T27" fmla="*/ 278 h 2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8">
                <a:moveTo>
                  <a:pt x="199" y="0"/>
                </a:moveTo>
                <a:lnTo>
                  <a:pt x="222" y="43"/>
                </a:lnTo>
                <a:lnTo>
                  <a:pt x="0" y="192"/>
                </a:lnTo>
                <a:lnTo>
                  <a:pt x="47" y="278"/>
                </a:lnTo>
                <a:lnTo>
                  <a:pt x="270" y="128"/>
                </a:lnTo>
                <a:lnTo>
                  <a:pt x="294" y="172"/>
                </a:lnTo>
                <a:lnTo>
                  <a:pt x="321" y="36"/>
                </a:lnTo>
                <a:lnTo>
                  <a:pt x="199" y="0"/>
                </a:lnTo>
                <a:close/>
              </a:path>
            </a:pathLst>
          </a:custGeom>
          <a:solidFill>
            <a:srgbClr val="FF3300"/>
          </a:solidFill>
          <a:ln w="9525">
            <a:noFill/>
            <a:round/>
            <a:headEnd/>
            <a:tailEnd/>
          </a:ln>
        </p:spPr>
        <p:txBody>
          <a:bodyPr/>
          <a:lstStyle/>
          <a:p>
            <a:endParaRPr lang="tr-TR"/>
          </a:p>
        </p:txBody>
      </p:sp>
      <p:sp>
        <p:nvSpPr>
          <p:cNvPr id="17462" name="Freeform 1161"/>
          <p:cNvSpPr>
            <a:spLocks/>
          </p:cNvSpPr>
          <p:nvPr/>
        </p:nvSpPr>
        <p:spPr bwMode="auto">
          <a:xfrm>
            <a:off x="4106863" y="3644900"/>
            <a:ext cx="509587" cy="439738"/>
          </a:xfrm>
          <a:custGeom>
            <a:avLst/>
            <a:gdLst>
              <a:gd name="T0" fmla="*/ 199 w 321"/>
              <a:gd name="T1" fmla="*/ 277 h 277"/>
              <a:gd name="T2" fmla="*/ 222 w 321"/>
              <a:gd name="T3" fmla="*/ 234 h 277"/>
              <a:gd name="T4" fmla="*/ 0 w 321"/>
              <a:gd name="T5" fmla="*/ 86 h 277"/>
              <a:gd name="T6" fmla="*/ 47 w 321"/>
              <a:gd name="T7" fmla="*/ 0 h 277"/>
              <a:gd name="T8" fmla="*/ 270 w 321"/>
              <a:gd name="T9" fmla="*/ 148 h 277"/>
              <a:gd name="T10" fmla="*/ 293 w 321"/>
              <a:gd name="T11" fmla="*/ 105 h 277"/>
              <a:gd name="T12" fmla="*/ 321 w 321"/>
              <a:gd name="T13" fmla="*/ 241 h 277"/>
              <a:gd name="T14" fmla="*/ 199 w 321"/>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7"/>
              <a:gd name="T26" fmla="*/ 321 w 321"/>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7">
                <a:moveTo>
                  <a:pt x="199" y="277"/>
                </a:moveTo>
                <a:lnTo>
                  <a:pt x="222" y="234"/>
                </a:lnTo>
                <a:lnTo>
                  <a:pt x="0" y="86"/>
                </a:lnTo>
                <a:lnTo>
                  <a:pt x="47" y="0"/>
                </a:lnTo>
                <a:lnTo>
                  <a:pt x="270" y="148"/>
                </a:lnTo>
                <a:lnTo>
                  <a:pt x="293" y="105"/>
                </a:lnTo>
                <a:lnTo>
                  <a:pt x="321" y="241"/>
                </a:lnTo>
                <a:lnTo>
                  <a:pt x="199" y="277"/>
                </a:lnTo>
                <a:close/>
              </a:path>
            </a:pathLst>
          </a:custGeom>
          <a:solidFill>
            <a:srgbClr val="FF3300"/>
          </a:solidFill>
          <a:ln w="9525">
            <a:noFill/>
            <a:round/>
            <a:headEnd/>
            <a:tailEnd/>
          </a:ln>
        </p:spPr>
        <p:txBody>
          <a:bodyPr/>
          <a:lstStyle/>
          <a:p>
            <a:endParaRPr lang="tr-TR"/>
          </a:p>
        </p:txBody>
      </p:sp>
      <p:sp>
        <p:nvSpPr>
          <p:cNvPr id="17463" name="Freeform 1162"/>
          <p:cNvSpPr>
            <a:spLocks/>
          </p:cNvSpPr>
          <p:nvPr/>
        </p:nvSpPr>
        <p:spPr bwMode="auto">
          <a:xfrm>
            <a:off x="2555875" y="3086100"/>
            <a:ext cx="550863" cy="319088"/>
          </a:xfrm>
          <a:custGeom>
            <a:avLst/>
            <a:gdLst>
              <a:gd name="T0" fmla="*/ 87 w 347"/>
              <a:gd name="T1" fmla="*/ 0 h 201"/>
              <a:gd name="T2" fmla="*/ 87 w 347"/>
              <a:gd name="T3" fmla="*/ 50 h 201"/>
              <a:gd name="T4" fmla="*/ 347 w 347"/>
              <a:gd name="T5" fmla="*/ 50 h 201"/>
              <a:gd name="T6" fmla="*/ 347 w 347"/>
              <a:gd name="T7" fmla="*/ 150 h 201"/>
              <a:gd name="T8" fmla="*/ 87 w 347"/>
              <a:gd name="T9" fmla="*/ 150 h 201"/>
              <a:gd name="T10" fmla="*/ 87 w 347"/>
              <a:gd name="T11" fmla="*/ 201 h 201"/>
              <a:gd name="T12" fmla="*/ 0 w 347"/>
              <a:gd name="T13" fmla="*/ 100 h 201"/>
              <a:gd name="T14" fmla="*/ 87 w 347"/>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347"/>
              <a:gd name="T25" fmla="*/ 0 h 201"/>
              <a:gd name="T26" fmla="*/ 347 w 347"/>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7" h="201">
                <a:moveTo>
                  <a:pt x="87" y="0"/>
                </a:moveTo>
                <a:lnTo>
                  <a:pt x="87" y="50"/>
                </a:lnTo>
                <a:lnTo>
                  <a:pt x="347" y="50"/>
                </a:lnTo>
                <a:lnTo>
                  <a:pt x="347" y="150"/>
                </a:lnTo>
                <a:lnTo>
                  <a:pt x="87" y="150"/>
                </a:lnTo>
                <a:lnTo>
                  <a:pt x="87" y="201"/>
                </a:lnTo>
                <a:lnTo>
                  <a:pt x="0" y="100"/>
                </a:lnTo>
                <a:lnTo>
                  <a:pt x="87" y="0"/>
                </a:lnTo>
                <a:close/>
              </a:path>
            </a:pathLst>
          </a:custGeom>
          <a:solidFill>
            <a:srgbClr val="FF3300"/>
          </a:solidFill>
          <a:ln w="9525">
            <a:noFill/>
            <a:round/>
            <a:headEnd/>
            <a:tailEnd/>
          </a:ln>
        </p:spPr>
        <p:txBody>
          <a:bodyPr/>
          <a:lstStyle/>
          <a:p>
            <a:endParaRPr lang="tr-TR"/>
          </a:p>
        </p:txBody>
      </p:sp>
      <p:sp>
        <p:nvSpPr>
          <p:cNvPr id="17464" name="Freeform 1163"/>
          <p:cNvSpPr>
            <a:spLocks/>
          </p:cNvSpPr>
          <p:nvPr/>
        </p:nvSpPr>
        <p:spPr bwMode="auto">
          <a:xfrm>
            <a:off x="2813050" y="3676650"/>
            <a:ext cx="509588" cy="439738"/>
          </a:xfrm>
          <a:custGeom>
            <a:avLst/>
            <a:gdLst>
              <a:gd name="T0" fmla="*/ 121 w 321"/>
              <a:gd name="T1" fmla="*/ 277 h 277"/>
              <a:gd name="T2" fmla="*/ 97 w 321"/>
              <a:gd name="T3" fmla="*/ 234 h 277"/>
              <a:gd name="T4" fmla="*/ 321 w 321"/>
              <a:gd name="T5" fmla="*/ 85 h 277"/>
              <a:gd name="T6" fmla="*/ 273 w 321"/>
              <a:gd name="T7" fmla="*/ 0 h 277"/>
              <a:gd name="T8" fmla="*/ 51 w 321"/>
              <a:gd name="T9" fmla="*/ 148 h 277"/>
              <a:gd name="T10" fmla="*/ 27 w 321"/>
              <a:gd name="T11" fmla="*/ 106 h 277"/>
              <a:gd name="T12" fmla="*/ 0 w 321"/>
              <a:gd name="T13" fmla="*/ 241 h 277"/>
              <a:gd name="T14" fmla="*/ 121 w 321"/>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277"/>
              <a:gd name="T26" fmla="*/ 321 w 321"/>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277">
                <a:moveTo>
                  <a:pt x="121" y="277"/>
                </a:moveTo>
                <a:lnTo>
                  <a:pt x="97" y="234"/>
                </a:lnTo>
                <a:lnTo>
                  <a:pt x="321" y="85"/>
                </a:lnTo>
                <a:lnTo>
                  <a:pt x="273" y="0"/>
                </a:lnTo>
                <a:lnTo>
                  <a:pt x="51" y="148"/>
                </a:lnTo>
                <a:lnTo>
                  <a:pt x="27" y="106"/>
                </a:lnTo>
                <a:lnTo>
                  <a:pt x="0" y="241"/>
                </a:lnTo>
                <a:lnTo>
                  <a:pt x="121" y="277"/>
                </a:lnTo>
                <a:close/>
              </a:path>
            </a:pathLst>
          </a:custGeom>
          <a:solidFill>
            <a:srgbClr val="FF3300"/>
          </a:solidFill>
          <a:ln w="9525">
            <a:noFill/>
            <a:round/>
            <a:headEnd/>
            <a:tailEnd/>
          </a:ln>
        </p:spPr>
        <p:txBody>
          <a:bodyPr/>
          <a:lstStyle/>
          <a:p>
            <a:endParaRPr lang="tr-TR"/>
          </a:p>
        </p:txBody>
      </p:sp>
      <p:sp>
        <p:nvSpPr>
          <p:cNvPr id="17465" name="Rectangle 1164"/>
          <p:cNvSpPr>
            <a:spLocks noChangeArrowheads="1"/>
          </p:cNvSpPr>
          <p:nvPr/>
        </p:nvSpPr>
        <p:spPr bwMode="auto">
          <a:xfrm>
            <a:off x="4903788" y="2979738"/>
            <a:ext cx="904875" cy="676275"/>
          </a:xfrm>
          <a:prstGeom prst="rect">
            <a:avLst/>
          </a:prstGeom>
          <a:noFill/>
          <a:ln w="9525">
            <a:noFill/>
            <a:miter lim="800000"/>
            <a:headEnd/>
            <a:tailEnd/>
          </a:ln>
        </p:spPr>
        <p:txBody>
          <a:bodyPr/>
          <a:lstStyle/>
          <a:p>
            <a:endParaRPr lang="tr-TR" sz="1400" b="1" dirty="0"/>
          </a:p>
        </p:txBody>
      </p:sp>
      <p:sp>
        <p:nvSpPr>
          <p:cNvPr id="17466" name="Rectangle 1165"/>
          <p:cNvSpPr>
            <a:spLocks noChangeArrowheads="1"/>
          </p:cNvSpPr>
          <p:nvPr/>
        </p:nvSpPr>
        <p:spPr bwMode="auto">
          <a:xfrm>
            <a:off x="4972050" y="3017838"/>
            <a:ext cx="668338" cy="204787"/>
          </a:xfrm>
          <a:prstGeom prst="rect">
            <a:avLst/>
          </a:prstGeom>
          <a:noFill/>
          <a:ln w="9525">
            <a:noFill/>
            <a:miter lim="800000"/>
            <a:headEnd/>
            <a:tailEnd/>
          </a:ln>
        </p:spPr>
        <p:txBody>
          <a:bodyPr/>
          <a:lstStyle/>
          <a:p>
            <a:endParaRPr lang="tr-TR" sz="1200" b="1" dirty="0"/>
          </a:p>
        </p:txBody>
      </p:sp>
      <p:sp>
        <p:nvSpPr>
          <p:cNvPr id="17468" name="Rectangle 1167"/>
          <p:cNvSpPr>
            <a:spLocks noChangeArrowheads="1"/>
          </p:cNvSpPr>
          <p:nvPr/>
        </p:nvSpPr>
        <p:spPr bwMode="auto">
          <a:xfrm>
            <a:off x="5561013" y="3017838"/>
            <a:ext cx="95250" cy="204787"/>
          </a:xfrm>
          <a:prstGeom prst="rect">
            <a:avLst/>
          </a:prstGeom>
          <a:noFill/>
          <a:ln w="9525">
            <a:noFill/>
            <a:miter lim="800000"/>
            <a:headEnd/>
            <a:tailEnd/>
          </a:ln>
        </p:spPr>
        <p:txBody>
          <a:bodyPr/>
          <a:lstStyle/>
          <a:p>
            <a:endParaRPr lang="tr-TR"/>
          </a:p>
        </p:txBody>
      </p:sp>
      <p:sp>
        <p:nvSpPr>
          <p:cNvPr id="17469" name="Rectangle 1168"/>
          <p:cNvSpPr>
            <a:spLocks noChangeArrowheads="1"/>
          </p:cNvSpPr>
          <p:nvPr/>
        </p:nvSpPr>
        <p:spPr bwMode="auto">
          <a:xfrm>
            <a:off x="4972050" y="3190875"/>
            <a:ext cx="682625" cy="204788"/>
          </a:xfrm>
          <a:prstGeom prst="rect">
            <a:avLst/>
          </a:prstGeom>
          <a:noFill/>
          <a:ln w="9525">
            <a:noFill/>
            <a:miter lim="800000"/>
            <a:headEnd/>
            <a:tailEnd/>
          </a:ln>
        </p:spPr>
        <p:txBody>
          <a:bodyPr/>
          <a:lstStyle/>
          <a:p>
            <a:endParaRPr lang="tr-TR" sz="1400" b="1" dirty="0"/>
          </a:p>
        </p:txBody>
      </p:sp>
      <p:sp>
        <p:nvSpPr>
          <p:cNvPr id="17471" name="Rectangle 1170"/>
          <p:cNvSpPr>
            <a:spLocks noChangeArrowheads="1"/>
          </p:cNvSpPr>
          <p:nvPr/>
        </p:nvSpPr>
        <p:spPr bwMode="auto">
          <a:xfrm>
            <a:off x="5572125" y="3190875"/>
            <a:ext cx="95250" cy="204788"/>
          </a:xfrm>
          <a:prstGeom prst="rect">
            <a:avLst/>
          </a:prstGeom>
          <a:noFill/>
          <a:ln w="9525">
            <a:noFill/>
            <a:miter lim="800000"/>
            <a:headEnd/>
            <a:tailEnd/>
          </a:ln>
        </p:spPr>
        <p:txBody>
          <a:bodyPr/>
          <a:lstStyle/>
          <a:p>
            <a:endParaRPr lang="tr-TR"/>
          </a:p>
        </p:txBody>
      </p:sp>
      <p:sp>
        <p:nvSpPr>
          <p:cNvPr id="17474" name="Rectangle 1173"/>
          <p:cNvSpPr>
            <a:spLocks noChangeArrowheads="1"/>
          </p:cNvSpPr>
          <p:nvPr/>
        </p:nvSpPr>
        <p:spPr bwMode="auto">
          <a:xfrm rot="2100000">
            <a:off x="4489450" y="4378325"/>
            <a:ext cx="749300" cy="206375"/>
          </a:xfrm>
          <a:prstGeom prst="rect">
            <a:avLst/>
          </a:prstGeom>
          <a:noFill/>
          <a:ln w="9525">
            <a:noFill/>
            <a:miter lim="800000"/>
            <a:headEnd/>
            <a:tailEnd/>
          </a:ln>
        </p:spPr>
        <p:txBody>
          <a:bodyPr wrap="none" lIns="0" tIns="0" rIns="0" bIns="0">
            <a:spAutoFit/>
          </a:bodyPr>
          <a:lstStyle/>
          <a:p>
            <a:r>
              <a:rPr lang="en-GB" sz="1200" b="1">
                <a:solidFill>
                  <a:srgbClr val="000000"/>
                </a:solidFill>
              </a:rPr>
              <a:t>Chemistry</a:t>
            </a:r>
            <a:endParaRPr lang="en-GB"/>
          </a:p>
        </p:txBody>
      </p:sp>
      <p:sp>
        <p:nvSpPr>
          <p:cNvPr id="17475" name="Rectangle 1174"/>
          <p:cNvSpPr>
            <a:spLocks noChangeArrowheads="1"/>
          </p:cNvSpPr>
          <p:nvPr/>
        </p:nvSpPr>
        <p:spPr bwMode="auto">
          <a:xfrm rot="2100000">
            <a:off x="4546600" y="4254500"/>
            <a:ext cx="890588"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and Physical</a:t>
            </a:r>
            <a:endParaRPr lang="en-GB"/>
          </a:p>
        </p:txBody>
      </p:sp>
      <p:sp>
        <p:nvSpPr>
          <p:cNvPr id="17476" name="Freeform 1175"/>
          <p:cNvSpPr>
            <a:spLocks/>
          </p:cNvSpPr>
          <p:nvPr/>
        </p:nvSpPr>
        <p:spPr bwMode="auto">
          <a:xfrm>
            <a:off x="2816225" y="2286000"/>
            <a:ext cx="504825" cy="446088"/>
          </a:xfrm>
          <a:custGeom>
            <a:avLst/>
            <a:gdLst>
              <a:gd name="T0" fmla="*/ 122 w 318"/>
              <a:gd name="T1" fmla="*/ 0 h 281"/>
              <a:gd name="T2" fmla="*/ 98 w 318"/>
              <a:gd name="T3" fmla="*/ 41 h 281"/>
              <a:gd name="T4" fmla="*/ 318 w 318"/>
              <a:gd name="T5" fmla="*/ 196 h 281"/>
              <a:gd name="T6" fmla="*/ 268 w 318"/>
              <a:gd name="T7" fmla="*/ 281 h 281"/>
              <a:gd name="T8" fmla="*/ 49 w 318"/>
              <a:gd name="T9" fmla="*/ 126 h 281"/>
              <a:gd name="T10" fmla="*/ 25 w 318"/>
              <a:gd name="T11" fmla="*/ 169 h 281"/>
              <a:gd name="T12" fmla="*/ 0 w 318"/>
              <a:gd name="T13" fmla="*/ 33 h 281"/>
              <a:gd name="T14" fmla="*/ 122 w 31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281"/>
              <a:gd name="T26" fmla="*/ 318 w 31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281">
                <a:moveTo>
                  <a:pt x="122" y="0"/>
                </a:moveTo>
                <a:lnTo>
                  <a:pt x="98" y="41"/>
                </a:lnTo>
                <a:lnTo>
                  <a:pt x="318" y="196"/>
                </a:lnTo>
                <a:lnTo>
                  <a:pt x="268" y="281"/>
                </a:lnTo>
                <a:lnTo>
                  <a:pt x="49" y="126"/>
                </a:lnTo>
                <a:lnTo>
                  <a:pt x="25" y="169"/>
                </a:lnTo>
                <a:lnTo>
                  <a:pt x="0" y="33"/>
                </a:lnTo>
                <a:lnTo>
                  <a:pt x="122" y="0"/>
                </a:lnTo>
                <a:close/>
              </a:path>
            </a:pathLst>
          </a:custGeom>
          <a:solidFill>
            <a:srgbClr val="FF3300"/>
          </a:solidFill>
          <a:ln w="9525">
            <a:noFill/>
            <a:round/>
            <a:headEnd/>
            <a:tailEnd/>
          </a:ln>
        </p:spPr>
        <p:txBody>
          <a:bodyPr/>
          <a:lstStyle/>
          <a:p>
            <a:endParaRPr lang="tr-TR"/>
          </a:p>
        </p:txBody>
      </p:sp>
      <p:sp>
        <p:nvSpPr>
          <p:cNvPr id="17478" name="Freeform 1177"/>
          <p:cNvSpPr>
            <a:spLocks/>
          </p:cNvSpPr>
          <p:nvPr/>
        </p:nvSpPr>
        <p:spPr bwMode="auto">
          <a:xfrm>
            <a:off x="1717675" y="1430338"/>
            <a:ext cx="504825" cy="446087"/>
          </a:xfrm>
          <a:custGeom>
            <a:avLst/>
            <a:gdLst>
              <a:gd name="T0" fmla="*/ 122 w 318"/>
              <a:gd name="T1" fmla="*/ 0 h 281"/>
              <a:gd name="T2" fmla="*/ 98 w 318"/>
              <a:gd name="T3" fmla="*/ 43 h 281"/>
              <a:gd name="T4" fmla="*/ 318 w 318"/>
              <a:gd name="T5" fmla="*/ 197 h 281"/>
              <a:gd name="T6" fmla="*/ 268 w 318"/>
              <a:gd name="T7" fmla="*/ 281 h 281"/>
              <a:gd name="T8" fmla="*/ 48 w 318"/>
              <a:gd name="T9" fmla="*/ 127 h 281"/>
              <a:gd name="T10" fmla="*/ 24 w 318"/>
              <a:gd name="T11" fmla="*/ 169 h 281"/>
              <a:gd name="T12" fmla="*/ 0 w 318"/>
              <a:gd name="T13" fmla="*/ 33 h 281"/>
              <a:gd name="T14" fmla="*/ 122 w 31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281"/>
              <a:gd name="T26" fmla="*/ 318 w 31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281">
                <a:moveTo>
                  <a:pt x="122" y="0"/>
                </a:moveTo>
                <a:lnTo>
                  <a:pt x="98" y="43"/>
                </a:lnTo>
                <a:lnTo>
                  <a:pt x="318" y="197"/>
                </a:lnTo>
                <a:lnTo>
                  <a:pt x="268" y="281"/>
                </a:lnTo>
                <a:lnTo>
                  <a:pt x="48" y="127"/>
                </a:lnTo>
                <a:lnTo>
                  <a:pt x="24" y="169"/>
                </a:lnTo>
                <a:lnTo>
                  <a:pt x="0" y="33"/>
                </a:lnTo>
                <a:lnTo>
                  <a:pt x="122" y="0"/>
                </a:lnTo>
                <a:close/>
              </a:path>
            </a:pathLst>
          </a:custGeom>
          <a:solidFill>
            <a:srgbClr val="FF3300"/>
          </a:solidFill>
          <a:ln w="9525">
            <a:noFill/>
            <a:round/>
            <a:headEnd/>
            <a:tailEnd/>
          </a:ln>
        </p:spPr>
        <p:txBody>
          <a:bodyPr/>
          <a:lstStyle/>
          <a:p>
            <a:endParaRPr lang="tr-TR"/>
          </a:p>
        </p:txBody>
      </p:sp>
      <p:sp>
        <p:nvSpPr>
          <p:cNvPr id="17480" name="Rectangle 1179"/>
          <p:cNvSpPr>
            <a:spLocks noChangeArrowheads="1"/>
          </p:cNvSpPr>
          <p:nvPr/>
        </p:nvSpPr>
        <p:spPr bwMode="auto">
          <a:xfrm>
            <a:off x="1843088" y="3122613"/>
            <a:ext cx="692150" cy="206375"/>
          </a:xfrm>
          <a:prstGeom prst="rect">
            <a:avLst/>
          </a:prstGeom>
          <a:noFill/>
          <a:ln w="9525">
            <a:noFill/>
            <a:miter lim="800000"/>
            <a:headEnd/>
            <a:tailEnd/>
          </a:ln>
        </p:spPr>
        <p:txBody>
          <a:bodyPr/>
          <a:lstStyle/>
          <a:p>
            <a:endParaRPr lang="tr-TR"/>
          </a:p>
        </p:txBody>
      </p:sp>
      <p:sp>
        <p:nvSpPr>
          <p:cNvPr id="17482" name="Rectangle 1181"/>
          <p:cNvSpPr>
            <a:spLocks noChangeArrowheads="1"/>
          </p:cNvSpPr>
          <p:nvPr/>
        </p:nvSpPr>
        <p:spPr bwMode="auto">
          <a:xfrm rot="-2100000">
            <a:off x="2098675" y="4211638"/>
            <a:ext cx="862013" cy="206375"/>
          </a:xfrm>
          <a:prstGeom prst="rect">
            <a:avLst/>
          </a:prstGeom>
          <a:noFill/>
          <a:ln w="9525">
            <a:noFill/>
            <a:miter lim="800000"/>
            <a:headEnd/>
            <a:tailEnd/>
          </a:ln>
        </p:spPr>
        <p:txBody>
          <a:bodyPr wrap="none" lIns="0" tIns="0" rIns="0" bIns="0">
            <a:spAutoFit/>
          </a:bodyPr>
          <a:lstStyle/>
          <a:p>
            <a:r>
              <a:rPr lang="en-GB" sz="1200" b="1">
                <a:solidFill>
                  <a:srgbClr val="000000"/>
                </a:solidFill>
              </a:rPr>
              <a:t>Engineering</a:t>
            </a:r>
            <a:endParaRPr lang="en-GB"/>
          </a:p>
        </p:txBody>
      </p:sp>
      <p:sp>
        <p:nvSpPr>
          <p:cNvPr id="17483" name="Rectangle 1182"/>
          <p:cNvSpPr>
            <a:spLocks noChangeArrowheads="1"/>
          </p:cNvSpPr>
          <p:nvPr/>
        </p:nvSpPr>
        <p:spPr bwMode="auto">
          <a:xfrm>
            <a:off x="6240463" y="3086100"/>
            <a:ext cx="1023937" cy="517525"/>
          </a:xfrm>
          <a:prstGeom prst="rect">
            <a:avLst/>
          </a:prstGeom>
          <a:noFill/>
          <a:ln w="9525">
            <a:noFill/>
            <a:miter lim="800000"/>
            <a:headEnd/>
            <a:tailEnd/>
          </a:ln>
        </p:spPr>
        <p:txBody>
          <a:bodyPr/>
          <a:lstStyle/>
          <a:p>
            <a:endParaRPr lang="tr-TR"/>
          </a:p>
        </p:txBody>
      </p:sp>
      <p:sp>
        <p:nvSpPr>
          <p:cNvPr id="17484" name="Rectangle 1183"/>
          <p:cNvSpPr>
            <a:spLocks noChangeArrowheads="1"/>
          </p:cNvSpPr>
          <p:nvPr/>
        </p:nvSpPr>
        <p:spPr bwMode="auto">
          <a:xfrm>
            <a:off x="6308725" y="3127375"/>
            <a:ext cx="650875" cy="204788"/>
          </a:xfrm>
          <a:prstGeom prst="rect">
            <a:avLst/>
          </a:prstGeom>
          <a:noFill/>
          <a:ln w="9525">
            <a:noFill/>
            <a:miter lim="800000"/>
            <a:headEnd/>
            <a:tailEnd/>
          </a:ln>
        </p:spPr>
        <p:txBody>
          <a:bodyPr/>
          <a:lstStyle/>
          <a:p>
            <a:endParaRPr lang="tr-TR"/>
          </a:p>
        </p:txBody>
      </p:sp>
      <p:sp>
        <p:nvSpPr>
          <p:cNvPr id="17486" name="Rectangle 1185"/>
          <p:cNvSpPr>
            <a:spLocks noChangeArrowheads="1"/>
          </p:cNvSpPr>
          <p:nvPr/>
        </p:nvSpPr>
        <p:spPr bwMode="auto">
          <a:xfrm>
            <a:off x="6881813" y="3127375"/>
            <a:ext cx="95250" cy="204788"/>
          </a:xfrm>
          <a:prstGeom prst="rect">
            <a:avLst/>
          </a:prstGeom>
          <a:noFill/>
          <a:ln w="9525">
            <a:noFill/>
            <a:miter lim="800000"/>
            <a:headEnd/>
            <a:tailEnd/>
          </a:ln>
        </p:spPr>
        <p:txBody>
          <a:bodyPr/>
          <a:lstStyle/>
          <a:p>
            <a:endParaRPr lang="tr-TR"/>
          </a:p>
        </p:txBody>
      </p:sp>
      <p:sp>
        <p:nvSpPr>
          <p:cNvPr id="17488" name="Freeform 1187"/>
          <p:cNvSpPr>
            <a:spLocks/>
          </p:cNvSpPr>
          <p:nvPr/>
        </p:nvSpPr>
        <p:spPr bwMode="auto">
          <a:xfrm>
            <a:off x="5634038" y="2605088"/>
            <a:ext cx="508000" cy="441325"/>
          </a:xfrm>
          <a:custGeom>
            <a:avLst/>
            <a:gdLst>
              <a:gd name="T0" fmla="*/ 199 w 320"/>
              <a:gd name="T1" fmla="*/ 0 h 278"/>
              <a:gd name="T2" fmla="*/ 222 w 320"/>
              <a:gd name="T3" fmla="*/ 43 h 278"/>
              <a:gd name="T4" fmla="*/ 0 w 320"/>
              <a:gd name="T5" fmla="*/ 191 h 278"/>
              <a:gd name="T6" fmla="*/ 46 w 320"/>
              <a:gd name="T7" fmla="*/ 278 h 278"/>
              <a:gd name="T8" fmla="*/ 270 w 320"/>
              <a:gd name="T9" fmla="*/ 128 h 278"/>
              <a:gd name="T10" fmla="*/ 294 w 320"/>
              <a:gd name="T11" fmla="*/ 171 h 278"/>
              <a:gd name="T12" fmla="*/ 320 w 320"/>
              <a:gd name="T13" fmla="*/ 36 h 278"/>
              <a:gd name="T14" fmla="*/ 199 w 320"/>
              <a:gd name="T15" fmla="*/ 0 h 27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78"/>
              <a:gd name="T26" fmla="*/ 320 w 320"/>
              <a:gd name="T27" fmla="*/ 278 h 2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78">
                <a:moveTo>
                  <a:pt x="199" y="0"/>
                </a:moveTo>
                <a:lnTo>
                  <a:pt x="222" y="43"/>
                </a:lnTo>
                <a:lnTo>
                  <a:pt x="0" y="191"/>
                </a:lnTo>
                <a:lnTo>
                  <a:pt x="46" y="278"/>
                </a:lnTo>
                <a:lnTo>
                  <a:pt x="270" y="128"/>
                </a:lnTo>
                <a:lnTo>
                  <a:pt x="294" y="171"/>
                </a:lnTo>
                <a:lnTo>
                  <a:pt x="320" y="36"/>
                </a:lnTo>
                <a:lnTo>
                  <a:pt x="199" y="0"/>
                </a:lnTo>
                <a:close/>
              </a:path>
            </a:pathLst>
          </a:custGeom>
          <a:solidFill>
            <a:srgbClr val="FF3300"/>
          </a:solidFill>
          <a:ln w="9525">
            <a:noFill/>
            <a:round/>
            <a:headEnd/>
            <a:tailEnd/>
          </a:ln>
        </p:spPr>
        <p:txBody>
          <a:bodyPr/>
          <a:lstStyle/>
          <a:p>
            <a:endParaRPr lang="tr-TR"/>
          </a:p>
        </p:txBody>
      </p:sp>
      <p:sp>
        <p:nvSpPr>
          <p:cNvPr id="17489" name="Freeform 1188"/>
          <p:cNvSpPr>
            <a:spLocks/>
          </p:cNvSpPr>
          <p:nvPr/>
        </p:nvSpPr>
        <p:spPr bwMode="auto">
          <a:xfrm>
            <a:off x="5611813" y="3440113"/>
            <a:ext cx="508000" cy="439737"/>
          </a:xfrm>
          <a:custGeom>
            <a:avLst/>
            <a:gdLst>
              <a:gd name="T0" fmla="*/ 199 w 320"/>
              <a:gd name="T1" fmla="*/ 277 h 277"/>
              <a:gd name="T2" fmla="*/ 222 w 320"/>
              <a:gd name="T3" fmla="*/ 234 h 277"/>
              <a:gd name="T4" fmla="*/ 0 w 320"/>
              <a:gd name="T5" fmla="*/ 85 h 277"/>
              <a:gd name="T6" fmla="*/ 47 w 320"/>
              <a:gd name="T7" fmla="*/ 0 h 277"/>
              <a:gd name="T8" fmla="*/ 270 w 320"/>
              <a:gd name="T9" fmla="*/ 148 h 277"/>
              <a:gd name="T10" fmla="*/ 293 w 320"/>
              <a:gd name="T11" fmla="*/ 105 h 277"/>
              <a:gd name="T12" fmla="*/ 320 w 320"/>
              <a:gd name="T13" fmla="*/ 241 h 277"/>
              <a:gd name="T14" fmla="*/ 199 w 320"/>
              <a:gd name="T15" fmla="*/ 277 h 277"/>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77"/>
              <a:gd name="T26" fmla="*/ 320 w 320"/>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77">
                <a:moveTo>
                  <a:pt x="199" y="277"/>
                </a:moveTo>
                <a:lnTo>
                  <a:pt x="222" y="234"/>
                </a:lnTo>
                <a:lnTo>
                  <a:pt x="0" y="85"/>
                </a:lnTo>
                <a:lnTo>
                  <a:pt x="47" y="0"/>
                </a:lnTo>
                <a:lnTo>
                  <a:pt x="270" y="148"/>
                </a:lnTo>
                <a:lnTo>
                  <a:pt x="293" y="105"/>
                </a:lnTo>
                <a:lnTo>
                  <a:pt x="320" y="241"/>
                </a:lnTo>
                <a:lnTo>
                  <a:pt x="199" y="277"/>
                </a:lnTo>
                <a:close/>
              </a:path>
            </a:pathLst>
          </a:custGeom>
          <a:solidFill>
            <a:srgbClr val="FF3300"/>
          </a:solidFill>
          <a:ln w="9525">
            <a:noFill/>
            <a:round/>
            <a:headEnd/>
            <a:tailEnd/>
          </a:ln>
        </p:spPr>
        <p:txBody>
          <a:bodyPr/>
          <a:lstStyle/>
          <a:p>
            <a:endParaRPr lang="tr-TR"/>
          </a:p>
        </p:txBody>
      </p:sp>
      <p:sp>
        <p:nvSpPr>
          <p:cNvPr id="17490" name="Rectangle 1189"/>
          <p:cNvSpPr>
            <a:spLocks noChangeArrowheads="1"/>
          </p:cNvSpPr>
          <p:nvPr/>
        </p:nvSpPr>
        <p:spPr bwMode="auto">
          <a:xfrm rot="2100000">
            <a:off x="6203950" y="3878263"/>
            <a:ext cx="841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p</a:t>
            </a:r>
            <a:endParaRPr lang="en-GB"/>
          </a:p>
        </p:txBody>
      </p:sp>
      <p:sp>
        <p:nvSpPr>
          <p:cNvPr id="17491" name="Freeform 1190"/>
          <p:cNvSpPr>
            <a:spLocks/>
          </p:cNvSpPr>
          <p:nvPr/>
        </p:nvSpPr>
        <p:spPr bwMode="auto">
          <a:xfrm>
            <a:off x="7140575" y="2341563"/>
            <a:ext cx="214313" cy="1801812"/>
          </a:xfrm>
          <a:custGeom>
            <a:avLst/>
            <a:gdLst>
              <a:gd name="T0" fmla="*/ 0 w 135"/>
              <a:gd name="T1" fmla="*/ 0 h 1135"/>
              <a:gd name="T2" fmla="*/ 7 w 135"/>
              <a:gd name="T3" fmla="*/ 1 h 1135"/>
              <a:gd name="T4" fmla="*/ 13 w 135"/>
              <a:gd name="T5" fmla="*/ 2 h 1135"/>
              <a:gd name="T6" fmla="*/ 20 w 135"/>
              <a:gd name="T7" fmla="*/ 4 h 1135"/>
              <a:gd name="T8" fmla="*/ 26 w 135"/>
              <a:gd name="T9" fmla="*/ 7 h 1135"/>
              <a:gd name="T10" fmla="*/ 32 w 135"/>
              <a:gd name="T11" fmla="*/ 11 h 1135"/>
              <a:gd name="T12" fmla="*/ 38 w 135"/>
              <a:gd name="T13" fmla="*/ 16 h 1135"/>
              <a:gd name="T14" fmla="*/ 48 w 135"/>
              <a:gd name="T15" fmla="*/ 28 h 1135"/>
              <a:gd name="T16" fmla="*/ 56 w 135"/>
              <a:gd name="T17" fmla="*/ 41 h 1135"/>
              <a:gd name="T18" fmla="*/ 62 w 135"/>
              <a:gd name="T19" fmla="*/ 58 h 1135"/>
              <a:gd name="T20" fmla="*/ 66 w 135"/>
              <a:gd name="T21" fmla="*/ 75 h 1135"/>
              <a:gd name="T22" fmla="*/ 67 w 135"/>
              <a:gd name="T23" fmla="*/ 94 h 1135"/>
              <a:gd name="T24" fmla="*/ 67 w 135"/>
              <a:gd name="T25" fmla="*/ 473 h 1135"/>
              <a:gd name="T26" fmla="*/ 69 w 135"/>
              <a:gd name="T27" fmla="*/ 492 h 1135"/>
              <a:gd name="T28" fmla="*/ 72 w 135"/>
              <a:gd name="T29" fmla="*/ 509 h 1135"/>
              <a:gd name="T30" fmla="*/ 79 w 135"/>
              <a:gd name="T31" fmla="*/ 526 h 1135"/>
              <a:gd name="T32" fmla="*/ 87 w 135"/>
              <a:gd name="T33" fmla="*/ 539 h 1135"/>
              <a:gd name="T34" fmla="*/ 97 w 135"/>
              <a:gd name="T35" fmla="*/ 551 h 1135"/>
              <a:gd name="T36" fmla="*/ 103 w 135"/>
              <a:gd name="T37" fmla="*/ 556 h 1135"/>
              <a:gd name="T38" fmla="*/ 108 w 135"/>
              <a:gd name="T39" fmla="*/ 560 h 1135"/>
              <a:gd name="T40" fmla="*/ 115 w 135"/>
              <a:gd name="T41" fmla="*/ 563 h 1135"/>
              <a:gd name="T42" fmla="*/ 121 w 135"/>
              <a:gd name="T43" fmla="*/ 565 h 1135"/>
              <a:gd name="T44" fmla="*/ 128 w 135"/>
              <a:gd name="T45" fmla="*/ 566 h 1135"/>
              <a:gd name="T46" fmla="*/ 135 w 135"/>
              <a:gd name="T47" fmla="*/ 567 h 1135"/>
              <a:gd name="T48" fmla="*/ 128 w 135"/>
              <a:gd name="T49" fmla="*/ 568 h 1135"/>
              <a:gd name="T50" fmla="*/ 121 w 135"/>
              <a:gd name="T51" fmla="*/ 569 h 1135"/>
              <a:gd name="T52" fmla="*/ 115 w 135"/>
              <a:gd name="T53" fmla="*/ 571 h 1135"/>
              <a:gd name="T54" fmla="*/ 108 w 135"/>
              <a:gd name="T55" fmla="*/ 575 h 1135"/>
              <a:gd name="T56" fmla="*/ 103 w 135"/>
              <a:gd name="T57" fmla="*/ 579 h 1135"/>
              <a:gd name="T58" fmla="*/ 97 w 135"/>
              <a:gd name="T59" fmla="*/ 584 h 1135"/>
              <a:gd name="T60" fmla="*/ 87 w 135"/>
              <a:gd name="T61" fmla="*/ 595 h 1135"/>
              <a:gd name="T62" fmla="*/ 79 w 135"/>
              <a:gd name="T63" fmla="*/ 609 h 1135"/>
              <a:gd name="T64" fmla="*/ 72 w 135"/>
              <a:gd name="T65" fmla="*/ 625 h 1135"/>
              <a:gd name="T66" fmla="*/ 69 w 135"/>
              <a:gd name="T67" fmla="*/ 643 h 1135"/>
              <a:gd name="T68" fmla="*/ 67 w 135"/>
              <a:gd name="T69" fmla="*/ 662 h 1135"/>
              <a:gd name="T70" fmla="*/ 67 w 135"/>
              <a:gd name="T71" fmla="*/ 1041 h 1135"/>
              <a:gd name="T72" fmla="*/ 66 w 135"/>
              <a:gd name="T73" fmla="*/ 1060 h 1135"/>
              <a:gd name="T74" fmla="*/ 62 w 135"/>
              <a:gd name="T75" fmla="*/ 1077 h 1135"/>
              <a:gd name="T76" fmla="*/ 56 w 135"/>
              <a:gd name="T77" fmla="*/ 1094 h 1135"/>
              <a:gd name="T78" fmla="*/ 48 w 135"/>
              <a:gd name="T79" fmla="*/ 1107 h 1135"/>
              <a:gd name="T80" fmla="*/ 38 w 135"/>
              <a:gd name="T81" fmla="*/ 1119 h 1135"/>
              <a:gd name="T82" fmla="*/ 32 w 135"/>
              <a:gd name="T83" fmla="*/ 1124 h 1135"/>
              <a:gd name="T84" fmla="*/ 26 w 135"/>
              <a:gd name="T85" fmla="*/ 1128 h 1135"/>
              <a:gd name="T86" fmla="*/ 20 w 135"/>
              <a:gd name="T87" fmla="*/ 1131 h 1135"/>
              <a:gd name="T88" fmla="*/ 13 w 135"/>
              <a:gd name="T89" fmla="*/ 1133 h 1135"/>
              <a:gd name="T90" fmla="*/ 7 w 135"/>
              <a:gd name="T91" fmla="*/ 1134 h 1135"/>
              <a:gd name="T92" fmla="*/ 0 w 135"/>
              <a:gd name="T93" fmla="*/ 1135 h 11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
              <a:gd name="T142" fmla="*/ 0 h 1135"/>
              <a:gd name="T143" fmla="*/ 135 w 135"/>
              <a:gd name="T144" fmla="*/ 1135 h 11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 h="1135">
                <a:moveTo>
                  <a:pt x="0" y="0"/>
                </a:moveTo>
                <a:lnTo>
                  <a:pt x="7" y="1"/>
                </a:lnTo>
                <a:lnTo>
                  <a:pt x="13" y="2"/>
                </a:lnTo>
                <a:lnTo>
                  <a:pt x="20" y="4"/>
                </a:lnTo>
                <a:lnTo>
                  <a:pt x="26" y="7"/>
                </a:lnTo>
                <a:lnTo>
                  <a:pt x="32" y="11"/>
                </a:lnTo>
                <a:lnTo>
                  <a:pt x="38" y="16"/>
                </a:lnTo>
                <a:lnTo>
                  <a:pt x="48" y="28"/>
                </a:lnTo>
                <a:lnTo>
                  <a:pt x="56" y="41"/>
                </a:lnTo>
                <a:lnTo>
                  <a:pt x="62" y="58"/>
                </a:lnTo>
                <a:lnTo>
                  <a:pt x="66" y="75"/>
                </a:lnTo>
                <a:lnTo>
                  <a:pt x="67" y="94"/>
                </a:lnTo>
                <a:lnTo>
                  <a:pt x="67" y="473"/>
                </a:lnTo>
                <a:lnTo>
                  <a:pt x="69" y="492"/>
                </a:lnTo>
                <a:lnTo>
                  <a:pt x="72" y="509"/>
                </a:lnTo>
                <a:lnTo>
                  <a:pt x="79" y="526"/>
                </a:lnTo>
                <a:lnTo>
                  <a:pt x="87" y="539"/>
                </a:lnTo>
                <a:lnTo>
                  <a:pt x="97" y="551"/>
                </a:lnTo>
                <a:lnTo>
                  <a:pt x="103" y="556"/>
                </a:lnTo>
                <a:lnTo>
                  <a:pt x="108" y="560"/>
                </a:lnTo>
                <a:lnTo>
                  <a:pt x="115" y="563"/>
                </a:lnTo>
                <a:lnTo>
                  <a:pt x="121" y="565"/>
                </a:lnTo>
                <a:lnTo>
                  <a:pt x="128" y="566"/>
                </a:lnTo>
                <a:lnTo>
                  <a:pt x="135" y="567"/>
                </a:lnTo>
                <a:lnTo>
                  <a:pt x="128" y="568"/>
                </a:lnTo>
                <a:lnTo>
                  <a:pt x="121" y="569"/>
                </a:lnTo>
                <a:lnTo>
                  <a:pt x="115" y="571"/>
                </a:lnTo>
                <a:lnTo>
                  <a:pt x="108" y="575"/>
                </a:lnTo>
                <a:lnTo>
                  <a:pt x="103" y="579"/>
                </a:lnTo>
                <a:lnTo>
                  <a:pt x="97" y="584"/>
                </a:lnTo>
                <a:lnTo>
                  <a:pt x="87" y="595"/>
                </a:lnTo>
                <a:lnTo>
                  <a:pt x="79" y="609"/>
                </a:lnTo>
                <a:lnTo>
                  <a:pt x="72" y="625"/>
                </a:lnTo>
                <a:lnTo>
                  <a:pt x="69" y="643"/>
                </a:lnTo>
                <a:lnTo>
                  <a:pt x="67" y="662"/>
                </a:lnTo>
                <a:lnTo>
                  <a:pt x="67" y="1041"/>
                </a:lnTo>
                <a:lnTo>
                  <a:pt x="66" y="1060"/>
                </a:lnTo>
                <a:lnTo>
                  <a:pt x="62" y="1077"/>
                </a:lnTo>
                <a:lnTo>
                  <a:pt x="56" y="1094"/>
                </a:lnTo>
                <a:lnTo>
                  <a:pt x="48" y="1107"/>
                </a:lnTo>
                <a:lnTo>
                  <a:pt x="38" y="1119"/>
                </a:lnTo>
                <a:lnTo>
                  <a:pt x="32" y="1124"/>
                </a:lnTo>
                <a:lnTo>
                  <a:pt x="26" y="1128"/>
                </a:lnTo>
                <a:lnTo>
                  <a:pt x="20" y="1131"/>
                </a:lnTo>
                <a:lnTo>
                  <a:pt x="13" y="1133"/>
                </a:lnTo>
                <a:lnTo>
                  <a:pt x="7" y="1134"/>
                </a:lnTo>
                <a:lnTo>
                  <a:pt x="0" y="1135"/>
                </a:lnTo>
              </a:path>
            </a:pathLst>
          </a:custGeom>
          <a:noFill/>
          <a:ln w="6350">
            <a:solidFill>
              <a:srgbClr val="000000"/>
            </a:solidFill>
            <a:prstDash val="solid"/>
            <a:round/>
            <a:headEnd/>
            <a:tailEnd/>
          </a:ln>
        </p:spPr>
        <p:txBody>
          <a:bodyPr/>
          <a:lstStyle/>
          <a:p>
            <a:endParaRPr lang="tr-TR"/>
          </a:p>
        </p:txBody>
      </p:sp>
      <p:sp>
        <p:nvSpPr>
          <p:cNvPr id="17492" name="Rectangle 1191"/>
          <p:cNvSpPr>
            <a:spLocks noChangeArrowheads="1"/>
          </p:cNvSpPr>
          <p:nvPr/>
        </p:nvSpPr>
        <p:spPr bwMode="auto">
          <a:xfrm>
            <a:off x="7354888" y="3086100"/>
            <a:ext cx="1025525" cy="517525"/>
          </a:xfrm>
          <a:prstGeom prst="rect">
            <a:avLst/>
          </a:prstGeom>
          <a:noFill/>
          <a:ln w="9525">
            <a:noFill/>
            <a:miter lim="800000"/>
            <a:headEnd/>
            <a:tailEnd/>
          </a:ln>
        </p:spPr>
        <p:txBody>
          <a:bodyPr/>
          <a:lstStyle/>
          <a:p>
            <a:endParaRPr lang="tr-TR"/>
          </a:p>
        </p:txBody>
      </p:sp>
      <p:sp>
        <p:nvSpPr>
          <p:cNvPr id="17493" name="Rectangle 1192"/>
          <p:cNvSpPr>
            <a:spLocks noChangeArrowheads="1"/>
          </p:cNvSpPr>
          <p:nvPr/>
        </p:nvSpPr>
        <p:spPr bwMode="auto">
          <a:xfrm>
            <a:off x="7423150" y="3124200"/>
            <a:ext cx="804863" cy="204788"/>
          </a:xfrm>
          <a:prstGeom prst="rect">
            <a:avLst/>
          </a:prstGeom>
          <a:noFill/>
          <a:ln w="9525">
            <a:noFill/>
            <a:miter lim="800000"/>
            <a:headEnd/>
            <a:tailEnd/>
          </a:ln>
        </p:spPr>
        <p:txBody>
          <a:bodyPr/>
          <a:lstStyle/>
          <a:p>
            <a:endParaRPr lang="tr-TR"/>
          </a:p>
        </p:txBody>
      </p:sp>
      <p:sp>
        <p:nvSpPr>
          <p:cNvPr id="17494" name="Rectangle 1193"/>
          <p:cNvSpPr>
            <a:spLocks noChangeArrowheads="1"/>
          </p:cNvSpPr>
          <p:nvPr/>
        </p:nvSpPr>
        <p:spPr bwMode="auto">
          <a:xfrm>
            <a:off x="7423150" y="3130550"/>
            <a:ext cx="885825"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Applications</a:t>
            </a:r>
            <a:endParaRPr lang="en-GB"/>
          </a:p>
        </p:txBody>
      </p:sp>
      <p:sp>
        <p:nvSpPr>
          <p:cNvPr id="17495" name="Rectangle 1194"/>
          <p:cNvSpPr>
            <a:spLocks noChangeArrowheads="1"/>
          </p:cNvSpPr>
          <p:nvPr/>
        </p:nvSpPr>
        <p:spPr bwMode="auto">
          <a:xfrm>
            <a:off x="8143875" y="3124200"/>
            <a:ext cx="95250" cy="204788"/>
          </a:xfrm>
          <a:prstGeom prst="rect">
            <a:avLst/>
          </a:prstGeom>
          <a:noFill/>
          <a:ln w="9525">
            <a:noFill/>
            <a:miter lim="800000"/>
            <a:headEnd/>
            <a:tailEnd/>
          </a:ln>
        </p:spPr>
        <p:txBody>
          <a:bodyPr/>
          <a:lstStyle/>
          <a:p>
            <a:endParaRPr lang="tr-TR"/>
          </a:p>
        </p:txBody>
      </p:sp>
      <p:sp>
        <p:nvSpPr>
          <p:cNvPr id="17496" name="Rectangle 1195"/>
          <p:cNvSpPr>
            <a:spLocks noChangeArrowheads="1"/>
          </p:cNvSpPr>
          <p:nvPr/>
        </p:nvSpPr>
        <p:spPr bwMode="auto">
          <a:xfrm>
            <a:off x="7423150" y="3376613"/>
            <a:ext cx="863600" cy="204787"/>
          </a:xfrm>
          <a:prstGeom prst="rect">
            <a:avLst/>
          </a:prstGeom>
          <a:noFill/>
          <a:ln w="9525">
            <a:noFill/>
            <a:miter lim="800000"/>
            <a:headEnd/>
            <a:tailEnd/>
          </a:ln>
        </p:spPr>
        <p:txBody>
          <a:bodyPr/>
          <a:lstStyle/>
          <a:p>
            <a:endParaRPr lang="tr-TR"/>
          </a:p>
        </p:txBody>
      </p:sp>
      <p:sp>
        <p:nvSpPr>
          <p:cNvPr id="17497" name="Rectangle 1196"/>
          <p:cNvSpPr>
            <a:spLocks noChangeArrowheads="1"/>
          </p:cNvSpPr>
          <p:nvPr/>
        </p:nvSpPr>
        <p:spPr bwMode="auto">
          <a:xfrm>
            <a:off x="7423150" y="3382963"/>
            <a:ext cx="947738" cy="206375"/>
          </a:xfrm>
          <a:prstGeom prst="rect">
            <a:avLst/>
          </a:prstGeom>
          <a:noFill/>
          <a:ln w="9525">
            <a:noFill/>
            <a:miter lim="800000"/>
            <a:headEnd/>
            <a:tailEnd/>
          </a:ln>
        </p:spPr>
        <p:txBody>
          <a:bodyPr wrap="none" lIns="0" tIns="0" rIns="0" bIns="0">
            <a:spAutoFit/>
          </a:bodyPr>
          <a:lstStyle/>
          <a:p>
            <a:r>
              <a:rPr lang="en-GB" sz="1200" b="1">
                <a:solidFill>
                  <a:srgbClr val="000000"/>
                </a:solidFill>
              </a:rPr>
              <a:t>among others</a:t>
            </a:r>
            <a:endParaRPr lang="en-GB"/>
          </a:p>
        </p:txBody>
      </p:sp>
      <p:sp>
        <p:nvSpPr>
          <p:cNvPr id="17498" name="Rectangle 1197"/>
          <p:cNvSpPr>
            <a:spLocks noChangeArrowheads="1"/>
          </p:cNvSpPr>
          <p:nvPr/>
        </p:nvSpPr>
        <p:spPr bwMode="auto">
          <a:xfrm>
            <a:off x="8197850" y="3376613"/>
            <a:ext cx="95250" cy="204787"/>
          </a:xfrm>
          <a:prstGeom prst="rect">
            <a:avLst/>
          </a:prstGeom>
          <a:noFill/>
          <a:ln w="9525">
            <a:noFill/>
            <a:miter lim="800000"/>
            <a:headEnd/>
            <a:tailEnd/>
          </a:ln>
        </p:spPr>
        <p:txBody>
          <a:bodyPr/>
          <a:lstStyle/>
          <a:p>
            <a:endParaRPr lang="tr-TR"/>
          </a:p>
        </p:txBody>
      </p:sp>
      <p:sp>
        <p:nvSpPr>
          <p:cNvPr id="17499" name="Rectangle 1198"/>
          <p:cNvSpPr>
            <a:spLocks noChangeArrowheads="1"/>
          </p:cNvSpPr>
          <p:nvPr/>
        </p:nvSpPr>
        <p:spPr bwMode="auto">
          <a:xfrm rot="2100000">
            <a:off x="4681538" y="4122738"/>
            <a:ext cx="812800" cy="206375"/>
          </a:xfrm>
          <a:prstGeom prst="rect">
            <a:avLst/>
          </a:prstGeom>
          <a:noFill/>
          <a:ln w="9525">
            <a:noFill/>
            <a:miter lim="800000"/>
            <a:headEnd/>
            <a:tailEnd/>
          </a:ln>
        </p:spPr>
        <p:txBody>
          <a:bodyPr wrap="none" lIns="0" tIns="0" rIns="0" bIns="0">
            <a:spAutoFit/>
          </a:bodyPr>
          <a:lstStyle/>
          <a:p>
            <a:r>
              <a:rPr lang="en-GB" sz="1200" b="1">
                <a:solidFill>
                  <a:srgbClr val="000000"/>
                </a:solidFill>
              </a:rPr>
              <a:t>Theoretical</a:t>
            </a:r>
            <a:endParaRPr lang="en-GB"/>
          </a:p>
        </p:txBody>
      </p:sp>
      <p:sp>
        <p:nvSpPr>
          <p:cNvPr id="17500" name="Rectangle 1199"/>
          <p:cNvSpPr>
            <a:spLocks noChangeArrowheads="1"/>
          </p:cNvSpPr>
          <p:nvPr/>
        </p:nvSpPr>
        <p:spPr bwMode="auto">
          <a:xfrm>
            <a:off x="3008313" y="3101975"/>
            <a:ext cx="1384300" cy="428625"/>
          </a:xfrm>
          <a:prstGeom prst="rect">
            <a:avLst/>
          </a:prstGeom>
          <a:noFill/>
          <a:ln w="9525">
            <a:noFill/>
            <a:miter lim="800000"/>
            <a:headEnd/>
            <a:tailEnd/>
          </a:ln>
        </p:spPr>
        <p:txBody>
          <a:bodyPr/>
          <a:lstStyle/>
          <a:p>
            <a:endParaRPr lang="tr-TR"/>
          </a:p>
        </p:txBody>
      </p:sp>
      <p:sp>
        <p:nvSpPr>
          <p:cNvPr id="17501" name="Rectangle 1200"/>
          <p:cNvSpPr>
            <a:spLocks noChangeArrowheads="1"/>
          </p:cNvSpPr>
          <p:nvPr/>
        </p:nvSpPr>
        <p:spPr bwMode="auto">
          <a:xfrm>
            <a:off x="3078163" y="3144838"/>
            <a:ext cx="1239837" cy="204787"/>
          </a:xfrm>
          <a:prstGeom prst="rect">
            <a:avLst/>
          </a:prstGeom>
          <a:noFill/>
          <a:ln w="9525">
            <a:noFill/>
            <a:miter lim="800000"/>
            <a:headEnd/>
            <a:tailEnd/>
          </a:ln>
        </p:spPr>
        <p:txBody>
          <a:bodyPr/>
          <a:lstStyle/>
          <a:p>
            <a:endParaRPr lang="tr-TR"/>
          </a:p>
        </p:txBody>
      </p:sp>
      <p:sp>
        <p:nvSpPr>
          <p:cNvPr id="17502" name="Rectangle 1201"/>
          <p:cNvSpPr>
            <a:spLocks noChangeArrowheads="1"/>
          </p:cNvSpPr>
          <p:nvPr/>
        </p:nvSpPr>
        <p:spPr bwMode="auto">
          <a:xfrm>
            <a:off x="3048000" y="3124200"/>
            <a:ext cx="1413849" cy="246221"/>
          </a:xfrm>
          <a:prstGeom prst="rect">
            <a:avLst/>
          </a:prstGeom>
          <a:noFill/>
          <a:ln w="9525">
            <a:noFill/>
            <a:miter lim="800000"/>
            <a:headEnd/>
            <a:tailEnd/>
          </a:ln>
        </p:spPr>
        <p:txBody>
          <a:bodyPr wrap="none" lIns="0" tIns="0" rIns="0" bIns="0">
            <a:spAutoFit/>
          </a:bodyPr>
          <a:lstStyle/>
          <a:p>
            <a:r>
              <a:rPr lang="en-GB" sz="1600" b="1" dirty="0">
                <a:solidFill>
                  <a:srgbClr val="000000"/>
                </a:solidFill>
              </a:rPr>
              <a:t>CHEMOMETRICS</a:t>
            </a:r>
            <a:endParaRPr lang="en-GB" sz="1600" dirty="0"/>
          </a:p>
        </p:txBody>
      </p:sp>
      <p:sp>
        <p:nvSpPr>
          <p:cNvPr id="17503" name="Rectangle 1202"/>
          <p:cNvSpPr>
            <a:spLocks noChangeArrowheads="1"/>
          </p:cNvSpPr>
          <p:nvPr/>
        </p:nvSpPr>
        <p:spPr bwMode="auto">
          <a:xfrm>
            <a:off x="4216400" y="3144838"/>
            <a:ext cx="95250" cy="204787"/>
          </a:xfrm>
          <a:prstGeom prst="rect">
            <a:avLst/>
          </a:prstGeom>
          <a:noFill/>
          <a:ln w="9525">
            <a:noFill/>
            <a:miter lim="800000"/>
            <a:headEnd/>
            <a:tailEnd/>
          </a:ln>
        </p:spPr>
        <p:txBody>
          <a:bodyPr/>
          <a:lstStyle/>
          <a:p>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282315"/>
          <a:ext cx="6096000" cy="293370"/>
        </p:xfrm>
        <a:graphic>
          <a:graphicData uri="http://schemas.openxmlformats.org/drawingml/2006/table">
            <a:tbl>
              <a:tblPr/>
              <a:tblGrid>
                <a:gridCol w="6096000"/>
              </a:tblGrid>
              <a:tr h="0">
                <a:tc>
                  <a:txBody>
                    <a:bodyPr/>
                    <a:lstStyle/>
                    <a:p>
                      <a:pPr algn="ctr"/>
                      <a:r>
                        <a:rPr lang="en-US" b="1" i="1"/>
                        <a:t>nitial Factor Method: Principal Components</a:t>
                      </a:r>
                      <a:endParaRPr lang="en-US"/>
                    </a:p>
                  </a:txBody>
                  <a:tcPr marL="9525" marR="9525" marT="9525" marB="9525" anchor="ctr">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1752600" y="1066800"/>
          <a:ext cx="6324600" cy="4648203"/>
        </p:xfrm>
        <a:graphic>
          <a:graphicData uri="http://schemas.openxmlformats.org/drawingml/2006/table">
            <a:tbl>
              <a:tblPr/>
              <a:tblGrid>
                <a:gridCol w="1264920"/>
                <a:gridCol w="1264920"/>
                <a:gridCol w="1264920"/>
                <a:gridCol w="1264920"/>
                <a:gridCol w="1264920"/>
              </a:tblGrid>
              <a:tr h="664029">
                <a:tc gridSpan="5">
                  <a:txBody>
                    <a:bodyPr/>
                    <a:lstStyle/>
                    <a:p>
                      <a:pPr algn="ctr"/>
                      <a:r>
                        <a:rPr lang="en-US" sz="1600" b="1" dirty="0" smtClean="0"/>
                        <a:t>Eigen values </a:t>
                      </a:r>
                      <a:r>
                        <a:rPr lang="en-US" sz="1600" b="1" dirty="0"/>
                        <a:t>of the Correlation Matrix: Total</a:t>
                      </a:r>
                      <a:br>
                        <a:rPr lang="en-US" sz="1600" b="1" dirty="0"/>
                      </a:br>
                      <a:r>
                        <a:rPr lang="en-US" sz="1600" b="1" dirty="0"/>
                        <a:t>= 5 Average = 1</a:t>
                      </a:r>
                      <a:endParaRPr lang="en-US" sz="1600" dirty="0"/>
                    </a:p>
                  </a:txBody>
                  <a:tcPr marL="60220" marR="60220" marT="60220" marB="60220" anchor="b">
                    <a:lnL>
                      <a:noFill/>
                    </a:lnL>
                    <a:lnR>
                      <a:noFill/>
                    </a:lnR>
                    <a:lnT>
                      <a:noFill/>
                    </a:lnT>
                    <a:lnB>
                      <a:noFill/>
                    </a:lnB>
                    <a:solidFill>
                      <a:srgbClr val="AAAAA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4029">
                <a:tc>
                  <a:txBody>
                    <a:bodyPr/>
                    <a:lstStyle/>
                    <a:p>
                      <a:pPr algn="ctr"/>
                      <a:r>
                        <a:rPr lang="tr-TR" sz="1600" b="1"/>
                        <a:t> </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b="1"/>
                        <a:t>Eigenvalue</a:t>
                      </a:r>
                      <a:endParaRPr lang="tr-TR" sz="1600"/>
                    </a:p>
                  </a:txBody>
                  <a:tcPr marL="60220" marR="60220" marT="60220" marB="60220" anchor="b">
                    <a:lnL>
                      <a:noFill/>
                    </a:lnL>
                    <a:lnR>
                      <a:noFill/>
                    </a:lnR>
                    <a:lnT>
                      <a:noFill/>
                    </a:lnT>
                    <a:lnB>
                      <a:noFill/>
                    </a:lnB>
                    <a:solidFill>
                      <a:srgbClr val="AAAAAA"/>
                    </a:solidFill>
                  </a:tcPr>
                </a:tc>
                <a:tc>
                  <a:txBody>
                    <a:bodyPr/>
                    <a:lstStyle/>
                    <a:p>
                      <a:pPr algn="r"/>
                      <a:r>
                        <a:rPr lang="tr-TR" sz="1600" b="1"/>
                        <a:t>Difference</a:t>
                      </a:r>
                      <a:endParaRPr lang="tr-TR" sz="1600"/>
                    </a:p>
                  </a:txBody>
                  <a:tcPr marL="60220" marR="60220" marT="60220" marB="60220" anchor="b">
                    <a:lnL>
                      <a:noFill/>
                    </a:lnL>
                    <a:lnR>
                      <a:noFill/>
                    </a:lnR>
                    <a:lnT>
                      <a:noFill/>
                    </a:lnT>
                    <a:lnB>
                      <a:noFill/>
                    </a:lnB>
                    <a:solidFill>
                      <a:srgbClr val="AAAAAA"/>
                    </a:solidFill>
                  </a:tcPr>
                </a:tc>
                <a:tc>
                  <a:txBody>
                    <a:bodyPr/>
                    <a:lstStyle/>
                    <a:p>
                      <a:pPr algn="r"/>
                      <a:r>
                        <a:rPr lang="tr-TR" sz="1600" b="1"/>
                        <a:t>Proportion</a:t>
                      </a:r>
                      <a:endParaRPr lang="tr-TR" sz="1600"/>
                    </a:p>
                  </a:txBody>
                  <a:tcPr marL="60220" marR="60220" marT="60220" marB="60220" anchor="b">
                    <a:lnL>
                      <a:noFill/>
                    </a:lnL>
                    <a:lnR>
                      <a:noFill/>
                    </a:lnR>
                    <a:lnT>
                      <a:noFill/>
                    </a:lnT>
                    <a:lnB>
                      <a:noFill/>
                    </a:lnB>
                    <a:solidFill>
                      <a:srgbClr val="AAAAAA"/>
                    </a:solidFill>
                  </a:tcPr>
                </a:tc>
                <a:tc>
                  <a:txBody>
                    <a:bodyPr/>
                    <a:lstStyle/>
                    <a:p>
                      <a:pPr algn="r"/>
                      <a:r>
                        <a:rPr lang="tr-TR" sz="1600" b="1"/>
                        <a:t>Cumulative</a:t>
                      </a:r>
                      <a:endParaRPr lang="tr-TR" sz="1600"/>
                    </a:p>
                  </a:txBody>
                  <a:tcPr marL="60220" marR="60220" marT="60220" marB="60220" anchor="b">
                    <a:lnL>
                      <a:noFill/>
                    </a:lnL>
                    <a:lnR>
                      <a:noFill/>
                    </a:lnR>
                    <a:lnT>
                      <a:noFill/>
                    </a:lnT>
                    <a:lnB>
                      <a:noFill/>
                    </a:lnB>
                    <a:solidFill>
                      <a:srgbClr val="AAAAAA"/>
                    </a:solidFill>
                  </a:tcPr>
                </a:tc>
              </a:tr>
              <a:tr h="664029">
                <a:tc>
                  <a:txBody>
                    <a:bodyPr/>
                    <a:lstStyle/>
                    <a:p>
                      <a:pPr algn="r"/>
                      <a:r>
                        <a:rPr lang="tr-TR" sz="1600" b="1"/>
                        <a:t>1</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a:t>2.87331359</a:t>
                      </a:r>
                    </a:p>
                  </a:txBody>
                  <a:tcPr marL="60220" marR="60220" marT="60220" marB="60220" anchor="ctr">
                    <a:lnL>
                      <a:noFill/>
                    </a:lnL>
                    <a:lnR>
                      <a:noFill/>
                    </a:lnR>
                    <a:lnT>
                      <a:noFill/>
                    </a:lnT>
                    <a:lnB>
                      <a:noFill/>
                    </a:lnB>
                    <a:solidFill>
                      <a:srgbClr val="CCCCCC"/>
                    </a:solidFill>
                  </a:tcPr>
                </a:tc>
                <a:tc>
                  <a:txBody>
                    <a:bodyPr/>
                    <a:lstStyle/>
                    <a:p>
                      <a:pPr algn="r"/>
                      <a:r>
                        <a:rPr lang="tr-TR" sz="1600"/>
                        <a:t>1.07665350</a:t>
                      </a:r>
                    </a:p>
                  </a:txBody>
                  <a:tcPr marL="60220" marR="60220" marT="60220" marB="60220" anchor="ctr">
                    <a:lnL>
                      <a:noFill/>
                    </a:lnL>
                    <a:lnR>
                      <a:noFill/>
                    </a:lnR>
                    <a:lnT>
                      <a:noFill/>
                    </a:lnT>
                    <a:lnB>
                      <a:noFill/>
                    </a:lnB>
                    <a:solidFill>
                      <a:srgbClr val="CCCCCC"/>
                    </a:solidFill>
                  </a:tcPr>
                </a:tc>
                <a:tc>
                  <a:txBody>
                    <a:bodyPr/>
                    <a:lstStyle/>
                    <a:p>
                      <a:pPr algn="r"/>
                      <a:r>
                        <a:rPr lang="tr-TR" sz="1600"/>
                        <a:t>0.5747</a:t>
                      </a:r>
                    </a:p>
                  </a:txBody>
                  <a:tcPr marL="60220" marR="60220" marT="60220" marB="60220" anchor="ctr">
                    <a:lnL>
                      <a:noFill/>
                    </a:lnL>
                    <a:lnR>
                      <a:noFill/>
                    </a:lnR>
                    <a:lnT>
                      <a:noFill/>
                    </a:lnT>
                    <a:lnB>
                      <a:noFill/>
                    </a:lnB>
                    <a:solidFill>
                      <a:srgbClr val="CCCCCC"/>
                    </a:solidFill>
                  </a:tcPr>
                </a:tc>
                <a:tc>
                  <a:txBody>
                    <a:bodyPr/>
                    <a:lstStyle/>
                    <a:p>
                      <a:pPr algn="r"/>
                      <a:r>
                        <a:rPr lang="tr-TR" sz="1600"/>
                        <a:t>0.5747</a:t>
                      </a:r>
                    </a:p>
                  </a:txBody>
                  <a:tcPr marL="60220" marR="60220" marT="60220" marB="60220" anchor="ctr">
                    <a:lnL>
                      <a:noFill/>
                    </a:lnL>
                    <a:lnR>
                      <a:noFill/>
                    </a:lnR>
                    <a:lnT>
                      <a:noFill/>
                    </a:lnT>
                    <a:lnB>
                      <a:noFill/>
                    </a:lnB>
                    <a:solidFill>
                      <a:srgbClr val="CCCCCC"/>
                    </a:solidFill>
                  </a:tcPr>
                </a:tc>
              </a:tr>
              <a:tr h="664029">
                <a:tc>
                  <a:txBody>
                    <a:bodyPr/>
                    <a:lstStyle/>
                    <a:p>
                      <a:pPr algn="r"/>
                      <a:r>
                        <a:rPr lang="tr-TR" sz="1600" b="1"/>
                        <a:t>2</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a:t>1.79666009</a:t>
                      </a:r>
                    </a:p>
                  </a:txBody>
                  <a:tcPr marL="60220" marR="60220" marT="60220" marB="60220" anchor="ctr">
                    <a:lnL>
                      <a:noFill/>
                    </a:lnL>
                    <a:lnR>
                      <a:noFill/>
                    </a:lnR>
                    <a:lnT>
                      <a:noFill/>
                    </a:lnT>
                    <a:lnB>
                      <a:noFill/>
                    </a:lnB>
                    <a:solidFill>
                      <a:srgbClr val="CCCCCC"/>
                    </a:solidFill>
                  </a:tcPr>
                </a:tc>
                <a:tc>
                  <a:txBody>
                    <a:bodyPr/>
                    <a:lstStyle/>
                    <a:p>
                      <a:pPr algn="r"/>
                      <a:r>
                        <a:rPr lang="tr-TR" sz="1600"/>
                        <a:t>1.58182321</a:t>
                      </a:r>
                    </a:p>
                  </a:txBody>
                  <a:tcPr marL="60220" marR="60220" marT="60220" marB="60220" anchor="ctr">
                    <a:lnL>
                      <a:noFill/>
                    </a:lnL>
                    <a:lnR>
                      <a:noFill/>
                    </a:lnR>
                    <a:lnT>
                      <a:noFill/>
                    </a:lnT>
                    <a:lnB>
                      <a:noFill/>
                    </a:lnB>
                    <a:solidFill>
                      <a:srgbClr val="CCCCCC"/>
                    </a:solidFill>
                  </a:tcPr>
                </a:tc>
                <a:tc>
                  <a:txBody>
                    <a:bodyPr/>
                    <a:lstStyle/>
                    <a:p>
                      <a:pPr algn="r"/>
                      <a:r>
                        <a:rPr lang="tr-TR" sz="1600"/>
                        <a:t>0.3593</a:t>
                      </a:r>
                    </a:p>
                  </a:txBody>
                  <a:tcPr marL="60220" marR="60220" marT="60220" marB="60220" anchor="ctr">
                    <a:lnL>
                      <a:noFill/>
                    </a:lnL>
                    <a:lnR>
                      <a:noFill/>
                    </a:lnR>
                    <a:lnT>
                      <a:noFill/>
                    </a:lnT>
                    <a:lnB>
                      <a:noFill/>
                    </a:lnB>
                    <a:solidFill>
                      <a:srgbClr val="CCCCCC"/>
                    </a:solidFill>
                  </a:tcPr>
                </a:tc>
                <a:tc>
                  <a:txBody>
                    <a:bodyPr/>
                    <a:lstStyle/>
                    <a:p>
                      <a:pPr algn="r"/>
                      <a:r>
                        <a:rPr lang="tr-TR" sz="1600"/>
                        <a:t>0.9340</a:t>
                      </a:r>
                    </a:p>
                  </a:txBody>
                  <a:tcPr marL="60220" marR="60220" marT="60220" marB="60220" anchor="ctr">
                    <a:lnL>
                      <a:noFill/>
                    </a:lnL>
                    <a:lnR>
                      <a:noFill/>
                    </a:lnR>
                    <a:lnT>
                      <a:noFill/>
                    </a:lnT>
                    <a:lnB>
                      <a:noFill/>
                    </a:lnB>
                    <a:solidFill>
                      <a:srgbClr val="CCCCCC"/>
                    </a:solidFill>
                  </a:tcPr>
                </a:tc>
              </a:tr>
              <a:tr h="664029">
                <a:tc>
                  <a:txBody>
                    <a:bodyPr/>
                    <a:lstStyle/>
                    <a:p>
                      <a:pPr algn="r"/>
                      <a:r>
                        <a:rPr lang="tr-TR" sz="1600" b="1"/>
                        <a:t>3</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a:t>0.21483689</a:t>
                      </a:r>
                    </a:p>
                  </a:txBody>
                  <a:tcPr marL="60220" marR="60220" marT="60220" marB="60220" anchor="ctr">
                    <a:lnL>
                      <a:noFill/>
                    </a:lnL>
                    <a:lnR>
                      <a:noFill/>
                    </a:lnR>
                    <a:lnT>
                      <a:noFill/>
                    </a:lnT>
                    <a:lnB>
                      <a:noFill/>
                    </a:lnB>
                    <a:solidFill>
                      <a:srgbClr val="CCCCCC"/>
                    </a:solidFill>
                  </a:tcPr>
                </a:tc>
                <a:tc>
                  <a:txBody>
                    <a:bodyPr/>
                    <a:lstStyle/>
                    <a:p>
                      <a:pPr algn="r"/>
                      <a:r>
                        <a:rPr lang="tr-TR" sz="1600"/>
                        <a:t>0.11490283</a:t>
                      </a:r>
                    </a:p>
                  </a:txBody>
                  <a:tcPr marL="60220" marR="60220" marT="60220" marB="60220" anchor="ctr">
                    <a:lnL>
                      <a:noFill/>
                    </a:lnL>
                    <a:lnR>
                      <a:noFill/>
                    </a:lnR>
                    <a:lnT>
                      <a:noFill/>
                    </a:lnT>
                    <a:lnB>
                      <a:noFill/>
                    </a:lnB>
                    <a:solidFill>
                      <a:srgbClr val="CCCCCC"/>
                    </a:solidFill>
                  </a:tcPr>
                </a:tc>
                <a:tc>
                  <a:txBody>
                    <a:bodyPr/>
                    <a:lstStyle/>
                    <a:p>
                      <a:pPr algn="r"/>
                      <a:r>
                        <a:rPr lang="tr-TR" sz="1600"/>
                        <a:t>0.0430</a:t>
                      </a:r>
                    </a:p>
                  </a:txBody>
                  <a:tcPr marL="60220" marR="60220" marT="60220" marB="60220" anchor="ctr">
                    <a:lnL>
                      <a:noFill/>
                    </a:lnL>
                    <a:lnR>
                      <a:noFill/>
                    </a:lnR>
                    <a:lnT>
                      <a:noFill/>
                    </a:lnT>
                    <a:lnB>
                      <a:noFill/>
                    </a:lnB>
                    <a:solidFill>
                      <a:srgbClr val="CCCCCC"/>
                    </a:solidFill>
                  </a:tcPr>
                </a:tc>
                <a:tc>
                  <a:txBody>
                    <a:bodyPr/>
                    <a:lstStyle/>
                    <a:p>
                      <a:pPr algn="r"/>
                      <a:r>
                        <a:rPr lang="tr-TR" sz="1600"/>
                        <a:t>0.9770</a:t>
                      </a:r>
                    </a:p>
                  </a:txBody>
                  <a:tcPr marL="60220" marR="60220" marT="60220" marB="60220" anchor="ctr">
                    <a:lnL>
                      <a:noFill/>
                    </a:lnL>
                    <a:lnR>
                      <a:noFill/>
                    </a:lnR>
                    <a:lnT>
                      <a:noFill/>
                    </a:lnT>
                    <a:lnB>
                      <a:noFill/>
                    </a:lnB>
                    <a:solidFill>
                      <a:srgbClr val="CCCCCC"/>
                    </a:solidFill>
                  </a:tcPr>
                </a:tc>
              </a:tr>
              <a:tr h="664029">
                <a:tc>
                  <a:txBody>
                    <a:bodyPr/>
                    <a:lstStyle/>
                    <a:p>
                      <a:pPr algn="r"/>
                      <a:r>
                        <a:rPr lang="tr-TR" sz="1600" b="1"/>
                        <a:t>4</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a:t>0.09993405</a:t>
                      </a:r>
                    </a:p>
                  </a:txBody>
                  <a:tcPr marL="60220" marR="60220" marT="60220" marB="60220" anchor="ctr">
                    <a:lnL>
                      <a:noFill/>
                    </a:lnL>
                    <a:lnR>
                      <a:noFill/>
                    </a:lnR>
                    <a:lnT>
                      <a:noFill/>
                    </a:lnT>
                    <a:lnB>
                      <a:noFill/>
                    </a:lnB>
                    <a:solidFill>
                      <a:srgbClr val="CCCCCC"/>
                    </a:solidFill>
                  </a:tcPr>
                </a:tc>
                <a:tc>
                  <a:txBody>
                    <a:bodyPr/>
                    <a:lstStyle/>
                    <a:p>
                      <a:pPr algn="r"/>
                      <a:r>
                        <a:rPr lang="tr-TR" sz="1600"/>
                        <a:t>0.08467868</a:t>
                      </a:r>
                    </a:p>
                  </a:txBody>
                  <a:tcPr marL="60220" marR="60220" marT="60220" marB="60220" anchor="ctr">
                    <a:lnL>
                      <a:noFill/>
                    </a:lnL>
                    <a:lnR>
                      <a:noFill/>
                    </a:lnR>
                    <a:lnT>
                      <a:noFill/>
                    </a:lnT>
                    <a:lnB>
                      <a:noFill/>
                    </a:lnB>
                    <a:solidFill>
                      <a:srgbClr val="CCCCCC"/>
                    </a:solidFill>
                  </a:tcPr>
                </a:tc>
                <a:tc>
                  <a:txBody>
                    <a:bodyPr/>
                    <a:lstStyle/>
                    <a:p>
                      <a:pPr algn="r"/>
                      <a:r>
                        <a:rPr lang="tr-TR" sz="1600"/>
                        <a:t>0.0200</a:t>
                      </a:r>
                    </a:p>
                  </a:txBody>
                  <a:tcPr marL="60220" marR="60220" marT="60220" marB="60220" anchor="ctr">
                    <a:lnL>
                      <a:noFill/>
                    </a:lnL>
                    <a:lnR>
                      <a:noFill/>
                    </a:lnR>
                    <a:lnT>
                      <a:noFill/>
                    </a:lnT>
                    <a:lnB>
                      <a:noFill/>
                    </a:lnB>
                    <a:solidFill>
                      <a:srgbClr val="CCCCCC"/>
                    </a:solidFill>
                  </a:tcPr>
                </a:tc>
                <a:tc>
                  <a:txBody>
                    <a:bodyPr/>
                    <a:lstStyle/>
                    <a:p>
                      <a:pPr algn="r"/>
                      <a:r>
                        <a:rPr lang="tr-TR" sz="1600" dirty="0"/>
                        <a:t>0.9969</a:t>
                      </a:r>
                    </a:p>
                  </a:txBody>
                  <a:tcPr marL="60220" marR="60220" marT="60220" marB="60220" anchor="ctr">
                    <a:lnL>
                      <a:noFill/>
                    </a:lnL>
                    <a:lnR>
                      <a:noFill/>
                    </a:lnR>
                    <a:lnT>
                      <a:noFill/>
                    </a:lnT>
                    <a:lnB>
                      <a:noFill/>
                    </a:lnB>
                    <a:solidFill>
                      <a:srgbClr val="CCCCCC"/>
                    </a:solidFill>
                  </a:tcPr>
                </a:tc>
              </a:tr>
              <a:tr h="664029">
                <a:tc>
                  <a:txBody>
                    <a:bodyPr/>
                    <a:lstStyle/>
                    <a:p>
                      <a:pPr algn="r"/>
                      <a:r>
                        <a:rPr lang="tr-TR" sz="1600" b="1"/>
                        <a:t>5</a:t>
                      </a:r>
                      <a:endParaRPr lang="tr-TR" sz="1600"/>
                    </a:p>
                  </a:txBody>
                  <a:tcPr marL="60220" marR="60220" marT="60220" marB="60220" anchor="ctr">
                    <a:lnL>
                      <a:noFill/>
                    </a:lnL>
                    <a:lnR>
                      <a:noFill/>
                    </a:lnR>
                    <a:lnT>
                      <a:noFill/>
                    </a:lnT>
                    <a:lnB>
                      <a:noFill/>
                    </a:lnB>
                    <a:solidFill>
                      <a:srgbClr val="AAAAAA"/>
                    </a:solidFill>
                  </a:tcPr>
                </a:tc>
                <a:tc>
                  <a:txBody>
                    <a:bodyPr/>
                    <a:lstStyle/>
                    <a:p>
                      <a:pPr algn="r"/>
                      <a:r>
                        <a:rPr lang="tr-TR" sz="1600"/>
                        <a:t>0.01525537</a:t>
                      </a:r>
                    </a:p>
                  </a:txBody>
                  <a:tcPr marL="60220" marR="60220" marT="60220" marB="60220" anchor="ctr">
                    <a:lnL>
                      <a:noFill/>
                    </a:lnL>
                    <a:lnR>
                      <a:noFill/>
                    </a:lnR>
                    <a:lnT>
                      <a:noFill/>
                    </a:lnT>
                    <a:lnB>
                      <a:noFill/>
                    </a:lnB>
                    <a:solidFill>
                      <a:srgbClr val="CCCCCC"/>
                    </a:solidFill>
                  </a:tcPr>
                </a:tc>
                <a:tc>
                  <a:txBody>
                    <a:bodyPr/>
                    <a:lstStyle/>
                    <a:p>
                      <a:pPr algn="r"/>
                      <a:r>
                        <a:rPr lang="tr-TR" sz="1600" dirty="0"/>
                        <a:t> </a:t>
                      </a:r>
                    </a:p>
                  </a:txBody>
                  <a:tcPr marL="60220" marR="60220" marT="60220" marB="60220" anchor="ctr">
                    <a:lnL>
                      <a:noFill/>
                    </a:lnL>
                    <a:lnR>
                      <a:noFill/>
                    </a:lnR>
                    <a:lnT>
                      <a:noFill/>
                    </a:lnT>
                    <a:lnB>
                      <a:noFill/>
                    </a:lnB>
                    <a:solidFill>
                      <a:srgbClr val="CCCCCC"/>
                    </a:solidFill>
                  </a:tcPr>
                </a:tc>
                <a:tc>
                  <a:txBody>
                    <a:bodyPr/>
                    <a:lstStyle/>
                    <a:p>
                      <a:pPr algn="r"/>
                      <a:r>
                        <a:rPr lang="tr-TR" sz="1600"/>
                        <a:t>0.0031</a:t>
                      </a:r>
                    </a:p>
                  </a:txBody>
                  <a:tcPr marL="60220" marR="60220" marT="60220" marB="60220" anchor="ctr">
                    <a:lnL>
                      <a:noFill/>
                    </a:lnL>
                    <a:lnR>
                      <a:noFill/>
                    </a:lnR>
                    <a:lnT>
                      <a:noFill/>
                    </a:lnT>
                    <a:lnB>
                      <a:noFill/>
                    </a:lnB>
                    <a:solidFill>
                      <a:srgbClr val="CCCCCC"/>
                    </a:solidFill>
                  </a:tcPr>
                </a:tc>
                <a:tc>
                  <a:txBody>
                    <a:bodyPr/>
                    <a:lstStyle/>
                    <a:p>
                      <a:pPr algn="r"/>
                      <a:r>
                        <a:rPr lang="tr-TR" sz="1600" dirty="0"/>
                        <a:t>1.0000</a:t>
                      </a:r>
                    </a:p>
                  </a:txBody>
                  <a:tcPr marL="60220" marR="60220" marT="60220" marB="60220" anchor="ctr">
                    <a:lnL>
                      <a:noFill/>
                    </a:lnL>
                    <a:lnR>
                      <a:noFill/>
                    </a:lnR>
                    <a:lnT>
                      <a:noFill/>
                    </a:lnT>
                    <a:lnB>
                      <a:noFill/>
                    </a:lnB>
                    <a:solidFill>
                      <a:srgbClr val="CCCCCC"/>
                    </a:solidFill>
                  </a:tcPr>
                </a:tc>
              </a:tr>
            </a:tbl>
          </a:graphicData>
        </a:graphic>
      </p:graphicFrame>
      <p:sp>
        <p:nvSpPr>
          <p:cNvPr id="778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990600" y="0"/>
            <a:ext cx="9525000" cy="1008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52"/>
          <p:cNvPicPr>
            <a:picLocks noChangeAspect="1" noChangeArrowheads="1"/>
          </p:cNvPicPr>
          <p:nvPr/>
        </p:nvPicPr>
        <p:blipFill>
          <a:blip r:embed="rId2" cstate="print"/>
          <a:srcRect/>
          <a:stretch>
            <a:fillRect/>
          </a:stretch>
        </p:blipFill>
        <p:spPr bwMode="auto">
          <a:xfrm>
            <a:off x="533400" y="381000"/>
            <a:ext cx="8229600" cy="3729038"/>
          </a:xfrm>
          <a:prstGeom prst="rect">
            <a:avLst/>
          </a:prstGeom>
          <a:noFill/>
          <a:ln w="9525">
            <a:noFill/>
            <a:miter lim="800000"/>
            <a:headEnd/>
            <a:tailEnd/>
          </a:ln>
        </p:spPr>
      </p:pic>
      <p:sp>
        <p:nvSpPr>
          <p:cNvPr id="44035" name="Text Box 153"/>
          <p:cNvSpPr txBox="1">
            <a:spLocks noChangeArrowheads="1"/>
          </p:cNvSpPr>
          <p:nvPr/>
        </p:nvSpPr>
        <p:spPr bwMode="auto">
          <a:xfrm>
            <a:off x="1143000" y="4343400"/>
            <a:ext cx="6858000" cy="646331"/>
          </a:xfrm>
          <a:prstGeom prst="rect">
            <a:avLst/>
          </a:prstGeom>
          <a:noFill/>
          <a:ln w="9525">
            <a:noFill/>
            <a:miter lim="800000"/>
            <a:headEnd/>
            <a:tailEnd/>
          </a:ln>
        </p:spPr>
        <p:txBody>
          <a:bodyPr>
            <a:spAutoFit/>
          </a:bodyPr>
          <a:lstStyle/>
          <a:p>
            <a:pPr>
              <a:spcBef>
                <a:spcPct val="50000"/>
              </a:spcBef>
            </a:pPr>
            <a:r>
              <a:rPr lang="en-GB" b="1" dirty="0">
                <a:solidFill>
                  <a:srgbClr val="C00000"/>
                </a:solidFill>
              </a:rPr>
              <a:t>Families : </a:t>
            </a:r>
            <a:r>
              <a:rPr lang="en-GB" b="1" dirty="0"/>
              <a:t>MA (manual), EM (Employee), CA (Manager) together with </a:t>
            </a:r>
            <a:r>
              <a:rPr lang="en-GB" b="1" dirty="0">
                <a:solidFill>
                  <a:srgbClr val="C00000"/>
                </a:solidFill>
              </a:rPr>
              <a:t>number of children </a:t>
            </a:r>
            <a:r>
              <a:rPr lang="en-GB" b="1" dirty="0"/>
              <a:t>and </a:t>
            </a:r>
            <a:r>
              <a:rPr lang="en-GB" b="1" dirty="0">
                <a:solidFill>
                  <a:srgbClr val="C00000"/>
                </a:solidFill>
              </a:rPr>
              <a:t>monthly expenditure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481304" y="976952"/>
            <a:ext cx="7711784" cy="4738048"/>
          </a:xfrm>
          <a:prstGeom prst="rect">
            <a:avLst/>
          </a:prstGeom>
          <a:noFill/>
          <a:ln w="9525">
            <a:noFill/>
            <a:miter lim="800000"/>
            <a:headEnd/>
            <a:tailEnd/>
          </a:ln>
        </p:spPr>
      </p:pic>
      <p:sp>
        <p:nvSpPr>
          <p:cNvPr id="45059" name="Text Box 3"/>
          <p:cNvSpPr txBox="1">
            <a:spLocks noChangeArrowheads="1"/>
          </p:cNvSpPr>
          <p:nvPr/>
        </p:nvSpPr>
        <p:spPr bwMode="auto">
          <a:xfrm>
            <a:off x="1905000" y="533400"/>
            <a:ext cx="5334000" cy="646331"/>
          </a:xfrm>
          <a:prstGeom prst="rect">
            <a:avLst/>
          </a:prstGeom>
          <a:noFill/>
          <a:ln w="9525">
            <a:noFill/>
            <a:miter lim="800000"/>
            <a:headEnd/>
            <a:tailEnd/>
          </a:ln>
        </p:spPr>
        <p:txBody>
          <a:bodyPr>
            <a:spAutoFit/>
          </a:bodyPr>
          <a:lstStyle/>
          <a:p>
            <a:pPr algn="ctr">
              <a:spcBef>
                <a:spcPct val="50000"/>
              </a:spcBef>
            </a:pPr>
            <a:r>
              <a:rPr lang="en-GB" sz="3600" b="1" dirty="0">
                <a:solidFill>
                  <a:srgbClr val="FF0000"/>
                </a:solidFill>
              </a:rPr>
              <a:t>PCA SCORES PLOT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828800" y="457200"/>
            <a:ext cx="5181600" cy="646331"/>
          </a:xfrm>
          <a:prstGeom prst="rect">
            <a:avLst/>
          </a:prstGeom>
          <a:noFill/>
          <a:ln w="9525">
            <a:noFill/>
            <a:miter lim="800000"/>
            <a:headEnd/>
            <a:tailEnd/>
          </a:ln>
        </p:spPr>
        <p:txBody>
          <a:bodyPr>
            <a:spAutoFit/>
          </a:bodyPr>
          <a:lstStyle/>
          <a:p>
            <a:pPr algn="ctr">
              <a:spcBef>
                <a:spcPct val="50000"/>
              </a:spcBef>
            </a:pPr>
            <a:r>
              <a:rPr lang="en-GB" sz="3600" b="1" dirty="0">
                <a:solidFill>
                  <a:srgbClr val="FF0000"/>
                </a:solidFill>
              </a:rPr>
              <a:t>PCA LOADINGS PLOT</a:t>
            </a:r>
          </a:p>
        </p:txBody>
      </p:sp>
      <p:pic>
        <p:nvPicPr>
          <p:cNvPr id="46083" name="Picture 3"/>
          <p:cNvPicPr>
            <a:picLocks noChangeAspect="1" noChangeArrowheads="1"/>
          </p:cNvPicPr>
          <p:nvPr/>
        </p:nvPicPr>
        <p:blipFill>
          <a:blip r:embed="rId2" cstate="print"/>
          <a:srcRect/>
          <a:stretch>
            <a:fillRect/>
          </a:stretch>
        </p:blipFill>
        <p:spPr bwMode="auto">
          <a:xfrm>
            <a:off x="1371600" y="1143000"/>
            <a:ext cx="6575425" cy="404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33400" y="685800"/>
            <a:ext cx="7620000" cy="6001643"/>
          </a:xfrm>
          <a:prstGeom prst="rect">
            <a:avLst/>
          </a:prstGeom>
          <a:noFill/>
          <a:ln w="9525">
            <a:noFill/>
            <a:miter lim="800000"/>
            <a:headEnd/>
            <a:tailEnd/>
          </a:ln>
        </p:spPr>
        <p:txBody>
          <a:bodyPr>
            <a:spAutoFit/>
          </a:bodyPr>
          <a:lstStyle/>
          <a:p>
            <a:pPr>
              <a:spcBef>
                <a:spcPct val="50000"/>
              </a:spcBef>
            </a:pPr>
            <a:r>
              <a:rPr lang="en-GB" sz="2400" b="1" dirty="0">
                <a:solidFill>
                  <a:srgbClr val="C00000"/>
                </a:solidFill>
              </a:rPr>
              <a:t>Unsupervised pattern recognition</a:t>
            </a:r>
          </a:p>
          <a:p>
            <a:pPr>
              <a:spcBef>
                <a:spcPct val="50000"/>
              </a:spcBef>
            </a:pPr>
            <a:endParaRPr lang="en-GB" sz="2400" b="1" dirty="0"/>
          </a:p>
          <a:p>
            <a:pPr>
              <a:spcBef>
                <a:spcPct val="50000"/>
              </a:spcBef>
            </a:pPr>
            <a:r>
              <a:rPr lang="en-GB" sz="2400" b="1" dirty="0" err="1"/>
              <a:t>Dendrograms</a:t>
            </a:r>
            <a:endParaRPr lang="en-GB" sz="2400" b="1" dirty="0"/>
          </a:p>
          <a:p>
            <a:pPr>
              <a:spcBef>
                <a:spcPct val="50000"/>
              </a:spcBef>
            </a:pPr>
            <a:r>
              <a:rPr lang="en-GB" sz="2400" b="1" dirty="0">
                <a:solidFill>
                  <a:srgbClr val="FF0000"/>
                </a:solidFill>
              </a:rPr>
              <a:t>Example : Toxicology</a:t>
            </a:r>
          </a:p>
          <a:p>
            <a:pPr lvl="1">
              <a:spcBef>
                <a:spcPct val="50000"/>
              </a:spcBef>
            </a:pPr>
            <a:r>
              <a:rPr lang="en-GB" sz="2400" b="1" dirty="0"/>
              <a:t>Urine samples</a:t>
            </a:r>
          </a:p>
          <a:p>
            <a:pPr lvl="1">
              <a:spcBef>
                <a:spcPct val="50000"/>
              </a:spcBef>
            </a:pPr>
            <a:r>
              <a:rPr lang="en-GB" sz="2400" b="1" dirty="0"/>
              <a:t>Discrimination between </a:t>
            </a:r>
            <a:r>
              <a:rPr lang="en-GB" sz="2400" b="1" dirty="0">
                <a:solidFill>
                  <a:schemeClr val="accent2"/>
                </a:solidFill>
              </a:rPr>
              <a:t>acute</a:t>
            </a:r>
            <a:r>
              <a:rPr lang="en-GB" sz="2400" b="1" dirty="0"/>
              <a:t> or </a:t>
            </a:r>
            <a:r>
              <a:rPr lang="en-GB" sz="2400" b="1" dirty="0">
                <a:solidFill>
                  <a:schemeClr val="accent2"/>
                </a:solidFill>
              </a:rPr>
              <a:t>chronic</a:t>
            </a:r>
            <a:r>
              <a:rPr lang="en-GB" sz="2400" b="1" dirty="0"/>
              <a:t> intoxication helps  elucidating the source of contamination and may suggest the best cure for an effective remediation </a:t>
            </a:r>
          </a:p>
          <a:p>
            <a:pPr lvl="1">
              <a:spcBef>
                <a:spcPct val="50000"/>
              </a:spcBef>
            </a:pPr>
            <a:endParaRPr lang="en-GB" sz="2400" b="1" dirty="0"/>
          </a:p>
          <a:p>
            <a:pPr lvl="1">
              <a:spcBef>
                <a:spcPct val="50000"/>
              </a:spcBef>
            </a:pPr>
            <a:r>
              <a:rPr lang="en-GB" sz="2400" b="1" dirty="0"/>
              <a:t>Use capillary electrophoresis and then compare chromatograms.</a:t>
            </a:r>
          </a:p>
          <a:p>
            <a:pPr>
              <a:spcBef>
                <a:spcPct val="50000"/>
              </a:spcBef>
            </a:pPr>
            <a:endParaRPr lang="en-GB"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938338" y="-366713"/>
            <a:ext cx="9144000" cy="0"/>
          </a:xfrm>
          <a:prstGeom prst="rect">
            <a:avLst/>
          </a:prstGeom>
          <a:noFill/>
          <a:ln w="9525">
            <a:noFill/>
            <a:miter lim="800000"/>
            <a:headEnd/>
            <a:tailEnd/>
          </a:ln>
        </p:spPr>
        <p:txBody>
          <a:bodyPr>
            <a:spAutoFit/>
          </a:bodyPr>
          <a:lstStyle/>
          <a:p>
            <a:endParaRPr lang="tr-TR"/>
          </a:p>
        </p:txBody>
      </p:sp>
      <p:pic>
        <p:nvPicPr>
          <p:cNvPr id="48131" name="Picture 2" descr="dendrogram3"/>
          <p:cNvPicPr>
            <a:picLocks noChangeAspect="1" noChangeArrowheads="1"/>
          </p:cNvPicPr>
          <p:nvPr/>
        </p:nvPicPr>
        <p:blipFill>
          <a:blip r:embed="rId3" cstate="print"/>
          <a:srcRect/>
          <a:stretch>
            <a:fillRect/>
          </a:stretch>
        </p:blipFill>
        <p:spPr bwMode="auto">
          <a:xfrm>
            <a:off x="1600200" y="104775"/>
            <a:ext cx="6248400" cy="675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52438" y="614363"/>
            <a:ext cx="8239125"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90600" y="914400"/>
            <a:ext cx="7162800" cy="3108543"/>
          </a:xfrm>
          <a:prstGeom prst="rect">
            <a:avLst/>
          </a:prstGeom>
          <a:noFill/>
          <a:ln w="9525">
            <a:noFill/>
            <a:miter lim="800000"/>
            <a:headEnd/>
            <a:tailEnd/>
          </a:ln>
        </p:spPr>
        <p:txBody>
          <a:bodyPr>
            <a:spAutoFit/>
          </a:bodyPr>
          <a:lstStyle/>
          <a:p>
            <a:pPr>
              <a:spcBef>
                <a:spcPct val="50000"/>
              </a:spcBef>
            </a:pPr>
            <a:r>
              <a:rPr lang="en-GB" sz="2800" b="1" dirty="0">
                <a:solidFill>
                  <a:srgbClr val="FF0000"/>
                </a:solidFill>
              </a:rPr>
              <a:t>UNIVARIATE CALIBRATION</a:t>
            </a:r>
          </a:p>
          <a:p>
            <a:pPr lvl="2">
              <a:spcBef>
                <a:spcPct val="50000"/>
              </a:spcBef>
            </a:pPr>
            <a:r>
              <a:rPr lang="en-GB" sz="2800" b="1" dirty="0">
                <a:solidFill>
                  <a:srgbClr val="002060"/>
                </a:solidFill>
              </a:rPr>
              <a:t>One measurement e.g. a peak height</a:t>
            </a:r>
          </a:p>
          <a:p>
            <a:pPr lvl="2">
              <a:spcBef>
                <a:spcPct val="50000"/>
              </a:spcBef>
            </a:pPr>
            <a:endParaRPr lang="en-GB" sz="2800" b="1" dirty="0">
              <a:solidFill>
                <a:schemeClr val="accent2"/>
              </a:solidFill>
            </a:endParaRPr>
          </a:p>
          <a:p>
            <a:pPr>
              <a:spcBef>
                <a:spcPct val="50000"/>
              </a:spcBef>
            </a:pPr>
            <a:r>
              <a:rPr lang="en-GB" sz="2800" b="1" dirty="0">
                <a:solidFill>
                  <a:srgbClr val="FF0000"/>
                </a:solidFill>
              </a:rPr>
              <a:t>MULTIVARIATE CALIBRATION</a:t>
            </a:r>
          </a:p>
          <a:p>
            <a:pPr>
              <a:spcBef>
                <a:spcPct val="50000"/>
              </a:spcBef>
            </a:pPr>
            <a:r>
              <a:rPr lang="en-GB" sz="2800" b="1" dirty="0">
                <a:solidFill>
                  <a:schemeClr val="accent2"/>
                </a:solidFill>
              </a:rPr>
              <a:t>	</a:t>
            </a:r>
            <a:r>
              <a:rPr lang="en-GB" sz="2800" b="1" dirty="0">
                <a:solidFill>
                  <a:srgbClr val="002060"/>
                </a:solidFill>
              </a:rPr>
              <a:t>Several measurements e.g. spectra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81000" y="838200"/>
            <a:ext cx="8305800" cy="4154984"/>
          </a:xfrm>
          <a:prstGeom prst="rect">
            <a:avLst/>
          </a:prstGeom>
          <a:noFill/>
          <a:ln w="9525">
            <a:noFill/>
            <a:miter lim="800000"/>
            <a:headEnd/>
            <a:tailEnd/>
          </a:ln>
        </p:spPr>
        <p:txBody>
          <a:bodyPr>
            <a:spAutoFit/>
          </a:bodyPr>
          <a:lstStyle/>
          <a:p>
            <a:pPr>
              <a:spcBef>
                <a:spcPct val="50000"/>
              </a:spcBef>
            </a:pPr>
            <a:r>
              <a:rPr lang="en-GB" sz="2400" b="1" dirty="0">
                <a:solidFill>
                  <a:srgbClr val="FF0000"/>
                </a:solidFill>
              </a:rPr>
              <a:t>MULTIVARIATE CALIBRATION IN ANALYTICAL CHEMISTRY</a:t>
            </a:r>
          </a:p>
          <a:p>
            <a:pPr>
              <a:spcBef>
                <a:spcPct val="50000"/>
              </a:spcBef>
            </a:pPr>
            <a:endParaRPr lang="en-GB" sz="2400" b="1" dirty="0">
              <a:solidFill>
                <a:srgbClr val="000000"/>
              </a:solidFill>
            </a:endParaRPr>
          </a:p>
          <a:p>
            <a:pPr>
              <a:spcBef>
                <a:spcPct val="50000"/>
              </a:spcBef>
              <a:buFontTx/>
              <a:buChar char="•"/>
            </a:pPr>
            <a:r>
              <a:rPr lang="en-GB" sz="2400" b="1" dirty="0">
                <a:solidFill>
                  <a:srgbClr val="002060"/>
                </a:solidFill>
              </a:rPr>
              <a:t>Single component.</a:t>
            </a:r>
          </a:p>
          <a:p>
            <a:pPr>
              <a:spcBef>
                <a:spcPct val="50000"/>
              </a:spcBef>
            </a:pPr>
            <a:r>
              <a:rPr lang="en-GB" sz="2400" b="1" dirty="0"/>
              <a:t>Example,  concentration of pharmaceutical by </a:t>
            </a:r>
            <a:r>
              <a:rPr lang="en-GB" sz="2400" b="1" dirty="0" err="1"/>
              <a:t>uv</a:t>
            </a:r>
            <a:r>
              <a:rPr lang="en-GB" sz="2400" b="1" dirty="0"/>
              <a:t>/</a:t>
            </a:r>
            <a:r>
              <a:rPr lang="en-GB" sz="2400" b="1" dirty="0" err="1"/>
              <a:t>vis</a:t>
            </a:r>
            <a:r>
              <a:rPr lang="en-GB" sz="2400" b="1" dirty="0"/>
              <a:t> spectra.</a:t>
            </a:r>
          </a:p>
          <a:p>
            <a:pPr>
              <a:spcBef>
                <a:spcPct val="50000"/>
              </a:spcBef>
            </a:pPr>
            <a:endParaRPr lang="en-GB" sz="2400" b="1" dirty="0">
              <a:solidFill>
                <a:srgbClr val="002060"/>
              </a:solidFill>
            </a:endParaRPr>
          </a:p>
          <a:p>
            <a:pPr>
              <a:spcBef>
                <a:spcPct val="50000"/>
              </a:spcBef>
              <a:buFontTx/>
              <a:buChar char="•"/>
            </a:pPr>
            <a:r>
              <a:rPr lang="en-GB" sz="2400" b="1" dirty="0">
                <a:solidFill>
                  <a:srgbClr val="002060"/>
                </a:solidFill>
              </a:rPr>
              <a:t>Mixture of components, all compounds known</a:t>
            </a:r>
            <a:r>
              <a:rPr lang="en-GB" sz="2400" b="1" dirty="0">
                <a:solidFill>
                  <a:schemeClr val="accent2"/>
                </a:solidFill>
              </a:rPr>
              <a:t>.</a:t>
            </a:r>
          </a:p>
          <a:p>
            <a:pPr>
              <a:spcBef>
                <a:spcPct val="50000"/>
              </a:spcBef>
            </a:pPr>
            <a:r>
              <a:rPr lang="en-GB" sz="2400" b="1" dirty="0"/>
              <a:t>Example,  mixture of pharmaceuticals, all pure compounds known</a:t>
            </a:r>
            <a:r>
              <a:rPr lang="en-GB" b="1" dirty="0"/>
              <a:t>.</a:t>
            </a:r>
            <a:endParaRPr lang="en-GB" b="1"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685800"/>
            <a:ext cx="7620000" cy="6063198"/>
          </a:xfrm>
          <a:prstGeom prst="rect">
            <a:avLst/>
          </a:prstGeom>
          <a:noFill/>
          <a:ln w="9525">
            <a:noFill/>
            <a:miter lim="800000"/>
            <a:headEnd/>
            <a:tailEnd/>
          </a:ln>
        </p:spPr>
        <p:txBody>
          <a:bodyPr>
            <a:spAutoFit/>
          </a:bodyPr>
          <a:lstStyle/>
          <a:p>
            <a:pPr>
              <a:spcBef>
                <a:spcPct val="50000"/>
              </a:spcBef>
            </a:pPr>
            <a:r>
              <a:rPr lang="en-GB" sz="2800" b="1" dirty="0">
                <a:solidFill>
                  <a:srgbClr val="FF0000"/>
                </a:solidFill>
              </a:rPr>
              <a:t>DIFFERENT GROUPS HAVE DIFFERENT BACKGROUNDS AND EXPECTATIONS AS TO HOW CHEMOMETRICS SHOULD BE INTRODUCED</a:t>
            </a:r>
          </a:p>
          <a:p>
            <a:pPr>
              <a:spcBef>
                <a:spcPct val="50000"/>
              </a:spcBef>
            </a:pPr>
            <a:endParaRPr lang="en-GB" b="1" dirty="0">
              <a:solidFill>
                <a:srgbClr val="FF0000"/>
              </a:solidFill>
            </a:endParaRPr>
          </a:p>
          <a:p>
            <a:pPr algn="just">
              <a:spcBef>
                <a:spcPct val="50000"/>
              </a:spcBef>
            </a:pPr>
            <a:r>
              <a:rPr lang="en-GB" sz="2400" b="1" dirty="0">
                <a:solidFill>
                  <a:srgbClr val="C00000"/>
                </a:solidFill>
              </a:rPr>
              <a:t>Statisticians</a:t>
            </a:r>
            <a:r>
              <a:rPr lang="en-GB" sz="2400" b="1" dirty="0">
                <a:solidFill>
                  <a:schemeClr val="accent2"/>
                </a:solidFill>
              </a:rPr>
              <a:t> </a:t>
            </a:r>
            <a:r>
              <a:rPr lang="en-GB" sz="2400" b="1" dirty="0"/>
              <a:t>want to start with distributions, hypothesis tests etc. and build up from there. They are dissatisfied if the maths is not explained.</a:t>
            </a:r>
          </a:p>
          <a:p>
            <a:pPr algn="just">
              <a:spcBef>
                <a:spcPct val="50000"/>
              </a:spcBef>
            </a:pPr>
            <a:endParaRPr lang="en-GB" sz="2400" b="1" dirty="0"/>
          </a:p>
          <a:p>
            <a:pPr algn="just">
              <a:spcBef>
                <a:spcPct val="50000"/>
              </a:spcBef>
            </a:pPr>
            <a:r>
              <a:rPr lang="en-GB" sz="2400" b="1" dirty="0">
                <a:solidFill>
                  <a:srgbClr val="C00000"/>
                </a:solidFill>
              </a:rPr>
              <a:t>Chemical engineers </a:t>
            </a:r>
            <a:r>
              <a:rPr lang="en-GB" sz="2400" b="1" dirty="0"/>
              <a:t>like to start with linear algebra such as matrices, and expect a mathematical approach but are not always so interested in distributions etc</a:t>
            </a:r>
            <a:r>
              <a:rPr lang="en-GB" sz="2800" b="1" dirty="0"/>
              <a:t>.</a:t>
            </a:r>
          </a:p>
          <a:p>
            <a:pPr algn="just">
              <a:spcBef>
                <a:spcPct val="50000"/>
              </a:spcBef>
            </a:pPr>
            <a:endParaRPr lang="en-GB" sz="2800" b="1" dirty="0"/>
          </a:p>
          <a:p>
            <a:pPr>
              <a:spcBef>
                <a:spcPct val="50000"/>
              </a:spcBef>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143000" y="762000"/>
            <a:ext cx="7162800" cy="5478423"/>
          </a:xfrm>
          <a:prstGeom prst="rect">
            <a:avLst/>
          </a:prstGeom>
          <a:noFill/>
          <a:ln w="9525">
            <a:noFill/>
            <a:miter lim="800000"/>
            <a:headEnd/>
            <a:tailEnd/>
          </a:ln>
        </p:spPr>
        <p:txBody>
          <a:bodyPr>
            <a:spAutoFit/>
          </a:bodyPr>
          <a:lstStyle/>
          <a:p>
            <a:pPr>
              <a:spcBef>
                <a:spcPct val="50000"/>
              </a:spcBef>
              <a:buFontTx/>
              <a:buChar char="•"/>
            </a:pPr>
            <a:r>
              <a:rPr lang="en-GB" sz="2800" b="1" dirty="0">
                <a:solidFill>
                  <a:srgbClr val="C00000"/>
                </a:solidFill>
              </a:rPr>
              <a:t>Mixture of components, only some compounds known</a:t>
            </a:r>
            <a:r>
              <a:rPr lang="en-GB" sz="2800" b="1" dirty="0">
                <a:solidFill>
                  <a:schemeClr val="accent2"/>
                </a:solidFill>
              </a:rPr>
              <a:t>.</a:t>
            </a:r>
          </a:p>
          <a:p>
            <a:pPr>
              <a:spcBef>
                <a:spcPct val="50000"/>
              </a:spcBef>
            </a:pPr>
            <a:r>
              <a:rPr lang="en-GB" sz="2800" b="1" dirty="0"/>
              <a:t>Example, coal tar pitch volatiles in industrial waste studied by spectroscopy, only some known.</a:t>
            </a:r>
          </a:p>
          <a:p>
            <a:pPr>
              <a:spcBef>
                <a:spcPct val="50000"/>
              </a:spcBef>
            </a:pPr>
            <a:endParaRPr lang="en-GB" sz="2800" b="1" dirty="0"/>
          </a:p>
          <a:p>
            <a:pPr>
              <a:spcBef>
                <a:spcPct val="50000"/>
              </a:spcBef>
              <a:buFontTx/>
              <a:buChar char="•"/>
            </a:pPr>
            <a:r>
              <a:rPr lang="en-GB" sz="2800" b="1" dirty="0">
                <a:solidFill>
                  <a:srgbClr val="C00000"/>
                </a:solidFill>
              </a:rPr>
              <a:t>Statistical parameters. </a:t>
            </a:r>
          </a:p>
          <a:p>
            <a:pPr>
              <a:spcBef>
                <a:spcPct val="50000"/>
              </a:spcBef>
            </a:pPr>
            <a:r>
              <a:rPr lang="en-GB" sz="2800" b="1" dirty="0"/>
              <a:t>Example, protein in wheat by NIR spectroscopy.</a:t>
            </a:r>
          </a:p>
          <a:p>
            <a:pPr>
              <a:spcBef>
                <a:spcPct val="50000"/>
              </a:spcBef>
            </a:pPr>
            <a:endParaRPr lang="en-GB" sz="2800" b="1" dirty="0">
              <a:solidFill>
                <a:schemeClr val="accent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457200"/>
            <a:ext cx="7924800" cy="5418086"/>
          </a:xfrm>
          <a:prstGeom prst="rect">
            <a:avLst/>
          </a:prstGeom>
          <a:noFill/>
          <a:ln w="9525">
            <a:noFill/>
            <a:miter lim="800000"/>
            <a:headEnd/>
            <a:tailEnd/>
          </a:ln>
        </p:spPr>
        <p:txBody>
          <a:bodyPr>
            <a:spAutoFit/>
          </a:bodyPr>
          <a:lstStyle/>
          <a:p>
            <a:pPr>
              <a:lnSpc>
                <a:spcPct val="80000"/>
              </a:lnSpc>
            </a:pPr>
            <a:r>
              <a:rPr lang="en-GB" sz="2400" b="1" dirty="0">
                <a:solidFill>
                  <a:srgbClr val="0000FF"/>
                </a:solidFill>
              </a:rPr>
              <a:t>SOFTWARE</a:t>
            </a:r>
            <a:endParaRPr lang="en-GB" sz="2400" dirty="0"/>
          </a:p>
          <a:p>
            <a:pPr>
              <a:lnSpc>
                <a:spcPct val="80000"/>
              </a:lnSpc>
            </a:pPr>
            <a:r>
              <a:rPr lang="en-GB" sz="2400" b="1" dirty="0"/>
              <a:t> </a:t>
            </a:r>
            <a:endParaRPr lang="en-GB" sz="2400" dirty="0"/>
          </a:p>
          <a:p>
            <a:pPr>
              <a:lnSpc>
                <a:spcPct val="80000"/>
              </a:lnSpc>
            </a:pPr>
            <a:r>
              <a:rPr lang="en-GB" sz="2400" b="1" dirty="0"/>
              <a:t> </a:t>
            </a:r>
            <a:endParaRPr lang="en-GB" sz="2400" dirty="0"/>
          </a:p>
          <a:p>
            <a:pPr>
              <a:lnSpc>
                <a:spcPct val="80000"/>
              </a:lnSpc>
            </a:pPr>
            <a:r>
              <a:rPr lang="en-GB" sz="2400" b="1" dirty="0"/>
              <a:t>Many approaches according background  of user.</a:t>
            </a:r>
            <a:endParaRPr lang="en-GB" sz="2400" dirty="0"/>
          </a:p>
          <a:p>
            <a:pPr>
              <a:lnSpc>
                <a:spcPct val="80000"/>
              </a:lnSpc>
            </a:pPr>
            <a:r>
              <a:rPr lang="en-GB" sz="2400" b="1" dirty="0"/>
              <a:t> </a:t>
            </a:r>
            <a:endParaRPr lang="en-GB" sz="2400" dirty="0"/>
          </a:p>
          <a:p>
            <a:pPr>
              <a:lnSpc>
                <a:spcPct val="80000"/>
              </a:lnSpc>
            </a:pPr>
            <a:r>
              <a:rPr lang="en-GB" sz="2400" b="1" dirty="0"/>
              <a:t> </a:t>
            </a:r>
            <a:endParaRPr lang="en-GB" sz="2400" dirty="0"/>
          </a:p>
          <a:p>
            <a:pPr>
              <a:lnSpc>
                <a:spcPct val="80000"/>
              </a:lnSpc>
            </a:pPr>
            <a:r>
              <a:rPr lang="en-GB" sz="2400" b="1" dirty="0">
                <a:solidFill>
                  <a:srgbClr val="FF0000"/>
                </a:solidFill>
              </a:rPr>
              <a:t>Programmers, unlikely in industrial environment</a:t>
            </a:r>
            <a:endParaRPr lang="en-GB" sz="2400" dirty="0"/>
          </a:p>
          <a:p>
            <a:pPr>
              <a:lnSpc>
                <a:spcPct val="80000"/>
              </a:lnSpc>
              <a:buFontTx/>
              <a:buChar char="•"/>
            </a:pPr>
            <a:r>
              <a:rPr lang="en-GB" sz="2400" b="1" dirty="0"/>
              <a:t>C / C++  </a:t>
            </a:r>
            <a:endParaRPr lang="en-GB" sz="2400" dirty="0"/>
          </a:p>
          <a:p>
            <a:pPr>
              <a:lnSpc>
                <a:spcPct val="80000"/>
              </a:lnSpc>
              <a:buFontTx/>
              <a:buChar char="•"/>
            </a:pPr>
            <a:r>
              <a:rPr lang="en-GB" sz="2400" b="1" dirty="0"/>
              <a:t>VB and VBA  </a:t>
            </a:r>
            <a:endParaRPr lang="en-GB" sz="2400" dirty="0"/>
          </a:p>
          <a:p>
            <a:pPr>
              <a:lnSpc>
                <a:spcPct val="80000"/>
              </a:lnSpc>
              <a:buFontTx/>
              <a:buChar char="•"/>
            </a:pPr>
            <a:r>
              <a:rPr lang="en-GB" sz="2400" b="1" dirty="0" err="1"/>
              <a:t>Matlab</a:t>
            </a:r>
            <a:r>
              <a:rPr lang="en-GB" sz="2400" b="1" dirty="0"/>
              <a:t>  </a:t>
            </a:r>
            <a:endParaRPr lang="en-GB" sz="2400" dirty="0"/>
          </a:p>
          <a:p>
            <a:pPr>
              <a:lnSpc>
                <a:spcPct val="80000"/>
              </a:lnSpc>
            </a:pPr>
            <a:r>
              <a:rPr lang="en-GB" sz="2400" b="1" dirty="0"/>
              <a:t> </a:t>
            </a:r>
            <a:endParaRPr lang="en-GB" sz="2400" dirty="0"/>
          </a:p>
          <a:p>
            <a:pPr>
              <a:lnSpc>
                <a:spcPct val="80000"/>
              </a:lnSpc>
            </a:pPr>
            <a:r>
              <a:rPr lang="en-GB" sz="2400" b="1" dirty="0">
                <a:solidFill>
                  <a:srgbClr val="FF0000"/>
                </a:solidFill>
              </a:rPr>
              <a:t>Users, specialist industrial </a:t>
            </a:r>
            <a:r>
              <a:rPr lang="en-GB" sz="2400" b="1" dirty="0" err="1">
                <a:solidFill>
                  <a:srgbClr val="FF0000"/>
                </a:solidFill>
              </a:rPr>
              <a:t>chemometricians</a:t>
            </a:r>
            <a:endParaRPr lang="en-GB" sz="2400" dirty="0"/>
          </a:p>
          <a:p>
            <a:pPr>
              <a:lnSpc>
                <a:spcPct val="80000"/>
              </a:lnSpc>
              <a:buFontTx/>
              <a:buChar char="•"/>
            </a:pPr>
            <a:r>
              <a:rPr lang="en-GB" sz="2400" b="1" dirty="0" err="1"/>
              <a:t>Matlab</a:t>
            </a:r>
            <a:r>
              <a:rPr lang="en-GB" sz="2400" b="1" dirty="0"/>
              <a:t>  [very common]</a:t>
            </a:r>
          </a:p>
          <a:p>
            <a:pPr>
              <a:lnSpc>
                <a:spcPct val="80000"/>
              </a:lnSpc>
              <a:buFontTx/>
              <a:buChar char="•"/>
            </a:pPr>
            <a:r>
              <a:rPr lang="en-GB" sz="2400" b="1" dirty="0"/>
              <a:t>Python</a:t>
            </a:r>
          </a:p>
          <a:p>
            <a:pPr>
              <a:lnSpc>
                <a:spcPct val="80000"/>
              </a:lnSpc>
              <a:buFontTx/>
              <a:buChar char="•"/>
            </a:pPr>
            <a:r>
              <a:rPr lang="en-GB" sz="2400" b="1" dirty="0"/>
              <a:t>Excel  </a:t>
            </a:r>
            <a:endParaRPr lang="en-GB" sz="2400" dirty="0"/>
          </a:p>
          <a:p>
            <a:pPr>
              <a:lnSpc>
                <a:spcPct val="80000"/>
              </a:lnSpc>
              <a:buFontTx/>
              <a:buChar char="•"/>
            </a:pPr>
            <a:r>
              <a:rPr lang="en-GB" sz="2400" b="1" dirty="0"/>
              <a:t>VBA using Excel  </a:t>
            </a:r>
            <a:endParaRPr lang="en-GB" sz="2400" dirty="0"/>
          </a:p>
          <a:p>
            <a:pPr>
              <a:lnSpc>
                <a:spcPct val="80000"/>
              </a:lnSpc>
            </a:pPr>
            <a:r>
              <a:rPr lang="en-GB" sz="2400" b="1" dirty="0"/>
              <a:t/>
            </a:r>
            <a:br>
              <a:rPr lang="en-GB" sz="2400" b="1" dirty="0"/>
            </a:br>
            <a:endParaRPr lang="en-GB" sz="2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026"/>
          <p:cNvSpPr txBox="1">
            <a:spLocks noChangeArrowheads="1"/>
          </p:cNvSpPr>
          <p:nvPr/>
        </p:nvSpPr>
        <p:spPr bwMode="auto">
          <a:xfrm>
            <a:off x="381000" y="457200"/>
            <a:ext cx="8001000" cy="6260175"/>
          </a:xfrm>
          <a:prstGeom prst="rect">
            <a:avLst/>
          </a:prstGeom>
          <a:noFill/>
          <a:ln w="9525">
            <a:noFill/>
            <a:miter lim="800000"/>
            <a:headEnd/>
            <a:tailEnd/>
          </a:ln>
        </p:spPr>
        <p:txBody>
          <a:bodyPr>
            <a:spAutoFit/>
          </a:bodyPr>
          <a:lstStyle/>
          <a:p>
            <a:pPr>
              <a:lnSpc>
                <a:spcPct val="80000"/>
              </a:lnSpc>
            </a:pPr>
            <a:r>
              <a:rPr lang="en-GB" sz="2400" b="1" dirty="0">
                <a:solidFill>
                  <a:srgbClr val="FF0000"/>
                </a:solidFill>
              </a:rPr>
              <a:t>Packages : “customised”</a:t>
            </a:r>
            <a:endParaRPr lang="en-GB" sz="2400" dirty="0"/>
          </a:p>
          <a:p>
            <a:pPr>
              <a:lnSpc>
                <a:spcPct val="80000"/>
              </a:lnSpc>
            </a:pPr>
            <a:r>
              <a:rPr lang="en-GB" sz="2400" b="1" dirty="0">
                <a:solidFill>
                  <a:srgbClr val="000000"/>
                </a:solidFill>
              </a:rPr>
              <a:t>e.g. in Bristol often specially commissioned for contracts</a:t>
            </a:r>
            <a:endParaRPr lang="en-GB" sz="2400" dirty="0"/>
          </a:p>
          <a:p>
            <a:pPr>
              <a:lnSpc>
                <a:spcPct val="80000"/>
              </a:lnSpc>
            </a:pPr>
            <a:r>
              <a:rPr lang="en-GB" sz="2400" b="1" dirty="0"/>
              <a:t>Packages</a:t>
            </a:r>
            <a:endParaRPr lang="en-GB" sz="2400" dirty="0"/>
          </a:p>
          <a:p>
            <a:pPr>
              <a:lnSpc>
                <a:spcPct val="80000"/>
              </a:lnSpc>
              <a:buFontTx/>
              <a:buChar char="•"/>
            </a:pPr>
            <a:r>
              <a:rPr lang="en-GB" sz="2400" b="1" dirty="0">
                <a:solidFill>
                  <a:schemeClr val="accent2"/>
                </a:solidFill>
              </a:rPr>
              <a:t>Distance learning</a:t>
            </a:r>
            <a:r>
              <a:rPr lang="en-GB" sz="2400" b="1" dirty="0"/>
              <a:t> package for European teaching (</a:t>
            </a:r>
            <a:r>
              <a:rPr lang="en-GB" sz="2400" b="1" dirty="0" err="1"/>
              <a:t>R.Brereton</a:t>
            </a:r>
            <a:r>
              <a:rPr lang="en-GB" sz="2400" b="1" dirty="0"/>
              <a:t> 1994)</a:t>
            </a:r>
            <a:endParaRPr lang="en-GB" sz="2400" dirty="0"/>
          </a:p>
          <a:p>
            <a:pPr>
              <a:lnSpc>
                <a:spcPct val="80000"/>
              </a:lnSpc>
              <a:buFontTx/>
              <a:buChar char="•"/>
            </a:pPr>
            <a:r>
              <a:rPr lang="en-GB" sz="2400" b="1" dirty="0">
                <a:solidFill>
                  <a:schemeClr val="accent2"/>
                </a:solidFill>
              </a:rPr>
              <a:t>MIR </a:t>
            </a:r>
            <a:r>
              <a:rPr lang="en-GB" sz="2400" b="1" dirty="0" err="1">
                <a:solidFill>
                  <a:schemeClr val="accent2"/>
                </a:solidFill>
              </a:rPr>
              <a:t>deconvolution</a:t>
            </a:r>
            <a:r>
              <a:rPr lang="en-GB" sz="2400" b="1" dirty="0"/>
              <a:t> for HSE (</a:t>
            </a:r>
            <a:r>
              <a:rPr lang="en-GB" sz="2400" b="1" dirty="0" err="1"/>
              <a:t>S.Gurden</a:t>
            </a:r>
            <a:r>
              <a:rPr lang="en-GB" sz="2400" b="1" dirty="0"/>
              <a:t> 1996)</a:t>
            </a:r>
            <a:endParaRPr lang="en-GB" sz="2400" dirty="0"/>
          </a:p>
          <a:p>
            <a:pPr>
              <a:lnSpc>
                <a:spcPct val="80000"/>
              </a:lnSpc>
              <a:buFontTx/>
              <a:buChar char="•"/>
            </a:pPr>
            <a:r>
              <a:rPr lang="en-GB" sz="2400" b="1" dirty="0">
                <a:solidFill>
                  <a:schemeClr val="accent2"/>
                </a:solidFill>
              </a:rPr>
              <a:t>Madcap </a:t>
            </a:r>
            <a:r>
              <a:rPr lang="en-GB" sz="2400" b="1" dirty="0" err="1">
                <a:solidFill>
                  <a:schemeClr val="accent2"/>
                </a:solidFill>
              </a:rPr>
              <a:t>deconvolution</a:t>
            </a:r>
            <a:r>
              <a:rPr lang="en-GB" sz="2400" b="1" dirty="0"/>
              <a:t> for SB (</a:t>
            </a:r>
            <a:r>
              <a:rPr lang="en-GB" sz="2400" b="1" dirty="0" err="1"/>
              <a:t>C.Bessant</a:t>
            </a:r>
            <a:r>
              <a:rPr lang="en-GB" sz="2400" b="1" dirty="0"/>
              <a:t> 2000)</a:t>
            </a:r>
            <a:endParaRPr lang="en-GB" sz="2400" dirty="0"/>
          </a:p>
          <a:p>
            <a:pPr>
              <a:lnSpc>
                <a:spcPct val="80000"/>
              </a:lnSpc>
              <a:buFontTx/>
              <a:buChar char="•"/>
            </a:pPr>
            <a:r>
              <a:rPr lang="en-GB" sz="2400" b="1" dirty="0">
                <a:solidFill>
                  <a:schemeClr val="accent2"/>
                </a:solidFill>
              </a:rPr>
              <a:t>Excel add-in</a:t>
            </a:r>
            <a:r>
              <a:rPr lang="en-GB" sz="2400" b="1" dirty="0"/>
              <a:t> for calibration and pattern recognition relate to Wiley textbook (</a:t>
            </a:r>
            <a:r>
              <a:rPr lang="en-GB" sz="2400" b="1" dirty="0" err="1"/>
              <a:t>L.Erskine</a:t>
            </a:r>
            <a:r>
              <a:rPr lang="en-GB" sz="2400" b="1" dirty="0"/>
              <a:t> and </a:t>
            </a:r>
            <a:r>
              <a:rPr lang="en-GB" sz="2400" b="1" dirty="0" err="1"/>
              <a:t>T.Thurston</a:t>
            </a:r>
            <a:r>
              <a:rPr lang="en-GB" sz="2400" b="1" dirty="0"/>
              <a:t> 2002)</a:t>
            </a:r>
          </a:p>
          <a:p>
            <a:pPr>
              <a:lnSpc>
                <a:spcPct val="80000"/>
              </a:lnSpc>
              <a:buFontTx/>
              <a:buChar char="•"/>
            </a:pPr>
            <a:r>
              <a:rPr lang="en-GB" sz="2400" b="1" dirty="0">
                <a:solidFill>
                  <a:schemeClr val="accent2"/>
                </a:solidFill>
              </a:rPr>
              <a:t>Boris</a:t>
            </a:r>
            <a:r>
              <a:rPr lang="en-GB" sz="2400" b="1" dirty="0"/>
              <a:t> software package commissioned for GSK (</a:t>
            </a:r>
            <a:r>
              <a:rPr lang="en-GB" sz="2400" b="1" dirty="0" err="1"/>
              <a:t>T.Thurston</a:t>
            </a:r>
            <a:r>
              <a:rPr lang="en-GB" sz="2400" b="1" dirty="0"/>
              <a:t> et al 2004).</a:t>
            </a:r>
            <a:endParaRPr lang="en-GB" sz="2400" dirty="0"/>
          </a:p>
          <a:p>
            <a:pPr>
              <a:lnSpc>
                <a:spcPct val="80000"/>
              </a:lnSpc>
            </a:pPr>
            <a:r>
              <a:rPr lang="en-GB" sz="2400" b="1" dirty="0">
                <a:solidFill>
                  <a:srgbClr val="FF0000"/>
                </a:solidFill>
              </a:rPr>
              <a:t> </a:t>
            </a:r>
            <a:endParaRPr lang="en-GB" sz="2400" dirty="0"/>
          </a:p>
          <a:p>
            <a:pPr>
              <a:lnSpc>
                <a:spcPct val="80000"/>
              </a:lnSpc>
            </a:pPr>
            <a:endParaRPr lang="en-GB" sz="2400" b="1" dirty="0">
              <a:solidFill>
                <a:srgbClr val="FF0000"/>
              </a:solidFill>
            </a:endParaRPr>
          </a:p>
          <a:p>
            <a:pPr>
              <a:lnSpc>
                <a:spcPct val="80000"/>
              </a:lnSpc>
            </a:pPr>
            <a:r>
              <a:rPr lang="en-GB" sz="2400" b="1" dirty="0">
                <a:solidFill>
                  <a:srgbClr val="FF0000"/>
                </a:solidFill>
              </a:rPr>
              <a:t>Packages : “commercial”, most people in industry</a:t>
            </a:r>
            <a:endParaRPr lang="en-GB" sz="2400" dirty="0"/>
          </a:p>
          <a:p>
            <a:pPr>
              <a:lnSpc>
                <a:spcPct val="80000"/>
              </a:lnSpc>
            </a:pPr>
            <a:r>
              <a:rPr lang="en-GB" sz="2400" b="1" dirty="0">
                <a:solidFill>
                  <a:srgbClr val="000000"/>
                </a:solidFill>
              </a:rPr>
              <a:t>Many limited to philosophy of users but quite user friendly and well supported.</a:t>
            </a:r>
            <a:endParaRPr lang="en-GB" sz="2400" dirty="0"/>
          </a:p>
          <a:p>
            <a:pPr>
              <a:lnSpc>
                <a:spcPct val="80000"/>
              </a:lnSpc>
              <a:buFontTx/>
              <a:buChar char="•"/>
            </a:pPr>
            <a:r>
              <a:rPr lang="en-GB" sz="2400" b="1" dirty="0">
                <a:solidFill>
                  <a:schemeClr val="accent2"/>
                </a:solidFill>
              </a:rPr>
              <a:t>SIMCA, Pirouette, </a:t>
            </a:r>
            <a:r>
              <a:rPr lang="en-GB" sz="2400" b="1" dirty="0" err="1">
                <a:solidFill>
                  <a:schemeClr val="accent2"/>
                </a:solidFill>
              </a:rPr>
              <a:t>Unscrambler</a:t>
            </a:r>
            <a:endParaRPr lang="en-GB" sz="2400" b="1" dirty="0">
              <a:solidFill>
                <a:schemeClr val="accent2"/>
              </a:solidFill>
            </a:endParaRPr>
          </a:p>
          <a:p>
            <a:pPr>
              <a:lnSpc>
                <a:spcPct val="80000"/>
              </a:lnSpc>
              <a:buFontTx/>
              <a:buChar char="•"/>
            </a:pPr>
            <a:r>
              <a:rPr lang="en-GB" sz="2400" b="1" dirty="0">
                <a:solidFill>
                  <a:schemeClr val="accent2"/>
                </a:solidFill>
              </a:rPr>
              <a:t>SAS, SPSS, </a:t>
            </a:r>
            <a:r>
              <a:rPr lang="en-GB" sz="2400" b="1" dirty="0" err="1">
                <a:solidFill>
                  <a:schemeClr val="accent2"/>
                </a:solidFill>
              </a:rPr>
              <a:t>Splus</a:t>
            </a:r>
            <a:endParaRPr lang="en-GB" sz="2400" b="1" dirty="0">
              <a:solidFill>
                <a:schemeClr val="accent2"/>
              </a:solidFill>
            </a:endParaRPr>
          </a:p>
          <a:p>
            <a:pPr>
              <a:lnSpc>
                <a:spcPct val="80000"/>
              </a:lnSpc>
            </a:pPr>
            <a:r>
              <a:rPr lang="en-GB" sz="2400" b="1" dirty="0">
                <a:solidFill>
                  <a:srgbClr val="000000"/>
                </a:solidFill>
              </a:rPr>
              <a:t>Both </a:t>
            </a:r>
            <a:r>
              <a:rPr lang="en-GB" sz="2400" b="1" dirty="0">
                <a:solidFill>
                  <a:schemeClr val="accent1"/>
                </a:solidFill>
              </a:rPr>
              <a:t>statistical</a:t>
            </a:r>
            <a:r>
              <a:rPr lang="en-GB" sz="2400" b="1" dirty="0">
                <a:solidFill>
                  <a:srgbClr val="000000"/>
                </a:solidFill>
              </a:rPr>
              <a:t> and </a:t>
            </a:r>
            <a:r>
              <a:rPr lang="en-GB" sz="2400" b="1" dirty="0" err="1">
                <a:solidFill>
                  <a:schemeClr val="accent1"/>
                </a:solidFill>
              </a:rPr>
              <a:t>chemometric</a:t>
            </a:r>
            <a:r>
              <a:rPr lang="en-GB" sz="2400" b="1" dirty="0">
                <a:solidFill>
                  <a:srgbClr val="000000"/>
                </a:solidFill>
              </a:rPr>
              <a:t> packages.</a:t>
            </a:r>
            <a:endParaRPr lang="en-GB" sz="2400" dirty="0"/>
          </a:p>
          <a:p>
            <a:pPr>
              <a:spcBef>
                <a:spcPct val="50000"/>
              </a:spcBef>
            </a:pPr>
            <a:endParaRPr lang="en-GB"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14400" y="533400"/>
            <a:ext cx="7391400" cy="5447645"/>
          </a:xfrm>
          <a:prstGeom prst="rect">
            <a:avLst/>
          </a:prstGeom>
          <a:noFill/>
          <a:ln w="9525">
            <a:noFill/>
            <a:miter lim="800000"/>
            <a:headEnd/>
            <a:tailEnd/>
          </a:ln>
        </p:spPr>
        <p:txBody>
          <a:bodyPr>
            <a:spAutoFit/>
          </a:bodyPr>
          <a:lstStyle/>
          <a:p>
            <a:pPr>
              <a:spcBef>
                <a:spcPct val="50000"/>
              </a:spcBef>
            </a:pPr>
            <a:r>
              <a:rPr lang="en-GB" sz="2400" b="1" dirty="0">
                <a:solidFill>
                  <a:srgbClr val="FF0000"/>
                </a:solidFill>
              </a:rPr>
              <a:t>INSTRUMENTAL TECHNIQUES</a:t>
            </a:r>
          </a:p>
          <a:p>
            <a:pPr>
              <a:spcBef>
                <a:spcPct val="50000"/>
              </a:spcBef>
            </a:pPr>
            <a:endParaRPr lang="en-GB" sz="2400" b="1" dirty="0">
              <a:solidFill>
                <a:schemeClr val="accent2"/>
              </a:solidFill>
            </a:endParaRPr>
          </a:p>
          <a:p>
            <a:pPr>
              <a:spcBef>
                <a:spcPct val="50000"/>
              </a:spcBef>
            </a:pPr>
            <a:r>
              <a:rPr lang="en-GB" sz="2400" b="1" dirty="0">
                <a:solidFill>
                  <a:srgbClr val="FF0000"/>
                </a:solidFill>
              </a:rPr>
              <a:t>Classical </a:t>
            </a:r>
            <a:r>
              <a:rPr lang="en-GB" sz="2400" b="1" dirty="0" err="1">
                <a:solidFill>
                  <a:srgbClr val="FF0000"/>
                </a:solidFill>
              </a:rPr>
              <a:t>chemometrics</a:t>
            </a:r>
            <a:endParaRPr lang="en-GB" sz="2400" b="1" dirty="0">
              <a:solidFill>
                <a:srgbClr val="FF0000"/>
              </a:solidFill>
            </a:endParaRPr>
          </a:p>
          <a:p>
            <a:pPr>
              <a:spcBef>
                <a:spcPct val="50000"/>
              </a:spcBef>
            </a:pPr>
            <a:r>
              <a:rPr lang="en-GB" sz="2400" b="1" dirty="0"/>
              <a:t>1980s, early 1990s</a:t>
            </a:r>
          </a:p>
          <a:p>
            <a:pPr>
              <a:spcBef>
                <a:spcPct val="50000"/>
              </a:spcBef>
            </a:pPr>
            <a:r>
              <a:rPr lang="en-GB" sz="2400" b="1" dirty="0"/>
              <a:t>Dominated by a few techniques e.g.</a:t>
            </a:r>
          </a:p>
          <a:p>
            <a:pPr lvl="1">
              <a:spcBef>
                <a:spcPct val="50000"/>
              </a:spcBef>
              <a:buFontTx/>
              <a:buChar char="•"/>
            </a:pPr>
            <a:r>
              <a:rPr lang="en-GB" sz="2400" b="1" dirty="0"/>
              <a:t> Near Infrared Spectroscopy (</a:t>
            </a:r>
            <a:r>
              <a:rPr lang="en-GB" sz="2400" b="1" dirty="0">
                <a:solidFill>
                  <a:srgbClr val="FF0000"/>
                </a:solidFill>
              </a:rPr>
              <a:t>NIR</a:t>
            </a:r>
            <a:r>
              <a:rPr lang="en-GB" sz="2400" b="1" dirty="0"/>
              <a:t>)</a:t>
            </a:r>
          </a:p>
          <a:p>
            <a:pPr lvl="1">
              <a:spcBef>
                <a:spcPct val="50000"/>
              </a:spcBef>
              <a:buFontTx/>
              <a:buChar char="•"/>
            </a:pPr>
            <a:r>
              <a:rPr lang="en-GB" sz="2400" b="1" dirty="0"/>
              <a:t> High Performance Liquid Chromatography (</a:t>
            </a:r>
            <a:r>
              <a:rPr lang="en-GB" sz="2400" b="1" dirty="0">
                <a:solidFill>
                  <a:srgbClr val="FF0000"/>
                </a:solidFill>
              </a:rPr>
              <a:t>HPLC</a:t>
            </a:r>
            <a:r>
              <a:rPr lang="en-GB" sz="2400" b="1" dirty="0" smtClean="0"/>
              <a:t>)</a:t>
            </a:r>
          </a:p>
          <a:p>
            <a:pPr lvl="1">
              <a:spcBef>
                <a:spcPct val="50000"/>
              </a:spcBef>
              <a:buFontTx/>
              <a:buChar char="•"/>
            </a:pPr>
            <a:r>
              <a:rPr lang="en-GB" sz="2400" b="1" dirty="0" smtClean="0"/>
              <a:t>Atomic absorption </a:t>
            </a:r>
            <a:r>
              <a:rPr lang="en-GB" sz="2400" b="1" dirty="0" err="1" smtClean="0"/>
              <a:t>spectrophotometry</a:t>
            </a:r>
            <a:r>
              <a:rPr lang="en-GB" sz="2400" b="1" dirty="0" smtClean="0"/>
              <a:t>  (</a:t>
            </a:r>
            <a:r>
              <a:rPr lang="en-GB" sz="2400" b="1" dirty="0" smtClean="0">
                <a:solidFill>
                  <a:srgbClr val="FF0000"/>
                </a:solidFill>
              </a:rPr>
              <a:t>AAS</a:t>
            </a:r>
            <a:r>
              <a:rPr lang="en-GB" sz="2400" b="1" dirty="0" smtClean="0"/>
              <a:t>)</a:t>
            </a:r>
            <a:endParaRPr lang="en-GB" sz="2400" b="1" dirty="0"/>
          </a:p>
          <a:p>
            <a:pPr>
              <a:spcBef>
                <a:spcPct val="50000"/>
              </a:spcBef>
            </a:pPr>
            <a:r>
              <a:rPr lang="en-GB" sz="2400" b="1" dirty="0"/>
              <a:t>Much early work using these methods.</a:t>
            </a:r>
          </a:p>
          <a:p>
            <a:pPr>
              <a:spcBef>
                <a:spcPct val="50000"/>
              </a:spcBef>
            </a:pPr>
            <a:endParaRPr lang="en-GB"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26"/>
          <p:cNvSpPr txBox="1">
            <a:spLocks noChangeArrowheads="1"/>
          </p:cNvSpPr>
          <p:nvPr/>
        </p:nvSpPr>
        <p:spPr bwMode="auto">
          <a:xfrm>
            <a:off x="914400" y="533400"/>
            <a:ext cx="7391400" cy="5724644"/>
          </a:xfrm>
          <a:prstGeom prst="rect">
            <a:avLst/>
          </a:prstGeom>
          <a:noFill/>
          <a:ln w="9525">
            <a:noFill/>
            <a:miter lim="800000"/>
            <a:headEnd/>
            <a:tailEnd/>
          </a:ln>
        </p:spPr>
        <p:txBody>
          <a:bodyPr>
            <a:spAutoFit/>
          </a:bodyPr>
          <a:lstStyle/>
          <a:p>
            <a:pPr>
              <a:spcBef>
                <a:spcPct val="50000"/>
              </a:spcBef>
            </a:pPr>
            <a:r>
              <a:rPr lang="en-GB" sz="4400" b="1" dirty="0">
                <a:solidFill>
                  <a:srgbClr val="C00000"/>
                </a:solidFill>
              </a:rPr>
              <a:t>MODERN DAY</a:t>
            </a:r>
          </a:p>
          <a:p>
            <a:pPr>
              <a:spcBef>
                <a:spcPct val="50000"/>
              </a:spcBef>
            </a:pPr>
            <a:r>
              <a:rPr lang="en-GB" sz="2800" b="1" dirty="0" smtClean="0">
                <a:solidFill>
                  <a:schemeClr val="tx2"/>
                </a:solidFill>
              </a:rPr>
              <a:t>Sophistication</a:t>
            </a:r>
            <a:endParaRPr lang="en-GB" sz="2800" b="1" dirty="0">
              <a:solidFill>
                <a:schemeClr val="tx2"/>
              </a:solidFill>
            </a:endParaRPr>
          </a:p>
          <a:p>
            <a:pPr>
              <a:spcBef>
                <a:spcPct val="50000"/>
              </a:spcBef>
            </a:pPr>
            <a:r>
              <a:rPr lang="en-GB" sz="2800" b="1" dirty="0">
                <a:solidFill>
                  <a:schemeClr val="tx2"/>
                </a:solidFill>
              </a:rPr>
              <a:t>	e.g. </a:t>
            </a:r>
            <a:r>
              <a:rPr lang="en-GB" sz="2800" b="1" dirty="0">
                <a:solidFill>
                  <a:srgbClr val="C00000"/>
                </a:solidFill>
              </a:rPr>
              <a:t>LC-MS, LC-NMR, </a:t>
            </a:r>
            <a:r>
              <a:rPr lang="en-GB" sz="2800" b="1" dirty="0" smtClean="0">
                <a:solidFill>
                  <a:srgbClr val="C00000"/>
                </a:solidFill>
              </a:rPr>
              <a:t>MS/MS, inductive couple plasma-AES </a:t>
            </a:r>
            <a:r>
              <a:rPr lang="en-GB" sz="2800" b="1" dirty="0">
                <a:solidFill>
                  <a:schemeClr val="tx2"/>
                </a:solidFill>
              </a:rPr>
              <a:t>etc.</a:t>
            </a:r>
          </a:p>
          <a:p>
            <a:pPr>
              <a:spcBef>
                <a:spcPct val="50000"/>
              </a:spcBef>
            </a:pPr>
            <a:endParaRPr lang="en-GB" sz="2800" b="1" dirty="0">
              <a:solidFill>
                <a:schemeClr val="tx2"/>
              </a:solidFill>
            </a:endParaRPr>
          </a:p>
          <a:p>
            <a:pPr>
              <a:spcBef>
                <a:spcPct val="50000"/>
              </a:spcBef>
            </a:pPr>
            <a:r>
              <a:rPr lang="en-GB" sz="2800" b="1" dirty="0">
                <a:solidFill>
                  <a:schemeClr val="tx2"/>
                </a:solidFill>
              </a:rPr>
              <a:t>Rapid and convenient</a:t>
            </a:r>
          </a:p>
          <a:p>
            <a:pPr>
              <a:spcBef>
                <a:spcPct val="50000"/>
              </a:spcBef>
            </a:pPr>
            <a:r>
              <a:rPr lang="en-GB" sz="2800" b="1" dirty="0">
                <a:solidFill>
                  <a:schemeClr val="tx2"/>
                </a:solidFill>
              </a:rPr>
              <a:t>	e.g. </a:t>
            </a:r>
            <a:r>
              <a:rPr lang="en-GB" sz="2800" b="1" dirty="0">
                <a:solidFill>
                  <a:srgbClr val="C00000"/>
                </a:solidFill>
              </a:rPr>
              <a:t>Raman, </a:t>
            </a:r>
            <a:r>
              <a:rPr lang="en-GB" sz="2800" b="1" dirty="0" err="1">
                <a:solidFill>
                  <a:srgbClr val="C00000"/>
                </a:solidFill>
              </a:rPr>
              <a:t>uv</a:t>
            </a:r>
            <a:r>
              <a:rPr lang="en-GB" sz="2800" b="1" dirty="0">
                <a:solidFill>
                  <a:srgbClr val="C00000"/>
                </a:solidFill>
              </a:rPr>
              <a:t>/</a:t>
            </a:r>
            <a:r>
              <a:rPr lang="en-GB" sz="2800" b="1" dirty="0" err="1">
                <a:solidFill>
                  <a:srgbClr val="C00000"/>
                </a:solidFill>
              </a:rPr>
              <a:t>vis</a:t>
            </a:r>
            <a:r>
              <a:rPr lang="en-GB" sz="2800" b="1" dirty="0">
                <a:solidFill>
                  <a:srgbClr val="C00000"/>
                </a:solidFill>
              </a:rPr>
              <a:t>, MIR</a:t>
            </a:r>
          </a:p>
          <a:p>
            <a:pPr>
              <a:spcBef>
                <a:spcPct val="50000"/>
              </a:spcBef>
            </a:pPr>
            <a:endParaRPr lang="en-GB" sz="2800" b="1" dirty="0">
              <a:solidFill>
                <a:schemeClr val="accent2"/>
              </a:solidFill>
            </a:endParaRPr>
          </a:p>
          <a:p>
            <a:pPr>
              <a:spcBef>
                <a:spcPct val="50000"/>
              </a:spcBef>
            </a:pPr>
            <a:r>
              <a:rPr lang="en-GB" sz="2800" b="1" dirty="0"/>
              <a:t>Huge range of techniques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14400" y="533400"/>
            <a:ext cx="7391400" cy="5816977"/>
          </a:xfrm>
          <a:prstGeom prst="rect">
            <a:avLst/>
          </a:prstGeom>
          <a:noFill/>
          <a:ln w="9525">
            <a:noFill/>
            <a:miter lim="800000"/>
            <a:headEnd/>
            <a:tailEnd/>
          </a:ln>
        </p:spPr>
        <p:txBody>
          <a:bodyPr>
            <a:spAutoFit/>
          </a:bodyPr>
          <a:lstStyle/>
          <a:p>
            <a:pPr>
              <a:spcBef>
                <a:spcPct val="50000"/>
              </a:spcBef>
            </a:pPr>
            <a:r>
              <a:rPr lang="en-GB" sz="2400" b="1" dirty="0">
                <a:solidFill>
                  <a:srgbClr val="FF0000"/>
                </a:solidFill>
              </a:rPr>
              <a:t>APPLICATIONS</a:t>
            </a:r>
          </a:p>
          <a:p>
            <a:pPr>
              <a:spcBef>
                <a:spcPct val="50000"/>
              </a:spcBef>
            </a:pPr>
            <a:endParaRPr lang="en-GB" sz="2400" b="1" dirty="0">
              <a:solidFill>
                <a:schemeClr val="accent2"/>
              </a:solidFill>
            </a:endParaRPr>
          </a:p>
          <a:p>
            <a:pPr>
              <a:spcBef>
                <a:spcPct val="50000"/>
              </a:spcBef>
            </a:pPr>
            <a:r>
              <a:rPr lang="en-GB" sz="2400" b="1" dirty="0">
                <a:solidFill>
                  <a:srgbClr val="002060"/>
                </a:solidFill>
              </a:rPr>
              <a:t>Biggest growth area in past 10 years</a:t>
            </a:r>
          </a:p>
          <a:p>
            <a:pPr>
              <a:spcBef>
                <a:spcPct val="50000"/>
              </a:spcBef>
            </a:pPr>
            <a:endParaRPr lang="en-GB" sz="2400" b="1" dirty="0">
              <a:solidFill>
                <a:srgbClr val="002060"/>
              </a:solidFill>
            </a:endParaRPr>
          </a:p>
          <a:p>
            <a:pPr>
              <a:spcBef>
                <a:spcPct val="50000"/>
              </a:spcBef>
            </a:pPr>
            <a:r>
              <a:rPr lang="en-GB" sz="2400" b="1" dirty="0">
                <a:solidFill>
                  <a:srgbClr val="002060"/>
                </a:solidFill>
              </a:rPr>
              <a:t>Classical </a:t>
            </a:r>
            <a:r>
              <a:rPr lang="en-GB" sz="2400" b="1" dirty="0" err="1">
                <a:solidFill>
                  <a:srgbClr val="002060"/>
                </a:solidFill>
              </a:rPr>
              <a:t>chemometrics</a:t>
            </a:r>
            <a:endParaRPr lang="en-GB" sz="2400" b="1" dirty="0">
              <a:solidFill>
                <a:srgbClr val="002060"/>
              </a:solidFill>
            </a:endParaRPr>
          </a:p>
          <a:p>
            <a:pPr>
              <a:spcBef>
                <a:spcPct val="50000"/>
              </a:spcBef>
            </a:pPr>
            <a:r>
              <a:rPr lang="en-GB" sz="2400" b="1" dirty="0"/>
              <a:t>A few classical applications, mainly related to the interests and funding of pioneers</a:t>
            </a:r>
          </a:p>
          <a:p>
            <a:pPr lvl="1">
              <a:spcBef>
                <a:spcPct val="50000"/>
              </a:spcBef>
              <a:buFontTx/>
              <a:buChar char="•"/>
            </a:pPr>
            <a:r>
              <a:rPr lang="en-GB" sz="2400" b="1" dirty="0"/>
              <a:t> Process control and analysis</a:t>
            </a:r>
          </a:p>
          <a:p>
            <a:pPr lvl="1">
              <a:spcBef>
                <a:spcPct val="50000"/>
              </a:spcBef>
              <a:buFontTx/>
              <a:buChar char="•"/>
            </a:pPr>
            <a:r>
              <a:rPr lang="en-GB" sz="2400" b="1" dirty="0"/>
              <a:t> Chromatographic optimisation</a:t>
            </a:r>
          </a:p>
          <a:p>
            <a:pPr lvl="1">
              <a:spcBef>
                <a:spcPct val="50000"/>
              </a:spcBef>
              <a:buFontTx/>
              <a:buChar char="•"/>
            </a:pPr>
            <a:r>
              <a:rPr lang="en-GB" sz="2400" b="1" dirty="0"/>
              <a:t> Food analysis</a:t>
            </a:r>
          </a:p>
          <a:p>
            <a:pPr lvl="1">
              <a:spcBef>
                <a:spcPct val="50000"/>
              </a:spcBef>
              <a:buFontTx/>
              <a:buChar char="•"/>
            </a:pPr>
            <a:endParaRPr lang="en-GB"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533400" y="838200"/>
            <a:ext cx="7620000" cy="5021263"/>
          </a:xfrm>
          <a:prstGeom prst="rect">
            <a:avLst/>
          </a:prstGeom>
          <a:noFill/>
          <a:ln w="9525">
            <a:noFill/>
            <a:miter lim="800000"/>
            <a:headEnd/>
            <a:tailEnd/>
          </a:ln>
        </p:spPr>
        <p:txBody>
          <a:bodyPr>
            <a:spAutoFit/>
          </a:bodyPr>
          <a:lstStyle/>
          <a:p>
            <a:pPr>
              <a:spcBef>
                <a:spcPct val="50000"/>
              </a:spcBef>
            </a:pPr>
            <a:r>
              <a:rPr lang="en-GB" b="1">
                <a:solidFill>
                  <a:srgbClr val="FF0000"/>
                </a:solidFill>
              </a:rPr>
              <a:t>FINDING OUT ABOUT CHEMOMETRICS</a:t>
            </a:r>
          </a:p>
          <a:p>
            <a:pPr>
              <a:spcBef>
                <a:spcPct val="50000"/>
              </a:spcBef>
            </a:pPr>
            <a:endParaRPr lang="en-GB" b="1">
              <a:solidFill>
                <a:schemeClr val="hlink"/>
              </a:solidFill>
            </a:endParaRPr>
          </a:p>
          <a:p>
            <a:pPr>
              <a:spcBef>
                <a:spcPct val="50000"/>
              </a:spcBef>
            </a:pPr>
            <a:r>
              <a:rPr lang="en-GB" b="1">
                <a:solidFill>
                  <a:schemeClr val="accent2"/>
                </a:solidFill>
              </a:rPr>
              <a:t>Book and Website</a:t>
            </a:r>
          </a:p>
          <a:p>
            <a:pPr>
              <a:spcBef>
                <a:spcPct val="50000"/>
              </a:spcBef>
            </a:pPr>
            <a:endParaRPr lang="en-GB" b="1">
              <a:solidFill>
                <a:schemeClr val="accent2"/>
              </a:solidFill>
            </a:endParaRPr>
          </a:p>
          <a:p>
            <a:pPr>
              <a:spcBef>
                <a:spcPct val="50000"/>
              </a:spcBef>
            </a:pPr>
            <a:r>
              <a:rPr lang="en-GB" b="1"/>
              <a:t>R.G.Brereton, </a:t>
            </a:r>
            <a:r>
              <a:rPr lang="en-GB" b="1">
                <a:solidFill>
                  <a:schemeClr val="accent2"/>
                </a:solidFill>
              </a:rPr>
              <a:t>Chemometrics : Data Analysis for the Laboratory and Chemical Plant</a:t>
            </a:r>
            <a:r>
              <a:rPr lang="en-GB" b="1"/>
              <a:t>, Wiley, Chichester, 2003 and 2004</a:t>
            </a:r>
          </a:p>
          <a:p>
            <a:pPr>
              <a:spcBef>
                <a:spcPct val="50000"/>
              </a:spcBef>
            </a:pPr>
            <a:endParaRPr lang="en-GB" b="1"/>
          </a:p>
          <a:p>
            <a:pPr>
              <a:spcBef>
                <a:spcPct val="50000"/>
              </a:spcBef>
            </a:pPr>
            <a:r>
              <a:rPr lang="en-GB" b="1">
                <a:hlinkClick r:id="rId2"/>
              </a:rPr>
              <a:t>www.spectroscopynow.com</a:t>
            </a:r>
            <a:r>
              <a:rPr lang="en-GB" b="1"/>
              <a:t> Website</a:t>
            </a:r>
          </a:p>
          <a:p>
            <a:pPr>
              <a:spcBef>
                <a:spcPct val="50000"/>
              </a:spcBef>
            </a:pPr>
            <a:r>
              <a:rPr lang="en-GB" b="1"/>
              <a:t>Chemometrics Channel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438400" y="1219200"/>
            <a:ext cx="3724275" cy="530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990600" y="762000"/>
            <a:ext cx="6400800" cy="465613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GB" b="1">
                <a:solidFill>
                  <a:schemeClr val="hlink"/>
                </a:solidFill>
              </a:rPr>
              <a:t>INTRODUCTION</a:t>
            </a:r>
          </a:p>
          <a:p>
            <a:pPr marL="457200" indent="-457200">
              <a:spcBef>
                <a:spcPct val="50000"/>
              </a:spcBef>
              <a:buFontTx/>
              <a:buAutoNum type="arabicPeriod"/>
            </a:pPr>
            <a:r>
              <a:rPr lang="en-GB" b="1">
                <a:solidFill>
                  <a:schemeClr val="hlink"/>
                </a:solidFill>
              </a:rPr>
              <a:t>EXPERIMENTAL DESIGN</a:t>
            </a:r>
          </a:p>
          <a:p>
            <a:pPr marL="457200" indent="-457200">
              <a:spcBef>
                <a:spcPct val="50000"/>
              </a:spcBef>
              <a:buFontTx/>
              <a:buAutoNum type="arabicPeriod"/>
            </a:pPr>
            <a:r>
              <a:rPr lang="en-GB" b="1">
                <a:solidFill>
                  <a:schemeClr val="hlink"/>
                </a:solidFill>
              </a:rPr>
              <a:t>SIGNAL PROCESSING</a:t>
            </a:r>
          </a:p>
          <a:p>
            <a:pPr marL="457200" indent="-457200">
              <a:spcBef>
                <a:spcPct val="50000"/>
              </a:spcBef>
              <a:buFontTx/>
              <a:buAutoNum type="arabicPeriod"/>
            </a:pPr>
            <a:r>
              <a:rPr lang="en-GB" b="1">
                <a:solidFill>
                  <a:schemeClr val="hlink"/>
                </a:solidFill>
              </a:rPr>
              <a:t>PATTERN RECOGNITION</a:t>
            </a:r>
          </a:p>
          <a:p>
            <a:pPr marL="457200" indent="-457200">
              <a:spcBef>
                <a:spcPct val="50000"/>
              </a:spcBef>
              <a:buFontTx/>
              <a:buAutoNum type="arabicPeriod"/>
            </a:pPr>
            <a:r>
              <a:rPr lang="en-GB" b="1">
                <a:solidFill>
                  <a:schemeClr val="hlink"/>
                </a:solidFill>
              </a:rPr>
              <a:t>CALIBRATION</a:t>
            </a:r>
          </a:p>
          <a:p>
            <a:pPr marL="457200" indent="-457200">
              <a:spcBef>
                <a:spcPct val="50000"/>
              </a:spcBef>
              <a:buFontTx/>
              <a:buAutoNum type="arabicPeriod"/>
            </a:pPr>
            <a:r>
              <a:rPr lang="en-GB" b="1">
                <a:solidFill>
                  <a:schemeClr val="hlink"/>
                </a:solidFill>
              </a:rPr>
              <a:t>EVOLUTIONARY SIGNALS</a:t>
            </a:r>
          </a:p>
          <a:p>
            <a:pPr marL="457200" indent="-457200">
              <a:spcBef>
                <a:spcPct val="50000"/>
              </a:spcBef>
              <a:buFontTx/>
              <a:buAutoNum type="arabicPeriod"/>
            </a:pPr>
            <a:r>
              <a:rPr lang="en-GB" b="1">
                <a:solidFill>
                  <a:schemeClr val="hlink"/>
                </a:solidFill>
              </a:rPr>
              <a:t>APPENDICES</a:t>
            </a:r>
          </a:p>
          <a:p>
            <a:pPr marL="457200" indent="-457200">
              <a:spcBef>
                <a:spcPct val="50000"/>
              </a:spcBef>
            </a:pPr>
            <a:r>
              <a:rPr lang="en-GB" b="1"/>
              <a:t>	</a:t>
            </a:r>
            <a:r>
              <a:rPr lang="en-GB" b="1">
                <a:solidFill>
                  <a:schemeClr val="hlink"/>
                </a:solidFill>
              </a:rPr>
              <a:t>Vectors and Matrices, Algorithms, Basic statistics, Excel, Matlab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85800" y="685800"/>
            <a:ext cx="7620000" cy="5995988"/>
          </a:xfrm>
          <a:prstGeom prst="rect">
            <a:avLst/>
          </a:prstGeom>
          <a:noFill/>
          <a:ln w="9525">
            <a:noFill/>
            <a:miter lim="800000"/>
            <a:headEnd/>
            <a:tailEnd/>
          </a:ln>
        </p:spPr>
        <p:txBody>
          <a:bodyPr>
            <a:spAutoFit/>
          </a:bodyPr>
          <a:lstStyle/>
          <a:p>
            <a:pPr>
              <a:spcBef>
                <a:spcPct val="50000"/>
              </a:spcBef>
            </a:pPr>
            <a:r>
              <a:rPr lang="en-GB" b="1">
                <a:solidFill>
                  <a:schemeClr val="accent2"/>
                </a:solidFill>
              </a:rPr>
              <a:t>54 Problems, some quite lengthy e.g. Chapter 4. Many case studies.</a:t>
            </a:r>
          </a:p>
          <a:p>
            <a:pPr>
              <a:spcBef>
                <a:spcPct val="50000"/>
              </a:spcBef>
            </a:pPr>
            <a:endParaRPr lang="en-GB" b="1">
              <a:solidFill>
                <a:schemeClr val="accent2"/>
              </a:solidFill>
            </a:endParaRPr>
          </a:p>
          <a:p>
            <a:pPr>
              <a:lnSpc>
                <a:spcPct val="70000"/>
              </a:lnSpc>
              <a:spcBef>
                <a:spcPct val="50000"/>
              </a:spcBef>
            </a:pPr>
            <a:r>
              <a:rPr lang="en-GB" sz="1600">
                <a:hlinkClick r:id="" action="ppaction://noaction"/>
              </a:rPr>
              <a:t>Problem 4.1 Grouping of elements from fundamental properties using PCA.</a:t>
            </a:r>
            <a:endParaRPr lang="en-GB" sz="1600"/>
          </a:p>
          <a:p>
            <a:pPr>
              <a:lnSpc>
                <a:spcPct val="70000"/>
              </a:lnSpc>
              <a:spcBef>
                <a:spcPct val="50000"/>
              </a:spcBef>
            </a:pPr>
            <a:r>
              <a:rPr lang="en-GB" sz="1600">
                <a:hlinkClick r:id="" action="ppaction://noaction"/>
              </a:rPr>
              <a:t>Problem 4.2 Introductory PCA</a:t>
            </a:r>
            <a:endParaRPr lang="en-GB" sz="1600"/>
          </a:p>
          <a:p>
            <a:pPr>
              <a:lnSpc>
                <a:spcPct val="70000"/>
              </a:lnSpc>
              <a:spcBef>
                <a:spcPct val="50000"/>
              </a:spcBef>
            </a:pPr>
            <a:r>
              <a:rPr lang="en-GB" sz="1600">
                <a:hlinkClick r:id="" action="ppaction://noaction"/>
              </a:rPr>
              <a:t>Problem 4.3  Introduction to Cluster Analysis</a:t>
            </a:r>
            <a:endParaRPr lang="en-GB" sz="1600"/>
          </a:p>
          <a:p>
            <a:pPr>
              <a:lnSpc>
                <a:spcPct val="70000"/>
              </a:lnSpc>
              <a:spcBef>
                <a:spcPct val="50000"/>
              </a:spcBef>
            </a:pPr>
            <a:r>
              <a:rPr lang="en-GB" sz="1600">
                <a:hlinkClick r:id="" action="ppaction://noaction"/>
              </a:rPr>
              <a:t>Problem 4.4 Classification using Euclidean distance and KNN</a:t>
            </a:r>
            <a:endParaRPr lang="en-GB" sz="1600"/>
          </a:p>
          <a:p>
            <a:pPr>
              <a:lnSpc>
                <a:spcPct val="70000"/>
              </a:lnSpc>
              <a:spcBef>
                <a:spcPct val="50000"/>
              </a:spcBef>
            </a:pPr>
            <a:r>
              <a:rPr lang="en-GB" sz="1600">
                <a:hlinkClick r:id="" action="ppaction://noaction"/>
              </a:rPr>
              <a:t>Problem 4.5 Certification of NIR filters using PC scores plots.</a:t>
            </a:r>
            <a:endParaRPr lang="en-GB" sz="1600"/>
          </a:p>
          <a:p>
            <a:pPr>
              <a:lnSpc>
                <a:spcPct val="70000"/>
              </a:lnSpc>
              <a:spcBef>
                <a:spcPct val="50000"/>
              </a:spcBef>
            </a:pPr>
            <a:r>
              <a:rPr lang="en-GB" sz="1600">
                <a:hlinkClick r:id="" action="ppaction://noaction"/>
              </a:rPr>
              <a:t>Problem 4.6  Simple KNN classification</a:t>
            </a:r>
            <a:endParaRPr lang="en-GB" sz="1600"/>
          </a:p>
          <a:p>
            <a:pPr>
              <a:lnSpc>
                <a:spcPct val="70000"/>
              </a:lnSpc>
              <a:spcBef>
                <a:spcPct val="50000"/>
              </a:spcBef>
            </a:pPr>
            <a:r>
              <a:rPr lang="en-GB" sz="1600">
                <a:hlinkClick r:id="" action="ppaction://noaction"/>
              </a:rPr>
              <a:t>Problem 4.7 Classification of swedes into fresh and stored using SIMCA.</a:t>
            </a:r>
            <a:endParaRPr lang="en-GB" sz="1600"/>
          </a:p>
          <a:p>
            <a:pPr>
              <a:lnSpc>
                <a:spcPct val="70000"/>
              </a:lnSpc>
              <a:spcBef>
                <a:spcPct val="50000"/>
              </a:spcBef>
            </a:pPr>
            <a:r>
              <a:rPr lang="en-GB" sz="1600">
                <a:hlinkClick r:id="" action="ppaction://noaction"/>
              </a:rPr>
              <a:t>Problem 4.8  Classification of Pottery from pre-classical sites in Italy, using Euclidean and Mahalanobis distance measures.</a:t>
            </a:r>
            <a:endParaRPr lang="en-GB" sz="1600"/>
          </a:p>
          <a:p>
            <a:pPr>
              <a:lnSpc>
                <a:spcPct val="70000"/>
              </a:lnSpc>
              <a:spcBef>
                <a:spcPct val="50000"/>
              </a:spcBef>
            </a:pPr>
            <a:r>
              <a:rPr lang="en-GB" sz="1600">
                <a:hlinkClick r:id="" action="ppaction://noaction"/>
              </a:rPr>
              <a:t>Problem 4.9 Effect of Centring on PCA</a:t>
            </a:r>
            <a:endParaRPr lang="en-GB" sz="1600"/>
          </a:p>
          <a:p>
            <a:pPr>
              <a:lnSpc>
                <a:spcPct val="70000"/>
              </a:lnSpc>
              <a:spcBef>
                <a:spcPct val="50000"/>
              </a:spcBef>
            </a:pPr>
            <a:r>
              <a:rPr lang="en-GB" sz="1600">
                <a:hlinkClick r:id="" action="ppaction://noaction"/>
              </a:rPr>
              <a:t>Problem 4.10  Linear discriminant analysis in QSAR to study the toxicity of Polyaromatic Hydrocarbons.</a:t>
            </a:r>
            <a:endParaRPr lang="en-GB" sz="1600"/>
          </a:p>
          <a:p>
            <a:pPr>
              <a:lnSpc>
                <a:spcPct val="70000"/>
              </a:lnSpc>
              <a:spcBef>
                <a:spcPct val="50000"/>
              </a:spcBef>
            </a:pPr>
            <a:r>
              <a:rPr lang="en-GB" sz="1600">
                <a:hlinkClick r:id="" action="ppaction://noaction"/>
              </a:rPr>
              <a:t>Problem 4.11  Class Modelling Using PCA</a:t>
            </a:r>
            <a:endParaRPr lang="en-GB" sz="1600"/>
          </a:p>
          <a:p>
            <a:pPr>
              <a:lnSpc>
                <a:spcPct val="70000"/>
              </a:lnSpc>
              <a:spcBef>
                <a:spcPct val="50000"/>
              </a:spcBef>
            </a:pPr>
            <a:r>
              <a:rPr lang="en-GB" sz="1600">
                <a:hlinkClick r:id="" action="ppaction://noaction"/>
              </a:rPr>
              <a:t>Problem 4.12 Effect of Preprocessing on PCA  in LCMS.</a:t>
            </a:r>
            <a:endParaRPr lang="en-GB" sz="1600"/>
          </a:p>
          <a:p>
            <a:pPr>
              <a:lnSpc>
                <a:spcPct val="70000"/>
              </a:lnSpc>
              <a:spcBef>
                <a:spcPct val="50000"/>
              </a:spcBef>
            </a:pPr>
            <a:r>
              <a:rPr lang="en-GB" sz="1600">
                <a:hlinkClick r:id="" action="ppaction://noaction"/>
              </a:rPr>
              <a:t>Problem 4.13  Determining the number of significant components in a dataset by cross-validation.</a:t>
            </a:r>
            <a:endParaRPr lang="en-GB" sz="1600"/>
          </a:p>
          <a:p>
            <a:pPr>
              <a:lnSpc>
                <a:spcPct val="70000"/>
              </a:lnSpc>
              <a:spcBef>
                <a:spcPct val="50000"/>
              </a:spcBef>
            </a:pPr>
            <a:endParaRPr lang="en-GB"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304800" y="381000"/>
            <a:ext cx="8305800" cy="6370975"/>
          </a:xfrm>
          <a:prstGeom prst="rect">
            <a:avLst/>
          </a:prstGeom>
          <a:noFill/>
          <a:ln w="9525">
            <a:noFill/>
            <a:miter lim="800000"/>
            <a:headEnd/>
            <a:tailEnd/>
          </a:ln>
        </p:spPr>
        <p:txBody>
          <a:bodyPr>
            <a:spAutoFit/>
          </a:bodyPr>
          <a:lstStyle/>
          <a:p>
            <a:pPr algn="just">
              <a:spcBef>
                <a:spcPct val="50000"/>
              </a:spcBef>
            </a:pPr>
            <a:r>
              <a:rPr lang="en-GB" sz="2400" b="1" dirty="0">
                <a:solidFill>
                  <a:srgbClr val="C00000"/>
                </a:solidFill>
              </a:rPr>
              <a:t>Computer scientists</a:t>
            </a:r>
            <a:r>
              <a:rPr lang="en-GB" sz="2400" b="1" dirty="0">
                <a:solidFill>
                  <a:schemeClr val="accent2"/>
                </a:solidFill>
              </a:rPr>
              <a:t> </a:t>
            </a:r>
            <a:r>
              <a:rPr lang="en-GB" sz="2400" b="1" dirty="0"/>
              <a:t>are often most interested in algorithms.</a:t>
            </a:r>
          </a:p>
          <a:p>
            <a:pPr algn="just">
              <a:spcBef>
                <a:spcPct val="50000"/>
              </a:spcBef>
            </a:pPr>
            <a:endParaRPr lang="en-GB" sz="2400" b="1" dirty="0"/>
          </a:p>
          <a:p>
            <a:pPr algn="just">
              <a:spcBef>
                <a:spcPct val="50000"/>
              </a:spcBef>
            </a:pPr>
            <a:r>
              <a:rPr lang="en-GB" sz="2400" b="1" dirty="0">
                <a:solidFill>
                  <a:srgbClr val="C00000"/>
                </a:solidFill>
              </a:rPr>
              <a:t>Analytical chemists </a:t>
            </a:r>
            <a:r>
              <a:rPr lang="en-GB" sz="2400" b="1" dirty="0"/>
              <a:t>often know a little statistics but are not necessarily very confident in maths and algorithms so like to approach this via statistical analytical chemistry. Difficult group because the ability to run instruments is not necessarily an ability in maths and computing.</a:t>
            </a:r>
          </a:p>
          <a:p>
            <a:pPr algn="just">
              <a:spcBef>
                <a:spcPct val="50000"/>
              </a:spcBef>
            </a:pPr>
            <a:endParaRPr lang="en-GB" sz="2400" b="1" dirty="0"/>
          </a:p>
          <a:p>
            <a:pPr algn="just">
              <a:spcBef>
                <a:spcPct val="50000"/>
              </a:spcBef>
            </a:pPr>
            <a:r>
              <a:rPr lang="en-GB" sz="2400" b="1" dirty="0">
                <a:solidFill>
                  <a:srgbClr val="C00000"/>
                </a:solidFill>
              </a:rPr>
              <a:t>Organic chemists </a:t>
            </a:r>
            <a:r>
              <a:rPr lang="en-GB" sz="2400" b="1" dirty="0">
                <a:solidFill>
                  <a:srgbClr val="002060"/>
                </a:solidFill>
              </a:rPr>
              <a:t>do not like maths and want automated packages they can use. They often require elaborate courses that avoid matrices. The course an organic chemist would regard is good is one a statistician would regard as bad.</a:t>
            </a:r>
          </a:p>
          <a:p>
            <a:pPr algn="just">
              <a:spcBef>
                <a:spcPct val="50000"/>
              </a:spcBef>
            </a:pPr>
            <a:endParaRPr lang="en-GB" sz="2400" b="1" dirty="0"/>
          </a:p>
          <a:p>
            <a:pPr algn="just">
              <a:spcBef>
                <a:spcPct val="50000"/>
              </a:spcBef>
            </a:pPr>
            <a:endParaRPr lang="en-GB"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066800" y="1371600"/>
            <a:ext cx="6934200" cy="2862322"/>
          </a:xfrm>
          <a:prstGeom prst="rect">
            <a:avLst/>
          </a:prstGeom>
          <a:noFill/>
          <a:ln w="9525">
            <a:noFill/>
            <a:miter lim="800000"/>
            <a:headEnd/>
            <a:tailEnd/>
          </a:ln>
        </p:spPr>
        <p:txBody>
          <a:bodyPr>
            <a:spAutoFit/>
          </a:bodyPr>
          <a:lstStyle/>
          <a:p>
            <a:pPr>
              <a:spcBef>
                <a:spcPct val="50000"/>
              </a:spcBef>
            </a:pPr>
            <a:r>
              <a:rPr lang="en-GB" sz="4000" b="1" dirty="0" err="1">
                <a:solidFill>
                  <a:srgbClr val="006600"/>
                </a:solidFill>
              </a:rPr>
              <a:t>Chemweb</a:t>
            </a:r>
            <a:endParaRPr lang="en-GB" sz="4000" b="1" dirty="0">
              <a:solidFill>
                <a:srgbClr val="006600"/>
              </a:solidFill>
            </a:endParaRPr>
          </a:p>
          <a:p>
            <a:pPr>
              <a:spcBef>
                <a:spcPct val="50000"/>
              </a:spcBef>
            </a:pPr>
            <a:r>
              <a:rPr lang="en-GB" sz="4000" b="1" dirty="0">
                <a:solidFill>
                  <a:schemeClr val="accent2"/>
                </a:solidFill>
                <a:hlinkClick r:id="rId2"/>
              </a:rPr>
              <a:t>www.chemweb.com</a:t>
            </a:r>
            <a:r>
              <a:rPr lang="en-GB" sz="4000" b="1" dirty="0">
                <a:solidFill>
                  <a:schemeClr val="accent2"/>
                </a:solidFill>
              </a:rPr>
              <a:t>  </a:t>
            </a:r>
            <a:r>
              <a:rPr lang="en-GB" sz="4000" b="1" dirty="0">
                <a:solidFill>
                  <a:srgbClr val="C00000"/>
                </a:solidFill>
                <a:sym typeface="Wingdings" pitchFamily="2" charset="2"/>
              </a:rPr>
              <a:t> The Alchemist  Features  </a:t>
            </a:r>
            <a:r>
              <a:rPr lang="en-GB" sz="4000" b="1" dirty="0" err="1">
                <a:solidFill>
                  <a:srgbClr val="C00000"/>
                </a:solidFill>
                <a:sym typeface="Wingdings" pitchFamily="2" charset="2"/>
              </a:rPr>
              <a:t>Chemometrics</a:t>
            </a:r>
            <a:r>
              <a:rPr lang="en-GB" sz="4000" b="1" dirty="0">
                <a:solidFill>
                  <a:srgbClr val="C00000"/>
                </a:solidFill>
                <a:sym typeface="Wingdings" pitchFamily="2" charset="2"/>
              </a:rPr>
              <a:t>  Archive </a:t>
            </a:r>
            <a:endParaRPr lang="en-GB" sz="4000" b="1"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914400" y="914400"/>
            <a:ext cx="7239000"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914400" y="685800"/>
            <a:ext cx="7315200" cy="526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990600" y="838200"/>
            <a:ext cx="7048500" cy="448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533400"/>
            <a:ext cx="8458200" cy="4838700"/>
          </a:xfrm>
          <a:prstGeom prst="rect">
            <a:avLst/>
          </a:prstGeom>
          <a:noFill/>
          <a:ln w="9525">
            <a:noFill/>
            <a:miter lim="800000"/>
            <a:headEnd/>
            <a:tailEnd/>
          </a:ln>
        </p:spPr>
        <p:txBody>
          <a:bodyPr>
            <a:spAutoFit/>
          </a:bodyPr>
          <a:lstStyle/>
          <a:p>
            <a:pPr>
              <a:spcBef>
                <a:spcPct val="50000"/>
              </a:spcBef>
            </a:pPr>
            <a:r>
              <a:rPr lang="en-GB" b="1">
                <a:solidFill>
                  <a:schemeClr val="hlink"/>
                </a:solidFill>
              </a:rPr>
              <a:t>Other sources</a:t>
            </a:r>
            <a:endParaRPr lang="en-GB">
              <a:solidFill>
                <a:schemeClr val="hlink"/>
              </a:solidFill>
            </a:endParaRPr>
          </a:p>
          <a:p>
            <a:pPr>
              <a:spcBef>
                <a:spcPct val="50000"/>
              </a:spcBef>
            </a:pPr>
            <a:endParaRPr lang="en-GB">
              <a:solidFill>
                <a:schemeClr val="hlink"/>
              </a:solidFill>
            </a:endParaRPr>
          </a:p>
          <a:p>
            <a:pPr>
              <a:spcBef>
                <a:spcPct val="50000"/>
              </a:spcBef>
            </a:pPr>
            <a:r>
              <a:rPr lang="en-GB" b="1">
                <a:solidFill>
                  <a:schemeClr val="accent2"/>
                </a:solidFill>
                <a:hlinkClick r:id="rId2"/>
              </a:rPr>
              <a:t>www.spectroscopynow.com</a:t>
            </a:r>
            <a:endParaRPr lang="en-GB" b="1">
              <a:solidFill>
                <a:schemeClr val="accent2"/>
              </a:solidFill>
            </a:endParaRPr>
          </a:p>
          <a:p>
            <a:pPr>
              <a:spcBef>
                <a:spcPct val="50000"/>
              </a:spcBef>
            </a:pPr>
            <a:r>
              <a:rPr lang="en-GB" b="1"/>
              <a:t>	Chemometrics channel</a:t>
            </a:r>
          </a:p>
          <a:p>
            <a:pPr>
              <a:spcBef>
                <a:spcPct val="50000"/>
              </a:spcBef>
            </a:pPr>
            <a:r>
              <a:rPr lang="en-GB" b="1">
                <a:solidFill>
                  <a:schemeClr val="accent2"/>
                </a:solidFill>
              </a:rPr>
              <a:t>Websites run by companies e.g.</a:t>
            </a:r>
          </a:p>
          <a:p>
            <a:pPr lvl="1">
              <a:spcBef>
                <a:spcPct val="50000"/>
              </a:spcBef>
              <a:buFontTx/>
              <a:buChar char="•"/>
            </a:pPr>
            <a:r>
              <a:rPr lang="en-GB" b="1"/>
              <a:t>	Applied Spectroscopy</a:t>
            </a:r>
          </a:p>
          <a:p>
            <a:pPr lvl="1">
              <a:spcBef>
                <a:spcPct val="50000"/>
              </a:spcBef>
              <a:buFontTx/>
              <a:buChar char="•"/>
            </a:pPr>
            <a:r>
              <a:rPr lang="en-GB" b="1"/>
              <a:t>	Infometrix</a:t>
            </a:r>
          </a:p>
          <a:p>
            <a:pPr lvl="1">
              <a:spcBef>
                <a:spcPct val="50000"/>
              </a:spcBef>
              <a:buFontTx/>
              <a:buChar char="•"/>
            </a:pPr>
            <a:r>
              <a:rPr lang="en-GB" b="1"/>
              <a:t>	Umetrics</a:t>
            </a:r>
          </a:p>
          <a:p>
            <a:pPr lvl="1">
              <a:spcBef>
                <a:spcPct val="50000"/>
              </a:spcBef>
              <a:buFontTx/>
              <a:buChar char="•"/>
            </a:pPr>
            <a:r>
              <a:rPr lang="en-GB" b="1"/>
              <a:t>	Camo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228600"/>
            <a:ext cx="8458200" cy="7029450"/>
          </a:xfrm>
          <a:prstGeom prst="rect">
            <a:avLst/>
          </a:prstGeom>
          <a:noFill/>
          <a:ln w="9525">
            <a:noFill/>
            <a:miter lim="800000"/>
            <a:headEnd/>
            <a:tailEnd/>
          </a:ln>
        </p:spPr>
        <p:txBody>
          <a:bodyPr>
            <a:spAutoFit/>
          </a:bodyPr>
          <a:lstStyle/>
          <a:p>
            <a:pPr>
              <a:spcBef>
                <a:spcPct val="50000"/>
              </a:spcBef>
            </a:pPr>
            <a:r>
              <a:rPr lang="en-GB" b="1">
                <a:solidFill>
                  <a:schemeClr val="hlink"/>
                </a:solidFill>
              </a:rPr>
              <a:t>Other selected books</a:t>
            </a:r>
          </a:p>
          <a:p>
            <a:pPr>
              <a:spcBef>
                <a:spcPct val="50000"/>
              </a:spcBef>
              <a:buFontTx/>
              <a:buChar char="•"/>
            </a:pPr>
            <a:r>
              <a:rPr lang="en-GB" b="1"/>
              <a:t>D.L.Massart, B.G.M.Vandeginste, L.M.C.Buydens, S. De Jong, P.J.Lewi, J.Smeyers-Verbeke, </a:t>
            </a:r>
            <a:r>
              <a:rPr lang="en-GB" b="1" i="1">
                <a:solidFill>
                  <a:schemeClr val="accent2"/>
                </a:solidFill>
              </a:rPr>
              <a:t>Handbook of Chemometrics and Qualimetrics Part A</a:t>
            </a:r>
            <a:r>
              <a:rPr lang="en-GB" b="1" i="1"/>
              <a:t>, </a:t>
            </a:r>
            <a:r>
              <a:rPr lang="en-GB" b="1"/>
              <a:t>Elsevier, Amsterdam, 1997</a:t>
            </a:r>
          </a:p>
          <a:p>
            <a:pPr>
              <a:spcBef>
                <a:spcPct val="50000"/>
              </a:spcBef>
              <a:buFontTx/>
              <a:buChar char="•"/>
            </a:pPr>
            <a:r>
              <a:rPr lang="en-GB" b="1"/>
              <a:t>B. M. G. Vandeginste, D. L. Massart. L. M. C. Buydens, S. de Jong, P. J. Lewi and J. Smeyers-Verbeke, </a:t>
            </a:r>
            <a:r>
              <a:rPr lang="en-GB" b="1" i="1">
                <a:solidFill>
                  <a:schemeClr val="accent2"/>
                </a:solidFill>
              </a:rPr>
              <a:t>Handbook of Chemometrics and Qualimetrics Part B</a:t>
            </a:r>
            <a:r>
              <a:rPr lang="en-GB" b="1" i="1"/>
              <a:t>, </a:t>
            </a:r>
            <a:r>
              <a:rPr lang="en-GB" b="1"/>
              <a:t>Elsevier, Amsterdam, 1998</a:t>
            </a:r>
          </a:p>
          <a:p>
            <a:pPr>
              <a:spcBef>
                <a:spcPct val="50000"/>
              </a:spcBef>
              <a:buFontTx/>
              <a:buChar char="•"/>
            </a:pPr>
            <a:r>
              <a:rPr lang="en-GB" b="1"/>
              <a:t>M. Otto, </a:t>
            </a:r>
            <a:r>
              <a:rPr lang="en-GB" b="1" i="1">
                <a:solidFill>
                  <a:schemeClr val="accent2"/>
                </a:solidFill>
              </a:rPr>
              <a:t>Chemometrics : Statistics and Computer Applications in Analytical Chemistry</a:t>
            </a:r>
            <a:r>
              <a:rPr lang="en-GB" b="1"/>
              <a:t>, Wiley-VCH, Weinheim, 1998</a:t>
            </a:r>
          </a:p>
          <a:p>
            <a:pPr>
              <a:spcBef>
                <a:spcPct val="50000"/>
              </a:spcBef>
              <a:buFontTx/>
              <a:buChar char="•"/>
            </a:pPr>
            <a:r>
              <a:rPr lang="en-GB" b="1"/>
              <a:t>K.R. Beebe, R.J. Pell and M.B. Seasholtz, </a:t>
            </a:r>
            <a:r>
              <a:rPr lang="en-GB" b="1" i="1">
                <a:solidFill>
                  <a:schemeClr val="accent2"/>
                </a:solidFill>
              </a:rPr>
              <a:t>Chemometrics : a practical guide</a:t>
            </a:r>
            <a:r>
              <a:rPr lang="en-GB" b="1"/>
              <a:t>, Wiley, New York, 1998</a:t>
            </a:r>
          </a:p>
          <a:p>
            <a:pPr>
              <a:spcBef>
                <a:spcPct val="50000"/>
              </a:spcBef>
              <a:buFontTx/>
              <a:buChar char="•"/>
            </a:pPr>
            <a:r>
              <a:rPr lang="en-GB" b="1"/>
              <a:t>R.Kramer, </a:t>
            </a:r>
            <a:r>
              <a:rPr lang="en-GB" b="1" i="1">
                <a:solidFill>
                  <a:schemeClr val="accent2"/>
                </a:solidFill>
              </a:rPr>
              <a:t>Chemometrics Techniques for Quantitative Analysis</a:t>
            </a:r>
            <a:r>
              <a:rPr lang="en-GB" b="1"/>
              <a:t>, Marcel Dekker, New York, 1998</a:t>
            </a:r>
          </a:p>
          <a:p>
            <a:pPr>
              <a:spcBef>
                <a:spcPct val="50000"/>
              </a:spcBef>
            </a:pPr>
            <a:r>
              <a:rPr lang="en-GB"/>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04800" y="533400"/>
            <a:ext cx="8458200" cy="3743325"/>
          </a:xfrm>
          <a:prstGeom prst="rect">
            <a:avLst/>
          </a:prstGeom>
          <a:noFill/>
          <a:ln w="9525">
            <a:noFill/>
            <a:miter lim="800000"/>
            <a:headEnd/>
            <a:tailEnd/>
          </a:ln>
        </p:spPr>
        <p:txBody>
          <a:bodyPr>
            <a:spAutoFit/>
          </a:bodyPr>
          <a:lstStyle/>
          <a:p>
            <a:pPr>
              <a:spcBef>
                <a:spcPct val="50000"/>
              </a:spcBef>
            </a:pPr>
            <a:r>
              <a:rPr lang="en-GB" b="1">
                <a:solidFill>
                  <a:schemeClr val="hlink"/>
                </a:solidFill>
              </a:rPr>
              <a:t>Journals</a:t>
            </a:r>
            <a:endParaRPr lang="en-GB">
              <a:solidFill>
                <a:schemeClr val="hlink"/>
              </a:solidFill>
            </a:endParaRPr>
          </a:p>
          <a:p>
            <a:pPr>
              <a:spcBef>
                <a:spcPct val="50000"/>
              </a:spcBef>
            </a:pPr>
            <a:endParaRPr lang="en-GB">
              <a:solidFill>
                <a:schemeClr val="hlink"/>
              </a:solidFill>
            </a:endParaRPr>
          </a:p>
          <a:p>
            <a:pPr>
              <a:spcBef>
                <a:spcPct val="50000"/>
              </a:spcBef>
            </a:pPr>
            <a:r>
              <a:rPr lang="en-GB" b="1">
                <a:solidFill>
                  <a:schemeClr val="accent2"/>
                </a:solidFill>
              </a:rPr>
              <a:t>Specialist chemometrics journals </a:t>
            </a:r>
            <a:r>
              <a:rPr lang="en-GB" b="1">
                <a:solidFill>
                  <a:schemeClr val="tx2"/>
                </a:solidFill>
              </a:rPr>
              <a:t>– for the enthusiast and expert at the cutting edge</a:t>
            </a:r>
          </a:p>
          <a:p>
            <a:pPr>
              <a:spcBef>
                <a:spcPct val="50000"/>
              </a:spcBef>
            </a:pPr>
            <a:endParaRPr lang="en-GB" b="1">
              <a:solidFill>
                <a:schemeClr val="tx2"/>
              </a:solidFill>
            </a:endParaRPr>
          </a:p>
          <a:p>
            <a:pPr>
              <a:spcBef>
                <a:spcPct val="50000"/>
              </a:spcBef>
            </a:pPr>
            <a:r>
              <a:rPr lang="en-GB" b="1">
                <a:solidFill>
                  <a:schemeClr val="accent2"/>
                </a:solidFill>
              </a:rPr>
              <a:t>Applications journals </a:t>
            </a:r>
            <a:r>
              <a:rPr lang="en-GB" b="1"/>
              <a:t>– most chemometrics papers published in applied journals, very large variety of journals, probably 50 or more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THANKS"/>
          <p:cNvPicPr>
            <a:picLocks noChangeAspect="1" noChangeArrowheads="1" noCrop="1"/>
          </p:cNvPicPr>
          <p:nvPr/>
        </p:nvPicPr>
        <p:blipFill>
          <a:blip r:embed="rId2" cstate="print"/>
          <a:srcRect/>
          <a:stretch>
            <a:fillRect/>
          </a:stretch>
        </p:blipFill>
        <p:spPr bwMode="auto">
          <a:xfrm>
            <a:off x="3505200" y="2362200"/>
            <a:ext cx="3698875" cy="1676400"/>
          </a:xfrm>
          <a:prstGeom prst="rect">
            <a:avLst/>
          </a:prstGeom>
          <a:noFill/>
          <a:ln w="9525">
            <a:noFill/>
            <a:miter lim="800000"/>
            <a:headEnd/>
            <a:tailEnd/>
          </a:ln>
        </p:spPr>
      </p:pic>
      <p:pic>
        <p:nvPicPr>
          <p:cNvPr id="39939" name="Picture 4"/>
          <p:cNvPicPr>
            <a:picLocks noChangeAspect="1" noChangeArrowheads="1"/>
          </p:cNvPicPr>
          <p:nvPr/>
        </p:nvPicPr>
        <p:blipFill>
          <a:blip r:embed="rId3" cstate="print"/>
          <a:srcRect/>
          <a:stretch>
            <a:fillRect/>
          </a:stretch>
        </p:blipFill>
        <p:spPr bwMode="auto">
          <a:xfrm>
            <a:off x="1547813" y="1157288"/>
            <a:ext cx="6048375"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533400"/>
            <a:ext cx="7391400" cy="5309146"/>
          </a:xfrm>
          <a:prstGeom prst="rect">
            <a:avLst/>
          </a:prstGeom>
          <a:noFill/>
          <a:ln w="9525">
            <a:noFill/>
            <a:miter lim="800000"/>
            <a:headEnd/>
            <a:tailEnd/>
          </a:ln>
        </p:spPr>
        <p:txBody>
          <a:bodyPr>
            <a:spAutoFit/>
          </a:bodyPr>
          <a:lstStyle/>
          <a:p>
            <a:pPr>
              <a:spcBef>
                <a:spcPct val="50000"/>
              </a:spcBef>
            </a:pPr>
            <a:r>
              <a:rPr lang="en-GB" sz="3200" b="1" dirty="0">
                <a:solidFill>
                  <a:srgbClr val="FF0000"/>
                </a:solidFill>
                <a:latin typeface="Arial" charset="0"/>
              </a:rPr>
              <a:t>APPLICATIONS</a:t>
            </a:r>
          </a:p>
          <a:p>
            <a:pPr>
              <a:spcBef>
                <a:spcPct val="50000"/>
              </a:spcBef>
            </a:pPr>
            <a:r>
              <a:rPr lang="en-GB" sz="2800" b="1" dirty="0" smtClean="0">
                <a:solidFill>
                  <a:schemeClr val="tx2"/>
                </a:solidFill>
                <a:latin typeface="Arial" charset="0"/>
              </a:rPr>
              <a:t>Biggest </a:t>
            </a:r>
            <a:r>
              <a:rPr lang="en-GB" sz="2800" b="1" dirty="0">
                <a:solidFill>
                  <a:schemeClr val="tx2"/>
                </a:solidFill>
                <a:latin typeface="Arial" charset="0"/>
              </a:rPr>
              <a:t>growth area in past 10 years</a:t>
            </a:r>
          </a:p>
          <a:p>
            <a:pPr>
              <a:spcBef>
                <a:spcPct val="50000"/>
              </a:spcBef>
            </a:pPr>
            <a:r>
              <a:rPr lang="en-GB" sz="2800" b="1" dirty="0" smtClean="0">
                <a:solidFill>
                  <a:schemeClr val="tx2"/>
                </a:solidFill>
                <a:latin typeface="Arial" charset="0"/>
              </a:rPr>
              <a:t>Classical </a:t>
            </a:r>
            <a:r>
              <a:rPr lang="en-GB" sz="2800" b="1" dirty="0" err="1">
                <a:solidFill>
                  <a:schemeClr val="tx2"/>
                </a:solidFill>
                <a:latin typeface="Arial" charset="0"/>
              </a:rPr>
              <a:t>chemometrics</a:t>
            </a:r>
            <a:endParaRPr lang="en-GB" sz="2800" b="1" dirty="0">
              <a:solidFill>
                <a:schemeClr val="tx2"/>
              </a:solidFill>
              <a:latin typeface="Arial" charset="0"/>
            </a:endParaRPr>
          </a:p>
          <a:p>
            <a:pPr>
              <a:spcBef>
                <a:spcPct val="50000"/>
              </a:spcBef>
            </a:pPr>
            <a:r>
              <a:rPr lang="en-GB" sz="2800" b="1" dirty="0"/>
              <a:t>A few classical applications, mainly related to the interests and funding of pioneers</a:t>
            </a:r>
          </a:p>
          <a:p>
            <a:pPr lvl="1">
              <a:spcBef>
                <a:spcPct val="50000"/>
              </a:spcBef>
              <a:buFontTx/>
              <a:buChar char="•"/>
            </a:pPr>
            <a:r>
              <a:rPr lang="en-GB" sz="2800" b="1" dirty="0"/>
              <a:t> Process control and analysis</a:t>
            </a:r>
          </a:p>
          <a:p>
            <a:pPr lvl="1">
              <a:spcBef>
                <a:spcPct val="50000"/>
              </a:spcBef>
              <a:buFontTx/>
              <a:buChar char="•"/>
            </a:pPr>
            <a:r>
              <a:rPr lang="en-GB" sz="2800" b="1" dirty="0"/>
              <a:t> Chromatographic optimisation</a:t>
            </a:r>
          </a:p>
          <a:p>
            <a:pPr lvl="1">
              <a:spcBef>
                <a:spcPct val="50000"/>
              </a:spcBef>
              <a:buFontTx/>
              <a:buChar char="•"/>
            </a:pPr>
            <a:r>
              <a:rPr lang="en-GB" sz="2800" b="1" dirty="0"/>
              <a:t> Food analysis</a:t>
            </a:r>
          </a:p>
          <a:p>
            <a:pPr lvl="1">
              <a:spcBef>
                <a:spcPct val="50000"/>
              </a:spcBef>
              <a:buFontTx/>
              <a:buChar cha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NN0624AA_1561066a"/>
          <p:cNvPicPr>
            <a:picLocks noChangeAspect="1" noChangeArrowheads="1"/>
          </p:cNvPicPr>
          <p:nvPr/>
        </p:nvPicPr>
        <p:blipFill>
          <a:blip r:embed="rId2" cstate="print"/>
          <a:srcRect/>
          <a:stretch>
            <a:fillRect/>
          </a:stretch>
        </p:blipFill>
        <p:spPr bwMode="auto">
          <a:xfrm>
            <a:off x="1273175" y="2897188"/>
            <a:ext cx="1395413" cy="938212"/>
          </a:xfrm>
          <a:prstGeom prst="rect">
            <a:avLst/>
          </a:prstGeom>
          <a:noFill/>
          <a:ln w="9525">
            <a:noFill/>
            <a:miter lim="800000"/>
            <a:headEnd/>
            <a:tailEnd/>
          </a:ln>
        </p:spPr>
      </p:pic>
      <p:sp>
        <p:nvSpPr>
          <p:cNvPr id="10243" name="Title 3"/>
          <p:cNvSpPr>
            <a:spLocks/>
          </p:cNvSpPr>
          <p:nvPr/>
        </p:nvSpPr>
        <p:spPr bwMode="auto">
          <a:xfrm>
            <a:off x="596900" y="153988"/>
            <a:ext cx="7862888" cy="1287462"/>
          </a:xfrm>
          <a:prstGeom prst="rect">
            <a:avLst/>
          </a:prstGeom>
          <a:solidFill>
            <a:srgbClr val="FFFFFF"/>
          </a:solidFill>
          <a:ln w="9525">
            <a:noFill/>
            <a:miter lim="800000"/>
            <a:headEnd/>
            <a:tailEnd/>
          </a:ln>
        </p:spPr>
        <p:txBody>
          <a:bodyPr anchor="ctr"/>
          <a:lstStyle/>
          <a:p>
            <a:pPr algn="ctr"/>
            <a:r>
              <a:rPr lang="nb-NO" sz="4400" b="1" dirty="0">
                <a:solidFill>
                  <a:schemeClr val="tx2"/>
                </a:solidFill>
                <a:latin typeface="Arial" charset="0"/>
              </a:rPr>
              <a:t>Chemometrics in analytical chemistry</a:t>
            </a:r>
            <a:endParaRPr lang="en-GB" sz="4400" b="1" dirty="0">
              <a:solidFill>
                <a:schemeClr val="tx2"/>
              </a:solidFill>
              <a:latin typeface="Arial" charset="0"/>
            </a:endParaRPr>
          </a:p>
        </p:txBody>
      </p:sp>
      <p:pic>
        <p:nvPicPr>
          <p:cNvPr id="10244" name="Picture 4" descr="Agilent 1200 Series 6130 Preparative LC/MS System from Conquer Scientific"/>
          <p:cNvPicPr>
            <a:picLocks noChangeAspect="1" noChangeArrowheads="1"/>
          </p:cNvPicPr>
          <p:nvPr/>
        </p:nvPicPr>
        <p:blipFill>
          <a:blip r:embed="rId3" cstate="print"/>
          <a:srcRect/>
          <a:stretch>
            <a:fillRect/>
          </a:stretch>
        </p:blipFill>
        <p:spPr bwMode="auto">
          <a:xfrm>
            <a:off x="3348038" y="2117725"/>
            <a:ext cx="2460625" cy="1849438"/>
          </a:xfrm>
          <a:prstGeom prst="rect">
            <a:avLst/>
          </a:prstGeom>
          <a:noFill/>
          <a:ln w="9525">
            <a:noFill/>
            <a:miter lim="800000"/>
            <a:headEnd/>
            <a:tailEnd/>
          </a:ln>
        </p:spPr>
      </p:pic>
      <p:pic>
        <p:nvPicPr>
          <p:cNvPr id="10245" name="Picture 5" descr="1185888"/>
          <p:cNvPicPr>
            <a:picLocks noChangeAspect="1" noChangeArrowheads="1"/>
          </p:cNvPicPr>
          <p:nvPr/>
        </p:nvPicPr>
        <p:blipFill>
          <a:blip r:embed="rId4" cstate="print"/>
          <a:srcRect/>
          <a:stretch>
            <a:fillRect/>
          </a:stretch>
        </p:blipFill>
        <p:spPr bwMode="auto">
          <a:xfrm>
            <a:off x="107950" y="2871788"/>
            <a:ext cx="1339850" cy="809625"/>
          </a:xfrm>
          <a:prstGeom prst="rect">
            <a:avLst/>
          </a:prstGeom>
          <a:noFill/>
          <a:ln w="9525">
            <a:noFill/>
            <a:miter lim="800000"/>
            <a:headEnd/>
            <a:tailEnd/>
          </a:ln>
        </p:spPr>
      </p:pic>
      <p:grpSp>
        <p:nvGrpSpPr>
          <p:cNvPr id="2" name="Group 3"/>
          <p:cNvGrpSpPr>
            <a:grpSpLocks/>
          </p:cNvGrpSpPr>
          <p:nvPr/>
        </p:nvGrpSpPr>
        <p:grpSpPr bwMode="auto">
          <a:xfrm>
            <a:off x="6826250" y="2128838"/>
            <a:ext cx="1736725" cy="2163762"/>
            <a:chOff x="768" y="1056"/>
            <a:chExt cx="1632" cy="1667"/>
          </a:xfrm>
        </p:grpSpPr>
        <p:pic>
          <p:nvPicPr>
            <p:cNvPr id="10264" name="Picture 4"/>
            <p:cNvPicPr>
              <a:picLocks noChangeAspect="1" noChangeArrowheads="1"/>
            </p:cNvPicPr>
            <p:nvPr/>
          </p:nvPicPr>
          <p:blipFill>
            <a:blip r:embed="rId5" cstate="print"/>
            <a:srcRect/>
            <a:stretch>
              <a:fillRect/>
            </a:stretch>
          </p:blipFill>
          <p:spPr bwMode="auto">
            <a:xfrm>
              <a:off x="768" y="1056"/>
              <a:ext cx="1632" cy="1632"/>
            </a:xfrm>
            <a:prstGeom prst="rect">
              <a:avLst/>
            </a:prstGeom>
            <a:noFill/>
            <a:ln w="9525">
              <a:noFill/>
              <a:miter lim="800000"/>
              <a:headEnd/>
              <a:tailEnd/>
            </a:ln>
          </p:spPr>
        </p:pic>
        <p:sp>
          <p:nvSpPr>
            <p:cNvPr id="10265" name="Rectangle 5"/>
            <p:cNvSpPr>
              <a:spLocks noChangeArrowheads="1"/>
            </p:cNvSpPr>
            <p:nvPr/>
          </p:nvSpPr>
          <p:spPr bwMode="auto">
            <a:xfrm>
              <a:off x="816" y="2339"/>
              <a:ext cx="1536" cy="384"/>
            </a:xfrm>
            <a:prstGeom prst="rect">
              <a:avLst/>
            </a:prstGeom>
            <a:solidFill>
              <a:schemeClr val="bg1"/>
            </a:solidFill>
            <a:ln w="9525">
              <a:noFill/>
              <a:miter lim="800000"/>
              <a:headEnd/>
              <a:tailEnd/>
            </a:ln>
          </p:spPr>
          <p:txBody>
            <a:bodyPr wrap="none" anchor="ctr"/>
            <a:lstStyle/>
            <a:p>
              <a:endParaRPr lang="en-GB" sz="1800">
                <a:latin typeface="Calibri" pitchFamily="34" charset="0"/>
              </a:endParaRPr>
            </a:p>
          </p:txBody>
        </p:sp>
      </p:grpSp>
      <p:sp>
        <p:nvSpPr>
          <p:cNvPr id="10247" name="AutoShape 9"/>
          <p:cNvSpPr>
            <a:spLocks noChangeArrowheads="1"/>
          </p:cNvSpPr>
          <p:nvPr/>
        </p:nvSpPr>
        <p:spPr bwMode="auto">
          <a:xfrm>
            <a:off x="2574925" y="3021013"/>
            <a:ext cx="701675" cy="487362"/>
          </a:xfrm>
          <a:prstGeom prst="rightArrow">
            <a:avLst>
              <a:gd name="adj1" fmla="val 50000"/>
              <a:gd name="adj2" fmla="val 35994"/>
            </a:avLst>
          </a:prstGeom>
          <a:solidFill>
            <a:schemeClr val="accent2"/>
          </a:solidFill>
          <a:ln w="9525">
            <a:solidFill>
              <a:schemeClr val="tx1"/>
            </a:solidFill>
            <a:miter lim="800000"/>
            <a:headEnd/>
            <a:tailEnd/>
          </a:ln>
        </p:spPr>
        <p:txBody>
          <a:bodyPr wrap="none" anchor="ctr"/>
          <a:lstStyle/>
          <a:p>
            <a:endParaRPr lang="tr-TR"/>
          </a:p>
        </p:txBody>
      </p:sp>
      <p:sp>
        <p:nvSpPr>
          <p:cNvPr id="10248" name="AutoShape 10"/>
          <p:cNvSpPr>
            <a:spLocks noChangeArrowheads="1"/>
          </p:cNvSpPr>
          <p:nvPr/>
        </p:nvSpPr>
        <p:spPr bwMode="auto">
          <a:xfrm>
            <a:off x="6115050" y="3030538"/>
            <a:ext cx="701675" cy="487362"/>
          </a:xfrm>
          <a:prstGeom prst="rightArrow">
            <a:avLst>
              <a:gd name="adj1" fmla="val 50000"/>
              <a:gd name="adj2" fmla="val 35994"/>
            </a:avLst>
          </a:prstGeom>
          <a:solidFill>
            <a:schemeClr val="accent2"/>
          </a:solidFill>
          <a:ln w="9525">
            <a:solidFill>
              <a:schemeClr val="tx1"/>
            </a:solidFill>
            <a:miter lim="800000"/>
            <a:headEnd/>
            <a:tailEnd/>
          </a:ln>
        </p:spPr>
        <p:txBody>
          <a:bodyPr wrap="none" anchor="ctr"/>
          <a:lstStyle/>
          <a:p>
            <a:endParaRPr lang="tr-TR"/>
          </a:p>
        </p:txBody>
      </p:sp>
      <p:sp>
        <p:nvSpPr>
          <p:cNvPr id="10249" name="Text Box 11"/>
          <p:cNvSpPr txBox="1">
            <a:spLocks noChangeArrowheads="1"/>
          </p:cNvSpPr>
          <p:nvPr/>
        </p:nvSpPr>
        <p:spPr bwMode="auto">
          <a:xfrm>
            <a:off x="901700" y="1747838"/>
            <a:ext cx="1438275" cy="457200"/>
          </a:xfrm>
          <a:prstGeom prst="rect">
            <a:avLst/>
          </a:prstGeom>
          <a:noFill/>
          <a:ln w="9525">
            <a:noFill/>
            <a:miter lim="800000"/>
            <a:headEnd/>
            <a:tailEnd/>
          </a:ln>
        </p:spPr>
        <p:txBody>
          <a:bodyPr wrap="none">
            <a:spAutoFit/>
          </a:bodyPr>
          <a:lstStyle/>
          <a:p>
            <a:r>
              <a:rPr lang="nb-NO" b="1">
                <a:solidFill>
                  <a:schemeClr val="accent2"/>
                </a:solidFill>
                <a:latin typeface="Arial" charset="0"/>
              </a:rPr>
              <a:t>Samples</a:t>
            </a:r>
          </a:p>
        </p:txBody>
      </p:sp>
      <p:sp>
        <p:nvSpPr>
          <p:cNvPr id="10250" name="Text Box 12"/>
          <p:cNvSpPr txBox="1">
            <a:spLocks noChangeArrowheads="1"/>
          </p:cNvSpPr>
          <p:nvPr/>
        </p:nvSpPr>
        <p:spPr bwMode="auto">
          <a:xfrm>
            <a:off x="3203575" y="1747838"/>
            <a:ext cx="2808288" cy="457200"/>
          </a:xfrm>
          <a:prstGeom prst="rect">
            <a:avLst/>
          </a:prstGeom>
          <a:noFill/>
          <a:ln w="9525">
            <a:noFill/>
            <a:miter lim="800000"/>
            <a:headEnd/>
            <a:tailEnd/>
          </a:ln>
        </p:spPr>
        <p:txBody>
          <a:bodyPr wrap="none">
            <a:spAutoFit/>
          </a:bodyPr>
          <a:lstStyle/>
          <a:p>
            <a:pPr algn="ctr"/>
            <a:r>
              <a:rPr lang="nb-NO" b="1">
                <a:solidFill>
                  <a:schemeClr val="accent2"/>
                </a:solidFill>
                <a:latin typeface="Arial" charset="0"/>
              </a:rPr>
              <a:t>Analytical method</a:t>
            </a:r>
          </a:p>
        </p:txBody>
      </p:sp>
      <p:sp>
        <p:nvSpPr>
          <p:cNvPr id="10251" name="Text Box 13"/>
          <p:cNvSpPr txBox="1">
            <a:spLocks noChangeArrowheads="1"/>
          </p:cNvSpPr>
          <p:nvPr/>
        </p:nvSpPr>
        <p:spPr bwMode="auto">
          <a:xfrm>
            <a:off x="6588125" y="1747838"/>
            <a:ext cx="2147888" cy="457200"/>
          </a:xfrm>
          <a:prstGeom prst="rect">
            <a:avLst/>
          </a:prstGeom>
          <a:noFill/>
          <a:ln w="9525">
            <a:noFill/>
            <a:miter lim="800000"/>
            <a:headEnd/>
            <a:tailEnd/>
          </a:ln>
        </p:spPr>
        <p:txBody>
          <a:bodyPr wrap="none">
            <a:spAutoFit/>
          </a:bodyPr>
          <a:lstStyle/>
          <a:p>
            <a:r>
              <a:rPr lang="nb-NO" b="1">
                <a:solidFill>
                  <a:schemeClr val="accent2"/>
                </a:solidFill>
                <a:latin typeface="Arial" charset="0"/>
              </a:rPr>
              <a:t>Interpretation</a:t>
            </a:r>
          </a:p>
        </p:txBody>
      </p:sp>
      <p:sp>
        <p:nvSpPr>
          <p:cNvPr id="10252" name="Text Box 14"/>
          <p:cNvSpPr txBox="1">
            <a:spLocks noChangeArrowheads="1"/>
          </p:cNvSpPr>
          <p:nvPr/>
        </p:nvSpPr>
        <p:spPr bwMode="auto">
          <a:xfrm>
            <a:off x="539750" y="4383088"/>
            <a:ext cx="2447925" cy="1112837"/>
          </a:xfrm>
          <a:prstGeom prst="rect">
            <a:avLst/>
          </a:prstGeom>
          <a:noFill/>
          <a:ln w="9525">
            <a:noFill/>
            <a:miter lim="800000"/>
            <a:headEnd/>
            <a:tailEnd/>
          </a:ln>
        </p:spPr>
        <p:txBody>
          <a:bodyPr>
            <a:spAutoFit/>
          </a:bodyPr>
          <a:lstStyle/>
          <a:p>
            <a:pPr>
              <a:spcBef>
                <a:spcPct val="35000"/>
              </a:spcBef>
            </a:pPr>
            <a:r>
              <a:rPr lang="nb-NO" sz="2000" b="1">
                <a:solidFill>
                  <a:srgbClr val="FF0000"/>
                </a:solidFill>
                <a:latin typeface="Arial" charset="0"/>
              </a:rPr>
              <a:t>Design of experiments</a:t>
            </a:r>
          </a:p>
          <a:p>
            <a:pPr>
              <a:spcBef>
                <a:spcPct val="35000"/>
              </a:spcBef>
            </a:pPr>
            <a:r>
              <a:rPr lang="nb-NO" sz="2000" b="1">
                <a:solidFill>
                  <a:srgbClr val="FF0000"/>
                </a:solidFill>
                <a:latin typeface="Arial" charset="0"/>
              </a:rPr>
              <a:t>Sample selection</a:t>
            </a:r>
          </a:p>
        </p:txBody>
      </p:sp>
      <p:sp>
        <p:nvSpPr>
          <p:cNvPr id="10253" name="Text Box 15"/>
          <p:cNvSpPr txBox="1">
            <a:spLocks noChangeArrowheads="1"/>
          </p:cNvSpPr>
          <p:nvPr/>
        </p:nvSpPr>
        <p:spPr bwMode="auto">
          <a:xfrm>
            <a:off x="3419475" y="4383088"/>
            <a:ext cx="2447925" cy="1524000"/>
          </a:xfrm>
          <a:prstGeom prst="rect">
            <a:avLst/>
          </a:prstGeom>
          <a:noFill/>
          <a:ln w="9525">
            <a:noFill/>
            <a:miter lim="800000"/>
            <a:headEnd/>
            <a:tailEnd/>
          </a:ln>
        </p:spPr>
        <p:txBody>
          <a:bodyPr>
            <a:spAutoFit/>
          </a:bodyPr>
          <a:lstStyle/>
          <a:p>
            <a:pPr>
              <a:spcBef>
                <a:spcPct val="35000"/>
              </a:spcBef>
            </a:pPr>
            <a:r>
              <a:rPr lang="nb-NO" sz="2000" b="1">
                <a:solidFill>
                  <a:srgbClr val="FF0000"/>
                </a:solidFill>
                <a:latin typeface="Arial" charset="0"/>
              </a:rPr>
              <a:t>Optimization</a:t>
            </a:r>
          </a:p>
          <a:p>
            <a:pPr>
              <a:spcBef>
                <a:spcPct val="35000"/>
              </a:spcBef>
            </a:pPr>
            <a:r>
              <a:rPr lang="nb-NO" sz="2000" b="1">
                <a:solidFill>
                  <a:srgbClr val="FF0000"/>
                </a:solidFill>
                <a:latin typeface="Arial" charset="0"/>
              </a:rPr>
              <a:t>Noise reduction</a:t>
            </a:r>
          </a:p>
          <a:p>
            <a:pPr>
              <a:spcBef>
                <a:spcPct val="35000"/>
              </a:spcBef>
            </a:pPr>
            <a:r>
              <a:rPr lang="nb-NO" sz="2000" b="1">
                <a:solidFill>
                  <a:srgbClr val="FF0000"/>
                </a:solidFill>
                <a:latin typeface="Arial" charset="0"/>
              </a:rPr>
              <a:t>Extraction of relevant data</a:t>
            </a:r>
          </a:p>
        </p:txBody>
      </p:sp>
      <p:sp>
        <p:nvSpPr>
          <p:cNvPr id="10254" name="Text Box 16"/>
          <p:cNvSpPr txBox="1">
            <a:spLocks noChangeArrowheads="1"/>
          </p:cNvSpPr>
          <p:nvPr/>
        </p:nvSpPr>
        <p:spPr bwMode="auto">
          <a:xfrm>
            <a:off x="6372225" y="4383088"/>
            <a:ext cx="2511425" cy="1219200"/>
          </a:xfrm>
          <a:prstGeom prst="rect">
            <a:avLst/>
          </a:prstGeom>
          <a:noFill/>
          <a:ln w="9525">
            <a:noFill/>
            <a:miter lim="800000"/>
            <a:headEnd/>
            <a:tailEnd/>
          </a:ln>
        </p:spPr>
        <p:txBody>
          <a:bodyPr wrap="none">
            <a:spAutoFit/>
          </a:bodyPr>
          <a:lstStyle/>
          <a:p>
            <a:pPr>
              <a:spcBef>
                <a:spcPct val="35000"/>
              </a:spcBef>
            </a:pPr>
            <a:r>
              <a:rPr lang="nb-NO" sz="2000" b="1">
                <a:solidFill>
                  <a:srgbClr val="FF0000"/>
                </a:solidFill>
                <a:latin typeface="Arial" charset="0"/>
              </a:rPr>
              <a:t>Pattern recognition</a:t>
            </a:r>
          </a:p>
          <a:p>
            <a:pPr>
              <a:spcBef>
                <a:spcPct val="35000"/>
              </a:spcBef>
            </a:pPr>
            <a:r>
              <a:rPr lang="nb-NO" sz="2000" b="1">
                <a:solidFill>
                  <a:srgbClr val="FF0000"/>
                </a:solidFill>
                <a:latin typeface="Arial" charset="0"/>
              </a:rPr>
              <a:t>Classification</a:t>
            </a:r>
          </a:p>
          <a:p>
            <a:pPr>
              <a:spcBef>
                <a:spcPct val="35000"/>
              </a:spcBef>
            </a:pPr>
            <a:r>
              <a:rPr lang="nb-NO" sz="2000" b="1">
                <a:solidFill>
                  <a:srgbClr val="FF0000"/>
                </a:solidFill>
                <a:latin typeface="Arial" charset="0"/>
              </a:rPr>
              <a:t>Regression</a:t>
            </a:r>
          </a:p>
        </p:txBody>
      </p:sp>
      <p:grpSp>
        <p:nvGrpSpPr>
          <p:cNvPr id="3" name="Group 17"/>
          <p:cNvGrpSpPr>
            <a:grpSpLocks/>
          </p:cNvGrpSpPr>
          <p:nvPr/>
        </p:nvGrpSpPr>
        <p:grpSpPr bwMode="auto">
          <a:xfrm>
            <a:off x="611188" y="3933825"/>
            <a:ext cx="2160587" cy="360363"/>
            <a:chOff x="1020" y="3475"/>
            <a:chExt cx="91" cy="227"/>
          </a:xfrm>
        </p:grpSpPr>
        <p:sp>
          <p:nvSpPr>
            <p:cNvPr id="10262" name="Line 18"/>
            <p:cNvSpPr>
              <a:spLocks noChangeShapeType="1"/>
            </p:cNvSpPr>
            <p:nvPr/>
          </p:nvSpPr>
          <p:spPr bwMode="auto">
            <a:xfrm>
              <a:off x="1020" y="3702"/>
              <a:ext cx="91" cy="0"/>
            </a:xfrm>
            <a:prstGeom prst="line">
              <a:avLst/>
            </a:prstGeom>
            <a:noFill/>
            <a:ln w="57150">
              <a:solidFill>
                <a:srgbClr val="FF0000"/>
              </a:solidFill>
              <a:round/>
              <a:headEnd/>
              <a:tailEnd/>
            </a:ln>
          </p:spPr>
          <p:txBody>
            <a:bodyPr/>
            <a:lstStyle/>
            <a:p>
              <a:endParaRPr lang="tr-TR"/>
            </a:p>
          </p:txBody>
        </p:sp>
        <p:sp>
          <p:nvSpPr>
            <p:cNvPr id="10263" name="Line 19"/>
            <p:cNvSpPr>
              <a:spLocks noChangeShapeType="1"/>
            </p:cNvSpPr>
            <p:nvPr/>
          </p:nvSpPr>
          <p:spPr bwMode="auto">
            <a:xfrm flipV="1">
              <a:off x="1066" y="3475"/>
              <a:ext cx="0" cy="227"/>
            </a:xfrm>
            <a:prstGeom prst="line">
              <a:avLst/>
            </a:prstGeom>
            <a:noFill/>
            <a:ln w="57150">
              <a:solidFill>
                <a:srgbClr val="FF0000"/>
              </a:solidFill>
              <a:round/>
              <a:headEnd/>
              <a:tailEnd type="triangle" w="med" len="med"/>
            </a:ln>
          </p:spPr>
          <p:txBody>
            <a:bodyPr/>
            <a:lstStyle/>
            <a:p>
              <a:endParaRPr lang="tr-TR"/>
            </a:p>
          </p:txBody>
        </p:sp>
      </p:grpSp>
      <p:grpSp>
        <p:nvGrpSpPr>
          <p:cNvPr id="4" name="Group 20"/>
          <p:cNvGrpSpPr>
            <a:grpSpLocks/>
          </p:cNvGrpSpPr>
          <p:nvPr/>
        </p:nvGrpSpPr>
        <p:grpSpPr bwMode="auto">
          <a:xfrm>
            <a:off x="3490913" y="3933825"/>
            <a:ext cx="2305050" cy="360363"/>
            <a:chOff x="1020" y="3475"/>
            <a:chExt cx="91" cy="227"/>
          </a:xfrm>
        </p:grpSpPr>
        <p:sp>
          <p:nvSpPr>
            <p:cNvPr id="10260" name="Line 21"/>
            <p:cNvSpPr>
              <a:spLocks noChangeShapeType="1"/>
            </p:cNvSpPr>
            <p:nvPr/>
          </p:nvSpPr>
          <p:spPr bwMode="auto">
            <a:xfrm>
              <a:off x="1020" y="3702"/>
              <a:ext cx="91" cy="0"/>
            </a:xfrm>
            <a:prstGeom prst="line">
              <a:avLst/>
            </a:prstGeom>
            <a:noFill/>
            <a:ln w="57150">
              <a:solidFill>
                <a:srgbClr val="FF0000"/>
              </a:solidFill>
              <a:round/>
              <a:headEnd/>
              <a:tailEnd/>
            </a:ln>
          </p:spPr>
          <p:txBody>
            <a:bodyPr/>
            <a:lstStyle/>
            <a:p>
              <a:endParaRPr lang="tr-TR"/>
            </a:p>
          </p:txBody>
        </p:sp>
        <p:sp>
          <p:nvSpPr>
            <p:cNvPr id="10261" name="Line 22"/>
            <p:cNvSpPr>
              <a:spLocks noChangeShapeType="1"/>
            </p:cNvSpPr>
            <p:nvPr/>
          </p:nvSpPr>
          <p:spPr bwMode="auto">
            <a:xfrm flipV="1">
              <a:off x="1066" y="3475"/>
              <a:ext cx="0" cy="227"/>
            </a:xfrm>
            <a:prstGeom prst="line">
              <a:avLst/>
            </a:prstGeom>
            <a:noFill/>
            <a:ln w="57150">
              <a:solidFill>
                <a:srgbClr val="FF0000"/>
              </a:solidFill>
              <a:round/>
              <a:headEnd/>
              <a:tailEnd type="triangle" w="med" len="med"/>
            </a:ln>
          </p:spPr>
          <p:txBody>
            <a:bodyPr/>
            <a:lstStyle/>
            <a:p>
              <a:endParaRPr lang="tr-TR"/>
            </a:p>
          </p:txBody>
        </p:sp>
      </p:grpSp>
      <p:grpSp>
        <p:nvGrpSpPr>
          <p:cNvPr id="5" name="Group 23"/>
          <p:cNvGrpSpPr>
            <a:grpSpLocks/>
          </p:cNvGrpSpPr>
          <p:nvPr/>
        </p:nvGrpSpPr>
        <p:grpSpPr bwMode="auto">
          <a:xfrm>
            <a:off x="6443663" y="3933825"/>
            <a:ext cx="2376487" cy="360363"/>
            <a:chOff x="1020" y="3475"/>
            <a:chExt cx="91" cy="227"/>
          </a:xfrm>
        </p:grpSpPr>
        <p:sp>
          <p:nvSpPr>
            <p:cNvPr id="10258" name="Line 24"/>
            <p:cNvSpPr>
              <a:spLocks noChangeShapeType="1"/>
            </p:cNvSpPr>
            <p:nvPr/>
          </p:nvSpPr>
          <p:spPr bwMode="auto">
            <a:xfrm>
              <a:off x="1020" y="3702"/>
              <a:ext cx="91" cy="0"/>
            </a:xfrm>
            <a:prstGeom prst="line">
              <a:avLst/>
            </a:prstGeom>
            <a:noFill/>
            <a:ln w="57150">
              <a:solidFill>
                <a:srgbClr val="FF0000"/>
              </a:solidFill>
              <a:round/>
              <a:headEnd/>
              <a:tailEnd/>
            </a:ln>
          </p:spPr>
          <p:txBody>
            <a:bodyPr/>
            <a:lstStyle/>
            <a:p>
              <a:endParaRPr lang="tr-TR"/>
            </a:p>
          </p:txBody>
        </p:sp>
        <p:sp>
          <p:nvSpPr>
            <p:cNvPr id="10259" name="Line 25"/>
            <p:cNvSpPr>
              <a:spLocks noChangeShapeType="1"/>
            </p:cNvSpPr>
            <p:nvPr/>
          </p:nvSpPr>
          <p:spPr bwMode="auto">
            <a:xfrm flipV="1">
              <a:off x="1066" y="3475"/>
              <a:ext cx="0" cy="227"/>
            </a:xfrm>
            <a:prstGeom prst="line">
              <a:avLst/>
            </a:prstGeom>
            <a:noFill/>
            <a:ln w="57150">
              <a:solidFill>
                <a:srgbClr val="FF0000"/>
              </a:solidFill>
              <a:round/>
              <a:headEnd/>
              <a:tailEnd type="triangle" w="med" len="med"/>
            </a:ln>
          </p:spPr>
          <p:txBody>
            <a:bodyPr/>
            <a:lstStyle/>
            <a:p>
              <a:endParaRPr lang="tr-T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304800"/>
            <a:ext cx="7239000" cy="6093976"/>
          </a:xfrm>
          <a:prstGeom prst="rect">
            <a:avLst/>
          </a:prstGeom>
          <a:noFill/>
          <a:ln w="9525">
            <a:noFill/>
            <a:miter lim="800000"/>
            <a:headEnd/>
            <a:tailEnd/>
          </a:ln>
        </p:spPr>
        <p:txBody>
          <a:bodyPr>
            <a:spAutoFit/>
          </a:bodyPr>
          <a:lstStyle/>
          <a:p>
            <a:pPr marL="457200" indent="-457200">
              <a:spcBef>
                <a:spcPct val="50000"/>
              </a:spcBef>
            </a:pPr>
            <a:r>
              <a:rPr lang="en-GB" b="1" dirty="0">
                <a:solidFill>
                  <a:srgbClr val="FF0000"/>
                </a:solidFill>
              </a:rPr>
              <a:t> </a:t>
            </a:r>
            <a:endParaRPr lang="en-GB" dirty="0"/>
          </a:p>
          <a:p>
            <a:pPr marL="457200" indent="-457200">
              <a:spcBef>
                <a:spcPct val="50000"/>
              </a:spcBef>
            </a:pPr>
            <a:r>
              <a:rPr lang="en-GB" sz="3200" b="1" dirty="0">
                <a:solidFill>
                  <a:srgbClr val="FF0000"/>
                </a:solidFill>
              </a:rPr>
              <a:t>FOUR BUILDING </a:t>
            </a:r>
            <a:r>
              <a:rPr lang="en-GB" sz="3200" b="1" dirty="0" smtClean="0">
                <a:solidFill>
                  <a:srgbClr val="FF0000"/>
                </a:solidFill>
              </a:rPr>
              <a:t>BLOCKS</a:t>
            </a:r>
            <a:endParaRPr lang="en-GB" sz="2400" dirty="0"/>
          </a:p>
          <a:p>
            <a:pPr marL="457200" indent="-457200">
              <a:spcBef>
                <a:spcPct val="50000"/>
              </a:spcBef>
              <a:buFontTx/>
              <a:buAutoNum type="arabicPeriod"/>
            </a:pPr>
            <a:r>
              <a:rPr lang="en-GB" sz="2400" b="1" dirty="0"/>
              <a:t>Methods.</a:t>
            </a:r>
          </a:p>
          <a:p>
            <a:pPr marL="457200" indent="-457200">
              <a:spcBef>
                <a:spcPct val="50000"/>
              </a:spcBef>
              <a:buFontTx/>
              <a:buAutoNum type="arabicPeriod"/>
            </a:pPr>
            <a:endParaRPr lang="en-GB" sz="2400" b="1" dirty="0"/>
          </a:p>
          <a:p>
            <a:pPr marL="457200" indent="-457200">
              <a:spcBef>
                <a:spcPct val="50000"/>
              </a:spcBef>
              <a:buFontTx/>
              <a:buAutoNum type="arabicPeriod"/>
            </a:pPr>
            <a:r>
              <a:rPr lang="en-GB" sz="2400" b="1" dirty="0"/>
              <a:t>Software.</a:t>
            </a:r>
          </a:p>
          <a:p>
            <a:pPr marL="457200" indent="-457200">
              <a:spcBef>
                <a:spcPct val="50000"/>
              </a:spcBef>
              <a:buFontTx/>
              <a:buAutoNum type="arabicPeriod"/>
            </a:pPr>
            <a:endParaRPr lang="en-GB" sz="2400" b="1" dirty="0"/>
          </a:p>
          <a:p>
            <a:pPr marL="457200" indent="-457200">
              <a:spcBef>
                <a:spcPct val="50000"/>
              </a:spcBef>
              <a:buFontTx/>
              <a:buAutoNum type="arabicPeriod"/>
            </a:pPr>
            <a:r>
              <a:rPr lang="en-GB" sz="2400" b="1" dirty="0"/>
              <a:t>Instrumental techniques.</a:t>
            </a:r>
          </a:p>
          <a:p>
            <a:pPr marL="457200" indent="-457200">
              <a:spcBef>
                <a:spcPct val="50000"/>
              </a:spcBef>
              <a:buFontTx/>
              <a:buAutoNum type="arabicPeriod"/>
            </a:pPr>
            <a:endParaRPr lang="en-GB" sz="2400" b="1" dirty="0"/>
          </a:p>
          <a:p>
            <a:pPr marL="457200" indent="-457200">
              <a:spcBef>
                <a:spcPct val="50000"/>
              </a:spcBef>
              <a:buFontTx/>
              <a:buAutoNum type="arabicPeriod"/>
            </a:pPr>
            <a:r>
              <a:rPr lang="en-GB" sz="2400" b="1" dirty="0"/>
              <a:t>Applications.</a:t>
            </a:r>
          </a:p>
          <a:p>
            <a:pPr marL="457200" indent="-457200">
              <a:spcBef>
                <a:spcPct val="50000"/>
              </a:spcBef>
            </a:pPr>
            <a:r>
              <a:rPr lang="en-GB" sz="2400" b="1" dirty="0"/>
              <a:t> </a:t>
            </a:r>
          </a:p>
          <a:p>
            <a:pPr marL="457200" indent="-457200">
              <a:spcBef>
                <a:spcPct val="50000"/>
              </a:spcBef>
            </a:pPr>
            <a:endParaRPr lang="en-GB"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1649</Words>
  <Application>Microsoft Office PowerPoint</Application>
  <PresentationFormat>On-screen Show (4:3)</PresentationFormat>
  <Paragraphs>404</Paragraphs>
  <Slides>67</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5" baseType="lpstr">
      <vt:lpstr>Arial</vt:lpstr>
      <vt:lpstr>Calibri</vt:lpstr>
      <vt:lpstr>Courier New</vt:lpstr>
      <vt:lpstr>Times New Roman</vt:lpstr>
      <vt:lpstr>Wingdings</vt:lpstr>
      <vt:lpstr>Wingdings 2</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METU Chem</dc:creator>
  <cp:lastModifiedBy>92300</cp:lastModifiedBy>
  <cp:revision>22</cp:revision>
  <dcterms:created xsi:type="dcterms:W3CDTF">2013-09-17T18:30:53Z</dcterms:created>
  <dcterms:modified xsi:type="dcterms:W3CDTF">2020-01-10T06:48:25Z</dcterms:modified>
</cp:coreProperties>
</file>