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8300" y="9436100"/>
            <a:ext cx="16129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35">
                <a:latin typeface="Times New Roman"/>
                <a:cs typeface="Times New Roman"/>
              </a:rPr>
              <a:t>I-1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98800" y="863600"/>
            <a:ext cx="1586865" cy="416559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 marR="5080" indent="254000">
              <a:lnSpc>
                <a:spcPts val="1400"/>
              </a:lnSpc>
              <a:spcBef>
                <a:spcPts val="380"/>
              </a:spcBef>
            </a:pPr>
            <a:r>
              <a:rPr dirty="0" sz="1400" b="1">
                <a:latin typeface="Times New Roman"/>
                <a:cs typeface="Times New Roman"/>
              </a:rPr>
              <a:t>Experiment 1  </a:t>
            </a:r>
            <a:r>
              <a:rPr dirty="0" sz="1400" spc="-10" b="1">
                <a:latin typeface="Times New Roman"/>
                <a:cs typeface="Times New Roman"/>
              </a:rPr>
              <a:t>Acid-Base</a:t>
            </a:r>
            <a:r>
              <a:rPr dirty="0" sz="1400" spc="-9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Titrations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0900" y="1524000"/>
            <a:ext cx="6045835" cy="39420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dirty="0" u="sng" sz="1200" spc="3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Discussion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63500" marR="246379">
              <a:lnSpc>
                <a:spcPts val="1200"/>
              </a:lnSpc>
            </a:pPr>
            <a:r>
              <a:rPr dirty="0" sz="1200" spc="-15">
                <a:latin typeface="Times New Roman"/>
                <a:cs typeface="Times New Roman"/>
              </a:rPr>
              <a:t>Volumetric procedures </a:t>
            </a:r>
            <a:r>
              <a:rPr dirty="0" sz="1200" spc="-10">
                <a:latin typeface="Times New Roman"/>
                <a:cs typeface="Times New Roman"/>
              </a:rPr>
              <a:t>are </a:t>
            </a:r>
            <a:r>
              <a:rPr dirty="0" sz="1200" spc="-15">
                <a:latin typeface="Times New Roman"/>
                <a:cs typeface="Times New Roman"/>
              </a:rPr>
              <a:t>among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most common </a:t>
            </a:r>
            <a:r>
              <a:rPr dirty="0" sz="1200" spc="-10">
                <a:latin typeface="Times New Roman"/>
                <a:cs typeface="Times New Roman"/>
              </a:rPr>
              <a:t>and </a:t>
            </a:r>
            <a:r>
              <a:rPr dirty="0" sz="1200" spc="-15">
                <a:latin typeface="Times New Roman"/>
                <a:cs typeface="Times New Roman"/>
              </a:rPr>
              <a:t>convenient methods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analysis. The  </a:t>
            </a:r>
            <a:r>
              <a:rPr dirty="0" sz="1200" spc="-20">
                <a:latin typeface="Times New Roman"/>
                <a:cs typeface="Times New Roman"/>
              </a:rPr>
              <a:t>preparation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20">
                <a:latin typeface="Times New Roman"/>
                <a:cs typeface="Times New Roman"/>
              </a:rPr>
              <a:t>reactive solution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accurately </a:t>
            </a:r>
            <a:r>
              <a:rPr dirty="0" sz="1200" spc="-20">
                <a:latin typeface="Times New Roman"/>
                <a:cs typeface="Times New Roman"/>
              </a:rPr>
              <a:t>known </a:t>
            </a:r>
            <a:r>
              <a:rPr dirty="0" sz="1200" spc="-15">
                <a:latin typeface="Times New Roman"/>
                <a:cs typeface="Times New Roman"/>
              </a:rPr>
              <a:t>concentration </a:t>
            </a:r>
            <a:r>
              <a:rPr dirty="0" sz="1200" spc="-10">
                <a:latin typeface="Times New Roman"/>
                <a:cs typeface="Times New Roman"/>
              </a:rPr>
              <a:t>is </a:t>
            </a:r>
            <a:r>
              <a:rPr dirty="0" sz="1200" spc="-20">
                <a:latin typeface="Times New Roman"/>
                <a:cs typeface="Times New Roman"/>
              </a:rPr>
              <a:t>fundamental </a:t>
            </a:r>
            <a:r>
              <a:rPr dirty="0" sz="1200" spc="-10">
                <a:latin typeface="Times New Roman"/>
                <a:cs typeface="Times New Roman"/>
              </a:rPr>
              <a:t>to </a:t>
            </a:r>
            <a:r>
              <a:rPr dirty="0" sz="1200" spc="-15">
                <a:latin typeface="Times New Roman"/>
                <a:cs typeface="Times New Roman"/>
              </a:rPr>
              <a:t>these  methods, </a:t>
            </a:r>
            <a:r>
              <a:rPr dirty="0" sz="1200" spc="-10">
                <a:latin typeface="Times New Roman"/>
                <a:cs typeface="Times New Roman"/>
              </a:rPr>
              <a:t>and the </a:t>
            </a:r>
            <a:r>
              <a:rPr dirty="0" sz="1200" spc="-15">
                <a:latin typeface="Times New Roman"/>
                <a:cs typeface="Times New Roman"/>
              </a:rPr>
              <a:t>exercise serves </a:t>
            </a:r>
            <a:r>
              <a:rPr dirty="0" sz="1200" spc="-10">
                <a:latin typeface="Times New Roman"/>
                <a:cs typeface="Times New Roman"/>
              </a:rPr>
              <a:t>as an </a:t>
            </a:r>
            <a:r>
              <a:rPr dirty="0" sz="1200" spc="-15">
                <a:latin typeface="Times New Roman"/>
                <a:cs typeface="Times New Roman"/>
              </a:rPr>
              <a:t>introduction </a:t>
            </a:r>
            <a:r>
              <a:rPr dirty="0" sz="1200" spc="-10">
                <a:latin typeface="Times New Roman"/>
                <a:cs typeface="Times New Roman"/>
              </a:rPr>
              <a:t>to the </a:t>
            </a:r>
            <a:r>
              <a:rPr dirty="0" sz="1200" spc="-15">
                <a:latin typeface="Times New Roman"/>
                <a:cs typeface="Times New Roman"/>
              </a:rPr>
              <a:t>techniques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solution preparation and  </a:t>
            </a:r>
            <a:r>
              <a:rPr dirty="0" sz="1200" spc="-25">
                <a:latin typeface="Times New Roman"/>
                <a:cs typeface="Times New Roman"/>
              </a:rPr>
              <a:t>titration.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63500" marR="30480">
              <a:lnSpc>
                <a:spcPts val="1200"/>
              </a:lnSpc>
            </a:pP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20">
                <a:latin typeface="Times New Roman"/>
                <a:cs typeface="Times New Roman"/>
              </a:rPr>
              <a:t>objective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this exercise </a:t>
            </a:r>
            <a:r>
              <a:rPr dirty="0" sz="1200" spc="-10">
                <a:latin typeface="Times New Roman"/>
                <a:cs typeface="Times New Roman"/>
              </a:rPr>
              <a:t>is to </a:t>
            </a:r>
            <a:r>
              <a:rPr dirty="0" sz="1200" spc="-20">
                <a:latin typeface="Times New Roman"/>
                <a:cs typeface="Times New Roman"/>
              </a:rPr>
              <a:t>prepare </a:t>
            </a:r>
            <a:r>
              <a:rPr dirty="0" sz="1200" spc="-10">
                <a:latin typeface="Times New Roman"/>
                <a:cs typeface="Times New Roman"/>
              </a:rPr>
              <a:t>and </a:t>
            </a:r>
            <a:r>
              <a:rPr dirty="0" sz="1200" spc="-15">
                <a:latin typeface="Times New Roman"/>
                <a:cs typeface="Times New Roman"/>
              </a:rPr>
              <a:t>accurately </a:t>
            </a:r>
            <a:r>
              <a:rPr dirty="0" sz="1200" spc="-20">
                <a:latin typeface="Times New Roman"/>
                <a:cs typeface="Times New Roman"/>
              </a:rPr>
              <a:t>determine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concentration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20">
                <a:latin typeface="Times New Roman"/>
                <a:cs typeface="Times New Roman"/>
              </a:rPr>
              <a:t>solution 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NaOH, </a:t>
            </a:r>
            <a:r>
              <a:rPr dirty="0" sz="1200" spc="-10">
                <a:latin typeface="Times New Roman"/>
                <a:cs typeface="Times New Roman"/>
              </a:rPr>
              <a:t>and to use </a:t>
            </a:r>
            <a:r>
              <a:rPr dirty="0" sz="1200" spc="-15">
                <a:latin typeface="Times New Roman"/>
                <a:cs typeface="Times New Roman"/>
              </a:rPr>
              <a:t>that standardized solution </a:t>
            </a:r>
            <a:r>
              <a:rPr dirty="0" sz="1200" spc="-10">
                <a:latin typeface="Times New Roman"/>
                <a:cs typeface="Times New Roman"/>
              </a:rPr>
              <a:t>in the </a:t>
            </a:r>
            <a:r>
              <a:rPr dirty="0" sz="1200" spc="-15">
                <a:latin typeface="Times New Roman"/>
                <a:cs typeface="Times New Roman"/>
              </a:rPr>
              <a:t>determination </a:t>
            </a:r>
            <a:r>
              <a:rPr dirty="0" sz="1200" spc="-10">
                <a:latin typeface="Times New Roman"/>
                <a:cs typeface="Times New Roman"/>
              </a:rPr>
              <a:t>of the </a:t>
            </a:r>
            <a:r>
              <a:rPr dirty="0" sz="1200" spc="-15">
                <a:latin typeface="Times New Roman"/>
                <a:cs typeface="Times New Roman"/>
              </a:rPr>
              <a:t>concentration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acid </a:t>
            </a:r>
            <a:r>
              <a:rPr dirty="0" sz="1200" spc="-10">
                <a:latin typeface="Times New Roman"/>
                <a:cs typeface="Times New Roman"/>
              </a:rPr>
              <a:t>in</a:t>
            </a:r>
            <a:r>
              <a:rPr dirty="0" sz="1200" spc="-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15">
                <a:latin typeface="Times New Roman"/>
                <a:cs typeface="Times New Roman"/>
              </a:rPr>
              <a:t>commercially available sample.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first step </a:t>
            </a:r>
            <a:r>
              <a:rPr dirty="0" sz="1200" spc="-10">
                <a:latin typeface="Times New Roman"/>
                <a:cs typeface="Times New Roman"/>
              </a:rPr>
              <a:t>is the </a:t>
            </a:r>
            <a:r>
              <a:rPr dirty="0" sz="1200" spc="-15">
                <a:latin typeface="Times New Roman"/>
                <a:cs typeface="Times New Roman"/>
              </a:rPr>
              <a:t>preparation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sodium hydroxide solution  whose concentration </a:t>
            </a:r>
            <a:r>
              <a:rPr dirty="0" sz="1200" spc="-10">
                <a:latin typeface="Times New Roman"/>
                <a:cs typeface="Times New Roman"/>
              </a:rPr>
              <a:t>is </a:t>
            </a:r>
            <a:r>
              <a:rPr dirty="0" sz="1200" spc="-15">
                <a:latin typeface="Times New Roman"/>
                <a:cs typeface="Times New Roman"/>
              </a:rPr>
              <a:t>approximately known.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second step </a:t>
            </a:r>
            <a:r>
              <a:rPr dirty="0" sz="1200" spc="-10">
                <a:latin typeface="Times New Roman"/>
                <a:cs typeface="Times New Roman"/>
              </a:rPr>
              <a:t>is the </a:t>
            </a:r>
            <a:r>
              <a:rPr dirty="0" sz="1200" spc="-15">
                <a:latin typeface="Times New Roman"/>
                <a:cs typeface="Times New Roman"/>
              </a:rPr>
              <a:t>determination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the  concentration accurately </a:t>
            </a:r>
            <a:r>
              <a:rPr dirty="0" sz="1200" spc="-10">
                <a:latin typeface="Times New Roman"/>
                <a:cs typeface="Times New Roman"/>
              </a:rPr>
              <a:t>by </a:t>
            </a:r>
            <a:r>
              <a:rPr dirty="0" sz="1200" spc="-15">
                <a:latin typeface="Times New Roman"/>
                <a:cs typeface="Times New Roman"/>
              </a:rPr>
              <a:t>titration with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solution containing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known concentration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25" b="1">
                <a:latin typeface="Times New Roman"/>
                <a:cs typeface="Times New Roman"/>
              </a:rPr>
              <a:t>primary  </a:t>
            </a:r>
            <a:r>
              <a:rPr dirty="0" sz="1200" spc="-10" b="1">
                <a:latin typeface="Times New Roman"/>
                <a:cs typeface="Times New Roman"/>
              </a:rPr>
              <a:t>standard</a:t>
            </a:r>
            <a:r>
              <a:rPr dirty="0" sz="1200" spc="-10">
                <a:latin typeface="Times New Roman"/>
                <a:cs typeface="Times New Roman"/>
              </a:rPr>
              <a:t>, </a:t>
            </a:r>
            <a:r>
              <a:rPr dirty="0" sz="1200" spc="-5">
                <a:latin typeface="Times New Roman"/>
                <a:cs typeface="Times New Roman"/>
              </a:rPr>
              <a:t>in </a:t>
            </a:r>
            <a:r>
              <a:rPr dirty="0" sz="1200" spc="-10">
                <a:latin typeface="Times New Roman"/>
                <a:cs typeface="Times New Roman"/>
              </a:rPr>
              <a:t>this case potassium hydrogen phthalate. (Primary standards are substances which  may be </a:t>
            </a:r>
            <a:r>
              <a:rPr dirty="0" sz="1200" spc="-15">
                <a:latin typeface="Times New Roman"/>
                <a:cs typeface="Times New Roman"/>
              </a:rPr>
              <a:t>obtained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stable form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known purity </a:t>
            </a:r>
            <a:r>
              <a:rPr dirty="0" sz="1200" spc="-10">
                <a:latin typeface="Times New Roman"/>
                <a:cs typeface="Times New Roman"/>
              </a:rPr>
              <a:t>and </a:t>
            </a:r>
            <a:r>
              <a:rPr dirty="0" sz="1200" spc="-15">
                <a:latin typeface="Times New Roman"/>
                <a:cs typeface="Times New Roman"/>
              </a:rPr>
              <a:t>which react with other substances quickly in 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definite </a:t>
            </a:r>
            <a:r>
              <a:rPr dirty="0" sz="1200" spc="-10">
                <a:latin typeface="Times New Roman"/>
                <a:cs typeface="Times New Roman"/>
              </a:rPr>
              <a:t>and </a:t>
            </a:r>
            <a:r>
              <a:rPr dirty="0" sz="1200" spc="-15">
                <a:latin typeface="Times New Roman"/>
                <a:cs typeface="Times New Roman"/>
              </a:rPr>
              <a:t>known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manner.)</a:t>
            </a:r>
            <a:endParaRPr sz="12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960"/>
              </a:spcBef>
            </a:pPr>
            <a:r>
              <a:rPr dirty="0" sz="1200" spc="-15">
                <a:latin typeface="Times New Roman"/>
                <a:cs typeface="Times New Roman"/>
              </a:rPr>
              <a:t>Potassium </a:t>
            </a:r>
            <a:r>
              <a:rPr dirty="0" sz="1200" spc="-10">
                <a:latin typeface="Times New Roman"/>
                <a:cs typeface="Times New Roman"/>
              </a:rPr>
              <a:t>hydrogen phthalate and </a:t>
            </a:r>
            <a:r>
              <a:rPr dirty="0" sz="1200" spc="-15">
                <a:latin typeface="Times New Roman"/>
                <a:cs typeface="Times New Roman"/>
              </a:rPr>
              <a:t>sodium </a:t>
            </a:r>
            <a:r>
              <a:rPr dirty="0" sz="1200" spc="-10">
                <a:latin typeface="Times New Roman"/>
                <a:cs typeface="Times New Roman"/>
              </a:rPr>
              <a:t>hydroxide react </a:t>
            </a:r>
            <a:r>
              <a:rPr dirty="0" sz="1200" spc="-5">
                <a:latin typeface="Times New Roman"/>
                <a:cs typeface="Times New Roman"/>
              </a:rPr>
              <a:t>as</a:t>
            </a:r>
            <a:r>
              <a:rPr dirty="0" sz="1200" spc="-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follows:</a:t>
            </a:r>
            <a:endParaRPr sz="1200">
              <a:latin typeface="Times New Roman"/>
              <a:cs typeface="Times New Roman"/>
            </a:endParaRPr>
          </a:p>
          <a:p>
            <a:pPr algn="ctr" marL="20320">
              <a:lnSpc>
                <a:spcPct val="100000"/>
              </a:lnSpc>
              <a:spcBef>
                <a:spcPts val="960"/>
              </a:spcBef>
            </a:pPr>
            <a:r>
              <a:rPr dirty="0" sz="1200" spc="15">
                <a:latin typeface="Times New Roman"/>
                <a:cs typeface="Times New Roman"/>
              </a:rPr>
              <a:t>KHC</a:t>
            </a:r>
            <a:r>
              <a:rPr dirty="0" baseline="-11111" sz="1500" spc="22">
                <a:latin typeface="Times New Roman"/>
                <a:cs typeface="Times New Roman"/>
              </a:rPr>
              <a:t>8</a:t>
            </a:r>
            <a:r>
              <a:rPr dirty="0" sz="1200" spc="15">
                <a:latin typeface="Times New Roman"/>
                <a:cs typeface="Times New Roman"/>
              </a:rPr>
              <a:t>H</a:t>
            </a:r>
            <a:r>
              <a:rPr dirty="0" baseline="-11111" sz="1500" spc="22">
                <a:latin typeface="Times New Roman"/>
                <a:cs typeface="Times New Roman"/>
              </a:rPr>
              <a:t>4</a:t>
            </a:r>
            <a:r>
              <a:rPr dirty="0" sz="1200" spc="15">
                <a:latin typeface="Times New Roman"/>
                <a:cs typeface="Times New Roman"/>
              </a:rPr>
              <a:t>O</a:t>
            </a:r>
            <a:r>
              <a:rPr dirty="0" baseline="-11111" sz="1500" spc="22">
                <a:latin typeface="Times New Roman"/>
                <a:cs typeface="Times New Roman"/>
              </a:rPr>
              <a:t>4 </a:t>
            </a:r>
            <a:r>
              <a:rPr dirty="0" sz="1200">
                <a:latin typeface="Times New Roman"/>
                <a:cs typeface="Times New Roman"/>
              </a:rPr>
              <a:t>+ NaOH </a:t>
            </a:r>
            <a:r>
              <a:rPr dirty="0" sz="1200">
                <a:latin typeface="Symbol"/>
                <a:cs typeface="Symbol"/>
              </a:rPr>
              <a:t>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KNaC</a:t>
            </a:r>
            <a:r>
              <a:rPr dirty="0" baseline="-11111" sz="1500" spc="7">
                <a:latin typeface="Times New Roman"/>
                <a:cs typeface="Times New Roman"/>
              </a:rPr>
              <a:t>8</a:t>
            </a:r>
            <a:r>
              <a:rPr dirty="0" sz="1200" spc="5">
                <a:latin typeface="Times New Roman"/>
                <a:cs typeface="Times New Roman"/>
              </a:rPr>
              <a:t>H</a:t>
            </a:r>
            <a:r>
              <a:rPr dirty="0" baseline="-11111" sz="1500" spc="7">
                <a:latin typeface="Times New Roman"/>
                <a:cs typeface="Times New Roman"/>
              </a:rPr>
              <a:t>4</a:t>
            </a:r>
            <a:r>
              <a:rPr dirty="0" sz="1200" spc="5">
                <a:latin typeface="Times New Roman"/>
                <a:cs typeface="Times New Roman"/>
              </a:rPr>
              <a:t>O</a:t>
            </a:r>
            <a:r>
              <a:rPr dirty="0" baseline="-11111" sz="1500" spc="7">
                <a:latin typeface="Times New Roman"/>
                <a:cs typeface="Times New Roman"/>
              </a:rPr>
              <a:t>4 </a:t>
            </a:r>
            <a:r>
              <a:rPr dirty="0" sz="1200">
                <a:latin typeface="Times New Roman"/>
                <a:cs typeface="Times New Roman"/>
              </a:rPr>
              <a:t>+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</a:t>
            </a:r>
            <a:r>
              <a:rPr dirty="0" baseline="-11111" sz="1500">
                <a:latin typeface="Times New Roman"/>
                <a:cs typeface="Times New Roman"/>
              </a:rPr>
              <a:t>2</a:t>
            </a:r>
            <a:r>
              <a:rPr dirty="0" sz="1200">
                <a:latin typeface="Times New Roman"/>
                <a:cs typeface="Times New Roman"/>
              </a:rPr>
              <a:t>O</a:t>
            </a:r>
            <a:endParaRPr sz="12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1060"/>
              </a:spcBef>
            </a:pPr>
            <a:r>
              <a:rPr dirty="0" sz="1200" spc="-10">
                <a:latin typeface="Times New Roman"/>
                <a:cs typeface="Times New Roman"/>
              </a:rPr>
              <a:t>or, </a:t>
            </a:r>
            <a:r>
              <a:rPr dirty="0" sz="1200" spc="-15">
                <a:latin typeface="Times New Roman"/>
                <a:cs typeface="Times New Roman"/>
              </a:rPr>
              <a:t>expressed </a:t>
            </a:r>
            <a:r>
              <a:rPr dirty="0" sz="1200" spc="-10">
                <a:latin typeface="Times New Roman"/>
                <a:cs typeface="Times New Roman"/>
              </a:rPr>
              <a:t>as an </a:t>
            </a:r>
            <a:r>
              <a:rPr dirty="0" sz="1200" spc="-15">
                <a:latin typeface="Times New Roman"/>
                <a:cs typeface="Times New Roman"/>
              </a:rPr>
              <a:t>ionic</a:t>
            </a:r>
            <a:r>
              <a:rPr dirty="0" sz="1200" spc="-9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equation: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Times New Roman"/>
              <a:cs typeface="Times New Roman"/>
            </a:endParaRPr>
          </a:p>
          <a:p>
            <a:pPr algn="ctr" marL="33020">
              <a:lnSpc>
                <a:spcPts val="919"/>
              </a:lnSpc>
            </a:pPr>
            <a:r>
              <a:rPr dirty="0" sz="1200" spc="10">
                <a:latin typeface="Times New Roman"/>
                <a:cs typeface="Times New Roman"/>
              </a:rPr>
              <a:t>HC</a:t>
            </a:r>
            <a:r>
              <a:rPr dirty="0" baseline="-11111" sz="1500" spc="15">
                <a:latin typeface="Times New Roman"/>
                <a:cs typeface="Times New Roman"/>
              </a:rPr>
              <a:t>8</a:t>
            </a:r>
            <a:r>
              <a:rPr dirty="0" sz="1200" spc="10">
                <a:latin typeface="Times New Roman"/>
                <a:cs typeface="Times New Roman"/>
              </a:rPr>
              <a:t>H</a:t>
            </a:r>
            <a:r>
              <a:rPr dirty="0" baseline="-11111" sz="1500" spc="15">
                <a:latin typeface="Times New Roman"/>
                <a:cs typeface="Times New Roman"/>
              </a:rPr>
              <a:t>4</a:t>
            </a:r>
            <a:r>
              <a:rPr dirty="0" sz="1200" spc="10">
                <a:latin typeface="Times New Roman"/>
                <a:cs typeface="Times New Roman"/>
              </a:rPr>
              <a:t>O </a:t>
            </a:r>
            <a:r>
              <a:rPr dirty="0" baseline="22222" sz="1500">
                <a:latin typeface="Times New Roman"/>
                <a:cs typeface="Times New Roman"/>
              </a:rPr>
              <a:t>– </a:t>
            </a:r>
            <a:r>
              <a:rPr dirty="0" sz="1200">
                <a:latin typeface="Times New Roman"/>
                <a:cs typeface="Times New Roman"/>
              </a:rPr>
              <a:t>+ OH</a:t>
            </a:r>
            <a:r>
              <a:rPr dirty="0" baseline="22222" sz="1500">
                <a:latin typeface="Times New Roman"/>
                <a:cs typeface="Times New Roman"/>
              </a:rPr>
              <a:t>– </a:t>
            </a:r>
            <a:r>
              <a:rPr dirty="0" sz="1200">
                <a:latin typeface="Symbol"/>
                <a:cs typeface="Symbol"/>
              </a:rPr>
              <a:t></a:t>
            </a:r>
            <a:r>
              <a:rPr dirty="0" sz="1200">
                <a:latin typeface="Times New Roman"/>
                <a:cs typeface="Times New Roman"/>
              </a:rPr>
              <a:t> C H O </a:t>
            </a:r>
            <a:r>
              <a:rPr dirty="0" baseline="16666" sz="1500">
                <a:latin typeface="Times New Roman"/>
                <a:cs typeface="Times New Roman"/>
              </a:rPr>
              <a:t>2– </a:t>
            </a:r>
            <a:r>
              <a:rPr dirty="0" sz="1200">
                <a:latin typeface="Times New Roman"/>
                <a:cs typeface="Times New Roman"/>
              </a:rPr>
              <a:t>+ H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endParaRPr sz="1200">
              <a:latin typeface="Times New Roman"/>
              <a:cs typeface="Times New Roman"/>
            </a:endParaRPr>
          </a:p>
          <a:p>
            <a:pPr marL="2298700">
              <a:lnSpc>
                <a:spcPts val="680"/>
              </a:lnSpc>
              <a:tabLst>
                <a:tab pos="3301365" algn="l"/>
                <a:tab pos="4177665" algn="l"/>
              </a:tabLst>
            </a:pPr>
            <a:r>
              <a:rPr dirty="0" sz="1000">
                <a:latin typeface="Times New Roman"/>
                <a:cs typeface="Times New Roman"/>
              </a:rPr>
              <a:t>4	8  </a:t>
            </a:r>
            <a:r>
              <a:rPr dirty="0" sz="1000" spc="1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4  </a:t>
            </a:r>
            <a:r>
              <a:rPr dirty="0" sz="1000" spc="1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4	2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7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complete structure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potassium hydrogen phthalate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3600" y="6883400"/>
            <a:ext cx="6019165" cy="165608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50800" marR="92710">
              <a:lnSpc>
                <a:spcPts val="1200"/>
              </a:lnSpc>
              <a:spcBef>
                <a:spcPts val="340"/>
              </a:spcBef>
            </a:pPr>
            <a:r>
              <a:rPr dirty="0" sz="1200" spc="-15">
                <a:latin typeface="Times New Roman"/>
                <a:cs typeface="Times New Roman"/>
              </a:rPr>
              <a:t>This reaction </a:t>
            </a:r>
            <a:r>
              <a:rPr dirty="0" sz="1200" spc="-10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representative </a:t>
            </a:r>
            <a:r>
              <a:rPr dirty="0" sz="1200" spc="-10">
                <a:latin typeface="Times New Roman"/>
                <a:cs typeface="Times New Roman"/>
              </a:rPr>
              <a:t>of an </a:t>
            </a:r>
            <a:r>
              <a:rPr dirty="0" sz="1200" spc="-15">
                <a:latin typeface="Times New Roman"/>
                <a:cs typeface="Times New Roman"/>
              </a:rPr>
              <a:t>acid-base reaction.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15">
                <a:latin typeface="Times New Roman"/>
                <a:cs typeface="Times New Roman"/>
              </a:rPr>
              <a:t>this case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hydrogen phthalate </a:t>
            </a:r>
            <a:r>
              <a:rPr dirty="0" sz="1200" spc="-10">
                <a:latin typeface="Times New Roman"/>
                <a:cs typeface="Times New Roman"/>
              </a:rPr>
              <a:t>ion </a:t>
            </a:r>
            <a:r>
              <a:rPr dirty="0" sz="1200" spc="-15">
                <a:latin typeface="Times New Roman"/>
                <a:cs typeface="Times New Roman"/>
              </a:rPr>
              <a:t>is 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acid (proton donor) </a:t>
            </a:r>
            <a:r>
              <a:rPr dirty="0" sz="1200" spc="-10">
                <a:latin typeface="Times New Roman"/>
                <a:cs typeface="Times New Roman"/>
              </a:rPr>
              <a:t>and the </a:t>
            </a:r>
            <a:r>
              <a:rPr dirty="0" sz="1200" spc="-15">
                <a:latin typeface="Times New Roman"/>
                <a:cs typeface="Times New Roman"/>
              </a:rPr>
              <a:t>hydroxide </a:t>
            </a:r>
            <a:r>
              <a:rPr dirty="0" sz="1200" spc="-10">
                <a:latin typeface="Times New Roman"/>
                <a:cs typeface="Times New Roman"/>
              </a:rPr>
              <a:t>ion is the </a:t>
            </a:r>
            <a:r>
              <a:rPr dirty="0" sz="1200" spc="-15">
                <a:latin typeface="Times New Roman"/>
                <a:cs typeface="Times New Roman"/>
              </a:rPr>
              <a:t>base (proton acceptor).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stoichiometric  </a:t>
            </a:r>
            <a:r>
              <a:rPr dirty="0" sz="1200" spc="-20">
                <a:latin typeface="Times New Roman"/>
                <a:cs typeface="Times New Roman"/>
              </a:rPr>
              <a:t>ratio between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20">
                <a:latin typeface="Times New Roman"/>
                <a:cs typeface="Times New Roman"/>
              </a:rPr>
              <a:t>hydrogen phthalate </a:t>
            </a:r>
            <a:r>
              <a:rPr dirty="0" sz="1200" spc="-10">
                <a:latin typeface="Times New Roman"/>
                <a:cs typeface="Times New Roman"/>
              </a:rPr>
              <a:t>ion and the </a:t>
            </a:r>
            <a:r>
              <a:rPr dirty="0" sz="1200" spc="-20">
                <a:latin typeface="Times New Roman"/>
                <a:cs typeface="Times New Roman"/>
              </a:rPr>
              <a:t>hydroxide </a:t>
            </a:r>
            <a:r>
              <a:rPr dirty="0" sz="1200" spc="-15">
                <a:latin typeface="Times New Roman"/>
                <a:cs typeface="Times New Roman"/>
              </a:rPr>
              <a:t>ion, </a:t>
            </a:r>
            <a:r>
              <a:rPr dirty="0" sz="1200" spc="-10">
                <a:latin typeface="Times New Roman"/>
                <a:cs typeface="Times New Roman"/>
              </a:rPr>
              <a:t>and </a:t>
            </a:r>
            <a:r>
              <a:rPr dirty="0" sz="1200" spc="-15">
                <a:latin typeface="Times New Roman"/>
                <a:cs typeface="Times New Roman"/>
              </a:rPr>
              <a:t>therefore </a:t>
            </a:r>
            <a:r>
              <a:rPr dirty="0" sz="1200" spc="-20">
                <a:latin typeface="Times New Roman"/>
                <a:cs typeface="Times New Roman"/>
              </a:rPr>
              <a:t>between the  </a:t>
            </a:r>
            <a:r>
              <a:rPr dirty="0" sz="1200" spc="-15">
                <a:latin typeface="Times New Roman"/>
                <a:cs typeface="Times New Roman"/>
              </a:rPr>
              <a:t>potassium hydrogen phthalate </a:t>
            </a:r>
            <a:r>
              <a:rPr dirty="0" sz="1200" spc="-10">
                <a:latin typeface="Times New Roman"/>
                <a:cs typeface="Times New Roman"/>
              </a:rPr>
              <a:t>and the </a:t>
            </a:r>
            <a:r>
              <a:rPr dirty="0" sz="1200" spc="-15">
                <a:latin typeface="Times New Roman"/>
                <a:cs typeface="Times New Roman"/>
              </a:rPr>
              <a:t>sodium hydroxide, </a:t>
            </a:r>
            <a:r>
              <a:rPr dirty="0" sz="1200" spc="-10">
                <a:latin typeface="Times New Roman"/>
                <a:cs typeface="Times New Roman"/>
              </a:rPr>
              <a:t>is </a:t>
            </a:r>
            <a:r>
              <a:rPr dirty="0" sz="1200" spc="-15">
                <a:latin typeface="Times New Roman"/>
                <a:cs typeface="Times New Roman"/>
              </a:rPr>
              <a:t>obviously </a:t>
            </a:r>
            <a:r>
              <a:rPr dirty="0" sz="1200" spc="-10">
                <a:latin typeface="Times New Roman"/>
                <a:cs typeface="Times New Roman"/>
              </a:rPr>
              <a:t>one to</a:t>
            </a:r>
            <a:r>
              <a:rPr dirty="0" sz="1200" spc="-14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one.</a:t>
            </a:r>
            <a:endParaRPr sz="1200">
              <a:latin typeface="Times New Roman"/>
              <a:cs typeface="Times New Roman"/>
            </a:endParaRPr>
          </a:p>
          <a:p>
            <a:pPr marL="50800" marR="144145">
              <a:lnSpc>
                <a:spcPct val="104200"/>
              </a:lnSpc>
              <a:spcBef>
                <a:spcPts val="900"/>
              </a:spcBef>
            </a:pPr>
            <a:r>
              <a:rPr dirty="0" sz="1200" spc="-5" b="1">
                <a:latin typeface="Times New Roman"/>
                <a:cs typeface="Times New Roman"/>
              </a:rPr>
              <a:t>The equivalent weight of an acid </a:t>
            </a:r>
            <a:r>
              <a:rPr dirty="0" sz="1200" spc="-5">
                <a:latin typeface="Times New Roman"/>
                <a:cs typeface="Times New Roman"/>
              </a:rPr>
              <a:t>(also called an </a:t>
            </a:r>
            <a:r>
              <a:rPr dirty="0" sz="1200" spc="-5" b="1">
                <a:latin typeface="Times New Roman"/>
                <a:cs typeface="Times New Roman"/>
              </a:rPr>
              <a:t>equivalent</a:t>
            </a:r>
            <a:r>
              <a:rPr dirty="0" sz="1200" spc="-5">
                <a:latin typeface="Times New Roman"/>
                <a:cs typeface="Times New Roman"/>
              </a:rPr>
              <a:t>) is the weight in grams that  furnishes one mole of H</a:t>
            </a:r>
            <a:r>
              <a:rPr dirty="0" baseline="16666" sz="1500" spc="-7">
                <a:latin typeface="Times New Roman"/>
                <a:cs typeface="Times New Roman"/>
              </a:rPr>
              <a:t>+ </a:t>
            </a:r>
            <a:r>
              <a:rPr dirty="0" sz="1200" spc="-5">
                <a:latin typeface="Times New Roman"/>
                <a:cs typeface="Times New Roman"/>
              </a:rPr>
              <a:t>ion in an acid-base reaction. Correspondingly, </a:t>
            </a:r>
            <a:r>
              <a:rPr dirty="0" sz="1200" spc="-5" b="1">
                <a:latin typeface="Times New Roman"/>
                <a:cs typeface="Times New Roman"/>
              </a:rPr>
              <a:t>the equivalent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weight</a:t>
            </a:r>
            <a:endParaRPr sz="1200">
              <a:latin typeface="Times New Roman"/>
              <a:cs typeface="Times New Roman"/>
            </a:endParaRPr>
          </a:p>
          <a:p>
            <a:pPr marL="50800" marR="43180">
              <a:lnSpc>
                <a:spcPts val="1200"/>
              </a:lnSpc>
              <a:spcBef>
                <a:spcPts val="300"/>
              </a:spcBef>
            </a:pPr>
            <a:r>
              <a:rPr dirty="0" sz="1200" spc="-10" b="1">
                <a:latin typeface="Times New Roman"/>
                <a:cs typeface="Times New Roman"/>
              </a:rPr>
              <a:t>of </a:t>
            </a:r>
            <a:r>
              <a:rPr dirty="0" sz="1200" b="1">
                <a:latin typeface="Times New Roman"/>
                <a:cs typeface="Times New Roman"/>
              </a:rPr>
              <a:t>a </a:t>
            </a:r>
            <a:r>
              <a:rPr dirty="0" sz="1200" spc="-15" b="1">
                <a:latin typeface="Times New Roman"/>
                <a:cs typeface="Times New Roman"/>
              </a:rPr>
              <a:t>base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weight </a:t>
            </a:r>
            <a:r>
              <a:rPr dirty="0" sz="1200" spc="-5">
                <a:latin typeface="Times New Roman"/>
                <a:cs typeface="Times New Roman"/>
              </a:rPr>
              <a:t>in </a:t>
            </a:r>
            <a:r>
              <a:rPr dirty="0" sz="1200" spc="-15">
                <a:latin typeface="Times New Roman"/>
                <a:cs typeface="Times New Roman"/>
              </a:rPr>
              <a:t>grams </a:t>
            </a:r>
            <a:r>
              <a:rPr dirty="0" sz="1200" spc="-10">
                <a:latin typeface="Times New Roman"/>
                <a:cs typeface="Times New Roman"/>
              </a:rPr>
              <a:t>that accepts one mole of </a:t>
            </a:r>
            <a:r>
              <a:rPr dirty="0" sz="1200" spc="-5">
                <a:latin typeface="Times New Roman"/>
                <a:cs typeface="Times New Roman"/>
              </a:rPr>
              <a:t>H</a:t>
            </a:r>
            <a:r>
              <a:rPr dirty="0" baseline="16666" sz="1500" spc="-7">
                <a:latin typeface="Times New Roman"/>
                <a:cs typeface="Times New Roman"/>
              </a:rPr>
              <a:t>+ </a:t>
            </a:r>
            <a:r>
              <a:rPr dirty="0" sz="1200" spc="-10">
                <a:latin typeface="Times New Roman"/>
                <a:cs typeface="Times New Roman"/>
              </a:rPr>
              <a:t>ion in an </a:t>
            </a:r>
            <a:r>
              <a:rPr dirty="0" sz="1200" spc="-15">
                <a:latin typeface="Times New Roman"/>
                <a:cs typeface="Times New Roman"/>
              </a:rPr>
              <a:t>acid-base reaction. </a:t>
            </a:r>
            <a:r>
              <a:rPr dirty="0" sz="1200" spc="-10">
                <a:latin typeface="Times New Roman"/>
                <a:cs typeface="Times New Roman"/>
              </a:rPr>
              <a:t>(In </a:t>
            </a:r>
            <a:r>
              <a:rPr dirty="0" sz="1200" spc="-15">
                <a:latin typeface="Times New Roman"/>
                <a:cs typeface="Times New Roman"/>
              </a:rPr>
              <a:t>the  </a:t>
            </a:r>
            <a:r>
              <a:rPr dirty="0" sz="1200" spc="-20">
                <a:latin typeface="Times New Roman"/>
                <a:cs typeface="Times New Roman"/>
              </a:rPr>
              <a:t>reaction under consideration, </a:t>
            </a:r>
            <a:r>
              <a:rPr dirty="0" sz="1200" spc="-15">
                <a:latin typeface="Times New Roman"/>
                <a:cs typeface="Times New Roman"/>
              </a:rPr>
              <a:t>what </a:t>
            </a:r>
            <a:r>
              <a:rPr dirty="0" sz="1200" spc="-10">
                <a:latin typeface="Times New Roman"/>
                <a:cs typeface="Times New Roman"/>
              </a:rPr>
              <a:t>is </a:t>
            </a:r>
            <a:r>
              <a:rPr dirty="0" sz="1200" spc="-15">
                <a:latin typeface="Times New Roman"/>
                <a:cs typeface="Times New Roman"/>
              </a:rPr>
              <a:t>the </a:t>
            </a:r>
            <a:r>
              <a:rPr dirty="0" sz="1200" spc="-20">
                <a:latin typeface="Times New Roman"/>
                <a:cs typeface="Times New Roman"/>
              </a:rPr>
              <a:t>equivalent weight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the </a:t>
            </a:r>
            <a:r>
              <a:rPr dirty="0" sz="1200" spc="-20">
                <a:latin typeface="Times New Roman"/>
                <a:cs typeface="Times New Roman"/>
              </a:rPr>
              <a:t>potassium hydrogen phthalate and  </a:t>
            </a:r>
            <a:r>
              <a:rPr dirty="0" sz="1200" spc="-10">
                <a:latin typeface="Times New Roman"/>
                <a:cs typeface="Times New Roman"/>
              </a:rPr>
              <a:t>the sodium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hydroxide?)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09800" y="5948679"/>
            <a:ext cx="245745" cy="533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38900"/>
              </a:lnSpc>
              <a:spcBef>
                <a:spcPts val="100"/>
              </a:spcBef>
            </a:pPr>
            <a:r>
              <a:rPr dirty="0" sz="1200" spc="30">
                <a:latin typeface="Times New Roman"/>
                <a:cs typeface="Times New Roman"/>
              </a:rPr>
              <a:t>CH  CH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89200" y="6400800"/>
            <a:ext cx="2457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30">
                <a:latin typeface="Times New Roman"/>
                <a:cs typeface="Times New Roman"/>
              </a:rPr>
              <a:t>CH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89200" y="5892800"/>
            <a:ext cx="2457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30">
                <a:latin typeface="Times New Roman"/>
                <a:cs typeface="Times New Roman"/>
              </a:rPr>
              <a:t>CH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68600" y="5694679"/>
            <a:ext cx="770890" cy="533400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algn="ctr" marR="118745">
              <a:lnSpc>
                <a:spcPct val="100000"/>
              </a:lnSpc>
              <a:spcBef>
                <a:spcPts val="660"/>
              </a:spcBef>
            </a:pPr>
            <a:r>
              <a:rPr dirty="0" sz="1200">
                <a:latin typeface="Times New Roman"/>
                <a:cs typeface="Times New Roman"/>
              </a:rPr>
              <a:t>O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60"/>
              </a:spcBef>
              <a:tabLst>
                <a:tab pos="253365" algn="l"/>
                <a:tab pos="507365" algn="l"/>
              </a:tabLst>
            </a:pPr>
            <a:r>
              <a:rPr dirty="0" sz="1200">
                <a:latin typeface="Times New Roman"/>
                <a:cs typeface="Times New Roman"/>
              </a:rPr>
              <a:t>C	C	</a:t>
            </a:r>
            <a:r>
              <a:rPr dirty="0" sz="1200" spc="65">
                <a:latin typeface="Times New Roman"/>
                <a:cs typeface="Times New Roman"/>
              </a:rPr>
              <a:t>OH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22600" y="6527800"/>
            <a:ext cx="1358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68600" y="6210300"/>
            <a:ext cx="864869" cy="2590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0">
              <a:lnSpc>
                <a:spcPts val="740"/>
              </a:lnSpc>
              <a:spcBef>
                <a:spcPts val="100"/>
              </a:spcBef>
            </a:pPr>
            <a:r>
              <a:rPr dirty="0" u="sng" sz="9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dirty="0" u="sng" sz="900" spc="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   </a:t>
            </a:r>
            <a:r>
              <a:rPr dirty="0" sz="900" spc="100">
                <a:latin typeface="Times New Roman"/>
                <a:cs typeface="Times New Roman"/>
              </a:rPr>
              <a:t> </a:t>
            </a:r>
            <a:r>
              <a:rPr dirty="0" u="sng" sz="9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dirty="0" u="sng" sz="900" spc="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   </a:t>
            </a:r>
            <a:r>
              <a:rPr dirty="0" sz="900" spc="10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-</a:t>
            </a:r>
            <a:r>
              <a:rPr dirty="0" sz="900" spc="13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+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100"/>
              </a:lnSpc>
              <a:tabLst>
                <a:tab pos="266065" algn="l"/>
                <a:tab pos="520065" algn="l"/>
              </a:tabLst>
            </a:pPr>
            <a:r>
              <a:rPr dirty="0" baseline="-4629" sz="1800">
                <a:latin typeface="Times New Roman"/>
                <a:cs typeface="Times New Roman"/>
              </a:rPr>
              <a:t>C	C	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63800" y="6070600"/>
            <a:ext cx="25400" cy="25400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25400" y="0"/>
                </a:moveTo>
                <a:lnTo>
                  <a:pt x="12700" y="0"/>
                </a:lnTo>
                <a:lnTo>
                  <a:pt x="0" y="12700"/>
                </a:lnTo>
                <a:lnTo>
                  <a:pt x="0" y="25400"/>
                </a:lnTo>
                <a:lnTo>
                  <a:pt x="12700" y="25400"/>
                </a:lnTo>
                <a:lnTo>
                  <a:pt x="25400" y="1270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63800" y="6096000"/>
            <a:ext cx="63500" cy="38100"/>
          </a:xfrm>
          <a:custGeom>
            <a:avLst/>
            <a:gdLst/>
            <a:ahLst/>
            <a:cxnLst/>
            <a:rect l="l" t="t" r="r" b="b"/>
            <a:pathLst>
              <a:path w="63500" h="38100">
                <a:moveTo>
                  <a:pt x="63500" y="0"/>
                </a:moveTo>
                <a:lnTo>
                  <a:pt x="50800" y="0"/>
                </a:lnTo>
                <a:lnTo>
                  <a:pt x="0" y="25400"/>
                </a:lnTo>
                <a:lnTo>
                  <a:pt x="0" y="38100"/>
                </a:lnTo>
                <a:lnTo>
                  <a:pt x="12700" y="38100"/>
                </a:lnTo>
                <a:lnTo>
                  <a:pt x="63500" y="1270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30500" y="6070600"/>
            <a:ext cx="38100" cy="25400"/>
          </a:xfrm>
          <a:custGeom>
            <a:avLst/>
            <a:gdLst/>
            <a:ahLst/>
            <a:cxnLst/>
            <a:rect l="l" t="t" r="r" b="b"/>
            <a:pathLst>
              <a:path w="38100" h="25400">
                <a:moveTo>
                  <a:pt x="12700" y="0"/>
                </a:moveTo>
                <a:lnTo>
                  <a:pt x="0" y="0"/>
                </a:lnTo>
                <a:lnTo>
                  <a:pt x="0" y="12700"/>
                </a:lnTo>
                <a:lnTo>
                  <a:pt x="25400" y="25400"/>
                </a:lnTo>
                <a:lnTo>
                  <a:pt x="38100" y="25400"/>
                </a:lnTo>
                <a:lnTo>
                  <a:pt x="38100" y="12700"/>
                </a:lnTo>
                <a:lnTo>
                  <a:pt x="12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838450" y="6197600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800350" y="6235700"/>
            <a:ext cx="0" cy="38100"/>
          </a:xfrm>
          <a:custGeom>
            <a:avLst/>
            <a:gdLst/>
            <a:ahLst/>
            <a:cxnLst/>
            <a:rect l="l" t="t" r="r" b="b"/>
            <a:pathLst>
              <a:path w="0" h="38100">
                <a:moveTo>
                  <a:pt x="0" y="0"/>
                </a:moveTo>
                <a:lnTo>
                  <a:pt x="0" y="381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730500" y="6413500"/>
            <a:ext cx="38100" cy="25400"/>
          </a:xfrm>
          <a:custGeom>
            <a:avLst/>
            <a:gdLst/>
            <a:ahLst/>
            <a:cxnLst/>
            <a:rect l="l" t="t" r="r" b="b"/>
            <a:pathLst>
              <a:path w="38100" h="25400">
                <a:moveTo>
                  <a:pt x="38100" y="0"/>
                </a:moveTo>
                <a:lnTo>
                  <a:pt x="25400" y="0"/>
                </a:lnTo>
                <a:lnTo>
                  <a:pt x="0" y="12700"/>
                </a:lnTo>
                <a:lnTo>
                  <a:pt x="0" y="25400"/>
                </a:lnTo>
                <a:lnTo>
                  <a:pt x="12700" y="25400"/>
                </a:lnTo>
                <a:lnTo>
                  <a:pt x="38100" y="12700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463800" y="6413500"/>
            <a:ext cx="25400" cy="25400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12700" y="0"/>
                </a:moveTo>
                <a:lnTo>
                  <a:pt x="0" y="0"/>
                </a:lnTo>
                <a:lnTo>
                  <a:pt x="0" y="12700"/>
                </a:lnTo>
                <a:lnTo>
                  <a:pt x="12700" y="25400"/>
                </a:lnTo>
                <a:lnTo>
                  <a:pt x="25400" y="25400"/>
                </a:lnTo>
                <a:lnTo>
                  <a:pt x="25400" y="12700"/>
                </a:lnTo>
                <a:lnTo>
                  <a:pt x="12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63800" y="6375400"/>
            <a:ext cx="63500" cy="38100"/>
          </a:xfrm>
          <a:custGeom>
            <a:avLst/>
            <a:gdLst/>
            <a:ahLst/>
            <a:cxnLst/>
            <a:rect l="l" t="t" r="r" b="b"/>
            <a:pathLst>
              <a:path w="63500" h="38100">
                <a:moveTo>
                  <a:pt x="12700" y="0"/>
                </a:moveTo>
                <a:lnTo>
                  <a:pt x="0" y="0"/>
                </a:lnTo>
                <a:lnTo>
                  <a:pt x="0" y="12700"/>
                </a:lnTo>
                <a:lnTo>
                  <a:pt x="50800" y="38100"/>
                </a:lnTo>
                <a:lnTo>
                  <a:pt x="63500" y="38100"/>
                </a:lnTo>
                <a:lnTo>
                  <a:pt x="63500" y="25400"/>
                </a:lnTo>
                <a:lnTo>
                  <a:pt x="12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393950" y="6197600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895600" y="6127750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7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105150" y="5943600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67050" y="5943600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149600" y="6127750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7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067050" y="6451600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105150" y="6451600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4254500" y="6159500"/>
            <a:ext cx="152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or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511800" y="5986779"/>
            <a:ext cx="504190" cy="508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31900"/>
              </a:lnSpc>
              <a:spcBef>
                <a:spcPts val="100"/>
              </a:spcBef>
            </a:pPr>
            <a:r>
              <a:rPr dirty="0" sz="1200" spc="30">
                <a:latin typeface="Times New Roman"/>
                <a:cs typeface="Times New Roman"/>
              </a:rPr>
              <a:t>COOH  </a:t>
            </a:r>
            <a:r>
              <a:rPr dirty="0" sz="1200" spc="20">
                <a:latin typeface="Times New Roman"/>
                <a:cs typeface="Times New Roman"/>
              </a:rPr>
              <a:t>COO</a:t>
            </a:r>
            <a:r>
              <a:rPr dirty="0" sz="1200" spc="-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842000" y="6235700"/>
            <a:ext cx="2425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-</a:t>
            </a:r>
            <a:r>
              <a:rPr dirty="0" sz="900" spc="13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+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876800" y="6019800"/>
            <a:ext cx="457200" cy="139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327650" y="6146800"/>
            <a:ext cx="0" cy="266700"/>
          </a:xfrm>
          <a:custGeom>
            <a:avLst/>
            <a:gdLst/>
            <a:ahLst/>
            <a:cxnLst/>
            <a:rect l="l" t="t" r="r" b="b"/>
            <a:pathLst>
              <a:path w="0" h="266700">
                <a:moveTo>
                  <a:pt x="0" y="0"/>
                </a:moveTo>
                <a:lnTo>
                  <a:pt x="0" y="2667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876800" y="6400800"/>
            <a:ext cx="457200" cy="139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883150" y="6146800"/>
            <a:ext cx="0" cy="266700"/>
          </a:xfrm>
          <a:custGeom>
            <a:avLst/>
            <a:gdLst/>
            <a:ahLst/>
            <a:cxnLst/>
            <a:rect l="l" t="t" r="r" b="b"/>
            <a:pathLst>
              <a:path w="0" h="266700">
                <a:moveTo>
                  <a:pt x="0" y="0"/>
                </a:moveTo>
                <a:lnTo>
                  <a:pt x="0" y="2667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321300" y="615315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321300" y="640715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946650" y="6127750"/>
            <a:ext cx="292100" cy="292100"/>
          </a:xfrm>
          <a:custGeom>
            <a:avLst/>
            <a:gdLst/>
            <a:ahLst/>
            <a:cxnLst/>
            <a:rect l="l" t="t" r="r" b="b"/>
            <a:pathLst>
              <a:path w="292100" h="292100">
                <a:moveTo>
                  <a:pt x="292100" y="146050"/>
                </a:moveTo>
                <a:lnTo>
                  <a:pt x="284653" y="192213"/>
                </a:lnTo>
                <a:lnTo>
                  <a:pt x="263919" y="232305"/>
                </a:lnTo>
                <a:lnTo>
                  <a:pt x="232303" y="263920"/>
                </a:lnTo>
                <a:lnTo>
                  <a:pt x="192211" y="284654"/>
                </a:lnTo>
                <a:lnTo>
                  <a:pt x="146050" y="292100"/>
                </a:lnTo>
                <a:lnTo>
                  <a:pt x="99888" y="284654"/>
                </a:lnTo>
                <a:lnTo>
                  <a:pt x="59796" y="263920"/>
                </a:lnTo>
                <a:lnTo>
                  <a:pt x="28180" y="232305"/>
                </a:lnTo>
                <a:lnTo>
                  <a:pt x="7446" y="192213"/>
                </a:lnTo>
                <a:lnTo>
                  <a:pt x="0" y="146050"/>
                </a:lnTo>
                <a:lnTo>
                  <a:pt x="7446" y="99886"/>
                </a:lnTo>
                <a:lnTo>
                  <a:pt x="28180" y="59794"/>
                </a:lnTo>
                <a:lnTo>
                  <a:pt x="59796" y="28179"/>
                </a:lnTo>
                <a:lnTo>
                  <a:pt x="99888" y="7445"/>
                </a:lnTo>
                <a:lnTo>
                  <a:pt x="146050" y="0"/>
                </a:lnTo>
                <a:lnTo>
                  <a:pt x="192211" y="7445"/>
                </a:lnTo>
                <a:lnTo>
                  <a:pt x="232303" y="28179"/>
                </a:lnTo>
                <a:lnTo>
                  <a:pt x="263919" y="59794"/>
                </a:lnTo>
                <a:lnTo>
                  <a:pt x="284653" y="99886"/>
                </a:lnTo>
                <a:lnTo>
                  <a:pt x="292100" y="14605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8300" y="9436100"/>
            <a:ext cx="16129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35">
                <a:latin typeface="Times New Roman"/>
                <a:cs typeface="Times New Roman"/>
              </a:rPr>
              <a:t>I-2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863600"/>
            <a:ext cx="5967730" cy="813308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 marR="105410">
              <a:lnSpc>
                <a:spcPts val="1200"/>
              </a:lnSpc>
              <a:spcBef>
                <a:spcPts val="340"/>
              </a:spcBef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20">
                <a:latin typeface="Times New Roman"/>
                <a:cs typeface="Times New Roman"/>
              </a:rPr>
              <a:t>determining </a:t>
            </a:r>
            <a:r>
              <a:rPr dirty="0" sz="1200" spc="-15">
                <a:latin typeface="Times New Roman"/>
                <a:cs typeface="Times New Roman"/>
              </a:rPr>
              <a:t>the </a:t>
            </a:r>
            <a:r>
              <a:rPr dirty="0" sz="1200" spc="-20">
                <a:latin typeface="Times New Roman"/>
                <a:cs typeface="Times New Roman"/>
              </a:rPr>
              <a:t>exact concentration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20">
                <a:latin typeface="Times New Roman"/>
                <a:cs typeface="Times New Roman"/>
              </a:rPr>
              <a:t>solution,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20">
                <a:latin typeface="Times New Roman"/>
                <a:cs typeface="Times New Roman"/>
              </a:rPr>
              <a:t>procedure called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20">
                <a:latin typeface="Times New Roman"/>
                <a:cs typeface="Times New Roman"/>
              </a:rPr>
              <a:t>titration </a:t>
            </a:r>
            <a:r>
              <a:rPr dirty="0" sz="1200" spc="-10">
                <a:latin typeface="Times New Roman"/>
                <a:cs typeface="Times New Roman"/>
              </a:rPr>
              <a:t>is </a:t>
            </a:r>
            <a:r>
              <a:rPr dirty="0" sz="1200" spc="-20">
                <a:latin typeface="Times New Roman"/>
                <a:cs typeface="Times New Roman"/>
              </a:rPr>
              <a:t>commonly  </a:t>
            </a:r>
            <a:r>
              <a:rPr dirty="0" sz="1200" spc="-10">
                <a:latin typeface="Times New Roman"/>
                <a:cs typeface="Times New Roman"/>
              </a:rPr>
              <a:t>used.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0" b="1">
                <a:latin typeface="Times New Roman"/>
                <a:cs typeface="Times New Roman"/>
              </a:rPr>
              <a:t>titration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0">
                <a:latin typeface="Times New Roman"/>
                <a:cs typeface="Times New Roman"/>
              </a:rPr>
              <a:t>process </a:t>
            </a:r>
            <a:r>
              <a:rPr dirty="0" sz="1200" spc="-5">
                <a:latin typeface="Times New Roman"/>
                <a:cs typeface="Times New Roman"/>
              </a:rPr>
              <a:t>in </a:t>
            </a:r>
            <a:r>
              <a:rPr dirty="0" sz="1200" spc="-10">
                <a:latin typeface="Times New Roman"/>
                <a:cs typeface="Times New Roman"/>
              </a:rPr>
              <a:t>which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0">
                <a:latin typeface="Times New Roman"/>
                <a:cs typeface="Times New Roman"/>
              </a:rPr>
              <a:t>solution containing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0">
                <a:latin typeface="Times New Roman"/>
                <a:cs typeface="Times New Roman"/>
              </a:rPr>
              <a:t>known amount </a:t>
            </a:r>
            <a:r>
              <a:rPr dirty="0" sz="1200" spc="-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0">
                <a:latin typeface="Times New Roman"/>
                <a:cs typeface="Times New Roman"/>
              </a:rPr>
              <a:t>substance is  </a:t>
            </a:r>
            <a:r>
              <a:rPr dirty="0" sz="1200" spc="-15">
                <a:latin typeface="Times New Roman"/>
                <a:cs typeface="Times New Roman"/>
              </a:rPr>
              <a:t>allowed </a:t>
            </a:r>
            <a:r>
              <a:rPr dirty="0" sz="1200" spc="-10">
                <a:latin typeface="Times New Roman"/>
                <a:cs typeface="Times New Roman"/>
              </a:rPr>
              <a:t>to </a:t>
            </a:r>
            <a:r>
              <a:rPr dirty="0" sz="1200" spc="-15">
                <a:latin typeface="Times New Roman"/>
                <a:cs typeface="Times New Roman"/>
              </a:rPr>
              <a:t>react with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second solution containing </a:t>
            </a:r>
            <a:r>
              <a:rPr dirty="0" sz="1200" spc="-10">
                <a:latin typeface="Times New Roman"/>
                <a:cs typeface="Times New Roman"/>
              </a:rPr>
              <a:t>an </a:t>
            </a:r>
            <a:r>
              <a:rPr dirty="0" sz="1200" spc="-15">
                <a:latin typeface="Times New Roman"/>
                <a:cs typeface="Times New Roman"/>
              </a:rPr>
              <a:t>unknown concentration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another</a:t>
            </a:r>
            <a:r>
              <a:rPr dirty="0" sz="1200" spc="-19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substance  that will react with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first substance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known </a:t>
            </a:r>
            <a:r>
              <a:rPr dirty="0" sz="1200" spc="-10">
                <a:latin typeface="Times New Roman"/>
                <a:cs typeface="Times New Roman"/>
              </a:rPr>
              <a:t>and </a:t>
            </a:r>
            <a:r>
              <a:rPr dirty="0" sz="1200" spc="-15">
                <a:latin typeface="Times New Roman"/>
                <a:cs typeface="Times New Roman"/>
              </a:rPr>
              <a:t>reproducible manner.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substances are  </a:t>
            </a:r>
            <a:r>
              <a:rPr dirty="0" sz="1200" spc="-20">
                <a:latin typeface="Times New Roman"/>
                <a:cs typeface="Times New Roman"/>
              </a:rPr>
              <a:t>allowed </a:t>
            </a:r>
            <a:r>
              <a:rPr dirty="0" sz="1200" spc="-10">
                <a:latin typeface="Times New Roman"/>
                <a:cs typeface="Times New Roman"/>
              </a:rPr>
              <a:t>to </a:t>
            </a:r>
            <a:r>
              <a:rPr dirty="0" sz="1200" spc="-20">
                <a:latin typeface="Times New Roman"/>
                <a:cs typeface="Times New Roman"/>
              </a:rPr>
              <a:t>react until there </a:t>
            </a:r>
            <a:r>
              <a:rPr dirty="0" sz="1200" spc="-10">
                <a:latin typeface="Times New Roman"/>
                <a:cs typeface="Times New Roman"/>
              </a:rPr>
              <a:t>is </a:t>
            </a:r>
            <a:r>
              <a:rPr dirty="0" sz="1200" spc="-15">
                <a:latin typeface="Times New Roman"/>
                <a:cs typeface="Times New Roman"/>
              </a:rPr>
              <a:t>some </a:t>
            </a:r>
            <a:r>
              <a:rPr dirty="0" sz="1200" spc="-20">
                <a:latin typeface="Times New Roman"/>
                <a:cs typeface="Times New Roman"/>
              </a:rPr>
              <a:t>indication </a:t>
            </a:r>
            <a:r>
              <a:rPr dirty="0" sz="1200" spc="-15">
                <a:latin typeface="Times New Roman"/>
                <a:cs typeface="Times New Roman"/>
              </a:rPr>
              <a:t>that </a:t>
            </a:r>
            <a:r>
              <a:rPr dirty="0" sz="1200" spc="-20">
                <a:latin typeface="Times New Roman"/>
                <a:cs typeface="Times New Roman"/>
              </a:rPr>
              <a:t>equivalent amounts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the </a:t>
            </a:r>
            <a:r>
              <a:rPr dirty="0" sz="1200" spc="-20">
                <a:latin typeface="Times New Roman"/>
                <a:cs typeface="Times New Roman"/>
              </a:rPr>
              <a:t>substances have  </a:t>
            </a:r>
            <a:r>
              <a:rPr dirty="0" sz="1200" spc="-15">
                <a:latin typeface="Times New Roman"/>
                <a:cs typeface="Times New Roman"/>
              </a:rPr>
              <a:t>reacted.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solutions </a:t>
            </a:r>
            <a:r>
              <a:rPr dirty="0" sz="1200" spc="-10">
                <a:latin typeface="Times New Roman"/>
                <a:cs typeface="Times New Roman"/>
              </a:rPr>
              <a:t>are </a:t>
            </a:r>
            <a:r>
              <a:rPr dirty="0" sz="1200" spc="-15">
                <a:latin typeface="Times New Roman"/>
                <a:cs typeface="Times New Roman"/>
              </a:rPr>
              <a:t>measured from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20" b="1">
                <a:latin typeface="Times New Roman"/>
                <a:cs typeface="Times New Roman"/>
              </a:rPr>
              <a:t>buret</a:t>
            </a:r>
            <a:r>
              <a:rPr dirty="0" sz="1200" spc="-20">
                <a:latin typeface="Times New Roman"/>
                <a:cs typeface="Times New Roman"/>
              </a:rPr>
              <a:t>,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long, graduated glass tube with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stopcock at  the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bottom.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ts val="1200"/>
              </a:lnSpc>
            </a:pPr>
            <a:r>
              <a:rPr dirty="0" sz="1200" spc="-10">
                <a:latin typeface="Times New Roman"/>
                <a:cs typeface="Times New Roman"/>
              </a:rPr>
              <a:t>In the </a:t>
            </a:r>
            <a:r>
              <a:rPr dirty="0" sz="1200" spc="-15">
                <a:latin typeface="Times New Roman"/>
                <a:cs typeface="Times New Roman"/>
              </a:rPr>
              <a:t>present </a:t>
            </a:r>
            <a:r>
              <a:rPr dirty="0" sz="1200" spc="-10">
                <a:latin typeface="Times New Roman"/>
                <a:cs typeface="Times New Roman"/>
              </a:rPr>
              <a:t>case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solution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potassium hydrogen phthalate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 spc="-15">
                <a:latin typeface="Times New Roman"/>
                <a:cs typeface="Times New Roman"/>
              </a:rPr>
              <a:t>prepared </a:t>
            </a:r>
            <a:r>
              <a:rPr dirty="0" sz="1200" spc="-5">
                <a:latin typeface="Times New Roman"/>
                <a:cs typeface="Times New Roman"/>
              </a:rPr>
              <a:t>in an </a:t>
            </a:r>
            <a:r>
              <a:rPr dirty="0" sz="1200" spc="-10">
                <a:latin typeface="Times New Roman"/>
                <a:cs typeface="Times New Roman"/>
              </a:rPr>
              <a:t>erlenmeyer </a:t>
            </a:r>
            <a:r>
              <a:rPr dirty="0" sz="1200" spc="-15">
                <a:latin typeface="Times New Roman"/>
                <a:cs typeface="Times New Roman"/>
              </a:rPr>
              <a:t>flask  </a:t>
            </a:r>
            <a:r>
              <a:rPr dirty="0" sz="1200" spc="-10">
                <a:latin typeface="Times New Roman"/>
                <a:cs typeface="Times New Roman"/>
              </a:rPr>
              <a:t>by </a:t>
            </a:r>
            <a:r>
              <a:rPr dirty="0" sz="1200" spc="-15">
                <a:latin typeface="Times New Roman"/>
                <a:cs typeface="Times New Roman"/>
              </a:rPr>
              <a:t>dissolving </a:t>
            </a:r>
            <a:r>
              <a:rPr dirty="0" sz="1200" spc="-10">
                <a:latin typeface="Times New Roman"/>
                <a:cs typeface="Times New Roman"/>
              </a:rPr>
              <a:t>an </a:t>
            </a:r>
            <a:r>
              <a:rPr dirty="0" sz="1200" spc="-15">
                <a:latin typeface="Times New Roman"/>
                <a:cs typeface="Times New Roman"/>
              </a:rPr>
              <a:t>exactly known weight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pure potassium hydrogen phthalate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15">
                <a:latin typeface="Times New Roman"/>
                <a:cs typeface="Times New Roman"/>
              </a:rPr>
              <a:t>water.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sodium  hydroxide solution (whose exact concentration </a:t>
            </a:r>
            <a:r>
              <a:rPr dirty="0" sz="1200" spc="-10">
                <a:latin typeface="Times New Roman"/>
                <a:cs typeface="Times New Roman"/>
              </a:rPr>
              <a:t>is </a:t>
            </a:r>
            <a:r>
              <a:rPr dirty="0" sz="1200" spc="-15">
                <a:latin typeface="Times New Roman"/>
                <a:cs typeface="Times New Roman"/>
              </a:rPr>
              <a:t>unknown), </a:t>
            </a:r>
            <a:r>
              <a:rPr dirty="0" sz="1200" spc="-10">
                <a:latin typeface="Times New Roman"/>
                <a:cs typeface="Times New Roman"/>
              </a:rPr>
              <a:t>is </a:t>
            </a:r>
            <a:r>
              <a:rPr dirty="0" sz="1200" spc="-15">
                <a:latin typeface="Times New Roman"/>
                <a:cs typeface="Times New Roman"/>
              </a:rPr>
              <a:t>delivered from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buret until an  amount equivalent </a:t>
            </a:r>
            <a:r>
              <a:rPr dirty="0" sz="1200" spc="-10">
                <a:latin typeface="Times New Roman"/>
                <a:cs typeface="Times New Roman"/>
              </a:rPr>
              <a:t>to the </a:t>
            </a:r>
            <a:r>
              <a:rPr dirty="0" sz="1200" spc="-15">
                <a:latin typeface="Times New Roman"/>
                <a:cs typeface="Times New Roman"/>
              </a:rPr>
              <a:t>amount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potassium hydrogen phthalate </a:t>
            </a:r>
            <a:r>
              <a:rPr dirty="0" sz="1200" spc="-10">
                <a:latin typeface="Times New Roman"/>
                <a:cs typeface="Times New Roman"/>
              </a:rPr>
              <a:t>has </a:t>
            </a:r>
            <a:r>
              <a:rPr dirty="0" sz="1200" spc="-15">
                <a:latin typeface="Times New Roman"/>
                <a:cs typeface="Times New Roman"/>
              </a:rPr>
              <a:t>been added. This point in  </a:t>
            </a:r>
            <a:r>
              <a:rPr dirty="0" sz="1200">
                <a:latin typeface="Times New Roman"/>
                <a:cs typeface="Times New Roman"/>
              </a:rPr>
              <a:t>the process is called the </a:t>
            </a:r>
            <a:r>
              <a:rPr dirty="0" sz="1200" b="1">
                <a:latin typeface="Times New Roman"/>
                <a:cs typeface="Times New Roman"/>
              </a:rPr>
              <a:t>equivalence point of a titration</a:t>
            </a:r>
            <a:r>
              <a:rPr dirty="0" sz="120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15875">
              <a:lnSpc>
                <a:spcPts val="1200"/>
              </a:lnSpc>
            </a:pPr>
            <a:r>
              <a:rPr dirty="0" sz="1200" spc="-5">
                <a:latin typeface="Times New Roman"/>
                <a:cs typeface="Times New Roman"/>
              </a:rPr>
              <a:t>We </a:t>
            </a:r>
            <a:r>
              <a:rPr dirty="0" sz="1200" spc="-10">
                <a:latin typeface="Times New Roman"/>
                <a:cs typeface="Times New Roman"/>
              </a:rPr>
              <a:t>can monitor the progress </a:t>
            </a:r>
            <a:r>
              <a:rPr dirty="0" sz="1200" spc="-5">
                <a:latin typeface="Times New Roman"/>
                <a:cs typeface="Times New Roman"/>
              </a:rPr>
              <a:t>of </a:t>
            </a:r>
            <a:r>
              <a:rPr dirty="0" sz="1200" spc="-10">
                <a:latin typeface="Times New Roman"/>
                <a:cs typeface="Times New Roman"/>
              </a:rPr>
              <a:t>acid-base titrations </a:t>
            </a:r>
            <a:r>
              <a:rPr dirty="0" sz="1200" spc="-5">
                <a:latin typeface="Times New Roman"/>
                <a:cs typeface="Times New Roman"/>
              </a:rPr>
              <a:t>by </a:t>
            </a:r>
            <a:r>
              <a:rPr dirty="0" sz="1200" spc="-10">
                <a:latin typeface="Times New Roman"/>
                <a:cs typeface="Times New Roman"/>
              </a:rPr>
              <a:t>two means. The first uses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pH </a:t>
            </a:r>
            <a:r>
              <a:rPr dirty="0" sz="1200" spc="-10">
                <a:latin typeface="Times New Roman"/>
                <a:cs typeface="Times New Roman"/>
              </a:rPr>
              <a:t>meter, and  the </a:t>
            </a:r>
            <a:r>
              <a:rPr dirty="0" sz="1200" spc="-15">
                <a:latin typeface="Times New Roman"/>
                <a:cs typeface="Times New Roman"/>
              </a:rPr>
              <a:t>second uses </a:t>
            </a:r>
            <a:r>
              <a:rPr dirty="0" sz="1200" spc="-10">
                <a:latin typeface="Times New Roman"/>
                <a:cs typeface="Times New Roman"/>
              </a:rPr>
              <a:t>an </a:t>
            </a:r>
            <a:r>
              <a:rPr dirty="0" sz="1200" spc="-15">
                <a:latin typeface="Times New Roman"/>
                <a:cs typeface="Times New Roman"/>
              </a:rPr>
              <a:t>acid-base indicator. </a:t>
            </a:r>
            <a:r>
              <a:rPr dirty="0" sz="1200" spc="-10">
                <a:latin typeface="Times New Roman"/>
                <a:cs typeface="Times New Roman"/>
              </a:rPr>
              <a:t>An </a:t>
            </a:r>
            <a:r>
              <a:rPr dirty="0" sz="1200" spc="-15">
                <a:latin typeface="Times New Roman"/>
                <a:cs typeface="Times New Roman"/>
              </a:rPr>
              <a:t>indicator </a:t>
            </a:r>
            <a:r>
              <a:rPr dirty="0" sz="1200" spc="-10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0">
                <a:latin typeface="Times New Roman"/>
                <a:cs typeface="Times New Roman"/>
              </a:rPr>
              <a:t>dye </a:t>
            </a:r>
            <a:r>
              <a:rPr dirty="0" sz="1200" spc="-15">
                <a:latin typeface="Times New Roman"/>
                <a:cs typeface="Times New Roman"/>
              </a:rPr>
              <a:t>that </a:t>
            </a:r>
            <a:r>
              <a:rPr dirty="0" sz="1200" spc="-10">
                <a:latin typeface="Times New Roman"/>
                <a:cs typeface="Times New Roman"/>
              </a:rPr>
              <a:t>has the </a:t>
            </a:r>
            <a:r>
              <a:rPr dirty="0" sz="1200" spc="-15">
                <a:latin typeface="Times New Roman"/>
                <a:cs typeface="Times New Roman"/>
              </a:rPr>
              <a:t>particular property of  changing color </a:t>
            </a:r>
            <a:r>
              <a:rPr dirty="0" sz="1200" spc="-10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function </a:t>
            </a:r>
            <a:r>
              <a:rPr dirty="0" sz="1200" spc="-10">
                <a:latin typeface="Times New Roman"/>
                <a:cs typeface="Times New Roman"/>
              </a:rPr>
              <a:t>of pH.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 spc="-15">
                <a:latin typeface="Times New Roman"/>
                <a:cs typeface="Times New Roman"/>
              </a:rPr>
              <a:t>will select </a:t>
            </a:r>
            <a:r>
              <a:rPr dirty="0" sz="1200" spc="-10">
                <a:latin typeface="Times New Roman"/>
                <a:cs typeface="Times New Roman"/>
              </a:rPr>
              <a:t>an </a:t>
            </a:r>
            <a:r>
              <a:rPr dirty="0" sz="1200" spc="-15">
                <a:latin typeface="Times New Roman"/>
                <a:cs typeface="Times New Roman"/>
              </a:rPr>
              <a:t>appropriate indicator </a:t>
            </a:r>
            <a:r>
              <a:rPr dirty="0" sz="1200" spc="-10">
                <a:latin typeface="Times New Roman"/>
                <a:cs typeface="Times New Roman"/>
              </a:rPr>
              <a:t>to use in </a:t>
            </a:r>
            <a:r>
              <a:rPr dirty="0" sz="1200" spc="-15">
                <a:latin typeface="Times New Roman"/>
                <a:cs typeface="Times New Roman"/>
              </a:rPr>
              <a:t>your titrations  based </a:t>
            </a:r>
            <a:r>
              <a:rPr dirty="0" sz="1200" spc="-10">
                <a:latin typeface="Times New Roman"/>
                <a:cs typeface="Times New Roman"/>
              </a:rPr>
              <a:t>on the </a:t>
            </a:r>
            <a:r>
              <a:rPr dirty="0" sz="1200" spc="-15">
                <a:latin typeface="Times New Roman"/>
                <a:cs typeface="Times New Roman"/>
              </a:rPr>
              <a:t>data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 spc="-15">
                <a:latin typeface="Times New Roman"/>
                <a:cs typeface="Times New Roman"/>
              </a:rPr>
              <a:t>obtain using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0">
                <a:latin typeface="Times New Roman"/>
                <a:cs typeface="Times New Roman"/>
              </a:rPr>
              <a:t>pH </a:t>
            </a:r>
            <a:r>
              <a:rPr dirty="0" sz="1200" spc="-15">
                <a:latin typeface="Times New Roman"/>
                <a:cs typeface="Times New Roman"/>
              </a:rPr>
              <a:t>meter.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point </a:t>
            </a:r>
            <a:r>
              <a:rPr dirty="0" sz="1200" spc="-10">
                <a:latin typeface="Times New Roman"/>
                <a:cs typeface="Times New Roman"/>
              </a:rPr>
              <a:t>in the </a:t>
            </a:r>
            <a:r>
              <a:rPr dirty="0" sz="1200" spc="-15">
                <a:latin typeface="Times New Roman"/>
                <a:cs typeface="Times New Roman"/>
              </a:rPr>
              <a:t>titration when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indicator  </a:t>
            </a:r>
            <a:r>
              <a:rPr dirty="0" sz="1200" spc="-10">
                <a:latin typeface="Times New Roman"/>
                <a:cs typeface="Times New Roman"/>
              </a:rPr>
              <a:t>changes color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 spc="-10">
                <a:latin typeface="Times New Roman"/>
                <a:cs typeface="Times New Roman"/>
              </a:rPr>
              <a:t>called the </a:t>
            </a:r>
            <a:r>
              <a:rPr dirty="0" sz="1200" spc="-10" b="1">
                <a:latin typeface="Times New Roman"/>
                <a:cs typeface="Times New Roman"/>
              </a:rPr>
              <a:t>end </a:t>
            </a:r>
            <a:r>
              <a:rPr dirty="0" sz="1200" spc="-15" b="1">
                <a:latin typeface="Times New Roman"/>
                <a:cs typeface="Times New Roman"/>
              </a:rPr>
              <a:t>point</a:t>
            </a:r>
            <a:r>
              <a:rPr dirty="0" sz="1200" spc="-15">
                <a:latin typeface="Times New Roman"/>
                <a:cs typeface="Times New Roman"/>
              </a:rPr>
              <a:t>. </a:t>
            </a:r>
            <a:r>
              <a:rPr dirty="0" sz="1200" spc="-10">
                <a:latin typeface="Times New Roman"/>
                <a:cs typeface="Times New Roman"/>
              </a:rPr>
              <a:t>Ideally the indicator should </a:t>
            </a:r>
            <a:r>
              <a:rPr dirty="0" sz="1200" spc="-5">
                <a:latin typeface="Times New Roman"/>
                <a:cs typeface="Times New Roman"/>
              </a:rPr>
              <a:t>be </a:t>
            </a:r>
            <a:r>
              <a:rPr dirty="0" sz="1200" spc="-10">
                <a:latin typeface="Times New Roman"/>
                <a:cs typeface="Times New Roman"/>
              </a:rPr>
              <a:t>selected </a:t>
            </a:r>
            <a:r>
              <a:rPr dirty="0" sz="1200" spc="-5">
                <a:latin typeface="Times New Roman"/>
                <a:cs typeface="Times New Roman"/>
              </a:rPr>
              <a:t>so </a:t>
            </a:r>
            <a:r>
              <a:rPr dirty="0" sz="1200" spc="-10">
                <a:latin typeface="Times New Roman"/>
                <a:cs typeface="Times New Roman"/>
              </a:rPr>
              <a:t>that the end point  </a:t>
            </a:r>
            <a:r>
              <a:rPr dirty="0" sz="1200" spc="-20">
                <a:latin typeface="Times New Roman"/>
                <a:cs typeface="Times New Roman"/>
              </a:rPr>
              <a:t>coincides with </a:t>
            </a:r>
            <a:r>
              <a:rPr dirty="0" sz="1200" spc="-15">
                <a:latin typeface="Times New Roman"/>
                <a:cs typeface="Times New Roman"/>
              </a:rPr>
              <a:t>the </a:t>
            </a:r>
            <a:r>
              <a:rPr dirty="0" sz="1200" spc="-20">
                <a:latin typeface="Times New Roman"/>
                <a:cs typeface="Times New Roman"/>
              </a:rPr>
              <a:t>equivalence</a:t>
            </a:r>
            <a:r>
              <a:rPr dirty="0" sz="1200" spc="-12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point.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20"/>
              </a:lnSpc>
              <a:spcBef>
                <a:spcPts val="780"/>
              </a:spcBef>
            </a:pPr>
            <a:r>
              <a:rPr dirty="0" u="sng" sz="1200" spc="-2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Procedure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20"/>
              </a:lnSpc>
            </a:pPr>
            <a:r>
              <a:rPr dirty="0" sz="1200" spc="-10">
                <a:latin typeface="Times New Roman"/>
                <a:cs typeface="Times New Roman"/>
              </a:rPr>
              <a:t>(For instructions </a:t>
            </a:r>
            <a:r>
              <a:rPr dirty="0" sz="1200" spc="-5">
                <a:latin typeface="Times New Roman"/>
                <a:cs typeface="Times New Roman"/>
              </a:rPr>
              <a:t>on </a:t>
            </a:r>
            <a:r>
              <a:rPr dirty="0" sz="1200" spc="-10">
                <a:latin typeface="Times New Roman"/>
                <a:cs typeface="Times New Roman"/>
              </a:rPr>
              <a:t>using the </a:t>
            </a:r>
            <a:r>
              <a:rPr dirty="0" sz="1200" spc="-5">
                <a:latin typeface="Times New Roman"/>
                <a:cs typeface="Times New Roman"/>
              </a:rPr>
              <a:t>pH </a:t>
            </a:r>
            <a:r>
              <a:rPr dirty="0" sz="1200" spc="-10">
                <a:latin typeface="Times New Roman"/>
                <a:cs typeface="Times New Roman"/>
              </a:rPr>
              <a:t>meters, see</a:t>
            </a:r>
            <a:r>
              <a:rPr dirty="0" sz="1200" spc="-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below)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206375">
              <a:lnSpc>
                <a:spcPts val="1200"/>
              </a:lnSpc>
            </a:pPr>
            <a:r>
              <a:rPr dirty="0" sz="1200" spc="-10">
                <a:latin typeface="Times New Roman"/>
                <a:cs typeface="Times New Roman"/>
              </a:rPr>
              <a:t>Using the ~9M NaOH solution provided, make </a:t>
            </a:r>
            <a:r>
              <a:rPr dirty="0" sz="1200" spc="-5">
                <a:latin typeface="Times New Roman"/>
                <a:cs typeface="Times New Roman"/>
              </a:rPr>
              <a:t>up </a:t>
            </a:r>
            <a:r>
              <a:rPr dirty="0" sz="1200" spc="-10">
                <a:latin typeface="Times New Roman"/>
                <a:cs typeface="Times New Roman"/>
              </a:rPr>
              <a:t>approximately 500 </a:t>
            </a:r>
            <a:r>
              <a:rPr dirty="0" sz="1200" spc="-5">
                <a:latin typeface="Times New Roman"/>
                <a:cs typeface="Times New Roman"/>
              </a:rPr>
              <a:t>mL of </a:t>
            </a:r>
            <a:r>
              <a:rPr dirty="0" sz="1200" spc="-10">
                <a:latin typeface="Times New Roman"/>
                <a:cs typeface="Times New Roman"/>
              </a:rPr>
              <a:t>~0.1M NaOH </a:t>
            </a:r>
            <a:r>
              <a:rPr dirty="0" sz="1200" spc="-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15">
                <a:latin typeface="Times New Roman"/>
                <a:cs typeface="Times New Roman"/>
              </a:rPr>
              <a:t>polyethylene bottle. </a:t>
            </a:r>
            <a:r>
              <a:rPr dirty="0" sz="1200" spc="-10">
                <a:latin typeface="Times New Roman"/>
                <a:cs typeface="Times New Roman"/>
              </a:rPr>
              <a:t>Cap </a:t>
            </a:r>
            <a:r>
              <a:rPr dirty="0" sz="1200" spc="-15">
                <a:latin typeface="Times New Roman"/>
                <a:cs typeface="Times New Roman"/>
              </a:rPr>
              <a:t>tightly </a:t>
            </a:r>
            <a:r>
              <a:rPr dirty="0" sz="1200" spc="-10">
                <a:latin typeface="Times New Roman"/>
                <a:cs typeface="Times New Roman"/>
              </a:rPr>
              <a:t>and </a:t>
            </a:r>
            <a:r>
              <a:rPr dirty="0" sz="1200" spc="-15">
                <a:latin typeface="Times New Roman"/>
                <a:cs typeface="Times New Roman"/>
              </a:rPr>
              <a:t>shake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thoroughly.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181610">
              <a:lnSpc>
                <a:spcPts val="1200"/>
              </a:lnSpc>
            </a:pP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 spc="-15">
                <a:latin typeface="Times New Roman"/>
                <a:cs typeface="Times New Roman"/>
              </a:rPr>
              <a:t>will standardize your NaOH solution against potassium hydrogen phthalate. Accurately  </a:t>
            </a:r>
            <a:r>
              <a:rPr dirty="0" sz="1200" spc="-10">
                <a:latin typeface="Times New Roman"/>
                <a:cs typeface="Times New Roman"/>
              </a:rPr>
              <a:t>weigh </a:t>
            </a:r>
            <a:r>
              <a:rPr dirty="0" sz="1200" spc="-5">
                <a:latin typeface="Times New Roman"/>
                <a:cs typeface="Times New Roman"/>
              </a:rPr>
              <a:t>by </a:t>
            </a:r>
            <a:r>
              <a:rPr dirty="0" sz="1200" spc="-10">
                <a:latin typeface="Times New Roman"/>
                <a:cs typeface="Times New Roman"/>
              </a:rPr>
              <a:t>difference </a:t>
            </a:r>
            <a:r>
              <a:rPr dirty="0" sz="1200">
                <a:latin typeface="Times New Roman"/>
                <a:cs typeface="Times New Roman"/>
              </a:rPr>
              <a:t>4 </a:t>
            </a:r>
            <a:r>
              <a:rPr dirty="0" sz="1200" spc="-10">
                <a:latin typeface="Times New Roman"/>
                <a:cs typeface="Times New Roman"/>
              </a:rPr>
              <a:t>separate 0.20-0.30 </a:t>
            </a:r>
            <a:r>
              <a:rPr dirty="0" sz="1200">
                <a:latin typeface="Times New Roman"/>
                <a:cs typeface="Times New Roman"/>
              </a:rPr>
              <a:t>g </a:t>
            </a:r>
            <a:r>
              <a:rPr dirty="0" sz="1200" spc="-10">
                <a:latin typeface="Times New Roman"/>
                <a:cs typeface="Times New Roman"/>
              </a:rPr>
              <a:t>portions </a:t>
            </a:r>
            <a:r>
              <a:rPr dirty="0" sz="1200" spc="-5">
                <a:latin typeface="Times New Roman"/>
                <a:cs typeface="Times New Roman"/>
              </a:rPr>
              <a:t>of </a:t>
            </a:r>
            <a:r>
              <a:rPr dirty="0" sz="1200" spc="-10">
                <a:latin typeface="Times New Roman"/>
                <a:cs typeface="Times New Roman"/>
              </a:rPr>
              <a:t>dry potassium hydrogen phthalate into  </a:t>
            </a:r>
            <a:r>
              <a:rPr dirty="0" sz="1200" spc="-15">
                <a:latin typeface="Times New Roman"/>
                <a:cs typeface="Times New Roman"/>
              </a:rPr>
              <a:t>clean </a:t>
            </a:r>
            <a:r>
              <a:rPr dirty="0" sz="1200" spc="-10">
                <a:latin typeface="Times New Roman"/>
                <a:cs typeface="Times New Roman"/>
              </a:rPr>
              <a:t>and dry 150 mL or 250 mL </a:t>
            </a:r>
            <a:r>
              <a:rPr dirty="0" sz="1200" spc="-15">
                <a:latin typeface="Times New Roman"/>
                <a:cs typeface="Times New Roman"/>
              </a:rPr>
              <a:t>beakers.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Add </a:t>
            </a:r>
            <a:r>
              <a:rPr dirty="0" sz="1200" spc="-15">
                <a:latin typeface="Times New Roman"/>
                <a:cs typeface="Times New Roman"/>
              </a:rPr>
              <a:t>approximately 50-100 </a:t>
            </a:r>
            <a:r>
              <a:rPr dirty="0" sz="1200" spc="-10">
                <a:latin typeface="Times New Roman"/>
                <a:cs typeface="Times New Roman"/>
              </a:rPr>
              <a:t>mL </a:t>
            </a:r>
            <a:r>
              <a:rPr dirty="0" sz="1200" spc="-15">
                <a:latin typeface="Times New Roman"/>
                <a:cs typeface="Times New Roman"/>
              </a:rPr>
              <a:t>distilled water </a:t>
            </a:r>
            <a:r>
              <a:rPr dirty="0" sz="1200" spc="-10">
                <a:latin typeface="Times New Roman"/>
                <a:cs typeface="Times New Roman"/>
              </a:rPr>
              <a:t>to </a:t>
            </a:r>
            <a:r>
              <a:rPr dirty="0" sz="1200" spc="-15">
                <a:latin typeface="Times New Roman"/>
                <a:cs typeface="Times New Roman"/>
              </a:rPr>
              <a:t>each  </a:t>
            </a:r>
            <a:r>
              <a:rPr dirty="0" sz="1200" spc="-10">
                <a:latin typeface="Times New Roman"/>
                <a:cs typeface="Times New Roman"/>
              </a:rPr>
              <a:t>and </a:t>
            </a:r>
            <a:r>
              <a:rPr dirty="0" sz="1200" spc="-15">
                <a:latin typeface="Times New Roman"/>
                <a:cs typeface="Times New Roman"/>
              </a:rPr>
              <a:t>swirl until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potassium hydrogen phthalate </a:t>
            </a:r>
            <a:r>
              <a:rPr dirty="0" sz="1200" spc="-10">
                <a:latin typeface="Times New Roman"/>
                <a:cs typeface="Times New Roman"/>
              </a:rPr>
              <a:t>is </a:t>
            </a:r>
            <a:r>
              <a:rPr dirty="0" sz="1200" spc="-15">
                <a:latin typeface="Times New Roman"/>
                <a:cs typeface="Times New Roman"/>
              </a:rPr>
              <a:t>completely</a:t>
            </a:r>
            <a:r>
              <a:rPr dirty="0" sz="1200" spc="-17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dissolved.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16510">
              <a:lnSpc>
                <a:spcPts val="1200"/>
              </a:lnSpc>
            </a:pPr>
            <a:r>
              <a:rPr dirty="0" sz="1200" spc="-10">
                <a:latin typeface="Times New Roman"/>
                <a:cs typeface="Times New Roman"/>
              </a:rPr>
              <a:t>Do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rough titration (Titration </a:t>
            </a:r>
            <a:r>
              <a:rPr dirty="0" sz="1200" spc="-10">
                <a:latin typeface="Times New Roman"/>
                <a:cs typeface="Times New Roman"/>
              </a:rPr>
              <a:t>1), </a:t>
            </a:r>
            <a:r>
              <a:rPr dirty="0" sz="1200" spc="-15">
                <a:latin typeface="Times New Roman"/>
                <a:cs typeface="Times New Roman"/>
              </a:rPr>
              <a:t>adding approximately </a:t>
            </a:r>
            <a:r>
              <a:rPr dirty="0" sz="1200">
                <a:latin typeface="Times New Roman"/>
                <a:cs typeface="Times New Roman"/>
              </a:rPr>
              <a:t>1 </a:t>
            </a:r>
            <a:r>
              <a:rPr dirty="0" sz="1200" spc="-10">
                <a:latin typeface="Times New Roman"/>
                <a:cs typeface="Times New Roman"/>
              </a:rPr>
              <a:t>mL of </a:t>
            </a:r>
            <a:r>
              <a:rPr dirty="0" sz="1200" spc="-15">
                <a:latin typeface="Times New Roman"/>
                <a:cs typeface="Times New Roman"/>
              </a:rPr>
              <a:t>your NaOH solution </a:t>
            </a:r>
            <a:r>
              <a:rPr dirty="0" sz="1200" spc="-10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time,  recording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after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each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addition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(be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sure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to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give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reagents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few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seconds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to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fully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react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before  </a:t>
            </a:r>
            <a:r>
              <a:rPr dirty="0" sz="1200" spc="-10">
                <a:latin typeface="Times New Roman"/>
                <a:cs typeface="Times New Roman"/>
              </a:rPr>
              <a:t>recording the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pH.)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41910">
              <a:lnSpc>
                <a:spcPts val="1200"/>
              </a:lnSpc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15">
                <a:latin typeface="Times New Roman"/>
                <a:cs typeface="Times New Roman"/>
              </a:rPr>
              <a:t>recording data from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titration, record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actual buret readings (estimate </a:t>
            </a:r>
            <a:r>
              <a:rPr dirty="0" sz="1200" spc="-10">
                <a:latin typeface="Times New Roman"/>
                <a:cs typeface="Times New Roman"/>
              </a:rPr>
              <a:t>to </a:t>
            </a:r>
            <a:r>
              <a:rPr dirty="0" sz="1200" spc="-15">
                <a:latin typeface="Times New Roman"/>
                <a:cs typeface="Times New Roman"/>
              </a:rPr>
              <a:t>nearest 0.01 mL),</a:t>
            </a:r>
            <a:r>
              <a:rPr dirty="0" sz="1200" spc="-20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not 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volume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titrant delivered. This eliminates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possible source </a:t>
            </a:r>
            <a:r>
              <a:rPr dirty="0" sz="1200" spc="-10">
                <a:latin typeface="Times New Roman"/>
                <a:cs typeface="Times New Roman"/>
              </a:rPr>
              <a:t>of</a:t>
            </a:r>
            <a:r>
              <a:rPr dirty="0" sz="1200" spc="-204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error.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116839">
              <a:lnSpc>
                <a:spcPts val="1200"/>
              </a:lnSpc>
            </a:pPr>
            <a:r>
              <a:rPr dirty="0" sz="1200" spc="-15">
                <a:latin typeface="Times New Roman"/>
                <a:cs typeface="Times New Roman"/>
              </a:rPr>
              <a:t>Make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rough plot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your titration data. Based </a:t>
            </a:r>
            <a:r>
              <a:rPr dirty="0" sz="1200" spc="-10">
                <a:latin typeface="Times New Roman"/>
                <a:cs typeface="Times New Roman"/>
              </a:rPr>
              <a:t>on </a:t>
            </a:r>
            <a:r>
              <a:rPr dirty="0" sz="1200" spc="-15">
                <a:latin typeface="Times New Roman"/>
                <a:cs typeface="Times New Roman"/>
              </a:rPr>
              <a:t>your titration curve, select </a:t>
            </a:r>
            <a:r>
              <a:rPr dirty="0" sz="1200" spc="-10">
                <a:latin typeface="Times New Roman"/>
                <a:cs typeface="Times New Roman"/>
              </a:rPr>
              <a:t>an </a:t>
            </a:r>
            <a:r>
              <a:rPr dirty="0" sz="1200" spc="-15">
                <a:latin typeface="Times New Roman"/>
                <a:cs typeface="Times New Roman"/>
              </a:rPr>
              <a:t>appropriate  indicator </a:t>
            </a:r>
            <a:r>
              <a:rPr dirty="0" sz="1200" spc="-10">
                <a:latin typeface="Times New Roman"/>
                <a:cs typeface="Times New Roman"/>
              </a:rPr>
              <a:t>and add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0">
                <a:latin typeface="Times New Roman"/>
                <a:cs typeface="Times New Roman"/>
              </a:rPr>
              <a:t>few </a:t>
            </a:r>
            <a:r>
              <a:rPr dirty="0" sz="1200" spc="-15">
                <a:latin typeface="Times New Roman"/>
                <a:cs typeface="Times New Roman"/>
              </a:rPr>
              <a:t>drops </a:t>
            </a:r>
            <a:r>
              <a:rPr dirty="0" sz="1200" spc="-10">
                <a:latin typeface="Times New Roman"/>
                <a:cs typeface="Times New Roman"/>
              </a:rPr>
              <a:t>to one of the </a:t>
            </a:r>
            <a:r>
              <a:rPr dirty="0" sz="1200" spc="-15">
                <a:latin typeface="Times New Roman"/>
                <a:cs typeface="Times New Roman"/>
              </a:rPr>
              <a:t>three remaining flasks. Titrate this sample more  carefully (Titration </a:t>
            </a:r>
            <a:r>
              <a:rPr dirty="0" sz="1200" spc="-10">
                <a:latin typeface="Times New Roman"/>
                <a:cs typeface="Times New Roman"/>
              </a:rPr>
              <a:t>2)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15">
                <a:latin typeface="Times New Roman"/>
                <a:cs typeface="Times New Roman"/>
              </a:rPr>
              <a:t>recording both </a:t>
            </a:r>
            <a:r>
              <a:rPr dirty="0" sz="1200" spc="-10">
                <a:latin typeface="Times New Roman"/>
                <a:cs typeface="Times New Roman"/>
              </a:rPr>
              <a:t>the pH </a:t>
            </a:r>
            <a:r>
              <a:rPr dirty="0" sz="1200" spc="-15">
                <a:latin typeface="Times New Roman"/>
                <a:cs typeface="Times New Roman"/>
              </a:rPr>
              <a:t>meter </a:t>
            </a:r>
            <a:r>
              <a:rPr dirty="0" sz="1200" spc="-10">
                <a:latin typeface="Times New Roman"/>
                <a:cs typeface="Times New Roman"/>
              </a:rPr>
              <a:t>as </a:t>
            </a:r>
            <a:r>
              <a:rPr dirty="0" sz="1200" spc="-15">
                <a:latin typeface="Times New Roman"/>
                <a:cs typeface="Times New Roman"/>
              </a:rPr>
              <a:t>well </a:t>
            </a:r>
            <a:r>
              <a:rPr dirty="0" sz="1200" spc="-10">
                <a:latin typeface="Times New Roman"/>
                <a:cs typeface="Times New Roman"/>
              </a:rPr>
              <a:t>as the </a:t>
            </a:r>
            <a:r>
              <a:rPr dirty="0" sz="1200" spc="-15">
                <a:latin typeface="Times New Roman"/>
                <a:cs typeface="Times New Roman"/>
              </a:rPr>
              <a:t>indicator. </a:t>
            </a:r>
            <a:r>
              <a:rPr dirty="0" sz="1200" spc="-10">
                <a:latin typeface="Times New Roman"/>
                <a:cs typeface="Times New Roman"/>
              </a:rPr>
              <a:t>You may </a:t>
            </a:r>
            <a:r>
              <a:rPr dirty="0" sz="1200" spc="-15">
                <a:latin typeface="Times New Roman"/>
                <a:cs typeface="Times New Roman"/>
              </a:rPr>
              <a:t>add  </a:t>
            </a:r>
            <a:r>
              <a:rPr dirty="0" sz="1200" spc="-20">
                <a:latin typeface="Times New Roman"/>
                <a:cs typeface="Times New Roman"/>
              </a:rPr>
              <a:t>approximately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0.5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mL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at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time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in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the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"flat"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regions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of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the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titration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curve,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then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add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drop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at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time  </a:t>
            </a:r>
            <a:r>
              <a:rPr dirty="0" sz="1200" spc="-10">
                <a:latin typeface="Times New Roman"/>
                <a:cs typeface="Times New Roman"/>
              </a:rPr>
              <a:t>as the pH </a:t>
            </a:r>
            <a:r>
              <a:rPr dirty="0" sz="1200" spc="-15">
                <a:latin typeface="Times New Roman"/>
                <a:cs typeface="Times New Roman"/>
              </a:rPr>
              <a:t>begins </a:t>
            </a:r>
            <a:r>
              <a:rPr dirty="0" sz="1200" spc="-10">
                <a:latin typeface="Times New Roman"/>
                <a:cs typeface="Times New Roman"/>
              </a:rPr>
              <a:t>to </a:t>
            </a:r>
            <a:r>
              <a:rPr dirty="0" sz="1200" spc="-15">
                <a:latin typeface="Times New Roman"/>
                <a:cs typeface="Times New Roman"/>
              </a:rPr>
              <a:t>change more rapidly close </a:t>
            </a:r>
            <a:r>
              <a:rPr dirty="0" sz="1200" spc="-10">
                <a:latin typeface="Times New Roman"/>
                <a:cs typeface="Times New Roman"/>
              </a:rPr>
              <a:t>to the </a:t>
            </a:r>
            <a:r>
              <a:rPr dirty="0" sz="1200" spc="-15">
                <a:latin typeface="Times New Roman"/>
                <a:cs typeface="Times New Roman"/>
              </a:rPr>
              <a:t>equivalence point.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 spc="-15">
                <a:latin typeface="Times New Roman"/>
                <a:cs typeface="Times New Roman"/>
              </a:rPr>
              <a:t>should determine the  </a:t>
            </a:r>
            <a:r>
              <a:rPr dirty="0" sz="1200" spc="-20">
                <a:latin typeface="Times New Roman"/>
                <a:cs typeface="Times New Roman"/>
              </a:rPr>
              <a:t>equivalence point </a:t>
            </a:r>
            <a:r>
              <a:rPr dirty="0" sz="1200" spc="-10">
                <a:latin typeface="Times New Roman"/>
                <a:cs typeface="Times New Roman"/>
              </a:rPr>
              <a:t>to </a:t>
            </a:r>
            <a:r>
              <a:rPr dirty="0" sz="1200" spc="-20">
                <a:latin typeface="Times New Roman"/>
                <a:cs typeface="Times New Roman"/>
              </a:rPr>
              <a:t>within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drop </a:t>
            </a:r>
            <a:r>
              <a:rPr dirty="0" sz="1200" spc="-10">
                <a:latin typeface="Times New Roman"/>
                <a:cs typeface="Times New Roman"/>
              </a:rPr>
              <a:t>of</a:t>
            </a:r>
            <a:r>
              <a:rPr dirty="0" sz="1200" spc="-18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titrant.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422275">
              <a:lnSpc>
                <a:spcPts val="1200"/>
              </a:lnSpc>
            </a:pPr>
            <a:r>
              <a:rPr dirty="0" sz="1200" spc="-15">
                <a:latin typeface="Times New Roman"/>
                <a:cs typeface="Times New Roman"/>
              </a:rPr>
              <a:t>Record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color change along with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volume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NaOH used </a:t>
            </a:r>
            <a:r>
              <a:rPr dirty="0" sz="1200" spc="-10">
                <a:latin typeface="Times New Roman"/>
                <a:cs typeface="Times New Roman"/>
              </a:rPr>
              <a:t>and the pH and </a:t>
            </a:r>
            <a:r>
              <a:rPr dirty="0" sz="1200" spc="-15">
                <a:latin typeface="Times New Roman"/>
                <a:cs typeface="Times New Roman"/>
              </a:rPr>
              <a:t>check that the  chosen indicator accurately marks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equivalence </a:t>
            </a:r>
            <a:r>
              <a:rPr dirty="0" sz="1200" spc="-20">
                <a:latin typeface="Times New Roman"/>
                <a:cs typeface="Times New Roman"/>
              </a:rPr>
              <a:t>point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your</a:t>
            </a:r>
            <a:r>
              <a:rPr dirty="0" sz="1200" spc="-204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titration.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20"/>
              </a:lnSpc>
              <a:spcBef>
                <a:spcPts val="960"/>
              </a:spcBef>
            </a:pPr>
            <a:r>
              <a:rPr dirty="0" sz="1200" spc="-10">
                <a:latin typeface="Times New Roman"/>
                <a:cs typeface="Times New Roman"/>
              </a:rPr>
              <a:t>If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that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case,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add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your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indicator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to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remaining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two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samples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and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titrate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those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(Titration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and</a:t>
            </a:r>
            <a:endParaRPr sz="1200">
              <a:latin typeface="Times New Roman"/>
              <a:cs typeface="Times New Roman"/>
            </a:endParaRPr>
          </a:p>
          <a:p>
            <a:pPr marL="12700" marR="16510">
              <a:lnSpc>
                <a:spcPts val="1200"/>
              </a:lnSpc>
              <a:spcBef>
                <a:spcPts val="120"/>
              </a:spcBef>
            </a:pPr>
            <a:r>
              <a:rPr dirty="0" sz="1200" spc="-10">
                <a:latin typeface="Times New Roman"/>
                <a:cs typeface="Times New Roman"/>
              </a:rPr>
              <a:t>4)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without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the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help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of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the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meter,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only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using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the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indicator.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Again,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determine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the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equivalence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point  </a:t>
            </a:r>
            <a:r>
              <a:rPr dirty="0" sz="1200" spc="-10">
                <a:latin typeface="Times New Roman"/>
                <a:cs typeface="Times New Roman"/>
              </a:rPr>
              <a:t>to </a:t>
            </a:r>
            <a:r>
              <a:rPr dirty="0" sz="1200" spc="-20">
                <a:latin typeface="Times New Roman"/>
                <a:cs typeface="Times New Roman"/>
              </a:rPr>
              <a:t>within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drop </a:t>
            </a:r>
            <a:r>
              <a:rPr dirty="0" sz="1200" spc="-10">
                <a:latin typeface="Times New Roman"/>
                <a:cs typeface="Times New Roman"/>
              </a:rPr>
              <a:t>of</a:t>
            </a:r>
            <a:r>
              <a:rPr dirty="0" sz="1200" spc="-11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titrant.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8300" y="9436100"/>
            <a:ext cx="16129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35">
                <a:latin typeface="Times New Roman"/>
                <a:cs typeface="Times New Roman"/>
              </a:rPr>
              <a:t>I-3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863600"/>
            <a:ext cx="5955665" cy="645668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 marR="156845">
              <a:lnSpc>
                <a:spcPts val="1200"/>
              </a:lnSpc>
              <a:spcBef>
                <a:spcPts val="340"/>
              </a:spcBef>
            </a:pPr>
            <a:r>
              <a:rPr dirty="0" sz="1200" spc="-15">
                <a:latin typeface="Times New Roman"/>
                <a:cs typeface="Times New Roman"/>
              </a:rPr>
              <a:t>Check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precision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your results. Disregard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first (rough) </a:t>
            </a:r>
            <a:r>
              <a:rPr dirty="0" sz="1200" spc="-10">
                <a:latin typeface="Times New Roman"/>
                <a:cs typeface="Times New Roman"/>
              </a:rPr>
              <a:t>titration and calculate the </a:t>
            </a:r>
            <a:r>
              <a:rPr dirty="0" sz="1200" spc="-15">
                <a:latin typeface="Times New Roman"/>
                <a:cs typeface="Times New Roman"/>
              </a:rPr>
              <a:t>ratio of  the </a:t>
            </a:r>
            <a:r>
              <a:rPr dirty="0" sz="1200" spc="-20">
                <a:latin typeface="Times New Roman"/>
                <a:cs typeface="Times New Roman"/>
              </a:rPr>
              <a:t>volume titrant added </a:t>
            </a:r>
            <a:r>
              <a:rPr dirty="0" sz="1200" spc="-10">
                <a:latin typeface="Times New Roman"/>
                <a:cs typeface="Times New Roman"/>
              </a:rPr>
              <a:t>to </a:t>
            </a:r>
            <a:r>
              <a:rPr dirty="0" sz="1200" spc="-15">
                <a:latin typeface="Times New Roman"/>
                <a:cs typeface="Times New Roman"/>
              </a:rPr>
              <a:t>the </a:t>
            </a:r>
            <a:r>
              <a:rPr dirty="0" sz="1200" spc="-20">
                <a:latin typeface="Times New Roman"/>
                <a:cs typeface="Times New Roman"/>
              </a:rPr>
              <a:t>weight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the </a:t>
            </a:r>
            <a:r>
              <a:rPr dirty="0" sz="1200" spc="-20">
                <a:latin typeface="Times New Roman"/>
                <a:cs typeface="Times New Roman"/>
              </a:rPr>
              <a:t>sample </a:t>
            </a:r>
            <a:r>
              <a:rPr dirty="0" sz="1200" spc="-15">
                <a:latin typeface="Times New Roman"/>
                <a:cs typeface="Times New Roman"/>
              </a:rPr>
              <a:t>for the </a:t>
            </a:r>
            <a:r>
              <a:rPr dirty="0" sz="1200" spc="-20">
                <a:latin typeface="Times New Roman"/>
                <a:cs typeface="Times New Roman"/>
              </a:rPr>
              <a:t>three careful titrations. Determine the  average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20">
                <a:latin typeface="Times New Roman"/>
                <a:cs typeface="Times New Roman"/>
              </a:rPr>
              <a:t>these ratio values, their standard deviation (absolute error), </a:t>
            </a:r>
            <a:r>
              <a:rPr dirty="0" sz="1200" spc="-15">
                <a:latin typeface="Times New Roman"/>
                <a:cs typeface="Times New Roman"/>
              </a:rPr>
              <a:t>and the </a:t>
            </a:r>
            <a:r>
              <a:rPr dirty="0" sz="1200" spc="-20">
                <a:latin typeface="Times New Roman"/>
                <a:cs typeface="Times New Roman"/>
              </a:rPr>
              <a:t>relative error.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15">
                <a:latin typeface="Times New Roman"/>
                <a:cs typeface="Times New Roman"/>
              </a:rPr>
              <a:t>relative error below 0.5% could </a:t>
            </a:r>
            <a:r>
              <a:rPr dirty="0" sz="1200" spc="-10">
                <a:latin typeface="Times New Roman"/>
                <a:cs typeface="Times New Roman"/>
              </a:rPr>
              <a:t>be </a:t>
            </a:r>
            <a:r>
              <a:rPr dirty="0" sz="1200" spc="-15">
                <a:latin typeface="Times New Roman"/>
                <a:cs typeface="Times New Roman"/>
              </a:rPr>
              <a:t>considered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satisfactory precision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15">
                <a:latin typeface="Times New Roman"/>
                <a:cs typeface="Times New Roman"/>
              </a:rPr>
              <a:t>this</a:t>
            </a:r>
            <a:r>
              <a:rPr dirty="0" sz="1200" spc="-204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experiment.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43815">
              <a:lnSpc>
                <a:spcPts val="1200"/>
              </a:lnSpc>
            </a:pPr>
            <a:r>
              <a:rPr dirty="0" sz="1200" spc="-15">
                <a:latin typeface="Times New Roman"/>
                <a:cs typeface="Times New Roman"/>
              </a:rPr>
              <a:t>Compute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molarity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your sodium hydroxide solution. This solution will </a:t>
            </a:r>
            <a:r>
              <a:rPr dirty="0" sz="1200" spc="-10">
                <a:latin typeface="Times New Roman"/>
                <a:cs typeface="Times New Roman"/>
              </a:rPr>
              <a:t>now be </a:t>
            </a:r>
            <a:r>
              <a:rPr dirty="0" sz="1200" spc="-15">
                <a:latin typeface="Times New Roman"/>
                <a:cs typeface="Times New Roman"/>
              </a:rPr>
              <a:t>used </a:t>
            </a:r>
            <a:r>
              <a:rPr dirty="0" sz="1200" spc="-10">
                <a:latin typeface="Times New Roman"/>
                <a:cs typeface="Times New Roman"/>
              </a:rPr>
              <a:t>to </a:t>
            </a:r>
            <a:r>
              <a:rPr dirty="0" sz="1200" spc="-15">
                <a:latin typeface="Times New Roman"/>
                <a:cs typeface="Times New Roman"/>
              </a:rPr>
              <a:t>titrate 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20">
                <a:latin typeface="Times New Roman"/>
                <a:cs typeface="Times New Roman"/>
              </a:rPr>
              <a:t>commercially available acid. </a:t>
            </a:r>
            <a:r>
              <a:rPr dirty="0" sz="1200" spc="-15">
                <a:latin typeface="Times New Roman"/>
                <a:cs typeface="Times New Roman"/>
              </a:rPr>
              <a:t>You </a:t>
            </a:r>
            <a:r>
              <a:rPr dirty="0" sz="1200" spc="-20">
                <a:latin typeface="Times New Roman"/>
                <a:cs typeface="Times New Roman"/>
              </a:rPr>
              <a:t>should </a:t>
            </a:r>
            <a:r>
              <a:rPr dirty="0" sz="1200" spc="-15">
                <a:latin typeface="Times New Roman"/>
                <a:cs typeface="Times New Roman"/>
              </a:rPr>
              <a:t>take </a:t>
            </a:r>
            <a:r>
              <a:rPr dirty="0" sz="1200">
                <a:latin typeface="Times New Roman"/>
                <a:cs typeface="Times New Roman"/>
              </a:rPr>
              <a:t>a 1 </a:t>
            </a:r>
            <a:r>
              <a:rPr dirty="0" sz="1200" spc="-10">
                <a:latin typeface="Times New Roman"/>
                <a:cs typeface="Times New Roman"/>
              </a:rPr>
              <a:t>mL </a:t>
            </a:r>
            <a:r>
              <a:rPr dirty="0" sz="1200" spc="-20">
                <a:latin typeface="Times New Roman"/>
                <a:cs typeface="Times New Roman"/>
              </a:rPr>
              <a:t>portion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the </a:t>
            </a:r>
            <a:r>
              <a:rPr dirty="0" sz="1200" spc="-20">
                <a:latin typeface="Times New Roman"/>
                <a:cs typeface="Times New Roman"/>
              </a:rPr>
              <a:t>vinegar provided </a:t>
            </a:r>
            <a:r>
              <a:rPr dirty="0" sz="1200" spc="-10">
                <a:latin typeface="Times New Roman"/>
                <a:cs typeface="Times New Roman"/>
              </a:rPr>
              <a:t>at </a:t>
            </a:r>
            <a:r>
              <a:rPr dirty="0" sz="1200" spc="-20">
                <a:latin typeface="Times New Roman"/>
                <a:cs typeface="Times New Roman"/>
              </a:rPr>
              <a:t>your  bench, dilute </a:t>
            </a:r>
            <a:r>
              <a:rPr dirty="0" sz="1200" spc="-15">
                <a:latin typeface="Times New Roman"/>
                <a:cs typeface="Times New Roman"/>
              </a:rPr>
              <a:t>with </a:t>
            </a:r>
            <a:r>
              <a:rPr dirty="0" sz="1200" spc="-20">
                <a:latin typeface="Times New Roman"/>
                <a:cs typeface="Times New Roman"/>
              </a:rPr>
              <a:t>about </a:t>
            </a:r>
            <a:r>
              <a:rPr dirty="0" sz="1200" spc="-10">
                <a:latin typeface="Times New Roman"/>
                <a:cs typeface="Times New Roman"/>
              </a:rPr>
              <a:t>50 mL of </a:t>
            </a:r>
            <a:r>
              <a:rPr dirty="0" sz="1200" spc="-20">
                <a:latin typeface="Times New Roman"/>
                <a:cs typeface="Times New Roman"/>
              </a:rPr>
              <a:t>distilled water </a:t>
            </a:r>
            <a:r>
              <a:rPr dirty="0" sz="1200" spc="-15">
                <a:latin typeface="Times New Roman"/>
                <a:cs typeface="Times New Roman"/>
              </a:rPr>
              <a:t>and </a:t>
            </a:r>
            <a:r>
              <a:rPr dirty="0" sz="1200" spc="-20">
                <a:latin typeface="Times New Roman"/>
                <a:cs typeface="Times New Roman"/>
              </a:rPr>
              <a:t>titrate </a:t>
            </a:r>
            <a:r>
              <a:rPr dirty="0" sz="1200" spc="-15">
                <a:latin typeface="Times New Roman"/>
                <a:cs typeface="Times New Roman"/>
              </a:rPr>
              <a:t>your </a:t>
            </a:r>
            <a:r>
              <a:rPr dirty="0" sz="1200" spc="-20">
                <a:latin typeface="Times New Roman"/>
                <a:cs typeface="Times New Roman"/>
              </a:rPr>
              <a:t>sample carefully </a:t>
            </a:r>
            <a:r>
              <a:rPr dirty="0" sz="1200" spc="-15">
                <a:latin typeface="Times New Roman"/>
                <a:cs typeface="Times New Roman"/>
              </a:rPr>
              <a:t>with the </a:t>
            </a:r>
            <a:r>
              <a:rPr dirty="0" sz="1200" spc="-20">
                <a:latin typeface="Times New Roman"/>
                <a:cs typeface="Times New Roman"/>
              </a:rPr>
              <a:t>pH  meter. </a:t>
            </a:r>
            <a:r>
              <a:rPr dirty="0" sz="1200" spc="-15">
                <a:latin typeface="Times New Roman"/>
                <a:cs typeface="Times New Roman"/>
              </a:rPr>
              <a:t>Make sure </a:t>
            </a:r>
            <a:r>
              <a:rPr dirty="0" sz="1200" spc="-10">
                <a:latin typeface="Times New Roman"/>
                <a:cs typeface="Times New Roman"/>
              </a:rPr>
              <a:t>to </a:t>
            </a:r>
            <a:r>
              <a:rPr dirty="0" sz="1200" spc="-20">
                <a:latin typeface="Times New Roman"/>
                <a:cs typeface="Times New Roman"/>
              </a:rPr>
              <a:t>determine </a:t>
            </a:r>
            <a:r>
              <a:rPr dirty="0" sz="1200" spc="-15">
                <a:latin typeface="Times New Roman"/>
                <a:cs typeface="Times New Roman"/>
              </a:rPr>
              <a:t>the </a:t>
            </a:r>
            <a:r>
              <a:rPr dirty="0" sz="1200" spc="-20">
                <a:latin typeface="Times New Roman"/>
                <a:cs typeface="Times New Roman"/>
              </a:rPr>
              <a:t>equivalence point </a:t>
            </a:r>
            <a:r>
              <a:rPr dirty="0" sz="1200" spc="-10">
                <a:latin typeface="Times New Roman"/>
                <a:cs typeface="Times New Roman"/>
              </a:rPr>
              <a:t>to </a:t>
            </a:r>
            <a:r>
              <a:rPr dirty="0" sz="1200" spc="-20">
                <a:latin typeface="Times New Roman"/>
                <a:cs typeface="Times New Roman"/>
              </a:rPr>
              <a:t>within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drop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20">
                <a:latin typeface="Times New Roman"/>
                <a:cs typeface="Times New Roman"/>
              </a:rPr>
              <a:t>titrant. Prepare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20">
                <a:latin typeface="Times New Roman"/>
                <a:cs typeface="Times New Roman"/>
              </a:rPr>
              <a:t>titration  curve </a:t>
            </a:r>
            <a:r>
              <a:rPr dirty="0" sz="1200" spc="-15">
                <a:latin typeface="Times New Roman"/>
                <a:cs typeface="Times New Roman"/>
              </a:rPr>
              <a:t>and </a:t>
            </a:r>
            <a:r>
              <a:rPr dirty="0" sz="1200" spc="-20">
                <a:latin typeface="Times New Roman"/>
                <a:cs typeface="Times New Roman"/>
              </a:rPr>
              <a:t>calculate </a:t>
            </a:r>
            <a:r>
              <a:rPr dirty="0" sz="1200" spc="-15">
                <a:latin typeface="Times New Roman"/>
                <a:cs typeface="Times New Roman"/>
              </a:rPr>
              <a:t>the </a:t>
            </a:r>
            <a:r>
              <a:rPr dirty="0" sz="1200" spc="-20">
                <a:latin typeface="Times New Roman"/>
                <a:cs typeface="Times New Roman"/>
              </a:rPr>
              <a:t>molarity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the acid and the </a:t>
            </a:r>
            <a:r>
              <a:rPr dirty="0" sz="1200" spc="-20">
                <a:latin typeface="Times New Roman"/>
                <a:cs typeface="Times New Roman"/>
              </a:rPr>
              <a:t>concentration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20">
                <a:latin typeface="Times New Roman"/>
                <a:cs typeface="Times New Roman"/>
              </a:rPr>
              <a:t>weight </a:t>
            </a:r>
            <a:r>
              <a:rPr dirty="0" sz="1200">
                <a:latin typeface="Times New Roman"/>
                <a:cs typeface="Times New Roman"/>
              </a:rPr>
              <a:t>% </a:t>
            </a:r>
            <a:r>
              <a:rPr dirty="0" sz="1200" spc="-20">
                <a:latin typeface="Times New Roman"/>
                <a:cs typeface="Times New Roman"/>
              </a:rPr>
              <a:t>(assume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20">
                <a:latin typeface="Times New Roman"/>
                <a:cs typeface="Times New Roman"/>
              </a:rPr>
              <a:t>density of  </a:t>
            </a:r>
            <a:r>
              <a:rPr dirty="0" sz="1200">
                <a:latin typeface="Times New Roman"/>
                <a:cs typeface="Times New Roman"/>
              </a:rPr>
              <a:t>1 </a:t>
            </a:r>
            <a:r>
              <a:rPr dirty="0" sz="1200" spc="-15">
                <a:latin typeface="Times New Roman"/>
                <a:cs typeface="Times New Roman"/>
              </a:rPr>
              <a:t>g/mL). Compare your result </a:t>
            </a:r>
            <a:r>
              <a:rPr dirty="0" sz="1200" spc="-10">
                <a:latin typeface="Times New Roman"/>
                <a:cs typeface="Times New Roman"/>
              </a:rPr>
              <a:t>to the </a:t>
            </a:r>
            <a:r>
              <a:rPr dirty="0" sz="1200" spc="-15">
                <a:latin typeface="Times New Roman"/>
                <a:cs typeface="Times New Roman"/>
              </a:rPr>
              <a:t>claim </a:t>
            </a:r>
            <a:r>
              <a:rPr dirty="0" sz="1200" spc="-10">
                <a:latin typeface="Times New Roman"/>
                <a:cs typeface="Times New Roman"/>
              </a:rPr>
              <a:t>on the </a:t>
            </a:r>
            <a:r>
              <a:rPr dirty="0" sz="1200" spc="-15">
                <a:latin typeface="Times New Roman"/>
                <a:cs typeface="Times New Roman"/>
              </a:rPr>
              <a:t>bottle</a:t>
            </a:r>
            <a:r>
              <a:rPr dirty="0" sz="1200" spc="-21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label.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20"/>
              </a:lnSpc>
              <a:spcBef>
                <a:spcPts val="960"/>
              </a:spcBef>
            </a:pPr>
            <a:r>
              <a:rPr dirty="0" u="sng" sz="1200" spc="3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Disposal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20"/>
              </a:lnSpc>
            </a:pPr>
            <a:r>
              <a:rPr dirty="0" sz="1200" spc="-15">
                <a:latin typeface="Times New Roman"/>
                <a:cs typeface="Times New Roman"/>
              </a:rPr>
              <a:t>Your NaOH solution should </a:t>
            </a:r>
            <a:r>
              <a:rPr dirty="0" sz="1200" spc="-10">
                <a:latin typeface="Times New Roman"/>
                <a:cs typeface="Times New Roman"/>
              </a:rPr>
              <a:t>be </a:t>
            </a:r>
            <a:r>
              <a:rPr dirty="0" sz="1200" spc="-15">
                <a:latin typeface="Times New Roman"/>
                <a:cs typeface="Times New Roman"/>
              </a:rPr>
              <a:t>stored, tighly capped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15">
                <a:latin typeface="Times New Roman"/>
                <a:cs typeface="Times New Roman"/>
              </a:rPr>
              <a:t>your locker, </a:t>
            </a:r>
            <a:r>
              <a:rPr dirty="0" sz="1200" spc="-10">
                <a:latin typeface="Times New Roman"/>
                <a:cs typeface="Times New Roman"/>
              </a:rPr>
              <a:t>for use in </a:t>
            </a:r>
            <a:r>
              <a:rPr dirty="0" sz="1200" spc="-15">
                <a:latin typeface="Times New Roman"/>
                <a:cs typeface="Times New Roman"/>
              </a:rPr>
              <a:t>experiment</a:t>
            </a:r>
            <a:r>
              <a:rPr dirty="0" sz="1200" spc="-16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4.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590550">
              <a:lnSpc>
                <a:spcPts val="1200"/>
              </a:lnSpc>
            </a:pPr>
            <a:r>
              <a:rPr dirty="0" sz="1200" spc="-10">
                <a:latin typeface="Times New Roman"/>
                <a:cs typeface="Times New Roman"/>
              </a:rPr>
              <a:t>All </a:t>
            </a:r>
            <a:r>
              <a:rPr dirty="0" sz="1200" spc="-15">
                <a:latin typeface="Times New Roman"/>
                <a:cs typeface="Times New Roman"/>
              </a:rPr>
              <a:t>titration solutions </a:t>
            </a:r>
            <a:r>
              <a:rPr dirty="0" sz="1200" spc="-10">
                <a:latin typeface="Times New Roman"/>
                <a:cs typeface="Times New Roman"/>
              </a:rPr>
              <a:t>can be </a:t>
            </a:r>
            <a:r>
              <a:rPr dirty="0" sz="1200" spc="-15">
                <a:latin typeface="Times New Roman"/>
                <a:cs typeface="Times New Roman"/>
              </a:rPr>
              <a:t>washed down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drain with plenty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water.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Any </a:t>
            </a:r>
            <a:r>
              <a:rPr dirty="0" sz="1200" spc="-15">
                <a:latin typeface="Times New Roman"/>
                <a:cs typeface="Times New Roman"/>
              </a:rPr>
              <a:t>excess dry  potassium hydrogen phthalate </a:t>
            </a:r>
            <a:r>
              <a:rPr dirty="0" sz="1200" spc="-10">
                <a:latin typeface="Times New Roman"/>
                <a:cs typeface="Times New Roman"/>
              </a:rPr>
              <a:t>can be </a:t>
            </a:r>
            <a:r>
              <a:rPr dirty="0" sz="1200" spc="-15">
                <a:latin typeface="Times New Roman"/>
                <a:cs typeface="Times New Roman"/>
              </a:rPr>
              <a:t>returned </a:t>
            </a:r>
            <a:r>
              <a:rPr dirty="0" sz="1200" spc="-10">
                <a:latin typeface="Times New Roman"/>
                <a:cs typeface="Times New Roman"/>
              </a:rPr>
              <a:t>to the </a:t>
            </a:r>
            <a:r>
              <a:rPr dirty="0" sz="1200" spc="-15">
                <a:latin typeface="Times New Roman"/>
                <a:cs typeface="Times New Roman"/>
              </a:rPr>
              <a:t>containers </a:t>
            </a:r>
            <a:r>
              <a:rPr dirty="0" sz="1200" spc="-10">
                <a:latin typeface="Times New Roman"/>
                <a:cs typeface="Times New Roman"/>
              </a:rPr>
              <a:t>at the </a:t>
            </a:r>
            <a:r>
              <a:rPr dirty="0" sz="1200" spc="-15">
                <a:latin typeface="Times New Roman"/>
                <a:cs typeface="Times New Roman"/>
              </a:rPr>
              <a:t>back </a:t>
            </a:r>
            <a:r>
              <a:rPr dirty="0" sz="1200" spc="-10">
                <a:latin typeface="Times New Roman"/>
                <a:cs typeface="Times New Roman"/>
              </a:rPr>
              <a:t>of the</a:t>
            </a:r>
            <a:r>
              <a:rPr dirty="0" sz="1200" spc="-18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lab.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u="sng" sz="12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Operation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pH</a:t>
            </a:r>
            <a:r>
              <a:rPr dirty="0" u="sng" sz="1200" spc="-3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2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Meter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241300" marR="17145">
              <a:lnSpc>
                <a:spcPts val="1200"/>
              </a:lnSpc>
            </a:pP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0">
                <a:latin typeface="Times New Roman"/>
                <a:cs typeface="Times New Roman"/>
              </a:rPr>
              <a:t>pH </a:t>
            </a:r>
            <a:r>
              <a:rPr dirty="0" sz="1200" spc="-15">
                <a:latin typeface="Times New Roman"/>
                <a:cs typeface="Times New Roman"/>
              </a:rPr>
              <a:t>meter </a:t>
            </a:r>
            <a:r>
              <a:rPr dirty="0" sz="1200" spc="-10">
                <a:latin typeface="Times New Roman"/>
                <a:cs typeface="Times New Roman"/>
              </a:rPr>
              <a:t>is </a:t>
            </a:r>
            <a:r>
              <a:rPr dirty="0" sz="1200" spc="-15">
                <a:latin typeface="Times New Roman"/>
                <a:cs typeface="Times New Roman"/>
              </a:rPr>
              <a:t>essentially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voltmeter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extremely high internal resistance (many megaohms). 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electrode couple generally used </a:t>
            </a:r>
            <a:r>
              <a:rPr dirty="0" sz="1200" spc="-10">
                <a:latin typeface="Times New Roman"/>
                <a:cs typeface="Times New Roman"/>
              </a:rPr>
              <a:t>for the </a:t>
            </a:r>
            <a:r>
              <a:rPr dirty="0" sz="1200" spc="-15">
                <a:latin typeface="Times New Roman"/>
                <a:cs typeface="Times New Roman"/>
              </a:rPr>
              <a:t>measurement </a:t>
            </a:r>
            <a:r>
              <a:rPr dirty="0" sz="1200" spc="-10">
                <a:latin typeface="Times New Roman"/>
                <a:cs typeface="Times New Roman"/>
              </a:rPr>
              <a:t>of pH </a:t>
            </a:r>
            <a:r>
              <a:rPr dirty="0" sz="1200" spc="-15">
                <a:latin typeface="Times New Roman"/>
                <a:cs typeface="Times New Roman"/>
              </a:rPr>
              <a:t>consists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calomel reference  electrode (whose potential </a:t>
            </a:r>
            <a:r>
              <a:rPr dirty="0" sz="1200" spc="-10">
                <a:latin typeface="Times New Roman"/>
                <a:cs typeface="Times New Roman"/>
              </a:rPr>
              <a:t>is </a:t>
            </a:r>
            <a:r>
              <a:rPr dirty="0" sz="1200" spc="-15">
                <a:latin typeface="Times New Roman"/>
                <a:cs typeface="Times New Roman"/>
              </a:rPr>
              <a:t>constant </a:t>
            </a:r>
            <a:r>
              <a:rPr dirty="0" sz="1200" spc="-10">
                <a:latin typeface="Times New Roman"/>
                <a:cs typeface="Times New Roman"/>
              </a:rPr>
              <a:t>and </a:t>
            </a:r>
            <a:r>
              <a:rPr dirty="0" sz="1200" spc="-15">
                <a:latin typeface="Times New Roman"/>
                <a:cs typeface="Times New Roman"/>
              </a:rPr>
              <a:t>reproducible) </a:t>
            </a:r>
            <a:r>
              <a:rPr dirty="0" sz="1200" spc="-10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glass electrode whose potential</a:t>
            </a:r>
            <a:r>
              <a:rPr dirty="0" sz="1200" spc="-204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is 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linear function </a:t>
            </a:r>
            <a:r>
              <a:rPr dirty="0" sz="1200" spc="-10">
                <a:latin typeface="Times New Roman"/>
                <a:cs typeface="Times New Roman"/>
              </a:rPr>
              <a:t>of the pH of the </a:t>
            </a:r>
            <a:r>
              <a:rPr dirty="0" sz="1200" spc="-15">
                <a:latin typeface="Times New Roman"/>
                <a:cs typeface="Times New Roman"/>
              </a:rPr>
              <a:t>solution. Thus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electromotive force </a:t>
            </a:r>
            <a:r>
              <a:rPr dirty="0" sz="1200" spc="-10">
                <a:latin typeface="Times New Roman"/>
                <a:cs typeface="Times New Roman"/>
              </a:rPr>
              <a:t>of the </a:t>
            </a:r>
            <a:r>
              <a:rPr dirty="0" sz="1200" spc="-15">
                <a:latin typeface="Times New Roman"/>
                <a:cs typeface="Times New Roman"/>
              </a:rPr>
              <a:t>cell comprised  </a:t>
            </a:r>
            <a:r>
              <a:rPr dirty="0" sz="1200" spc="-10">
                <a:latin typeface="Times New Roman"/>
                <a:cs typeface="Times New Roman"/>
              </a:rPr>
              <a:t>of the </a:t>
            </a:r>
            <a:r>
              <a:rPr dirty="0" sz="1200" spc="-15">
                <a:latin typeface="Times New Roman"/>
                <a:cs typeface="Times New Roman"/>
              </a:rPr>
              <a:t>couple will also vary linearly with </a:t>
            </a:r>
            <a:r>
              <a:rPr dirty="0" sz="1200" spc="-10">
                <a:latin typeface="Times New Roman"/>
                <a:cs typeface="Times New Roman"/>
              </a:rPr>
              <a:t>the pH. The </a:t>
            </a:r>
            <a:r>
              <a:rPr dirty="0" sz="1200" spc="-15">
                <a:latin typeface="Times New Roman"/>
                <a:cs typeface="Times New Roman"/>
              </a:rPr>
              <a:t>meter must first </a:t>
            </a:r>
            <a:r>
              <a:rPr dirty="0" sz="1200" spc="-10">
                <a:latin typeface="Times New Roman"/>
                <a:cs typeface="Times New Roman"/>
              </a:rPr>
              <a:t>be </a:t>
            </a:r>
            <a:r>
              <a:rPr dirty="0" sz="1200" spc="-15">
                <a:latin typeface="Times New Roman"/>
                <a:cs typeface="Times New Roman"/>
              </a:rPr>
              <a:t>calibrated using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10">
                <a:latin typeface="Times New Roman"/>
                <a:cs typeface="Times New Roman"/>
              </a:rPr>
              <a:t>standard buffer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solution.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241300" marR="31115">
              <a:lnSpc>
                <a:spcPts val="1200"/>
              </a:lnSpc>
              <a:buAutoNum type="alphaUcPeriod"/>
              <a:tabLst>
                <a:tab pos="422909" algn="l"/>
              </a:tabLst>
            </a:pPr>
            <a:r>
              <a:rPr dirty="0" sz="1200" spc="-15">
                <a:latin typeface="Times New Roman"/>
                <a:cs typeface="Times New Roman"/>
              </a:rPr>
              <a:t>When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 spc="-15">
                <a:latin typeface="Times New Roman"/>
                <a:cs typeface="Times New Roman"/>
              </a:rPr>
              <a:t>enter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labs,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probe electrodes will </a:t>
            </a:r>
            <a:r>
              <a:rPr dirty="0" sz="1200" spc="-10">
                <a:latin typeface="Times New Roman"/>
                <a:cs typeface="Times New Roman"/>
              </a:rPr>
              <a:t>be in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buffer solution since they need to  equilibrate for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20">
                <a:latin typeface="Times New Roman"/>
                <a:cs typeface="Times New Roman"/>
              </a:rPr>
              <a:t>while before </a:t>
            </a:r>
            <a:r>
              <a:rPr dirty="0" sz="1200" spc="-15">
                <a:latin typeface="Times New Roman"/>
                <a:cs typeface="Times New Roman"/>
              </a:rPr>
              <a:t>you use them.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meters will already have been </a:t>
            </a:r>
            <a:r>
              <a:rPr dirty="0" sz="1200" spc="-20">
                <a:latin typeface="Times New Roman"/>
                <a:cs typeface="Times New Roman"/>
              </a:rPr>
              <a:t>standardized for  </a:t>
            </a:r>
            <a:r>
              <a:rPr dirty="0" sz="1200" spc="-15">
                <a:latin typeface="Times New Roman"/>
                <a:cs typeface="Times New Roman"/>
              </a:rPr>
              <a:t>you, </a:t>
            </a:r>
            <a:r>
              <a:rPr dirty="0" sz="1200" spc="-10">
                <a:latin typeface="Times New Roman"/>
                <a:cs typeface="Times New Roman"/>
              </a:rPr>
              <a:t>but </a:t>
            </a:r>
            <a:r>
              <a:rPr dirty="0" sz="1200" spc="-15">
                <a:latin typeface="Times New Roman"/>
                <a:cs typeface="Times New Roman"/>
              </a:rPr>
              <a:t>before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 spc="-15">
                <a:latin typeface="Times New Roman"/>
                <a:cs typeface="Times New Roman"/>
              </a:rPr>
              <a:t>start,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 spc="-15">
                <a:latin typeface="Times New Roman"/>
                <a:cs typeface="Times New Roman"/>
              </a:rPr>
              <a:t>might want </a:t>
            </a:r>
            <a:r>
              <a:rPr dirty="0" sz="1200" spc="-10">
                <a:latin typeface="Times New Roman"/>
                <a:cs typeface="Times New Roman"/>
              </a:rPr>
              <a:t>to </a:t>
            </a:r>
            <a:r>
              <a:rPr dirty="0" sz="1200" spc="-15">
                <a:latin typeface="Times New Roman"/>
                <a:cs typeface="Times New Roman"/>
              </a:rPr>
              <a:t>check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calibration with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pH=4.0 buffer.  Please </a:t>
            </a:r>
            <a:r>
              <a:rPr dirty="0" sz="1200" spc="-10">
                <a:latin typeface="Times New Roman"/>
                <a:cs typeface="Times New Roman"/>
              </a:rPr>
              <a:t>use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u="sng" sz="1200" spc="-1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different</a:t>
            </a:r>
            <a:r>
              <a:rPr dirty="0" sz="1200" spc="-15">
                <a:latin typeface="Times New Roman"/>
                <a:cs typeface="Times New Roman"/>
              </a:rPr>
              <a:t> beaker </a:t>
            </a:r>
            <a:r>
              <a:rPr dirty="0" sz="1200" spc="-10">
                <a:latin typeface="Times New Roman"/>
                <a:cs typeface="Times New Roman"/>
              </a:rPr>
              <a:t>to </a:t>
            </a:r>
            <a:r>
              <a:rPr dirty="0" sz="1200" spc="-15">
                <a:latin typeface="Times New Roman"/>
                <a:cs typeface="Times New Roman"/>
              </a:rPr>
              <a:t>collect electrode rinsings </a:t>
            </a:r>
            <a:r>
              <a:rPr dirty="0" sz="1200" spc="-10">
                <a:latin typeface="Times New Roman"/>
                <a:cs typeface="Times New Roman"/>
              </a:rPr>
              <a:t>and do not </a:t>
            </a:r>
            <a:r>
              <a:rPr dirty="0" sz="1200" spc="-15">
                <a:latin typeface="Times New Roman"/>
                <a:cs typeface="Times New Roman"/>
              </a:rPr>
              <a:t>discard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buffer unless it  </a:t>
            </a:r>
            <a:r>
              <a:rPr dirty="0" sz="1200" spc="-20">
                <a:latin typeface="Times New Roman"/>
                <a:cs typeface="Times New Roman"/>
              </a:rPr>
              <a:t>becomes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contaminated.</a:t>
            </a:r>
            <a:endParaRPr sz="1200">
              <a:latin typeface="Times New Roman"/>
              <a:cs typeface="Times New Roman"/>
            </a:endParaRPr>
          </a:p>
          <a:p>
            <a:pPr marL="452120" indent="-211454">
              <a:lnSpc>
                <a:spcPct val="100000"/>
              </a:lnSpc>
              <a:spcBef>
                <a:spcPts val="960"/>
              </a:spcBef>
              <a:buAutoNum type="alphaUcPeriod"/>
              <a:tabLst>
                <a:tab pos="452755" algn="l"/>
              </a:tabLst>
            </a:pPr>
            <a:r>
              <a:rPr dirty="0" sz="1200" spc="-10">
                <a:latin typeface="Times New Roman"/>
                <a:cs typeface="Times New Roman"/>
              </a:rPr>
              <a:t>Leave the "function" knob </a:t>
            </a:r>
            <a:r>
              <a:rPr dirty="0" sz="1200" spc="-5">
                <a:latin typeface="Times New Roman"/>
                <a:cs typeface="Times New Roman"/>
              </a:rPr>
              <a:t>on </a:t>
            </a:r>
            <a:r>
              <a:rPr dirty="0" sz="1200" spc="-15" b="1">
                <a:latin typeface="Times New Roman"/>
                <a:cs typeface="Times New Roman"/>
              </a:rPr>
              <a:t>standby </a:t>
            </a:r>
            <a:r>
              <a:rPr dirty="0" sz="1200" spc="-10">
                <a:latin typeface="Times New Roman"/>
                <a:cs typeface="Times New Roman"/>
              </a:rPr>
              <a:t>except </a:t>
            </a:r>
            <a:r>
              <a:rPr dirty="0" sz="1200" spc="-15">
                <a:latin typeface="Times New Roman"/>
                <a:cs typeface="Times New Roman"/>
              </a:rPr>
              <a:t>when </a:t>
            </a:r>
            <a:r>
              <a:rPr dirty="0" sz="1200" spc="-10">
                <a:latin typeface="Times New Roman"/>
                <a:cs typeface="Times New Roman"/>
              </a:rPr>
              <a:t>actually measuring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solution</a:t>
            </a:r>
            <a:r>
              <a:rPr dirty="0" sz="1200" spc="-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pH.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Times New Roman"/>
              <a:buAutoNum type="alphaUcPeriod"/>
            </a:pPr>
            <a:endParaRPr sz="1000">
              <a:latin typeface="Times New Roman"/>
              <a:cs typeface="Times New Roman"/>
            </a:endParaRPr>
          </a:p>
          <a:p>
            <a:pPr marL="241300" marR="5080">
              <a:lnSpc>
                <a:spcPts val="1200"/>
              </a:lnSpc>
              <a:buAutoNum type="alphaUcPeriod"/>
              <a:tabLst>
                <a:tab pos="450215" algn="l"/>
              </a:tabLst>
            </a:pPr>
            <a:r>
              <a:rPr dirty="0" sz="1200" spc="-15">
                <a:latin typeface="Times New Roman"/>
                <a:cs typeface="Times New Roman"/>
              </a:rPr>
              <a:t>Lift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electrode from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20">
                <a:latin typeface="Times New Roman"/>
                <a:cs typeface="Times New Roman"/>
              </a:rPr>
              <a:t>standard solution, </a:t>
            </a:r>
            <a:r>
              <a:rPr dirty="0" sz="1200" spc="-15">
                <a:latin typeface="Times New Roman"/>
                <a:cs typeface="Times New Roman"/>
              </a:rPr>
              <a:t>rinse </a:t>
            </a:r>
            <a:r>
              <a:rPr dirty="0" sz="1200" spc="-10">
                <a:latin typeface="Times New Roman"/>
                <a:cs typeface="Times New Roman"/>
              </a:rPr>
              <a:t>it </a:t>
            </a:r>
            <a:r>
              <a:rPr dirty="0" sz="1200" spc="-15">
                <a:latin typeface="Times New Roman"/>
                <a:cs typeface="Times New Roman"/>
              </a:rPr>
              <a:t>into another beaker, </a:t>
            </a:r>
            <a:r>
              <a:rPr dirty="0" sz="1200" spc="-10">
                <a:latin typeface="Times New Roman"/>
                <a:cs typeface="Times New Roman"/>
              </a:rPr>
              <a:t>and </a:t>
            </a:r>
            <a:r>
              <a:rPr dirty="0" sz="1200" spc="-15">
                <a:latin typeface="Times New Roman"/>
                <a:cs typeface="Times New Roman"/>
              </a:rPr>
              <a:t>carefully place  </a:t>
            </a:r>
            <a:r>
              <a:rPr dirty="0" sz="1200" spc="-10">
                <a:latin typeface="Times New Roman"/>
                <a:cs typeface="Times New Roman"/>
              </a:rPr>
              <a:t>it in </a:t>
            </a:r>
            <a:r>
              <a:rPr dirty="0" sz="1200" spc="-15">
                <a:latin typeface="Times New Roman"/>
                <a:cs typeface="Times New Roman"/>
              </a:rPr>
              <a:t>the test </a:t>
            </a:r>
            <a:r>
              <a:rPr dirty="0" sz="1200" spc="-20">
                <a:latin typeface="Times New Roman"/>
                <a:cs typeface="Times New Roman"/>
              </a:rPr>
              <a:t>solution (described below), leaving </a:t>
            </a:r>
            <a:r>
              <a:rPr dirty="0" sz="1200" spc="-10">
                <a:latin typeface="Times New Roman"/>
                <a:cs typeface="Times New Roman"/>
              </a:rPr>
              <a:t>at </a:t>
            </a:r>
            <a:r>
              <a:rPr dirty="0" sz="1200" spc="-20">
                <a:latin typeface="Times New Roman"/>
                <a:cs typeface="Times New Roman"/>
              </a:rPr>
              <a:t>least </a:t>
            </a:r>
            <a:r>
              <a:rPr dirty="0" sz="1200">
                <a:latin typeface="Times New Roman"/>
                <a:cs typeface="Times New Roman"/>
              </a:rPr>
              <a:t>1 </a:t>
            </a:r>
            <a:r>
              <a:rPr dirty="0" sz="1200" spc="-10">
                <a:latin typeface="Times New Roman"/>
                <a:cs typeface="Times New Roman"/>
              </a:rPr>
              <a:t>cm </a:t>
            </a:r>
            <a:r>
              <a:rPr dirty="0" sz="1200" spc="-20">
                <a:latin typeface="Times New Roman"/>
                <a:cs typeface="Times New Roman"/>
              </a:rPr>
              <a:t>clearance between </a:t>
            </a:r>
            <a:r>
              <a:rPr dirty="0" sz="1200" spc="-15">
                <a:latin typeface="Times New Roman"/>
                <a:cs typeface="Times New Roman"/>
              </a:rPr>
              <a:t>the stir bar </a:t>
            </a:r>
            <a:r>
              <a:rPr dirty="0" sz="1200" spc="-20">
                <a:latin typeface="Times New Roman"/>
                <a:cs typeface="Times New Roman"/>
              </a:rPr>
              <a:t>and 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probe. </a:t>
            </a:r>
            <a:r>
              <a:rPr dirty="0" sz="1200" spc="-10">
                <a:latin typeface="Times New Roman"/>
                <a:cs typeface="Times New Roman"/>
              </a:rPr>
              <a:t>Be </a:t>
            </a:r>
            <a:r>
              <a:rPr dirty="0" sz="1200" spc="-15">
                <a:latin typeface="Times New Roman"/>
                <a:cs typeface="Times New Roman"/>
              </a:rPr>
              <a:t>sure that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stir </a:t>
            </a:r>
            <a:r>
              <a:rPr dirty="0" sz="1200" spc="-10">
                <a:latin typeface="Times New Roman"/>
                <a:cs typeface="Times New Roman"/>
              </a:rPr>
              <a:t>bar </a:t>
            </a:r>
            <a:r>
              <a:rPr dirty="0" sz="1200" spc="-15">
                <a:latin typeface="Times New Roman"/>
                <a:cs typeface="Times New Roman"/>
              </a:rPr>
              <a:t>does </a:t>
            </a:r>
            <a:r>
              <a:rPr dirty="0" sz="1200" spc="-10">
                <a:latin typeface="Times New Roman"/>
                <a:cs typeface="Times New Roman"/>
              </a:rPr>
              <a:t>not hit the </a:t>
            </a:r>
            <a:r>
              <a:rPr dirty="0" sz="1200" spc="-15">
                <a:latin typeface="Times New Roman"/>
                <a:cs typeface="Times New Roman"/>
              </a:rPr>
              <a:t>electrode. Stir slowly, both </a:t>
            </a:r>
            <a:r>
              <a:rPr dirty="0" sz="1200" spc="-10">
                <a:latin typeface="Times New Roman"/>
                <a:cs typeface="Times New Roman"/>
              </a:rPr>
              <a:t>to </a:t>
            </a:r>
            <a:r>
              <a:rPr dirty="0" sz="1200" spc="-15">
                <a:latin typeface="Times New Roman"/>
                <a:cs typeface="Times New Roman"/>
              </a:rPr>
              <a:t>protect the  electrode </a:t>
            </a:r>
            <a:r>
              <a:rPr dirty="0" sz="1200" spc="-10">
                <a:latin typeface="Times New Roman"/>
                <a:cs typeface="Times New Roman"/>
              </a:rPr>
              <a:t>and to </a:t>
            </a:r>
            <a:r>
              <a:rPr dirty="0" sz="1200" spc="-15">
                <a:latin typeface="Times New Roman"/>
                <a:cs typeface="Times New Roman"/>
              </a:rPr>
              <a:t>avoid generating bubbles. (Wild fluctuations </a:t>
            </a:r>
            <a:r>
              <a:rPr dirty="0" sz="1200" spc="-10">
                <a:latin typeface="Times New Roman"/>
                <a:cs typeface="Times New Roman"/>
              </a:rPr>
              <a:t>in the </a:t>
            </a:r>
            <a:r>
              <a:rPr dirty="0" sz="1200" spc="-15">
                <a:latin typeface="Times New Roman"/>
                <a:cs typeface="Times New Roman"/>
              </a:rPr>
              <a:t>reading usually suggest the  presence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bubbles around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electrode.) Turn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function knob </a:t>
            </a:r>
            <a:r>
              <a:rPr dirty="0" sz="1200" spc="-10">
                <a:latin typeface="Times New Roman"/>
                <a:cs typeface="Times New Roman"/>
              </a:rPr>
              <a:t>to </a:t>
            </a:r>
            <a:r>
              <a:rPr dirty="0" sz="1200" spc="-15">
                <a:latin typeface="Times New Roman"/>
                <a:cs typeface="Times New Roman"/>
              </a:rPr>
              <a:t>"pH," allow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readings  </a:t>
            </a:r>
            <a:r>
              <a:rPr dirty="0" sz="1200" spc="-10">
                <a:latin typeface="Times New Roman"/>
                <a:cs typeface="Times New Roman"/>
              </a:rPr>
              <a:t>to </a:t>
            </a:r>
            <a:r>
              <a:rPr dirty="0" sz="1200" spc="-20">
                <a:latin typeface="Times New Roman"/>
                <a:cs typeface="Times New Roman"/>
              </a:rPr>
              <a:t>stabilize (about </a:t>
            </a:r>
            <a:r>
              <a:rPr dirty="0" sz="1200" spc="-10">
                <a:latin typeface="Times New Roman"/>
                <a:cs typeface="Times New Roman"/>
              </a:rPr>
              <a:t>30 </a:t>
            </a:r>
            <a:r>
              <a:rPr dirty="0" sz="1200" spc="-20">
                <a:latin typeface="Times New Roman"/>
                <a:cs typeface="Times New Roman"/>
              </a:rPr>
              <a:t>sec), </a:t>
            </a:r>
            <a:r>
              <a:rPr dirty="0" sz="1200" spc="-10">
                <a:latin typeface="Times New Roman"/>
                <a:cs typeface="Times New Roman"/>
              </a:rPr>
              <a:t>and </a:t>
            </a:r>
            <a:r>
              <a:rPr dirty="0" sz="1200" spc="-15">
                <a:latin typeface="Times New Roman"/>
                <a:cs typeface="Times New Roman"/>
              </a:rPr>
              <a:t>read </a:t>
            </a:r>
            <a:r>
              <a:rPr dirty="0" sz="1200" spc="-10">
                <a:latin typeface="Times New Roman"/>
                <a:cs typeface="Times New Roman"/>
              </a:rPr>
              <a:t>the</a:t>
            </a:r>
            <a:r>
              <a:rPr dirty="0" sz="1200" spc="-18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meter.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8300" y="9436100"/>
            <a:ext cx="16129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35">
                <a:latin typeface="Times New Roman"/>
                <a:cs typeface="Times New Roman"/>
              </a:rPr>
              <a:t>I-4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46250" y="1581150"/>
            <a:ext cx="2057400" cy="1600200"/>
          </a:xfrm>
          <a:custGeom>
            <a:avLst/>
            <a:gdLst/>
            <a:ahLst/>
            <a:cxnLst/>
            <a:rect l="l" t="t" r="r" b="b"/>
            <a:pathLst>
              <a:path w="2057400" h="1600200">
                <a:moveTo>
                  <a:pt x="0" y="0"/>
                </a:moveTo>
                <a:lnTo>
                  <a:pt x="2057400" y="0"/>
                </a:lnTo>
                <a:lnTo>
                  <a:pt x="2057400" y="1600200"/>
                </a:lnTo>
                <a:lnTo>
                  <a:pt x="0" y="16002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860550" y="1695450"/>
            <a:ext cx="800100" cy="228600"/>
          </a:xfrm>
          <a:custGeom>
            <a:avLst/>
            <a:gdLst/>
            <a:ahLst/>
            <a:cxnLst/>
            <a:rect l="l" t="t" r="r" b="b"/>
            <a:pathLst>
              <a:path w="800100" h="228600">
                <a:moveTo>
                  <a:pt x="0" y="0"/>
                </a:moveTo>
                <a:lnTo>
                  <a:pt x="800100" y="0"/>
                </a:lnTo>
                <a:lnTo>
                  <a:pt x="800100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860550" y="249555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114300"/>
                </a:moveTo>
                <a:lnTo>
                  <a:pt x="219617" y="158793"/>
                </a:lnTo>
                <a:lnTo>
                  <a:pt x="195122" y="195124"/>
                </a:lnTo>
                <a:lnTo>
                  <a:pt x="158790" y="219618"/>
                </a:lnTo>
                <a:lnTo>
                  <a:pt x="114300" y="228600"/>
                </a:lnTo>
                <a:lnTo>
                  <a:pt x="69809" y="219618"/>
                </a:lnTo>
                <a:lnTo>
                  <a:pt x="33477" y="195124"/>
                </a:lnTo>
                <a:lnTo>
                  <a:pt x="8982" y="158793"/>
                </a:lnTo>
                <a:lnTo>
                  <a:pt x="0" y="114300"/>
                </a:lnTo>
                <a:lnTo>
                  <a:pt x="8982" y="69806"/>
                </a:lnTo>
                <a:lnTo>
                  <a:pt x="33477" y="33475"/>
                </a:lnTo>
                <a:lnTo>
                  <a:pt x="69809" y="8981"/>
                </a:lnTo>
                <a:lnTo>
                  <a:pt x="114300" y="0"/>
                </a:lnTo>
                <a:lnTo>
                  <a:pt x="158790" y="8981"/>
                </a:lnTo>
                <a:lnTo>
                  <a:pt x="195122" y="33475"/>
                </a:lnTo>
                <a:lnTo>
                  <a:pt x="219617" y="69806"/>
                </a:lnTo>
                <a:lnTo>
                  <a:pt x="228600" y="1143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11400" y="2489200"/>
            <a:ext cx="241300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768600" y="2489200"/>
            <a:ext cx="241300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225800" y="2489200"/>
            <a:ext cx="241300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054100" y="2921000"/>
            <a:ext cx="6102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Function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676400" y="2717800"/>
            <a:ext cx="177800" cy="127000"/>
          </a:xfrm>
          <a:custGeom>
            <a:avLst/>
            <a:gdLst/>
            <a:ahLst/>
            <a:cxnLst/>
            <a:rect l="l" t="t" r="r" b="b"/>
            <a:pathLst>
              <a:path w="177800" h="127000">
                <a:moveTo>
                  <a:pt x="177800" y="0"/>
                </a:moveTo>
                <a:lnTo>
                  <a:pt x="0" y="50800"/>
                </a:lnTo>
                <a:lnTo>
                  <a:pt x="50800" y="127000"/>
                </a:lnTo>
                <a:lnTo>
                  <a:pt x="177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11300" y="2806700"/>
            <a:ext cx="203200" cy="152400"/>
          </a:xfrm>
          <a:custGeom>
            <a:avLst/>
            <a:gdLst/>
            <a:ahLst/>
            <a:cxnLst/>
            <a:rect l="l" t="t" r="r" b="b"/>
            <a:pathLst>
              <a:path w="203200" h="152400">
                <a:moveTo>
                  <a:pt x="203200" y="0"/>
                </a:moveTo>
                <a:lnTo>
                  <a:pt x="190500" y="0"/>
                </a:lnTo>
                <a:lnTo>
                  <a:pt x="0" y="139700"/>
                </a:lnTo>
                <a:lnTo>
                  <a:pt x="0" y="152400"/>
                </a:lnTo>
                <a:lnTo>
                  <a:pt x="12700" y="152400"/>
                </a:lnTo>
                <a:lnTo>
                  <a:pt x="203200" y="12700"/>
                </a:lnTo>
                <a:lnTo>
                  <a:pt x="203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71700" y="2832100"/>
            <a:ext cx="139700" cy="165100"/>
          </a:xfrm>
          <a:custGeom>
            <a:avLst/>
            <a:gdLst/>
            <a:ahLst/>
            <a:cxnLst/>
            <a:rect l="l" t="t" r="r" b="b"/>
            <a:pathLst>
              <a:path w="139700" h="165100">
                <a:moveTo>
                  <a:pt x="139700" y="0"/>
                </a:moveTo>
                <a:lnTo>
                  <a:pt x="0" y="114300"/>
                </a:lnTo>
                <a:lnTo>
                  <a:pt x="38100" y="139700"/>
                </a:lnTo>
                <a:lnTo>
                  <a:pt x="63500" y="165100"/>
                </a:lnTo>
                <a:lnTo>
                  <a:pt x="139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968500" y="2971800"/>
            <a:ext cx="254000" cy="330200"/>
          </a:xfrm>
          <a:custGeom>
            <a:avLst/>
            <a:gdLst/>
            <a:ahLst/>
            <a:cxnLst/>
            <a:rect l="l" t="t" r="r" b="b"/>
            <a:pathLst>
              <a:path w="254000" h="330200">
                <a:moveTo>
                  <a:pt x="254000" y="0"/>
                </a:moveTo>
                <a:lnTo>
                  <a:pt x="241300" y="0"/>
                </a:lnTo>
                <a:lnTo>
                  <a:pt x="0" y="317500"/>
                </a:lnTo>
                <a:lnTo>
                  <a:pt x="0" y="330200"/>
                </a:lnTo>
                <a:lnTo>
                  <a:pt x="12700" y="330200"/>
                </a:lnTo>
                <a:lnTo>
                  <a:pt x="254000" y="12700"/>
                </a:lnTo>
                <a:lnTo>
                  <a:pt x="254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625600" y="3378200"/>
            <a:ext cx="4152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Slope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11400" y="3378200"/>
            <a:ext cx="8985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Temperature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832100" y="2832100"/>
            <a:ext cx="101600" cy="177800"/>
          </a:xfrm>
          <a:custGeom>
            <a:avLst/>
            <a:gdLst/>
            <a:ahLst/>
            <a:cxnLst/>
            <a:rect l="l" t="t" r="r" b="b"/>
            <a:pathLst>
              <a:path w="101600" h="177800">
                <a:moveTo>
                  <a:pt x="50800" y="0"/>
                </a:moveTo>
                <a:lnTo>
                  <a:pt x="0" y="177800"/>
                </a:lnTo>
                <a:lnTo>
                  <a:pt x="101600" y="17780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89250" y="3009900"/>
            <a:ext cx="0" cy="292100"/>
          </a:xfrm>
          <a:custGeom>
            <a:avLst/>
            <a:gdLst/>
            <a:ahLst/>
            <a:cxnLst/>
            <a:rect l="l" t="t" r="r" b="b"/>
            <a:pathLst>
              <a:path w="0" h="292100">
                <a:moveTo>
                  <a:pt x="0" y="0"/>
                </a:moveTo>
                <a:lnTo>
                  <a:pt x="0" y="2921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289300" y="2832100"/>
            <a:ext cx="101600" cy="177800"/>
          </a:xfrm>
          <a:custGeom>
            <a:avLst/>
            <a:gdLst/>
            <a:ahLst/>
            <a:cxnLst/>
            <a:rect l="l" t="t" r="r" b="b"/>
            <a:pathLst>
              <a:path w="101600" h="177800">
                <a:moveTo>
                  <a:pt x="50800" y="0"/>
                </a:moveTo>
                <a:lnTo>
                  <a:pt x="0" y="177800"/>
                </a:lnTo>
                <a:lnTo>
                  <a:pt x="101600" y="17780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46450" y="3009900"/>
            <a:ext cx="0" cy="749300"/>
          </a:xfrm>
          <a:custGeom>
            <a:avLst/>
            <a:gdLst/>
            <a:ahLst/>
            <a:cxnLst/>
            <a:rect l="l" t="t" r="r" b="b"/>
            <a:pathLst>
              <a:path w="0" h="749300">
                <a:moveTo>
                  <a:pt x="0" y="0"/>
                </a:moveTo>
                <a:lnTo>
                  <a:pt x="0" y="7493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5403850" y="2952750"/>
            <a:ext cx="571500" cy="4572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115570" rIns="0" bIns="0" rtlCol="0" vert="horz">
            <a:spAutoFit/>
          </a:bodyPr>
          <a:lstStyle/>
          <a:p>
            <a:pPr marL="120650" marR="112395">
              <a:lnSpc>
                <a:spcPts val="1300"/>
              </a:lnSpc>
              <a:spcBef>
                <a:spcPts val="910"/>
              </a:spcBef>
            </a:pPr>
            <a:r>
              <a:rPr dirty="0" sz="1200">
                <a:latin typeface="Arial"/>
                <a:cs typeface="Arial"/>
              </a:rPr>
              <a:t>Stir  </a:t>
            </a:r>
            <a:r>
              <a:rPr dirty="0" sz="1200" spc="-5">
                <a:latin typeface="Arial"/>
                <a:cs typeface="Arial"/>
              </a:rPr>
              <a:t>plate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511800" y="2489200"/>
            <a:ext cx="355600" cy="469900"/>
          </a:xfrm>
          <a:custGeom>
            <a:avLst/>
            <a:gdLst/>
            <a:ahLst/>
            <a:cxnLst/>
            <a:rect l="l" t="t" r="r" b="b"/>
            <a:pathLst>
              <a:path w="355600" h="469900">
                <a:moveTo>
                  <a:pt x="0" y="0"/>
                </a:moveTo>
                <a:lnTo>
                  <a:pt x="355600" y="0"/>
                </a:lnTo>
                <a:lnTo>
                  <a:pt x="355600" y="469900"/>
                </a:lnTo>
                <a:lnTo>
                  <a:pt x="0" y="469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518150" y="2495550"/>
            <a:ext cx="342900" cy="457200"/>
          </a:xfrm>
          <a:custGeom>
            <a:avLst/>
            <a:gdLst/>
            <a:ahLst/>
            <a:cxnLst/>
            <a:rect l="l" t="t" r="r" b="b"/>
            <a:pathLst>
              <a:path w="342900" h="457200">
                <a:moveTo>
                  <a:pt x="0" y="0"/>
                </a:moveTo>
                <a:lnTo>
                  <a:pt x="342900" y="0"/>
                </a:lnTo>
                <a:lnTo>
                  <a:pt x="342900" y="457200"/>
                </a:lnTo>
                <a:lnTo>
                  <a:pt x="0" y="4572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619750" y="2273300"/>
            <a:ext cx="0" cy="533400"/>
          </a:xfrm>
          <a:custGeom>
            <a:avLst/>
            <a:gdLst/>
            <a:ahLst/>
            <a:cxnLst/>
            <a:rect l="l" t="t" r="r" b="b"/>
            <a:pathLst>
              <a:path w="0"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594350" y="2266950"/>
            <a:ext cx="50800" cy="533400"/>
          </a:xfrm>
          <a:custGeom>
            <a:avLst/>
            <a:gdLst/>
            <a:ahLst/>
            <a:cxnLst/>
            <a:rect l="l" t="t" r="r" b="b"/>
            <a:pathLst>
              <a:path w="50800" h="533400">
                <a:moveTo>
                  <a:pt x="0" y="0"/>
                </a:moveTo>
                <a:lnTo>
                  <a:pt x="50800" y="0"/>
                </a:lnTo>
                <a:lnTo>
                  <a:pt x="50800" y="533400"/>
                </a:lnTo>
                <a:lnTo>
                  <a:pt x="0" y="5334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397500" y="2146300"/>
            <a:ext cx="304800" cy="127000"/>
          </a:xfrm>
          <a:custGeom>
            <a:avLst/>
            <a:gdLst/>
            <a:ahLst/>
            <a:cxnLst/>
            <a:rect l="l" t="t" r="r" b="b"/>
            <a:pathLst>
              <a:path w="304800" h="127000">
                <a:moveTo>
                  <a:pt x="0" y="0"/>
                </a:moveTo>
                <a:lnTo>
                  <a:pt x="304800" y="0"/>
                </a:lnTo>
                <a:lnTo>
                  <a:pt x="304800" y="127000"/>
                </a:lnTo>
                <a:lnTo>
                  <a:pt x="0" y="1270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403850" y="2152650"/>
            <a:ext cx="292100" cy="114300"/>
          </a:xfrm>
          <a:custGeom>
            <a:avLst/>
            <a:gdLst/>
            <a:ahLst/>
            <a:cxnLst/>
            <a:rect l="l" t="t" r="r" b="b"/>
            <a:pathLst>
              <a:path w="292100" h="114300">
                <a:moveTo>
                  <a:pt x="0" y="0"/>
                </a:moveTo>
                <a:lnTo>
                  <a:pt x="292100" y="0"/>
                </a:lnTo>
                <a:lnTo>
                  <a:pt x="292100" y="114300"/>
                </a:lnTo>
                <a:lnTo>
                  <a:pt x="0" y="1143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810000" y="1206500"/>
            <a:ext cx="1600200" cy="1066800"/>
          </a:xfrm>
          <a:custGeom>
            <a:avLst/>
            <a:gdLst/>
            <a:ahLst/>
            <a:cxnLst/>
            <a:rect l="l" t="t" r="r" b="b"/>
            <a:pathLst>
              <a:path w="1600200" h="1066800">
                <a:moveTo>
                  <a:pt x="12700" y="609600"/>
                </a:moveTo>
                <a:lnTo>
                  <a:pt x="39284" y="590548"/>
                </a:lnTo>
                <a:lnTo>
                  <a:pt x="119045" y="533397"/>
                </a:lnTo>
                <a:lnTo>
                  <a:pt x="251995" y="438146"/>
                </a:lnTo>
                <a:lnTo>
                  <a:pt x="438150" y="304800"/>
                </a:lnTo>
                <a:lnTo>
                  <a:pt x="624266" y="171445"/>
                </a:lnTo>
                <a:lnTo>
                  <a:pt x="757221" y="76195"/>
                </a:lnTo>
                <a:lnTo>
                  <a:pt x="837003" y="19048"/>
                </a:lnTo>
                <a:lnTo>
                  <a:pt x="863600" y="0"/>
                </a:lnTo>
                <a:lnTo>
                  <a:pt x="886212" y="29763"/>
                </a:lnTo>
                <a:lnTo>
                  <a:pt x="954063" y="119057"/>
                </a:lnTo>
                <a:lnTo>
                  <a:pt x="1067170" y="267884"/>
                </a:lnTo>
                <a:lnTo>
                  <a:pt x="1225550" y="476250"/>
                </a:lnTo>
                <a:lnTo>
                  <a:pt x="1383876" y="684605"/>
                </a:lnTo>
                <a:lnTo>
                  <a:pt x="1496988" y="833434"/>
                </a:lnTo>
                <a:lnTo>
                  <a:pt x="1564869" y="922733"/>
                </a:lnTo>
                <a:lnTo>
                  <a:pt x="1587500" y="952500"/>
                </a:lnTo>
                <a:lnTo>
                  <a:pt x="1587886" y="956069"/>
                </a:lnTo>
                <a:lnTo>
                  <a:pt x="1589060" y="966779"/>
                </a:lnTo>
                <a:lnTo>
                  <a:pt x="1591041" y="984638"/>
                </a:lnTo>
                <a:lnTo>
                  <a:pt x="1593850" y="1009650"/>
                </a:lnTo>
                <a:lnTo>
                  <a:pt x="1596599" y="1034642"/>
                </a:lnTo>
                <a:lnTo>
                  <a:pt x="1598587" y="1052502"/>
                </a:lnTo>
                <a:lnTo>
                  <a:pt x="1599793" y="1063224"/>
                </a:lnTo>
                <a:lnTo>
                  <a:pt x="1600200" y="1066800"/>
                </a:lnTo>
                <a:lnTo>
                  <a:pt x="1577173" y="1037826"/>
                </a:lnTo>
                <a:lnTo>
                  <a:pt x="1508104" y="950908"/>
                </a:lnTo>
                <a:lnTo>
                  <a:pt x="1393008" y="806048"/>
                </a:lnTo>
                <a:lnTo>
                  <a:pt x="1231900" y="603250"/>
                </a:lnTo>
                <a:lnTo>
                  <a:pt x="1070743" y="400440"/>
                </a:lnTo>
                <a:lnTo>
                  <a:pt x="955652" y="255581"/>
                </a:lnTo>
                <a:lnTo>
                  <a:pt x="886610" y="168669"/>
                </a:lnTo>
                <a:lnTo>
                  <a:pt x="863600" y="139700"/>
                </a:lnTo>
                <a:lnTo>
                  <a:pt x="836605" y="159144"/>
                </a:lnTo>
                <a:lnTo>
                  <a:pt x="755632" y="217482"/>
                </a:lnTo>
                <a:lnTo>
                  <a:pt x="620692" y="314716"/>
                </a:lnTo>
                <a:lnTo>
                  <a:pt x="431800" y="450850"/>
                </a:lnTo>
                <a:lnTo>
                  <a:pt x="242864" y="586974"/>
                </a:lnTo>
                <a:lnTo>
                  <a:pt x="107929" y="684209"/>
                </a:lnTo>
                <a:lnTo>
                  <a:pt x="26979" y="742551"/>
                </a:lnTo>
                <a:lnTo>
                  <a:pt x="0" y="762000"/>
                </a:lnTo>
                <a:lnTo>
                  <a:pt x="390" y="757235"/>
                </a:lnTo>
                <a:lnTo>
                  <a:pt x="1570" y="742944"/>
                </a:lnTo>
                <a:lnTo>
                  <a:pt x="3552" y="719131"/>
                </a:lnTo>
                <a:lnTo>
                  <a:pt x="6350" y="685800"/>
                </a:lnTo>
                <a:lnTo>
                  <a:pt x="9110" y="652456"/>
                </a:lnTo>
                <a:lnTo>
                  <a:pt x="11096" y="628644"/>
                </a:lnTo>
                <a:lnTo>
                  <a:pt x="12297" y="614360"/>
                </a:lnTo>
                <a:lnTo>
                  <a:pt x="12700" y="6096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334000" y="2324100"/>
            <a:ext cx="177800" cy="88900"/>
          </a:xfrm>
          <a:custGeom>
            <a:avLst/>
            <a:gdLst/>
            <a:ahLst/>
            <a:cxnLst/>
            <a:rect l="l" t="t" r="r" b="b"/>
            <a:pathLst>
              <a:path w="177800" h="88900">
                <a:moveTo>
                  <a:pt x="0" y="0"/>
                </a:moveTo>
                <a:lnTo>
                  <a:pt x="0" y="88900"/>
                </a:lnTo>
                <a:lnTo>
                  <a:pt x="177800" y="508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575300" y="2895600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 h="0">
                <a:moveTo>
                  <a:pt x="0" y="0"/>
                </a:moveTo>
                <a:lnTo>
                  <a:pt x="203200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581650" y="2876550"/>
            <a:ext cx="190500" cy="38100"/>
          </a:xfrm>
          <a:custGeom>
            <a:avLst/>
            <a:gdLst/>
            <a:ahLst/>
            <a:cxnLst/>
            <a:rect l="l" t="t" r="r" b="b"/>
            <a:pathLst>
              <a:path w="190500" h="38100">
                <a:moveTo>
                  <a:pt x="0" y="0"/>
                </a:moveTo>
                <a:lnTo>
                  <a:pt x="190500" y="0"/>
                </a:lnTo>
                <a:lnTo>
                  <a:pt x="190500" y="38100"/>
                </a:lnTo>
                <a:lnTo>
                  <a:pt x="0" y="381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791200" y="927100"/>
            <a:ext cx="50800" cy="1320800"/>
          </a:xfrm>
          <a:custGeom>
            <a:avLst/>
            <a:gdLst/>
            <a:ahLst/>
            <a:cxnLst/>
            <a:rect l="l" t="t" r="r" b="b"/>
            <a:pathLst>
              <a:path w="50800" h="1320800">
                <a:moveTo>
                  <a:pt x="0" y="1155700"/>
                </a:moveTo>
                <a:lnTo>
                  <a:pt x="0" y="1155700"/>
                </a:lnTo>
                <a:lnTo>
                  <a:pt x="0" y="0"/>
                </a:lnTo>
                <a:lnTo>
                  <a:pt x="1577" y="0"/>
                </a:lnTo>
                <a:lnTo>
                  <a:pt x="50800" y="0"/>
                </a:lnTo>
                <a:lnTo>
                  <a:pt x="50800" y="36113"/>
                </a:lnTo>
                <a:lnTo>
                  <a:pt x="50800" y="1155700"/>
                </a:lnTo>
                <a:lnTo>
                  <a:pt x="50393" y="1160856"/>
                </a:lnTo>
                <a:lnTo>
                  <a:pt x="49187" y="1176330"/>
                </a:lnTo>
                <a:lnTo>
                  <a:pt x="47199" y="1202126"/>
                </a:lnTo>
                <a:lnTo>
                  <a:pt x="44450" y="1238250"/>
                </a:lnTo>
                <a:lnTo>
                  <a:pt x="41641" y="1274358"/>
                </a:lnTo>
                <a:lnTo>
                  <a:pt x="39660" y="1300156"/>
                </a:lnTo>
                <a:lnTo>
                  <a:pt x="38486" y="1315638"/>
                </a:lnTo>
                <a:lnTo>
                  <a:pt x="38100" y="1320800"/>
                </a:lnTo>
                <a:lnTo>
                  <a:pt x="36898" y="1315638"/>
                </a:lnTo>
                <a:lnTo>
                  <a:pt x="33308" y="1300156"/>
                </a:lnTo>
                <a:lnTo>
                  <a:pt x="27352" y="1274358"/>
                </a:lnTo>
                <a:lnTo>
                  <a:pt x="19050" y="1238250"/>
                </a:lnTo>
                <a:lnTo>
                  <a:pt x="10683" y="1202126"/>
                </a:lnTo>
                <a:lnTo>
                  <a:pt x="4733" y="1176330"/>
                </a:lnTo>
                <a:lnTo>
                  <a:pt x="1179" y="1160856"/>
                </a:lnTo>
                <a:lnTo>
                  <a:pt x="0" y="11557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5892800" y="1130300"/>
            <a:ext cx="3727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Arial"/>
                <a:cs typeface="Arial"/>
              </a:rPr>
              <a:t>buret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956300" y="2844800"/>
            <a:ext cx="177800" cy="88900"/>
          </a:xfrm>
          <a:custGeom>
            <a:avLst/>
            <a:gdLst/>
            <a:ahLst/>
            <a:cxnLst/>
            <a:rect l="l" t="t" r="r" b="b"/>
            <a:pathLst>
              <a:path w="177800" h="88900">
                <a:moveTo>
                  <a:pt x="177800" y="0"/>
                </a:moveTo>
                <a:lnTo>
                  <a:pt x="0" y="50800"/>
                </a:lnTo>
                <a:lnTo>
                  <a:pt x="177800" y="88900"/>
                </a:lnTo>
                <a:lnTo>
                  <a:pt x="177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368800" y="2235200"/>
            <a:ext cx="2345690" cy="665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77265" algn="l"/>
              </a:tabLst>
            </a:pPr>
            <a:r>
              <a:rPr dirty="0" sz="1200" spc="10">
                <a:latin typeface="Arial"/>
                <a:cs typeface="Arial"/>
              </a:rPr>
              <a:t>Electrode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780"/>
              </a:spcBef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200" spc="-7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dirty="0" sz="1200">
                <a:latin typeface="Arial"/>
                <a:cs typeface="Arial"/>
              </a:rPr>
              <a:t>tir</a:t>
            </a:r>
            <a:r>
              <a:rPr dirty="0" sz="1200" spc="-1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bar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133600" y="3721100"/>
            <a:ext cx="3504565" cy="525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334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Standardize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200" spc="-15" b="1">
                <a:latin typeface="Times New Roman"/>
                <a:cs typeface="Times New Roman"/>
              </a:rPr>
              <a:t>Figure </a:t>
            </a:r>
            <a:r>
              <a:rPr dirty="0" sz="1200" spc="-10" b="1">
                <a:latin typeface="Times New Roman"/>
                <a:cs typeface="Times New Roman"/>
              </a:rPr>
              <a:t>1. </a:t>
            </a:r>
            <a:r>
              <a:rPr dirty="0" sz="1200" spc="-15">
                <a:latin typeface="Times New Roman"/>
                <a:cs typeface="Times New Roman"/>
              </a:rPr>
              <a:t>Set-up </a:t>
            </a:r>
            <a:r>
              <a:rPr dirty="0" sz="1200" spc="-10">
                <a:latin typeface="Times New Roman"/>
                <a:cs typeface="Times New Roman"/>
              </a:rPr>
              <a:t>for titration </a:t>
            </a:r>
            <a:r>
              <a:rPr dirty="0" sz="1200" spc="-15">
                <a:latin typeface="Times New Roman"/>
                <a:cs typeface="Times New Roman"/>
              </a:rPr>
              <a:t>using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Acumet </a:t>
            </a:r>
            <a:r>
              <a:rPr dirty="0" sz="1200" spc="-10">
                <a:latin typeface="Times New Roman"/>
                <a:cs typeface="Times New Roman"/>
              </a:rPr>
              <a:t>pH</a:t>
            </a:r>
            <a:r>
              <a:rPr dirty="0" sz="1200" spc="-13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meter.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8300" y="9436100"/>
            <a:ext cx="16129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35">
                <a:latin typeface="Times New Roman"/>
                <a:cs typeface="Times New Roman"/>
              </a:rPr>
              <a:t>I-5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44114" y="850900"/>
            <a:ext cx="45415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Times New Roman"/>
                <a:cs typeface="Times New Roman"/>
              </a:rPr>
              <a:t>Experiment </a:t>
            </a:r>
            <a:r>
              <a:rPr dirty="0" sz="1800">
                <a:latin typeface="Times New Roman"/>
                <a:cs typeface="Times New Roman"/>
              </a:rPr>
              <a:t>1 </a:t>
            </a:r>
            <a:r>
              <a:rPr dirty="0" sz="1800" spc="-5">
                <a:latin typeface="Times New Roman"/>
                <a:cs typeface="Times New Roman"/>
              </a:rPr>
              <a:t>Worksheet </a:t>
            </a:r>
            <a:r>
              <a:rPr dirty="0" sz="1800">
                <a:latin typeface="Times New Roman"/>
                <a:cs typeface="Times New Roman"/>
              </a:rPr>
              <a:t>— </a:t>
            </a:r>
            <a:r>
              <a:rPr dirty="0" sz="1800" spc="-5">
                <a:latin typeface="Times New Roman"/>
                <a:cs typeface="Times New Roman"/>
              </a:rPr>
              <a:t>Acid-Base</a:t>
            </a:r>
            <a:r>
              <a:rPr dirty="0" sz="1800" spc="-12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Titrations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1549400"/>
            <a:ext cx="24377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24430" algn="l"/>
              </a:tabLst>
            </a:pPr>
            <a:r>
              <a:rPr dirty="0" sz="1200" spc="-5">
                <a:latin typeface="Times New Roman"/>
                <a:cs typeface="Times New Roman"/>
              </a:rPr>
              <a:t>Name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67200" y="1503680"/>
            <a:ext cx="233616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2100" marR="5080" indent="-279400">
              <a:lnSpc>
                <a:spcPct val="125000"/>
              </a:lnSpc>
              <a:spcBef>
                <a:spcPts val="100"/>
              </a:spcBef>
              <a:tabLst>
                <a:tab pos="1635125" algn="l"/>
                <a:tab pos="1979295" algn="l"/>
                <a:tab pos="2322830" algn="l"/>
              </a:tabLst>
            </a:pPr>
            <a:r>
              <a:rPr dirty="0" sz="1200" spc="-15">
                <a:latin typeface="Times New Roman"/>
                <a:cs typeface="Times New Roman"/>
              </a:rPr>
              <a:t>Date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of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Experiment:</a:t>
            </a:r>
            <a:r>
              <a:rPr dirty="0" u="sng" sz="1200" spc="-2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1200" spc="-10">
                <a:latin typeface="Times New Roman"/>
                <a:cs typeface="Times New Roman"/>
              </a:rPr>
              <a:t>/</a:t>
            </a:r>
            <a:r>
              <a:rPr dirty="0" u="sng" sz="12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1200" spc="-10">
                <a:latin typeface="Times New Roman"/>
                <a:cs typeface="Times New Roman"/>
              </a:rPr>
              <a:t>/ </a:t>
            </a:r>
            <a:r>
              <a:rPr dirty="0" u="sng" sz="12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Date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of</a:t>
            </a:r>
            <a:r>
              <a:rPr dirty="0" sz="1200" spc="-15">
                <a:latin typeface="Times New Roman"/>
                <a:cs typeface="Times New Roman"/>
              </a:rPr>
              <a:t> Report:</a:t>
            </a:r>
            <a:r>
              <a:rPr dirty="0" u="sng" sz="1200" spc="-1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1200" spc="-10">
                <a:latin typeface="Times New Roman"/>
                <a:cs typeface="Times New Roman"/>
              </a:rPr>
              <a:t>/</a:t>
            </a:r>
            <a:r>
              <a:rPr dirty="0" u="sng" sz="12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1200" spc="-10">
                <a:latin typeface="Times New Roman"/>
                <a:cs typeface="Times New Roman"/>
              </a:rPr>
              <a:t>/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0" y="2463800"/>
            <a:ext cx="5956300" cy="5847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Standardization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NaOH</a:t>
            </a:r>
            <a:r>
              <a:rPr dirty="0" sz="1200" spc="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solution</a:t>
            </a:r>
            <a:r>
              <a:rPr dirty="0" sz="1200" spc="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against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potassium</a:t>
            </a:r>
            <a:r>
              <a:rPr dirty="0" sz="1200" spc="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hydrogen</a:t>
            </a:r>
            <a:r>
              <a:rPr dirty="0" sz="1200" spc="95" b="1">
                <a:latin typeface="Times New Roman"/>
                <a:cs typeface="Times New Roman"/>
              </a:rPr>
              <a:t> </a:t>
            </a:r>
            <a:r>
              <a:rPr dirty="0" sz="1200" spc="5" b="1">
                <a:latin typeface="Times New Roman"/>
                <a:cs typeface="Times New Roman"/>
              </a:rPr>
              <a:t>phthalate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1440815" marR="639445" indent="-1428750">
              <a:lnSpc>
                <a:spcPct val="125000"/>
              </a:lnSpc>
              <a:tabLst>
                <a:tab pos="2378075" algn="l"/>
                <a:tab pos="2913380" algn="l"/>
                <a:tab pos="3843020" algn="l"/>
                <a:tab pos="4272915" algn="l"/>
                <a:tab pos="5090795" algn="l"/>
              </a:tabLst>
            </a:pPr>
            <a:r>
              <a:rPr dirty="0" sz="1200">
                <a:latin typeface="Times New Roman"/>
                <a:cs typeface="Times New Roman"/>
              </a:rPr>
              <a:t>Molarity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NaOH: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	</a:t>
            </a:r>
            <a:r>
              <a:rPr dirty="0" sz="1200">
                <a:latin typeface="Times New Roman"/>
                <a:cs typeface="Times New Roman"/>
              </a:rPr>
              <a:t>  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±  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	</a:t>
            </a:r>
            <a:r>
              <a:rPr dirty="0" sz="1200">
                <a:latin typeface="Times New Roman"/>
                <a:cs typeface="Times New Roman"/>
              </a:rPr>
              <a:t>  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±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	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%)  </a:t>
            </a:r>
            <a:r>
              <a:rPr dirty="0" sz="1200" spc="-5">
                <a:latin typeface="Times New Roman"/>
                <a:cs typeface="Times New Roman"/>
              </a:rPr>
              <a:t>(average)		(std.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dev.)		(rel.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error)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17780">
              <a:lnSpc>
                <a:spcPts val="1200"/>
              </a:lnSpc>
            </a:pPr>
            <a:r>
              <a:rPr dirty="0" sz="1200" spc="-15">
                <a:latin typeface="Times New Roman"/>
                <a:cs typeface="Times New Roman"/>
              </a:rPr>
              <a:t>Prepare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titration curve (you </a:t>
            </a:r>
            <a:r>
              <a:rPr dirty="0" sz="1200" spc="-10">
                <a:latin typeface="Times New Roman"/>
                <a:cs typeface="Times New Roman"/>
              </a:rPr>
              <a:t>can use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computer graphing program </a:t>
            </a:r>
            <a:r>
              <a:rPr dirty="0" sz="1200" spc="-10">
                <a:latin typeface="Times New Roman"/>
                <a:cs typeface="Times New Roman"/>
              </a:rPr>
              <a:t>if you </a:t>
            </a:r>
            <a:r>
              <a:rPr dirty="0" sz="1200" spc="-15">
                <a:latin typeface="Times New Roman"/>
                <a:cs typeface="Times New Roman"/>
              </a:rPr>
              <a:t>choose) </a:t>
            </a:r>
            <a:r>
              <a:rPr dirty="0" sz="1200" spc="-10">
                <a:latin typeface="Times New Roman"/>
                <a:cs typeface="Times New Roman"/>
              </a:rPr>
              <a:t>for </a:t>
            </a:r>
            <a:r>
              <a:rPr dirty="0" sz="1200" spc="-15">
                <a:latin typeface="Times New Roman"/>
                <a:cs typeface="Times New Roman"/>
              </a:rPr>
              <a:t>your careful  titration following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guidelines </a:t>
            </a:r>
            <a:r>
              <a:rPr dirty="0" sz="1200" spc="-10">
                <a:latin typeface="Times New Roman"/>
                <a:cs typeface="Times New Roman"/>
              </a:rPr>
              <a:t>in the </a:t>
            </a:r>
            <a:r>
              <a:rPr dirty="0" sz="1200" spc="-15">
                <a:latin typeface="Times New Roman"/>
                <a:cs typeface="Times New Roman"/>
              </a:rPr>
              <a:t>introductory pages </a:t>
            </a:r>
            <a:r>
              <a:rPr dirty="0" sz="1200" spc="-10">
                <a:latin typeface="Times New Roman"/>
                <a:cs typeface="Times New Roman"/>
              </a:rPr>
              <a:t>and </a:t>
            </a:r>
            <a:r>
              <a:rPr dirty="0" sz="1200" spc="-15">
                <a:latin typeface="Times New Roman"/>
                <a:cs typeface="Times New Roman"/>
              </a:rPr>
              <a:t>turn </a:t>
            </a:r>
            <a:r>
              <a:rPr dirty="0" sz="1200" spc="-10">
                <a:latin typeface="Times New Roman"/>
                <a:cs typeface="Times New Roman"/>
              </a:rPr>
              <a:t>it in </a:t>
            </a:r>
            <a:r>
              <a:rPr dirty="0" sz="1200" spc="-15">
                <a:latin typeface="Times New Roman"/>
                <a:cs typeface="Times New Roman"/>
              </a:rPr>
              <a:t>with your worksheet. Mark 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equivalence point </a:t>
            </a:r>
            <a:r>
              <a:rPr dirty="0" sz="1200" spc="-10">
                <a:latin typeface="Times New Roman"/>
                <a:cs typeface="Times New Roman"/>
              </a:rPr>
              <a:t>and its </a:t>
            </a:r>
            <a:r>
              <a:rPr dirty="0" sz="1200" spc="-15">
                <a:latin typeface="Times New Roman"/>
                <a:cs typeface="Times New Roman"/>
              </a:rPr>
              <a:t>coordinated </a:t>
            </a:r>
            <a:r>
              <a:rPr dirty="0" sz="1200" spc="-10">
                <a:latin typeface="Times New Roman"/>
                <a:cs typeface="Times New Roman"/>
              </a:rPr>
              <a:t>on </a:t>
            </a:r>
            <a:r>
              <a:rPr dirty="0" sz="1200" spc="-15">
                <a:latin typeface="Times New Roman"/>
                <a:cs typeface="Times New Roman"/>
              </a:rPr>
              <a:t>both</a:t>
            </a:r>
            <a:r>
              <a:rPr dirty="0" sz="1200" spc="-16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axes.</a:t>
            </a:r>
            <a:endParaRPr sz="1200">
              <a:latin typeface="Times New Roman"/>
              <a:cs typeface="Times New Roman"/>
            </a:endParaRPr>
          </a:p>
          <a:p>
            <a:pPr marL="12700" marR="194310">
              <a:lnSpc>
                <a:spcPts val="1200"/>
              </a:lnSpc>
              <a:spcBef>
                <a:spcPts val="600"/>
              </a:spcBef>
            </a:pPr>
            <a:r>
              <a:rPr dirty="0" sz="1200" spc="-15">
                <a:latin typeface="Times New Roman"/>
                <a:cs typeface="Times New Roman"/>
              </a:rPr>
              <a:t>Please attach your analysis: Report your initial data (weight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samples, volume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titrant used).  Introduce symbols </a:t>
            </a:r>
            <a:r>
              <a:rPr dirty="0" sz="1200" spc="-10">
                <a:latin typeface="Times New Roman"/>
                <a:cs typeface="Times New Roman"/>
              </a:rPr>
              <a:t>for </a:t>
            </a:r>
            <a:r>
              <a:rPr dirty="0" sz="1200" spc="-15">
                <a:latin typeface="Times New Roman"/>
                <a:cs typeface="Times New Roman"/>
              </a:rPr>
              <a:t>your numerical quantities </a:t>
            </a:r>
            <a:r>
              <a:rPr dirty="0" sz="1200" spc="-10">
                <a:latin typeface="Times New Roman"/>
                <a:cs typeface="Times New Roman"/>
              </a:rPr>
              <a:t>and use </a:t>
            </a:r>
            <a:r>
              <a:rPr dirty="0" sz="1200" spc="-15">
                <a:latin typeface="Times New Roman"/>
                <a:cs typeface="Times New Roman"/>
              </a:rPr>
              <a:t>those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15">
                <a:latin typeface="Times New Roman"/>
                <a:cs typeface="Times New Roman"/>
              </a:rPr>
              <a:t>equations </a:t>
            </a:r>
            <a:r>
              <a:rPr dirty="0" sz="1200" spc="-10">
                <a:latin typeface="Times New Roman"/>
                <a:cs typeface="Times New Roman"/>
              </a:rPr>
              <a:t>to </a:t>
            </a:r>
            <a:r>
              <a:rPr dirty="0" sz="1200" spc="-15">
                <a:latin typeface="Times New Roman"/>
                <a:cs typeface="Times New Roman"/>
              </a:rPr>
              <a:t>indicate the  mathematical transformations performed </a:t>
            </a:r>
            <a:r>
              <a:rPr dirty="0" sz="1200" spc="-10">
                <a:latin typeface="Times New Roman"/>
                <a:cs typeface="Times New Roman"/>
              </a:rPr>
              <a:t>for </a:t>
            </a:r>
            <a:r>
              <a:rPr dirty="0" sz="1200" spc="-15">
                <a:latin typeface="Times New Roman"/>
                <a:cs typeface="Times New Roman"/>
              </a:rPr>
              <a:t>every step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15">
                <a:latin typeface="Times New Roman"/>
                <a:cs typeface="Times New Roman"/>
              </a:rPr>
              <a:t>your analysis. Calculate </a:t>
            </a:r>
            <a:r>
              <a:rPr dirty="0" sz="1200" spc="-10">
                <a:latin typeface="Times New Roman"/>
                <a:cs typeface="Times New Roman"/>
              </a:rPr>
              <a:t>and </a:t>
            </a:r>
            <a:r>
              <a:rPr dirty="0" sz="1200" spc="-15">
                <a:latin typeface="Times New Roman"/>
                <a:cs typeface="Times New Roman"/>
              </a:rPr>
              <a:t>report the  </a:t>
            </a:r>
            <a:r>
              <a:rPr dirty="0" sz="1200" spc="-20">
                <a:latin typeface="Times New Roman"/>
                <a:cs typeface="Times New Roman"/>
              </a:rPr>
              <a:t>standard deviation (error) </a:t>
            </a:r>
            <a:r>
              <a:rPr dirty="0" sz="1200" spc="-15">
                <a:latin typeface="Times New Roman"/>
                <a:cs typeface="Times New Roman"/>
              </a:rPr>
              <a:t>along with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15">
                <a:latin typeface="Times New Roman"/>
                <a:cs typeface="Times New Roman"/>
              </a:rPr>
              <a:t>average </a:t>
            </a:r>
            <a:r>
              <a:rPr dirty="0" sz="1200" spc="-10">
                <a:latin typeface="Times New Roman"/>
                <a:cs typeface="Times New Roman"/>
              </a:rPr>
              <a:t>of the </a:t>
            </a:r>
            <a:r>
              <a:rPr dirty="0" sz="1200" spc="-15">
                <a:latin typeface="Times New Roman"/>
                <a:cs typeface="Times New Roman"/>
              </a:rPr>
              <a:t>molarity. See </a:t>
            </a:r>
            <a:r>
              <a:rPr dirty="0" sz="1200" spc="-10">
                <a:latin typeface="Times New Roman"/>
                <a:cs typeface="Times New Roman"/>
              </a:rPr>
              <a:t>the </a:t>
            </a:r>
            <a:r>
              <a:rPr dirty="0" sz="1200" spc="-20">
                <a:latin typeface="Times New Roman"/>
                <a:cs typeface="Times New Roman"/>
              </a:rPr>
              <a:t>sample </a:t>
            </a:r>
            <a:r>
              <a:rPr dirty="0" sz="1200" spc="-15">
                <a:latin typeface="Times New Roman"/>
                <a:cs typeface="Times New Roman"/>
              </a:rPr>
              <a:t>analysis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15">
                <a:latin typeface="Times New Roman"/>
                <a:cs typeface="Times New Roman"/>
              </a:rPr>
              <a:t>the  introductory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section.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1200" spc="-10">
                <a:latin typeface="Times New Roman"/>
                <a:cs typeface="Times New Roman"/>
              </a:rPr>
              <a:t>Discuss </a:t>
            </a:r>
            <a:r>
              <a:rPr dirty="0" sz="1200" spc="-5">
                <a:latin typeface="Times New Roman"/>
                <a:cs typeface="Times New Roman"/>
              </a:rPr>
              <a:t>if </a:t>
            </a:r>
            <a:r>
              <a:rPr dirty="0" sz="1200" spc="-10">
                <a:latin typeface="Times New Roman"/>
                <a:cs typeface="Times New Roman"/>
              </a:rPr>
              <a:t>the indicator you used was appropriate for your sample. Are your results</a:t>
            </a:r>
            <a:r>
              <a:rPr dirty="0" sz="1200" spc="-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reasonable?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200" b="1">
                <a:latin typeface="Times New Roman"/>
                <a:cs typeface="Times New Roman"/>
              </a:rPr>
              <a:t>Determination of concentration of commercial</a:t>
            </a:r>
            <a:r>
              <a:rPr dirty="0" sz="1200" spc="1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acid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2277745">
              <a:lnSpc>
                <a:spcPct val="166700"/>
              </a:lnSpc>
              <a:tabLst>
                <a:tab pos="3669665" algn="l"/>
              </a:tabLst>
            </a:pPr>
            <a:r>
              <a:rPr dirty="0" sz="1200" spc="-25">
                <a:latin typeface="Times New Roman"/>
                <a:cs typeface="Times New Roman"/>
              </a:rPr>
              <a:t>Commercial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acid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sample: </a:t>
            </a:r>
            <a:r>
              <a:rPr dirty="0" sz="1200">
                <a:latin typeface="Times New Roman"/>
                <a:cs typeface="Times New Roman"/>
              </a:rPr>
              <a:t>  </a:t>
            </a:r>
            <a:r>
              <a:rPr dirty="0" sz="1200" spc="-120">
                <a:latin typeface="Times New Roman"/>
                <a:cs typeface="Times New Roman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                                                  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Identity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acid</a:t>
            </a:r>
            <a:r>
              <a:rPr dirty="0" sz="1200" spc="-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in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sample: 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                                       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Concentration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acid according </a:t>
            </a:r>
            <a:r>
              <a:rPr dirty="0" sz="1200" spc="-10">
                <a:latin typeface="Times New Roman"/>
                <a:cs typeface="Times New Roman"/>
              </a:rPr>
              <a:t>to</a:t>
            </a:r>
            <a:r>
              <a:rPr dirty="0" sz="1200" spc="-14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label:  </a:t>
            </a:r>
            <a:r>
              <a:rPr dirty="0" sz="1200" spc="-125">
                <a:latin typeface="Times New Roman"/>
                <a:cs typeface="Times New Roman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200">
              <a:latin typeface="Times New Roman"/>
              <a:cs typeface="Times New Roman"/>
            </a:endParaRPr>
          </a:p>
          <a:p>
            <a:pPr algn="just" marL="12700" marR="1337310">
              <a:lnSpc>
                <a:spcPct val="166700"/>
              </a:lnSpc>
              <a:tabLst>
                <a:tab pos="3669665" algn="l"/>
                <a:tab pos="4610100" algn="l"/>
              </a:tabLst>
            </a:pPr>
            <a:r>
              <a:rPr dirty="0" sz="1200" spc="-20">
                <a:latin typeface="Times New Roman"/>
                <a:cs typeface="Times New Roman"/>
              </a:rPr>
              <a:t>Molarity </a:t>
            </a:r>
            <a:r>
              <a:rPr dirty="0" sz="1200" spc="-10">
                <a:latin typeface="Times New Roman"/>
                <a:cs typeface="Times New Roman"/>
              </a:rPr>
              <a:t>of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commercial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acid:</a:t>
            </a:r>
            <a:r>
              <a:rPr dirty="0" u="sng" sz="1200" spc="-2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1200">
                <a:latin typeface="Times New Roman"/>
                <a:cs typeface="Times New Roman"/>
              </a:rPr>
              <a:t>±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Concentration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acid </a:t>
            </a:r>
            <a:r>
              <a:rPr dirty="0" sz="1200" spc="-10">
                <a:latin typeface="Times New Roman"/>
                <a:cs typeface="Times New Roman"/>
              </a:rPr>
              <a:t>in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weight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%:</a:t>
            </a:r>
            <a:r>
              <a:rPr dirty="0" u="sng" sz="12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1200">
                <a:latin typeface="Times New Roman"/>
                <a:cs typeface="Times New Roman"/>
              </a:rPr>
              <a:t>±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080">
              <a:lnSpc>
                <a:spcPts val="1200"/>
              </a:lnSpc>
            </a:pPr>
            <a:r>
              <a:rPr dirty="0" sz="1200" spc="-20">
                <a:latin typeface="Times New Roman"/>
                <a:cs typeface="Times New Roman"/>
              </a:rPr>
              <a:t>Attach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20">
                <a:latin typeface="Times New Roman"/>
                <a:cs typeface="Times New Roman"/>
              </a:rPr>
              <a:t>titration curve </a:t>
            </a:r>
            <a:r>
              <a:rPr dirty="0" sz="1200" spc="-15">
                <a:latin typeface="Times New Roman"/>
                <a:cs typeface="Times New Roman"/>
              </a:rPr>
              <a:t>for the </a:t>
            </a:r>
            <a:r>
              <a:rPr dirty="0" sz="1200" spc="-20">
                <a:latin typeface="Times New Roman"/>
                <a:cs typeface="Times New Roman"/>
              </a:rPr>
              <a:t>commercial </a:t>
            </a:r>
            <a:r>
              <a:rPr dirty="0" sz="1200" spc="-15">
                <a:latin typeface="Times New Roman"/>
                <a:cs typeface="Times New Roman"/>
              </a:rPr>
              <a:t>acid and show your </a:t>
            </a:r>
            <a:r>
              <a:rPr dirty="0" sz="1200" spc="-20">
                <a:latin typeface="Times New Roman"/>
                <a:cs typeface="Times New Roman"/>
              </a:rPr>
              <a:t>results </a:t>
            </a:r>
            <a:r>
              <a:rPr dirty="0" sz="1200" spc="-15">
                <a:latin typeface="Times New Roman"/>
                <a:cs typeface="Times New Roman"/>
              </a:rPr>
              <a:t>and </a:t>
            </a:r>
            <a:r>
              <a:rPr dirty="0" sz="1200" spc="-20">
                <a:latin typeface="Times New Roman"/>
                <a:cs typeface="Times New Roman"/>
              </a:rPr>
              <a:t>calculations </a:t>
            </a:r>
            <a:r>
              <a:rPr dirty="0" sz="1200" spc="-10">
                <a:latin typeface="Times New Roman"/>
                <a:cs typeface="Times New Roman"/>
              </a:rPr>
              <a:t>on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20">
                <a:latin typeface="Times New Roman"/>
                <a:cs typeface="Times New Roman"/>
              </a:rPr>
              <a:t>separate  sheet. Follow </a:t>
            </a:r>
            <a:r>
              <a:rPr dirty="0" sz="1200" spc="-15">
                <a:latin typeface="Times New Roman"/>
                <a:cs typeface="Times New Roman"/>
              </a:rPr>
              <a:t>the </a:t>
            </a:r>
            <a:r>
              <a:rPr dirty="0" sz="1200" spc="-20">
                <a:latin typeface="Times New Roman"/>
                <a:cs typeface="Times New Roman"/>
              </a:rPr>
              <a:t>guidelines given</a:t>
            </a:r>
            <a:r>
              <a:rPr dirty="0" sz="1200" spc="-114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above.</a:t>
            </a:r>
            <a:endParaRPr sz="1200">
              <a:latin typeface="Times New Roman"/>
              <a:cs typeface="Times New Roman"/>
            </a:endParaRPr>
          </a:p>
          <a:p>
            <a:pPr marL="12700" marR="170180">
              <a:lnSpc>
                <a:spcPts val="1200"/>
              </a:lnSpc>
              <a:spcBef>
                <a:spcPts val="600"/>
              </a:spcBef>
            </a:pPr>
            <a:r>
              <a:rPr dirty="0" sz="1200" spc="-10">
                <a:latin typeface="Times New Roman"/>
                <a:cs typeface="Times New Roman"/>
              </a:rPr>
              <a:t>For the discussion, you could consider the following questions. Does your result agree with the  </a:t>
            </a:r>
            <a:r>
              <a:rPr dirty="0" sz="1200" spc="-15">
                <a:latin typeface="Times New Roman"/>
                <a:cs typeface="Times New Roman"/>
              </a:rPr>
              <a:t>bottle label? Does your result seem </a:t>
            </a:r>
            <a:r>
              <a:rPr dirty="0" sz="1200" spc="-10">
                <a:latin typeface="Times New Roman"/>
                <a:cs typeface="Times New Roman"/>
              </a:rPr>
              <a:t>to </a:t>
            </a:r>
            <a:r>
              <a:rPr dirty="0" sz="1200" spc="-15">
                <a:latin typeface="Times New Roman"/>
                <a:cs typeface="Times New Roman"/>
              </a:rPr>
              <a:t>make sense? </a:t>
            </a:r>
            <a:r>
              <a:rPr dirty="0" sz="1200" spc="-10">
                <a:latin typeface="Times New Roman"/>
                <a:cs typeface="Times New Roman"/>
              </a:rPr>
              <a:t>Is the </a:t>
            </a:r>
            <a:r>
              <a:rPr dirty="0" sz="1200" spc="-15">
                <a:latin typeface="Times New Roman"/>
                <a:cs typeface="Times New Roman"/>
              </a:rPr>
              <a:t>manufacturer cheating? </a:t>
            </a:r>
            <a:r>
              <a:rPr dirty="0" sz="1200" spc="-10">
                <a:latin typeface="Times New Roman"/>
                <a:cs typeface="Times New Roman"/>
              </a:rPr>
              <a:t>Any </a:t>
            </a:r>
            <a:r>
              <a:rPr dirty="0" sz="1200" spc="-15">
                <a:latin typeface="Times New Roman"/>
                <a:cs typeface="Times New Roman"/>
              </a:rPr>
              <a:t>comments  about possible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discrepancies?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8300" y="9436100"/>
            <a:ext cx="16129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35">
                <a:latin typeface="Times New Roman"/>
                <a:cs typeface="Times New Roman"/>
              </a:rPr>
              <a:t>I-6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2020-01-22T11:28:46Z</dcterms:created>
  <dcterms:modified xsi:type="dcterms:W3CDTF">2020-01-22T11:28:46Z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2005-08-10T00:00:00Z</vt:filetime>
  </property>
  <property fmtid="{D5CDD505-2E9C-101B-9397-08002B2CF9AE}" pid="3" name="Creator">
    <vt:lpwstr>Word</vt:lpwstr>
  </property>
  <property fmtid="{D5CDD505-2E9C-101B-9397-08002B2CF9AE}" pid="4" name="LastSaved">
    <vt:filetime>2020-01-22T00:00:00Z</vt:filetime>
  </property>
</Properties>
</file>